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5"/>
  </p:notesMasterIdLst>
  <p:sldIdLst>
    <p:sldId id="473" r:id="rId2"/>
    <p:sldId id="474" r:id="rId3"/>
    <p:sldId id="382" r:id="rId4"/>
    <p:sldId id="383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405" r:id="rId27"/>
    <p:sldId id="406" r:id="rId28"/>
    <p:sldId id="407" r:id="rId29"/>
    <p:sldId id="408" r:id="rId30"/>
    <p:sldId id="409" r:id="rId31"/>
    <p:sldId id="410" r:id="rId32"/>
    <p:sldId id="411" r:id="rId33"/>
    <p:sldId id="412" r:id="rId34"/>
    <p:sldId id="413" r:id="rId35"/>
    <p:sldId id="414" r:id="rId36"/>
    <p:sldId id="415" r:id="rId37"/>
    <p:sldId id="416" r:id="rId38"/>
    <p:sldId id="417" r:id="rId39"/>
    <p:sldId id="418" r:id="rId40"/>
    <p:sldId id="419" r:id="rId41"/>
    <p:sldId id="420" r:id="rId42"/>
    <p:sldId id="421" r:id="rId43"/>
    <p:sldId id="422" r:id="rId44"/>
    <p:sldId id="423" r:id="rId45"/>
    <p:sldId id="424" r:id="rId46"/>
    <p:sldId id="425" r:id="rId47"/>
    <p:sldId id="426" r:id="rId48"/>
    <p:sldId id="427" r:id="rId49"/>
    <p:sldId id="428" r:id="rId50"/>
    <p:sldId id="429" r:id="rId51"/>
    <p:sldId id="430" r:id="rId52"/>
    <p:sldId id="431" r:id="rId53"/>
    <p:sldId id="432" r:id="rId54"/>
    <p:sldId id="433" r:id="rId55"/>
    <p:sldId id="434" r:id="rId56"/>
    <p:sldId id="435" r:id="rId57"/>
    <p:sldId id="437" r:id="rId58"/>
    <p:sldId id="436" r:id="rId59"/>
    <p:sldId id="438" r:id="rId60"/>
    <p:sldId id="439" r:id="rId61"/>
    <p:sldId id="440" r:id="rId62"/>
    <p:sldId id="441" r:id="rId63"/>
    <p:sldId id="442" r:id="rId64"/>
    <p:sldId id="443" r:id="rId65"/>
    <p:sldId id="444" r:id="rId66"/>
    <p:sldId id="445" r:id="rId67"/>
    <p:sldId id="446" r:id="rId68"/>
    <p:sldId id="447" r:id="rId69"/>
    <p:sldId id="448" r:id="rId70"/>
    <p:sldId id="449" r:id="rId71"/>
    <p:sldId id="450" r:id="rId72"/>
    <p:sldId id="451" r:id="rId73"/>
    <p:sldId id="452" r:id="rId74"/>
    <p:sldId id="453" r:id="rId75"/>
    <p:sldId id="454" r:id="rId76"/>
    <p:sldId id="455" r:id="rId77"/>
    <p:sldId id="456" r:id="rId78"/>
    <p:sldId id="457" r:id="rId79"/>
    <p:sldId id="458" r:id="rId80"/>
    <p:sldId id="459" r:id="rId81"/>
    <p:sldId id="460" r:id="rId82"/>
    <p:sldId id="461" r:id="rId83"/>
    <p:sldId id="462" r:id="rId84"/>
    <p:sldId id="463" r:id="rId85"/>
    <p:sldId id="464" r:id="rId86"/>
    <p:sldId id="465" r:id="rId87"/>
    <p:sldId id="466" r:id="rId88"/>
    <p:sldId id="467" r:id="rId89"/>
    <p:sldId id="468" r:id="rId90"/>
    <p:sldId id="469" r:id="rId91"/>
    <p:sldId id="470" r:id="rId92"/>
    <p:sldId id="471" r:id="rId93"/>
    <p:sldId id="472" r:id="rId9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1" autoAdjust="0"/>
    <p:restoredTop sz="85213" autoAdjust="0"/>
  </p:normalViewPr>
  <p:slideViewPr>
    <p:cSldViewPr snapToGrid="0">
      <p:cViewPr varScale="1">
        <p:scale>
          <a:sx n="88" d="100"/>
          <a:sy n="88" d="100"/>
        </p:scale>
        <p:origin x="1092" y="5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es Wong" userId="ffaff864a26d44c2" providerId="LiveId" clId="{2D6F0595-D9B0-4F19-B032-41DE31BD0020}"/>
    <pc:docChg chg="custSel modSld">
      <pc:chgData name="Jones Wong" userId="ffaff864a26d44c2" providerId="LiveId" clId="{2D6F0595-D9B0-4F19-B032-41DE31BD0020}" dt="2024-04-03T05:39:48.638" v="93" actId="20577"/>
      <pc:docMkLst>
        <pc:docMk/>
      </pc:docMkLst>
      <pc:sldChg chg="modNotesTx">
        <pc:chgData name="Jones Wong" userId="ffaff864a26d44c2" providerId="LiveId" clId="{2D6F0595-D9B0-4F19-B032-41DE31BD0020}" dt="2024-04-03T05:39:48.638" v="93" actId="20577"/>
        <pc:sldMkLst>
          <pc:docMk/>
          <pc:sldMk cId="2741026670" sldId="458"/>
        </pc:sldMkLst>
      </pc:sldChg>
      <pc:sldChg chg="modSp mod">
        <pc:chgData name="Jones Wong" userId="ffaff864a26d44c2" providerId="LiveId" clId="{2D6F0595-D9B0-4F19-B032-41DE31BD0020}" dt="2024-04-01T01:39:45.582" v="16" actId="20577"/>
        <pc:sldMkLst>
          <pc:docMk/>
          <pc:sldMk cId="3575148198" sldId="473"/>
        </pc:sldMkLst>
        <pc:spChg chg="mod">
          <ac:chgData name="Jones Wong" userId="ffaff864a26d44c2" providerId="LiveId" clId="{2D6F0595-D9B0-4F19-B032-41DE31BD0020}" dt="2024-04-01T01:39:45.582" v="16" actId="20577"/>
          <ac:spMkLst>
            <pc:docMk/>
            <pc:sldMk cId="3575148198" sldId="473"/>
            <ac:spMk id="205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BB809-72CF-4171-83DB-D59CD4D94461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096D2-8776-4F5C-A458-4FD37E7160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350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0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94E396-B6C0-472F-A9BF-94B610BB3FC6}" type="datetime3">
              <a:rPr lang="en-US" altLang="zh-CN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 April 2024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0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56427F-3AB7-492E-A53D-903CDD8D56F6}" type="slidenum">
              <a:rPr lang="en-US" altLang="zh-CN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736763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#pragma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编译指示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482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那些年，我们一起追的女孩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422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x += y++ </a:t>
            </a:r>
            <a:r>
              <a:rPr lang="zh-CN" altLang="en-US" dirty="0"/>
              <a:t>只确保更新</a:t>
            </a:r>
            <a:r>
              <a:rPr lang="en-US" altLang="zh-CN" dirty="0"/>
              <a:t>x</a:t>
            </a:r>
            <a:r>
              <a:rPr lang="zh-CN" altLang="en-US" dirty="0"/>
              <a:t>是原子操作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560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Please refer to the detailed slides on cache coherence and thread-safety in Chapter 4.</a:t>
            </a:r>
          </a:p>
        </p:txBody>
      </p:sp>
      <p:sp>
        <p:nvSpPr>
          <p:cNvPr id="1075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0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75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EFC37A-78A2-4644-8306-E591D8DB1933}" type="datetime3">
              <a:rPr lang="en-US" altLang="zh-CN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 April 2024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075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0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75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EDACC4-6E5F-40AC-97B0-D73361BE83DF}" type="slidenum">
              <a:rPr lang="en-US" altLang="zh-CN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089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Please refer to the detailed slides on cache coherence and thread-safety in Chapter 4.</a:t>
            </a:r>
          </a:p>
          <a:p>
            <a:endParaRPr lang="en-US" altLang="zh-CN"/>
          </a:p>
        </p:txBody>
      </p:sp>
      <p:sp>
        <p:nvSpPr>
          <p:cNvPr id="109571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0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9572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990E7E-A5BB-4613-88D4-F498848C8560}" type="datetime3">
              <a:rPr lang="en-US" altLang="zh-CN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 April 2024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09573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0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9574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4F4BA2-D9D5-4121-806D-A9ACD65CA5C6}" type="slidenum">
              <a:rPr lang="en-US" altLang="zh-CN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162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Please refer to the detailed slides on cache coherence and thread-safety in Chapter 4.</a:t>
            </a:r>
          </a:p>
          <a:p>
            <a:endParaRPr lang="en-US" altLang="zh-CN"/>
          </a:p>
        </p:txBody>
      </p:sp>
      <p:sp>
        <p:nvSpPr>
          <p:cNvPr id="111619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0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11620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583A31-4EAF-45B6-B781-55B77985726A}" type="datetime3">
              <a:rPr lang="en-US" altLang="zh-CN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 April 2024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111621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0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11622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97F079-02A6-4250-BD03-4FE0F08CFAD6}" type="slidenum">
              <a:rPr lang="en-US" altLang="zh-CN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73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aseline="0">
                <a:ea typeface="微软雅黑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824D-EDD5-445E-9ECD-24C067E29752}" type="datetime1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49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A447-7B26-4F89-9D67-1E7258991065}" type="datetime1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0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491C-B8F4-44CC-A06A-B7EBC3D29696}" type="datetime1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46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  <a:lvl2pPr>
              <a:defRPr baseline="0">
                <a:ea typeface="微软雅黑" panose="020B0503020204020204" pitchFamily="34" charset="-122"/>
              </a:defRPr>
            </a:lvl2pPr>
            <a:lvl3pPr>
              <a:defRPr baseline="0">
                <a:ea typeface="微软雅黑" panose="020B0503020204020204" pitchFamily="34" charset="-122"/>
              </a:defRPr>
            </a:lvl3pPr>
            <a:lvl4pPr>
              <a:defRPr baseline="0">
                <a:ea typeface="微软雅黑" panose="020B0503020204020204" pitchFamily="34" charset="-122"/>
              </a:defRPr>
            </a:lvl4pPr>
            <a:lvl5pPr>
              <a:defRPr baseline="0"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971B6-7D2A-4CEB-89FF-B28562F5F73B}" type="datetime1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70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5343-BB15-487E-998D-D134D103FEC9}" type="datetime1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95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488D-058B-4AF9-95F7-7EC35A9EEEA5}" type="datetime1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68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E10B-9379-453D-9A15-F65B4DCB433E}" type="datetime1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8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6429-C030-4292-ABA0-A5C0893E45E4}" type="datetime1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63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6346-24C8-4AC2-A41A-46CA20C15E82}" type="datetime1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57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87C0-6000-4386-9184-909D38A8C925}" type="datetime1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38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9846-53F6-40EB-8DB1-CE7FDA2FF464}" type="datetime1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45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E0F51-076D-4680-929D-6ACBDADF71CA}" type="datetime1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7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Box 18"/>
          <p:cNvSpPr txBox="1">
            <a:spLocks noChangeArrowheads="1"/>
          </p:cNvSpPr>
          <p:nvPr/>
        </p:nvSpPr>
        <p:spPr bwMode="auto">
          <a:xfrm>
            <a:off x="2195736" y="3933059"/>
            <a:ext cx="4679950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任课教师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王桢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9" y="307976"/>
            <a:ext cx="4546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255588"/>
            <a:ext cx="2447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611560" y="2357830"/>
            <a:ext cx="8280919" cy="70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sz="4000" b="1" spc="300" dirty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4000" b="1" spc="300" dirty="0">
                <a:latin typeface="微软雅黑" pitchFamily="34" charset="-122"/>
                <a:ea typeface="微软雅黑" pitchFamily="34" charset="-122"/>
              </a:rPr>
              <a:t>OpenMP</a:t>
            </a:r>
            <a:r>
              <a:rPr lang="zh-CN" altLang="en-US" sz="4000" b="1" spc="300" dirty="0">
                <a:latin typeface="微软雅黑" pitchFamily="34" charset="-122"/>
                <a:ea typeface="微软雅黑" pitchFamily="34" charset="-122"/>
              </a:rPr>
              <a:t>进行共享内存编程</a:t>
            </a:r>
            <a:endParaRPr lang="en-US" altLang="zh-CN" sz="4000" b="1" spc="3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126BA19-8E3E-4598-9F58-3A44E75B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14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process forking and joining two threads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2295525"/>
            <a:ext cx="7065963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2A2594-2BD2-4911-AB56-F5BFF7A6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93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Clause</a:t>
            </a:r>
            <a:r>
              <a:rPr lang="zh-CN" altLang="en-US" dirty="0"/>
              <a:t>（子句）</a:t>
            </a:r>
            <a:endParaRPr lang="en-US" altLang="zh-CN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Text that modifies a directive. </a:t>
            </a:r>
          </a:p>
          <a:p>
            <a:r>
              <a:rPr lang="en-US" altLang="zh-CN" dirty="0"/>
              <a:t>The </a:t>
            </a:r>
            <a:r>
              <a:rPr lang="en-US" altLang="zh-CN" dirty="0" err="1">
                <a:solidFill>
                  <a:srgbClr val="0000FF"/>
                </a:solidFill>
              </a:rPr>
              <a:t>num_threads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clause can be added to a parallel directive. </a:t>
            </a:r>
          </a:p>
          <a:p>
            <a:r>
              <a:rPr lang="en-US" altLang="zh-CN" dirty="0"/>
              <a:t>It allows the programmer to </a:t>
            </a:r>
            <a:r>
              <a:rPr lang="en-US" altLang="zh-CN" dirty="0">
                <a:solidFill>
                  <a:srgbClr val="0000FF"/>
                </a:solidFill>
              </a:rPr>
              <a:t>specify the number of threads </a:t>
            </a:r>
            <a:r>
              <a:rPr lang="en-US" altLang="zh-CN" dirty="0"/>
              <a:t>that should execute the following block.</a:t>
            </a:r>
          </a:p>
        </p:txBody>
      </p:sp>
      <p:sp>
        <p:nvSpPr>
          <p:cNvPr id="5" name="Rectangle 4"/>
          <p:cNvSpPr/>
          <p:nvPr/>
        </p:nvSpPr>
        <p:spPr>
          <a:xfrm>
            <a:off x="628650" y="4852534"/>
            <a:ext cx="82711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</a:rPr>
              <a:t># pragma omp parallel num_threads ( thread_count )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435DCD-4E5F-470E-A6B4-F71D7937B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584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Of note…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may be </a:t>
            </a:r>
            <a:r>
              <a:rPr lang="en-US" altLang="zh-CN" dirty="0">
                <a:solidFill>
                  <a:srgbClr val="FF0000"/>
                </a:solidFill>
              </a:rPr>
              <a:t>system-defined limitations </a:t>
            </a:r>
            <a:r>
              <a:rPr lang="en-US" altLang="zh-CN" dirty="0"/>
              <a:t>on the </a:t>
            </a:r>
            <a:r>
              <a:rPr lang="en-US" altLang="zh-CN" dirty="0">
                <a:solidFill>
                  <a:srgbClr val="FF0000"/>
                </a:solidFill>
              </a:rPr>
              <a:t>number of threads </a:t>
            </a:r>
            <a:r>
              <a:rPr lang="en-US" altLang="zh-CN" dirty="0"/>
              <a:t>that a program can start. </a:t>
            </a:r>
          </a:p>
          <a:p>
            <a:r>
              <a:rPr lang="en-US" altLang="zh-CN" dirty="0"/>
              <a:t>The OpenMP standard </a:t>
            </a:r>
            <a:r>
              <a:rPr lang="en-US" altLang="zh-CN" dirty="0">
                <a:solidFill>
                  <a:srgbClr val="FF0000"/>
                </a:solidFill>
              </a:rPr>
              <a:t>doesn’t guarantee </a:t>
            </a:r>
            <a:r>
              <a:rPr lang="en-US" altLang="zh-CN" dirty="0"/>
              <a:t>that this will </a:t>
            </a:r>
            <a:r>
              <a:rPr lang="en-US" altLang="zh-CN" dirty="0">
                <a:solidFill>
                  <a:srgbClr val="FF0000"/>
                </a:solidFill>
              </a:rPr>
              <a:t>actually start </a:t>
            </a:r>
            <a:r>
              <a:rPr lang="en-US" altLang="zh-CN" dirty="0" err="1"/>
              <a:t>thread_count</a:t>
            </a:r>
            <a:r>
              <a:rPr lang="en-US" altLang="zh-CN" dirty="0"/>
              <a:t> threads.</a:t>
            </a:r>
          </a:p>
          <a:p>
            <a:r>
              <a:rPr lang="en-US" altLang="zh-CN" dirty="0"/>
              <a:t>Most current systems can start </a:t>
            </a:r>
            <a:r>
              <a:rPr lang="en-US" altLang="zh-CN" dirty="0">
                <a:solidFill>
                  <a:srgbClr val="FF0000"/>
                </a:solidFill>
              </a:rPr>
              <a:t>hundreds or even thousands</a:t>
            </a:r>
            <a:r>
              <a:rPr lang="en-US" altLang="zh-CN" dirty="0"/>
              <a:t> of threads. </a:t>
            </a:r>
          </a:p>
          <a:p>
            <a:r>
              <a:rPr lang="en-US" altLang="zh-CN" dirty="0"/>
              <a:t>Unless we’re trying to start a lot of threads, we will almost </a:t>
            </a:r>
            <a:r>
              <a:rPr lang="en-US" altLang="zh-CN" dirty="0">
                <a:solidFill>
                  <a:srgbClr val="FF0000"/>
                </a:solidFill>
              </a:rPr>
              <a:t>always</a:t>
            </a:r>
            <a:r>
              <a:rPr lang="en-US" altLang="zh-CN" dirty="0"/>
              <a:t> get the </a:t>
            </a:r>
            <a:r>
              <a:rPr lang="en-US" altLang="zh-CN" dirty="0">
                <a:solidFill>
                  <a:srgbClr val="FF0000"/>
                </a:solidFill>
              </a:rPr>
              <a:t>desired number </a:t>
            </a:r>
            <a:r>
              <a:rPr lang="en-US" altLang="zh-CN" dirty="0"/>
              <a:t>of threads.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E49678-425B-496E-926F-E76E8480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44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Some terminology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C00000"/>
                </a:solidFill>
              </a:rPr>
              <a:t>collection of threads </a:t>
            </a:r>
            <a:r>
              <a:rPr lang="en-US" altLang="zh-CN" dirty="0"/>
              <a:t>executing the parallel block is called a </a:t>
            </a:r>
            <a:r>
              <a:rPr lang="en-US" altLang="zh-CN" dirty="0">
                <a:solidFill>
                  <a:srgbClr val="FF0000"/>
                </a:solidFill>
              </a:rPr>
              <a:t>team</a:t>
            </a:r>
          </a:p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C00000"/>
                </a:solidFill>
              </a:rPr>
              <a:t>original thread</a:t>
            </a:r>
            <a:r>
              <a:rPr lang="en-US" altLang="zh-CN" dirty="0"/>
              <a:t> is called the </a:t>
            </a:r>
            <a:r>
              <a:rPr lang="en-US" altLang="zh-CN" dirty="0">
                <a:solidFill>
                  <a:srgbClr val="FF0000"/>
                </a:solidFill>
              </a:rPr>
              <a:t>master</a:t>
            </a:r>
            <a:r>
              <a:rPr lang="en-US" altLang="zh-CN" dirty="0"/>
              <a:t>, and the </a:t>
            </a:r>
            <a:r>
              <a:rPr lang="en-US" altLang="zh-CN" dirty="0">
                <a:solidFill>
                  <a:srgbClr val="C00000"/>
                </a:solidFill>
              </a:rPr>
              <a:t>additional threads </a:t>
            </a:r>
            <a:r>
              <a:rPr lang="en-US" altLang="zh-CN" dirty="0"/>
              <a:t>are called </a:t>
            </a:r>
            <a:r>
              <a:rPr lang="en-US" altLang="zh-CN" dirty="0">
                <a:solidFill>
                  <a:srgbClr val="FF0000"/>
                </a:solidFill>
              </a:rPr>
              <a:t>slaves</a:t>
            </a:r>
            <a:r>
              <a:rPr lang="en-US" altLang="zh-CN" dirty="0"/>
              <a:t>.</a:t>
            </a:r>
          </a:p>
        </p:txBody>
      </p:sp>
      <p:pic>
        <p:nvPicPr>
          <p:cNvPr id="30724" name="Picture 2" descr="cartoons,cooperation,households,keys,people,persons,Screen Beans®,synergy,team efforts,team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3644900"/>
            <a:ext cx="24479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15AE47-9029-4FD9-AAF9-EC62AC5E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13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 case the compiler doesn’t support OpenMP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1913" y="1916113"/>
            <a:ext cx="3144837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latin typeface="+mn-lt"/>
              </a:rPr>
              <a:t># include &lt;omp.h&gt;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6600" y="3284538"/>
            <a:ext cx="4572000" cy="15573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#ifdef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_OPENMP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# include &lt;omp.h&gt;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#endif</a:t>
            </a:r>
          </a:p>
        </p:txBody>
      </p:sp>
      <p:cxnSp>
        <p:nvCxnSpPr>
          <p:cNvPr id="31749" name="Straight Arrow Connector 6"/>
          <p:cNvCxnSpPr>
            <a:cxnSpLocks noChangeShapeType="1"/>
          </p:cNvCxnSpPr>
          <p:nvPr/>
        </p:nvCxnSpPr>
        <p:spPr bwMode="auto">
          <a:xfrm>
            <a:off x="3132138" y="2492375"/>
            <a:ext cx="1008062" cy="649288"/>
          </a:xfrm>
          <a:prstGeom prst="straightConnector1">
            <a:avLst/>
          </a:prstGeom>
          <a:noFill/>
          <a:ln w="28575" algn="ctr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FBA3EF-1D4B-44B6-AD69-0E163B43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13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7886701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In case the compiler doesn’t support OpenMP</a:t>
            </a:r>
          </a:p>
        </p:txBody>
      </p:sp>
      <p:sp>
        <p:nvSpPr>
          <p:cNvPr id="8" name="Rectangle 7"/>
          <p:cNvSpPr/>
          <p:nvPr/>
        </p:nvSpPr>
        <p:spPr>
          <a:xfrm>
            <a:off x="684213" y="1844675"/>
            <a:ext cx="8064500" cy="36258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latin typeface="+mn-lt"/>
              </a:rPr>
              <a:t># ifdef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_OPENMP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latin typeface="+mn-lt"/>
              </a:rPr>
              <a:t>   </a:t>
            </a:r>
            <a:r>
              <a:rPr lang="en-US" sz="2800" dirty="0" err="1">
                <a:latin typeface="+mn-lt"/>
              </a:rPr>
              <a:t>int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my_rank</a:t>
            </a:r>
            <a:r>
              <a:rPr lang="en-US" sz="2800" dirty="0">
                <a:latin typeface="+mn-lt"/>
              </a:rPr>
              <a:t> = </a:t>
            </a:r>
            <a:r>
              <a:rPr lang="en-US" sz="2800" dirty="0" err="1">
                <a:latin typeface="+mn-lt"/>
              </a:rPr>
              <a:t>omp_get_thread_num</a:t>
            </a:r>
            <a:r>
              <a:rPr lang="en-US" sz="2800" dirty="0">
                <a:latin typeface="+mn-lt"/>
              </a:rPr>
              <a:t> ( 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latin typeface="+mn-lt"/>
              </a:rPr>
              <a:t>   </a:t>
            </a:r>
            <a:r>
              <a:rPr lang="en-US" sz="2800" dirty="0" err="1">
                <a:latin typeface="+mn-lt"/>
              </a:rPr>
              <a:t>int</a:t>
            </a:r>
            <a:r>
              <a:rPr lang="en-US" sz="2800" dirty="0">
                <a:latin typeface="+mn-lt"/>
              </a:rPr>
              <a:t> thread_count = </a:t>
            </a:r>
            <a:r>
              <a:rPr lang="en-US" sz="2800" dirty="0" err="1">
                <a:latin typeface="+mn-lt"/>
              </a:rPr>
              <a:t>omp_get_num_threads</a:t>
            </a:r>
            <a:r>
              <a:rPr lang="en-US" sz="2800" dirty="0">
                <a:latin typeface="+mn-lt"/>
              </a:rPr>
              <a:t> ( 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latin typeface="+mn-lt"/>
              </a:rPr>
              <a:t># else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latin typeface="+mn-lt"/>
              </a:rPr>
              <a:t>   </a:t>
            </a:r>
            <a:r>
              <a:rPr lang="en-US" sz="2800" dirty="0" err="1">
                <a:latin typeface="+mn-lt"/>
              </a:rPr>
              <a:t>int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my_rank</a:t>
            </a:r>
            <a:r>
              <a:rPr lang="en-US" sz="2800" dirty="0">
                <a:latin typeface="+mn-lt"/>
              </a:rPr>
              <a:t> = 0;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latin typeface="+mn-lt"/>
              </a:rPr>
              <a:t>   </a:t>
            </a:r>
            <a:r>
              <a:rPr lang="en-US" sz="2800" dirty="0" err="1">
                <a:latin typeface="+mn-lt"/>
              </a:rPr>
              <a:t>int</a:t>
            </a:r>
            <a:r>
              <a:rPr lang="en-US" sz="2800" dirty="0">
                <a:latin typeface="+mn-lt"/>
              </a:rPr>
              <a:t> thread_count = 1;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latin typeface="+mn-lt"/>
              </a:rPr>
              <a:t># endif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AF567E-FD8D-40A5-AD3F-773826F1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29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2" descr="academic,cartoons,children,classes,courses,education,females,geometric shapes,geometry,girls,kids,mathematics,people,persons,schools,students,trapezoi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1881187"/>
            <a:ext cx="30956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48895" y="3233738"/>
            <a:ext cx="7886700" cy="2852737"/>
          </a:xfrm>
        </p:spPr>
        <p:txBody>
          <a:bodyPr>
            <a:normAutofit/>
          </a:bodyPr>
          <a:lstStyle/>
          <a:p>
            <a:r>
              <a:rPr lang="en-US" sz="4800" dirty="0"/>
              <a:t>The Trapezoidal Rule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3FC301-83B8-49A2-8981-BD4FCB86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256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trapezoidal rule</a:t>
            </a:r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44675"/>
            <a:ext cx="8199438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309116-3499-47B8-A4F0-872A0539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657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Serial algorithm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82384"/>
            <a:ext cx="588645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6108A7-3DB2-4FF1-8874-EA019306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623A8A8-3924-47E7-9541-AE016C266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69" y="1574483"/>
            <a:ext cx="8400188" cy="6477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393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First OpenMP Version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0962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1) We identified two types of tasks:</a:t>
            </a:r>
          </a:p>
          <a:p>
            <a:pPr marL="457200" lvl="1" indent="0">
              <a:buNone/>
            </a:pPr>
            <a:r>
              <a:rPr lang="en-US" altLang="zh-CN" sz="2800" dirty="0"/>
              <a:t>a) computation of the </a:t>
            </a:r>
            <a:r>
              <a:rPr lang="en-US" altLang="zh-CN" sz="2800" dirty="0">
                <a:solidFill>
                  <a:srgbClr val="C00000"/>
                </a:solidFill>
              </a:rPr>
              <a:t>areas of individual trapezoids</a:t>
            </a:r>
          </a:p>
          <a:p>
            <a:pPr marL="457200" lvl="1" indent="0">
              <a:buNone/>
            </a:pPr>
            <a:r>
              <a:rPr lang="en-US" altLang="zh-CN" sz="2800" dirty="0"/>
              <a:t>b) </a:t>
            </a:r>
            <a:r>
              <a:rPr lang="en-US" altLang="zh-CN" sz="2800" dirty="0">
                <a:solidFill>
                  <a:srgbClr val="C00000"/>
                </a:solidFill>
              </a:rPr>
              <a:t>adding the areas </a:t>
            </a:r>
            <a:r>
              <a:rPr lang="en-US" altLang="zh-CN" sz="2800" dirty="0"/>
              <a:t>of trapezoids.</a:t>
            </a:r>
          </a:p>
          <a:p>
            <a:pPr marL="457200" lvl="1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3200" dirty="0"/>
              <a:t>2) There is </a:t>
            </a:r>
            <a:r>
              <a:rPr lang="en-US" altLang="zh-CN" sz="3200" dirty="0">
                <a:solidFill>
                  <a:srgbClr val="C00000"/>
                </a:solidFill>
              </a:rPr>
              <a:t>no communication </a:t>
            </a:r>
            <a:r>
              <a:rPr lang="en-US" altLang="zh-CN" sz="3200" dirty="0"/>
              <a:t>among the tasks in </a:t>
            </a:r>
            <a:r>
              <a:rPr lang="en-US" altLang="zh-CN" sz="3200" dirty="0">
                <a:solidFill>
                  <a:srgbClr val="C00000"/>
                </a:solidFill>
              </a:rPr>
              <a:t>the first collection</a:t>
            </a:r>
            <a:r>
              <a:rPr lang="en-US" altLang="zh-CN" sz="3200" dirty="0"/>
              <a:t>, but each task in the first collection communicates with </a:t>
            </a:r>
            <a:r>
              <a:rPr lang="en-US" altLang="zh-CN" sz="3200" dirty="0">
                <a:solidFill>
                  <a:srgbClr val="C00000"/>
                </a:solidFill>
              </a:rPr>
              <a:t>task 1b.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278FCA-2FFB-45D0-A7D5-FDFE6C43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64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参考资料：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并行程序设计导论，</a:t>
            </a:r>
            <a:r>
              <a:rPr lang="en-US" altLang="zh-CN" dirty="0"/>
              <a:t>Peter S Pacheco,  </a:t>
            </a:r>
            <a:r>
              <a:rPr lang="zh-CN" altLang="en-US" dirty="0"/>
              <a:t>机械工业出版社， </a:t>
            </a:r>
            <a:r>
              <a:rPr lang="en-US" altLang="zh-CN" dirty="0"/>
              <a:t>2016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Chapter 5 Shared-Memory Programming With </a:t>
            </a:r>
            <a:r>
              <a:rPr lang="en-US" altLang="zh-CN"/>
              <a:t>OpenMP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070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First OpenMP Version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323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3) We assumed that there would be </a:t>
            </a:r>
            <a:r>
              <a:rPr lang="en-US" altLang="zh-CN" sz="3200" dirty="0">
                <a:solidFill>
                  <a:srgbClr val="C00000"/>
                </a:solidFill>
              </a:rPr>
              <a:t>many more trapezoids than cores</a:t>
            </a:r>
            <a:r>
              <a:rPr lang="en-US" altLang="zh-CN" sz="3200" dirty="0"/>
              <a:t>. </a:t>
            </a:r>
            <a:br>
              <a:rPr lang="en-US" altLang="zh-CN" sz="3200" dirty="0"/>
            </a:b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So we aggregated tasks by assigning a </a:t>
            </a:r>
            <a:r>
              <a:rPr lang="en-US" altLang="zh-CN" sz="3200" dirty="0">
                <a:solidFill>
                  <a:srgbClr val="C00000"/>
                </a:solidFill>
              </a:rPr>
              <a:t>contiguous block </a:t>
            </a:r>
            <a:r>
              <a:rPr lang="en-US" altLang="zh-CN" sz="3200" dirty="0"/>
              <a:t>of trapezoids to each thread (and a single thread to each core).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B95FCE-334B-489E-89D8-1F7CAE08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252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Assignment of trapezoids to threads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92782"/>
            <a:ext cx="6538912" cy="496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9957B9-7CB1-4BDB-9A07-3EF1D4E7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798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5550" y="3141663"/>
            <a:ext cx="652576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</a:rPr>
              <a:t>Unpredictable</a:t>
            </a:r>
            <a:r>
              <a:rPr lang="en-US" sz="2800" dirty="0">
                <a:latin typeface="+mn-lt"/>
              </a:rPr>
              <a:t> results when </a:t>
            </a:r>
            <a:r>
              <a:rPr lang="en-US" sz="2800" dirty="0">
                <a:solidFill>
                  <a:srgbClr val="0000FF"/>
                </a:solidFill>
                <a:latin typeface="+mn-lt"/>
              </a:rPr>
              <a:t>two (or more) </a:t>
            </a:r>
            <a:br>
              <a:rPr lang="en-US" sz="2800" dirty="0">
                <a:solidFill>
                  <a:srgbClr val="0000FF"/>
                </a:solidFill>
                <a:latin typeface="+mn-lt"/>
              </a:rPr>
            </a:br>
            <a:r>
              <a:rPr lang="en-US" sz="2800" dirty="0">
                <a:solidFill>
                  <a:srgbClr val="0000FF"/>
                </a:solidFill>
                <a:latin typeface="+mn-lt"/>
              </a:rPr>
              <a:t>threads</a:t>
            </a:r>
            <a:r>
              <a:rPr lang="en-US" sz="2800" dirty="0">
                <a:latin typeface="+mn-lt"/>
              </a:rPr>
              <a:t> attempt to </a:t>
            </a:r>
            <a:r>
              <a:rPr lang="en-US" sz="2800" dirty="0">
                <a:solidFill>
                  <a:srgbClr val="0000FF"/>
                </a:solidFill>
                <a:latin typeface="+mn-lt"/>
              </a:rPr>
              <a:t>simultaneously</a:t>
            </a:r>
            <a:r>
              <a:rPr lang="en-US" sz="2800" dirty="0">
                <a:latin typeface="+mn-lt"/>
              </a:rPr>
              <a:t> execute: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 </a:t>
            </a:r>
            <a:br>
              <a:rPr lang="en-US" sz="2800" dirty="0">
                <a:latin typeface="+mn-lt"/>
              </a:rPr>
            </a:br>
            <a:r>
              <a:rPr lang="en-US" sz="3600" dirty="0">
                <a:latin typeface="+mn-lt"/>
              </a:rPr>
              <a:t>	</a:t>
            </a:r>
            <a:r>
              <a:rPr lang="en-US" sz="3600" dirty="0">
                <a:solidFill>
                  <a:srgbClr val="C00000"/>
                </a:solidFill>
                <a:latin typeface="+mn-lt"/>
              </a:rPr>
              <a:t>global_result += my_result ;</a:t>
            </a:r>
            <a:endParaRPr lang="en-US" sz="28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08050"/>
            <a:ext cx="83947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356" y="5401469"/>
            <a:ext cx="2592387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6083AF2-1113-43E2-AD34-65B084E1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913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Mutual exclusion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187450" y="1628775"/>
            <a:ext cx="6175375" cy="11757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3200" dirty="0">
                <a:solidFill>
                  <a:srgbClr val="0000FF"/>
                </a:solidFill>
                <a:latin typeface="+mn-lt"/>
              </a:rPr>
              <a:t># pragma omp 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critical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3200" dirty="0">
                <a:solidFill>
                  <a:srgbClr val="0000FF"/>
                </a:solidFill>
                <a:latin typeface="+mn-lt"/>
              </a:rPr>
              <a:t>   global_result += my_result ;</a:t>
            </a:r>
          </a:p>
        </p:txBody>
      </p:sp>
      <p:sp>
        <p:nvSpPr>
          <p:cNvPr id="6" name="Rectangle 5"/>
          <p:cNvSpPr/>
          <p:nvPr/>
        </p:nvSpPr>
        <p:spPr>
          <a:xfrm>
            <a:off x="2239736" y="4098927"/>
            <a:ext cx="6901543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3200" dirty="0">
                <a:latin typeface="+mn-lt"/>
              </a:rPr>
              <a:t>only </a:t>
            </a:r>
            <a:r>
              <a:rPr lang="en-US" sz="3200" dirty="0">
                <a:solidFill>
                  <a:srgbClr val="FF0000"/>
                </a:solidFill>
                <a:latin typeface="+mn-lt"/>
              </a:rPr>
              <a:t>one thread </a:t>
            </a:r>
            <a:r>
              <a:rPr lang="en-US" sz="3200" dirty="0">
                <a:latin typeface="+mn-lt"/>
              </a:rPr>
              <a:t>can execute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3200" dirty="0">
                <a:latin typeface="+mn-lt"/>
              </a:rPr>
              <a:t>the following structured block at a time</a:t>
            </a:r>
          </a:p>
        </p:txBody>
      </p:sp>
      <p:sp>
        <p:nvSpPr>
          <p:cNvPr id="40965" name="Freeform 6"/>
          <p:cNvSpPr>
            <a:spLocks noChangeArrowheads="1"/>
          </p:cNvSpPr>
          <p:nvPr/>
        </p:nvSpPr>
        <p:spPr bwMode="auto">
          <a:xfrm>
            <a:off x="5341938" y="1758950"/>
            <a:ext cx="2992437" cy="2189163"/>
          </a:xfrm>
          <a:custGeom>
            <a:avLst/>
            <a:gdLst>
              <a:gd name="T0" fmla="*/ 0 w 2992362"/>
              <a:gd name="T1" fmla="*/ 157238 h 2189238"/>
              <a:gd name="T2" fmla="*/ 2670628 w 2992362"/>
              <a:gd name="T3" fmla="*/ 157238 h 2189238"/>
              <a:gd name="T4" fmla="*/ 1930400 w 2992362"/>
              <a:gd name="T5" fmla="*/ 1100666 h 2189238"/>
              <a:gd name="T6" fmla="*/ 2815772 w 2992362"/>
              <a:gd name="T7" fmla="*/ 1347409 h 2189238"/>
              <a:gd name="T8" fmla="*/ 1756229 w 2992362"/>
              <a:gd name="T9" fmla="*/ 2189238 h 21892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92362"/>
              <a:gd name="T16" fmla="*/ 0 h 2189238"/>
              <a:gd name="T17" fmla="*/ 2992362 w 2992362"/>
              <a:gd name="T18" fmla="*/ 2189238 h 21892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92362" h="2189238">
                <a:moveTo>
                  <a:pt x="0" y="157238"/>
                </a:moveTo>
                <a:cubicBezTo>
                  <a:pt x="1174448" y="78619"/>
                  <a:pt x="2348896" y="0"/>
                  <a:pt x="2670629" y="157238"/>
                </a:cubicBezTo>
                <a:cubicBezTo>
                  <a:pt x="2992362" y="314476"/>
                  <a:pt x="1906210" y="902304"/>
                  <a:pt x="1930400" y="1100666"/>
                </a:cubicBezTo>
                <a:cubicBezTo>
                  <a:pt x="1954591" y="1299028"/>
                  <a:pt x="2844800" y="1165980"/>
                  <a:pt x="2815772" y="1347409"/>
                </a:cubicBezTo>
                <a:cubicBezTo>
                  <a:pt x="2786744" y="1528838"/>
                  <a:pt x="2271486" y="1859038"/>
                  <a:pt x="1756229" y="2189238"/>
                </a:cubicBezTo>
              </a:path>
            </a:pathLst>
          </a:custGeom>
          <a:noFill/>
          <a:ln w="28575" algn="ctr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21A5976-0E5D-4D9A-9BAB-DDB51B80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674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60350"/>
            <a:ext cx="8348662" cy="584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6A47275-D436-49B0-A272-457340F5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9B912C9-9DA8-4B1F-A95D-A7D71B153058}"/>
              </a:ext>
            </a:extLst>
          </p:cNvPr>
          <p:cNvSpPr/>
          <p:nvPr/>
        </p:nvSpPr>
        <p:spPr>
          <a:xfrm>
            <a:off x="327025" y="4033156"/>
            <a:ext cx="6204857" cy="625929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B630102-AB5A-43F6-9F0C-DC411EA05B0C}"/>
              </a:ext>
            </a:extLst>
          </p:cNvPr>
          <p:cNvCxnSpPr>
            <a:cxnSpLocks/>
          </p:cNvCxnSpPr>
          <p:nvPr/>
        </p:nvCxnSpPr>
        <p:spPr>
          <a:xfrm>
            <a:off x="5709785" y="1621971"/>
            <a:ext cx="21447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955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33375"/>
            <a:ext cx="8702675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0332A5B-1342-4AC0-BD37-9E64255A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5BC8BF6-D2B6-4D97-A89B-7618EC9CDA84}"/>
              </a:ext>
            </a:extLst>
          </p:cNvPr>
          <p:cNvSpPr/>
          <p:nvPr/>
        </p:nvSpPr>
        <p:spPr>
          <a:xfrm>
            <a:off x="876300" y="1436914"/>
            <a:ext cx="6204857" cy="625929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CE2FE93-9131-4C56-8666-71AC8735A54A}"/>
              </a:ext>
            </a:extLst>
          </p:cNvPr>
          <p:cNvCxnSpPr>
            <a:cxnSpLocks/>
          </p:cNvCxnSpPr>
          <p:nvPr/>
        </p:nvCxnSpPr>
        <p:spPr>
          <a:xfrm>
            <a:off x="6275388" y="691243"/>
            <a:ext cx="21447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05490E2-535F-4060-8EE3-34583C1F5938}"/>
              </a:ext>
            </a:extLst>
          </p:cNvPr>
          <p:cNvSpPr/>
          <p:nvPr/>
        </p:nvSpPr>
        <p:spPr>
          <a:xfrm>
            <a:off x="364672" y="5108121"/>
            <a:ext cx="6204857" cy="625929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244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3572404"/>
            <a:ext cx="7886700" cy="2852737"/>
          </a:xfrm>
        </p:spPr>
        <p:txBody>
          <a:bodyPr>
            <a:normAutofit/>
          </a:bodyPr>
          <a:lstStyle/>
          <a:p>
            <a:r>
              <a:rPr lang="en-US" sz="4800" dirty="0"/>
              <a:t>Scope of Variables</a:t>
            </a:r>
          </a:p>
        </p:txBody>
      </p:sp>
      <p:pic>
        <p:nvPicPr>
          <p:cNvPr id="44035" name="Picture 2" descr="optical viewing devices,science,scopes,technology,telescopes,tripo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52513"/>
            <a:ext cx="30956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6C4A1-DCA1-44E2-8739-329D6085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477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Scope</a:t>
            </a:r>
          </a:p>
        </p:txBody>
      </p:sp>
      <p:sp>
        <p:nvSpPr>
          <p:cNvPr id="45058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</a:t>
            </a:r>
            <a:r>
              <a:rPr lang="en-US" altLang="zh-CN" dirty="0">
                <a:solidFill>
                  <a:srgbClr val="FF0000"/>
                </a:solidFill>
              </a:rPr>
              <a:t>serial</a:t>
            </a:r>
            <a:r>
              <a:rPr lang="en-US" altLang="zh-CN" dirty="0"/>
              <a:t> programming, the </a:t>
            </a:r>
            <a:r>
              <a:rPr lang="en-US" altLang="zh-CN" dirty="0">
                <a:solidFill>
                  <a:srgbClr val="FF0000"/>
                </a:solidFill>
              </a:rPr>
              <a:t>scope</a:t>
            </a:r>
            <a:r>
              <a:rPr lang="en-US" altLang="zh-CN" dirty="0"/>
              <a:t> of a </a:t>
            </a:r>
            <a:r>
              <a:rPr lang="en-US" altLang="zh-CN" dirty="0">
                <a:solidFill>
                  <a:srgbClr val="FF0000"/>
                </a:solidFill>
              </a:rPr>
              <a:t>variable</a:t>
            </a:r>
            <a:r>
              <a:rPr lang="en-US" altLang="zh-CN" dirty="0"/>
              <a:t> consists of those parts of a program in which the </a:t>
            </a:r>
            <a:r>
              <a:rPr lang="en-US" altLang="zh-CN" dirty="0">
                <a:solidFill>
                  <a:srgbClr val="FF0000"/>
                </a:solidFill>
              </a:rPr>
              <a:t>variable can be used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In </a:t>
            </a:r>
            <a:r>
              <a:rPr lang="en-US" altLang="zh-CN" dirty="0">
                <a:solidFill>
                  <a:srgbClr val="FF0000"/>
                </a:solidFill>
              </a:rPr>
              <a:t>OpenMP</a:t>
            </a:r>
            <a:r>
              <a:rPr lang="en-US" altLang="zh-CN" dirty="0"/>
              <a:t>, the </a:t>
            </a:r>
            <a:r>
              <a:rPr lang="en-US" altLang="zh-CN" dirty="0">
                <a:solidFill>
                  <a:srgbClr val="FF0000"/>
                </a:solidFill>
              </a:rPr>
              <a:t>scope of a variable </a:t>
            </a:r>
            <a:r>
              <a:rPr lang="en-US" altLang="zh-CN" dirty="0"/>
              <a:t>refers to </a:t>
            </a:r>
            <a:r>
              <a:rPr lang="en-US" altLang="zh-CN" dirty="0">
                <a:solidFill>
                  <a:srgbClr val="FF0000"/>
                </a:solidFill>
              </a:rPr>
              <a:t>the set of threads</a:t>
            </a:r>
            <a:r>
              <a:rPr lang="en-US" altLang="zh-CN" dirty="0"/>
              <a:t> that can access the variable in a parallel block.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C7332C-C7C0-45E0-88E6-AF84217D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709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2" descr="optical viewing devices,science,scopes,technology,telescopes,tripo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470" y="3875088"/>
            <a:ext cx="266382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Scope in OpenMP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variable that can be </a:t>
            </a:r>
            <a:r>
              <a:rPr lang="en-US" altLang="zh-CN" dirty="0">
                <a:solidFill>
                  <a:srgbClr val="FF0000"/>
                </a:solidFill>
              </a:rPr>
              <a:t>accessed</a:t>
            </a:r>
            <a:r>
              <a:rPr lang="en-US" altLang="zh-CN" dirty="0"/>
              <a:t> by </a:t>
            </a:r>
            <a:r>
              <a:rPr lang="en-US" altLang="zh-CN" dirty="0">
                <a:solidFill>
                  <a:srgbClr val="FF0000"/>
                </a:solidFill>
              </a:rPr>
              <a:t>all the threads </a:t>
            </a:r>
            <a:r>
              <a:rPr lang="en-US" altLang="zh-CN" dirty="0"/>
              <a:t>in the team has </a:t>
            </a:r>
            <a:r>
              <a:rPr lang="en-US" altLang="zh-CN" b="1" dirty="0">
                <a:solidFill>
                  <a:srgbClr val="FF0000"/>
                </a:solidFill>
              </a:rPr>
              <a:t>shared scope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A variable that can only be accessed by a </a:t>
            </a:r>
            <a:r>
              <a:rPr lang="en-US" altLang="zh-CN" dirty="0">
                <a:solidFill>
                  <a:srgbClr val="FF0000"/>
                </a:solidFill>
              </a:rPr>
              <a:t>single thread </a:t>
            </a:r>
            <a:r>
              <a:rPr lang="en-US" altLang="zh-CN" dirty="0"/>
              <a:t>has </a:t>
            </a:r>
            <a:r>
              <a:rPr lang="en-US" altLang="zh-CN" b="1" dirty="0">
                <a:solidFill>
                  <a:srgbClr val="FF0000"/>
                </a:solidFill>
              </a:rPr>
              <a:t>private scope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default scope </a:t>
            </a:r>
            <a:r>
              <a:rPr lang="en-US" altLang="zh-CN" dirty="0"/>
              <a:t>for variables </a:t>
            </a:r>
            <a:br>
              <a:rPr lang="en-US" altLang="zh-CN" dirty="0"/>
            </a:br>
            <a:r>
              <a:rPr lang="en-US" altLang="zh-CN" dirty="0"/>
              <a:t>declared </a:t>
            </a:r>
            <a:r>
              <a:rPr lang="en-US" altLang="zh-CN" dirty="0">
                <a:solidFill>
                  <a:srgbClr val="FF0000"/>
                </a:solidFill>
              </a:rPr>
              <a:t>before</a:t>
            </a:r>
            <a:r>
              <a:rPr lang="en-US" altLang="zh-CN" dirty="0"/>
              <a:t> a parallel block </a:t>
            </a:r>
            <a:br>
              <a:rPr lang="en-US" altLang="zh-CN" dirty="0"/>
            </a:br>
            <a:r>
              <a:rPr lang="en-US" altLang="zh-CN" dirty="0"/>
              <a:t>is </a:t>
            </a:r>
            <a:r>
              <a:rPr lang="en-US" altLang="zh-CN" dirty="0">
                <a:solidFill>
                  <a:srgbClr val="FF0000"/>
                </a:solidFill>
              </a:rPr>
              <a:t>shared</a:t>
            </a:r>
            <a:r>
              <a:rPr lang="en-US" altLang="zh-CN" dirty="0"/>
              <a:t>.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5B8AE7-454A-4322-AB82-65DE4BE8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08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47183" y="3631672"/>
            <a:ext cx="7886700" cy="2852737"/>
          </a:xfrm>
        </p:spPr>
        <p:txBody>
          <a:bodyPr>
            <a:normAutofit/>
          </a:bodyPr>
          <a:lstStyle/>
          <a:p>
            <a:r>
              <a:rPr lang="en-US" sz="4800" dirty="0"/>
              <a:t>The Reduction Clause</a:t>
            </a:r>
          </a:p>
        </p:txBody>
      </p:sp>
      <p:pic>
        <p:nvPicPr>
          <p:cNvPr id="47107" name="Picture 2" descr="businesses,computer keys,concepts,keyboard keys,Photographs,reduce,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25538"/>
            <a:ext cx="30956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0806C6-2D09-4266-94ED-D8887A32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146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</a:t>
            </a:r>
            <a:endParaRPr lang="en-AU" altLang="zh-CN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Writing programs that use </a:t>
            </a:r>
            <a:r>
              <a:rPr lang="en-US" altLang="zh-CN" dirty="0" err="1"/>
              <a:t>OpenMP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Using </a:t>
            </a:r>
            <a:r>
              <a:rPr lang="en-US" altLang="zh-CN" dirty="0" err="1"/>
              <a:t>OpenMP</a:t>
            </a:r>
            <a:r>
              <a:rPr lang="en-US" altLang="zh-CN" dirty="0"/>
              <a:t> to parallelize many serial for loops with only small changes to the source code.</a:t>
            </a:r>
          </a:p>
          <a:p>
            <a:r>
              <a:rPr lang="en-US" altLang="zh-CN" dirty="0"/>
              <a:t>Task parallelism.</a:t>
            </a:r>
          </a:p>
          <a:p>
            <a:r>
              <a:rPr lang="en-US" altLang="zh-CN" dirty="0"/>
              <a:t>Explicit thread synchronization.</a:t>
            </a:r>
          </a:p>
          <a:p>
            <a:r>
              <a:rPr lang="en-US" altLang="zh-CN" dirty="0"/>
              <a:t>Standard problems in shared-memory programming.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C29B6F-256E-445F-AC32-C6D0D692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04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5102" y="652443"/>
            <a:ext cx="81300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We need this more complex version to add each thread’s local calculation to get </a:t>
            </a:r>
            <a:r>
              <a:rPr lang="en-US" sz="2800" i="1" dirty="0">
                <a:solidFill>
                  <a:srgbClr val="0000FF"/>
                </a:solidFill>
                <a:latin typeface="+mn-lt"/>
              </a:rPr>
              <a:t>global_result</a:t>
            </a:r>
            <a:r>
              <a:rPr lang="en-US" sz="2800" dirty="0">
                <a:solidFill>
                  <a:srgbClr val="C00000"/>
                </a:solidFill>
                <a:latin typeface="+mn-lt"/>
              </a:rPr>
              <a:t>.</a:t>
            </a:r>
          </a:p>
        </p:txBody>
      </p:sp>
      <p:pic>
        <p:nvPicPr>
          <p:cNvPr id="481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78" y="1890713"/>
            <a:ext cx="834683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859DF050-E157-45BC-B6EC-E4F6AE7E9F45}"/>
              </a:ext>
            </a:extLst>
          </p:cNvPr>
          <p:cNvGrpSpPr/>
          <p:nvPr/>
        </p:nvGrpSpPr>
        <p:grpSpPr>
          <a:xfrm>
            <a:off x="646113" y="3232943"/>
            <a:ext cx="7450077" cy="2289969"/>
            <a:chOff x="646113" y="3232943"/>
            <a:chExt cx="7450077" cy="2289969"/>
          </a:xfrm>
        </p:grpSpPr>
        <p:pic>
          <p:nvPicPr>
            <p:cNvPr id="4813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49" y="3900626"/>
              <a:ext cx="7124641" cy="607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646113" y="3232943"/>
              <a:ext cx="6840537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2800" dirty="0">
                  <a:solidFill>
                    <a:srgbClr val="C00000"/>
                  </a:solidFill>
                  <a:latin typeface="+mn-lt"/>
                </a:rPr>
                <a:t>Although we’d prefer this.</a:t>
              </a:r>
            </a:p>
          </p:txBody>
        </p:sp>
        <p:pic>
          <p:nvPicPr>
            <p:cNvPr id="4813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693" y="4999037"/>
              <a:ext cx="5269566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8135" name="Straight Arrow Connector 10"/>
            <p:cNvCxnSpPr>
              <a:cxnSpLocks noChangeShapeType="1"/>
            </p:cNvCxnSpPr>
            <p:nvPr/>
          </p:nvCxnSpPr>
          <p:spPr bwMode="auto">
            <a:xfrm>
              <a:off x="3132138" y="4508500"/>
              <a:ext cx="647700" cy="504825"/>
            </a:xfrm>
            <a:prstGeom prst="straightConnector1">
              <a:avLst/>
            </a:prstGeom>
            <a:noFill/>
            <a:ln w="3175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737AB1-E55A-4FA8-AB43-7D38BD67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6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16113"/>
            <a:ext cx="6999288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27088" y="1125538"/>
            <a:ext cx="6840537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</a:rPr>
              <a:t>If we use this, there’s no critical section!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1009839-9CDA-48AD-B50E-018BD205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31</a:t>
            </a:fld>
            <a:endParaRPr lang="zh-TW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682B2FD-EE1F-4E26-9403-F08AB371A07F}"/>
              </a:ext>
            </a:extLst>
          </p:cNvPr>
          <p:cNvGrpSpPr/>
          <p:nvPr/>
        </p:nvGrpSpPr>
        <p:grpSpPr>
          <a:xfrm>
            <a:off x="827088" y="2781300"/>
            <a:ext cx="7688262" cy="3019451"/>
            <a:chOff x="827088" y="2781300"/>
            <a:chExt cx="7688262" cy="3019451"/>
          </a:xfrm>
        </p:grpSpPr>
        <p:sp>
          <p:nvSpPr>
            <p:cNvPr id="6" name="Rectangle 5"/>
            <p:cNvSpPr/>
            <p:nvPr/>
          </p:nvSpPr>
          <p:spPr>
            <a:xfrm>
              <a:off x="827088" y="2781300"/>
              <a:ext cx="6840537" cy="5847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3200" dirty="0">
                  <a:solidFill>
                    <a:srgbClr val="C00000"/>
                  </a:solidFill>
                  <a:latin typeface="+mn-lt"/>
                </a:rPr>
                <a:t>If we fix it like this…</a:t>
              </a:r>
            </a:p>
          </p:txBody>
        </p:sp>
        <p:pic>
          <p:nvPicPr>
            <p:cNvPr id="4915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3429000"/>
              <a:ext cx="7189788" cy="163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827088" y="5277531"/>
              <a:ext cx="768826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2800" dirty="0">
                  <a:solidFill>
                    <a:srgbClr val="C00000"/>
                  </a:solidFill>
                  <a:latin typeface="+mn-lt"/>
                </a:rPr>
                <a:t>… we force the threads to execute </a:t>
              </a:r>
              <a:r>
                <a:rPr lang="en-US" sz="2800" b="1" dirty="0">
                  <a:solidFill>
                    <a:srgbClr val="FF0000"/>
                  </a:solidFill>
                  <a:latin typeface="+mn-lt"/>
                </a:rPr>
                <a:t>sequentially</a:t>
              </a:r>
              <a:r>
                <a:rPr lang="en-US" sz="2800" dirty="0">
                  <a:solidFill>
                    <a:srgbClr val="C00000"/>
                  </a:solidFill>
                  <a:latin typeface="+mn-lt"/>
                </a:rPr>
                <a:t>.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8E819E56-E092-482D-9315-12D71E7FD237}"/>
                </a:ext>
              </a:extLst>
            </p:cNvPr>
            <p:cNvSpPr/>
            <p:nvPr/>
          </p:nvSpPr>
          <p:spPr>
            <a:xfrm>
              <a:off x="827088" y="3394362"/>
              <a:ext cx="7554912" cy="1707576"/>
            </a:xfrm>
            <a:prstGeom prst="round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14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76981" y="739095"/>
            <a:ext cx="78043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We can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avoid</a:t>
            </a:r>
            <a:r>
              <a:rPr lang="en-US" sz="2800" dirty="0">
                <a:solidFill>
                  <a:srgbClr val="0000FF"/>
                </a:solidFill>
                <a:latin typeface="+mn-lt"/>
              </a:rPr>
              <a:t> this problem by declaring a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private variable inside</a:t>
            </a:r>
            <a:r>
              <a:rPr lang="en-US" sz="2800" dirty="0">
                <a:solidFill>
                  <a:srgbClr val="0000FF"/>
                </a:solidFill>
                <a:latin typeface="+mn-lt"/>
              </a:rPr>
              <a:t> the parallel block and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moving</a:t>
            </a:r>
            <a:r>
              <a:rPr lang="en-US" sz="2800" dirty="0">
                <a:solidFill>
                  <a:srgbClr val="0000FF"/>
                </a:solidFill>
                <a:latin typeface="+mn-lt"/>
              </a:rPr>
              <a:t> the critical section 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after</a:t>
            </a:r>
            <a:r>
              <a:rPr lang="en-US" sz="2800" dirty="0">
                <a:solidFill>
                  <a:srgbClr val="0000FF"/>
                </a:solidFill>
                <a:latin typeface="+mn-lt"/>
              </a:rPr>
              <a:t> the function call.</a:t>
            </a:r>
          </a:p>
        </p:txBody>
      </p:sp>
      <p:grpSp>
        <p:nvGrpSpPr>
          <p:cNvPr id="50179" name="Group 9"/>
          <p:cNvGrpSpPr>
            <a:grpSpLocks/>
          </p:cNvGrpSpPr>
          <p:nvPr/>
        </p:nvGrpSpPr>
        <p:grpSpPr bwMode="auto">
          <a:xfrm>
            <a:off x="971550" y="2708275"/>
            <a:ext cx="7488238" cy="2665413"/>
            <a:chOff x="1331640" y="2708920"/>
            <a:chExt cx="6732587" cy="2151112"/>
          </a:xfrm>
        </p:grpSpPr>
        <p:pic>
          <p:nvPicPr>
            <p:cNvPr id="5018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2708920"/>
              <a:ext cx="5743575" cy="107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18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3717032"/>
              <a:ext cx="6732587" cy="114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57DEE13-4152-4080-83E0-D31E7AAD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2E3DFD4-9E71-417C-A4E9-DD00654CB516}"/>
              </a:ext>
            </a:extLst>
          </p:cNvPr>
          <p:cNvSpPr/>
          <p:nvPr/>
        </p:nvSpPr>
        <p:spPr>
          <a:xfrm>
            <a:off x="745672" y="4394846"/>
            <a:ext cx="6204857" cy="625929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470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811213"/>
            <a:ext cx="8316912" cy="55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4"/>
          <p:cNvSpPr/>
          <p:nvPr/>
        </p:nvSpPr>
        <p:spPr bwMode="auto">
          <a:xfrm>
            <a:off x="3059113" y="3789363"/>
            <a:ext cx="1368425" cy="1055687"/>
          </a:xfrm>
          <a:prstGeom prst="wedgeRoundRectCallout">
            <a:avLst>
              <a:gd name="adj1" fmla="val 47062"/>
              <a:gd name="adj2" fmla="val 68000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latin typeface="+mn-lt"/>
              </a:rPr>
              <a:t>I don’t like it.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500563" y="2636838"/>
            <a:ext cx="1584325" cy="1055687"/>
          </a:xfrm>
          <a:prstGeom prst="wedgeRoundRectCallout">
            <a:avLst>
              <a:gd name="adj1" fmla="val 47110"/>
              <a:gd name="adj2" fmla="val 61125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latin typeface="+mn-lt"/>
              </a:rPr>
              <a:t>Neither do I.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588125" y="1125538"/>
            <a:ext cx="2087563" cy="1531937"/>
          </a:xfrm>
          <a:prstGeom prst="wedgeRoundRectCallout">
            <a:avLst>
              <a:gd name="adj1" fmla="val 9420"/>
              <a:gd name="adj2" fmla="val 76433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latin typeface="+mn-lt"/>
              </a:rPr>
              <a:t>I think we can do better.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EE53E0-D4FB-4119-AC47-D861D609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68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Reduction operators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096250" cy="4351338"/>
          </a:xfrm>
        </p:spPr>
        <p:txBody>
          <a:bodyPr/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rgbClr val="FF0000"/>
                </a:solidFill>
              </a:rPr>
              <a:t>reduction</a:t>
            </a:r>
            <a:r>
              <a:rPr lang="en-US" altLang="zh-CN" dirty="0"/>
              <a:t> operator is a </a:t>
            </a:r>
            <a:r>
              <a:rPr lang="en-US" altLang="zh-CN" dirty="0">
                <a:solidFill>
                  <a:srgbClr val="FF0000"/>
                </a:solidFill>
              </a:rPr>
              <a:t>binary operation </a:t>
            </a:r>
            <a:r>
              <a:rPr lang="en-US" altLang="zh-CN" dirty="0"/>
              <a:t>(such as addition or multiplication).</a:t>
            </a:r>
          </a:p>
          <a:p>
            <a:r>
              <a:rPr lang="en-US" altLang="zh-CN" dirty="0"/>
              <a:t>A reduction is a </a:t>
            </a:r>
            <a:r>
              <a:rPr lang="en-US" altLang="zh-CN" dirty="0">
                <a:solidFill>
                  <a:srgbClr val="FF0000"/>
                </a:solidFill>
              </a:rPr>
              <a:t>computation</a:t>
            </a:r>
            <a:r>
              <a:rPr lang="en-US" altLang="zh-CN" dirty="0"/>
              <a:t> that </a:t>
            </a:r>
            <a:r>
              <a:rPr lang="en-US" altLang="zh-CN" dirty="0">
                <a:solidFill>
                  <a:srgbClr val="FF0000"/>
                </a:solidFill>
              </a:rPr>
              <a:t>repeatedly applies</a:t>
            </a:r>
            <a:r>
              <a:rPr lang="en-US" altLang="zh-CN" dirty="0"/>
              <a:t> the same reduction operator to a </a:t>
            </a:r>
            <a:r>
              <a:rPr lang="en-US" altLang="zh-CN" dirty="0">
                <a:solidFill>
                  <a:srgbClr val="FF0000"/>
                </a:solidFill>
              </a:rPr>
              <a:t>sequence of operands</a:t>
            </a:r>
            <a:r>
              <a:rPr lang="en-US" altLang="zh-CN" dirty="0"/>
              <a:t> in order to get a single result. </a:t>
            </a:r>
          </a:p>
          <a:p>
            <a:r>
              <a:rPr lang="en-US" altLang="zh-CN" dirty="0"/>
              <a:t>All of the </a:t>
            </a:r>
            <a:r>
              <a:rPr lang="en-US" altLang="zh-CN" dirty="0">
                <a:solidFill>
                  <a:srgbClr val="FF0000"/>
                </a:solidFill>
              </a:rPr>
              <a:t>intermediate</a:t>
            </a:r>
            <a:r>
              <a:rPr lang="en-US" altLang="zh-CN" dirty="0"/>
              <a:t> results of the operation should be </a:t>
            </a:r>
            <a:r>
              <a:rPr lang="en-US" altLang="zh-CN" dirty="0">
                <a:solidFill>
                  <a:srgbClr val="FF0000"/>
                </a:solidFill>
              </a:rPr>
              <a:t>stored</a:t>
            </a:r>
            <a:r>
              <a:rPr lang="en-US" altLang="zh-CN" dirty="0"/>
              <a:t> in the </a:t>
            </a:r>
            <a:r>
              <a:rPr lang="en-US" altLang="zh-CN" dirty="0">
                <a:solidFill>
                  <a:srgbClr val="FF0000"/>
                </a:solidFill>
              </a:rPr>
              <a:t>same</a:t>
            </a:r>
            <a:r>
              <a:rPr lang="en-US" altLang="zh-CN" dirty="0"/>
              <a:t> variable: the reduction variable.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A4D42C-ED94-41C8-9AF9-0EAD77ED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65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8358" y="1213633"/>
            <a:ext cx="84148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A reduction clause can be added to a parallel directive.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1" y="4076700"/>
            <a:ext cx="853281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11" y="2084388"/>
            <a:ext cx="7421704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500563" y="3068638"/>
            <a:ext cx="3227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+, *, -, &amp;, |, ˆ, &amp;&amp;, ||</a:t>
            </a:r>
          </a:p>
        </p:txBody>
      </p:sp>
      <p:sp>
        <p:nvSpPr>
          <p:cNvPr id="53254" name="Freeform 9"/>
          <p:cNvSpPr>
            <a:spLocks noChangeArrowheads="1"/>
          </p:cNvSpPr>
          <p:nvPr/>
        </p:nvSpPr>
        <p:spPr bwMode="auto">
          <a:xfrm>
            <a:off x="3357563" y="2655888"/>
            <a:ext cx="982662" cy="849312"/>
          </a:xfrm>
          <a:custGeom>
            <a:avLst/>
            <a:gdLst>
              <a:gd name="T0" fmla="*/ 140305 w 982133"/>
              <a:gd name="T1" fmla="*/ 0 h 849087"/>
              <a:gd name="T2" fmla="*/ 140305 w 982133"/>
              <a:gd name="T3" fmla="*/ 725715 h 849087"/>
              <a:gd name="T4" fmla="*/ 982133 w 982133"/>
              <a:gd name="T5" fmla="*/ 740229 h 849087"/>
              <a:gd name="T6" fmla="*/ 0 60000 65536"/>
              <a:gd name="T7" fmla="*/ 0 60000 65536"/>
              <a:gd name="T8" fmla="*/ 0 60000 65536"/>
              <a:gd name="T9" fmla="*/ 0 w 982133"/>
              <a:gd name="T10" fmla="*/ 0 h 849087"/>
              <a:gd name="T11" fmla="*/ 982133 w 982133"/>
              <a:gd name="T12" fmla="*/ 849087 h 8490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82133" h="849087">
                <a:moveTo>
                  <a:pt x="140305" y="0"/>
                </a:moveTo>
                <a:cubicBezTo>
                  <a:pt x="70152" y="301172"/>
                  <a:pt x="0" y="602344"/>
                  <a:pt x="140305" y="725715"/>
                </a:cubicBezTo>
                <a:cubicBezTo>
                  <a:pt x="280610" y="849087"/>
                  <a:pt x="631371" y="794658"/>
                  <a:pt x="982133" y="740229"/>
                </a:cubicBezTo>
              </a:path>
            </a:pathLst>
          </a:custGeom>
          <a:noFill/>
          <a:ln w="952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1CBC90B-A61A-4076-BDDA-5BFE208F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35</a:t>
            </a:fld>
            <a:endParaRPr lang="zh-TW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FA1E12A-7E70-4F0E-9BF8-49C4403276F9}"/>
              </a:ext>
            </a:extLst>
          </p:cNvPr>
          <p:cNvCxnSpPr/>
          <p:nvPr/>
        </p:nvCxnSpPr>
        <p:spPr>
          <a:xfrm>
            <a:off x="1322614" y="5061858"/>
            <a:ext cx="37991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ADA12F3-A804-47BA-881E-B215C44F6DB5}"/>
              </a:ext>
            </a:extLst>
          </p:cNvPr>
          <p:cNvCxnSpPr>
            <a:cxnSpLocks/>
          </p:cNvCxnSpPr>
          <p:nvPr/>
        </p:nvCxnSpPr>
        <p:spPr>
          <a:xfrm>
            <a:off x="864734" y="5393872"/>
            <a:ext cx="76097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313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95866" y="3429000"/>
            <a:ext cx="7886700" cy="2852737"/>
          </a:xfrm>
        </p:spPr>
        <p:txBody>
          <a:bodyPr>
            <a:normAutofit/>
          </a:bodyPr>
          <a:lstStyle/>
          <a:p>
            <a:r>
              <a:rPr lang="en-US" sz="4800" dirty="0"/>
              <a:t>The “Parallel For” Directive</a:t>
            </a:r>
          </a:p>
        </p:txBody>
      </p:sp>
      <p:pic>
        <p:nvPicPr>
          <p:cNvPr id="54275" name="Picture 2" descr="cartoons,competitions,gymnastics,handstands,leisure,parallel bars,people,recreation,spo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981075"/>
            <a:ext cx="30956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8C0C9-173A-424C-9EE3-1C2E3335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7342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 for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Forks a team of threads </a:t>
            </a:r>
            <a:r>
              <a:rPr lang="en-US" altLang="zh-CN" dirty="0"/>
              <a:t>to execute the following structured block. </a:t>
            </a:r>
          </a:p>
          <a:p>
            <a:r>
              <a:rPr lang="en-US" altLang="zh-CN" dirty="0"/>
              <a:t>However, the structured block following the parallel for directive </a:t>
            </a:r>
            <a:r>
              <a:rPr lang="en-US" altLang="zh-CN" dirty="0">
                <a:solidFill>
                  <a:srgbClr val="FF0000"/>
                </a:solidFill>
              </a:rPr>
              <a:t>must be a for loop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Furthermore, with the </a:t>
            </a:r>
            <a:r>
              <a:rPr lang="en-US" altLang="zh-CN" b="1" dirty="0">
                <a:solidFill>
                  <a:srgbClr val="0000FF"/>
                </a:solidFill>
              </a:rPr>
              <a:t>parallel for </a:t>
            </a:r>
            <a:r>
              <a:rPr lang="en-US" altLang="zh-CN" dirty="0"/>
              <a:t>directive the system parallelizes the </a:t>
            </a:r>
            <a:r>
              <a:rPr lang="en-US" altLang="zh-CN" b="1" dirty="0">
                <a:solidFill>
                  <a:srgbClr val="0000FF"/>
                </a:solidFill>
              </a:rPr>
              <a:t>for</a:t>
            </a:r>
            <a:r>
              <a:rPr lang="en-US" altLang="zh-CN" dirty="0"/>
              <a:t> loop by </a:t>
            </a:r>
            <a:r>
              <a:rPr lang="en-US" altLang="zh-CN" dirty="0">
                <a:solidFill>
                  <a:srgbClr val="FF0000"/>
                </a:solidFill>
              </a:rPr>
              <a:t>dividing the iterations </a:t>
            </a:r>
            <a:r>
              <a:rPr lang="en-US" altLang="zh-CN" dirty="0"/>
              <a:t>of the loop </a:t>
            </a:r>
            <a:r>
              <a:rPr lang="en-US" altLang="zh-CN" dirty="0">
                <a:solidFill>
                  <a:srgbClr val="FF0000"/>
                </a:solidFill>
              </a:rPr>
              <a:t>among the threads</a:t>
            </a:r>
            <a:r>
              <a:rPr lang="en-US" altLang="zh-CN" dirty="0"/>
              <a:t>.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7F6B32-9312-4D26-A6A5-ADB3C789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57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01" y="478971"/>
            <a:ext cx="4410327" cy="183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743" y="3644901"/>
            <a:ext cx="7387629" cy="2374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324" name="Straight Arrow Connector 5"/>
          <p:cNvCxnSpPr>
            <a:cxnSpLocks noChangeShapeType="1"/>
            <a:stCxn id="56322" idx="2"/>
          </p:cNvCxnSpPr>
          <p:nvPr/>
        </p:nvCxnSpPr>
        <p:spPr bwMode="auto">
          <a:xfrm>
            <a:off x="2894365" y="2310378"/>
            <a:ext cx="525110" cy="1263085"/>
          </a:xfrm>
          <a:prstGeom prst="straightConnector1">
            <a:avLst/>
          </a:prstGeom>
          <a:noFill/>
          <a:ln w="3175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rapezoid 7"/>
          <p:cNvSpPr/>
          <p:nvPr/>
        </p:nvSpPr>
        <p:spPr bwMode="auto">
          <a:xfrm>
            <a:off x="5993493" y="1922974"/>
            <a:ext cx="2023836" cy="1222998"/>
          </a:xfrm>
          <a:prstGeom prst="trapezoid">
            <a:avLst>
              <a:gd name="adj" fmla="val 43692"/>
            </a:avLst>
          </a:prstGeom>
          <a:solidFill>
            <a:srgbClr val="FFC000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0BAB3BD-646F-4FCF-8B55-714C652E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38</a:t>
            </a:fld>
            <a:endParaRPr lang="zh-TW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A421F2D-04E3-46F4-82CF-A8151C6E8739}"/>
              </a:ext>
            </a:extLst>
          </p:cNvPr>
          <p:cNvCxnSpPr>
            <a:cxnSpLocks/>
          </p:cNvCxnSpPr>
          <p:nvPr/>
        </p:nvCxnSpPr>
        <p:spPr>
          <a:xfrm>
            <a:off x="2194379" y="4958444"/>
            <a:ext cx="25136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1726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Legal forms </a:t>
            </a:r>
            <a:r>
              <a:rPr lang="en-US" altLang="zh-CN" dirty="0"/>
              <a:t>for parallelizable </a:t>
            </a:r>
            <a:r>
              <a:rPr lang="en-US" altLang="zh-CN" b="1" dirty="0">
                <a:solidFill>
                  <a:srgbClr val="FF0000"/>
                </a:solidFill>
              </a:rPr>
              <a:t>for</a:t>
            </a:r>
            <a:r>
              <a:rPr lang="en-US" altLang="zh-CN" dirty="0"/>
              <a:t> statements</a:t>
            </a: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2297642"/>
            <a:ext cx="8497887" cy="297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3F0ED1-3BE6-46B0-82BC-9B333BD4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90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OpenMP</a:t>
            </a:r>
            <a:endParaRPr lang="en-US" altLang="zh-CN" dirty="0"/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</a:t>
            </a:r>
            <a:r>
              <a:rPr lang="en-US" altLang="zh-CN" dirty="0">
                <a:solidFill>
                  <a:srgbClr val="FF0000"/>
                </a:solidFill>
              </a:rPr>
              <a:t>API</a:t>
            </a:r>
            <a:r>
              <a:rPr lang="en-US" altLang="zh-CN" dirty="0"/>
              <a:t> for shared-memory parallel programming.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MP</a:t>
            </a:r>
            <a:r>
              <a:rPr lang="en-US" altLang="zh-CN" dirty="0"/>
              <a:t> = </a:t>
            </a:r>
            <a:r>
              <a:rPr lang="en-US" altLang="zh-CN" b="1" dirty="0">
                <a:solidFill>
                  <a:srgbClr val="0000FF"/>
                </a:solidFill>
              </a:rPr>
              <a:t>multiprocessing</a:t>
            </a:r>
          </a:p>
          <a:p>
            <a:r>
              <a:rPr lang="en-US" altLang="zh-CN" dirty="0"/>
              <a:t>Designed for systems in which each thread or process can potentially have </a:t>
            </a:r>
            <a:r>
              <a:rPr lang="en-US" altLang="zh-CN" dirty="0">
                <a:solidFill>
                  <a:srgbClr val="0000FF"/>
                </a:solidFill>
              </a:rPr>
              <a:t>access to all available memory</a:t>
            </a:r>
            <a:r>
              <a:rPr lang="en-US" altLang="zh-CN" dirty="0"/>
              <a:t>.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System</a:t>
            </a:r>
            <a:r>
              <a:rPr lang="en-US" altLang="zh-CN" dirty="0"/>
              <a:t> is viewed as a </a:t>
            </a:r>
            <a:r>
              <a:rPr lang="en-US" altLang="zh-CN" dirty="0">
                <a:solidFill>
                  <a:srgbClr val="0000FF"/>
                </a:solidFill>
              </a:rPr>
              <a:t>collection of cores or CPU’s</a:t>
            </a:r>
            <a:r>
              <a:rPr lang="en-US" altLang="zh-CN" dirty="0"/>
              <a:t>, all of which have access to main memory.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3F48DF-5950-48C7-A732-D81E3D76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53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Caveats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variable index must have </a:t>
            </a:r>
            <a:r>
              <a:rPr lang="en-US" altLang="zh-CN" dirty="0">
                <a:solidFill>
                  <a:srgbClr val="FF0000"/>
                </a:solidFill>
              </a:rPr>
              <a:t>integer or pointer type</a:t>
            </a:r>
            <a:r>
              <a:rPr lang="en-US" altLang="zh-CN" dirty="0"/>
              <a:t> (e.g., it can’t be a float).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The expressions </a:t>
            </a:r>
            <a:r>
              <a:rPr lang="en-US" altLang="zh-CN" dirty="0">
                <a:solidFill>
                  <a:srgbClr val="FF0000"/>
                </a:solidFill>
              </a:rPr>
              <a:t>start, end, </a:t>
            </a:r>
            <a:r>
              <a:rPr lang="en-US" altLang="zh-CN" dirty="0"/>
              <a:t>and </a:t>
            </a:r>
            <a:r>
              <a:rPr lang="en-US" altLang="zh-CN" dirty="0" err="1">
                <a:solidFill>
                  <a:srgbClr val="FF0000"/>
                </a:solidFill>
              </a:rPr>
              <a:t>incr</a:t>
            </a:r>
            <a:r>
              <a:rPr lang="en-US" altLang="zh-CN" dirty="0"/>
              <a:t> must have a </a:t>
            </a:r>
            <a:r>
              <a:rPr lang="en-US" altLang="zh-CN" dirty="0">
                <a:solidFill>
                  <a:srgbClr val="FF0000"/>
                </a:solidFill>
              </a:rPr>
              <a:t>compatible type</a:t>
            </a:r>
            <a:r>
              <a:rPr lang="en-US" altLang="zh-CN" dirty="0"/>
              <a:t>. For example, if index is a pointer, then </a:t>
            </a:r>
            <a:r>
              <a:rPr lang="en-US" altLang="zh-CN" dirty="0" err="1"/>
              <a:t>incr</a:t>
            </a:r>
            <a:r>
              <a:rPr lang="en-US" altLang="zh-CN" dirty="0"/>
              <a:t> must have integer type.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32F3CF-8691-496A-A739-321762C9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3096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Caveats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83336" cy="4351338"/>
          </a:xfrm>
        </p:spPr>
        <p:txBody>
          <a:bodyPr/>
          <a:lstStyle/>
          <a:p>
            <a:r>
              <a:rPr lang="en-US" altLang="zh-CN" dirty="0"/>
              <a:t>The expressions start, end, and </a:t>
            </a:r>
            <a:r>
              <a:rPr lang="en-US" altLang="zh-CN" dirty="0" err="1"/>
              <a:t>incr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must not change </a:t>
            </a:r>
            <a:r>
              <a:rPr lang="en-US" altLang="zh-CN" dirty="0"/>
              <a:t>during execution of the loop.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During execution of the loop, the variable index can </a:t>
            </a:r>
            <a:r>
              <a:rPr lang="en-US" altLang="zh-CN" dirty="0">
                <a:solidFill>
                  <a:srgbClr val="FF0000"/>
                </a:solidFill>
              </a:rPr>
              <a:t>only be modified </a:t>
            </a:r>
            <a:r>
              <a:rPr lang="en-US" altLang="zh-CN" dirty="0"/>
              <a:t>by the “</a:t>
            </a:r>
            <a:r>
              <a:rPr lang="en-US" altLang="zh-CN" dirty="0">
                <a:solidFill>
                  <a:srgbClr val="FF0000"/>
                </a:solidFill>
              </a:rPr>
              <a:t>increment expression</a:t>
            </a:r>
            <a:r>
              <a:rPr lang="en-US" altLang="zh-CN" dirty="0"/>
              <a:t>” in the </a:t>
            </a:r>
            <a:r>
              <a:rPr lang="en-US" altLang="zh-CN" b="1" dirty="0">
                <a:solidFill>
                  <a:srgbClr val="FF0000"/>
                </a:solidFill>
              </a:rPr>
              <a:t>for</a:t>
            </a:r>
            <a:r>
              <a:rPr lang="en-US" altLang="zh-CN" dirty="0"/>
              <a:t> statement.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3FA74E-FC95-4165-8C16-7ED66A9A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9670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dependencies</a:t>
            </a:r>
          </a:p>
        </p:txBody>
      </p:sp>
      <p:cxnSp>
        <p:nvCxnSpPr>
          <p:cNvPr id="60419" name="Straight Arrow Connector 6"/>
          <p:cNvCxnSpPr>
            <a:cxnSpLocks noChangeShapeType="1"/>
          </p:cNvCxnSpPr>
          <p:nvPr/>
        </p:nvCxnSpPr>
        <p:spPr bwMode="auto">
          <a:xfrm rot="5400000">
            <a:off x="3490912" y="3027363"/>
            <a:ext cx="720725" cy="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8"/>
          <p:cNvSpPr/>
          <p:nvPr/>
        </p:nvSpPr>
        <p:spPr>
          <a:xfrm>
            <a:off x="684213" y="5618163"/>
            <a:ext cx="360045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</a:rPr>
              <a:t>1 1 2 3 5 8 13 21 34 55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00563" y="6122988"/>
            <a:ext cx="266382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</a:rPr>
              <a:t>1 1 2 3 5 8 0 0 0 0</a:t>
            </a:r>
          </a:p>
        </p:txBody>
      </p:sp>
      <p:cxnSp>
        <p:nvCxnSpPr>
          <p:cNvPr id="60422" name="Straight Arrow Connector 10"/>
          <p:cNvCxnSpPr>
            <a:cxnSpLocks noChangeShapeType="1"/>
          </p:cNvCxnSpPr>
          <p:nvPr/>
        </p:nvCxnSpPr>
        <p:spPr bwMode="auto">
          <a:xfrm rot="5400000">
            <a:off x="2339975" y="5259388"/>
            <a:ext cx="720725" cy="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3" name="Straight Arrow Connector 11"/>
          <p:cNvCxnSpPr>
            <a:cxnSpLocks noChangeShapeType="1"/>
          </p:cNvCxnSpPr>
          <p:nvPr/>
        </p:nvCxnSpPr>
        <p:spPr bwMode="auto">
          <a:xfrm rot="5400000">
            <a:off x="5112543" y="5511007"/>
            <a:ext cx="1223963" cy="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936399" y="6064581"/>
            <a:ext cx="241527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</a:rPr>
              <a:t>this is correct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11863" y="5114925"/>
            <a:ext cx="27368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but sometimes</a:t>
            </a:r>
            <a:br>
              <a:rPr lang="en-US" sz="2800" dirty="0">
                <a:solidFill>
                  <a:srgbClr val="C00000"/>
                </a:solidFill>
                <a:latin typeface="+mn-lt"/>
              </a:rPr>
            </a:br>
            <a:r>
              <a:rPr lang="en-US" sz="2800" dirty="0">
                <a:solidFill>
                  <a:srgbClr val="C00000"/>
                </a:solidFill>
                <a:latin typeface="+mn-lt"/>
              </a:rPr>
              <a:t>we get this</a:t>
            </a:r>
          </a:p>
        </p:txBody>
      </p:sp>
      <p:sp>
        <p:nvSpPr>
          <p:cNvPr id="60426" name="TextBox 12"/>
          <p:cNvSpPr txBox="1">
            <a:spLocks noChangeArrowheads="1"/>
          </p:cNvSpPr>
          <p:nvPr/>
        </p:nvSpPr>
        <p:spPr bwMode="auto">
          <a:xfrm>
            <a:off x="1835150" y="1514475"/>
            <a:ext cx="466883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zh-CN" sz="2100">
                <a:latin typeface="Bodoni MT" panose="02070603080606020203" pitchFamily="18" charset="0"/>
                <a:ea typeface="宋体" panose="02010600030101010101" pitchFamily="2" charset="-122"/>
              </a:rPr>
              <a:t>fibo[ 0 ]  =  fibo[ 1 ]  =  1;</a:t>
            </a:r>
          </a:p>
          <a:p>
            <a:r>
              <a:rPr lang="en-US" altLang="zh-CN" sz="2100" b="1">
                <a:latin typeface="Bodoni MT" panose="02070603080606020203" pitchFamily="18" charset="0"/>
                <a:ea typeface="宋体" panose="02010600030101010101" pitchFamily="2" charset="-122"/>
              </a:rPr>
              <a:t>for</a:t>
            </a:r>
            <a:r>
              <a:rPr lang="en-US" altLang="zh-CN" sz="2100">
                <a:latin typeface="Bodoni MT" panose="02070603080606020203" pitchFamily="18" charset="0"/>
                <a:ea typeface="宋体" panose="02010600030101010101" pitchFamily="2" charset="-122"/>
              </a:rPr>
              <a:t>  (i  =  2;  i  &lt;  n;  i++)</a:t>
            </a:r>
          </a:p>
          <a:p>
            <a:r>
              <a:rPr lang="en-US" altLang="zh-CN" sz="2100">
                <a:latin typeface="Bodoni MT" panose="02070603080606020203" pitchFamily="18" charset="0"/>
                <a:ea typeface="宋体" panose="02010600030101010101" pitchFamily="2" charset="-122"/>
              </a:rPr>
              <a:t>     fibo[ i ]  =  fibo[ i – 1 ] + fibo[ i – 2 ]; </a:t>
            </a:r>
          </a:p>
        </p:txBody>
      </p:sp>
      <p:sp>
        <p:nvSpPr>
          <p:cNvPr id="60427" name="TextBox 13"/>
          <p:cNvSpPr txBox="1">
            <a:spLocks noChangeArrowheads="1"/>
          </p:cNvSpPr>
          <p:nvPr/>
        </p:nvSpPr>
        <p:spPr bwMode="auto">
          <a:xfrm>
            <a:off x="1476375" y="3314700"/>
            <a:ext cx="5394325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zh-CN" sz="2100">
                <a:latin typeface="Bodoni MT" panose="02070603080606020203" pitchFamily="18" charset="0"/>
                <a:ea typeface="宋体" panose="02010600030101010101" pitchFamily="2" charset="-122"/>
              </a:rPr>
              <a:t>     fibo[ 0 ]  =  fibo[ 1 ]  =  1;</a:t>
            </a:r>
          </a:p>
          <a:p>
            <a:r>
              <a:rPr lang="en-US" altLang="zh-CN" sz="2100">
                <a:latin typeface="Bodoni MT" panose="02070603080606020203" pitchFamily="18" charset="0"/>
                <a:ea typeface="宋体" panose="02010600030101010101" pitchFamily="2" charset="-122"/>
              </a:rPr>
              <a:t>#   </a:t>
            </a:r>
            <a:r>
              <a:rPr lang="en-US" altLang="zh-CN" sz="2100" b="1">
                <a:latin typeface="Bodoni MT" panose="02070603080606020203" pitchFamily="18" charset="0"/>
                <a:ea typeface="宋体" panose="02010600030101010101" pitchFamily="2" charset="-122"/>
              </a:rPr>
              <a:t>pragma</a:t>
            </a:r>
            <a:r>
              <a:rPr lang="en-US" altLang="zh-CN" sz="2100">
                <a:latin typeface="Bodoni MT" panose="02070603080606020203" pitchFamily="18" charset="0"/>
                <a:ea typeface="宋体" panose="02010600030101010101" pitchFamily="2" charset="-122"/>
              </a:rPr>
              <a:t>  omp  parallel  </a:t>
            </a:r>
            <a:r>
              <a:rPr lang="en-US" altLang="zh-CN" sz="2100" b="1">
                <a:latin typeface="Bodoni MT" panose="02070603080606020203" pitchFamily="18" charset="0"/>
                <a:ea typeface="宋体" panose="02010600030101010101" pitchFamily="2" charset="-122"/>
              </a:rPr>
              <a:t>for</a:t>
            </a:r>
            <a:r>
              <a:rPr lang="en-US" altLang="zh-CN" sz="2100">
                <a:latin typeface="Bodoni MT" panose="02070603080606020203" pitchFamily="18" charset="0"/>
                <a:ea typeface="宋体" panose="02010600030101010101" pitchFamily="2" charset="-122"/>
              </a:rPr>
              <a:t>  num_threads(2)</a:t>
            </a:r>
          </a:p>
          <a:p>
            <a:r>
              <a:rPr lang="en-US" altLang="zh-CN" sz="2100" b="1">
                <a:latin typeface="Bodoni MT" panose="02070603080606020203" pitchFamily="18" charset="0"/>
                <a:ea typeface="宋体" panose="02010600030101010101" pitchFamily="2" charset="-122"/>
              </a:rPr>
              <a:t>     for</a:t>
            </a:r>
            <a:r>
              <a:rPr lang="en-US" altLang="zh-CN" sz="2100">
                <a:latin typeface="Bodoni MT" panose="02070603080606020203" pitchFamily="18" charset="0"/>
                <a:ea typeface="宋体" panose="02010600030101010101" pitchFamily="2" charset="-122"/>
              </a:rPr>
              <a:t>  (i  =  2;  i  &lt;  n;  i++)</a:t>
            </a:r>
          </a:p>
          <a:p>
            <a:r>
              <a:rPr lang="en-US" altLang="zh-CN" sz="2100">
                <a:latin typeface="Bodoni MT" panose="02070603080606020203" pitchFamily="18" charset="0"/>
                <a:ea typeface="宋体" panose="02010600030101010101" pitchFamily="2" charset="-122"/>
              </a:rPr>
              <a:t>          fibo[ i ]  =  fibo[ i – 1 ] + fibo[ i – 2 ]; </a:t>
            </a:r>
          </a:p>
        </p:txBody>
      </p:sp>
      <p:cxnSp>
        <p:nvCxnSpPr>
          <p:cNvPr id="60428" name="Straight Arrow Connector 16"/>
          <p:cNvCxnSpPr>
            <a:cxnSpLocks noChangeShapeType="1"/>
          </p:cNvCxnSpPr>
          <p:nvPr/>
        </p:nvCxnSpPr>
        <p:spPr bwMode="auto">
          <a:xfrm rot="5400000">
            <a:off x="6623050" y="3062288"/>
            <a:ext cx="649288" cy="576262"/>
          </a:xfrm>
          <a:prstGeom prst="straightConnector1">
            <a:avLst/>
          </a:prstGeom>
          <a:noFill/>
          <a:ln w="38100" algn="ctr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6659563" y="2459365"/>
            <a:ext cx="231287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66FF"/>
                </a:solidFill>
                <a:latin typeface="+mn-lt"/>
              </a:rPr>
              <a:t>note 2 threads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084C12-5089-4270-8074-D12F067D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CDAC9105-1E18-4E27-B97E-74809485607A}"/>
              </a:ext>
            </a:extLst>
          </p:cNvPr>
          <p:cNvSpPr/>
          <p:nvPr/>
        </p:nvSpPr>
        <p:spPr>
          <a:xfrm>
            <a:off x="5889171" y="6080125"/>
            <a:ext cx="981527" cy="504825"/>
          </a:xfrm>
          <a:prstGeom prst="roundRect">
            <a:avLst/>
          </a:prstGeom>
          <a:solidFill>
            <a:srgbClr val="FF0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7956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happened?</a:t>
            </a:r>
          </a:p>
        </p:txBody>
      </p:sp>
      <p:sp>
        <p:nvSpPr>
          <p:cNvPr id="61442" name="Content Placeholder 4"/>
          <p:cNvSpPr>
            <a:spLocks noGrp="1"/>
          </p:cNvSpPr>
          <p:nvPr>
            <p:ph idx="1"/>
          </p:nvPr>
        </p:nvSpPr>
        <p:spPr>
          <a:xfrm>
            <a:off x="585107" y="1690689"/>
            <a:ext cx="7886700" cy="4351338"/>
          </a:xfrm>
        </p:spPr>
        <p:txBody>
          <a:bodyPr/>
          <a:lstStyle/>
          <a:p>
            <a:r>
              <a:rPr lang="en-US" altLang="zh-CN" dirty="0"/>
              <a:t>OpenMP compilers </a:t>
            </a:r>
            <a:r>
              <a:rPr lang="en-US" altLang="zh-CN" dirty="0">
                <a:solidFill>
                  <a:srgbClr val="FF0000"/>
                </a:solidFill>
              </a:rPr>
              <a:t>don’t check </a:t>
            </a:r>
            <a:r>
              <a:rPr lang="en-US" altLang="zh-CN" dirty="0"/>
              <a:t>for </a:t>
            </a:r>
            <a:r>
              <a:rPr lang="en-US" altLang="zh-CN" dirty="0">
                <a:solidFill>
                  <a:srgbClr val="FF0000"/>
                </a:solidFill>
              </a:rPr>
              <a:t>dependencies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among iterations </a:t>
            </a:r>
            <a:r>
              <a:rPr lang="en-US" altLang="zh-CN" dirty="0"/>
              <a:t>in a loop that’s being parallelized with a parallel for directive.</a:t>
            </a:r>
          </a:p>
        </p:txBody>
      </p:sp>
      <p:pic>
        <p:nvPicPr>
          <p:cNvPr id="61444" name="Picture 2" descr="bewilderment,businesses,businessmen,confused,confusion,emotions,men,metaphors,persons,vanishing,vanishing into thin air,wond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26" y="3225801"/>
            <a:ext cx="26416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C16ED6-2941-41DD-A99F-437F07C0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61DC032-EE6B-4172-8B90-10724267CDE5}"/>
              </a:ext>
            </a:extLst>
          </p:cNvPr>
          <p:cNvSpPr txBox="1">
            <a:spLocks/>
          </p:cNvSpPr>
          <p:nvPr/>
        </p:nvSpPr>
        <p:spPr>
          <a:xfrm>
            <a:off x="541564" y="3392718"/>
            <a:ext cx="5597979" cy="24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 loop in which the results of one or more iterations </a:t>
            </a:r>
            <a:r>
              <a:rPr lang="en-US" altLang="zh-CN" dirty="0">
                <a:solidFill>
                  <a:srgbClr val="0000FF"/>
                </a:solidFill>
              </a:rPr>
              <a:t>depend on other iterations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cannot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be correctly parallelized </a:t>
            </a:r>
            <a:r>
              <a:rPr lang="en-US" altLang="zh-CN" dirty="0"/>
              <a:t>by OpenMP.</a:t>
            </a:r>
          </a:p>
        </p:txBody>
      </p:sp>
    </p:spTree>
    <p:extLst>
      <p:ext uri="{BB962C8B-B14F-4D97-AF65-F5344CB8AC3E}">
        <p14:creationId xmlns:p14="http://schemas.microsoft.com/office/powerpoint/2010/main" val="399895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Estimating </a:t>
            </a:r>
            <a:r>
              <a:rPr lang="el-GR" altLang="zh-CN"/>
              <a:t>π</a:t>
            </a:r>
            <a:endParaRPr lang="en-US" altLang="zh-CN"/>
          </a:p>
        </p:txBody>
      </p:sp>
      <p:pic>
        <p:nvPicPr>
          <p:cNvPr id="624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510243"/>
            <a:ext cx="61150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878668"/>
            <a:ext cx="512445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5F05CA-0253-4E67-8F0D-596C5621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7309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OpenMP solution #1</a:t>
            </a:r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2430992"/>
            <a:ext cx="8389937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Freeform 4"/>
          <p:cNvSpPr>
            <a:spLocks noChangeArrowheads="1"/>
          </p:cNvSpPr>
          <p:nvPr/>
        </p:nvSpPr>
        <p:spPr bwMode="auto">
          <a:xfrm>
            <a:off x="160338" y="1954742"/>
            <a:ext cx="4221162" cy="3001963"/>
          </a:xfrm>
          <a:custGeom>
            <a:avLst/>
            <a:gdLst>
              <a:gd name="T0" fmla="*/ 1611087 w 4221238"/>
              <a:gd name="T1" fmla="*/ 2607735 h 3002039"/>
              <a:gd name="T2" fmla="*/ 493486 w 4221238"/>
              <a:gd name="T3" fmla="*/ 2636763 h 3002039"/>
              <a:gd name="T4" fmla="*/ 551543 w 4221238"/>
              <a:gd name="T5" fmla="*/ 416077 h 3002039"/>
              <a:gd name="T6" fmla="*/ 3802743 w 4221238"/>
              <a:gd name="T7" fmla="*/ 285448 h 3002039"/>
              <a:gd name="T8" fmla="*/ 3062515 w 4221238"/>
              <a:gd name="T9" fmla="*/ 2128763 h 30020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1238"/>
              <a:gd name="T16" fmla="*/ 0 h 3002039"/>
              <a:gd name="T17" fmla="*/ 4221238 w 4221238"/>
              <a:gd name="T18" fmla="*/ 3002039 h 30020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1238" h="3002039">
                <a:moveTo>
                  <a:pt x="1611086" y="2607734"/>
                </a:moveTo>
                <a:cubicBezTo>
                  <a:pt x="1140581" y="2804886"/>
                  <a:pt x="670076" y="3002039"/>
                  <a:pt x="493486" y="2636763"/>
                </a:cubicBezTo>
                <a:cubicBezTo>
                  <a:pt x="316896" y="2271487"/>
                  <a:pt x="0" y="807963"/>
                  <a:pt x="551543" y="416077"/>
                </a:cubicBezTo>
                <a:cubicBezTo>
                  <a:pt x="1103086" y="24191"/>
                  <a:pt x="3384248" y="0"/>
                  <a:pt x="3802743" y="285448"/>
                </a:cubicBezTo>
                <a:cubicBezTo>
                  <a:pt x="4221238" y="570896"/>
                  <a:pt x="3641876" y="1349829"/>
                  <a:pt x="3062514" y="2128763"/>
                </a:cubicBezTo>
              </a:path>
            </a:pathLst>
          </a:cu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CN"/>
          </a:p>
        </p:txBody>
      </p:sp>
      <p:sp>
        <p:nvSpPr>
          <p:cNvPr id="6" name="TextBox 5"/>
          <p:cNvSpPr txBox="1"/>
          <p:nvPr/>
        </p:nvSpPr>
        <p:spPr>
          <a:xfrm>
            <a:off x="4211638" y="1924580"/>
            <a:ext cx="342593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3600" dirty="0">
                <a:solidFill>
                  <a:srgbClr val="C00000"/>
                </a:solidFill>
                <a:latin typeface="+mn-lt"/>
              </a:rPr>
              <a:t>loop dependency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EF8838-E716-48C9-BD43-4810E779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13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nimBg="1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61080"/>
            <a:ext cx="8485187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OpenMP solution #2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425" y="3516842"/>
            <a:ext cx="2836802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Insures factor has </a:t>
            </a:r>
            <a:br>
              <a:rPr lang="en-US" sz="2800" dirty="0">
                <a:solidFill>
                  <a:srgbClr val="C00000"/>
                </a:solidFill>
                <a:latin typeface="+mn-lt"/>
              </a:rPr>
            </a:br>
            <a:r>
              <a:rPr lang="en-US" sz="2800" dirty="0">
                <a:solidFill>
                  <a:srgbClr val="C00000"/>
                </a:solidFill>
                <a:latin typeface="+mn-lt"/>
              </a:rPr>
              <a:t>private scope.</a:t>
            </a:r>
          </a:p>
        </p:txBody>
      </p:sp>
      <p:sp>
        <p:nvSpPr>
          <p:cNvPr id="64517" name="Freeform 7"/>
          <p:cNvSpPr>
            <a:spLocks noChangeArrowheads="1"/>
          </p:cNvSpPr>
          <p:nvPr/>
        </p:nvSpPr>
        <p:spPr bwMode="auto">
          <a:xfrm>
            <a:off x="5026025" y="2749021"/>
            <a:ext cx="1492250" cy="682625"/>
          </a:xfrm>
          <a:custGeom>
            <a:avLst/>
            <a:gdLst>
              <a:gd name="T0" fmla="*/ 50799 w 1492551"/>
              <a:gd name="T1" fmla="*/ 0 h 682172"/>
              <a:gd name="T2" fmla="*/ 210457 w 1492551"/>
              <a:gd name="T3" fmla="*/ 391886 h 682172"/>
              <a:gd name="T4" fmla="*/ 1313542 w 1492551"/>
              <a:gd name="T5" fmla="*/ 246743 h 682172"/>
              <a:gd name="T6" fmla="*/ 1284514 w 1492551"/>
              <a:gd name="T7" fmla="*/ 682172 h 682172"/>
              <a:gd name="T8" fmla="*/ 0 60000 65536"/>
              <a:gd name="T9" fmla="*/ 0 60000 65536"/>
              <a:gd name="T10" fmla="*/ 0 60000 65536"/>
              <a:gd name="T11" fmla="*/ 0 60000 65536"/>
              <a:gd name="T12" fmla="*/ 0 w 1492551"/>
              <a:gd name="T13" fmla="*/ 0 h 682172"/>
              <a:gd name="T14" fmla="*/ 1492551 w 1492551"/>
              <a:gd name="T15" fmla="*/ 682172 h 6821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2551" h="682172">
                <a:moveTo>
                  <a:pt x="50799" y="0"/>
                </a:moveTo>
                <a:cubicBezTo>
                  <a:pt x="25399" y="175381"/>
                  <a:pt x="0" y="350762"/>
                  <a:pt x="210457" y="391886"/>
                </a:cubicBezTo>
                <a:cubicBezTo>
                  <a:pt x="420914" y="433010"/>
                  <a:pt x="1134533" y="198362"/>
                  <a:pt x="1313542" y="246743"/>
                </a:cubicBezTo>
                <a:cubicBezTo>
                  <a:pt x="1492551" y="295124"/>
                  <a:pt x="1388532" y="488648"/>
                  <a:pt x="1284514" y="682172"/>
                </a:cubicBezTo>
              </a:path>
            </a:pathLst>
          </a:custGeom>
          <a:noFill/>
          <a:ln w="31750" algn="ctr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7C3E89-588C-4FC9-9888-CA8E0E7D6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46</a:t>
            </a:fld>
            <a:endParaRPr lang="zh-TW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DBBF274-36EC-4D61-AEB9-8F13D87BF86C}"/>
              </a:ext>
            </a:extLst>
          </p:cNvPr>
          <p:cNvSpPr/>
          <p:nvPr/>
        </p:nvSpPr>
        <p:spPr>
          <a:xfrm>
            <a:off x="4147457" y="2492829"/>
            <a:ext cx="2310493" cy="321128"/>
          </a:xfrm>
          <a:prstGeom prst="roundRect">
            <a:avLst/>
          </a:prstGeom>
          <a:solidFill>
            <a:srgbClr val="FF0000">
              <a:alpha val="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3166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default clause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Lets the </a:t>
            </a:r>
            <a:r>
              <a:rPr lang="en-US" altLang="zh-CN" dirty="0">
                <a:solidFill>
                  <a:srgbClr val="FF0000"/>
                </a:solidFill>
              </a:rPr>
              <a:t>programmer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specify</a:t>
            </a:r>
            <a:r>
              <a:rPr lang="en-US" altLang="zh-CN" dirty="0"/>
              <a:t> the </a:t>
            </a:r>
            <a:r>
              <a:rPr lang="en-US" altLang="zh-CN" dirty="0">
                <a:solidFill>
                  <a:srgbClr val="FF0000"/>
                </a:solidFill>
              </a:rPr>
              <a:t>scope</a:t>
            </a:r>
            <a:r>
              <a:rPr lang="en-US" altLang="zh-CN" dirty="0"/>
              <a:t> of each variable in a block.</a:t>
            </a:r>
          </a:p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With this clause the compiler will </a:t>
            </a:r>
            <a:r>
              <a:rPr lang="en-US" altLang="zh-CN" dirty="0">
                <a:solidFill>
                  <a:srgbClr val="FF0000"/>
                </a:solidFill>
              </a:rPr>
              <a:t>require</a:t>
            </a:r>
            <a:r>
              <a:rPr lang="en-US" altLang="zh-CN" dirty="0"/>
              <a:t> that we specify the </a:t>
            </a:r>
            <a:r>
              <a:rPr lang="en-US" altLang="zh-CN" dirty="0">
                <a:solidFill>
                  <a:srgbClr val="FF0000"/>
                </a:solidFill>
              </a:rPr>
              <a:t>scope of each variable </a:t>
            </a:r>
            <a:r>
              <a:rPr lang="en-US" altLang="zh-CN" dirty="0"/>
              <a:t>we use in the block and that has been declared outside the block.</a:t>
            </a:r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09" y="2884261"/>
            <a:ext cx="2724150" cy="542925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101D61-EA46-41B6-BB43-C126E589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8289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default clause</a:t>
            </a:r>
          </a:p>
        </p:txBody>
      </p:sp>
      <p:pic>
        <p:nvPicPr>
          <p:cNvPr id="665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86" y="1721644"/>
            <a:ext cx="8645827" cy="341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229DAC-2705-4ACA-8380-DFE5D235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48</a:t>
            </a:fld>
            <a:endParaRPr lang="zh-TW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1E27494-A58F-434E-AF5A-12781335815B}"/>
              </a:ext>
            </a:extLst>
          </p:cNvPr>
          <p:cNvSpPr/>
          <p:nvPr/>
        </p:nvSpPr>
        <p:spPr>
          <a:xfrm>
            <a:off x="5954484" y="2383973"/>
            <a:ext cx="2885999" cy="446314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E491243-3A51-43A8-B285-D8A599D478B5}"/>
              </a:ext>
            </a:extLst>
          </p:cNvPr>
          <p:cNvSpPr/>
          <p:nvPr/>
        </p:nvSpPr>
        <p:spPr>
          <a:xfrm>
            <a:off x="1589312" y="2705099"/>
            <a:ext cx="1415145" cy="348345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7881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46666" y="3750204"/>
            <a:ext cx="7973483" cy="2852737"/>
          </a:xfrm>
        </p:spPr>
        <p:txBody>
          <a:bodyPr>
            <a:normAutofit/>
          </a:bodyPr>
          <a:lstStyle/>
          <a:p>
            <a:r>
              <a:rPr lang="en-US" sz="4800" dirty="0"/>
              <a:t>More About Loops in OpenMP: Sorting</a:t>
            </a:r>
          </a:p>
        </p:txBody>
      </p:sp>
      <p:pic>
        <p:nvPicPr>
          <p:cNvPr id="67587" name="Picture 2" descr="coils,connections,curling,electronics,loops,networks,reflections,Veer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52513"/>
            <a:ext cx="30956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1475E8-15F5-437B-83F2-79B945FF8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68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shared memory system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412875"/>
            <a:ext cx="7956550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EF08632-0D1E-428D-B81F-31449CE7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1891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Bubble Sort</a:t>
            </a:r>
          </a:p>
        </p:txBody>
      </p:sp>
      <p:pic>
        <p:nvPicPr>
          <p:cNvPr id="686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59480"/>
            <a:ext cx="7837487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2" name="Picture 4" descr="backgrounds,bubbles,clear,colorful,fizz,floating,Fotolia,transparent,wallpapers,wat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199342"/>
            <a:ext cx="30956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85C1AB-4C11-4A81-A222-D06C3940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1795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Serial Odd-Even Transposition Sort</a:t>
            </a:r>
          </a:p>
        </p:txBody>
      </p:sp>
      <p:pic>
        <p:nvPicPr>
          <p:cNvPr id="696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052109"/>
            <a:ext cx="81343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E087A4-E38A-4BEB-AEE8-B096F3AA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3513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Serial Odd-Even Transposition Sort</a:t>
            </a:r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103" y="1690689"/>
            <a:ext cx="5737225" cy="445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1AC14C-F405-4553-B014-2C293AA2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52</a:t>
            </a:fld>
            <a:endParaRPr lang="zh-TW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69DED46-A936-41C8-94E6-CA3FF8738008}"/>
              </a:ext>
            </a:extLst>
          </p:cNvPr>
          <p:cNvSpPr/>
          <p:nvPr/>
        </p:nvSpPr>
        <p:spPr>
          <a:xfrm>
            <a:off x="2966355" y="2715988"/>
            <a:ext cx="1605645" cy="348341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84FDE98-AEEF-4E80-B442-DBBF4CE1893B}"/>
              </a:ext>
            </a:extLst>
          </p:cNvPr>
          <p:cNvSpPr/>
          <p:nvPr/>
        </p:nvSpPr>
        <p:spPr>
          <a:xfrm>
            <a:off x="5415641" y="2715988"/>
            <a:ext cx="1605645" cy="348341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4585DEF-1991-4396-8770-32B624FEB98A}"/>
              </a:ext>
            </a:extLst>
          </p:cNvPr>
          <p:cNvSpPr/>
          <p:nvPr/>
        </p:nvSpPr>
        <p:spPr>
          <a:xfrm>
            <a:off x="4158340" y="3565042"/>
            <a:ext cx="1605645" cy="348341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C03EACE-736E-4073-839F-66AF4CBFE282}"/>
              </a:ext>
            </a:extLst>
          </p:cNvPr>
          <p:cNvSpPr/>
          <p:nvPr/>
        </p:nvSpPr>
        <p:spPr>
          <a:xfrm>
            <a:off x="2966354" y="4391175"/>
            <a:ext cx="1605645" cy="348341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CA6D344-9309-4ECB-89CC-9BD063112C34}"/>
              </a:ext>
            </a:extLst>
          </p:cNvPr>
          <p:cNvSpPr/>
          <p:nvPr/>
        </p:nvSpPr>
        <p:spPr>
          <a:xfrm>
            <a:off x="5404754" y="4407265"/>
            <a:ext cx="1605645" cy="348341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3ADD6AE-2EAA-460D-9143-193823275364}"/>
              </a:ext>
            </a:extLst>
          </p:cNvPr>
          <p:cNvSpPr/>
          <p:nvPr/>
        </p:nvSpPr>
        <p:spPr>
          <a:xfrm>
            <a:off x="4158340" y="5256319"/>
            <a:ext cx="1605645" cy="348341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56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>
          <a:xfrm>
            <a:off x="628650" y="282311"/>
            <a:ext cx="7886700" cy="1325563"/>
          </a:xfrm>
        </p:spPr>
        <p:txBody>
          <a:bodyPr/>
          <a:lstStyle/>
          <a:p>
            <a:r>
              <a:rPr lang="en-US" altLang="zh-CN" dirty="0"/>
              <a:t>First OpenMP Odd-Even Sort</a:t>
            </a:r>
          </a:p>
        </p:txBody>
      </p:sp>
      <p:pic>
        <p:nvPicPr>
          <p:cNvPr id="716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10747"/>
            <a:ext cx="7015162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F1B1C2-E276-4597-AB3F-B91D3C9E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53</a:t>
            </a:fld>
            <a:endParaRPr lang="zh-TW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F70607F-E986-425A-B554-2E16BE98383A}"/>
              </a:ext>
            </a:extLst>
          </p:cNvPr>
          <p:cNvSpPr/>
          <p:nvPr/>
        </p:nvSpPr>
        <p:spPr>
          <a:xfrm>
            <a:off x="495298" y="1905001"/>
            <a:ext cx="7445831" cy="522514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33B92A7-FCE7-47A8-B73B-36921140C8A2}"/>
              </a:ext>
            </a:extLst>
          </p:cNvPr>
          <p:cNvSpPr/>
          <p:nvPr/>
        </p:nvSpPr>
        <p:spPr>
          <a:xfrm>
            <a:off x="446312" y="4261758"/>
            <a:ext cx="7445831" cy="522514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9903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>
          <a:xfrm>
            <a:off x="628650" y="229054"/>
            <a:ext cx="7886700" cy="1325563"/>
          </a:xfrm>
        </p:spPr>
        <p:txBody>
          <a:bodyPr/>
          <a:lstStyle/>
          <a:p>
            <a:r>
              <a:rPr lang="en-US" altLang="zh-CN" dirty="0"/>
              <a:t>Second OpenMP Odd-Even Sort</a:t>
            </a:r>
          </a:p>
        </p:txBody>
      </p:sp>
      <p:pic>
        <p:nvPicPr>
          <p:cNvPr id="727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361546"/>
            <a:ext cx="6427787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95FF01-DDE8-44D9-A072-65306F44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54</a:t>
            </a:fld>
            <a:endParaRPr lang="zh-TW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98FE6DD-7CA5-4EC4-ABEC-A22F6F0D045A}"/>
              </a:ext>
            </a:extLst>
          </p:cNvPr>
          <p:cNvSpPr/>
          <p:nvPr/>
        </p:nvSpPr>
        <p:spPr>
          <a:xfrm>
            <a:off x="628650" y="1361547"/>
            <a:ext cx="6427786" cy="554340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6BC7B33-50ED-4384-A61B-99EB2CB6AA13}"/>
              </a:ext>
            </a:extLst>
          </p:cNvPr>
          <p:cNvSpPr/>
          <p:nvPr/>
        </p:nvSpPr>
        <p:spPr>
          <a:xfrm>
            <a:off x="628650" y="2365150"/>
            <a:ext cx="2871107" cy="280079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9255AF1-2809-4BCD-B09F-388FF8E47E94}"/>
              </a:ext>
            </a:extLst>
          </p:cNvPr>
          <p:cNvSpPr/>
          <p:nvPr/>
        </p:nvSpPr>
        <p:spPr>
          <a:xfrm>
            <a:off x="628649" y="4531407"/>
            <a:ext cx="2871107" cy="280079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 flipH="1" flipV="1">
            <a:off x="3608740" y="2498896"/>
            <a:ext cx="2653329" cy="13890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262069" y="3106675"/>
            <a:ext cx="22532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Tells </a:t>
            </a:r>
            <a:r>
              <a:rPr lang="en-US" altLang="zh-CN" sz="2400" dirty="0" err="1">
                <a:solidFill>
                  <a:srgbClr val="FF0000"/>
                </a:solidFill>
              </a:rPr>
              <a:t>OpenMP</a:t>
            </a:r>
            <a:r>
              <a:rPr lang="en-US" altLang="zh-CN" sz="2400" dirty="0">
                <a:solidFill>
                  <a:srgbClr val="FF0000"/>
                </a:solidFill>
              </a:rPr>
              <a:t> to parallelize the for loop with existing team of threads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5498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128" y="3960948"/>
            <a:ext cx="1596005" cy="2179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0541" y="717323"/>
            <a:ext cx="8546570" cy="16927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3200" dirty="0">
                <a:latin typeface="+mn-lt"/>
              </a:rPr>
              <a:t>Odd-even sort with two </a:t>
            </a:r>
            <a:r>
              <a:rPr lang="en-US" sz="3200" b="1" dirty="0">
                <a:solidFill>
                  <a:srgbClr val="C00000"/>
                </a:solidFill>
                <a:latin typeface="+mn-lt"/>
              </a:rPr>
              <a:t>parallel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+mn-lt"/>
              </a:rPr>
              <a:t>for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directives and 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3200" dirty="0">
                <a:latin typeface="+mn-lt"/>
              </a:rPr>
              <a:t>two </a:t>
            </a:r>
            <a:r>
              <a:rPr lang="en-US" sz="3200" b="1" dirty="0">
                <a:solidFill>
                  <a:srgbClr val="C00000"/>
                </a:solidFill>
                <a:latin typeface="+mn-lt"/>
              </a:rPr>
              <a:t>for</a:t>
            </a:r>
            <a:r>
              <a:rPr lang="en-US" sz="3200" dirty="0">
                <a:latin typeface="+mn-lt"/>
              </a:rPr>
              <a:t> directives. 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latin typeface="+mn-lt"/>
              </a:rPr>
              <a:t>(Times are in seconds.)</a:t>
            </a:r>
          </a:p>
        </p:txBody>
      </p:sp>
      <p:pic>
        <p:nvPicPr>
          <p:cNvPr id="737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51" y="2456132"/>
            <a:ext cx="8805260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50790D-ED91-4E04-A328-7D8EE78D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7558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3" name="Picture 2" descr="cables,coils,connections,curling,electronics,loops,networks,reflections,Veer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979488"/>
            <a:ext cx="38163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73666" y="3860272"/>
            <a:ext cx="7886700" cy="2852737"/>
          </a:xfrm>
        </p:spPr>
        <p:txBody>
          <a:bodyPr>
            <a:normAutofit/>
          </a:bodyPr>
          <a:lstStyle/>
          <a:p>
            <a:r>
              <a:rPr lang="en-US" sz="4800" dirty="0"/>
              <a:t>Scheduling Loops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5DDEB6-B5B9-4211-8D68-507C1AEF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3046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25538"/>
            <a:ext cx="7046912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3196" y="305782"/>
            <a:ext cx="476726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</a:rPr>
              <a:t>Our definition of function </a:t>
            </a:r>
            <a:r>
              <a:rPr lang="en-US" sz="3200" i="1" dirty="0">
                <a:solidFill>
                  <a:srgbClr val="C00000"/>
                </a:solidFill>
                <a:latin typeface="+mn-lt"/>
              </a:rPr>
              <a:t>f</a:t>
            </a:r>
            <a:r>
              <a:rPr lang="en-US" sz="3200" dirty="0">
                <a:solidFill>
                  <a:srgbClr val="C00000"/>
                </a:solidFill>
                <a:latin typeface="+mn-lt"/>
              </a:rPr>
              <a:t>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1A324C9-D40C-4576-96D7-3A17C3A6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57</a:t>
            </a:fld>
            <a:endParaRPr lang="zh-TW" altLang="en-US"/>
          </a:p>
        </p:txBody>
      </p:sp>
      <p:sp>
        <p:nvSpPr>
          <p:cNvPr id="6" name="圆角矩形 5"/>
          <p:cNvSpPr/>
          <p:nvPr/>
        </p:nvSpPr>
        <p:spPr>
          <a:xfrm>
            <a:off x="7251887" y="1437911"/>
            <a:ext cx="406213" cy="362968"/>
          </a:xfrm>
          <a:prstGeom prst="round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5"/>
          <p:cNvSpPr txBox="1"/>
          <p:nvPr/>
        </p:nvSpPr>
        <p:spPr>
          <a:xfrm>
            <a:off x="2511626" y="4212123"/>
            <a:ext cx="5728491" cy="11757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3200" i="1" dirty="0">
                <a:solidFill>
                  <a:srgbClr val="C00000"/>
                </a:solidFill>
                <a:latin typeface="+mj-lt"/>
              </a:rPr>
              <a:t>The time required by the call to f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3200" i="1" dirty="0">
                <a:solidFill>
                  <a:srgbClr val="C00000"/>
                </a:solidFill>
                <a:latin typeface="+mj-lt"/>
              </a:rPr>
              <a:t>is proportional to the size of </a:t>
            </a:r>
            <a:r>
              <a:rPr lang="en-US" altLang="zh-CN" sz="3200" i="1" dirty="0" err="1">
                <a:solidFill>
                  <a:srgbClr val="C00000"/>
                </a:solidFill>
                <a:latin typeface="+mj-lt"/>
              </a:rPr>
              <a:t>i</a:t>
            </a:r>
            <a:endParaRPr lang="en-US" sz="3200" i="1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48318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125538"/>
            <a:ext cx="37242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759" y="821399"/>
            <a:ext cx="3415294" cy="10402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We want to parallelize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this loop.</a:t>
            </a:r>
          </a:p>
        </p:txBody>
      </p:sp>
      <p:pic>
        <p:nvPicPr>
          <p:cNvPr id="757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636838"/>
            <a:ext cx="507682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53947" y="4910138"/>
            <a:ext cx="4204613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</a:rPr>
              <a:t>Assignment of work </a:t>
            </a:r>
            <a:br>
              <a:rPr lang="en-US" sz="3200" dirty="0">
                <a:solidFill>
                  <a:srgbClr val="C00000"/>
                </a:solidFill>
                <a:latin typeface="+mn-lt"/>
              </a:rPr>
            </a:br>
            <a:r>
              <a:rPr lang="en-US" sz="3200" dirty="0">
                <a:solidFill>
                  <a:srgbClr val="C00000"/>
                </a:solidFill>
                <a:latin typeface="+mn-lt"/>
              </a:rPr>
              <a:t>using cyclic partitioning.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858E8F7-3234-46FA-9D43-5E216B94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58</a:t>
            </a:fld>
            <a:endParaRPr lang="zh-TW" altLang="en-US"/>
          </a:p>
        </p:txBody>
      </p:sp>
      <p:sp>
        <p:nvSpPr>
          <p:cNvPr id="2" name="圆角矩形 1"/>
          <p:cNvSpPr/>
          <p:nvPr/>
        </p:nvSpPr>
        <p:spPr>
          <a:xfrm>
            <a:off x="5835408" y="1752018"/>
            <a:ext cx="718955" cy="362968"/>
          </a:xfrm>
          <a:prstGeom prst="round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5508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Results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54093" cy="4351338"/>
          </a:xfrm>
        </p:spPr>
        <p:txBody>
          <a:bodyPr/>
          <a:lstStyle/>
          <a:p>
            <a:r>
              <a:rPr lang="en-US" altLang="zh-CN" b="1" i="1" dirty="0">
                <a:solidFill>
                  <a:srgbClr val="C00000"/>
                </a:solidFill>
              </a:rPr>
              <a:t>f(</a:t>
            </a:r>
            <a:r>
              <a:rPr lang="en-US" altLang="zh-CN" b="1" i="1" dirty="0" err="1">
                <a:solidFill>
                  <a:srgbClr val="C00000"/>
                </a:solidFill>
              </a:rPr>
              <a:t>i</a:t>
            </a:r>
            <a:r>
              <a:rPr lang="en-US" altLang="zh-CN" b="1" i="1" dirty="0">
                <a:solidFill>
                  <a:srgbClr val="C00000"/>
                </a:solidFill>
              </a:rPr>
              <a:t>) </a:t>
            </a:r>
            <a:r>
              <a:rPr lang="en-US" altLang="zh-CN" dirty="0"/>
              <a:t>calls the </a:t>
            </a:r>
            <a:r>
              <a:rPr lang="en-US" altLang="zh-CN" dirty="0">
                <a:solidFill>
                  <a:srgbClr val="C00000"/>
                </a:solidFill>
              </a:rPr>
              <a:t>sin</a:t>
            </a:r>
            <a:r>
              <a:rPr lang="en-US" altLang="zh-CN" dirty="0"/>
              <a:t> function </a:t>
            </a: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en-US" altLang="zh-CN" dirty="0">
                <a:solidFill>
                  <a:srgbClr val="C00000"/>
                </a:solidFill>
              </a:rPr>
              <a:t> times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Assume the time to execute </a:t>
            </a:r>
            <a:r>
              <a:rPr lang="en-US" altLang="zh-CN" i="1" dirty="0">
                <a:solidFill>
                  <a:srgbClr val="FF0000"/>
                </a:solidFill>
              </a:rPr>
              <a:t>f(2i) </a:t>
            </a:r>
            <a:r>
              <a:rPr lang="en-US" altLang="zh-CN" dirty="0"/>
              <a:t>requires approximately </a:t>
            </a:r>
            <a:r>
              <a:rPr lang="en-US" altLang="zh-CN" dirty="0">
                <a:solidFill>
                  <a:srgbClr val="FF0000"/>
                </a:solidFill>
              </a:rPr>
              <a:t>twice </a:t>
            </a:r>
            <a:r>
              <a:rPr lang="en-US" altLang="zh-CN" dirty="0"/>
              <a:t>as much time as the time to execute </a:t>
            </a:r>
            <a:r>
              <a:rPr lang="en-US" altLang="zh-CN" i="1" dirty="0">
                <a:solidFill>
                  <a:srgbClr val="FF0000"/>
                </a:solidFill>
              </a:rPr>
              <a:t>f(</a:t>
            </a:r>
            <a:r>
              <a:rPr lang="en-US" altLang="zh-CN" i="1" dirty="0" err="1">
                <a:solidFill>
                  <a:srgbClr val="FF0000"/>
                </a:solidFill>
              </a:rPr>
              <a:t>i</a:t>
            </a:r>
            <a:r>
              <a:rPr lang="en-US" altLang="zh-CN" i="1" dirty="0">
                <a:solidFill>
                  <a:srgbClr val="FF0000"/>
                </a:solidFill>
              </a:rPr>
              <a:t>).</a:t>
            </a:r>
          </a:p>
          <a:p>
            <a:endParaRPr lang="en-US" altLang="zh-CN" dirty="0"/>
          </a:p>
          <a:p>
            <a:r>
              <a:rPr lang="en-US" altLang="zh-CN" dirty="0"/>
              <a:t>n = 10,000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one thread</a:t>
            </a:r>
          </a:p>
          <a:p>
            <a:pPr lvl="1"/>
            <a:r>
              <a:rPr lang="en-US" altLang="zh-CN" dirty="0"/>
              <a:t>run-time = 3.67 seconds.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9005B3-0C5B-4507-A4A3-A07CC479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32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Pragmas </a:t>
            </a:r>
            <a:r>
              <a:rPr lang="zh-CN" altLang="en-US" sz="3600" dirty="0"/>
              <a:t>（编译指示）</a:t>
            </a:r>
            <a:endParaRPr lang="en-US" altLang="zh-CN" dirty="0"/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Special </a:t>
            </a:r>
            <a:r>
              <a:rPr lang="en-US" altLang="zh-CN" dirty="0">
                <a:solidFill>
                  <a:srgbClr val="FF0000"/>
                </a:solidFill>
              </a:rPr>
              <a:t>preprocessor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instructions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Typically added to a system to allow behaviors that </a:t>
            </a:r>
            <a:r>
              <a:rPr lang="en-US" altLang="zh-CN" b="1" dirty="0">
                <a:solidFill>
                  <a:srgbClr val="FF0000"/>
                </a:solidFill>
              </a:rPr>
              <a:t>aren’t part </a:t>
            </a:r>
            <a:r>
              <a:rPr lang="en-US" altLang="zh-CN" dirty="0"/>
              <a:t>of the basic C specification.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Compilers</a:t>
            </a:r>
            <a:r>
              <a:rPr lang="en-US" altLang="zh-CN" dirty="0"/>
              <a:t> that </a:t>
            </a:r>
            <a:r>
              <a:rPr lang="en-US" altLang="zh-CN" dirty="0">
                <a:solidFill>
                  <a:srgbClr val="FF0000"/>
                </a:solidFill>
              </a:rPr>
              <a:t>don’t support </a:t>
            </a:r>
            <a:r>
              <a:rPr lang="en-US" altLang="zh-CN" dirty="0"/>
              <a:t>the pragmas </a:t>
            </a:r>
            <a:r>
              <a:rPr lang="en-US" altLang="zh-CN" dirty="0">
                <a:solidFill>
                  <a:srgbClr val="FF0000"/>
                </a:solidFill>
              </a:rPr>
              <a:t>ignore</a:t>
            </a:r>
            <a:r>
              <a:rPr lang="en-US" altLang="zh-CN" dirty="0"/>
              <a:t> them.</a:t>
            </a:r>
          </a:p>
        </p:txBody>
      </p:sp>
      <p:sp>
        <p:nvSpPr>
          <p:cNvPr id="5" name="Rectangle 4"/>
          <p:cNvSpPr/>
          <p:nvPr/>
        </p:nvSpPr>
        <p:spPr>
          <a:xfrm>
            <a:off x="3708400" y="4437063"/>
            <a:ext cx="16776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FF0000"/>
                </a:solidFill>
                <a:latin typeface="+mn-lt"/>
              </a:rPr>
              <a:t>#pragma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148C30-D2ED-45B3-8DE9-BBEAF5BC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71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Results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628650" y="1496786"/>
            <a:ext cx="7886700" cy="4680177"/>
          </a:xfrm>
        </p:spPr>
        <p:txBody>
          <a:bodyPr>
            <a:normAutofit/>
          </a:bodyPr>
          <a:lstStyle/>
          <a:p>
            <a:r>
              <a:rPr lang="en-US" altLang="zh-CN" dirty="0"/>
              <a:t>n = 10,000</a:t>
            </a:r>
          </a:p>
          <a:p>
            <a:pPr lvl="1"/>
            <a:r>
              <a:rPr lang="en-US" altLang="zh-CN" dirty="0"/>
              <a:t>two threads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default assignment </a:t>
            </a:r>
          </a:p>
          <a:p>
            <a:pPr lvl="1"/>
            <a:r>
              <a:rPr lang="en-US" altLang="zh-CN" dirty="0"/>
              <a:t>run-time = 2.76 seconds</a:t>
            </a:r>
          </a:p>
          <a:p>
            <a:pPr lvl="1"/>
            <a:r>
              <a:rPr lang="en-US" altLang="zh-CN" dirty="0"/>
              <a:t>speedup = </a:t>
            </a:r>
            <a:r>
              <a:rPr lang="en-US" altLang="zh-CN" b="1" dirty="0">
                <a:solidFill>
                  <a:srgbClr val="FF0000"/>
                </a:solidFill>
              </a:rPr>
              <a:t>1.33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n = 10,000</a:t>
            </a:r>
          </a:p>
          <a:p>
            <a:pPr lvl="1"/>
            <a:r>
              <a:rPr lang="en-US" altLang="zh-CN" dirty="0"/>
              <a:t>two threads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cyclic assignment </a:t>
            </a:r>
          </a:p>
          <a:p>
            <a:pPr lvl="1"/>
            <a:r>
              <a:rPr lang="en-US" altLang="zh-CN" dirty="0"/>
              <a:t>run-time = 1.84 seconds</a:t>
            </a:r>
          </a:p>
          <a:p>
            <a:pPr lvl="1"/>
            <a:r>
              <a:rPr lang="en-US" altLang="zh-CN" dirty="0"/>
              <a:t>speedup = </a:t>
            </a:r>
            <a:r>
              <a:rPr lang="en-US" altLang="zh-CN" b="1" dirty="0">
                <a:solidFill>
                  <a:srgbClr val="FF0000"/>
                </a:solidFill>
              </a:rPr>
              <a:t>1.99</a:t>
            </a:r>
          </a:p>
          <a:p>
            <a:endParaRPr lang="en-US" altLang="zh-CN" dirty="0"/>
          </a:p>
        </p:txBody>
      </p:sp>
      <p:pic>
        <p:nvPicPr>
          <p:cNvPr id="78852" name="Picture 4" descr="awards,cartoons,persons,prizes,Screen Beans®,special occasions,trophies,winners,winnin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3716338"/>
            <a:ext cx="2160587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9DBED0-877C-4C00-B28D-886CCDBE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0797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Schedule Clause</a:t>
            </a: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Default schedule: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endParaRPr lang="en-US" altLang="zh-CN"/>
          </a:p>
          <a:p>
            <a:r>
              <a:rPr lang="en-US" altLang="zh-CN"/>
              <a:t>Cyclic schedule:</a:t>
            </a:r>
          </a:p>
        </p:txBody>
      </p:sp>
      <p:pic>
        <p:nvPicPr>
          <p:cNvPr id="798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44675"/>
            <a:ext cx="8332787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365625"/>
            <a:ext cx="8313737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B08DCF-5698-4A87-9855-0C680008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61</a:t>
            </a:fld>
            <a:endParaRPr lang="zh-TW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17AE54A-D3F7-4E2A-98CE-8C6E5EE9B35B}"/>
              </a:ext>
            </a:extLst>
          </p:cNvPr>
          <p:cNvSpPr/>
          <p:nvPr/>
        </p:nvSpPr>
        <p:spPr>
          <a:xfrm>
            <a:off x="4063093" y="4997941"/>
            <a:ext cx="2871107" cy="299995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4163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schedule ( type , chunksize )</a:t>
            </a: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3200" dirty="0"/>
              <a:t>Type can be:</a:t>
            </a:r>
          </a:p>
          <a:p>
            <a:r>
              <a:rPr lang="en-US" altLang="zh-CN" sz="3200" b="1" dirty="0">
                <a:solidFill>
                  <a:srgbClr val="C00000"/>
                </a:solidFill>
              </a:rPr>
              <a:t>static</a:t>
            </a:r>
            <a:r>
              <a:rPr lang="en-US" altLang="zh-CN" sz="3200" dirty="0"/>
              <a:t>: the iterations can be assigned to the threads </a:t>
            </a:r>
            <a:r>
              <a:rPr lang="en-US" altLang="zh-CN" sz="3200" dirty="0">
                <a:solidFill>
                  <a:srgbClr val="0000FF"/>
                </a:solidFill>
              </a:rPr>
              <a:t>before</a:t>
            </a:r>
            <a:r>
              <a:rPr lang="en-US" altLang="zh-CN" sz="3200" dirty="0"/>
              <a:t> the loop is executed.</a:t>
            </a:r>
          </a:p>
          <a:p>
            <a:r>
              <a:rPr lang="en-US" altLang="zh-CN" sz="3200" b="1" dirty="0">
                <a:solidFill>
                  <a:srgbClr val="C00000"/>
                </a:solidFill>
              </a:rPr>
              <a:t>dynamic or guided</a:t>
            </a:r>
            <a:r>
              <a:rPr lang="en-US" altLang="zh-CN" sz="3200" dirty="0"/>
              <a:t>: the iterations are assigned to the threads </a:t>
            </a:r>
            <a:r>
              <a:rPr lang="en-US" altLang="zh-CN" sz="3200" dirty="0">
                <a:solidFill>
                  <a:srgbClr val="0000FF"/>
                </a:solidFill>
              </a:rPr>
              <a:t>while </a:t>
            </a:r>
            <a:r>
              <a:rPr lang="en-US" altLang="zh-CN" sz="3200" dirty="0"/>
              <a:t>the loop is executing.</a:t>
            </a:r>
          </a:p>
          <a:p>
            <a:r>
              <a:rPr lang="en-US" altLang="zh-CN" sz="3200" b="1" dirty="0">
                <a:solidFill>
                  <a:srgbClr val="C00000"/>
                </a:solidFill>
              </a:rPr>
              <a:t>auto</a:t>
            </a:r>
            <a:r>
              <a:rPr lang="en-US" altLang="zh-CN" sz="3200" dirty="0"/>
              <a:t>: the </a:t>
            </a:r>
            <a:r>
              <a:rPr lang="en-US" altLang="zh-CN" sz="3200" dirty="0">
                <a:solidFill>
                  <a:srgbClr val="0000FF"/>
                </a:solidFill>
              </a:rPr>
              <a:t>compiler</a:t>
            </a:r>
            <a:r>
              <a:rPr lang="en-US" altLang="zh-CN" sz="3200" dirty="0"/>
              <a:t> and/or the </a:t>
            </a:r>
            <a:r>
              <a:rPr lang="en-US" altLang="zh-CN" sz="3200" dirty="0">
                <a:solidFill>
                  <a:srgbClr val="0000FF"/>
                </a:solidFill>
              </a:rPr>
              <a:t>run-time</a:t>
            </a:r>
            <a:r>
              <a:rPr lang="en-US" altLang="zh-CN" sz="3200" dirty="0"/>
              <a:t> system determine the schedule.</a:t>
            </a:r>
          </a:p>
          <a:p>
            <a:r>
              <a:rPr lang="en-US" altLang="zh-CN" sz="3200" b="1" dirty="0">
                <a:solidFill>
                  <a:srgbClr val="C00000"/>
                </a:solidFill>
              </a:rPr>
              <a:t>runtime</a:t>
            </a:r>
            <a:r>
              <a:rPr lang="en-US" altLang="zh-CN" sz="3200" dirty="0"/>
              <a:t>: the schedule is determined at </a:t>
            </a:r>
            <a:r>
              <a:rPr lang="en-US" altLang="zh-CN" sz="3200" dirty="0">
                <a:solidFill>
                  <a:srgbClr val="0000FF"/>
                </a:solidFill>
              </a:rPr>
              <a:t>run-time.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4C20FA-30C1-4A74-81AA-3E50B8EC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0231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0000FF"/>
                </a:solidFill>
              </a:rPr>
              <a:t>Static</a:t>
            </a:r>
            <a:r>
              <a:rPr lang="en-US" altLang="zh-CN" dirty="0"/>
              <a:t> Schedule Type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650" y="1641476"/>
            <a:ext cx="7704138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</a:rPr>
              <a:t>twelve iterations, 0, 1, . . . , 11, and three threads</a:t>
            </a:r>
          </a:p>
        </p:txBody>
      </p:sp>
      <p:pic>
        <p:nvPicPr>
          <p:cNvPr id="819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59" y="3061842"/>
            <a:ext cx="3927515" cy="54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419" y="3900943"/>
            <a:ext cx="32766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9F83DB-E66B-4E0F-BFEA-166C5E45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63</a:t>
            </a:fld>
            <a:endParaRPr lang="zh-TW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E7A2F47-D617-408E-A01D-7981690651E5}"/>
              </a:ext>
            </a:extLst>
          </p:cNvPr>
          <p:cNvSpPr/>
          <p:nvPr/>
        </p:nvSpPr>
        <p:spPr>
          <a:xfrm>
            <a:off x="4738274" y="4005597"/>
            <a:ext cx="312697" cy="354617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779D456-3C9F-4E19-B7B3-6C6E3F67C1BA}"/>
              </a:ext>
            </a:extLst>
          </p:cNvPr>
          <p:cNvSpPr/>
          <p:nvPr/>
        </p:nvSpPr>
        <p:spPr>
          <a:xfrm>
            <a:off x="4738273" y="4538021"/>
            <a:ext cx="312697" cy="354617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5426849-0374-48F8-B6ED-0CCAA7C2ABC8}"/>
              </a:ext>
            </a:extLst>
          </p:cNvPr>
          <p:cNvSpPr/>
          <p:nvPr/>
        </p:nvSpPr>
        <p:spPr>
          <a:xfrm>
            <a:off x="4738273" y="5033869"/>
            <a:ext cx="312697" cy="354617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05111CB-9638-4668-84ED-A3C2043B5DBC}"/>
              </a:ext>
            </a:extLst>
          </p:cNvPr>
          <p:cNvSpPr/>
          <p:nvPr/>
        </p:nvSpPr>
        <p:spPr>
          <a:xfrm>
            <a:off x="4259303" y="3094985"/>
            <a:ext cx="312697" cy="354617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5944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0000FF"/>
                </a:solidFill>
              </a:rPr>
              <a:t>Static</a:t>
            </a:r>
            <a:r>
              <a:rPr lang="en-US" altLang="zh-CN" dirty="0"/>
              <a:t> Schedule Type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650" y="1709211"/>
            <a:ext cx="7704138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</a:rPr>
              <a:t>twelve iterations, 0, 1, . . . , 11, and three threads</a:t>
            </a:r>
          </a:p>
        </p:txBody>
      </p:sp>
      <p:pic>
        <p:nvPicPr>
          <p:cNvPr id="829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60" y="3127302"/>
            <a:ext cx="3782072" cy="49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369" y="3797907"/>
            <a:ext cx="33147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78480C-4162-4380-8756-4FFAD373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64</a:t>
            </a:fld>
            <a:endParaRPr lang="zh-TW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DD1BC13-A83F-4B1B-BE39-C7B5BE40A3F7}"/>
              </a:ext>
            </a:extLst>
          </p:cNvPr>
          <p:cNvSpPr/>
          <p:nvPr/>
        </p:nvSpPr>
        <p:spPr>
          <a:xfrm>
            <a:off x="4713514" y="3894263"/>
            <a:ext cx="604158" cy="354617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281752A-118C-4954-8741-4E3D2BB37A77}"/>
              </a:ext>
            </a:extLst>
          </p:cNvPr>
          <p:cNvSpPr/>
          <p:nvPr/>
        </p:nvSpPr>
        <p:spPr>
          <a:xfrm>
            <a:off x="4713514" y="4394081"/>
            <a:ext cx="604158" cy="354617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A133D20-9659-4F05-B40C-1616DBC1E50F}"/>
              </a:ext>
            </a:extLst>
          </p:cNvPr>
          <p:cNvSpPr/>
          <p:nvPr/>
        </p:nvSpPr>
        <p:spPr>
          <a:xfrm>
            <a:off x="4713514" y="4935999"/>
            <a:ext cx="604158" cy="354617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66C9051-EEDE-477D-AC76-8CE4C4E0EBCC}"/>
              </a:ext>
            </a:extLst>
          </p:cNvPr>
          <p:cNvSpPr/>
          <p:nvPr/>
        </p:nvSpPr>
        <p:spPr>
          <a:xfrm>
            <a:off x="4109356" y="3165618"/>
            <a:ext cx="310244" cy="354617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796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0000FF"/>
                </a:solidFill>
              </a:rPr>
              <a:t>Static</a:t>
            </a:r>
            <a:r>
              <a:rPr lang="en-US" altLang="zh-CN" dirty="0"/>
              <a:t> Schedule Type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650" y="1683809"/>
            <a:ext cx="7704138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</a:rPr>
              <a:t>twelve iterations, 0, 1, . . . , 11, and three threads</a:t>
            </a:r>
          </a:p>
        </p:txBody>
      </p:sp>
      <p:pic>
        <p:nvPicPr>
          <p:cNvPr id="839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123672"/>
            <a:ext cx="3963307" cy="43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031" y="3931709"/>
            <a:ext cx="3502303" cy="159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BBF1F0-D125-4D87-A407-9B4F18DC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65</a:t>
            </a:fld>
            <a:endParaRPr lang="zh-TW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B22DD41-DB7F-443E-8115-81B6D9149241}"/>
              </a:ext>
            </a:extLst>
          </p:cNvPr>
          <p:cNvSpPr/>
          <p:nvPr/>
        </p:nvSpPr>
        <p:spPr>
          <a:xfrm>
            <a:off x="4259303" y="3094025"/>
            <a:ext cx="312697" cy="354617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845A702-926D-427D-B065-0960C7C47D1F}"/>
              </a:ext>
            </a:extLst>
          </p:cNvPr>
          <p:cNvSpPr/>
          <p:nvPr/>
        </p:nvSpPr>
        <p:spPr>
          <a:xfrm>
            <a:off x="4806042" y="3981348"/>
            <a:ext cx="1202871" cy="354617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8F18010-9470-4A3F-86E4-0957368B7F14}"/>
              </a:ext>
            </a:extLst>
          </p:cNvPr>
          <p:cNvSpPr/>
          <p:nvPr/>
        </p:nvSpPr>
        <p:spPr>
          <a:xfrm>
            <a:off x="4806042" y="4534120"/>
            <a:ext cx="1202871" cy="354617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5F020A4-C553-40F6-8725-57EEF9DCCB6A}"/>
              </a:ext>
            </a:extLst>
          </p:cNvPr>
          <p:cNvSpPr/>
          <p:nvPr/>
        </p:nvSpPr>
        <p:spPr>
          <a:xfrm>
            <a:off x="4806042" y="5032031"/>
            <a:ext cx="1613292" cy="354617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8640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0000FF"/>
                </a:solidFill>
              </a:rPr>
              <a:t>Dynamic</a:t>
            </a:r>
            <a:r>
              <a:rPr lang="en-US" altLang="zh-CN" dirty="0"/>
              <a:t> Schedule Type</a:t>
            </a: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The </a:t>
            </a:r>
            <a:r>
              <a:rPr lang="en-US" altLang="zh-CN" sz="3200" dirty="0">
                <a:solidFill>
                  <a:srgbClr val="C00000"/>
                </a:solidFill>
              </a:rPr>
              <a:t>iterations</a:t>
            </a:r>
            <a:r>
              <a:rPr lang="en-US" altLang="zh-CN" sz="3200" dirty="0"/>
              <a:t> are also broken up into </a:t>
            </a:r>
            <a:r>
              <a:rPr lang="en-US" altLang="zh-CN" sz="3200" dirty="0">
                <a:solidFill>
                  <a:srgbClr val="C00000"/>
                </a:solidFill>
              </a:rPr>
              <a:t>chunks</a:t>
            </a:r>
            <a:r>
              <a:rPr lang="en-US" altLang="zh-CN" sz="3200" dirty="0"/>
              <a:t> of </a:t>
            </a:r>
            <a:r>
              <a:rPr lang="en-US" altLang="zh-CN" sz="3200" dirty="0" err="1"/>
              <a:t>chunksize</a:t>
            </a:r>
            <a:r>
              <a:rPr lang="en-US" altLang="zh-CN" sz="3200" dirty="0"/>
              <a:t> consecutive iterations. </a:t>
            </a:r>
          </a:p>
          <a:p>
            <a:pPr lvl="2"/>
            <a:endParaRPr lang="en-US" altLang="zh-CN" sz="2400" dirty="0"/>
          </a:p>
          <a:p>
            <a:r>
              <a:rPr lang="en-US" altLang="zh-CN" sz="3200" dirty="0"/>
              <a:t>Each </a:t>
            </a:r>
            <a:r>
              <a:rPr lang="en-US" altLang="zh-CN" sz="3200" dirty="0">
                <a:solidFill>
                  <a:srgbClr val="C00000"/>
                </a:solidFill>
              </a:rPr>
              <a:t>thread</a:t>
            </a:r>
            <a:r>
              <a:rPr lang="en-US" altLang="zh-CN" sz="3200" dirty="0"/>
              <a:t> executes a </a:t>
            </a:r>
            <a:r>
              <a:rPr lang="en-US" altLang="zh-CN" sz="3200" dirty="0">
                <a:solidFill>
                  <a:srgbClr val="C00000"/>
                </a:solidFill>
              </a:rPr>
              <a:t>chunk</a:t>
            </a:r>
            <a:r>
              <a:rPr lang="en-US" altLang="zh-CN" sz="3200" dirty="0"/>
              <a:t>, and when a thread finishes a chunk, it </a:t>
            </a:r>
            <a:r>
              <a:rPr lang="en-US" altLang="zh-CN" sz="3200" dirty="0">
                <a:solidFill>
                  <a:srgbClr val="C00000"/>
                </a:solidFill>
              </a:rPr>
              <a:t>requests another one </a:t>
            </a:r>
            <a:r>
              <a:rPr lang="en-US" altLang="zh-CN" sz="3200" dirty="0"/>
              <a:t>from the run-time system. </a:t>
            </a:r>
          </a:p>
          <a:p>
            <a:pPr lvl="2"/>
            <a:endParaRPr lang="en-US" altLang="zh-CN" sz="2400" dirty="0"/>
          </a:p>
          <a:p>
            <a:r>
              <a:rPr lang="en-US" altLang="zh-CN" sz="3200" dirty="0"/>
              <a:t>This continues </a:t>
            </a:r>
            <a:r>
              <a:rPr lang="en-US" altLang="zh-CN" sz="3200" dirty="0">
                <a:solidFill>
                  <a:srgbClr val="C00000"/>
                </a:solidFill>
              </a:rPr>
              <a:t>until</a:t>
            </a:r>
            <a:r>
              <a:rPr lang="en-US" altLang="zh-CN" sz="3200" dirty="0"/>
              <a:t> all the </a:t>
            </a:r>
            <a:r>
              <a:rPr lang="en-US" altLang="zh-CN" sz="3200" dirty="0">
                <a:solidFill>
                  <a:srgbClr val="C00000"/>
                </a:solidFill>
              </a:rPr>
              <a:t>iterations</a:t>
            </a:r>
            <a:r>
              <a:rPr lang="en-US" altLang="zh-CN" sz="3200" dirty="0"/>
              <a:t> are </a:t>
            </a:r>
            <a:r>
              <a:rPr lang="en-US" altLang="zh-CN" sz="3200" dirty="0">
                <a:solidFill>
                  <a:srgbClr val="C00000"/>
                </a:solidFill>
              </a:rPr>
              <a:t>completed</a:t>
            </a:r>
            <a:r>
              <a:rPr lang="en-US" altLang="zh-CN" sz="3200" dirty="0"/>
              <a:t>. 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8D0A31-6068-419C-ACF1-7AC13665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38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4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0000FF"/>
                </a:solidFill>
              </a:rPr>
              <a:t>Guided</a:t>
            </a:r>
            <a:r>
              <a:rPr lang="en-US" altLang="zh-CN" dirty="0"/>
              <a:t> Schedule Type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Each thread also executes a chunk, and when a thread </a:t>
            </a:r>
            <a:r>
              <a:rPr lang="en-US" altLang="zh-CN" sz="3200" dirty="0">
                <a:solidFill>
                  <a:srgbClr val="C00000"/>
                </a:solidFill>
              </a:rPr>
              <a:t>finishes</a:t>
            </a:r>
            <a:r>
              <a:rPr lang="en-US" altLang="zh-CN" sz="3200" dirty="0"/>
              <a:t> a chunk, it </a:t>
            </a:r>
            <a:r>
              <a:rPr lang="en-US" altLang="zh-CN" sz="3200" dirty="0">
                <a:solidFill>
                  <a:srgbClr val="C00000"/>
                </a:solidFill>
              </a:rPr>
              <a:t>requests another </a:t>
            </a:r>
            <a:r>
              <a:rPr lang="en-US" altLang="zh-CN" sz="3200" dirty="0"/>
              <a:t>one. </a:t>
            </a:r>
          </a:p>
          <a:p>
            <a:endParaRPr lang="en-US" altLang="zh-CN" sz="3200" dirty="0"/>
          </a:p>
          <a:p>
            <a:r>
              <a:rPr lang="en-US" altLang="zh-CN" sz="3200" dirty="0"/>
              <a:t>However, in a guided schedule, as chunks are completed, </a:t>
            </a:r>
            <a:r>
              <a:rPr lang="en-US" altLang="zh-CN" sz="3200" dirty="0">
                <a:solidFill>
                  <a:srgbClr val="C00000"/>
                </a:solidFill>
              </a:rPr>
              <a:t>the size of the new chunks decreases</a:t>
            </a:r>
            <a:r>
              <a:rPr lang="en-US" altLang="zh-CN" sz="3200" dirty="0"/>
              <a:t>.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749EA4-8F44-49FD-B0B7-6DC7EC0E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6731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6100" y="5526088"/>
            <a:ext cx="7704138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Assignment of trapezoidal rule iterations 1–9999 using a guided schedule with two threads.</a:t>
            </a:r>
          </a:p>
        </p:txBody>
      </p:sp>
      <p:pic>
        <p:nvPicPr>
          <p:cNvPr id="870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608" y="714492"/>
            <a:ext cx="6344783" cy="466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29E6F3-628A-4264-ABAD-A673566F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68</a:t>
            </a:fld>
            <a:endParaRPr lang="zh-TW" altLang="en-US"/>
          </a:p>
        </p:txBody>
      </p:sp>
      <p:sp>
        <p:nvSpPr>
          <p:cNvPr id="2" name="流程图: 合并 1">
            <a:extLst>
              <a:ext uri="{FF2B5EF4-FFF2-40B4-BE49-F238E27FC236}">
                <a16:creationId xmlns:a16="http://schemas.microsoft.com/office/drawing/2014/main" id="{B224C4D3-DFF7-402D-BBE8-712B3C6B33CC}"/>
              </a:ext>
            </a:extLst>
          </p:cNvPr>
          <p:cNvSpPr/>
          <p:nvPr/>
        </p:nvSpPr>
        <p:spPr>
          <a:xfrm>
            <a:off x="4213111" y="1187678"/>
            <a:ext cx="924946" cy="4338410"/>
          </a:xfrm>
          <a:prstGeom prst="flowChartMerge">
            <a:avLst/>
          </a:prstGeom>
          <a:solidFill>
            <a:srgbClr val="FF0000">
              <a:alpha val="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6">
            <a:extLst>
              <a:ext uri="{FF2B5EF4-FFF2-40B4-BE49-F238E27FC236}">
                <a16:creationId xmlns:a16="http://schemas.microsoft.com/office/drawing/2014/main" id="{3B22DD41-DB7F-443E-8115-81B6D9149241}"/>
              </a:ext>
            </a:extLst>
          </p:cNvPr>
          <p:cNvSpPr/>
          <p:nvPr/>
        </p:nvSpPr>
        <p:spPr>
          <a:xfrm>
            <a:off x="1732488" y="1460669"/>
            <a:ext cx="319677" cy="849762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B22DD41-DB7F-443E-8115-81B6D9149241}"/>
              </a:ext>
            </a:extLst>
          </p:cNvPr>
          <p:cNvSpPr/>
          <p:nvPr/>
        </p:nvSpPr>
        <p:spPr>
          <a:xfrm>
            <a:off x="1739468" y="2608637"/>
            <a:ext cx="312697" cy="354617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6">
            <a:extLst>
              <a:ext uri="{FF2B5EF4-FFF2-40B4-BE49-F238E27FC236}">
                <a16:creationId xmlns:a16="http://schemas.microsoft.com/office/drawing/2014/main" id="{3B22DD41-DB7F-443E-8115-81B6D9149241}"/>
              </a:ext>
            </a:extLst>
          </p:cNvPr>
          <p:cNvSpPr/>
          <p:nvPr/>
        </p:nvSpPr>
        <p:spPr>
          <a:xfrm>
            <a:off x="1732488" y="3213134"/>
            <a:ext cx="319677" cy="1198322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6">
            <a:extLst>
              <a:ext uri="{FF2B5EF4-FFF2-40B4-BE49-F238E27FC236}">
                <a16:creationId xmlns:a16="http://schemas.microsoft.com/office/drawing/2014/main" id="{3B22DD41-DB7F-443E-8115-81B6D9149241}"/>
              </a:ext>
            </a:extLst>
          </p:cNvPr>
          <p:cNvSpPr/>
          <p:nvPr/>
        </p:nvSpPr>
        <p:spPr>
          <a:xfrm>
            <a:off x="1739468" y="4685499"/>
            <a:ext cx="312697" cy="354617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45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b="1" dirty="0">
                <a:solidFill>
                  <a:srgbClr val="0000FF"/>
                </a:solidFill>
              </a:rPr>
              <a:t>Runtime</a:t>
            </a:r>
            <a:r>
              <a:rPr lang="en-US" altLang="zh-CN" dirty="0"/>
              <a:t> Schedule Type</a:t>
            </a: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system uses the environment variable </a:t>
            </a:r>
            <a:r>
              <a:rPr lang="en-US" altLang="zh-CN" dirty="0">
                <a:solidFill>
                  <a:srgbClr val="C00000"/>
                </a:solidFill>
              </a:rPr>
              <a:t>OMP_SCHEDULE </a:t>
            </a:r>
            <a:r>
              <a:rPr lang="en-US" altLang="zh-CN" dirty="0"/>
              <a:t>to determine </a:t>
            </a:r>
            <a:r>
              <a:rPr lang="en-US" altLang="zh-CN" dirty="0">
                <a:solidFill>
                  <a:srgbClr val="FF0000"/>
                </a:solidFill>
              </a:rPr>
              <a:t>at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run-time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how to schedule the loop</a:t>
            </a:r>
            <a:r>
              <a:rPr lang="en-US" altLang="zh-CN" dirty="0"/>
              <a:t>. </a:t>
            </a:r>
          </a:p>
          <a:p>
            <a:endParaRPr lang="en-US" altLang="zh-CN" dirty="0"/>
          </a:p>
          <a:p>
            <a:r>
              <a:rPr lang="en-US" altLang="zh-CN" dirty="0"/>
              <a:t>The OMP_SCHEDULE environment variable can take on any of the values that can be used for a </a:t>
            </a:r>
            <a:r>
              <a:rPr lang="en-US" altLang="zh-CN" dirty="0">
                <a:solidFill>
                  <a:srgbClr val="FF0000"/>
                </a:solidFill>
              </a:rPr>
              <a:t>static, dynamic</a:t>
            </a:r>
            <a:r>
              <a:rPr lang="en-US" altLang="zh-CN" dirty="0"/>
              <a:t>, or </a:t>
            </a:r>
            <a:r>
              <a:rPr lang="en-US" altLang="zh-CN" dirty="0">
                <a:solidFill>
                  <a:srgbClr val="FF0000"/>
                </a:solidFill>
              </a:rPr>
              <a:t>guided</a:t>
            </a:r>
            <a:r>
              <a:rPr lang="en-US" altLang="zh-CN" dirty="0"/>
              <a:t> schedule.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15BDBD-0D6E-442E-A2D1-AD0FBFBC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23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60350"/>
            <a:ext cx="7694612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8BDAB1-55CA-4F5C-8784-BB70D389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5850CC99-28CE-412B-8219-BBBE2708B03A}"/>
              </a:ext>
            </a:extLst>
          </p:cNvPr>
          <p:cNvSpPr/>
          <p:nvPr/>
        </p:nvSpPr>
        <p:spPr>
          <a:xfrm>
            <a:off x="723900" y="2694214"/>
            <a:ext cx="6204857" cy="625929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767B9E3-06B4-4158-A5B7-22AF7C2CF6D2}"/>
              </a:ext>
            </a:extLst>
          </p:cNvPr>
          <p:cNvCxnSpPr/>
          <p:nvPr/>
        </p:nvCxnSpPr>
        <p:spPr>
          <a:xfrm>
            <a:off x="827088" y="1115786"/>
            <a:ext cx="196509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EE706E5-6437-41D5-BBD8-81803DD4C1BC}"/>
              </a:ext>
            </a:extLst>
          </p:cNvPr>
          <p:cNvCxnSpPr>
            <a:cxnSpLocks/>
          </p:cNvCxnSpPr>
          <p:nvPr/>
        </p:nvCxnSpPr>
        <p:spPr>
          <a:xfrm>
            <a:off x="2846388" y="4697186"/>
            <a:ext cx="21447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8F7787C-7E1D-43B6-9941-2AD433D9D646}"/>
              </a:ext>
            </a:extLst>
          </p:cNvPr>
          <p:cNvCxnSpPr>
            <a:cxnSpLocks/>
          </p:cNvCxnSpPr>
          <p:nvPr/>
        </p:nvCxnSpPr>
        <p:spPr>
          <a:xfrm>
            <a:off x="3461430" y="4958443"/>
            <a:ext cx="21447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7079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00113" y="3750205"/>
            <a:ext cx="7886700" cy="2852737"/>
          </a:xfrm>
        </p:spPr>
        <p:txBody>
          <a:bodyPr>
            <a:normAutofit/>
          </a:bodyPr>
          <a:lstStyle/>
          <a:p>
            <a:r>
              <a:rPr lang="en-US" sz="4800" dirty="0"/>
              <a:t>Producers and</a:t>
            </a:r>
            <a:br>
              <a:rPr lang="en-US" sz="4800" dirty="0"/>
            </a:br>
            <a:r>
              <a:rPr lang="en-US" sz="4800" dirty="0"/>
              <a:t>Consumers</a:t>
            </a:r>
          </a:p>
        </p:txBody>
      </p:sp>
      <p:pic>
        <p:nvPicPr>
          <p:cNvPr id="89091" name="Picture 2" descr="business,people,retail shops,shoppers,shopping,carts,supermarkets,commercial,supermark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268413"/>
            <a:ext cx="30956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99EC4-AC35-4701-9A02-3C86DC6F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2819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Queues</a:t>
            </a: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>
          <a:xfrm>
            <a:off x="628649" y="1635125"/>
            <a:ext cx="8215994" cy="4351338"/>
          </a:xfrm>
        </p:spPr>
        <p:txBody>
          <a:bodyPr/>
          <a:lstStyle/>
          <a:p>
            <a:r>
              <a:rPr lang="en-US" altLang="zh-CN" dirty="0"/>
              <a:t>Can be viewed as an </a:t>
            </a:r>
            <a:r>
              <a:rPr lang="en-US" altLang="zh-CN" dirty="0">
                <a:solidFill>
                  <a:srgbClr val="C00000"/>
                </a:solidFill>
              </a:rPr>
              <a:t>abstraction of a line of customers</a:t>
            </a:r>
            <a:r>
              <a:rPr lang="en-US" altLang="zh-CN" dirty="0"/>
              <a:t> waiting to pay for their groceries in a supermarket.</a:t>
            </a:r>
          </a:p>
          <a:p>
            <a:r>
              <a:rPr lang="en-US" altLang="zh-CN" dirty="0"/>
              <a:t>A natural </a:t>
            </a:r>
            <a:r>
              <a:rPr lang="en-US" altLang="zh-CN" dirty="0">
                <a:solidFill>
                  <a:srgbClr val="C00000"/>
                </a:solidFill>
              </a:rPr>
              <a:t>data structure </a:t>
            </a:r>
            <a:r>
              <a:rPr lang="en-US" altLang="zh-CN" dirty="0"/>
              <a:t>to use in many multithreaded applications. </a:t>
            </a:r>
          </a:p>
          <a:p>
            <a:r>
              <a:rPr lang="en-US" altLang="zh-CN" dirty="0"/>
              <a:t>For example, suppose we have several “</a:t>
            </a:r>
            <a:r>
              <a:rPr lang="en-US" altLang="zh-CN" dirty="0">
                <a:solidFill>
                  <a:srgbClr val="C00000"/>
                </a:solidFill>
              </a:rPr>
              <a:t>producer</a:t>
            </a:r>
            <a:r>
              <a:rPr lang="en-US" altLang="zh-CN" dirty="0"/>
              <a:t>” threads and several “</a:t>
            </a:r>
            <a:r>
              <a:rPr lang="en-US" altLang="zh-CN" dirty="0">
                <a:solidFill>
                  <a:srgbClr val="C00000"/>
                </a:solidFill>
              </a:rPr>
              <a:t>consumer</a:t>
            </a:r>
            <a:r>
              <a:rPr lang="en-US" altLang="zh-CN" dirty="0"/>
              <a:t>” threads.</a:t>
            </a:r>
          </a:p>
          <a:p>
            <a:pPr lvl="1"/>
            <a:r>
              <a:rPr lang="en-US" altLang="zh-CN" dirty="0"/>
              <a:t>Producer threads might “produce” </a:t>
            </a:r>
            <a:r>
              <a:rPr lang="en-US" altLang="zh-CN" dirty="0">
                <a:solidFill>
                  <a:srgbClr val="C00000"/>
                </a:solidFill>
              </a:rPr>
              <a:t>requests</a:t>
            </a:r>
            <a:r>
              <a:rPr lang="en-US" altLang="zh-CN" dirty="0"/>
              <a:t> for data.</a:t>
            </a:r>
          </a:p>
          <a:p>
            <a:pPr lvl="1"/>
            <a:r>
              <a:rPr lang="en-US" altLang="zh-CN" dirty="0"/>
              <a:t>Consumer threads might “consume” the request by finding or </a:t>
            </a:r>
            <a:r>
              <a:rPr lang="en-US" altLang="zh-CN" dirty="0">
                <a:solidFill>
                  <a:srgbClr val="C00000"/>
                </a:solidFill>
              </a:rPr>
              <a:t>generating</a:t>
            </a:r>
            <a:r>
              <a:rPr lang="en-US" altLang="zh-CN" dirty="0"/>
              <a:t> the requested data.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527DBF-83C5-440C-8B0C-5BF6C10D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09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0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0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0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0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Message-Passing</a:t>
            </a:r>
          </a:p>
        </p:txBody>
      </p:sp>
      <p:sp>
        <p:nvSpPr>
          <p:cNvPr id="911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 thread could have a </a:t>
            </a:r>
            <a:r>
              <a:rPr lang="en-US" altLang="zh-CN" b="1" dirty="0">
                <a:solidFill>
                  <a:srgbClr val="C00000"/>
                </a:solidFill>
              </a:rPr>
              <a:t>shared</a:t>
            </a:r>
            <a:r>
              <a:rPr lang="en-US" altLang="zh-CN" dirty="0"/>
              <a:t> message queue</a:t>
            </a:r>
          </a:p>
          <a:p>
            <a:pPr lvl="2"/>
            <a:endParaRPr lang="en-US" altLang="zh-CN" dirty="0"/>
          </a:p>
          <a:p>
            <a:r>
              <a:rPr lang="en-US" altLang="zh-CN" dirty="0"/>
              <a:t>When one thread wants to “</a:t>
            </a:r>
            <a:r>
              <a:rPr lang="en-US" altLang="zh-CN" dirty="0">
                <a:solidFill>
                  <a:srgbClr val="C00000"/>
                </a:solidFill>
              </a:rPr>
              <a:t>send a message</a:t>
            </a:r>
            <a:r>
              <a:rPr lang="en-US" altLang="zh-CN" dirty="0"/>
              <a:t>” to another thread, it could </a:t>
            </a:r>
            <a:r>
              <a:rPr lang="en-US" altLang="zh-CN" b="1" dirty="0">
                <a:solidFill>
                  <a:srgbClr val="C00000"/>
                </a:solidFill>
              </a:rPr>
              <a:t>enqueue</a:t>
            </a:r>
            <a:r>
              <a:rPr lang="en-US" altLang="zh-CN" dirty="0"/>
              <a:t> the message in the </a:t>
            </a:r>
            <a:r>
              <a:rPr lang="en-US" altLang="zh-CN" dirty="0">
                <a:solidFill>
                  <a:srgbClr val="C00000"/>
                </a:solidFill>
              </a:rPr>
              <a:t>destination thread’s </a:t>
            </a:r>
            <a:r>
              <a:rPr lang="en-US" altLang="zh-CN" dirty="0"/>
              <a:t>queue. </a:t>
            </a:r>
          </a:p>
          <a:p>
            <a:pPr lvl="2"/>
            <a:endParaRPr lang="en-US" altLang="zh-CN" dirty="0"/>
          </a:p>
          <a:p>
            <a:r>
              <a:rPr lang="en-US" altLang="zh-CN" dirty="0"/>
              <a:t>A thread could </a:t>
            </a:r>
            <a:r>
              <a:rPr lang="en-US" altLang="zh-CN" dirty="0">
                <a:solidFill>
                  <a:srgbClr val="C00000"/>
                </a:solidFill>
              </a:rPr>
              <a:t>receive</a:t>
            </a:r>
            <a:r>
              <a:rPr lang="en-US" altLang="zh-CN" dirty="0"/>
              <a:t> a message by </a:t>
            </a:r>
            <a:r>
              <a:rPr lang="en-US" altLang="zh-CN" dirty="0">
                <a:solidFill>
                  <a:srgbClr val="C00000"/>
                </a:solidFill>
              </a:rPr>
              <a:t>dequeuing</a:t>
            </a:r>
            <a:r>
              <a:rPr lang="en-US" altLang="zh-CN" dirty="0"/>
              <a:t> the message at the head of its message queue.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85D617-558A-4BA7-B6C7-7DFDB4BD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00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Message-Passing</a:t>
            </a:r>
          </a:p>
        </p:txBody>
      </p:sp>
      <p:pic>
        <p:nvPicPr>
          <p:cNvPr id="921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84" y="1971069"/>
            <a:ext cx="8228012" cy="281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49FCE8-6A2D-42BE-B4CD-C3749989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73</a:t>
            </a:fld>
            <a:endParaRPr lang="zh-TW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584C6B7-02C2-4851-A43A-32C94941B14C}"/>
              </a:ext>
            </a:extLst>
          </p:cNvPr>
          <p:cNvSpPr/>
          <p:nvPr/>
        </p:nvSpPr>
        <p:spPr>
          <a:xfrm>
            <a:off x="996041" y="2432958"/>
            <a:ext cx="2057402" cy="767442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8CB4F33-91EB-4806-8F90-1587F58CC051}"/>
              </a:ext>
            </a:extLst>
          </p:cNvPr>
          <p:cNvSpPr/>
          <p:nvPr/>
        </p:nvSpPr>
        <p:spPr>
          <a:xfrm>
            <a:off x="628649" y="3728357"/>
            <a:ext cx="2577193" cy="859971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6777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Sending Messages</a:t>
            </a:r>
          </a:p>
        </p:txBody>
      </p:sp>
      <p:pic>
        <p:nvPicPr>
          <p:cNvPr id="931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899712"/>
            <a:ext cx="7818437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3E168D-FE25-4EE9-9179-33FFAA56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74</a:t>
            </a:fld>
            <a:endParaRPr lang="zh-TW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CAE9917-A020-4F24-A36B-D675FCAB1755}"/>
              </a:ext>
            </a:extLst>
          </p:cNvPr>
          <p:cNvSpPr/>
          <p:nvPr/>
        </p:nvSpPr>
        <p:spPr>
          <a:xfrm>
            <a:off x="805540" y="2737757"/>
            <a:ext cx="7818437" cy="981229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1341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Receiving Messages</a:t>
            </a:r>
          </a:p>
        </p:txBody>
      </p:sp>
      <p:pic>
        <p:nvPicPr>
          <p:cNvPr id="942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18205"/>
            <a:ext cx="6827838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018D57-C034-4B83-A13A-20EAB349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75</a:t>
            </a:fld>
            <a:endParaRPr lang="zh-TW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A9EF13B-631E-4F9E-98FB-5ABC9B41B7B1}"/>
              </a:ext>
            </a:extLst>
          </p:cNvPr>
          <p:cNvSpPr/>
          <p:nvPr/>
        </p:nvSpPr>
        <p:spPr>
          <a:xfrm>
            <a:off x="971549" y="2661557"/>
            <a:ext cx="6827837" cy="838199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8020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Termination Detection</a:t>
            </a:r>
          </a:p>
        </p:txBody>
      </p:sp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17" y="1751014"/>
            <a:ext cx="7689966" cy="1902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92500" y="390736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each thread increments this after completing its for loop</a:t>
            </a:r>
          </a:p>
        </p:txBody>
      </p:sp>
      <p:sp>
        <p:nvSpPr>
          <p:cNvPr id="95237" name="Freeform 6"/>
          <p:cNvSpPr>
            <a:spLocks noChangeArrowheads="1"/>
          </p:cNvSpPr>
          <p:nvPr/>
        </p:nvSpPr>
        <p:spPr bwMode="auto">
          <a:xfrm>
            <a:off x="4090988" y="2570693"/>
            <a:ext cx="1182687" cy="1276350"/>
          </a:xfrm>
          <a:custGeom>
            <a:avLst/>
            <a:gdLst>
              <a:gd name="T0" fmla="*/ 553962 w 1182915"/>
              <a:gd name="T1" fmla="*/ 0 h 1277258"/>
              <a:gd name="T2" fmla="*/ 89505 w 1182915"/>
              <a:gd name="T3" fmla="*/ 609600 h 1277258"/>
              <a:gd name="T4" fmla="*/ 1090991 w 1182915"/>
              <a:gd name="T5" fmla="*/ 522515 h 1277258"/>
              <a:gd name="T6" fmla="*/ 641048 w 1182915"/>
              <a:gd name="T7" fmla="*/ 1277258 h 1277258"/>
              <a:gd name="T8" fmla="*/ 0 60000 65536"/>
              <a:gd name="T9" fmla="*/ 0 60000 65536"/>
              <a:gd name="T10" fmla="*/ 0 60000 65536"/>
              <a:gd name="T11" fmla="*/ 0 60000 65536"/>
              <a:gd name="T12" fmla="*/ 0 w 1182915"/>
              <a:gd name="T13" fmla="*/ 0 h 1277258"/>
              <a:gd name="T14" fmla="*/ 1182915 w 1182915"/>
              <a:gd name="T15" fmla="*/ 1277258 h 12772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82915" h="1277258">
                <a:moveTo>
                  <a:pt x="553962" y="0"/>
                </a:moveTo>
                <a:cubicBezTo>
                  <a:pt x="276981" y="261257"/>
                  <a:pt x="0" y="522514"/>
                  <a:pt x="89505" y="609600"/>
                </a:cubicBezTo>
                <a:cubicBezTo>
                  <a:pt x="179010" y="696686"/>
                  <a:pt x="999067" y="411239"/>
                  <a:pt x="1090991" y="522515"/>
                </a:cubicBezTo>
                <a:cubicBezTo>
                  <a:pt x="1182915" y="633791"/>
                  <a:pt x="911981" y="955524"/>
                  <a:pt x="641048" y="1277258"/>
                </a:cubicBezTo>
              </a:path>
            </a:pathLst>
          </a:cu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CBDE12-000F-468C-8036-A5DDC6F8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76</a:t>
            </a:fld>
            <a:endParaRPr lang="zh-TW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AA9BFD6-294B-4D0A-A28B-06701F5FFF88}"/>
              </a:ext>
            </a:extLst>
          </p:cNvPr>
          <p:cNvSpPr/>
          <p:nvPr/>
        </p:nvSpPr>
        <p:spPr>
          <a:xfrm>
            <a:off x="4141559" y="2126647"/>
            <a:ext cx="4082597" cy="328082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758998" y="5493380"/>
            <a:ext cx="467671" cy="425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310829" y="5493380"/>
            <a:ext cx="467671" cy="4257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749" y="5291228"/>
            <a:ext cx="440587" cy="347663"/>
          </a:xfrm>
          <a:prstGeom prst="rect">
            <a:avLst/>
          </a:prstGeom>
        </p:spPr>
      </p:pic>
      <p:cxnSp>
        <p:nvCxnSpPr>
          <p:cNvPr id="10" name="直接连接符 9"/>
          <p:cNvCxnSpPr>
            <a:stCxn id="2" idx="6"/>
            <a:endCxn id="9" idx="2"/>
          </p:cNvCxnSpPr>
          <p:nvPr/>
        </p:nvCxnSpPr>
        <p:spPr>
          <a:xfrm>
            <a:off x="2226669" y="5706275"/>
            <a:ext cx="3084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3101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Startup (1)</a:t>
            </a:r>
          </a:p>
        </p:txBody>
      </p:sp>
      <p:sp>
        <p:nvSpPr>
          <p:cNvPr id="9625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the program </a:t>
            </a:r>
            <a:r>
              <a:rPr lang="en-US" altLang="zh-CN" dirty="0">
                <a:solidFill>
                  <a:srgbClr val="C00000"/>
                </a:solidFill>
              </a:rPr>
              <a:t>begins</a:t>
            </a:r>
            <a:r>
              <a:rPr lang="en-US" altLang="zh-CN" dirty="0"/>
              <a:t> execution, a single thread, the master thread, will get command line arguments and </a:t>
            </a:r>
            <a:r>
              <a:rPr lang="en-US" altLang="zh-CN" dirty="0">
                <a:solidFill>
                  <a:srgbClr val="C00000"/>
                </a:solidFill>
              </a:rPr>
              <a:t>allocate</a:t>
            </a:r>
            <a:r>
              <a:rPr lang="en-US" altLang="zh-CN" dirty="0"/>
              <a:t> an </a:t>
            </a:r>
            <a:r>
              <a:rPr lang="en-US" altLang="zh-CN" dirty="0">
                <a:solidFill>
                  <a:srgbClr val="C00000"/>
                </a:solidFill>
              </a:rPr>
              <a:t>array of message queues</a:t>
            </a:r>
            <a:r>
              <a:rPr lang="en-US" altLang="zh-CN" dirty="0"/>
              <a:t>: one for each thread. </a:t>
            </a:r>
          </a:p>
          <a:p>
            <a:endParaRPr lang="en-US" altLang="zh-CN" dirty="0"/>
          </a:p>
          <a:p>
            <a:r>
              <a:rPr lang="en-US" altLang="zh-CN" dirty="0"/>
              <a:t>This array needs to be </a:t>
            </a:r>
            <a:r>
              <a:rPr lang="en-US" altLang="zh-CN" dirty="0">
                <a:solidFill>
                  <a:srgbClr val="C00000"/>
                </a:solidFill>
              </a:rPr>
              <a:t>shared among the threads</a:t>
            </a:r>
            <a:r>
              <a:rPr lang="en-US" altLang="zh-CN" dirty="0"/>
              <a:t>, since any thread can send to any other thread, and hence </a:t>
            </a:r>
            <a:r>
              <a:rPr lang="en-US" altLang="zh-CN" dirty="0">
                <a:solidFill>
                  <a:srgbClr val="C00000"/>
                </a:solidFill>
              </a:rPr>
              <a:t>any thread can enqueue </a:t>
            </a:r>
            <a:r>
              <a:rPr lang="en-US" altLang="zh-CN" dirty="0"/>
              <a:t>a message in </a:t>
            </a:r>
            <a:r>
              <a:rPr lang="en-US" altLang="zh-CN" dirty="0">
                <a:solidFill>
                  <a:srgbClr val="C00000"/>
                </a:solidFill>
              </a:rPr>
              <a:t>any of the queues</a:t>
            </a:r>
            <a:r>
              <a:rPr lang="en-US" altLang="zh-CN" dirty="0"/>
              <a:t>.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8313E2-E513-4C66-8DAC-B4848DF5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77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09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6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Startup (2)</a:t>
            </a:r>
          </a:p>
        </p:txBody>
      </p:sp>
      <p:sp>
        <p:nvSpPr>
          <p:cNvPr id="972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 or more threads may </a:t>
            </a:r>
            <a:r>
              <a:rPr lang="en-US" altLang="zh-CN" dirty="0">
                <a:solidFill>
                  <a:srgbClr val="C00000"/>
                </a:solidFill>
              </a:rPr>
              <a:t>finish</a:t>
            </a:r>
            <a:r>
              <a:rPr lang="en-US" altLang="zh-CN" dirty="0"/>
              <a:t> allocating their queues </a:t>
            </a:r>
            <a:r>
              <a:rPr lang="en-US" altLang="zh-CN" dirty="0">
                <a:solidFill>
                  <a:srgbClr val="C00000"/>
                </a:solidFill>
              </a:rPr>
              <a:t>before</a:t>
            </a:r>
            <a:r>
              <a:rPr lang="en-US" altLang="zh-CN" dirty="0"/>
              <a:t> some other threads.</a:t>
            </a:r>
          </a:p>
          <a:p>
            <a:r>
              <a:rPr lang="en-US" altLang="zh-CN" dirty="0"/>
              <a:t>We need an </a:t>
            </a:r>
            <a:r>
              <a:rPr lang="en-US" altLang="zh-CN" dirty="0">
                <a:solidFill>
                  <a:srgbClr val="C00000"/>
                </a:solidFill>
              </a:rPr>
              <a:t>explicit barrier </a:t>
            </a:r>
            <a:r>
              <a:rPr lang="en-US" altLang="zh-CN" dirty="0"/>
              <a:t>so that when a thread encounters the barrier, it blocks until all the threads in the team have reached the barrier.</a:t>
            </a:r>
          </a:p>
          <a:p>
            <a:r>
              <a:rPr lang="en-US" altLang="zh-CN" dirty="0"/>
              <a:t>After </a:t>
            </a:r>
            <a:r>
              <a:rPr lang="en-US" altLang="zh-CN" dirty="0">
                <a:solidFill>
                  <a:srgbClr val="C00000"/>
                </a:solidFill>
              </a:rPr>
              <a:t>all</a:t>
            </a:r>
            <a:r>
              <a:rPr lang="en-US" altLang="zh-CN" dirty="0"/>
              <a:t> the threads have </a:t>
            </a:r>
            <a:r>
              <a:rPr lang="en-US" altLang="zh-CN" dirty="0">
                <a:solidFill>
                  <a:srgbClr val="C00000"/>
                </a:solidFill>
              </a:rPr>
              <a:t>reached the barrier</a:t>
            </a:r>
            <a:r>
              <a:rPr lang="en-US" altLang="zh-CN" dirty="0"/>
              <a:t>, all the threads in the team can </a:t>
            </a:r>
            <a:r>
              <a:rPr lang="en-US" altLang="zh-CN" dirty="0">
                <a:solidFill>
                  <a:srgbClr val="C00000"/>
                </a:solidFill>
              </a:rPr>
              <a:t>proceed</a:t>
            </a:r>
            <a:r>
              <a:rPr lang="en-US" altLang="zh-CN" dirty="0"/>
              <a:t>.</a:t>
            </a:r>
          </a:p>
        </p:txBody>
      </p:sp>
      <p:pic>
        <p:nvPicPr>
          <p:cNvPr id="972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5373688"/>
            <a:ext cx="4048125" cy="6762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6B21AA-588F-4191-9A3E-FFF655F0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61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Atomic Directive (1)</a:t>
            </a:r>
          </a:p>
        </p:txBody>
      </p:sp>
      <p:sp>
        <p:nvSpPr>
          <p:cNvPr id="98306" name="Content Placeholder 2"/>
          <p:cNvSpPr>
            <a:spLocks noGrp="1"/>
          </p:cNvSpPr>
          <p:nvPr>
            <p:ph idx="1"/>
          </p:nvPr>
        </p:nvSpPr>
        <p:spPr>
          <a:xfrm>
            <a:off x="628650" y="1537154"/>
            <a:ext cx="7886700" cy="4351338"/>
          </a:xfrm>
        </p:spPr>
        <p:txBody>
          <a:bodyPr/>
          <a:lstStyle/>
          <a:p>
            <a:r>
              <a:rPr lang="en-US" altLang="zh-CN" dirty="0"/>
              <a:t>Unlike the critical directive, it can only protect critical sections that consist of </a:t>
            </a:r>
            <a:r>
              <a:rPr lang="en-US" altLang="zh-CN" dirty="0">
                <a:solidFill>
                  <a:srgbClr val="C00000"/>
                </a:solidFill>
              </a:rPr>
              <a:t>a single C assignment statement</a:t>
            </a:r>
            <a:r>
              <a:rPr lang="en-US" altLang="zh-CN" dirty="0"/>
              <a:t>. </a:t>
            </a:r>
          </a:p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Further, the statement must have </a:t>
            </a:r>
            <a:r>
              <a:rPr lang="en-US" altLang="zh-CN" dirty="0">
                <a:solidFill>
                  <a:srgbClr val="C00000"/>
                </a:solidFill>
              </a:rPr>
              <a:t>one of the following forms</a:t>
            </a:r>
            <a:r>
              <a:rPr lang="en-US" altLang="zh-CN" dirty="0"/>
              <a:t>:</a:t>
            </a:r>
          </a:p>
        </p:txBody>
      </p:sp>
      <p:pic>
        <p:nvPicPr>
          <p:cNvPr id="983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3" y="2989490"/>
            <a:ext cx="39528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0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49" y="4616449"/>
            <a:ext cx="37433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4AD866-C7CB-4100-A2EB-F12728E0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79</a:t>
            </a:fld>
            <a:endParaRPr lang="zh-TW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24A29DA-4AF3-4396-BF2A-478757B099BD}"/>
              </a:ext>
            </a:extLst>
          </p:cNvPr>
          <p:cNvSpPr/>
          <p:nvPr/>
        </p:nvSpPr>
        <p:spPr>
          <a:xfrm>
            <a:off x="2124072" y="2862717"/>
            <a:ext cx="3952875" cy="767442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026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9750" y="1052513"/>
            <a:ext cx="7777163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zh-CN" sz="2400" dirty="0" err="1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gcc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−g  −Wall 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−</a:t>
            </a:r>
            <a:r>
              <a:rPr lang="en-US" altLang="zh-CN" sz="2400" dirty="0" err="1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fopenmp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−o  </a:t>
            </a:r>
            <a:r>
              <a:rPr lang="en-US" altLang="zh-CN" sz="2400" dirty="0" err="1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omp_hello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omp_hello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.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72225" y="2205038"/>
            <a:ext cx="148748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66FF"/>
                </a:solidFill>
                <a:latin typeface="+mn-lt"/>
              </a:rPr>
              <a:t>compiling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B006D95-0B2B-4D27-A791-F979D8417021}"/>
              </a:ext>
            </a:extLst>
          </p:cNvPr>
          <p:cNvGrpSpPr/>
          <p:nvPr/>
        </p:nvGrpSpPr>
        <p:grpSpPr>
          <a:xfrm>
            <a:off x="611188" y="1773238"/>
            <a:ext cx="5160962" cy="1325562"/>
            <a:chOff x="611188" y="1773238"/>
            <a:chExt cx="5160962" cy="1325562"/>
          </a:xfrm>
        </p:grpSpPr>
        <p:sp>
          <p:nvSpPr>
            <p:cNvPr id="4" name="Rectangle 3"/>
            <p:cNvSpPr/>
            <p:nvPr/>
          </p:nvSpPr>
          <p:spPr>
            <a:xfrm>
              <a:off x="611188" y="1773238"/>
              <a:ext cx="22220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2400" dirty="0">
                  <a:solidFill>
                    <a:srgbClr val="C00000"/>
                  </a:solidFill>
                  <a:latin typeface="+mn-lt"/>
                </a:rPr>
                <a:t>. /  omp_hello  4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55875" y="2636838"/>
              <a:ext cx="3216275" cy="4619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2400" dirty="0">
                  <a:solidFill>
                    <a:srgbClr val="0066FF"/>
                  </a:solidFill>
                  <a:latin typeface="+mn-lt"/>
                </a:rPr>
                <a:t>running with 4 threads</a:t>
              </a:r>
            </a:p>
          </p:txBody>
        </p:sp>
        <p:sp>
          <p:nvSpPr>
            <p:cNvPr id="25606" name="Freeform 7"/>
            <p:cNvSpPr>
              <a:spLocks noChangeArrowheads="1"/>
            </p:cNvSpPr>
            <p:nvPr/>
          </p:nvSpPr>
          <p:spPr bwMode="auto">
            <a:xfrm rot="1780262">
              <a:off x="1835150" y="2344738"/>
              <a:ext cx="727075" cy="584200"/>
            </a:xfrm>
            <a:custGeom>
              <a:avLst/>
              <a:gdLst>
                <a:gd name="T0" fmla="*/ 727204 w 1001486"/>
                <a:gd name="T1" fmla="*/ 415310 h 592666"/>
                <a:gd name="T2" fmla="*/ 400489 w 1001486"/>
                <a:gd name="T3" fmla="*/ 515557 h 592666"/>
                <a:gd name="T4" fmla="*/ 0 w 1001486"/>
                <a:gd name="T5" fmla="*/ 0 h 592666"/>
                <a:gd name="T6" fmla="*/ 0 60000 65536"/>
                <a:gd name="T7" fmla="*/ 0 60000 65536"/>
                <a:gd name="T8" fmla="*/ 0 60000 65536"/>
                <a:gd name="T9" fmla="*/ 0 w 1001486"/>
                <a:gd name="T10" fmla="*/ 0 h 592666"/>
                <a:gd name="T11" fmla="*/ 1001486 w 1001486"/>
                <a:gd name="T12" fmla="*/ 592666 h 5926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1486" h="592666">
                  <a:moveTo>
                    <a:pt x="1001486" y="420914"/>
                  </a:moveTo>
                  <a:cubicBezTo>
                    <a:pt x="859971" y="506790"/>
                    <a:pt x="718457" y="592666"/>
                    <a:pt x="551543" y="522514"/>
                  </a:cubicBezTo>
                  <a:cubicBezTo>
                    <a:pt x="384629" y="452362"/>
                    <a:pt x="192314" y="226181"/>
                    <a:pt x="0" y="0"/>
                  </a:cubicBezTo>
                </a:path>
              </a:pathLst>
            </a:custGeom>
            <a:noFill/>
            <a:ln w="9525" algn="ctr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GB" altLang="zh-CN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D1E30F0B-25AF-414D-8735-BD10BB836274}"/>
              </a:ext>
            </a:extLst>
          </p:cNvPr>
          <p:cNvGrpSpPr/>
          <p:nvPr/>
        </p:nvGrpSpPr>
        <p:grpSpPr>
          <a:xfrm>
            <a:off x="323850" y="3716338"/>
            <a:ext cx="4679950" cy="1366837"/>
            <a:chOff x="323850" y="3716338"/>
            <a:chExt cx="4679950" cy="1366837"/>
          </a:xfrm>
        </p:grpSpPr>
        <p:sp>
          <p:nvSpPr>
            <p:cNvPr id="9" name="Rectangle 8"/>
            <p:cNvSpPr/>
            <p:nvPr/>
          </p:nvSpPr>
          <p:spPr>
            <a:xfrm>
              <a:off x="323850" y="3716338"/>
              <a:ext cx="3095625" cy="136683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1800" dirty="0">
                  <a:latin typeface="+mn-lt"/>
                </a:rPr>
                <a:t>Hello from thread 0 of 4</a:t>
              </a:r>
            </a:p>
            <a:p>
              <a: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1800" dirty="0">
                  <a:latin typeface="+mn-lt"/>
                </a:rPr>
                <a:t>Hello from thread 1 of 4</a:t>
              </a:r>
            </a:p>
            <a:p>
              <a: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1800" dirty="0">
                  <a:latin typeface="+mn-lt"/>
                </a:rPr>
                <a:t>Hello from thread 2 of 4</a:t>
              </a:r>
            </a:p>
            <a:p>
              <a: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1800" dirty="0">
                  <a:latin typeface="+mn-lt"/>
                </a:rPr>
                <a:t>Hello from thread 3 of 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08400" y="3716338"/>
              <a:ext cx="1295400" cy="7080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2000" dirty="0">
                  <a:solidFill>
                    <a:srgbClr val="0066FF"/>
                  </a:solidFill>
                  <a:latin typeface="+mn-lt"/>
                </a:rPr>
                <a:t>possible</a:t>
              </a:r>
              <a:br>
                <a:rPr lang="en-US" sz="2000" dirty="0">
                  <a:solidFill>
                    <a:srgbClr val="0066FF"/>
                  </a:solidFill>
                  <a:latin typeface="+mn-lt"/>
                </a:rPr>
              </a:br>
              <a:r>
                <a:rPr lang="en-US" sz="2000" dirty="0">
                  <a:solidFill>
                    <a:srgbClr val="0066FF"/>
                  </a:solidFill>
                  <a:latin typeface="+mn-lt"/>
                </a:rPr>
                <a:t>outcomes</a:t>
              </a:r>
            </a:p>
          </p:txBody>
        </p:sp>
        <p:cxnSp>
          <p:nvCxnSpPr>
            <p:cNvPr id="25611" name="Straight Arrow Connector 13"/>
            <p:cNvCxnSpPr>
              <a:cxnSpLocks noChangeShapeType="1"/>
              <a:stCxn id="12" idx="1"/>
            </p:cNvCxnSpPr>
            <p:nvPr/>
          </p:nvCxnSpPr>
          <p:spPr bwMode="auto">
            <a:xfrm rot="10800000" flipV="1">
              <a:off x="3132138" y="4070350"/>
              <a:ext cx="576262" cy="222250"/>
            </a:xfrm>
            <a:prstGeom prst="straightConnector1">
              <a:avLst/>
            </a:prstGeom>
            <a:noFill/>
            <a:ln w="9525" algn="ctr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0EA0359-6228-4A77-B53C-DACBCB893AB7}"/>
              </a:ext>
            </a:extLst>
          </p:cNvPr>
          <p:cNvGrpSpPr/>
          <p:nvPr/>
        </p:nvGrpSpPr>
        <p:grpSpPr>
          <a:xfrm>
            <a:off x="5003800" y="3860800"/>
            <a:ext cx="3582988" cy="1366838"/>
            <a:chOff x="5003800" y="3860800"/>
            <a:chExt cx="3582988" cy="1366838"/>
          </a:xfrm>
        </p:grpSpPr>
        <p:sp>
          <p:nvSpPr>
            <p:cNvPr id="11" name="Rectangle 10"/>
            <p:cNvSpPr/>
            <p:nvPr/>
          </p:nvSpPr>
          <p:spPr>
            <a:xfrm>
              <a:off x="5940425" y="3860800"/>
              <a:ext cx="2646363" cy="136683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1800" dirty="0">
                  <a:latin typeface="+mn-lt"/>
                </a:rPr>
                <a:t>Hello from thread 3 of 4</a:t>
              </a:r>
            </a:p>
            <a:p>
              <a: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1800" dirty="0">
                  <a:latin typeface="+mn-lt"/>
                </a:rPr>
                <a:t>Hello from thread 1 of 4</a:t>
              </a:r>
            </a:p>
            <a:p>
              <a: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1800" dirty="0">
                  <a:latin typeface="+mn-lt"/>
                </a:rPr>
                <a:t>Hello from thread 2 of 4</a:t>
              </a:r>
            </a:p>
            <a:p>
              <a: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1800" dirty="0">
                  <a:latin typeface="+mn-lt"/>
                </a:rPr>
                <a:t>Hello from thread 0 of 4</a:t>
              </a:r>
            </a:p>
          </p:txBody>
        </p:sp>
        <p:cxnSp>
          <p:nvCxnSpPr>
            <p:cNvPr id="25612" name="Straight Arrow Connector 14"/>
            <p:cNvCxnSpPr>
              <a:cxnSpLocks noChangeShapeType="1"/>
            </p:cNvCxnSpPr>
            <p:nvPr/>
          </p:nvCxnSpPr>
          <p:spPr bwMode="auto">
            <a:xfrm rot="10800000" flipH="1" flipV="1">
              <a:off x="5003800" y="4005263"/>
              <a:ext cx="576263" cy="222250"/>
            </a:xfrm>
            <a:prstGeom prst="straightConnector1">
              <a:avLst/>
            </a:prstGeom>
            <a:noFill/>
            <a:ln w="9525" algn="ctr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A720B2B-D8E6-4A4D-A808-8E68E351C421}"/>
              </a:ext>
            </a:extLst>
          </p:cNvPr>
          <p:cNvGrpSpPr/>
          <p:nvPr/>
        </p:nvGrpSpPr>
        <p:grpSpPr>
          <a:xfrm>
            <a:off x="3059113" y="4424363"/>
            <a:ext cx="2862262" cy="1739900"/>
            <a:chOff x="3059113" y="4424363"/>
            <a:chExt cx="2862262" cy="1739900"/>
          </a:xfrm>
        </p:grpSpPr>
        <p:sp>
          <p:nvSpPr>
            <p:cNvPr id="10" name="Rectangle 9"/>
            <p:cNvSpPr/>
            <p:nvPr/>
          </p:nvSpPr>
          <p:spPr>
            <a:xfrm>
              <a:off x="3059113" y="4797425"/>
              <a:ext cx="2862262" cy="136683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1800" dirty="0">
                  <a:latin typeface="+mn-lt"/>
                </a:rPr>
                <a:t>Hello from thread 1 of 4</a:t>
              </a:r>
            </a:p>
            <a:p>
              <a: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1800" dirty="0">
                  <a:latin typeface="+mn-lt"/>
                </a:rPr>
                <a:t>Hello from thread 2 of 4</a:t>
              </a:r>
            </a:p>
            <a:p>
              <a: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1800" dirty="0">
                  <a:latin typeface="+mn-lt"/>
                </a:rPr>
                <a:t>Hello from thread 0 of 4</a:t>
              </a:r>
            </a:p>
            <a:p>
              <a: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1800" dirty="0">
                  <a:latin typeface="+mn-lt"/>
                </a:rPr>
                <a:t>Hello from thread 3 of 4</a:t>
              </a:r>
            </a:p>
          </p:txBody>
        </p:sp>
        <p:cxnSp>
          <p:nvCxnSpPr>
            <p:cNvPr id="25613" name="Straight Arrow Connector 16"/>
            <p:cNvCxnSpPr>
              <a:cxnSpLocks noChangeShapeType="1"/>
              <a:stCxn id="12" idx="2"/>
            </p:cNvCxnSpPr>
            <p:nvPr/>
          </p:nvCxnSpPr>
          <p:spPr bwMode="auto">
            <a:xfrm rot="16200000" flipH="1">
              <a:off x="4169569" y="4610894"/>
              <a:ext cx="373062" cy="0"/>
            </a:xfrm>
            <a:prstGeom prst="straightConnector1">
              <a:avLst/>
            </a:prstGeom>
            <a:noFill/>
            <a:ln w="9525" algn="ctr">
              <a:solidFill>
                <a:srgbClr val="00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614" name="Freeform 18"/>
          <p:cNvSpPr>
            <a:spLocks noChangeArrowheads="1"/>
          </p:cNvSpPr>
          <p:nvPr/>
        </p:nvSpPr>
        <p:spPr bwMode="auto">
          <a:xfrm rot="1780262">
            <a:off x="5749925" y="1843088"/>
            <a:ext cx="727075" cy="584200"/>
          </a:xfrm>
          <a:custGeom>
            <a:avLst/>
            <a:gdLst>
              <a:gd name="T0" fmla="*/ 727204 w 1001486"/>
              <a:gd name="T1" fmla="*/ 415310 h 592666"/>
              <a:gd name="T2" fmla="*/ 400489 w 1001486"/>
              <a:gd name="T3" fmla="*/ 515557 h 592666"/>
              <a:gd name="T4" fmla="*/ 0 w 1001486"/>
              <a:gd name="T5" fmla="*/ 0 h 592666"/>
              <a:gd name="T6" fmla="*/ 0 60000 65536"/>
              <a:gd name="T7" fmla="*/ 0 60000 65536"/>
              <a:gd name="T8" fmla="*/ 0 60000 65536"/>
              <a:gd name="T9" fmla="*/ 0 w 1001486"/>
              <a:gd name="T10" fmla="*/ 0 h 592666"/>
              <a:gd name="T11" fmla="*/ 1001486 w 1001486"/>
              <a:gd name="T12" fmla="*/ 592666 h 5926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1486" h="592666">
                <a:moveTo>
                  <a:pt x="1001486" y="420914"/>
                </a:moveTo>
                <a:cubicBezTo>
                  <a:pt x="859971" y="506790"/>
                  <a:pt x="718457" y="592666"/>
                  <a:pt x="551543" y="522514"/>
                </a:cubicBezTo>
                <a:cubicBezTo>
                  <a:pt x="384629" y="452362"/>
                  <a:pt x="192314" y="226181"/>
                  <a:pt x="0" y="0"/>
                </a:cubicBezTo>
              </a:path>
            </a:pathLst>
          </a:cu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93296C-E85E-4C2A-A7DC-BCF7F006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60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Atomic Directive (2)</a:t>
            </a:r>
          </a:p>
        </p:txBody>
      </p:sp>
      <p:sp>
        <p:nvSpPr>
          <p:cNvPr id="993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Here </a:t>
            </a:r>
            <a:r>
              <a:rPr lang="en-US" altLang="zh-CN" dirty="0">
                <a:solidFill>
                  <a:srgbClr val="C00000"/>
                </a:solidFill>
              </a:rPr>
              <a:t>&lt;op&gt; </a:t>
            </a:r>
            <a:r>
              <a:rPr lang="en-US" altLang="zh-CN" dirty="0"/>
              <a:t>can be one of the </a:t>
            </a:r>
            <a:r>
              <a:rPr lang="en-US" altLang="zh-CN" dirty="0">
                <a:solidFill>
                  <a:srgbClr val="C00000"/>
                </a:solidFill>
              </a:rPr>
              <a:t>binary operators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Many processors provide a special</a:t>
            </a:r>
            <a:r>
              <a:rPr lang="en-US" altLang="zh-CN" dirty="0">
                <a:solidFill>
                  <a:srgbClr val="C00000"/>
                </a:solidFill>
              </a:rPr>
              <a:t> load-modify-store instruction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A critical section that only does a load-modify-store can be </a:t>
            </a:r>
            <a:r>
              <a:rPr lang="en-US" altLang="zh-CN" dirty="0">
                <a:solidFill>
                  <a:srgbClr val="C00000"/>
                </a:solidFill>
              </a:rPr>
              <a:t>protected</a:t>
            </a:r>
            <a:r>
              <a:rPr lang="en-US" altLang="zh-CN" dirty="0"/>
              <a:t> much </a:t>
            </a:r>
            <a:r>
              <a:rPr lang="en-US" altLang="zh-CN" dirty="0">
                <a:solidFill>
                  <a:srgbClr val="C00000"/>
                </a:solidFill>
              </a:rPr>
              <a:t>more efficiently </a:t>
            </a:r>
            <a:r>
              <a:rPr lang="en-US" altLang="zh-CN" dirty="0"/>
              <a:t>by using this special instruction.</a:t>
            </a:r>
          </a:p>
        </p:txBody>
      </p:sp>
      <p:pic>
        <p:nvPicPr>
          <p:cNvPr id="993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127" y="2405970"/>
            <a:ext cx="59340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63DAC7-6897-4FA6-9FA9-D8B4585F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80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89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Critical Sections</a:t>
            </a:r>
          </a:p>
        </p:txBody>
      </p:sp>
      <p:sp>
        <p:nvSpPr>
          <p:cNvPr id="1003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OpenMP provides the option of </a:t>
            </a:r>
            <a:r>
              <a:rPr lang="en-US" altLang="zh-CN" dirty="0">
                <a:solidFill>
                  <a:srgbClr val="C00000"/>
                </a:solidFill>
              </a:rPr>
              <a:t>adding a name </a:t>
            </a:r>
            <a:r>
              <a:rPr lang="en-US" altLang="zh-CN" dirty="0"/>
              <a:t>to a critical directive: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When we do this, </a:t>
            </a:r>
            <a:r>
              <a:rPr lang="en-US" altLang="zh-CN" dirty="0">
                <a:solidFill>
                  <a:srgbClr val="C00000"/>
                </a:solidFill>
              </a:rPr>
              <a:t>two blocks </a:t>
            </a:r>
            <a:r>
              <a:rPr lang="en-US" altLang="zh-CN" dirty="0"/>
              <a:t>protected with critical directives with </a:t>
            </a:r>
            <a:r>
              <a:rPr lang="en-US" altLang="zh-CN" dirty="0">
                <a:solidFill>
                  <a:srgbClr val="C00000"/>
                </a:solidFill>
              </a:rPr>
              <a:t>different names </a:t>
            </a:r>
            <a:r>
              <a:rPr lang="en-US" altLang="zh-CN" dirty="0"/>
              <a:t>can be </a:t>
            </a:r>
            <a:r>
              <a:rPr lang="en-US" altLang="zh-CN" dirty="0">
                <a:solidFill>
                  <a:srgbClr val="C00000"/>
                </a:solidFill>
              </a:rPr>
              <a:t>executed simultaneously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However, the names are set during </a:t>
            </a:r>
            <a:r>
              <a:rPr lang="en-US" altLang="zh-CN" dirty="0">
                <a:solidFill>
                  <a:srgbClr val="C00000"/>
                </a:solidFill>
              </a:rPr>
              <a:t>compilation</a:t>
            </a:r>
            <a:r>
              <a:rPr lang="en-US" altLang="zh-CN" dirty="0"/>
              <a:t>, and we want a different critical section for each thread’s queue.</a:t>
            </a:r>
          </a:p>
        </p:txBody>
      </p:sp>
      <p:pic>
        <p:nvPicPr>
          <p:cNvPr id="1003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2679246"/>
            <a:ext cx="54673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A28F0D-8639-41D9-91B6-0809BF80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81</a:t>
            </a:fld>
            <a:endParaRPr lang="zh-TW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FF7CAB0-D0BA-45FC-9EE3-3EA1F4C62CA3}"/>
              </a:ext>
            </a:extLst>
          </p:cNvPr>
          <p:cNvSpPr/>
          <p:nvPr/>
        </p:nvSpPr>
        <p:spPr>
          <a:xfrm>
            <a:off x="1567541" y="2679246"/>
            <a:ext cx="5578930" cy="683758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4397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Locks</a:t>
            </a:r>
          </a:p>
        </p:txBody>
      </p:sp>
      <p:sp>
        <p:nvSpPr>
          <p:cNvPr id="1013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dirty="0">
                <a:solidFill>
                  <a:srgbClr val="C00000"/>
                </a:solidFill>
              </a:rPr>
              <a:t>lock</a:t>
            </a:r>
            <a:r>
              <a:rPr lang="en-US" altLang="zh-CN" dirty="0"/>
              <a:t> consists of a data structure and functions that allow the programmer to explicitly </a:t>
            </a:r>
            <a:r>
              <a:rPr lang="en-US" altLang="zh-CN" dirty="0">
                <a:solidFill>
                  <a:srgbClr val="C00000"/>
                </a:solidFill>
              </a:rPr>
              <a:t>enforce mutual exclusion</a:t>
            </a:r>
            <a:r>
              <a:rPr lang="en-US" altLang="zh-CN" dirty="0"/>
              <a:t> in a critical section.</a:t>
            </a:r>
          </a:p>
        </p:txBody>
      </p:sp>
      <p:pic>
        <p:nvPicPr>
          <p:cNvPr id="101380" name="Picture 2" descr="combination locks,households,locks,padlocks,securit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8638"/>
            <a:ext cx="30956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FD0B14-81AE-4545-95F2-D82E3DDA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15821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Locks</a:t>
            </a:r>
          </a:p>
        </p:txBody>
      </p:sp>
      <p:pic>
        <p:nvPicPr>
          <p:cNvPr id="1024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29305"/>
            <a:ext cx="8220075" cy="380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D8AB97-7865-412B-B2E9-E1A560B3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83</a:t>
            </a:fld>
            <a:endParaRPr lang="zh-TW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3B0B335-5206-4A43-B183-15F4B89CAEE6}"/>
              </a:ext>
            </a:extLst>
          </p:cNvPr>
          <p:cNvSpPr/>
          <p:nvPr/>
        </p:nvSpPr>
        <p:spPr>
          <a:xfrm>
            <a:off x="628650" y="3140529"/>
            <a:ext cx="8220074" cy="1121228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9780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Locks in the Message-Passing Program</a:t>
            </a:r>
          </a:p>
        </p:txBody>
      </p:sp>
      <p:pic>
        <p:nvPicPr>
          <p:cNvPr id="1034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00213"/>
            <a:ext cx="62198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783012"/>
            <a:ext cx="570547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671BB6-DF25-4652-9F13-B678DC30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84</a:t>
            </a:fld>
            <a:endParaRPr lang="zh-TW" altLang="en-US"/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99C49A13-8A27-4DCD-A956-469E531125D6}"/>
              </a:ext>
            </a:extLst>
          </p:cNvPr>
          <p:cNvSpPr/>
          <p:nvPr/>
        </p:nvSpPr>
        <p:spPr>
          <a:xfrm>
            <a:off x="4517572" y="3133384"/>
            <a:ext cx="1055914" cy="591231"/>
          </a:xfrm>
          <a:prstGeom prst="downArrow">
            <a:avLst/>
          </a:prstGeom>
          <a:solidFill>
            <a:srgbClr val="FF00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585FD88-B63E-411C-89E9-4088DD2B0DDB}"/>
              </a:ext>
            </a:extLst>
          </p:cNvPr>
          <p:cNvSpPr/>
          <p:nvPr/>
        </p:nvSpPr>
        <p:spPr>
          <a:xfrm>
            <a:off x="2242455" y="3777343"/>
            <a:ext cx="6123216" cy="2084613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0B52510-0450-41D9-A2CC-3A250DF13259}"/>
              </a:ext>
            </a:extLst>
          </p:cNvPr>
          <p:cNvSpPr/>
          <p:nvPr/>
        </p:nvSpPr>
        <p:spPr>
          <a:xfrm>
            <a:off x="1200602" y="2573622"/>
            <a:ext cx="1439184" cy="587828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1664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Locks in the Message-Passing Program</a:t>
            </a:r>
          </a:p>
        </p:txBody>
      </p:sp>
      <p:pic>
        <p:nvPicPr>
          <p:cNvPr id="1044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73238"/>
            <a:ext cx="6751637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3573463"/>
            <a:ext cx="62388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E17B3B-C956-48E3-915A-E2BF6A059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85</a:t>
            </a:fld>
            <a:endParaRPr lang="zh-TW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A9488FE-04CE-4A5B-B385-C3C3417D8D1F}"/>
              </a:ext>
            </a:extLst>
          </p:cNvPr>
          <p:cNvSpPr/>
          <p:nvPr/>
        </p:nvSpPr>
        <p:spPr>
          <a:xfrm>
            <a:off x="1208313" y="2581275"/>
            <a:ext cx="1426030" cy="484413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C82C33E-E4FD-46EF-A08F-DFDD4AE3465E}"/>
              </a:ext>
            </a:extLst>
          </p:cNvPr>
          <p:cNvSpPr/>
          <p:nvPr/>
        </p:nvSpPr>
        <p:spPr>
          <a:xfrm>
            <a:off x="2484437" y="4085091"/>
            <a:ext cx="5369605" cy="1341437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EC7A68C5-DC0D-4B31-960C-21D64C770EC9}"/>
              </a:ext>
            </a:extLst>
          </p:cNvPr>
          <p:cNvSpPr/>
          <p:nvPr/>
        </p:nvSpPr>
        <p:spPr>
          <a:xfrm>
            <a:off x="4517572" y="3133384"/>
            <a:ext cx="1055914" cy="591231"/>
          </a:xfrm>
          <a:prstGeom prst="downArrow">
            <a:avLst/>
          </a:prstGeom>
          <a:solidFill>
            <a:srgbClr val="FF00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23192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Some Caveats</a:t>
            </a:r>
          </a:p>
        </p:txBody>
      </p:sp>
      <p:sp>
        <p:nvSpPr>
          <p:cNvPr id="105474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9611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200" dirty="0"/>
              <a:t>You </a:t>
            </a:r>
            <a:r>
              <a:rPr lang="en-US" altLang="zh-CN" sz="3200" dirty="0">
                <a:solidFill>
                  <a:srgbClr val="C00000"/>
                </a:solidFill>
              </a:rPr>
              <a:t>shouldn’t mix </a:t>
            </a:r>
            <a:r>
              <a:rPr lang="en-US" altLang="zh-CN" sz="3200" dirty="0"/>
              <a:t>the </a:t>
            </a:r>
            <a:r>
              <a:rPr lang="en-US" altLang="zh-CN" sz="3200" dirty="0">
                <a:solidFill>
                  <a:srgbClr val="C00000"/>
                </a:solidFill>
              </a:rPr>
              <a:t>different types </a:t>
            </a:r>
            <a:r>
              <a:rPr lang="en-US" altLang="zh-CN" sz="3200" dirty="0"/>
              <a:t>of mutual exclusion for </a:t>
            </a:r>
            <a:r>
              <a:rPr lang="en-US" altLang="zh-CN" sz="3200" dirty="0">
                <a:solidFill>
                  <a:srgbClr val="C00000"/>
                </a:solidFill>
              </a:rPr>
              <a:t>a single critical section</a:t>
            </a:r>
            <a:r>
              <a:rPr lang="en-US" altLang="zh-CN" sz="3200" dirty="0"/>
              <a:t>.</a:t>
            </a:r>
          </a:p>
          <a:p>
            <a:pPr lvl="1"/>
            <a:r>
              <a:rPr lang="en-US" altLang="zh-CN" sz="2800" dirty="0"/>
              <a:t>E.g., </a:t>
            </a:r>
            <a:r>
              <a:rPr lang="en-US" altLang="zh-CN" sz="2800" i="1" dirty="0"/>
              <a:t>critical</a:t>
            </a:r>
            <a:r>
              <a:rPr lang="en-US" altLang="zh-CN" sz="2800" dirty="0"/>
              <a:t> may not exclude </a:t>
            </a:r>
            <a:r>
              <a:rPr lang="en-US" altLang="zh-CN" sz="2800" i="1" dirty="0"/>
              <a:t>atomic</a:t>
            </a:r>
            <a:r>
              <a:rPr lang="en-US" altLang="zh-CN" sz="2800" dirty="0"/>
              <a:t>.</a:t>
            </a:r>
          </a:p>
          <a:p>
            <a:pPr lvl="1"/>
            <a:endParaRPr lang="en-US" altLang="zh-CN" sz="2800" dirty="0"/>
          </a:p>
          <a:p>
            <a:r>
              <a:rPr lang="en-US" altLang="zh-CN" sz="3200" dirty="0"/>
              <a:t>There is </a:t>
            </a:r>
            <a:r>
              <a:rPr lang="en-US" altLang="zh-CN" sz="3200" dirty="0">
                <a:solidFill>
                  <a:srgbClr val="C00000"/>
                </a:solidFill>
              </a:rPr>
              <a:t>no guarantee of fairness </a:t>
            </a:r>
            <a:r>
              <a:rPr lang="en-US" altLang="zh-CN" sz="3200" dirty="0"/>
              <a:t>in mutual exclusion constructs.</a:t>
            </a:r>
          </a:p>
          <a:p>
            <a:pPr lvl="1"/>
            <a:r>
              <a:rPr lang="en-US" altLang="zh-CN" sz="2800" dirty="0"/>
              <a:t>E.g., it is possible that a thread can be blocked forever</a:t>
            </a:r>
          </a:p>
          <a:p>
            <a:pPr lvl="1"/>
            <a:endParaRPr lang="en-US" altLang="zh-CN" sz="2800" dirty="0"/>
          </a:p>
          <a:p>
            <a:r>
              <a:rPr lang="en-US" altLang="zh-CN" sz="3200" dirty="0"/>
              <a:t>It can be </a:t>
            </a:r>
            <a:r>
              <a:rPr lang="en-US" altLang="zh-CN" sz="3200" dirty="0">
                <a:solidFill>
                  <a:srgbClr val="C00000"/>
                </a:solidFill>
              </a:rPr>
              <a:t>dangerous</a:t>
            </a:r>
            <a:r>
              <a:rPr lang="en-US" altLang="zh-CN" sz="3200" dirty="0"/>
              <a:t> to “</a:t>
            </a:r>
            <a:r>
              <a:rPr lang="en-US" altLang="zh-CN" sz="3200" dirty="0">
                <a:solidFill>
                  <a:srgbClr val="C00000"/>
                </a:solidFill>
              </a:rPr>
              <a:t>nest</a:t>
            </a:r>
            <a:r>
              <a:rPr lang="en-US" altLang="zh-CN" sz="3200" dirty="0"/>
              <a:t>” mutual exclusion constructs.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34BBA4-EC76-4380-8324-C300CC11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86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70346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Matrix-vector multiplication</a:t>
            </a:r>
          </a:p>
        </p:txBody>
      </p:sp>
      <p:pic>
        <p:nvPicPr>
          <p:cNvPr id="1064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933576"/>
            <a:ext cx="8513763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501776"/>
            <a:ext cx="38004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670426"/>
            <a:ext cx="39814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C30551-BED4-4482-9A7F-68D03E8A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87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3074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Matrix-vector multiplication</a:t>
            </a:r>
          </a:p>
        </p:txBody>
      </p:sp>
      <p:pic>
        <p:nvPicPr>
          <p:cNvPr id="1085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484313"/>
            <a:ext cx="8085138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63" y="3778024"/>
            <a:ext cx="7615073" cy="2513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86414" y="2324034"/>
            <a:ext cx="40575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</a:rPr>
              <a:t>Run-times and efficiencies </a:t>
            </a:r>
            <a:br>
              <a:rPr lang="en-US" sz="2400" dirty="0">
                <a:solidFill>
                  <a:srgbClr val="C00000"/>
                </a:solidFill>
                <a:latin typeface="+mn-lt"/>
              </a:rPr>
            </a:br>
            <a:r>
              <a:rPr lang="en-US" sz="2400" dirty="0">
                <a:solidFill>
                  <a:srgbClr val="C00000"/>
                </a:solidFill>
                <a:latin typeface="+mn-lt"/>
              </a:rPr>
              <a:t>of matrix-vector multiplication </a:t>
            </a:r>
            <a:br>
              <a:rPr lang="en-US" sz="2400" dirty="0">
                <a:solidFill>
                  <a:srgbClr val="C00000"/>
                </a:solidFill>
                <a:latin typeface="+mn-lt"/>
              </a:rPr>
            </a:br>
            <a:r>
              <a:rPr lang="en-US" sz="2400" dirty="0">
                <a:solidFill>
                  <a:srgbClr val="C00000"/>
                </a:solidFill>
                <a:latin typeface="+mn-lt"/>
              </a:rPr>
              <a:t>(times are in seconds)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925944-8DD6-4479-874B-98708AC3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88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58678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60350"/>
            <a:ext cx="7937500" cy="600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5" name="Rectangle 4"/>
          <p:cNvSpPr>
            <a:spLocks noChangeArrowheads="1"/>
          </p:cNvSpPr>
          <p:nvPr/>
        </p:nvSpPr>
        <p:spPr bwMode="auto">
          <a:xfrm>
            <a:off x="6107340" y="935265"/>
            <a:ext cx="24741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r>
              <a:rPr lang="en-US" altLang="zh-CN" b="1" dirty="0">
                <a:solidFill>
                  <a:srgbClr val="0066FF"/>
                </a:solidFill>
                <a:latin typeface="+mj-lt"/>
                <a:ea typeface="宋体" panose="02010600030101010101" pitchFamily="2" charset="-122"/>
              </a:rPr>
              <a:t>Thread-Safety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D985A8C-B546-4976-938F-97D7D33C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89</a:t>
            </a:fld>
            <a:endParaRPr lang="zh-TW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CC028A5-06C8-4FBD-89C8-BDBE48D66BCA}"/>
              </a:ext>
            </a:extLst>
          </p:cNvPr>
          <p:cNvSpPr/>
          <p:nvPr/>
        </p:nvSpPr>
        <p:spPr>
          <a:xfrm>
            <a:off x="490084" y="1862818"/>
            <a:ext cx="6346372" cy="484413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AD65736-B573-47A4-AEE3-FA6974EECE02}"/>
              </a:ext>
            </a:extLst>
          </p:cNvPr>
          <p:cNvSpPr/>
          <p:nvPr/>
        </p:nvSpPr>
        <p:spPr>
          <a:xfrm>
            <a:off x="522287" y="2754324"/>
            <a:ext cx="6346372" cy="484413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56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OpenMp pragmas</a:t>
            </a:r>
          </a:p>
        </p:txBody>
      </p:sp>
      <p:sp>
        <p:nvSpPr>
          <p:cNvPr id="2662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FF0000"/>
                </a:solidFill>
              </a:rPr>
              <a:t># pragma </a:t>
            </a:r>
            <a:r>
              <a:rPr lang="en-US" altLang="zh-CN" sz="3200" dirty="0" err="1">
                <a:solidFill>
                  <a:srgbClr val="FF0000"/>
                </a:solidFill>
              </a:rPr>
              <a:t>omp</a:t>
            </a:r>
            <a:r>
              <a:rPr lang="en-US" altLang="zh-CN" sz="3200" dirty="0">
                <a:solidFill>
                  <a:srgbClr val="FF0000"/>
                </a:solidFill>
              </a:rPr>
              <a:t> parallel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Most basic </a:t>
            </a:r>
            <a:r>
              <a:rPr lang="en-US" altLang="zh-CN" dirty="0">
                <a:solidFill>
                  <a:srgbClr val="FF0000"/>
                </a:solidFill>
              </a:rPr>
              <a:t>parallel directive</a:t>
            </a:r>
            <a:r>
              <a:rPr lang="zh-CN" altLang="en-US" dirty="0">
                <a:solidFill>
                  <a:srgbClr val="FF0000"/>
                </a:solidFill>
              </a:rPr>
              <a:t>（指令）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number of threads </a:t>
            </a:r>
            <a:r>
              <a:rPr lang="en-US" altLang="zh-CN" dirty="0"/>
              <a:t>that run the following structured block of code is determined by the </a:t>
            </a:r>
            <a:r>
              <a:rPr lang="en-US" altLang="zh-CN" dirty="0">
                <a:solidFill>
                  <a:srgbClr val="FF0000"/>
                </a:solidFill>
              </a:rPr>
              <a:t>run-time system</a:t>
            </a:r>
            <a:r>
              <a:rPr lang="en-US" altLang="zh-CN" dirty="0"/>
              <a:t>.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E820BC-ED91-455A-ADC3-E4FC7AE0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4567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Concluding Remarks (1)</a:t>
            </a:r>
          </a:p>
        </p:txBody>
      </p:sp>
      <p:sp>
        <p:nvSpPr>
          <p:cNvPr id="1126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OpenMP is a </a:t>
            </a:r>
            <a:r>
              <a:rPr lang="en-US" altLang="zh-CN" dirty="0">
                <a:solidFill>
                  <a:srgbClr val="FF0000"/>
                </a:solidFill>
              </a:rPr>
              <a:t>standard</a:t>
            </a:r>
            <a:r>
              <a:rPr lang="en-US" altLang="zh-CN" dirty="0"/>
              <a:t> for programming </a:t>
            </a:r>
            <a:r>
              <a:rPr lang="en-US" altLang="zh-CN" dirty="0">
                <a:solidFill>
                  <a:srgbClr val="FF0000"/>
                </a:solidFill>
              </a:rPr>
              <a:t>shared-memory</a:t>
            </a:r>
            <a:r>
              <a:rPr lang="en-US" altLang="zh-CN" dirty="0"/>
              <a:t> systems.</a:t>
            </a:r>
          </a:p>
          <a:p>
            <a:r>
              <a:rPr lang="en-US" altLang="zh-CN" dirty="0"/>
              <a:t>OpenMP uses both </a:t>
            </a:r>
            <a:r>
              <a:rPr lang="en-US" altLang="zh-CN" dirty="0">
                <a:solidFill>
                  <a:srgbClr val="FF0000"/>
                </a:solidFill>
              </a:rPr>
              <a:t>special functions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preprocessor directives </a:t>
            </a:r>
            <a:r>
              <a:rPr lang="en-US" altLang="zh-CN" dirty="0"/>
              <a:t>called </a:t>
            </a:r>
            <a:r>
              <a:rPr lang="en-US" altLang="zh-CN" b="1" dirty="0">
                <a:solidFill>
                  <a:srgbClr val="0000FF"/>
                </a:solidFill>
              </a:rPr>
              <a:t>pragmas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OpenMP programs start </a:t>
            </a:r>
            <a:r>
              <a:rPr lang="en-US" altLang="zh-CN" dirty="0">
                <a:solidFill>
                  <a:srgbClr val="FF0000"/>
                </a:solidFill>
              </a:rPr>
              <a:t>multiple threads </a:t>
            </a:r>
            <a:r>
              <a:rPr lang="en-US" altLang="zh-CN" dirty="0"/>
              <a:t>rather than multiple processes.</a:t>
            </a:r>
          </a:p>
          <a:p>
            <a:r>
              <a:rPr lang="en-US" altLang="zh-CN" dirty="0"/>
              <a:t>Many OpenMP directives can be </a:t>
            </a:r>
            <a:r>
              <a:rPr lang="en-US" altLang="zh-CN" dirty="0">
                <a:solidFill>
                  <a:srgbClr val="FF0000"/>
                </a:solidFill>
              </a:rPr>
              <a:t>modified by clauses</a:t>
            </a:r>
            <a:r>
              <a:rPr lang="en-US" altLang="zh-CN" dirty="0"/>
              <a:t>.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C96D66-4F04-4CF6-9791-58FF2991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90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2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Concluding Remarks (2)</a:t>
            </a:r>
          </a:p>
        </p:txBody>
      </p:sp>
      <p:sp>
        <p:nvSpPr>
          <p:cNvPr id="1136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major problem in the development of shared memory programs is the possibility of </a:t>
            </a:r>
            <a:r>
              <a:rPr lang="en-US" altLang="zh-CN" dirty="0">
                <a:solidFill>
                  <a:srgbClr val="FF0000"/>
                </a:solidFill>
              </a:rPr>
              <a:t>race conditions.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OpenMP provides </a:t>
            </a:r>
            <a:r>
              <a:rPr lang="en-US" altLang="zh-CN" dirty="0">
                <a:solidFill>
                  <a:srgbClr val="FF0000"/>
                </a:solidFill>
              </a:rPr>
              <a:t>several mechanisms </a:t>
            </a:r>
            <a:r>
              <a:rPr lang="en-US" altLang="zh-CN" dirty="0"/>
              <a:t>for insuring mutual exclusion in critical sections.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Critical directives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Named critical directives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Atomic directives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Simple locks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AC2914-6A7F-4658-8581-2909AABF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91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33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3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3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3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Concluding Remarks (3)</a:t>
            </a:r>
          </a:p>
        </p:txBody>
      </p:sp>
      <p:sp>
        <p:nvSpPr>
          <p:cNvPr id="1146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By default most systems use a </a:t>
            </a:r>
            <a:r>
              <a:rPr lang="en-US" altLang="zh-CN" dirty="0">
                <a:solidFill>
                  <a:srgbClr val="C00000"/>
                </a:solidFill>
              </a:rPr>
              <a:t>block-partitioning </a:t>
            </a:r>
            <a:r>
              <a:rPr lang="en-US" altLang="zh-CN" dirty="0"/>
              <a:t>of the iterations in a parallelized for loop.</a:t>
            </a:r>
          </a:p>
          <a:p>
            <a:endParaRPr lang="en-US" altLang="zh-CN" dirty="0"/>
          </a:p>
          <a:p>
            <a:r>
              <a:rPr lang="en-US" altLang="zh-CN" dirty="0"/>
              <a:t>OpenMP offers a </a:t>
            </a:r>
            <a:r>
              <a:rPr lang="en-US" altLang="zh-CN" dirty="0">
                <a:solidFill>
                  <a:srgbClr val="C00000"/>
                </a:solidFill>
              </a:rPr>
              <a:t>variety of scheduling options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In OpenMP the scope of a variable is the </a:t>
            </a:r>
            <a:r>
              <a:rPr lang="en-US" altLang="zh-CN" dirty="0">
                <a:solidFill>
                  <a:srgbClr val="C00000"/>
                </a:solidFill>
              </a:rPr>
              <a:t>collection of threads </a:t>
            </a:r>
            <a:r>
              <a:rPr lang="en-US" altLang="zh-CN" dirty="0"/>
              <a:t>to which the </a:t>
            </a:r>
            <a:r>
              <a:rPr lang="en-US" altLang="zh-CN" dirty="0">
                <a:solidFill>
                  <a:srgbClr val="C00000"/>
                </a:solidFill>
              </a:rPr>
              <a:t>variable is accessible.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9BB896-71A0-43FD-80BF-EF3060AB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92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79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4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Concluding Remarks (4)</a:t>
            </a:r>
          </a:p>
        </p:txBody>
      </p:sp>
      <p:sp>
        <p:nvSpPr>
          <p:cNvPr id="1157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rgbClr val="C00000"/>
                </a:solidFill>
              </a:rPr>
              <a:t>reduction</a:t>
            </a:r>
            <a:r>
              <a:rPr lang="en-US" altLang="zh-CN" dirty="0"/>
              <a:t> is a computation that </a:t>
            </a:r>
            <a:r>
              <a:rPr lang="en-US" altLang="zh-CN" dirty="0">
                <a:solidFill>
                  <a:srgbClr val="C00000"/>
                </a:solidFill>
              </a:rPr>
              <a:t>repeatedly</a:t>
            </a:r>
            <a:r>
              <a:rPr lang="en-US" altLang="zh-CN" dirty="0"/>
              <a:t> applies the same reduction operator to a </a:t>
            </a:r>
            <a:r>
              <a:rPr lang="en-US" altLang="zh-CN" dirty="0">
                <a:solidFill>
                  <a:srgbClr val="C00000"/>
                </a:solidFill>
              </a:rPr>
              <a:t>sequence of operands</a:t>
            </a:r>
            <a:r>
              <a:rPr lang="en-US" altLang="zh-CN" dirty="0"/>
              <a:t> in order to get a single result.</a:t>
            </a:r>
          </a:p>
          <a:p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39FA70-16FC-41AD-980D-A1F00C70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93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351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643</TotalTime>
  <Words>2805</Words>
  <Application>Microsoft Office PowerPoint</Application>
  <PresentationFormat>全屏显示(4:3)</PresentationFormat>
  <Paragraphs>419</Paragraphs>
  <Slides>93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93</vt:i4>
      </vt:variant>
    </vt:vector>
  </HeadingPairs>
  <TitlesOfParts>
    <vt:vector size="102" baseType="lpstr">
      <vt:lpstr>微软雅黑</vt:lpstr>
      <vt:lpstr>Arial</vt:lpstr>
      <vt:lpstr>Arial Black</vt:lpstr>
      <vt:lpstr>Bodoni MT</vt:lpstr>
      <vt:lpstr>Calibri</vt:lpstr>
      <vt:lpstr>Calibri Light</vt:lpstr>
      <vt:lpstr>Times New Roman</vt:lpstr>
      <vt:lpstr>Wingdings</vt:lpstr>
      <vt:lpstr>Office 佈景主題</vt:lpstr>
      <vt:lpstr>PowerPoint 演示文稿</vt:lpstr>
      <vt:lpstr>课程内容</vt:lpstr>
      <vt:lpstr>Roadmap</vt:lpstr>
      <vt:lpstr>OpenMP</vt:lpstr>
      <vt:lpstr>A shared memory system</vt:lpstr>
      <vt:lpstr>Pragmas （编译指示）</vt:lpstr>
      <vt:lpstr>PowerPoint 演示文稿</vt:lpstr>
      <vt:lpstr>PowerPoint 演示文稿</vt:lpstr>
      <vt:lpstr>OpenMp pragmas</vt:lpstr>
      <vt:lpstr>A process forking and joining two threads</vt:lpstr>
      <vt:lpstr>Clause（子句）</vt:lpstr>
      <vt:lpstr>Of note…</vt:lpstr>
      <vt:lpstr>Some terminology</vt:lpstr>
      <vt:lpstr>In case the compiler doesn’t support OpenMP</vt:lpstr>
      <vt:lpstr>In case the compiler doesn’t support OpenMP</vt:lpstr>
      <vt:lpstr>The Trapezoidal Rule</vt:lpstr>
      <vt:lpstr>The trapezoidal rule</vt:lpstr>
      <vt:lpstr>Serial algorithm</vt:lpstr>
      <vt:lpstr>A First OpenMP Version</vt:lpstr>
      <vt:lpstr>A First OpenMP Version</vt:lpstr>
      <vt:lpstr>Assignment of trapezoids to threads</vt:lpstr>
      <vt:lpstr>PowerPoint 演示文稿</vt:lpstr>
      <vt:lpstr>Mutual exclusion</vt:lpstr>
      <vt:lpstr>PowerPoint 演示文稿</vt:lpstr>
      <vt:lpstr>PowerPoint 演示文稿</vt:lpstr>
      <vt:lpstr>Scope of Variables</vt:lpstr>
      <vt:lpstr>Scope</vt:lpstr>
      <vt:lpstr>Scope in OpenMP</vt:lpstr>
      <vt:lpstr>The Reduction Clause</vt:lpstr>
      <vt:lpstr>PowerPoint 演示文稿</vt:lpstr>
      <vt:lpstr>PowerPoint 演示文稿</vt:lpstr>
      <vt:lpstr>PowerPoint 演示文稿</vt:lpstr>
      <vt:lpstr>PowerPoint 演示文稿</vt:lpstr>
      <vt:lpstr>Reduction operators</vt:lpstr>
      <vt:lpstr>PowerPoint 演示文稿</vt:lpstr>
      <vt:lpstr>The “Parallel For” Directive</vt:lpstr>
      <vt:lpstr>Parallel for</vt:lpstr>
      <vt:lpstr>PowerPoint 演示文稿</vt:lpstr>
      <vt:lpstr>Legal forms for parallelizable for statements</vt:lpstr>
      <vt:lpstr>Caveats</vt:lpstr>
      <vt:lpstr>Caveats</vt:lpstr>
      <vt:lpstr>Data dependencies</vt:lpstr>
      <vt:lpstr>What happened?</vt:lpstr>
      <vt:lpstr>Estimating π</vt:lpstr>
      <vt:lpstr>OpenMP solution #1</vt:lpstr>
      <vt:lpstr>OpenMP solution #2</vt:lpstr>
      <vt:lpstr>The default clause</vt:lpstr>
      <vt:lpstr>The default clause</vt:lpstr>
      <vt:lpstr>More About Loops in OpenMP: Sorting</vt:lpstr>
      <vt:lpstr>Bubble Sort</vt:lpstr>
      <vt:lpstr>Serial Odd-Even Transposition Sort</vt:lpstr>
      <vt:lpstr>Serial Odd-Even Transposition Sort</vt:lpstr>
      <vt:lpstr>First OpenMP Odd-Even Sort</vt:lpstr>
      <vt:lpstr>Second OpenMP Odd-Even Sort</vt:lpstr>
      <vt:lpstr>PowerPoint 演示文稿</vt:lpstr>
      <vt:lpstr>Scheduling Loops</vt:lpstr>
      <vt:lpstr>PowerPoint 演示文稿</vt:lpstr>
      <vt:lpstr>PowerPoint 演示文稿</vt:lpstr>
      <vt:lpstr>Results</vt:lpstr>
      <vt:lpstr>Results</vt:lpstr>
      <vt:lpstr>The Schedule Clause</vt:lpstr>
      <vt:lpstr>schedule ( type , chunksize )</vt:lpstr>
      <vt:lpstr>The Static Schedule Type</vt:lpstr>
      <vt:lpstr>The Static Schedule Type</vt:lpstr>
      <vt:lpstr>The Static Schedule Type</vt:lpstr>
      <vt:lpstr>The Dynamic Schedule Type</vt:lpstr>
      <vt:lpstr>The Guided Schedule Type</vt:lpstr>
      <vt:lpstr>PowerPoint 演示文稿</vt:lpstr>
      <vt:lpstr>The Runtime Schedule Type</vt:lpstr>
      <vt:lpstr>Producers and Consumers</vt:lpstr>
      <vt:lpstr>Queues</vt:lpstr>
      <vt:lpstr>Message-Passing</vt:lpstr>
      <vt:lpstr>Message-Passing</vt:lpstr>
      <vt:lpstr>Sending Messages</vt:lpstr>
      <vt:lpstr>Receiving Messages</vt:lpstr>
      <vt:lpstr>Termination Detection</vt:lpstr>
      <vt:lpstr>Startup (1)</vt:lpstr>
      <vt:lpstr>Startup (2)</vt:lpstr>
      <vt:lpstr>The Atomic Directive (1)</vt:lpstr>
      <vt:lpstr>The Atomic Directive (2)</vt:lpstr>
      <vt:lpstr>Critical Sections</vt:lpstr>
      <vt:lpstr>Locks</vt:lpstr>
      <vt:lpstr>Locks</vt:lpstr>
      <vt:lpstr>Using Locks in the Message-Passing Program</vt:lpstr>
      <vt:lpstr>Using Locks in the Message-Passing Program</vt:lpstr>
      <vt:lpstr>Some Caveats</vt:lpstr>
      <vt:lpstr>Matrix-vector multiplication</vt:lpstr>
      <vt:lpstr>Matrix-vector multiplication</vt:lpstr>
      <vt:lpstr>PowerPoint 演示文稿</vt:lpstr>
      <vt:lpstr>Concluding Remarks (1)</vt:lpstr>
      <vt:lpstr>Concluding Remarks (2)</vt:lpstr>
      <vt:lpstr>Concluding Remarks (3)</vt:lpstr>
      <vt:lpstr>Concluding Remarks (4)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Tutorial</dc:title>
  <dc:creator>Lee Hung-yi</dc:creator>
  <cp:lastModifiedBy>Jones Wong</cp:lastModifiedBy>
  <cp:revision>347</cp:revision>
  <dcterms:created xsi:type="dcterms:W3CDTF">2016-04-30T07:31:53Z</dcterms:created>
  <dcterms:modified xsi:type="dcterms:W3CDTF">2024-04-03T05:39:51Z</dcterms:modified>
</cp:coreProperties>
</file>