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404" r:id="rId2"/>
    <p:sldId id="434" r:id="rId3"/>
    <p:sldId id="271" r:id="rId4"/>
    <p:sldId id="316" r:id="rId5"/>
    <p:sldId id="315" r:id="rId6"/>
    <p:sldId id="317" r:id="rId7"/>
    <p:sldId id="318" r:id="rId8"/>
    <p:sldId id="405" r:id="rId9"/>
    <p:sldId id="406" r:id="rId10"/>
    <p:sldId id="407" r:id="rId11"/>
    <p:sldId id="321" r:id="rId12"/>
    <p:sldId id="322" r:id="rId13"/>
    <p:sldId id="408" r:id="rId14"/>
    <p:sldId id="324" r:id="rId15"/>
    <p:sldId id="323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424" r:id="rId25"/>
    <p:sldId id="333" r:id="rId26"/>
    <p:sldId id="334" r:id="rId27"/>
    <p:sldId id="335" r:id="rId28"/>
    <p:sldId id="336" r:id="rId29"/>
    <p:sldId id="337" r:id="rId30"/>
    <p:sldId id="426" r:id="rId31"/>
    <p:sldId id="338" r:id="rId32"/>
    <p:sldId id="339" r:id="rId33"/>
    <p:sldId id="340" r:id="rId34"/>
    <p:sldId id="341" r:id="rId35"/>
    <p:sldId id="411" r:id="rId36"/>
    <p:sldId id="344" r:id="rId37"/>
    <p:sldId id="345" r:id="rId38"/>
    <p:sldId id="409" r:id="rId39"/>
    <p:sldId id="342" r:id="rId40"/>
    <p:sldId id="410" r:id="rId41"/>
    <p:sldId id="343" r:id="rId42"/>
    <p:sldId id="425" r:id="rId43"/>
    <p:sldId id="346" r:id="rId44"/>
    <p:sldId id="347" r:id="rId45"/>
    <p:sldId id="348" r:id="rId46"/>
    <p:sldId id="427" r:id="rId47"/>
    <p:sldId id="349" r:id="rId48"/>
    <p:sldId id="350" r:id="rId49"/>
    <p:sldId id="351" r:id="rId50"/>
    <p:sldId id="352" r:id="rId51"/>
    <p:sldId id="353" r:id="rId52"/>
    <p:sldId id="354" r:id="rId53"/>
    <p:sldId id="412" r:id="rId54"/>
    <p:sldId id="357" r:id="rId55"/>
    <p:sldId id="355" r:id="rId56"/>
    <p:sldId id="358" r:id="rId57"/>
    <p:sldId id="360" r:id="rId58"/>
    <p:sldId id="361" r:id="rId59"/>
    <p:sldId id="363" r:id="rId60"/>
    <p:sldId id="362" r:id="rId61"/>
    <p:sldId id="364" r:id="rId62"/>
    <p:sldId id="365" r:id="rId63"/>
    <p:sldId id="366" r:id="rId64"/>
    <p:sldId id="367" r:id="rId65"/>
    <p:sldId id="368" r:id="rId66"/>
    <p:sldId id="369" r:id="rId67"/>
    <p:sldId id="397" r:id="rId68"/>
    <p:sldId id="398" r:id="rId69"/>
    <p:sldId id="399" r:id="rId70"/>
    <p:sldId id="400" r:id="rId71"/>
    <p:sldId id="401" r:id="rId72"/>
    <p:sldId id="428" r:id="rId73"/>
    <p:sldId id="431" r:id="rId74"/>
    <p:sldId id="370" r:id="rId75"/>
    <p:sldId id="432" r:id="rId76"/>
    <p:sldId id="430" r:id="rId77"/>
    <p:sldId id="372" r:id="rId78"/>
    <p:sldId id="373" r:id="rId79"/>
    <p:sldId id="374" r:id="rId80"/>
    <p:sldId id="375" r:id="rId81"/>
    <p:sldId id="429" r:id="rId82"/>
    <p:sldId id="376" r:id="rId83"/>
    <p:sldId id="377" r:id="rId84"/>
    <p:sldId id="378" r:id="rId85"/>
    <p:sldId id="402" r:id="rId86"/>
    <p:sldId id="413" r:id="rId87"/>
    <p:sldId id="403" r:id="rId88"/>
    <p:sldId id="381" r:id="rId89"/>
    <p:sldId id="414" r:id="rId90"/>
    <p:sldId id="433" r:id="rId91"/>
    <p:sldId id="415" r:id="rId92"/>
    <p:sldId id="416" r:id="rId93"/>
    <p:sldId id="383" r:id="rId94"/>
    <p:sldId id="417" r:id="rId95"/>
    <p:sldId id="418" r:id="rId96"/>
    <p:sldId id="384" r:id="rId97"/>
    <p:sldId id="419" r:id="rId98"/>
    <p:sldId id="420" r:id="rId99"/>
    <p:sldId id="421" r:id="rId100"/>
    <p:sldId id="385" r:id="rId101"/>
    <p:sldId id="386" r:id="rId102"/>
    <p:sldId id="387" r:id="rId103"/>
    <p:sldId id="422" r:id="rId104"/>
    <p:sldId id="396" r:id="rId105"/>
    <p:sldId id="423" r:id="rId106"/>
    <p:sldId id="391" r:id="rId107"/>
    <p:sldId id="314" r:id="rId108"/>
    <p:sldId id="392" r:id="rId109"/>
    <p:sldId id="393" r:id="rId110"/>
    <p:sldId id="394" r:id="rId1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85213" autoAdjust="0"/>
  </p:normalViewPr>
  <p:slideViewPr>
    <p:cSldViewPr snapToGrid="0">
      <p:cViewPr varScale="1">
        <p:scale>
          <a:sx n="150" d="100"/>
          <a:sy n="150" d="100"/>
        </p:scale>
        <p:origin x="2148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6/11/relationships/changesInfo" Target="changesInfos/changesInfo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es Wong" userId="ffaff864a26d44c2" providerId="LiveId" clId="{3DBDE0D7-E271-4D95-80F3-7C1E20E8BD32}"/>
    <pc:docChg chg="custSel modSld">
      <pc:chgData name="Jones Wong" userId="ffaff864a26d44c2" providerId="LiveId" clId="{3DBDE0D7-E271-4D95-80F3-7C1E20E8BD32}" dt="2024-04-10T05:58:16.056" v="239" actId="20577"/>
      <pc:docMkLst>
        <pc:docMk/>
      </pc:docMkLst>
      <pc:sldChg chg="modNotesTx">
        <pc:chgData name="Jones Wong" userId="ffaff864a26d44c2" providerId="LiveId" clId="{3DBDE0D7-E271-4D95-80F3-7C1E20E8BD32}" dt="2024-04-10T02:48:14.730" v="113" actId="20577"/>
        <pc:sldMkLst>
          <pc:docMk/>
          <pc:sldMk cId="0" sldId="342"/>
        </pc:sldMkLst>
      </pc:sldChg>
      <pc:sldChg chg="modNotesTx">
        <pc:chgData name="Jones Wong" userId="ffaff864a26d44c2" providerId="LiveId" clId="{3DBDE0D7-E271-4D95-80F3-7C1E20E8BD32}" dt="2024-04-10T03:03:53.163" v="150" actId="20577"/>
        <pc:sldMkLst>
          <pc:docMk/>
          <pc:sldMk cId="0" sldId="349"/>
        </pc:sldMkLst>
      </pc:sldChg>
      <pc:sldChg chg="modNotesTx">
        <pc:chgData name="Jones Wong" userId="ffaff864a26d44c2" providerId="LiveId" clId="{3DBDE0D7-E271-4D95-80F3-7C1E20E8BD32}" dt="2024-04-10T03:43:37.041" v="167" actId="20577"/>
        <pc:sldMkLst>
          <pc:docMk/>
          <pc:sldMk cId="0" sldId="363"/>
        </pc:sldMkLst>
      </pc:sldChg>
      <pc:sldChg chg="modNotesTx">
        <pc:chgData name="Jones Wong" userId="ffaff864a26d44c2" providerId="LiveId" clId="{3DBDE0D7-E271-4D95-80F3-7C1E20E8BD32}" dt="2024-04-10T05:30:12.905" v="219" actId="20577"/>
        <pc:sldMkLst>
          <pc:docMk/>
          <pc:sldMk cId="0" sldId="376"/>
        </pc:sldMkLst>
      </pc:sldChg>
      <pc:sldChg chg="modSp mod">
        <pc:chgData name="Jones Wong" userId="ffaff864a26d44c2" providerId="LiveId" clId="{3DBDE0D7-E271-4D95-80F3-7C1E20E8BD32}" dt="2024-04-08T00:11:18.755" v="16" actId="20577"/>
        <pc:sldMkLst>
          <pc:docMk/>
          <pc:sldMk cId="3739522546" sldId="404"/>
        </pc:sldMkLst>
        <pc:spChg chg="mod">
          <ac:chgData name="Jones Wong" userId="ffaff864a26d44c2" providerId="LiveId" clId="{3DBDE0D7-E271-4D95-80F3-7C1E20E8BD32}" dt="2024-04-08T00:11:18.755" v="16" actId="20577"/>
          <ac:spMkLst>
            <pc:docMk/>
            <pc:sldMk cId="3739522546" sldId="404"/>
            <ac:spMk id="2054" creationId="{00000000-0000-0000-0000-000000000000}"/>
          </ac:spMkLst>
        </pc:spChg>
      </pc:sldChg>
      <pc:sldChg chg="modNotesTx">
        <pc:chgData name="Jones Wong" userId="ffaff864a26d44c2" providerId="LiveId" clId="{3DBDE0D7-E271-4D95-80F3-7C1E20E8BD32}" dt="2024-04-10T05:58:16.056" v="239" actId="20577"/>
        <pc:sldMkLst>
          <pc:docMk/>
          <pc:sldMk cId="3361357844" sldId="4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BB809-72CF-4171-83DB-D59CD4D94461}" type="datetimeFigureOut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096D2-8776-4F5C-A458-4FD37E716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35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7FB218D-8D32-46D3-91A6-A5A77A1DD1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503F2E8F-C948-4B8A-AEA4-C0A8C4EF2E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A4C11B-6EA6-4D34-88C5-C9E6D80C3618}" type="datetime3">
              <a:rPr lang="en-US" altLang="zh-CN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 April 2024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483" name="Rectangle 6">
            <a:extLst>
              <a:ext uri="{FF2B5EF4-FFF2-40B4-BE49-F238E27FC236}">
                <a16:creationId xmlns:a16="http://schemas.microsoft.com/office/drawing/2014/main" id="{17A13396-EF03-4983-81E2-571A3D05B0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300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0484" name="Rectangle 7">
            <a:extLst>
              <a:ext uri="{FF2B5EF4-FFF2-40B4-BE49-F238E27FC236}">
                <a16:creationId xmlns:a16="http://schemas.microsoft.com/office/drawing/2014/main" id="{36946C50-8BFD-4278-BF3C-4037A25D17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66788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66788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446E9B-060B-4D94-883B-AB65F35A4C04}" type="slidenum">
              <a:rPr lang="en-US" altLang="zh-CN" sz="13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CCFE88A9-6F14-4648-8AD3-3EEDF7969C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3DDB85EE-4F3B-48DA-9006-A32DF70BC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最后三列每列是对应线程在第一阶段的工作量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3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教材</a:t>
            </a:r>
            <a:r>
              <a:rPr lang="en-US" altLang="zh-CN" dirty="0"/>
              <a:t>p196 MPI_IN_PLACE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808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完全问题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505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Pragma </a:t>
            </a:r>
            <a:r>
              <a:rPr lang="en-US" altLang="zh-CN" dirty="0" err="1"/>
              <a:t>omp</a:t>
            </a:r>
            <a:r>
              <a:rPr lang="en-US" altLang="zh-CN" dirty="0"/>
              <a:t> master</a:t>
            </a:r>
            <a:r>
              <a:rPr lang="zh-CN" altLang="en-US" dirty="0"/>
              <a:t>没有隐式</a:t>
            </a:r>
            <a:r>
              <a:rPr lang="en-US" altLang="zh-CN" dirty="0"/>
              <a:t>barrier</a:t>
            </a:r>
            <a:r>
              <a:rPr lang="zh-CN" altLang="en-US" dirty="0"/>
              <a:t>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22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MPI_Buffer_attach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98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Conserved: </a:t>
            </a:r>
            <a:r>
              <a:rPr lang="zh-CN" altLang="en-US" dirty="0"/>
              <a:t>保持不变的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096D2-8776-4F5C-A458-4FD37E7160D3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35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aseline="0"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22945-61CA-43EB-A99F-593A4E224FDE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49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528B5-0325-4807-999B-7E4D2DDAEE05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0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0AD-7B26-4810-9523-5E9C2EABF1DF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6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软雅黑" panose="020B0503020204020204" pitchFamily="34" charset="-122"/>
              </a:defRPr>
            </a:lvl1pPr>
            <a:lvl2pPr>
              <a:defRPr baseline="0">
                <a:ea typeface="微软雅黑" panose="020B0503020204020204" pitchFamily="34" charset="-122"/>
              </a:defRPr>
            </a:lvl2pPr>
            <a:lvl3pPr>
              <a:defRPr baseline="0">
                <a:ea typeface="微软雅黑" panose="020B0503020204020204" pitchFamily="34" charset="-122"/>
              </a:defRPr>
            </a:lvl3pPr>
            <a:lvl4pPr>
              <a:defRPr baseline="0">
                <a:ea typeface="微软雅黑" panose="020B0503020204020204" pitchFamily="34" charset="-122"/>
              </a:defRPr>
            </a:lvl4pPr>
            <a:lvl5pPr>
              <a:defRPr baseline="0"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F3A86-035F-4314-8F0E-2AA853FA48A1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70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427D-5334-43D4-B4AE-6F8124FAA1B2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95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203-B25F-4FF0-8277-2A42B636CA7A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68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4BC2-52BA-42A8-9A7F-06B7100A9632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C35B-A698-4F6F-A7F7-7C7232A117BC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63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C4823-6394-44EC-99EA-023AB43487FF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5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1B01-A9C4-4616-BC92-17A6D58BE167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3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65FC-9246-428B-A634-337E44B7BAC3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45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5F457-C0EC-495A-AB61-A5AC1366DC44}" type="datetime1">
              <a:rPr lang="zh-TW" altLang="en-US" smtClean="0"/>
              <a:t>2024/4/10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3BF0-1322-481A-85B0-7D5783909D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195736" y="3933059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任课教师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王桢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611560" y="2357830"/>
            <a:ext cx="8280919" cy="70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lvl="0" algn="ctr" eaLnBrk="1" hangingPunct="1">
              <a:defRPr/>
            </a:pPr>
            <a:r>
              <a:rPr lang="zh-CN" altLang="en-US" sz="4000" b="1" spc="300" dirty="0">
                <a:latin typeface="微软雅黑" pitchFamily="34" charset="-122"/>
                <a:ea typeface="微软雅黑" pitchFamily="34" charset="-122"/>
              </a:rPr>
              <a:t>并行程序开发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52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Acceleration</a:t>
            </a:r>
            <a:r>
              <a:rPr lang="en-US" altLang="zh-CN" dirty="0"/>
              <a:t> of particle q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According to Newton’s second law of motion: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下箭头 4"/>
          <p:cNvSpPr/>
          <p:nvPr/>
        </p:nvSpPr>
        <p:spPr>
          <a:xfrm>
            <a:off x="4257893" y="3371414"/>
            <a:ext cx="760836" cy="36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D4AB45-1720-4D38-A784-8013B2814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106" y="4809332"/>
            <a:ext cx="642778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下箭头 6"/>
          <p:cNvSpPr/>
          <p:nvPr/>
        </p:nvSpPr>
        <p:spPr>
          <a:xfrm>
            <a:off x="4257893" y="4528956"/>
            <a:ext cx="760836" cy="3629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E324F35-6C13-4ECA-84E5-B7A65D226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5252245"/>
            <a:ext cx="895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20FF5B67-707F-4BDE-AF0D-B3F7B8A91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6143625"/>
            <a:ext cx="3127109" cy="7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53406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9EA350C1-56F9-409A-9154-DC39A29D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Terminated Function for a </a:t>
            </a:r>
            <a:r>
              <a:rPr lang="en-US" altLang="zh-CN" sz="3200" dirty="0"/>
              <a:t>Dynamically</a:t>
            </a:r>
            <a:r>
              <a:rPr lang="en-US" altLang="zh-CN" sz="3600" dirty="0"/>
              <a:t> Partitioned TSP solver with MPI (1)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B7E19B-7EF3-4484-94B8-F4BB93BA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100</a:t>
            </a:fld>
            <a:endParaRPr lang="zh-TW" altLang="en-US"/>
          </a:p>
        </p:txBody>
      </p:sp>
      <p:pic>
        <p:nvPicPr>
          <p:cNvPr id="99331" name="Picture 2">
            <a:extLst>
              <a:ext uri="{FF2B5EF4-FFF2-40B4-BE49-F238E27FC236}">
                <a16:creationId xmlns:a16="http://schemas.microsoft.com/office/drawing/2014/main" id="{242653F1-9BB5-4E21-8667-F846CBA2A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75343"/>
            <a:ext cx="8434387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27D780D0-B84B-4254-ADDE-74E61AA453BC}"/>
              </a:ext>
            </a:extLst>
          </p:cNvPr>
          <p:cNvSpPr/>
          <p:nvPr/>
        </p:nvSpPr>
        <p:spPr>
          <a:xfrm>
            <a:off x="527957" y="1690689"/>
            <a:ext cx="5197929" cy="823911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线形标注 2 3">
            <a:extLst>
              <a:ext uri="{FF2B5EF4-FFF2-40B4-BE49-F238E27FC236}">
                <a16:creationId xmlns:a16="http://schemas.microsoft.com/office/drawing/2014/main" id="{F37D9A68-9376-4526-92AA-48C4E0661AEA}"/>
              </a:ext>
            </a:extLst>
          </p:cNvPr>
          <p:cNvSpPr/>
          <p:nvPr/>
        </p:nvSpPr>
        <p:spPr>
          <a:xfrm>
            <a:off x="6421469" y="1565252"/>
            <a:ext cx="2674906" cy="454048"/>
          </a:xfrm>
          <a:prstGeom prst="borderCallout2">
            <a:avLst>
              <a:gd name="adj1" fmla="val 47909"/>
              <a:gd name="adj2" fmla="val -765"/>
              <a:gd name="adj3" fmla="val 49403"/>
              <a:gd name="adj4" fmla="val -11360"/>
              <a:gd name="adj5" fmla="val 79720"/>
              <a:gd name="adj6" fmla="val -2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proc has work to split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EE157A3-37B0-4F0D-9464-0DFEFF59CB84}"/>
              </a:ext>
            </a:extLst>
          </p:cNvPr>
          <p:cNvSpPr/>
          <p:nvPr/>
        </p:nvSpPr>
        <p:spPr>
          <a:xfrm>
            <a:off x="805543" y="2686733"/>
            <a:ext cx="6455228" cy="50278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线形标注 2 3">
            <a:extLst>
              <a:ext uri="{FF2B5EF4-FFF2-40B4-BE49-F238E27FC236}">
                <a16:creationId xmlns:a16="http://schemas.microsoft.com/office/drawing/2014/main" id="{E758DECA-4065-474A-96EF-3B9861290094}"/>
              </a:ext>
            </a:extLst>
          </p:cNvPr>
          <p:cNvSpPr/>
          <p:nvPr/>
        </p:nvSpPr>
        <p:spPr>
          <a:xfrm>
            <a:off x="6324632" y="2147237"/>
            <a:ext cx="2674906" cy="497008"/>
          </a:xfrm>
          <a:prstGeom prst="borderCallout2">
            <a:avLst>
              <a:gd name="adj1" fmla="val 47909"/>
              <a:gd name="adj2" fmla="val -765"/>
              <a:gd name="adj3" fmla="val 49403"/>
              <a:gd name="adj4" fmla="val -11360"/>
              <a:gd name="adj5" fmla="val 107232"/>
              <a:gd name="adj6" fmla="val -19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proc has no more work to split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3827F3E-F07B-4635-878A-38839C7CBBC4}"/>
              </a:ext>
            </a:extLst>
          </p:cNvPr>
          <p:cNvSpPr/>
          <p:nvPr/>
        </p:nvSpPr>
        <p:spPr>
          <a:xfrm>
            <a:off x="881743" y="3261507"/>
            <a:ext cx="4806043" cy="50278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线形标注 2 3">
            <a:extLst>
              <a:ext uri="{FF2B5EF4-FFF2-40B4-BE49-F238E27FC236}">
                <a16:creationId xmlns:a16="http://schemas.microsoft.com/office/drawing/2014/main" id="{D2BAA433-EA53-4B40-A7B3-884E28A40AD2}"/>
              </a:ext>
            </a:extLst>
          </p:cNvPr>
          <p:cNvSpPr/>
          <p:nvPr/>
        </p:nvSpPr>
        <p:spPr>
          <a:xfrm>
            <a:off x="6421469" y="3279069"/>
            <a:ext cx="2674906" cy="590801"/>
          </a:xfrm>
          <a:prstGeom prst="borderCallout2">
            <a:avLst>
              <a:gd name="adj1" fmla="val 47909"/>
              <a:gd name="adj2" fmla="val -765"/>
              <a:gd name="adj3" fmla="val 49403"/>
              <a:gd name="adj4" fmla="val -11360"/>
              <a:gd name="adj5" fmla="val 39184"/>
              <a:gd name="adj6" fmla="val -28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proc has work to do, cannot terminate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2CC52F7-CA4A-4E43-9E4B-3ACB3012334E}"/>
              </a:ext>
            </a:extLst>
          </p:cNvPr>
          <p:cNvSpPr/>
          <p:nvPr/>
        </p:nvSpPr>
        <p:spPr>
          <a:xfrm>
            <a:off x="1246415" y="3993675"/>
            <a:ext cx="3820886" cy="24631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线形标注 2 3">
            <a:extLst>
              <a:ext uri="{FF2B5EF4-FFF2-40B4-BE49-F238E27FC236}">
                <a16:creationId xmlns:a16="http://schemas.microsoft.com/office/drawing/2014/main" id="{E609134F-449A-45CA-9615-7E598BBBF4EF}"/>
              </a:ext>
            </a:extLst>
          </p:cNvPr>
          <p:cNvSpPr/>
          <p:nvPr/>
        </p:nvSpPr>
        <p:spPr>
          <a:xfrm>
            <a:off x="6149197" y="3954462"/>
            <a:ext cx="2674906" cy="590801"/>
          </a:xfrm>
          <a:prstGeom prst="borderCallout2">
            <a:avLst>
              <a:gd name="adj1" fmla="val 47909"/>
              <a:gd name="adj2" fmla="val -765"/>
              <a:gd name="adj3" fmla="val 49403"/>
              <a:gd name="adj4" fmla="val -11360"/>
              <a:gd name="adj5" fmla="val 31814"/>
              <a:gd name="adj6" fmla="val -397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Only one proc is left, and it has no work, quit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266E72A-0F61-4ECA-A710-7A8926E01E13}"/>
              </a:ext>
            </a:extLst>
          </p:cNvPr>
          <p:cNvSpPr/>
          <p:nvPr/>
        </p:nvSpPr>
        <p:spPr>
          <a:xfrm>
            <a:off x="1149479" y="4293872"/>
            <a:ext cx="3422521" cy="452299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线形标注 2 3">
            <a:extLst>
              <a:ext uri="{FF2B5EF4-FFF2-40B4-BE49-F238E27FC236}">
                <a16:creationId xmlns:a16="http://schemas.microsoft.com/office/drawing/2014/main" id="{3002328A-4681-44BE-9AB0-087B5DA04370}"/>
              </a:ext>
            </a:extLst>
          </p:cNvPr>
          <p:cNvSpPr/>
          <p:nvPr/>
        </p:nvSpPr>
        <p:spPr>
          <a:xfrm>
            <a:off x="249139" y="5841497"/>
            <a:ext cx="2674906" cy="590801"/>
          </a:xfrm>
          <a:prstGeom prst="borderCallout2">
            <a:avLst>
              <a:gd name="adj1" fmla="val -8288"/>
              <a:gd name="adj2" fmla="val 27925"/>
              <a:gd name="adj3" fmla="val -88787"/>
              <a:gd name="adj4" fmla="val 29132"/>
              <a:gd name="adj5" fmla="val -186526"/>
              <a:gd name="adj6" fmla="val 408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When stack is empty, announce it is out-of-work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5B5ECB9-5BCE-4084-8E6A-EE3585705C2D}"/>
              </a:ext>
            </a:extLst>
          </p:cNvPr>
          <p:cNvSpPr/>
          <p:nvPr/>
        </p:nvSpPr>
        <p:spPr>
          <a:xfrm>
            <a:off x="1646011" y="5275523"/>
            <a:ext cx="5233760" cy="452299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 3">
            <a:extLst>
              <a:ext uri="{FF2B5EF4-FFF2-40B4-BE49-F238E27FC236}">
                <a16:creationId xmlns:a16="http://schemas.microsoft.com/office/drawing/2014/main" id="{42A16218-9F18-47E9-A288-A9F835FE7982}"/>
              </a:ext>
            </a:extLst>
          </p:cNvPr>
          <p:cNvSpPr/>
          <p:nvPr/>
        </p:nvSpPr>
        <p:spPr>
          <a:xfrm>
            <a:off x="4521782" y="6070829"/>
            <a:ext cx="3593518" cy="590801"/>
          </a:xfrm>
          <a:prstGeom prst="borderCallout2">
            <a:avLst>
              <a:gd name="adj1" fmla="val -8288"/>
              <a:gd name="adj2" fmla="val 27925"/>
              <a:gd name="adj3" fmla="val -7715"/>
              <a:gd name="adj4" fmla="val 28522"/>
              <a:gd name="adj5" fmla="val -60312"/>
              <a:gd name="adj6" fmla="val 125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all procs have no work left, quit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CFB2F864-DC18-4B57-BE8C-C6B05347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Terminated Function for a Dynamically Partitioned TSP solver with MPI (2)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BA6E4F-2EE3-470B-BEB1-680AB74C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101</a:t>
            </a:fld>
            <a:endParaRPr lang="zh-TW" altLang="en-US"/>
          </a:p>
        </p:txBody>
      </p:sp>
      <p:pic>
        <p:nvPicPr>
          <p:cNvPr id="100355" name="Picture 2">
            <a:extLst>
              <a:ext uri="{FF2B5EF4-FFF2-40B4-BE49-F238E27FC236}">
                <a16:creationId xmlns:a16="http://schemas.microsoft.com/office/drawing/2014/main" id="{DA2A5233-5BBB-4160-BD4C-E392FAB0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44714"/>
            <a:ext cx="787717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924FA9D-F161-4EEF-8186-CB193DB227C7}"/>
              </a:ext>
            </a:extLst>
          </p:cNvPr>
          <p:cNvSpPr/>
          <p:nvPr/>
        </p:nvSpPr>
        <p:spPr>
          <a:xfrm>
            <a:off x="1932895" y="2144714"/>
            <a:ext cx="6555468" cy="750886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3">
            <a:extLst>
              <a:ext uri="{FF2B5EF4-FFF2-40B4-BE49-F238E27FC236}">
                <a16:creationId xmlns:a16="http://schemas.microsoft.com/office/drawing/2014/main" id="{54157BD2-4F93-49EB-BCFA-83FE62810B4F}"/>
              </a:ext>
            </a:extLst>
          </p:cNvPr>
          <p:cNvSpPr/>
          <p:nvPr/>
        </p:nvSpPr>
        <p:spPr>
          <a:xfrm>
            <a:off x="5588711" y="1452371"/>
            <a:ext cx="3223274" cy="535691"/>
          </a:xfrm>
          <a:prstGeom prst="borderCallout2">
            <a:avLst>
              <a:gd name="adj1" fmla="val 47909"/>
              <a:gd name="adj2" fmla="val -765"/>
              <a:gd name="adj3" fmla="val 49403"/>
              <a:gd name="adj4" fmla="val -11360"/>
              <a:gd name="adj5" fmla="val 128868"/>
              <a:gd name="adj6" fmla="val -2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 work request to other proc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8E1B311-2A5E-41DF-B9F5-3C309AE9E406}"/>
              </a:ext>
            </a:extLst>
          </p:cNvPr>
          <p:cNvSpPr/>
          <p:nvPr/>
        </p:nvSpPr>
        <p:spPr>
          <a:xfrm>
            <a:off x="1999116" y="3130609"/>
            <a:ext cx="5952899" cy="1294434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线形标注 2 3">
            <a:extLst>
              <a:ext uri="{FF2B5EF4-FFF2-40B4-BE49-F238E27FC236}">
                <a16:creationId xmlns:a16="http://schemas.microsoft.com/office/drawing/2014/main" id="{1D78F010-9CC5-47A4-A9C1-794267DE8002}"/>
              </a:ext>
            </a:extLst>
          </p:cNvPr>
          <p:cNvSpPr/>
          <p:nvPr/>
        </p:nvSpPr>
        <p:spPr>
          <a:xfrm>
            <a:off x="5126068" y="4849540"/>
            <a:ext cx="3223274" cy="876346"/>
          </a:xfrm>
          <a:prstGeom prst="borderCallout2">
            <a:avLst>
              <a:gd name="adj1" fmla="val 47909"/>
              <a:gd name="adj2" fmla="val -765"/>
              <a:gd name="adj3" fmla="val 49403"/>
              <a:gd name="adj4" fmla="val -11360"/>
              <a:gd name="adj5" fmla="val -44471"/>
              <a:gd name="adj6" fmla="val -25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 for work, if there is work available, receive work from the remote proc.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F6FB13A5-AA4D-4D64-9284-2EA5C301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Splitting the stack and data packing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D99A47-13BF-4AF8-98F6-B73C62E9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102</a:t>
            </a:fld>
            <a:endParaRPr lang="zh-TW" altLang="en-US"/>
          </a:p>
        </p:txBody>
      </p:sp>
      <p:pic>
        <p:nvPicPr>
          <p:cNvPr id="101379" name="Picture 2">
            <a:extLst>
              <a:ext uri="{FF2B5EF4-FFF2-40B4-BE49-F238E27FC236}">
                <a16:creationId xmlns:a16="http://schemas.microsoft.com/office/drawing/2014/main" id="{DD891562-55D2-4C6D-B222-95E72959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32" y="3111458"/>
            <a:ext cx="5473925" cy="173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0" name="Picture 7">
            <a:extLst>
              <a:ext uri="{FF2B5EF4-FFF2-40B4-BE49-F238E27FC236}">
                <a16:creationId xmlns:a16="http://schemas.microsoft.com/office/drawing/2014/main" id="{3529DD6B-BA9B-444A-B0CE-DA85FBBCA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710113"/>
            <a:ext cx="1466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35B97C-9D3A-490A-9A7B-A80A677116C3}"/>
              </a:ext>
            </a:extLst>
          </p:cNvPr>
          <p:cNvSpPr txBox="1"/>
          <p:nvPr/>
        </p:nvSpPr>
        <p:spPr>
          <a:xfrm>
            <a:off x="628650" y="1630741"/>
            <a:ext cx="79574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FF"/>
                </a:solidFill>
              </a:rPr>
              <a:t>MPI_Pack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r>
              <a:rPr lang="en-US" altLang="zh-CN" sz="2400" dirty="0"/>
              <a:t>Packing data into a buffer of contiguous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Split_stack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packs the contents </a:t>
            </a:r>
            <a:r>
              <a:rPr lang="en-US" altLang="zh-CN" sz="2400" dirty="0"/>
              <a:t>of </a:t>
            </a:r>
            <a:r>
              <a:rPr lang="en-US" altLang="zh-CN" sz="2400" dirty="0">
                <a:solidFill>
                  <a:srgbClr val="FF0000"/>
                </a:solidFill>
              </a:rPr>
              <a:t>new stack </a:t>
            </a:r>
            <a:r>
              <a:rPr lang="en-US" altLang="zh-CN" sz="2400" dirty="0"/>
              <a:t>into contiguous memory and send the block of contiguous memory to the receiver</a:t>
            </a:r>
            <a:endParaRPr lang="zh-CN" altLang="en-US" sz="24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A8399B0-3AB5-43EF-862F-7CD16D25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532" y="4924426"/>
            <a:ext cx="571485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787D4-1574-407B-93B4-5977291B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Distributed Termination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3B0E2-DA49-434E-A458-CC0F7706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12579" cy="4530726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err="1">
                <a:solidFill>
                  <a:srgbClr val="0000FF"/>
                </a:solidFill>
              </a:rPr>
              <a:t>Out_of_work</a:t>
            </a:r>
            <a:r>
              <a:rPr lang="en-US" altLang="zh-CN" i="1" dirty="0">
                <a:solidFill>
                  <a:srgbClr val="0000FF"/>
                </a:solidFill>
              </a:rPr>
              <a:t>() </a:t>
            </a:r>
            <a:r>
              <a:rPr lang="en-US" altLang="zh-CN" dirty="0"/>
              <a:t>and </a:t>
            </a:r>
            <a:r>
              <a:rPr lang="en-US" altLang="zh-CN" i="1" dirty="0" err="1">
                <a:solidFill>
                  <a:srgbClr val="0000FF"/>
                </a:solidFill>
              </a:rPr>
              <a:t>No_work_left</a:t>
            </a:r>
            <a:r>
              <a:rPr lang="en-US" altLang="zh-CN" i="1" dirty="0">
                <a:solidFill>
                  <a:srgbClr val="0000FF"/>
                </a:solidFill>
              </a:rPr>
              <a:t>() </a:t>
            </a:r>
            <a:r>
              <a:rPr lang="en-US" altLang="zh-CN" dirty="0"/>
              <a:t>implements the termination detection algorithm. 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The termination detection algorithm used in </a:t>
            </a:r>
            <a:r>
              <a:rPr lang="en-US" altLang="zh-CN" dirty="0">
                <a:solidFill>
                  <a:srgbClr val="FF0000"/>
                </a:solidFill>
              </a:rPr>
              <a:t>shared-memory</a:t>
            </a:r>
            <a:r>
              <a:rPr lang="en-US" altLang="zh-CN" dirty="0"/>
              <a:t> programs will </a:t>
            </a:r>
            <a:r>
              <a:rPr lang="en-US" altLang="zh-CN" dirty="0">
                <a:solidFill>
                  <a:srgbClr val="FF0000"/>
                </a:solidFill>
              </a:rPr>
              <a:t>have problems </a:t>
            </a:r>
            <a:r>
              <a:rPr lang="en-US" altLang="zh-CN" dirty="0"/>
              <a:t>in </a:t>
            </a:r>
            <a:r>
              <a:rPr lang="en-US" altLang="zh-CN" dirty="0">
                <a:solidFill>
                  <a:srgbClr val="FF0000"/>
                </a:solidFill>
              </a:rPr>
              <a:t>MPI</a:t>
            </a:r>
            <a:r>
              <a:rPr lang="en-US" altLang="zh-CN" dirty="0"/>
              <a:t>.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Suppose each proc stores a variable </a:t>
            </a:r>
            <a:r>
              <a:rPr lang="en-US" altLang="zh-CN" i="1" dirty="0" err="1">
                <a:solidFill>
                  <a:srgbClr val="0000FF"/>
                </a:solidFill>
              </a:rPr>
              <a:t>oow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to indicate the number of processes that are out of work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Initially, </a:t>
            </a:r>
            <a:r>
              <a:rPr lang="en-US" altLang="zh-CN" dirty="0" err="1">
                <a:solidFill>
                  <a:srgbClr val="C00000"/>
                </a:solidFill>
              </a:rPr>
              <a:t>oow</a:t>
            </a:r>
            <a:r>
              <a:rPr lang="en-US" altLang="zh-CN" dirty="0">
                <a:solidFill>
                  <a:srgbClr val="C00000"/>
                </a:solidFill>
              </a:rPr>
              <a:t> = 0</a:t>
            </a:r>
          </a:p>
          <a:p>
            <a:pPr lvl="1"/>
            <a:r>
              <a:rPr lang="en-US" altLang="zh-CN" dirty="0"/>
              <a:t>Each time a process runs out of work (or receive work), it sends a message to other processes, so that </a:t>
            </a:r>
            <a:r>
              <a:rPr lang="en-US" altLang="zh-CN" dirty="0">
                <a:solidFill>
                  <a:srgbClr val="C00000"/>
                </a:solidFill>
              </a:rPr>
              <a:t>others will update </a:t>
            </a:r>
            <a:r>
              <a:rPr lang="en-US" altLang="zh-CN" dirty="0"/>
              <a:t>their copies of </a:t>
            </a:r>
            <a:r>
              <a:rPr lang="en-US" altLang="zh-CN" dirty="0" err="1"/>
              <a:t>oow</a:t>
            </a:r>
            <a:r>
              <a:rPr lang="en-US" altLang="zh-CN" dirty="0"/>
              <a:t>. 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4DBCF-3E46-4500-9941-2B2F2B1C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103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17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>
            <a:extLst>
              <a:ext uri="{FF2B5EF4-FFF2-40B4-BE49-F238E27FC236}">
                <a16:creationId xmlns:a16="http://schemas.microsoft.com/office/drawing/2014/main" id="{E20C5CA4-F9B4-46D1-B32C-EF67FEFE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5" y="441834"/>
            <a:ext cx="52578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AC268B-F4D3-42E6-8A10-CA97DCF0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104</a:t>
            </a:fld>
            <a:endParaRPr lang="zh-TW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52987" y="4726269"/>
            <a:ext cx="3170462" cy="1729469"/>
            <a:chOff x="1052987" y="4726269"/>
            <a:chExt cx="3170462" cy="172946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60893AE-82E4-433E-A920-8D1715F78674}"/>
                </a:ext>
              </a:extLst>
            </p:cNvPr>
            <p:cNvSpPr/>
            <p:nvPr/>
          </p:nvSpPr>
          <p:spPr>
            <a:xfrm>
              <a:off x="2857292" y="4726269"/>
              <a:ext cx="1366157" cy="299357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连接符: 曲线 4">
              <a:extLst>
                <a:ext uri="{FF2B5EF4-FFF2-40B4-BE49-F238E27FC236}">
                  <a16:creationId xmlns:a16="http://schemas.microsoft.com/office/drawing/2014/main" id="{DBFD9D03-7802-4A5F-8D6C-F5239EF3B5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616322" y="5025626"/>
              <a:ext cx="1420585" cy="1072244"/>
            </a:xfrm>
            <a:prstGeom prst="curvedConnector3">
              <a:avLst>
                <a:gd name="adj1" fmla="val 14368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乘号 8">
              <a:extLst>
                <a:ext uri="{FF2B5EF4-FFF2-40B4-BE49-F238E27FC236}">
                  <a16:creationId xmlns:a16="http://schemas.microsoft.com/office/drawing/2014/main" id="{68560D08-7FA5-46B2-8F92-4A8663E49EB2}"/>
                </a:ext>
              </a:extLst>
            </p:cNvPr>
            <p:cNvSpPr/>
            <p:nvPr/>
          </p:nvSpPr>
          <p:spPr>
            <a:xfrm>
              <a:off x="1052987" y="5846138"/>
              <a:ext cx="642257" cy="60960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57950" y="1123804"/>
            <a:ext cx="23230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</a:rPr>
              <a:t>error</a:t>
            </a:r>
            <a:r>
              <a:rPr lang="en-US" altLang="zh-CN" sz="2000" dirty="0">
                <a:solidFill>
                  <a:srgbClr val="0000FF"/>
                </a:solidFill>
              </a:rPr>
              <a:t> here is that the work sent from process 1 to process 0 is </a:t>
            </a:r>
            <a:r>
              <a:rPr lang="en-US" altLang="zh-CN" sz="2000" dirty="0">
                <a:solidFill>
                  <a:srgbClr val="FF0000"/>
                </a:solidFill>
              </a:rPr>
              <a:t>lost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56494" y="3860024"/>
            <a:ext cx="2785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reason is that </a:t>
            </a:r>
            <a:r>
              <a:rPr lang="en-US" altLang="zh-CN" dirty="0" err="1"/>
              <a:t>proc</a:t>
            </a:r>
            <a:r>
              <a:rPr lang="en-US" altLang="zh-CN" dirty="0"/>
              <a:t> 0 receives notification that </a:t>
            </a:r>
            <a:r>
              <a:rPr lang="en-US" altLang="zh-CN" dirty="0" err="1">
                <a:solidFill>
                  <a:srgbClr val="0000FF"/>
                </a:solidFill>
              </a:rPr>
              <a:t>proc</a:t>
            </a:r>
            <a:r>
              <a:rPr lang="en-US" altLang="zh-CN" dirty="0">
                <a:solidFill>
                  <a:srgbClr val="0000FF"/>
                </a:solidFill>
              </a:rPr>
              <a:t> 2 is out of work </a:t>
            </a:r>
            <a:r>
              <a:rPr lang="en-US" altLang="zh-CN" dirty="0"/>
              <a:t>before it receives notification that </a:t>
            </a:r>
            <a:r>
              <a:rPr lang="en-US" altLang="zh-CN" dirty="0" err="1">
                <a:solidFill>
                  <a:srgbClr val="0000FF"/>
                </a:solidFill>
              </a:rPr>
              <a:t>proc</a:t>
            </a:r>
            <a:r>
              <a:rPr lang="en-US" altLang="zh-CN" dirty="0">
                <a:solidFill>
                  <a:srgbClr val="0000FF"/>
                </a:solidFill>
              </a:rPr>
              <a:t> 1 has received work</a:t>
            </a:r>
            <a:r>
              <a:rPr lang="en-US" altLang="zh-CN" dirty="0"/>
              <a:t>.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1884644" y="4113250"/>
            <a:ext cx="3880255" cy="715071"/>
            <a:chOff x="1884644" y="4113250"/>
            <a:chExt cx="3880255" cy="715071"/>
          </a:xfrm>
        </p:grpSpPr>
        <p:cxnSp>
          <p:nvCxnSpPr>
            <p:cNvPr id="8" name="曲线连接符 7"/>
            <p:cNvCxnSpPr/>
            <p:nvPr/>
          </p:nvCxnSpPr>
          <p:spPr>
            <a:xfrm rot="10800000" flipV="1">
              <a:off x="1884644" y="4362595"/>
              <a:ext cx="2514099" cy="465726"/>
            </a:xfrm>
            <a:prstGeom prst="curvedConnector3">
              <a:avLst>
                <a:gd name="adj1" fmla="val 8387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3">
              <a:extLst>
                <a:ext uri="{FF2B5EF4-FFF2-40B4-BE49-F238E27FC236}">
                  <a16:creationId xmlns:a16="http://schemas.microsoft.com/office/drawing/2014/main" id="{960893AE-82E4-433E-A920-8D1715F78674}"/>
                </a:ext>
              </a:extLst>
            </p:cNvPr>
            <p:cNvSpPr/>
            <p:nvPr/>
          </p:nvSpPr>
          <p:spPr>
            <a:xfrm>
              <a:off x="4398742" y="4113250"/>
              <a:ext cx="1366157" cy="458750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65835" y="1220636"/>
            <a:ext cx="2811047" cy="4042398"/>
            <a:chOff x="1465835" y="1220636"/>
            <a:chExt cx="2811047" cy="4042398"/>
          </a:xfrm>
        </p:grpSpPr>
        <p:cxnSp>
          <p:nvCxnSpPr>
            <p:cNvPr id="12" name="曲线连接符 11"/>
            <p:cNvCxnSpPr/>
            <p:nvPr/>
          </p:nvCxnSpPr>
          <p:spPr>
            <a:xfrm rot="5400000">
              <a:off x="380420" y="2732730"/>
              <a:ext cx="3615719" cy="1444890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3">
              <a:extLst>
                <a:ext uri="{FF2B5EF4-FFF2-40B4-BE49-F238E27FC236}">
                  <a16:creationId xmlns:a16="http://schemas.microsoft.com/office/drawing/2014/main" id="{960893AE-82E4-433E-A920-8D1715F78674}"/>
                </a:ext>
              </a:extLst>
            </p:cNvPr>
            <p:cNvSpPr/>
            <p:nvPr/>
          </p:nvSpPr>
          <p:spPr>
            <a:xfrm>
              <a:off x="2910725" y="1220636"/>
              <a:ext cx="1366157" cy="458750"/>
            </a:xfrm>
            <a:prstGeom prst="round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矩形: 圆角 3">
            <a:extLst>
              <a:ext uri="{FF2B5EF4-FFF2-40B4-BE49-F238E27FC236}">
                <a16:creationId xmlns:a16="http://schemas.microsoft.com/office/drawing/2014/main" id="{960893AE-82E4-433E-A920-8D1715F78674}"/>
              </a:ext>
            </a:extLst>
          </p:cNvPr>
          <p:cNvSpPr/>
          <p:nvPr/>
        </p:nvSpPr>
        <p:spPr>
          <a:xfrm>
            <a:off x="1290987" y="5689714"/>
            <a:ext cx="759859" cy="222475"/>
          </a:xfrm>
          <a:prstGeom prst="roundRect">
            <a:avLst/>
          </a:prstGeom>
          <a:solidFill>
            <a:srgbClr val="FF0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1884643" y="3232700"/>
            <a:ext cx="2191766" cy="3123653"/>
            <a:chOff x="1884643" y="3232700"/>
            <a:chExt cx="2191766" cy="3123653"/>
          </a:xfrm>
        </p:grpSpPr>
        <p:sp>
          <p:nvSpPr>
            <p:cNvPr id="28" name="矩形: 圆角 3">
              <a:extLst>
                <a:ext uri="{FF2B5EF4-FFF2-40B4-BE49-F238E27FC236}">
                  <a16:creationId xmlns:a16="http://schemas.microsoft.com/office/drawing/2014/main" id="{960893AE-82E4-433E-A920-8D1715F78674}"/>
                </a:ext>
              </a:extLst>
            </p:cNvPr>
            <p:cNvSpPr/>
            <p:nvPr/>
          </p:nvSpPr>
          <p:spPr>
            <a:xfrm>
              <a:off x="2919315" y="3232700"/>
              <a:ext cx="1157094" cy="88055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曲线连接符 33"/>
            <p:cNvCxnSpPr/>
            <p:nvPr/>
          </p:nvCxnSpPr>
          <p:spPr>
            <a:xfrm rot="5400000">
              <a:off x="1619944" y="4377949"/>
              <a:ext cx="2243103" cy="1713705"/>
            </a:xfrm>
            <a:prstGeom prst="curvedConnector3">
              <a:avLst>
                <a:gd name="adj1" fmla="val 103835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363F-B947-44A1-B97D-42A812F1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distributed termination detection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2C53A-CA5B-411A-BA09-C71F6B0C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2389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Idea</a:t>
            </a:r>
            <a:r>
              <a:rPr lang="en-US" altLang="zh-CN" dirty="0"/>
              <a:t>: keeping track of a </a:t>
            </a:r>
            <a:r>
              <a:rPr lang="en-US" altLang="zh-CN" dirty="0">
                <a:solidFill>
                  <a:srgbClr val="FF0000"/>
                </a:solidFill>
              </a:rPr>
              <a:t>quantity</a:t>
            </a:r>
            <a:r>
              <a:rPr lang="en-US" altLang="zh-CN" dirty="0"/>
              <a:t> that is </a:t>
            </a:r>
            <a:r>
              <a:rPr lang="en-US" altLang="zh-CN" dirty="0">
                <a:solidFill>
                  <a:srgbClr val="FF0000"/>
                </a:solidFill>
              </a:rPr>
              <a:t>conserved</a:t>
            </a:r>
            <a:r>
              <a:rPr lang="en-US" altLang="zh-CN" dirty="0"/>
              <a:t> and can be measured precisely (e.g., energy)</a:t>
            </a:r>
          </a:p>
          <a:p>
            <a:pPr lvl="2"/>
            <a:endParaRPr lang="en-US" altLang="zh-CN" dirty="0"/>
          </a:p>
          <a:p>
            <a:r>
              <a:rPr lang="en-US" altLang="zh-CN" b="1" dirty="0"/>
              <a:t>Algorithm:</a:t>
            </a:r>
          </a:p>
          <a:p>
            <a:pPr lvl="1"/>
            <a:r>
              <a:rPr lang="en-US" altLang="zh-CN" dirty="0"/>
              <a:t>Initially, each process has </a:t>
            </a:r>
            <a:r>
              <a:rPr lang="en-US" altLang="zh-CN" dirty="0">
                <a:solidFill>
                  <a:srgbClr val="C00000"/>
                </a:solidFill>
              </a:rPr>
              <a:t>1 unit </a:t>
            </a:r>
            <a:r>
              <a:rPr lang="en-US" altLang="zh-CN" dirty="0"/>
              <a:t>of energy</a:t>
            </a:r>
          </a:p>
          <a:p>
            <a:pPr lvl="1"/>
            <a:r>
              <a:rPr lang="en-US" altLang="zh-CN" dirty="0"/>
              <a:t>When a process runs out of work, it </a:t>
            </a:r>
            <a:r>
              <a:rPr lang="en-US" altLang="zh-CN" dirty="0">
                <a:solidFill>
                  <a:srgbClr val="C00000"/>
                </a:solidFill>
              </a:rPr>
              <a:t>sends its energy </a:t>
            </a:r>
            <a:r>
              <a:rPr lang="en-US" altLang="zh-CN" dirty="0"/>
              <a:t>to </a:t>
            </a:r>
            <a:r>
              <a:rPr lang="en-US" altLang="zh-CN" dirty="0">
                <a:solidFill>
                  <a:srgbClr val="C00000"/>
                </a:solidFill>
              </a:rPr>
              <a:t>process 0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When a process fulfills a request for work, it </a:t>
            </a:r>
            <a:r>
              <a:rPr lang="en-US" altLang="zh-CN" dirty="0">
                <a:solidFill>
                  <a:srgbClr val="C00000"/>
                </a:solidFill>
              </a:rPr>
              <a:t>divides</a:t>
            </a:r>
            <a:r>
              <a:rPr lang="en-US" altLang="zh-CN" dirty="0"/>
              <a:t> its energy in half, </a:t>
            </a:r>
            <a:r>
              <a:rPr lang="en-US" altLang="zh-CN" dirty="0">
                <a:solidFill>
                  <a:srgbClr val="C00000"/>
                </a:solidFill>
              </a:rPr>
              <a:t>keeping half </a:t>
            </a:r>
            <a:r>
              <a:rPr lang="en-US" altLang="zh-CN" dirty="0"/>
              <a:t>for itself, and sending half to another</a:t>
            </a:r>
          </a:p>
          <a:p>
            <a:pPr lvl="1"/>
            <a:r>
              <a:rPr lang="en-US" altLang="zh-CN" dirty="0"/>
              <a:t>The program should </a:t>
            </a:r>
            <a:r>
              <a:rPr lang="en-US" altLang="zh-CN" dirty="0">
                <a:solidFill>
                  <a:srgbClr val="C00000"/>
                </a:solidFill>
              </a:rPr>
              <a:t>terminate</a:t>
            </a:r>
            <a:r>
              <a:rPr lang="en-US" altLang="zh-CN" dirty="0"/>
              <a:t> when </a:t>
            </a:r>
            <a:r>
              <a:rPr lang="en-US" altLang="zh-CN" dirty="0">
                <a:solidFill>
                  <a:srgbClr val="C00000"/>
                </a:solidFill>
              </a:rPr>
              <a:t>process 0</a:t>
            </a:r>
            <a:r>
              <a:rPr lang="en-US" altLang="zh-CN" dirty="0"/>
              <a:t> receives a total energy of </a:t>
            </a:r>
            <a:r>
              <a:rPr lang="en-US" altLang="zh-CN" dirty="0" err="1">
                <a:solidFill>
                  <a:srgbClr val="0000FF"/>
                </a:solidFill>
              </a:rPr>
              <a:t>comm_sz</a:t>
            </a:r>
            <a:r>
              <a:rPr lang="en-US" altLang="zh-CN" dirty="0">
                <a:solidFill>
                  <a:srgbClr val="0000FF"/>
                </a:solidFill>
              </a:rPr>
              <a:t> units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3148EA-5275-4D54-BBEB-C57774B8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105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9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7878D37C-E525-426D-9100-7C8EE8D5B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Performance of MPI and </a:t>
            </a:r>
            <a:r>
              <a:rPr lang="en-US" altLang="zh-CN" sz="3600" dirty="0" err="1"/>
              <a:t>Pthreads</a:t>
            </a:r>
            <a:r>
              <a:rPr lang="en-US" altLang="zh-CN" sz="3600" dirty="0"/>
              <a:t> implementations of tree search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C4C5FF-BFF3-4BA4-88F2-BC1A1348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106</a:t>
            </a:fld>
            <a:endParaRPr lang="zh-TW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D6EF09-42FF-4406-9CAB-87D6B0B22E12}"/>
              </a:ext>
            </a:extLst>
          </p:cNvPr>
          <p:cNvSpPr/>
          <p:nvPr/>
        </p:nvSpPr>
        <p:spPr>
          <a:xfrm>
            <a:off x="7066416" y="1290336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  <p:pic>
        <p:nvPicPr>
          <p:cNvPr id="104452" name="Picture 2">
            <a:extLst>
              <a:ext uri="{FF2B5EF4-FFF2-40B4-BE49-F238E27FC236}">
                <a16:creationId xmlns:a16="http://schemas.microsoft.com/office/drawing/2014/main" id="{7FE145E2-F54F-4274-B3B1-39364E75D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06" y="1831599"/>
            <a:ext cx="82629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7DB29AE-AE21-4A25-BB9C-F34BC070FF31}"/>
              </a:ext>
            </a:extLst>
          </p:cNvPr>
          <p:cNvSpPr txBox="1"/>
          <p:nvPr/>
        </p:nvSpPr>
        <p:spPr>
          <a:xfrm>
            <a:off x="767442" y="4566481"/>
            <a:ext cx="7516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</a:rPr>
              <a:t>Pthreads</a:t>
            </a:r>
            <a:r>
              <a:rPr lang="en-US" altLang="zh-CN" sz="2400" dirty="0">
                <a:solidFill>
                  <a:srgbClr val="FF0000"/>
                </a:solidFill>
              </a:rPr>
              <a:t> outperforms MPI </a:t>
            </a:r>
            <a:r>
              <a:rPr lang="en-US" altLang="zh-CN" sz="2400" dirty="0"/>
              <a:t>implementation for </a:t>
            </a:r>
            <a:r>
              <a:rPr lang="en-US" altLang="zh-CN" sz="2400" dirty="0">
                <a:solidFill>
                  <a:srgbClr val="FF0000"/>
                </a:solidFill>
              </a:rPr>
              <a:t>small</a:t>
            </a:r>
            <a:r>
              <a:rPr lang="en-US" altLang="zh-CN" sz="2400" dirty="0"/>
              <a:t> shared-memory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For </a:t>
            </a:r>
            <a:r>
              <a:rPr lang="en-US" altLang="zh-CN" sz="2400" dirty="0">
                <a:solidFill>
                  <a:srgbClr val="FF0000"/>
                </a:solidFill>
              </a:rPr>
              <a:t>large</a:t>
            </a:r>
            <a:r>
              <a:rPr lang="en-US" altLang="zh-CN" sz="2400" dirty="0"/>
              <a:t> problems, </a:t>
            </a:r>
            <a:r>
              <a:rPr lang="en-US" altLang="zh-CN" sz="2400" dirty="0">
                <a:solidFill>
                  <a:srgbClr val="FF0000"/>
                </a:solidFill>
              </a:rPr>
              <a:t>MPI</a:t>
            </a:r>
            <a:r>
              <a:rPr lang="en-US" altLang="zh-CN" sz="2400" dirty="0"/>
              <a:t> program is much </a:t>
            </a:r>
            <a:r>
              <a:rPr lang="en-US" altLang="zh-CN" sz="2400" dirty="0">
                <a:solidFill>
                  <a:srgbClr val="FF0000"/>
                </a:solidFill>
              </a:rPr>
              <a:t>more scalable </a:t>
            </a:r>
            <a:r>
              <a:rPr lang="en-US" altLang="zh-CN" sz="2400" dirty="0"/>
              <a:t>and can provide </a:t>
            </a:r>
            <a:r>
              <a:rPr lang="en-US" altLang="zh-CN" sz="2400" dirty="0">
                <a:solidFill>
                  <a:srgbClr val="FF0000"/>
                </a:solidFill>
              </a:rPr>
              <a:t>better</a:t>
            </a:r>
            <a:r>
              <a:rPr lang="en-US" altLang="zh-CN" sz="2400" dirty="0"/>
              <a:t> performance.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3212BAF9-9EF5-48C5-8AFF-3BB6A277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Concluding Remarks (1)</a:t>
            </a:r>
          </a:p>
        </p:txBody>
      </p:sp>
      <p:sp>
        <p:nvSpPr>
          <p:cNvPr id="105474" name="Content Placeholder 2">
            <a:extLst>
              <a:ext uri="{FF2B5EF4-FFF2-40B4-BE49-F238E27FC236}">
                <a16:creationId xmlns:a16="http://schemas.microsoft.com/office/drawing/2014/main" id="{20011D2B-1640-444F-9E3A-3FB1CC81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developing the reduced MPI solution to the n-body problem, the “</a:t>
            </a:r>
            <a:r>
              <a:rPr lang="en-US" altLang="zh-CN" dirty="0">
                <a:solidFill>
                  <a:srgbClr val="C00000"/>
                </a:solidFill>
              </a:rPr>
              <a:t>ring pass</a:t>
            </a:r>
            <a:r>
              <a:rPr lang="en-US" altLang="zh-CN" dirty="0"/>
              <a:t>” algorithm proved to be much </a:t>
            </a:r>
            <a:r>
              <a:rPr lang="en-US" altLang="zh-CN" dirty="0">
                <a:solidFill>
                  <a:srgbClr val="C00000"/>
                </a:solidFill>
              </a:rPr>
              <a:t>easier</a:t>
            </a:r>
            <a:r>
              <a:rPr lang="en-US" altLang="zh-CN" dirty="0"/>
              <a:t> to implement and is probably more </a:t>
            </a:r>
            <a:r>
              <a:rPr lang="en-US" altLang="zh-CN" dirty="0">
                <a:solidFill>
                  <a:srgbClr val="C00000"/>
                </a:solidFill>
              </a:rPr>
              <a:t>scalable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In a distributed memory environment in which processes send each other work, determining </a:t>
            </a:r>
            <a:r>
              <a:rPr lang="en-US" altLang="zh-CN" dirty="0">
                <a:solidFill>
                  <a:srgbClr val="C00000"/>
                </a:solidFill>
              </a:rPr>
              <a:t>when to terminate</a:t>
            </a:r>
            <a:r>
              <a:rPr lang="en-US" altLang="zh-CN" dirty="0"/>
              <a:t> is a </a:t>
            </a:r>
            <a:r>
              <a:rPr lang="en-US" altLang="zh-CN" dirty="0">
                <a:solidFill>
                  <a:srgbClr val="C00000"/>
                </a:solidFill>
              </a:rPr>
              <a:t>nontrivial</a:t>
            </a:r>
            <a:r>
              <a:rPr lang="en-US" altLang="zh-CN" dirty="0"/>
              <a:t> problem.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275FEC-B933-4ECE-A3FF-18BE38B5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107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>
            <a:extLst>
              <a:ext uri="{FF2B5EF4-FFF2-40B4-BE49-F238E27FC236}">
                <a16:creationId xmlns:a16="http://schemas.microsoft.com/office/drawing/2014/main" id="{5718225A-74E4-48F1-81BC-87BDDA1E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Concluding Remarks (2)</a:t>
            </a:r>
          </a:p>
        </p:txBody>
      </p:sp>
      <p:sp>
        <p:nvSpPr>
          <p:cNvPr id="106498" name="Content Placeholder 2">
            <a:extLst>
              <a:ext uri="{FF2B5EF4-FFF2-40B4-BE49-F238E27FC236}">
                <a16:creationId xmlns:a16="http://schemas.microsoft.com/office/drawing/2014/main" id="{047C5C6F-0492-49BC-8CB3-5ACC9EBA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deciding which API to use, we should consider </a:t>
            </a:r>
            <a:r>
              <a:rPr lang="en-US" altLang="zh-CN" dirty="0">
                <a:solidFill>
                  <a:srgbClr val="C00000"/>
                </a:solidFill>
              </a:rPr>
              <a:t>whether</a:t>
            </a:r>
            <a:r>
              <a:rPr lang="en-US" altLang="zh-CN" dirty="0"/>
              <a:t> to use </a:t>
            </a:r>
            <a:r>
              <a:rPr lang="en-US" altLang="zh-CN" dirty="0">
                <a:solidFill>
                  <a:srgbClr val="C00000"/>
                </a:solidFill>
              </a:rPr>
              <a:t>shared-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C00000"/>
                </a:solidFill>
              </a:rPr>
              <a:t>distributed-memory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We should look at the </a:t>
            </a:r>
            <a:r>
              <a:rPr lang="en-US" altLang="zh-CN" dirty="0">
                <a:solidFill>
                  <a:srgbClr val="C00000"/>
                </a:solidFill>
              </a:rPr>
              <a:t>memory requirements </a:t>
            </a:r>
            <a:r>
              <a:rPr lang="en-US" altLang="zh-CN" dirty="0"/>
              <a:t>of the application and the amount of </a:t>
            </a:r>
            <a:r>
              <a:rPr lang="en-US" altLang="zh-CN" dirty="0">
                <a:solidFill>
                  <a:srgbClr val="C00000"/>
                </a:solidFill>
              </a:rPr>
              <a:t>communication</a:t>
            </a:r>
            <a:r>
              <a:rPr lang="en-US" altLang="zh-CN" dirty="0"/>
              <a:t> among the processes/threads.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767350-9A07-4018-91F2-36F54C62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108</a:t>
            </a:fld>
            <a:endParaRPr lang="zh-TW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>
            <a:extLst>
              <a:ext uri="{FF2B5EF4-FFF2-40B4-BE49-F238E27FC236}">
                <a16:creationId xmlns:a16="http://schemas.microsoft.com/office/drawing/2014/main" id="{C0547D86-FB4F-4FFC-AD5A-CB8E660F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Concluding Remarks (3)</a:t>
            </a:r>
          </a:p>
        </p:txBody>
      </p:sp>
      <p:sp>
        <p:nvSpPr>
          <p:cNvPr id="107522" name="Content Placeholder 2">
            <a:extLst>
              <a:ext uri="{FF2B5EF4-FFF2-40B4-BE49-F238E27FC236}">
                <a16:creationId xmlns:a16="http://schemas.microsoft.com/office/drawing/2014/main" id="{124DAD89-D0D3-4371-8862-5DBF2DA5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</a:t>
            </a:r>
            <a:r>
              <a:rPr lang="en-US" altLang="zh-CN" dirty="0">
                <a:solidFill>
                  <a:srgbClr val="C00000"/>
                </a:solidFill>
              </a:rPr>
              <a:t>memory</a:t>
            </a:r>
            <a:r>
              <a:rPr lang="en-US" altLang="zh-CN" dirty="0"/>
              <a:t> requirements are </a:t>
            </a:r>
            <a:r>
              <a:rPr lang="en-US" altLang="zh-CN" dirty="0">
                <a:solidFill>
                  <a:srgbClr val="C00000"/>
                </a:solidFill>
              </a:rPr>
              <a:t>great</a:t>
            </a:r>
            <a:r>
              <a:rPr lang="en-US" altLang="zh-CN" dirty="0"/>
              <a:t> or the distributed memory version can work </a:t>
            </a:r>
            <a:r>
              <a:rPr lang="en-US" altLang="zh-CN" dirty="0">
                <a:solidFill>
                  <a:srgbClr val="C00000"/>
                </a:solidFill>
              </a:rPr>
              <a:t>mainly with cache</a:t>
            </a:r>
            <a:r>
              <a:rPr lang="en-US" altLang="zh-CN" dirty="0"/>
              <a:t>, then a </a:t>
            </a:r>
            <a:r>
              <a:rPr lang="en-US" altLang="zh-CN" dirty="0">
                <a:solidFill>
                  <a:srgbClr val="C00000"/>
                </a:solidFill>
              </a:rPr>
              <a:t>distributed memory </a:t>
            </a:r>
            <a:r>
              <a:rPr lang="en-US" altLang="zh-CN" dirty="0"/>
              <a:t>program is likely to be much </a:t>
            </a:r>
            <a:r>
              <a:rPr lang="en-US" altLang="zh-CN" dirty="0">
                <a:solidFill>
                  <a:srgbClr val="C00000"/>
                </a:solidFill>
              </a:rPr>
              <a:t>faster</a:t>
            </a:r>
            <a:r>
              <a:rPr lang="en-US" altLang="zh-CN" dirty="0"/>
              <a:t>.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On the other hand if there is </a:t>
            </a:r>
            <a:r>
              <a:rPr lang="en-US" altLang="zh-CN" dirty="0">
                <a:solidFill>
                  <a:srgbClr val="C00000"/>
                </a:solidFill>
              </a:rPr>
              <a:t>considerable communication</a:t>
            </a:r>
            <a:r>
              <a:rPr lang="en-US" altLang="zh-CN" dirty="0"/>
              <a:t>, a </a:t>
            </a:r>
            <a:r>
              <a:rPr lang="en-US" altLang="zh-CN" dirty="0">
                <a:solidFill>
                  <a:srgbClr val="C00000"/>
                </a:solidFill>
              </a:rPr>
              <a:t>shared memory </a:t>
            </a:r>
            <a:r>
              <a:rPr lang="en-US" altLang="zh-CN" dirty="0"/>
              <a:t>program will probably be </a:t>
            </a:r>
            <a:r>
              <a:rPr lang="en-US" altLang="zh-CN" dirty="0">
                <a:solidFill>
                  <a:srgbClr val="C00000"/>
                </a:solidFill>
              </a:rPr>
              <a:t>faster</a:t>
            </a:r>
            <a:r>
              <a:rPr lang="en-US" altLang="zh-CN" dirty="0"/>
              <a:t>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F26ABD-9485-4C85-8CAB-ACBFE60D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109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3F48A9F3-A863-49A3-ACC6-A2D5C3A6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Serial pseudo-code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B0AE4CD-3B52-47B9-9DAE-AB75D038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26964410-9AE4-4329-A6BA-87FF43CC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2" y="2005264"/>
            <a:ext cx="8780716" cy="262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628650" y="2889783"/>
            <a:ext cx="5095075" cy="115172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4D0433EA-BFF0-4B86-A2BF-12D35801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Concluding Remarks (3)</a:t>
            </a:r>
          </a:p>
        </p:txBody>
      </p:sp>
      <p:sp>
        <p:nvSpPr>
          <p:cNvPr id="108546" name="Content Placeholder 2">
            <a:extLst>
              <a:ext uri="{FF2B5EF4-FFF2-40B4-BE49-F238E27FC236}">
                <a16:creationId xmlns:a16="http://schemas.microsoft.com/office/drawing/2014/main" id="{AEC14E83-9914-4065-8929-C7EB0E3A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choosing between </a:t>
            </a:r>
            <a:r>
              <a:rPr lang="en-US" altLang="zh-CN" dirty="0" err="1"/>
              <a:t>OpenMP</a:t>
            </a:r>
            <a:r>
              <a:rPr lang="en-US" altLang="zh-CN" dirty="0"/>
              <a:t> and </a:t>
            </a:r>
            <a:r>
              <a:rPr lang="en-US" altLang="zh-CN" dirty="0" err="1"/>
              <a:t>Pthreads</a:t>
            </a:r>
            <a:r>
              <a:rPr lang="en-US" altLang="zh-CN" dirty="0"/>
              <a:t>, if there’s an </a:t>
            </a:r>
            <a:r>
              <a:rPr lang="en-US" altLang="zh-CN" dirty="0">
                <a:solidFill>
                  <a:srgbClr val="C00000"/>
                </a:solidFill>
              </a:rPr>
              <a:t>existing serial program </a:t>
            </a:r>
            <a:r>
              <a:rPr lang="en-US" altLang="zh-CN" dirty="0"/>
              <a:t>and it can be </a:t>
            </a:r>
            <a:r>
              <a:rPr lang="en-US" altLang="zh-CN" dirty="0">
                <a:solidFill>
                  <a:srgbClr val="C00000"/>
                </a:solidFill>
              </a:rPr>
              <a:t>parallelized</a:t>
            </a:r>
            <a:r>
              <a:rPr lang="en-US" altLang="zh-CN" dirty="0"/>
              <a:t> by the insertion of </a:t>
            </a:r>
            <a:r>
              <a:rPr lang="en-US" altLang="zh-CN" dirty="0" err="1"/>
              <a:t>OpenMP</a:t>
            </a:r>
            <a:r>
              <a:rPr lang="en-US" altLang="zh-CN" dirty="0"/>
              <a:t> directives, then </a:t>
            </a:r>
            <a:r>
              <a:rPr lang="en-US" altLang="zh-CN" dirty="0" err="1">
                <a:solidFill>
                  <a:srgbClr val="C00000"/>
                </a:solidFill>
              </a:rPr>
              <a:t>OpenMP</a:t>
            </a:r>
            <a:r>
              <a:rPr lang="en-US" altLang="zh-CN" dirty="0"/>
              <a:t> is probably the clear choice.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However, if </a:t>
            </a:r>
            <a:r>
              <a:rPr lang="en-US" altLang="zh-CN" dirty="0">
                <a:solidFill>
                  <a:srgbClr val="C00000"/>
                </a:solidFill>
              </a:rPr>
              <a:t>complex thread synchronization </a:t>
            </a:r>
            <a:r>
              <a:rPr lang="en-US" altLang="zh-CN" dirty="0"/>
              <a:t>is needed then </a:t>
            </a:r>
            <a:r>
              <a:rPr lang="en-US" altLang="zh-CN" dirty="0" err="1">
                <a:solidFill>
                  <a:srgbClr val="C00000"/>
                </a:solidFill>
              </a:rPr>
              <a:t>Pthreads</a:t>
            </a:r>
            <a:r>
              <a:rPr lang="en-US" altLang="zh-CN" dirty="0"/>
              <a:t> will be easier to use.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CECD806-06AC-43F1-ABC3-5F64CD74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F27775BA-5CE7-4827-A9B6-5E87B8D7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Computation of the forces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534D6F-074C-42EE-BF89-24120E49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96A68DB7-2983-4D95-BF74-798AE3A3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14009"/>
            <a:ext cx="8189912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DE586BF-6231-47ED-95D1-EDD48F2D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4" y="4714213"/>
            <a:ext cx="81899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流程图: 接点 5"/>
          <p:cNvSpPr/>
          <p:nvPr/>
        </p:nvSpPr>
        <p:spPr>
          <a:xfrm>
            <a:off x="6995423" y="2360639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7" name="流程图: 接点 6"/>
          <p:cNvSpPr/>
          <p:nvPr/>
        </p:nvSpPr>
        <p:spPr>
          <a:xfrm>
            <a:off x="7970172" y="1571943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endCxn id="7" idx="3"/>
          </p:cNvCxnSpPr>
          <p:nvPr/>
        </p:nvCxnSpPr>
        <p:spPr>
          <a:xfrm flipV="1">
            <a:off x="7347921" y="1945319"/>
            <a:ext cx="688695" cy="566096"/>
          </a:xfrm>
          <a:prstGeom prst="straightConnector1">
            <a:avLst/>
          </a:prstGeom>
          <a:ln w="4127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6624165" y="3015426"/>
            <a:ext cx="2275530" cy="1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24165" y="1185960"/>
            <a:ext cx="0" cy="185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6" idx="6"/>
          </p:cNvCxnSpPr>
          <p:nvPr/>
        </p:nvCxnSpPr>
        <p:spPr>
          <a:xfrm>
            <a:off x="7449132" y="2579358"/>
            <a:ext cx="747895" cy="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200946" y="2009380"/>
            <a:ext cx="0" cy="598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450747" y="2549384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x_diff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228006" y="2047349"/>
            <a:ext cx="71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y_diff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273760" y="1870667"/>
            <a:ext cx="52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dist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256427" y="3601759"/>
            <a:ext cx="7335269" cy="5863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Newton’s third law of motion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every action, there is an equal and opposite reaction.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13</a:t>
            </a:fld>
            <a:endParaRPr lang="zh-TW" altLang="en-US" dirty="0"/>
          </a:p>
        </p:txBody>
      </p:sp>
      <p:sp>
        <p:nvSpPr>
          <p:cNvPr id="5" name="流程图: 接点 4"/>
          <p:cNvSpPr/>
          <p:nvPr/>
        </p:nvSpPr>
        <p:spPr>
          <a:xfrm>
            <a:off x="2275530" y="3869317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6" name="流程图: 接点 5"/>
          <p:cNvSpPr/>
          <p:nvPr/>
        </p:nvSpPr>
        <p:spPr>
          <a:xfrm>
            <a:off x="5575979" y="3869316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0" name="左右箭头 9"/>
          <p:cNvSpPr/>
          <p:nvPr/>
        </p:nvSpPr>
        <p:spPr>
          <a:xfrm>
            <a:off x="2899671" y="3978674"/>
            <a:ext cx="2505875" cy="21871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804184" y="3685521"/>
            <a:ext cx="10260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804185" y="4490545"/>
            <a:ext cx="10260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136438" y="3327594"/>
                <a:ext cx="36157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438" y="3327594"/>
                <a:ext cx="361574" cy="298415"/>
              </a:xfrm>
              <a:prstGeom prst="rect">
                <a:avLst/>
              </a:prstGeom>
              <a:blipFill>
                <a:blip r:embed="rId2"/>
                <a:stretch>
                  <a:fillRect l="-23729" r="-10169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804184" y="4590310"/>
                <a:ext cx="114486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184" y="4590310"/>
                <a:ext cx="1144865" cy="298415"/>
              </a:xfrm>
              <a:prstGeom prst="rect">
                <a:avLst/>
              </a:prstGeom>
              <a:blipFill>
                <a:blip r:embed="rId3"/>
                <a:stretch>
                  <a:fillRect l="-6915" r="-319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3251587" y="2896526"/>
            <a:ext cx="27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C00000"/>
                </a:solidFill>
              </a:rPr>
              <a:t>The force on q due to k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62009" y="4950461"/>
            <a:ext cx="277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C00000"/>
                </a:solidFill>
              </a:rPr>
              <a:t>The force on k due to q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5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4493BF6D-FE2C-485E-8CA2-D291A3D0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individual forces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CF7D37-A908-4B6F-BA9A-6D63E7E7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29A9EFAD-FCD2-43EA-B736-74AC5A887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275" y="2010563"/>
            <a:ext cx="62674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3357453" y="2142907"/>
            <a:ext cx="670095" cy="446730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995160" y="2589636"/>
            <a:ext cx="670095" cy="438587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995160" y="2142907"/>
            <a:ext cx="5431722" cy="22964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511713" y="1578737"/>
                <a:ext cx="36157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13" y="1578737"/>
                <a:ext cx="361574" cy="298415"/>
              </a:xfrm>
              <a:prstGeom prst="rect">
                <a:avLst/>
              </a:prstGeom>
              <a:blipFill>
                <a:blip r:embed="rId3"/>
                <a:stretch>
                  <a:fillRect l="-23729" r="-11864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3410" y="2589636"/>
                <a:ext cx="114486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𝑘𝑞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10" y="2589636"/>
                <a:ext cx="1144865" cy="298415"/>
              </a:xfrm>
              <a:prstGeom prst="rect">
                <a:avLst/>
              </a:prstGeom>
              <a:blipFill>
                <a:blip r:embed="rId4"/>
                <a:stretch>
                  <a:fillRect l="-6915" r="-3191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流程图: 接点 11"/>
          <p:cNvSpPr/>
          <p:nvPr/>
        </p:nvSpPr>
        <p:spPr>
          <a:xfrm>
            <a:off x="2596617" y="5336943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13" name="流程图: 接点 12"/>
          <p:cNvSpPr/>
          <p:nvPr/>
        </p:nvSpPr>
        <p:spPr>
          <a:xfrm>
            <a:off x="5897066" y="5336942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14" name="左右箭头 13"/>
          <p:cNvSpPr/>
          <p:nvPr/>
        </p:nvSpPr>
        <p:spPr>
          <a:xfrm>
            <a:off x="3220758" y="5446300"/>
            <a:ext cx="2505875" cy="21871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125271" y="5153147"/>
            <a:ext cx="10260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4125272" y="5958171"/>
            <a:ext cx="10260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457525" y="4795220"/>
                <a:ext cx="36157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25" y="4795220"/>
                <a:ext cx="361574" cy="298415"/>
              </a:xfrm>
              <a:prstGeom prst="rect">
                <a:avLst/>
              </a:prstGeom>
              <a:blipFill>
                <a:blip r:embed="rId5"/>
                <a:stretch>
                  <a:fillRect l="-23333" t="-2041" r="-10000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125271" y="6057936"/>
                <a:ext cx="114486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271" y="6057936"/>
                <a:ext cx="1144865" cy="298415"/>
              </a:xfrm>
              <a:prstGeom prst="rect">
                <a:avLst/>
              </a:prstGeom>
              <a:blipFill>
                <a:blip r:embed="rId6"/>
                <a:stretch>
                  <a:fillRect l="-6915" r="-2660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DF9DBB68-8E0A-40B0-B535-1D3FED1B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 Reduced Algorithm for Computing N-Body Forces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717EFA-C132-45D8-92FE-1002F518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29699" name="Picture 2">
            <a:extLst>
              <a:ext uri="{FF2B5EF4-FFF2-40B4-BE49-F238E27FC236}">
                <a16:creationId xmlns:a16="http://schemas.microsoft.com/office/drawing/2014/main" id="{CF67F90B-83C2-4CA6-BFAC-8218739D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9" y="1870076"/>
            <a:ext cx="8018462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423951" y="3929826"/>
            <a:ext cx="7321308" cy="5863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535635" y="4695546"/>
            <a:ext cx="3594778" cy="111892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33024" y="2673399"/>
            <a:ext cx="827147" cy="26524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F0F7C889-E41B-4E21-A032-AEC22407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Using the Tangent Line to Approximate a Function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D52752-3914-4ABA-89C2-1EA6AA46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DB8DEA96-1FC8-4E26-A78C-55222170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4045"/>
            <a:ext cx="8228013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5C34700-5A77-4ACA-B37B-87DE0DCD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Euler’s Method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461C69-6724-4F69-87E4-7BF3EBA9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32771" name="Picture 2">
            <a:extLst>
              <a:ext uri="{FF2B5EF4-FFF2-40B4-BE49-F238E27FC236}">
                <a16:creationId xmlns:a16="http://schemas.microsoft.com/office/drawing/2014/main" id="{1F6DE5FA-5AF0-40D6-8E2C-D5978DDD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6051"/>
            <a:ext cx="63055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908C198D-26AA-47A4-B129-6F9366B9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Parallelizing the N-Body Solvers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28E44DCE-7759-4039-BEA8-E0D9CBED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Apply Foster’s methodology.</a:t>
            </a:r>
          </a:p>
          <a:p>
            <a:r>
              <a:rPr lang="en-US" altLang="zh-CN" dirty="0"/>
              <a:t>Initially, we want a lot of tasks.</a:t>
            </a:r>
          </a:p>
          <a:p>
            <a:r>
              <a:rPr lang="en-US" altLang="zh-CN" dirty="0"/>
              <a:t>Start by making our tasks the computations of the </a:t>
            </a:r>
            <a:r>
              <a:rPr lang="en-US" altLang="zh-CN" dirty="0">
                <a:solidFill>
                  <a:srgbClr val="0000FF"/>
                </a:solidFill>
              </a:rPr>
              <a:t>positions</a:t>
            </a:r>
            <a:r>
              <a:rPr lang="en-US" altLang="zh-CN" dirty="0"/>
              <a:t>, the </a:t>
            </a:r>
            <a:r>
              <a:rPr lang="en-US" altLang="zh-CN" dirty="0">
                <a:solidFill>
                  <a:srgbClr val="0000FF"/>
                </a:solidFill>
              </a:rPr>
              <a:t>velocities</a:t>
            </a:r>
            <a:r>
              <a:rPr lang="en-US" altLang="zh-CN" dirty="0"/>
              <a:t>, and the </a:t>
            </a:r>
            <a:r>
              <a:rPr lang="en-US" altLang="zh-CN" dirty="0">
                <a:solidFill>
                  <a:srgbClr val="0000FF"/>
                </a:solidFill>
              </a:rPr>
              <a:t>total forces </a:t>
            </a:r>
            <a:r>
              <a:rPr lang="en-US" altLang="zh-CN" dirty="0"/>
              <a:t>at each </a:t>
            </a:r>
            <a:r>
              <a:rPr lang="en-US" altLang="zh-CN" dirty="0" err="1"/>
              <a:t>timestep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77EA95-F0FD-4A3D-A704-66734000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658AFBB6-5CBB-40B0-95D9-12A411C7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Communications Among Tasks in the Basic N-Body Solver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337B45-E007-4A92-BEE4-C4BD5A76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7EE88522-7D17-4D34-99C8-98D644F03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52072"/>
            <a:ext cx="837406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 rot="856720">
            <a:off x="463870" y="1894069"/>
            <a:ext cx="4201769" cy="1817903"/>
          </a:xfrm>
          <a:prstGeom prst="ellipse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 rot="856720">
            <a:off x="4569252" y="1955453"/>
            <a:ext cx="4201769" cy="1817903"/>
          </a:xfrm>
          <a:prstGeom prst="ellipse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856720">
            <a:off x="472116" y="4142451"/>
            <a:ext cx="4201769" cy="1817903"/>
          </a:xfrm>
          <a:prstGeom prst="ellipse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 rot="856720">
            <a:off x="4476294" y="4113355"/>
            <a:ext cx="4201769" cy="1817903"/>
          </a:xfrm>
          <a:prstGeom prst="ellipse">
            <a:avLst/>
          </a:prstGeom>
          <a:solidFill>
            <a:schemeClr val="accent1">
              <a:alpha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参考资料：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并行程序设计导论，</a:t>
            </a:r>
            <a:r>
              <a:rPr lang="en-US" altLang="zh-CN" dirty="0"/>
              <a:t>Peter S Pacheco,  </a:t>
            </a:r>
            <a:r>
              <a:rPr lang="zh-CN" altLang="en-US" dirty="0"/>
              <a:t>机械工业出版社， </a:t>
            </a:r>
            <a:r>
              <a:rPr lang="en-US" altLang="zh-CN" dirty="0"/>
              <a:t>2016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Chapter 6 Parallel Program Development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90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9967ACA1-6340-4723-BAFE-07E8F29D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Communications Among Agglomerated Tasks in the Basic N-Body Solver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08BD70-5B2C-4E28-B75B-C912AC99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C613094C-127A-41EA-9F52-82F880281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607609"/>
            <a:ext cx="67691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22C8B234-A714-4EC7-AEE9-404173B5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Communications Among Agglomerated Tasks in the Reduced N-Body Solver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9874CB-881C-441A-96AA-0C9970C3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21</a:t>
            </a:fld>
            <a:endParaRPr lang="zh-TW" altLang="en-US"/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F430C85C-5AA2-4D40-9A71-5CAA2A1E4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85" y="1604963"/>
            <a:ext cx="7437437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148FD0-4234-4BA1-9C08-E986794551A6}"/>
              </a:ext>
            </a:extLst>
          </p:cNvPr>
          <p:cNvSpPr/>
          <p:nvPr/>
        </p:nvSpPr>
        <p:spPr>
          <a:xfrm>
            <a:off x="1016674" y="3761910"/>
            <a:ext cx="1024639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 &lt; 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523E37E4-09ED-4B96-B6A6-370C214D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Computing the total force on particle q in the reduced algorithm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C09A0D-1752-4554-8014-975D50C0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35BE943D-C8F5-473F-9F8A-152A6C70B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18242"/>
            <a:ext cx="849153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012A12B3-A164-4CAC-8C05-93F7335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Serial pseudo-code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345AA9-FCCE-4DFB-9B50-9AE7D03E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DF4ACAA4-05D7-455D-A176-9606158E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79047"/>
            <a:ext cx="779938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FD3B6F-119B-4D1A-BEAE-1504E02090D2}"/>
              </a:ext>
            </a:extLst>
          </p:cNvPr>
          <p:cNvSpPr txBox="1"/>
          <p:nvPr/>
        </p:nvSpPr>
        <p:spPr>
          <a:xfrm>
            <a:off x="4140200" y="3911072"/>
            <a:ext cx="31988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</a:rPr>
              <a:t>iterating over particles</a:t>
            </a:r>
          </a:p>
        </p:txBody>
      </p:sp>
      <p:sp>
        <p:nvSpPr>
          <p:cNvPr id="38917" name="Freeform 6">
            <a:extLst>
              <a:ext uri="{FF2B5EF4-FFF2-40B4-BE49-F238E27FC236}">
                <a16:creationId xmlns:a16="http://schemas.microsoft.com/office/drawing/2014/main" id="{132C3209-5701-4707-9552-12742E55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2218797"/>
            <a:ext cx="2355850" cy="1714500"/>
          </a:xfrm>
          <a:custGeom>
            <a:avLst/>
            <a:gdLst>
              <a:gd name="T0" fmla="*/ 1304366 w 2355477"/>
              <a:gd name="T1" fmla="*/ 1714499 h 1714499"/>
              <a:gd name="T2" fmla="*/ 2138083 w 2355477"/>
              <a:gd name="T3" fmla="*/ 248770 h 1714499"/>
              <a:gd name="T4" fmla="*/ 0 w 2355477"/>
              <a:gd name="T5" fmla="*/ 221876 h 1714499"/>
              <a:gd name="T6" fmla="*/ 0 60000 65536"/>
              <a:gd name="T7" fmla="*/ 0 60000 65536"/>
              <a:gd name="T8" fmla="*/ 0 60000 65536"/>
              <a:gd name="T9" fmla="*/ 0 w 2355477"/>
              <a:gd name="T10" fmla="*/ 0 h 1714499"/>
              <a:gd name="T11" fmla="*/ 2355477 w 2355477"/>
              <a:gd name="T12" fmla="*/ 1714499 h 1714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5477" h="1714499">
                <a:moveTo>
                  <a:pt x="1304365" y="1714499"/>
                </a:moveTo>
                <a:cubicBezTo>
                  <a:pt x="1829921" y="1106019"/>
                  <a:pt x="2355477" y="497540"/>
                  <a:pt x="2138083" y="248770"/>
                </a:cubicBezTo>
                <a:cubicBezTo>
                  <a:pt x="1920689" y="0"/>
                  <a:pt x="960344" y="110938"/>
                  <a:pt x="0" y="22187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C150B5-9C01-4723-96D0-1780C359E376}"/>
              </a:ext>
            </a:extLst>
          </p:cNvPr>
          <p:cNvSpPr/>
          <p:nvPr/>
        </p:nvSpPr>
        <p:spPr>
          <a:xfrm>
            <a:off x="1116012" y="4919134"/>
            <a:ext cx="6380671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In principle, parallelizing the two inner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for loops will map tasks/particles to cores.</a:t>
            </a:r>
          </a:p>
        </p:txBody>
      </p:sp>
      <p:sp>
        <p:nvSpPr>
          <p:cNvPr id="38919" name="Freeform 8">
            <a:extLst>
              <a:ext uri="{FF2B5EF4-FFF2-40B4-BE49-F238E27FC236}">
                <a16:creationId xmlns:a16="http://schemas.microsoft.com/office/drawing/2014/main" id="{2A99CEC6-E6B6-47E8-849B-567C1B19C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188759"/>
            <a:ext cx="1708150" cy="958850"/>
          </a:xfrm>
          <a:custGeom>
            <a:avLst/>
            <a:gdLst>
              <a:gd name="T0" fmla="*/ 572729 w 1708355"/>
              <a:gd name="T1" fmla="*/ 0 h 958645"/>
              <a:gd name="T2" fmla="*/ 189271 w 1708355"/>
              <a:gd name="T3" fmla="*/ 752167 h 958645"/>
              <a:gd name="T4" fmla="*/ 1708355 w 1708355"/>
              <a:gd name="T5" fmla="*/ 958645 h 958645"/>
              <a:gd name="T6" fmla="*/ 0 60000 65536"/>
              <a:gd name="T7" fmla="*/ 0 60000 65536"/>
              <a:gd name="T8" fmla="*/ 0 60000 65536"/>
              <a:gd name="T9" fmla="*/ 0 w 1708355"/>
              <a:gd name="T10" fmla="*/ 0 h 958645"/>
              <a:gd name="T11" fmla="*/ 1708355 w 1708355"/>
              <a:gd name="T12" fmla="*/ 958645 h 9586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8355" h="958645">
                <a:moveTo>
                  <a:pt x="572729" y="0"/>
                </a:moveTo>
                <a:cubicBezTo>
                  <a:pt x="286364" y="296196"/>
                  <a:pt x="0" y="592393"/>
                  <a:pt x="189271" y="752167"/>
                </a:cubicBezTo>
                <a:cubicBezTo>
                  <a:pt x="378542" y="911941"/>
                  <a:pt x="1043448" y="935293"/>
                  <a:pt x="1708355" y="95864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toms,science,symbols,technology">
            <a:extLst>
              <a:ext uri="{FF2B5EF4-FFF2-40B4-BE49-F238E27FC236}">
                <a16:creationId xmlns:a16="http://schemas.microsoft.com/office/drawing/2014/main" id="{822F3154-1494-458D-B146-7DECF7B2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81" y="4181730"/>
            <a:ext cx="2265363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90B77-26DC-42CB-9115-FED4B6C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636A-3EB7-47D2-BF2F-F0AEB9EE4E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2107671"/>
            <a:ext cx="7222067" cy="2852737"/>
          </a:xfrm>
        </p:spPr>
        <p:txBody>
          <a:bodyPr>
            <a:normAutofit/>
          </a:bodyPr>
          <a:lstStyle/>
          <a:p>
            <a:r>
              <a:rPr lang="en-US" sz="5400" dirty="0"/>
              <a:t>Parallelizing the Basic Solver using </a:t>
            </a:r>
            <a:r>
              <a:rPr lang="en-US" sz="5400" dirty="0" err="1"/>
              <a:t>OpenMP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07532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3D13984C-A061-4996-AA3E-FCF474D9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attempt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F73832-CED3-42DD-A602-8BC96711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6D50B339-ACB3-4326-A149-34DFD92D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41476"/>
            <a:ext cx="83121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5883C2-4376-418E-A302-9493AEEC1308}"/>
              </a:ext>
            </a:extLst>
          </p:cNvPr>
          <p:cNvSpPr/>
          <p:nvPr/>
        </p:nvSpPr>
        <p:spPr>
          <a:xfrm>
            <a:off x="2595151" y="4516439"/>
            <a:ext cx="57810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Let’s check for race conditions caused by loop-carried dependences.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453710" y="2450034"/>
            <a:ext cx="3287652" cy="69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3710" y="3139906"/>
            <a:ext cx="3287652" cy="69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8C3F3901-5CA0-4167-B558-D643C76E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loop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CF2473-967B-4AE1-889E-2EDAEF28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127E4E86-23A3-4601-8FF3-221F8EFE7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88572"/>
            <a:ext cx="84851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418809" y="1968403"/>
            <a:ext cx="3287652" cy="69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A01B11FE-17D0-4A39-8EF3-2B2C6F7D0ECB}"/>
              </a:ext>
            </a:extLst>
          </p:cNvPr>
          <p:cNvSpPr/>
          <p:nvPr/>
        </p:nvSpPr>
        <p:spPr>
          <a:xfrm>
            <a:off x="1094240" y="4888972"/>
            <a:ext cx="7734074" cy="140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No race conditions in </a:t>
            </a:r>
            <a:r>
              <a:rPr lang="en-US" altLang="zh-CN" sz="2800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arallelization of the first loop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Only one thread will access forces[q] for any q.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Accesses to </a:t>
            </a:r>
            <a:r>
              <a:rPr lang="en-US" altLang="zh-CN" sz="2400" i="1" dirty="0" err="1">
                <a:solidFill>
                  <a:srgbClr val="0000FF"/>
                </a:solidFill>
              </a:rPr>
              <a:t>pos</a:t>
            </a:r>
            <a:r>
              <a:rPr lang="en-US" altLang="zh-CN" sz="2400" dirty="0">
                <a:solidFill>
                  <a:srgbClr val="0000FF"/>
                </a:solidFill>
              </a:rPr>
              <a:t> and </a:t>
            </a:r>
            <a:r>
              <a:rPr lang="en-US" altLang="zh-CN" sz="2400" i="1" dirty="0">
                <a:solidFill>
                  <a:srgbClr val="0000FF"/>
                </a:solidFill>
              </a:rPr>
              <a:t>masses</a:t>
            </a:r>
            <a:r>
              <a:rPr lang="en-US" altLang="zh-CN" sz="2400" dirty="0">
                <a:solidFill>
                  <a:srgbClr val="0000FF"/>
                </a:solidFill>
              </a:rPr>
              <a:t> array are read.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0D5DDFB9-0163-44B0-B795-CB833CE1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Second loop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8B10A2-5E56-4BFC-A843-6ABC27C7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9C992605-331E-4400-A260-53261DDA6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79629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1361130" y="1919543"/>
            <a:ext cx="3287652" cy="698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5F8DCCA4-2886-4392-A8E8-8A0D2293F345}"/>
              </a:ext>
            </a:extLst>
          </p:cNvPr>
          <p:cNvSpPr/>
          <p:nvPr/>
        </p:nvSpPr>
        <p:spPr>
          <a:xfrm>
            <a:off x="611188" y="4206174"/>
            <a:ext cx="8199664" cy="177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No race conditions in </a:t>
            </a:r>
            <a:r>
              <a:rPr lang="en-US" altLang="zh-CN" sz="2800" dirty="0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arallelization of the second loop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A single thread accesses </a:t>
            </a:r>
            <a:r>
              <a:rPr lang="en-US" altLang="zh-CN" sz="2400" dirty="0" err="1">
                <a:solidFill>
                  <a:srgbClr val="0000FF"/>
                </a:solidFill>
              </a:rPr>
              <a:t>pos</a:t>
            </a:r>
            <a:r>
              <a:rPr lang="en-US" altLang="zh-CN" sz="2400" dirty="0">
                <a:solidFill>
                  <a:srgbClr val="0000FF"/>
                </a:solidFill>
              </a:rPr>
              <a:t>[q], </a:t>
            </a:r>
            <a:r>
              <a:rPr lang="en-US" altLang="zh-CN" sz="2400" dirty="0" err="1">
                <a:solidFill>
                  <a:srgbClr val="0000FF"/>
                </a:solidFill>
              </a:rPr>
              <a:t>vel</a:t>
            </a:r>
            <a:r>
              <a:rPr lang="en-US" altLang="zh-CN" sz="2400" dirty="0">
                <a:solidFill>
                  <a:srgbClr val="0000FF"/>
                </a:solidFill>
              </a:rPr>
              <a:t>[q], masses[q], forces[q] for any particle q.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Scalar variables are only read.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8D31A47-0388-49CD-9960-BD5930C1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Repeated forking and joining of threads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9C9120-2124-496D-A539-44D370CB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28</a:t>
            </a:fld>
            <a:endParaRPr lang="zh-TW" altLang="en-US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096F0245-879E-4B00-A067-349C96AC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82788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012" name="Straight Arrow Connector 5">
            <a:extLst>
              <a:ext uri="{FF2B5EF4-FFF2-40B4-BE49-F238E27FC236}">
                <a16:creationId xmlns:a16="http://schemas.microsoft.com/office/drawing/2014/main" id="{06A70E62-0F80-4968-9906-4E22FED03B8A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95513" y="1844675"/>
            <a:ext cx="1223962" cy="360363"/>
          </a:xfrm>
          <a:prstGeom prst="straightConnector1">
            <a:avLst/>
          </a:prstGeom>
          <a:noFill/>
          <a:ln w="38100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53820D-6217-48A8-95E9-21E520F09F7E}"/>
              </a:ext>
            </a:extLst>
          </p:cNvPr>
          <p:cNvSpPr/>
          <p:nvPr/>
        </p:nvSpPr>
        <p:spPr>
          <a:xfrm>
            <a:off x="3563938" y="1268413"/>
            <a:ext cx="4847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</a:rPr>
              <a:t>The same team of threads will be used in both loops and for every iteration of the outer loop.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A29D8-9CB4-4B3D-AA23-E64EFC40A362}"/>
              </a:ext>
            </a:extLst>
          </p:cNvPr>
          <p:cNvSpPr/>
          <p:nvPr/>
        </p:nvSpPr>
        <p:spPr>
          <a:xfrm>
            <a:off x="4572000" y="4724400"/>
            <a:ext cx="39433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1" i="1" dirty="0">
                <a:solidFill>
                  <a:srgbClr val="FF0000"/>
                </a:solidFill>
                <a:latin typeface="+mn-lt"/>
              </a:rPr>
              <a:t>Problem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: every thread will print all the positions and velocities.</a:t>
            </a:r>
          </a:p>
        </p:txBody>
      </p:sp>
      <p:cxnSp>
        <p:nvCxnSpPr>
          <p:cNvPr id="43015" name="Straight Arrow Connector 9">
            <a:extLst>
              <a:ext uri="{FF2B5EF4-FFF2-40B4-BE49-F238E27FC236}">
                <a16:creationId xmlns:a16="http://schemas.microsoft.com/office/drawing/2014/main" id="{46712964-795E-47CE-B4E1-5EFF0432A78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364957" y="3501231"/>
            <a:ext cx="1511300" cy="7921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"/>
          <p:cNvCxnSpPr/>
          <p:nvPr/>
        </p:nvCxnSpPr>
        <p:spPr>
          <a:xfrm>
            <a:off x="453710" y="2468742"/>
            <a:ext cx="25337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43289" y="3173167"/>
            <a:ext cx="25337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3710" y="3870589"/>
            <a:ext cx="25337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52079E70-448A-4E99-8ED8-3CA7C008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Adding the single directive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333311-D463-4545-99F4-BAC2B3A5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29</a:t>
            </a:fld>
            <a:endParaRPr lang="zh-TW" altLang="en-US"/>
          </a:p>
        </p:txBody>
      </p:sp>
      <p:grpSp>
        <p:nvGrpSpPr>
          <p:cNvPr id="44035" name="Group 5">
            <a:extLst>
              <a:ext uri="{FF2B5EF4-FFF2-40B4-BE49-F238E27FC236}">
                <a16:creationId xmlns:a16="http://schemas.microsoft.com/office/drawing/2014/main" id="{BF2655AE-5B11-4EEB-8CDC-C978BBD1122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667405"/>
            <a:ext cx="6815137" cy="3498850"/>
            <a:chOff x="827584" y="1556792"/>
            <a:chExt cx="6814121" cy="3498701"/>
          </a:xfrm>
        </p:grpSpPr>
        <p:pic>
          <p:nvPicPr>
            <p:cNvPr id="44036" name="Picture 2">
              <a:extLst>
                <a:ext uri="{FF2B5EF4-FFF2-40B4-BE49-F238E27FC236}">
                  <a16:creationId xmlns:a16="http://schemas.microsoft.com/office/drawing/2014/main" id="{97158470-D85A-408B-8BA8-125C2B78B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6742113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7" name="Picture 3">
              <a:extLst>
                <a:ext uri="{FF2B5EF4-FFF2-40B4-BE49-F238E27FC236}">
                  <a16:creationId xmlns:a16="http://schemas.microsoft.com/office/drawing/2014/main" id="{61979B9A-CBBE-4622-B1E6-73B31858B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140968"/>
              <a:ext cx="5572125" cy="191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圆角矩形 2"/>
          <p:cNvSpPr/>
          <p:nvPr/>
        </p:nvSpPr>
        <p:spPr>
          <a:xfrm>
            <a:off x="1961423" y="2401173"/>
            <a:ext cx="2268550" cy="328067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23B66A-91DB-4B62-AF59-8F41C8D3EFAC}"/>
              </a:ext>
            </a:extLst>
          </p:cNvPr>
          <p:cNvSpPr/>
          <p:nvPr/>
        </p:nvSpPr>
        <p:spPr>
          <a:xfrm>
            <a:off x="2106386" y="5039482"/>
            <a:ext cx="52877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Single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: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only one of the threads can execute the following block of code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3160E093-8892-41CB-81D2-A9CD3C1015D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771105" y="2743879"/>
            <a:ext cx="1601789" cy="229560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2ECC0C2-F626-43D7-B6C7-E45F492A60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Roadmap</a:t>
            </a:r>
            <a:endParaRPr lang="en-AU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2134DA2-C28B-49CA-824E-B5A3074FA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Solving non-trivial problems.</a:t>
            </a:r>
          </a:p>
          <a:p>
            <a:r>
              <a:rPr lang="en-US" altLang="zh-CN" dirty="0"/>
              <a:t>The n-body problem.</a:t>
            </a:r>
          </a:p>
          <a:p>
            <a:r>
              <a:rPr lang="en-US" altLang="zh-CN" dirty="0"/>
              <a:t>The traveling salesman problem.</a:t>
            </a:r>
          </a:p>
          <a:p>
            <a:r>
              <a:rPr lang="en-US" altLang="zh-CN" dirty="0"/>
              <a:t>Applying Foster’s methodology.</a:t>
            </a:r>
          </a:p>
          <a:p>
            <a:r>
              <a:rPr lang="en-US" altLang="zh-CN" dirty="0"/>
              <a:t>Starting from scratch on algorithms that have no serial analog.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F72874-AC26-4396-BAD3-AAD7E388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90B77-26DC-42CB-9115-FED4B6C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636A-3EB7-47D2-BF2F-F0AEB9EE4E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2107671"/>
            <a:ext cx="7222067" cy="2852737"/>
          </a:xfrm>
        </p:spPr>
        <p:txBody>
          <a:bodyPr>
            <a:normAutofit/>
          </a:bodyPr>
          <a:lstStyle/>
          <a:p>
            <a:r>
              <a:rPr lang="en-US" sz="5400" dirty="0"/>
              <a:t>Parallelizing the Reduced Solver using </a:t>
            </a:r>
            <a:r>
              <a:rPr lang="en-US" sz="5400" dirty="0" err="1"/>
              <a:t>OpenMP</a:t>
            </a:r>
            <a:endParaRPr lang="en-US" sz="5400" dirty="0"/>
          </a:p>
        </p:txBody>
      </p:sp>
      <p:pic>
        <p:nvPicPr>
          <p:cNvPr id="5" name="Picture 4" descr="atoms,science,symbols,technology">
            <a:extLst>
              <a:ext uri="{FF2B5EF4-FFF2-40B4-BE49-F238E27FC236}">
                <a16:creationId xmlns:a16="http://schemas.microsoft.com/office/drawing/2014/main" id="{822F3154-1494-458D-B146-7DECF7B2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81" y="4181730"/>
            <a:ext cx="2265363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3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968A1431-43F1-45CF-9944-8B5DE306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66617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Parallelizing the Reduced Solver Using OpenMP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C673BB-3C6E-4318-8794-560766D8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31</a:t>
            </a:fld>
            <a:endParaRPr lang="zh-TW" altLang="en-US"/>
          </a:p>
        </p:txBody>
      </p:sp>
      <p:pic>
        <p:nvPicPr>
          <p:cNvPr id="45059" name="Picture 2">
            <a:extLst>
              <a:ext uri="{FF2B5EF4-FFF2-40B4-BE49-F238E27FC236}">
                <a16:creationId xmlns:a16="http://schemas.microsoft.com/office/drawing/2014/main" id="{608C33E9-B43F-4EFE-83E6-43B2D09A2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475848"/>
            <a:ext cx="7675563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961423" y="2401173"/>
            <a:ext cx="2491914" cy="328067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485609" y="3275690"/>
            <a:ext cx="2967728" cy="877501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DA92194-B71C-4909-B571-EECDB46B7A8E}"/>
              </a:ext>
            </a:extLst>
          </p:cNvPr>
          <p:cNvGrpSpPr/>
          <p:nvPr/>
        </p:nvGrpSpPr>
        <p:grpSpPr>
          <a:xfrm>
            <a:off x="4453338" y="3044713"/>
            <a:ext cx="4791656" cy="1569660"/>
            <a:chOff x="4453338" y="3044713"/>
            <a:chExt cx="4791656" cy="1569660"/>
          </a:xfrm>
        </p:grpSpPr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1D56D0E-0A05-4B00-A21F-9501305DFAC1}"/>
                </a:ext>
              </a:extLst>
            </p:cNvPr>
            <p:cNvSpPr/>
            <p:nvPr/>
          </p:nvSpPr>
          <p:spPr>
            <a:xfrm>
              <a:off x="5211685" y="3044713"/>
              <a:ext cx="403330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altLang="zh-CN" sz="2400" i="1" dirty="0">
                  <a:solidFill>
                    <a:srgbClr val="FF0000"/>
                  </a:solidFill>
                  <a:latin typeface="+mn-lt"/>
                </a:rPr>
                <a:t>Parallelization of the initialization of forces is fine, as there is no dependence among the iterations.</a:t>
              </a:r>
              <a:endParaRPr lang="en-US" sz="2400" i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8" name="Straight Arrow Connector 9">
              <a:extLst>
                <a:ext uri="{FF2B5EF4-FFF2-40B4-BE49-F238E27FC236}">
                  <a16:creationId xmlns:a16="http://schemas.microsoft.com/office/drawing/2014/main" id="{97F69CC0-8C56-4EBD-8BB4-D205185FC4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53338" y="3706586"/>
              <a:ext cx="758347" cy="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A4F27379-B780-400B-AECF-54A31920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FC6C01-49EC-4D15-9CE9-775680E4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32</a:t>
            </a:fld>
            <a:endParaRPr lang="zh-TW" altLang="en-US"/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96D05513-C7B6-4585-87EC-E1397D03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113"/>
            <a:ext cx="3105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04124-C975-4560-BFEA-9230001C1BA2}"/>
              </a:ext>
            </a:extLst>
          </p:cNvPr>
          <p:cNvSpPr/>
          <p:nvPr/>
        </p:nvSpPr>
        <p:spPr>
          <a:xfrm>
            <a:off x="1187450" y="2852738"/>
            <a:ext cx="7056438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Updates to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forces[3]</a:t>
            </a:r>
            <a:r>
              <a:rPr lang="en-US" sz="2400" dirty="0">
                <a:latin typeface="+mn-lt"/>
              </a:rPr>
              <a:t> create a </a:t>
            </a:r>
            <a:r>
              <a:rPr lang="en-US" sz="2400" b="1" dirty="0">
                <a:solidFill>
                  <a:srgbClr val="FF0000"/>
                </a:solidFill>
                <a:latin typeface="+mn-lt"/>
              </a:rPr>
              <a:t>race condition</a:t>
            </a:r>
            <a:r>
              <a:rPr lang="en-US" sz="2400" dirty="0">
                <a:latin typeface="+mn-lt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26904-2470-4894-9BA5-423D70DF1CEE}"/>
              </a:ext>
            </a:extLst>
          </p:cNvPr>
          <p:cNvSpPr/>
          <p:nvPr/>
        </p:nvSpPr>
        <p:spPr>
          <a:xfrm>
            <a:off x="6833569" y="2781300"/>
            <a:ext cx="2163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+mn-lt"/>
              </a:rPr>
              <a:t>Why?</a:t>
            </a:r>
          </a:p>
        </p:txBody>
      </p:sp>
      <p:pic>
        <p:nvPicPr>
          <p:cNvPr id="46086" name="Picture 4" descr="bad news,businesses,businessmen,computer monitors,computers,information highways,Internet,metaphors,paperwork,persons,reports,technology">
            <a:extLst>
              <a:ext uri="{FF2B5EF4-FFF2-40B4-BE49-F238E27FC236}">
                <a16:creationId xmlns:a16="http://schemas.microsoft.com/office/drawing/2014/main" id="{54D5B163-39FD-4CC1-A2BE-B8986353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7651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71182" y="3544198"/>
            <a:ext cx="71084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</a:rPr>
              <a:t>Unlike basic version, in the reduced version, a thread </a:t>
            </a:r>
            <a:r>
              <a:rPr lang="en-US" altLang="zh-CN" sz="2400" b="1" i="1" dirty="0">
                <a:solidFill>
                  <a:srgbClr val="FF0000"/>
                </a:solidFill>
              </a:rPr>
              <a:t>may</a:t>
            </a:r>
            <a:r>
              <a:rPr lang="en-US" altLang="zh-CN" sz="2400" dirty="0">
                <a:solidFill>
                  <a:srgbClr val="C00000"/>
                </a:solidFill>
              </a:rPr>
              <a:t> update elements in the forces array other than those corresponding to its assigned particles.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71182" y="5012038"/>
            <a:ext cx="7560697" cy="1463286"/>
            <a:chOff x="871182" y="5012038"/>
            <a:chExt cx="7560697" cy="1463286"/>
          </a:xfrm>
        </p:grpSpPr>
        <p:cxnSp>
          <p:nvCxnSpPr>
            <p:cNvPr id="7" name="直接箭头连接符 6"/>
            <p:cNvCxnSpPr>
              <a:endCxn id="10" idx="1"/>
            </p:cNvCxnSpPr>
            <p:nvPr/>
          </p:nvCxnSpPr>
          <p:spPr>
            <a:xfrm>
              <a:off x="5309499" y="5496387"/>
              <a:ext cx="1247956" cy="231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endCxn id="10" idx="1"/>
            </p:cNvCxnSpPr>
            <p:nvPr/>
          </p:nvCxnSpPr>
          <p:spPr>
            <a:xfrm flipV="1">
              <a:off x="5320757" y="5727772"/>
              <a:ext cx="1236698" cy="254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6557455" y="5496939"/>
                  <a:ext cx="187442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solidFill>
                        <a:srgbClr val="0000FF"/>
                      </a:solidFill>
                    </a:rPr>
                    <a:t> = forces[3]</a:t>
                  </a:r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455" y="5496939"/>
                  <a:ext cx="18744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977" t="-10667" r="-3257" b="-3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2143059" y="5012038"/>
                  <a:ext cx="2672066" cy="14632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f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3059" y="5012038"/>
                  <a:ext cx="2672066" cy="1463286"/>
                </a:xfrm>
                <a:prstGeom prst="rect">
                  <a:avLst/>
                </a:prstGeom>
                <a:blipFill>
                  <a:blip r:embed="rId5"/>
                  <a:stretch>
                    <a:fillRect r="-214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圆角矩形 12"/>
            <p:cNvSpPr/>
            <p:nvPr/>
          </p:nvSpPr>
          <p:spPr>
            <a:xfrm>
              <a:off x="4884134" y="5024231"/>
              <a:ext cx="405787" cy="703541"/>
            </a:xfrm>
            <a:prstGeom prst="roundRect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4884134" y="5789528"/>
              <a:ext cx="425365" cy="313502"/>
            </a:xfrm>
            <a:prstGeom prst="roundRect">
              <a:avLst/>
            </a:prstGeom>
            <a:solidFill>
              <a:srgbClr val="FFC000">
                <a:alpha val="1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左大括号 24"/>
            <p:cNvSpPr/>
            <p:nvPr/>
          </p:nvSpPr>
          <p:spPr>
            <a:xfrm>
              <a:off x="1884793" y="5112456"/>
              <a:ext cx="230345" cy="53758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左大括号 28"/>
            <p:cNvSpPr/>
            <p:nvPr/>
          </p:nvSpPr>
          <p:spPr>
            <a:xfrm>
              <a:off x="1884793" y="5855643"/>
              <a:ext cx="230345" cy="53758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71182" y="5209794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 0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80374" y="5939768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Thread 1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01C75C42-FABD-40C6-A35A-6641ABD5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solution attempt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D1A3CB-0796-4A6D-A3DA-D2A3D31E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33</a:t>
            </a:fld>
            <a:endParaRPr lang="zh-TW" altLang="en-US"/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A05B3860-5C2C-41C9-A0C7-126352E6A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340505"/>
            <a:ext cx="666591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5B59B0-EE17-4A3D-A6F4-C689123337A5}"/>
              </a:ext>
            </a:extLst>
          </p:cNvPr>
          <p:cNvSpPr/>
          <p:nvPr/>
        </p:nvSpPr>
        <p:spPr>
          <a:xfrm>
            <a:off x="3348038" y="154834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before all the </a:t>
            </a:r>
            <a:r>
              <a:rPr lang="en-US" sz="2800" b="1" i="1" dirty="0">
                <a:solidFill>
                  <a:srgbClr val="FF0000"/>
                </a:solidFill>
                <a:latin typeface="+mn-lt"/>
              </a:rPr>
              <a:t>updates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to forces</a:t>
            </a:r>
          </a:p>
        </p:txBody>
      </p:sp>
      <p:sp>
        <p:nvSpPr>
          <p:cNvPr id="47109" name="Freeform 5">
            <a:extLst>
              <a:ext uri="{FF2B5EF4-FFF2-40B4-BE49-F238E27FC236}">
                <a16:creationId xmlns:a16="http://schemas.microsoft.com/office/drawing/2014/main" id="{7EAFF365-09C9-443B-9F28-A43A6499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1622955"/>
            <a:ext cx="2189162" cy="744537"/>
          </a:xfrm>
          <a:custGeom>
            <a:avLst/>
            <a:gdLst>
              <a:gd name="T0" fmla="*/ 2189629 w 2189629"/>
              <a:gd name="T1" fmla="*/ 112058 h 744070"/>
              <a:gd name="T2" fmla="*/ 159123 w 2189629"/>
              <a:gd name="T3" fmla="*/ 44823 h 744070"/>
              <a:gd name="T4" fmla="*/ 1234889 w 2189629"/>
              <a:gd name="T5" fmla="*/ 380999 h 744070"/>
              <a:gd name="T6" fmla="*/ 374276 w 2189629"/>
              <a:gd name="T7" fmla="*/ 394446 h 744070"/>
              <a:gd name="T8" fmla="*/ 495299 w 2189629"/>
              <a:gd name="T9" fmla="*/ 744070 h 7440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9629"/>
              <a:gd name="T16" fmla="*/ 0 h 744070"/>
              <a:gd name="T17" fmla="*/ 2189629 w 2189629"/>
              <a:gd name="T18" fmla="*/ 744070 h 7440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9629" h="744070">
                <a:moveTo>
                  <a:pt x="2189629" y="112058"/>
                </a:moveTo>
                <a:cubicBezTo>
                  <a:pt x="1253937" y="56029"/>
                  <a:pt x="318246" y="0"/>
                  <a:pt x="159123" y="44823"/>
                </a:cubicBezTo>
                <a:cubicBezTo>
                  <a:pt x="0" y="89646"/>
                  <a:pt x="1199029" y="322729"/>
                  <a:pt x="1234888" y="380999"/>
                </a:cubicBezTo>
                <a:cubicBezTo>
                  <a:pt x="1270747" y="439269"/>
                  <a:pt x="497541" y="333934"/>
                  <a:pt x="374276" y="394446"/>
                </a:cubicBezTo>
                <a:cubicBezTo>
                  <a:pt x="251011" y="454958"/>
                  <a:pt x="373155" y="599514"/>
                  <a:pt x="495299" y="74407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C47D9-678A-4BCB-85EE-12AAA3C3DE43}"/>
              </a:ext>
            </a:extLst>
          </p:cNvPr>
          <p:cNvSpPr/>
          <p:nvPr/>
        </p:nvSpPr>
        <p:spPr>
          <a:xfrm>
            <a:off x="1680751" y="5385492"/>
            <a:ext cx="540067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b="1" i="1" dirty="0">
                <a:solidFill>
                  <a:srgbClr val="FF0000"/>
                </a:solidFill>
                <a:latin typeface="+mn-lt"/>
              </a:rPr>
              <a:t>Drawback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: Access to the forces array will be effectively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serialized!!!</a:t>
            </a:r>
            <a:endParaRPr lang="en-US" sz="2400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1C6CFD1-C1D3-4078-966C-86144138A159}"/>
              </a:ext>
            </a:extLst>
          </p:cNvPr>
          <p:cNvSpPr/>
          <p:nvPr/>
        </p:nvSpPr>
        <p:spPr>
          <a:xfrm>
            <a:off x="628650" y="2367492"/>
            <a:ext cx="4367893" cy="457351"/>
          </a:xfrm>
          <a:prstGeom prst="round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55EB726-5364-4EB6-BB81-16D10BF3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Second solution attempt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9D5959-4384-401D-A887-CFAA48CB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48131" name="Picture 2">
            <a:extLst>
              <a:ext uri="{FF2B5EF4-FFF2-40B4-BE49-F238E27FC236}">
                <a16:creationId xmlns:a16="http://schemas.microsoft.com/office/drawing/2014/main" id="{9AB2C8E6-A1B5-44AE-B89B-57E7ABDB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15547"/>
            <a:ext cx="55911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AE5C02-79B5-4F3E-8BE6-52DF51B214A4}"/>
              </a:ext>
            </a:extLst>
          </p:cNvPr>
          <p:cNvSpPr/>
          <p:nvPr/>
        </p:nvSpPr>
        <p:spPr>
          <a:xfrm>
            <a:off x="900113" y="5621519"/>
            <a:ext cx="73570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</a:rPr>
              <a:t>The performance is not as good as serial code.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984202" y="1615547"/>
            <a:ext cx="4369575" cy="380777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984202" y="2831068"/>
            <a:ext cx="4788384" cy="380777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984202" y="3607842"/>
            <a:ext cx="4418436" cy="380777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59770" y="4802865"/>
            <a:ext cx="4812815" cy="380777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379858" y="2844123"/>
            <a:ext cx="2826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Use one lock for each particle.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FBD1-5D1D-47E6-939F-06342E1F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solution attempt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B89CC-1BB8-4E4A-8A74-F1F3BC59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Solution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00FF"/>
                </a:solidFill>
              </a:rPr>
              <a:t>to carry out the computation of forces in two phases:</a:t>
            </a:r>
          </a:p>
          <a:p>
            <a:pPr marL="0" indent="0">
              <a:buNone/>
            </a:pPr>
            <a:r>
              <a:rPr lang="en-US" altLang="zh-CN" b="1" dirty="0"/>
              <a:t>(Phase I) </a:t>
            </a:r>
            <a:r>
              <a:rPr lang="en-US" altLang="zh-CN" dirty="0"/>
              <a:t>each thread performs calculations and stores results in its </a:t>
            </a:r>
            <a:r>
              <a:rPr lang="en-US" altLang="zh-CN" b="1" dirty="0">
                <a:solidFill>
                  <a:srgbClr val="FF0000"/>
                </a:solidFill>
              </a:rPr>
              <a:t>own</a:t>
            </a:r>
            <a:r>
              <a:rPr lang="en-US" altLang="zh-CN" dirty="0"/>
              <a:t> array of forces;</a:t>
            </a:r>
          </a:p>
          <a:p>
            <a:pPr marL="0" indent="0">
              <a:buNone/>
            </a:pPr>
            <a:r>
              <a:rPr lang="en-US" altLang="zh-CN" b="1" dirty="0"/>
              <a:t>(Phase II) </a:t>
            </a:r>
            <a:r>
              <a:rPr lang="en-US" altLang="zh-CN" dirty="0"/>
              <a:t>the thread that has been assigned particle q will </a:t>
            </a:r>
            <a:r>
              <a:rPr lang="en-US" altLang="zh-CN" dirty="0">
                <a:solidFill>
                  <a:srgbClr val="FF0000"/>
                </a:solidFill>
              </a:rPr>
              <a:t>add</a:t>
            </a:r>
            <a:r>
              <a:rPr lang="en-US" altLang="zh-CN" dirty="0"/>
              <a:t> the </a:t>
            </a:r>
            <a:r>
              <a:rPr lang="en-US" altLang="zh-CN" dirty="0">
                <a:solidFill>
                  <a:srgbClr val="FF0000"/>
                </a:solidFill>
              </a:rPr>
              <a:t>contributions</a:t>
            </a:r>
            <a:r>
              <a:rPr lang="en-US" altLang="zh-CN" dirty="0"/>
              <a:t> that have been computed by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threads.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49E3A-B80A-45C5-8C1E-35643ACE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569D170-2073-4B53-8D41-ACCD5222E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50" y="4969556"/>
            <a:ext cx="3105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左大括号 5">
            <a:extLst>
              <a:ext uri="{FF2B5EF4-FFF2-40B4-BE49-F238E27FC236}">
                <a16:creationId xmlns:a16="http://schemas.microsoft.com/office/drawing/2014/main" id="{A06D519C-7BBF-4039-A5C3-CA66E9A59285}"/>
              </a:ext>
            </a:extLst>
          </p:cNvPr>
          <p:cNvSpPr/>
          <p:nvPr/>
        </p:nvSpPr>
        <p:spPr>
          <a:xfrm rot="16200000">
            <a:off x="4307795" y="5268912"/>
            <a:ext cx="435429" cy="86496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D981BF0A-0543-4894-9FCD-D3341DF00CB3}"/>
              </a:ext>
            </a:extLst>
          </p:cNvPr>
          <p:cNvSpPr/>
          <p:nvPr/>
        </p:nvSpPr>
        <p:spPr>
          <a:xfrm rot="16200000">
            <a:off x="5461682" y="5268912"/>
            <a:ext cx="435429" cy="864960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307618-3854-4B9F-BAF5-1ED8E2A84A03}"/>
              </a:ext>
            </a:extLst>
          </p:cNvPr>
          <p:cNvSpPr txBox="1"/>
          <p:nvPr/>
        </p:nvSpPr>
        <p:spPr>
          <a:xfrm>
            <a:off x="3772274" y="6023422"/>
            <a:ext cx="128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Thread 0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5E1BDE-F7A0-42CE-B8E3-869C544EBB23}"/>
              </a:ext>
            </a:extLst>
          </p:cNvPr>
          <p:cNvSpPr txBox="1"/>
          <p:nvPr/>
        </p:nvSpPr>
        <p:spPr>
          <a:xfrm>
            <a:off x="5150303" y="6023726"/>
            <a:ext cx="128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Thread 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5969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C566CEA3-102C-446A-9376-7D1E4B2D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Revised algorithm – phase I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2F660F-9719-407B-B98E-EA601CE3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36</a:t>
            </a:fld>
            <a:endParaRPr lang="zh-TW" altLang="en-US"/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7B76513-614D-4BD5-B3D9-4A5EE0A7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60514"/>
            <a:ext cx="8601075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437911" y="4516159"/>
            <a:ext cx="5472440" cy="128434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2BAE28-BBD3-4BBE-848E-22EE5D043244}"/>
              </a:ext>
            </a:extLst>
          </p:cNvPr>
          <p:cNvSpPr/>
          <p:nvPr/>
        </p:nvSpPr>
        <p:spPr>
          <a:xfrm>
            <a:off x="2188028" y="5868622"/>
            <a:ext cx="58510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(1) each thread performs calculations and stores results in its </a:t>
            </a:r>
            <a:r>
              <a:rPr lang="en-US" altLang="zh-CN" sz="2400" b="1" dirty="0">
                <a:solidFill>
                  <a:srgbClr val="0000FF"/>
                </a:solidFill>
              </a:rPr>
              <a:t>own</a:t>
            </a:r>
            <a:r>
              <a:rPr lang="en-US" altLang="zh-CN" sz="2400" dirty="0">
                <a:solidFill>
                  <a:srgbClr val="0000FF"/>
                </a:solidFill>
              </a:rPr>
              <a:t> array of forces;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07217E44-D656-4065-9792-2E1E75931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Revised algorithm – phase II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657ADD-B4C2-4982-80FE-2FCC9EB9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52227" name="Picture 2">
            <a:extLst>
              <a:ext uri="{FF2B5EF4-FFF2-40B4-BE49-F238E27FC236}">
                <a16:creationId xmlns:a16="http://schemas.microsoft.com/office/drawing/2014/main" id="{801E87D9-F116-4DDE-92A3-CFB4D4BBF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85447"/>
            <a:ext cx="838041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291328" y="2966565"/>
            <a:ext cx="7484372" cy="1284348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583327-BD95-4F98-9A34-D014ADE79258}"/>
              </a:ext>
            </a:extLst>
          </p:cNvPr>
          <p:cNvSpPr/>
          <p:nvPr/>
        </p:nvSpPr>
        <p:spPr>
          <a:xfrm>
            <a:off x="1562099" y="4602623"/>
            <a:ext cx="6645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(2) the thread that has been assigned particle q will </a:t>
            </a:r>
            <a:r>
              <a:rPr lang="en-US" altLang="zh-CN" sz="2400" b="1" dirty="0">
                <a:solidFill>
                  <a:srgbClr val="FF0000"/>
                </a:solidFill>
              </a:rPr>
              <a:t>add the contributions </a:t>
            </a:r>
            <a:r>
              <a:rPr lang="en-US" altLang="zh-CN" sz="2400" dirty="0">
                <a:solidFill>
                  <a:srgbClr val="0000FF"/>
                </a:solidFill>
              </a:rPr>
              <a:t>that have been computed by </a:t>
            </a:r>
            <a:r>
              <a:rPr lang="en-US" altLang="zh-CN" sz="2400" b="1" dirty="0">
                <a:solidFill>
                  <a:srgbClr val="FF0000"/>
                </a:solidFill>
              </a:rPr>
              <a:t>different</a:t>
            </a:r>
            <a:r>
              <a:rPr lang="en-US" altLang="zh-CN" sz="2400" dirty="0">
                <a:solidFill>
                  <a:srgbClr val="0000FF"/>
                </a:solidFill>
              </a:rPr>
              <a:t> threads.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1677161" y="4538190"/>
            <a:ext cx="5660903" cy="817253"/>
          </a:xfrm>
          <a:prstGeom prst="roundRect">
            <a:avLst/>
          </a:prstGeom>
          <a:solidFill>
            <a:schemeClr val="accent2">
              <a:lumMod val="20000"/>
              <a:lumOff val="80000"/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675236" y="3653066"/>
            <a:ext cx="5660903" cy="860583"/>
          </a:xfrm>
          <a:prstGeom prst="roundRect">
            <a:avLst/>
          </a:prstGeom>
          <a:solidFill>
            <a:srgbClr val="FF0000">
              <a:alpha val="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 particles, 3 threads, </a:t>
            </a:r>
            <a:r>
              <a:rPr lang="en-US" altLang="zh-CN" dirty="0">
                <a:solidFill>
                  <a:srgbClr val="C00000"/>
                </a:solidFill>
              </a:rPr>
              <a:t>block partition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38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56725" y="2729528"/>
                <a:ext cx="5912038" cy="2591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25" y="2729528"/>
                <a:ext cx="5912038" cy="2591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/>
          <p:cNvSpPr/>
          <p:nvPr/>
        </p:nvSpPr>
        <p:spPr>
          <a:xfrm>
            <a:off x="1263559" y="2822966"/>
            <a:ext cx="230345" cy="702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9948" y="298930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 0</a:t>
            </a:r>
            <a:endParaRPr lang="zh-CN" altLang="en-US" dirty="0"/>
          </a:p>
        </p:txBody>
      </p:sp>
      <p:sp>
        <p:nvSpPr>
          <p:cNvPr id="8" name="左大括号 7"/>
          <p:cNvSpPr/>
          <p:nvPr/>
        </p:nvSpPr>
        <p:spPr>
          <a:xfrm>
            <a:off x="1263559" y="3680853"/>
            <a:ext cx="230345" cy="702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9948" y="3847192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10" name="左大括号 9"/>
          <p:cNvSpPr/>
          <p:nvPr/>
        </p:nvSpPr>
        <p:spPr>
          <a:xfrm>
            <a:off x="1252201" y="4538740"/>
            <a:ext cx="230345" cy="702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8590" y="470507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Thread 2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2366272" y="3144191"/>
            <a:ext cx="1556575" cy="757714"/>
            <a:chOff x="2366272" y="3144191"/>
            <a:chExt cx="1556575" cy="757714"/>
          </a:xfrm>
        </p:grpSpPr>
        <p:cxnSp>
          <p:nvCxnSpPr>
            <p:cNvPr id="18" name="直接箭头连接符 17"/>
            <p:cNvCxnSpPr/>
            <p:nvPr/>
          </p:nvCxnSpPr>
          <p:spPr>
            <a:xfrm flipH="1">
              <a:off x="2366272" y="3144191"/>
              <a:ext cx="1556574" cy="757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3120128" y="3370306"/>
              <a:ext cx="802719" cy="426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366272" y="3046356"/>
            <a:ext cx="2652458" cy="1300676"/>
            <a:chOff x="2366272" y="3046356"/>
            <a:chExt cx="2652458" cy="1300676"/>
          </a:xfrm>
        </p:grpSpPr>
        <p:cxnSp>
          <p:nvCxnSpPr>
            <p:cNvPr id="22" name="直接箭头连接符 21"/>
            <p:cNvCxnSpPr/>
            <p:nvPr/>
          </p:nvCxnSpPr>
          <p:spPr>
            <a:xfrm flipH="1">
              <a:off x="2366272" y="3046356"/>
              <a:ext cx="2652458" cy="130067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434236" y="3459645"/>
              <a:ext cx="1514692" cy="83338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2275755" y="2908552"/>
            <a:ext cx="3868077" cy="1899776"/>
            <a:chOff x="2275755" y="2908552"/>
            <a:chExt cx="3868077" cy="1899776"/>
          </a:xfrm>
        </p:grpSpPr>
        <p:cxnSp>
          <p:nvCxnSpPr>
            <p:cNvPr id="33" name="直接箭头连接符 32"/>
            <p:cNvCxnSpPr/>
            <p:nvPr/>
          </p:nvCxnSpPr>
          <p:spPr>
            <a:xfrm flipH="1">
              <a:off x="4446432" y="3901905"/>
              <a:ext cx="1570460" cy="8902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>
              <a:off x="3434236" y="3358637"/>
              <a:ext cx="2568770" cy="14496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H="1">
              <a:off x="2275755" y="2908552"/>
              <a:ext cx="3685369" cy="17808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5486400" y="4419044"/>
              <a:ext cx="657432" cy="3553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2191634" y="3000657"/>
            <a:ext cx="4753333" cy="2204054"/>
            <a:chOff x="2191634" y="3000657"/>
            <a:chExt cx="4753333" cy="2204054"/>
          </a:xfrm>
        </p:grpSpPr>
        <p:cxnSp>
          <p:nvCxnSpPr>
            <p:cNvPr id="48" name="直接箭头连接符 47"/>
            <p:cNvCxnSpPr/>
            <p:nvPr/>
          </p:nvCxnSpPr>
          <p:spPr>
            <a:xfrm flipH="1">
              <a:off x="2191634" y="3000657"/>
              <a:ext cx="4683816" cy="2119952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>
              <a:off x="3339325" y="3370306"/>
              <a:ext cx="3543106" cy="183440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4446432" y="3872445"/>
              <a:ext cx="2454419" cy="129386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5458479" y="4347032"/>
              <a:ext cx="1486488" cy="83094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1"/>
          <p:cNvSpPr/>
          <p:nvPr/>
        </p:nvSpPr>
        <p:spPr>
          <a:xfrm>
            <a:off x="1703090" y="2682769"/>
            <a:ext cx="5660903" cy="921380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7485251" y="2723886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0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463469" y="3244837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7468625" y="3670797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2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468624" y="4111182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3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477364" y="4565084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4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7468624" y="4917121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27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E135F15D-39BD-4BE2-8E4D-D68ADD62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First Phase Computations for Reduced Algorithm with Block Partition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37B3137-A550-4511-A405-819435EC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39</a:t>
            </a:fld>
            <a:endParaRPr lang="zh-TW" altLang="en-US"/>
          </a:p>
        </p:txBody>
      </p:sp>
      <p:pic>
        <p:nvPicPr>
          <p:cNvPr id="49155" name="Picture 2">
            <a:extLst>
              <a:ext uri="{FF2B5EF4-FFF2-40B4-BE49-F238E27FC236}">
                <a16:creationId xmlns:a16="http://schemas.microsoft.com/office/drawing/2014/main" id="{3B67E1A2-525D-4094-9106-E5520F0D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224090"/>
            <a:ext cx="8085137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2823471" y="3011483"/>
            <a:ext cx="2970055" cy="1944425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5859838" y="3657603"/>
            <a:ext cx="1874171" cy="1298306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734009" y="4338776"/>
            <a:ext cx="781341" cy="617132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86772" y="5362906"/>
            <a:ext cx="6473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Imbalanced workload among three threads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DA210C1-F54C-447B-AD8E-28963915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FD9E4-7249-4A80-91A6-B6A5883F17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0450" y="3429000"/>
            <a:ext cx="7886700" cy="2852737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sz="4800" dirty="0"/>
              <a:t>N-Body</a:t>
            </a:r>
            <a:r>
              <a:rPr lang="en-US" dirty="0"/>
              <a:t> Solvers</a:t>
            </a:r>
          </a:p>
        </p:txBody>
      </p:sp>
      <p:pic>
        <p:nvPicPr>
          <p:cNvPr id="21507" name="Picture 2" descr="catch a falling star,catching stars,falling stars,metaphors,nature,people,persons,stars">
            <a:extLst>
              <a:ext uri="{FF2B5EF4-FFF2-40B4-BE49-F238E27FC236}">
                <a16:creationId xmlns:a16="http://schemas.microsoft.com/office/drawing/2014/main" id="{8A784B65-704F-41AE-B468-F4E7A3356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atoms,science,symbols,technology">
            <a:extLst>
              <a:ext uri="{FF2B5EF4-FFF2-40B4-BE49-F238E27FC236}">
                <a16:creationId xmlns:a16="http://schemas.microsoft.com/office/drawing/2014/main" id="{822F3154-1494-458D-B146-7DECF7B2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84313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 - continued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 particles, 3 threads, </a:t>
            </a:r>
            <a:r>
              <a:rPr lang="en-US" altLang="zh-CN" dirty="0">
                <a:solidFill>
                  <a:srgbClr val="C00000"/>
                </a:solidFill>
              </a:rPr>
              <a:t>cyclic partition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40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56725" y="2729528"/>
                <a:ext cx="5912038" cy="2591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05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f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25" y="2729528"/>
                <a:ext cx="5912038" cy="2591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69006" y="2723886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60367" y="3143459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Thread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8928" y="358375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Thread 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485251" y="2723886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0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456190" y="3197341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1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7468625" y="3670797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2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468624" y="4111182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3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477364" y="4565084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4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7468624" y="4917121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Particle 5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46916" y="4046981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Thread 0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38277" y="4466554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Thread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6838" y="4906849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Thread 2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799040" y="2723886"/>
            <a:ext cx="4544081" cy="419573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761138" y="3162555"/>
            <a:ext cx="3581983" cy="419573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814856" y="3612537"/>
            <a:ext cx="2528266" cy="419573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5863327" y="4071020"/>
            <a:ext cx="1479793" cy="419573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6777728" y="4516274"/>
            <a:ext cx="594620" cy="419573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4A371B2D-E3ED-4EAA-B5EA-F5137BF7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First Phase Computations for Reduced Algorithm with Cyclic Partition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558929-56F3-480D-A635-1A4AD27D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41</a:t>
            </a:fld>
            <a:endParaRPr lang="zh-TW" altLang="en-US"/>
          </a:p>
        </p:txBody>
      </p:sp>
      <p:pic>
        <p:nvPicPr>
          <p:cNvPr id="50179" name="Picture 2">
            <a:extLst>
              <a:ext uri="{FF2B5EF4-FFF2-40B4-BE49-F238E27FC236}">
                <a16:creationId xmlns:a16="http://schemas.microsoft.com/office/drawing/2014/main" id="{28EADD0E-6AA3-4FF7-BAF1-912FEBBF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63274"/>
            <a:ext cx="84248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299960" y="3158066"/>
            <a:ext cx="2509366" cy="1630319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88433" y="3373288"/>
            <a:ext cx="2077759" cy="1415098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045299" y="3676124"/>
            <a:ext cx="1533309" cy="1112261"/>
          </a:xfrm>
          <a:prstGeom prst="round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00254" y="5222552"/>
            <a:ext cx="6838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More balanced workload among three threads with cyclic partition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90B77-26DC-42CB-9115-FED4B6C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636A-3EB7-47D2-BF2F-F0AEB9EE4E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2107671"/>
            <a:ext cx="7222067" cy="2852737"/>
          </a:xfrm>
        </p:spPr>
        <p:txBody>
          <a:bodyPr>
            <a:normAutofit/>
          </a:bodyPr>
          <a:lstStyle/>
          <a:p>
            <a:r>
              <a:rPr lang="en-US" sz="5400" dirty="0"/>
              <a:t>Parallelizing the Solvers using </a:t>
            </a:r>
            <a:r>
              <a:rPr lang="en-US" sz="5400" dirty="0" err="1"/>
              <a:t>Pthreads</a:t>
            </a:r>
            <a:endParaRPr lang="en-US" sz="5400" dirty="0"/>
          </a:p>
        </p:txBody>
      </p:sp>
      <p:pic>
        <p:nvPicPr>
          <p:cNvPr id="5" name="Picture 4" descr="atoms,science,symbols,technology">
            <a:extLst>
              <a:ext uri="{FF2B5EF4-FFF2-40B4-BE49-F238E27FC236}">
                <a16:creationId xmlns:a16="http://schemas.microsoft.com/office/drawing/2014/main" id="{822F3154-1494-458D-B146-7DECF7B2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81" y="4181730"/>
            <a:ext cx="2265363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4485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0CDA5B9E-F781-430D-97B2-6BB09869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Parallelizing the Solvers Using Pthreads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B9E1F333-53FB-4ECC-A2D8-9331F3CA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26879" cy="4631016"/>
          </a:xfrm>
        </p:spPr>
        <p:txBody>
          <a:bodyPr>
            <a:normAutofit/>
          </a:bodyPr>
          <a:lstStyle/>
          <a:p>
            <a:r>
              <a:rPr lang="en-US" altLang="zh-CN" dirty="0"/>
              <a:t>By default, </a:t>
            </a:r>
            <a:r>
              <a:rPr lang="en-US" altLang="zh-CN" dirty="0">
                <a:solidFill>
                  <a:srgbClr val="C00000"/>
                </a:solidFill>
              </a:rPr>
              <a:t>local</a:t>
            </a:r>
            <a:r>
              <a:rPr lang="en-US" altLang="zh-CN" dirty="0"/>
              <a:t> variables in </a:t>
            </a:r>
            <a:r>
              <a:rPr lang="en-US" altLang="zh-CN" dirty="0" err="1"/>
              <a:t>Pthreads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C00000"/>
                </a:solidFill>
              </a:rPr>
              <a:t>private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All </a:t>
            </a:r>
            <a:r>
              <a:rPr lang="en-US" altLang="zh-CN" dirty="0">
                <a:solidFill>
                  <a:srgbClr val="C00000"/>
                </a:solidFill>
              </a:rPr>
              <a:t>shared</a:t>
            </a:r>
            <a:r>
              <a:rPr lang="en-US" altLang="zh-CN" dirty="0"/>
              <a:t> variables are </a:t>
            </a:r>
            <a:r>
              <a:rPr lang="en-US" altLang="zh-CN" dirty="0">
                <a:solidFill>
                  <a:srgbClr val="C00000"/>
                </a:solidFill>
              </a:rPr>
              <a:t>global</a:t>
            </a:r>
            <a:r>
              <a:rPr lang="en-US" altLang="zh-CN" dirty="0"/>
              <a:t> in the </a:t>
            </a:r>
            <a:r>
              <a:rPr lang="en-US" altLang="zh-CN" dirty="0" err="1"/>
              <a:t>Pthreads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 principle </a:t>
            </a:r>
            <a:r>
              <a:rPr lang="en-US" altLang="zh-CN" dirty="0">
                <a:solidFill>
                  <a:srgbClr val="C00000"/>
                </a:solidFill>
              </a:rPr>
              <a:t>data structures </a:t>
            </a:r>
            <a:r>
              <a:rPr lang="en-US" altLang="zh-CN" dirty="0"/>
              <a:t>in the </a:t>
            </a:r>
            <a:r>
              <a:rPr lang="en-US" altLang="zh-CN" dirty="0" err="1"/>
              <a:t>Pthreads</a:t>
            </a:r>
            <a:r>
              <a:rPr lang="en-US" altLang="zh-CN" dirty="0"/>
              <a:t> version are </a:t>
            </a:r>
            <a:r>
              <a:rPr lang="en-US" altLang="zh-CN" dirty="0">
                <a:solidFill>
                  <a:srgbClr val="C00000"/>
                </a:solidFill>
              </a:rPr>
              <a:t>identical</a:t>
            </a:r>
            <a:r>
              <a:rPr lang="en-US" altLang="zh-CN" dirty="0"/>
              <a:t> to those in the </a:t>
            </a:r>
            <a:r>
              <a:rPr lang="en-US" altLang="zh-CN" dirty="0" err="1"/>
              <a:t>OpenMP</a:t>
            </a:r>
            <a:r>
              <a:rPr lang="en-US" altLang="zh-CN" dirty="0"/>
              <a:t> version </a:t>
            </a:r>
          </a:p>
          <a:p>
            <a:pPr lvl="2"/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Startup</a:t>
            </a:r>
            <a:r>
              <a:rPr lang="en-US" altLang="zh-CN" dirty="0"/>
              <a:t> for </a:t>
            </a:r>
            <a:r>
              <a:rPr lang="en-US" altLang="zh-CN" dirty="0" err="1"/>
              <a:t>Pthreads</a:t>
            </a:r>
            <a:r>
              <a:rPr lang="en-US" altLang="zh-CN" dirty="0"/>
              <a:t> is basically </a:t>
            </a:r>
            <a:r>
              <a:rPr lang="en-US" altLang="zh-CN" dirty="0">
                <a:solidFill>
                  <a:srgbClr val="C00000"/>
                </a:solidFill>
              </a:rPr>
              <a:t>the same </a:t>
            </a:r>
            <a:r>
              <a:rPr lang="en-US" altLang="zh-CN" dirty="0"/>
              <a:t>as the startup for OpenMP</a:t>
            </a:r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2F8937-39C4-4702-9B13-579C5C60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A8FDF057-E7F4-46A6-9446-F1EB367D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Parallelizing the Solvers Using Pthreads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7D6A8017-476B-4BC5-BDB0-430B53AE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69036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The main </a:t>
            </a:r>
            <a:r>
              <a:rPr lang="en-US" altLang="zh-CN" dirty="0">
                <a:solidFill>
                  <a:srgbClr val="C00000"/>
                </a:solidFill>
              </a:rPr>
              <a:t>difference</a:t>
            </a:r>
            <a:r>
              <a:rPr lang="en-US" altLang="zh-CN" dirty="0"/>
              <a:t> between </a:t>
            </a:r>
            <a:r>
              <a:rPr lang="en-US" altLang="zh-CN" dirty="0" err="1"/>
              <a:t>Pthreads</a:t>
            </a:r>
            <a:r>
              <a:rPr lang="en-US" altLang="zh-CN" dirty="0"/>
              <a:t> and OpenMP is in the </a:t>
            </a:r>
            <a:r>
              <a:rPr lang="en-US" altLang="zh-CN" dirty="0">
                <a:solidFill>
                  <a:srgbClr val="C00000"/>
                </a:solidFill>
              </a:rPr>
              <a:t>details of parallelizing the inner loops</a:t>
            </a:r>
            <a:r>
              <a:rPr lang="en-US" altLang="zh-CN" dirty="0"/>
              <a:t>. </a:t>
            </a:r>
          </a:p>
          <a:p>
            <a:endParaRPr lang="en-US" altLang="zh-CN" dirty="0"/>
          </a:p>
          <a:p>
            <a:r>
              <a:rPr lang="en-US" altLang="zh-CN" dirty="0"/>
              <a:t>We must </a:t>
            </a:r>
            <a:r>
              <a:rPr lang="en-US" altLang="zh-CN" dirty="0">
                <a:solidFill>
                  <a:srgbClr val="C00000"/>
                </a:solidFill>
              </a:rPr>
              <a:t>explicitly determine </a:t>
            </a:r>
            <a:r>
              <a:rPr lang="en-US" altLang="zh-CN" dirty="0"/>
              <a:t>which values of the loop variables correspond to each thread’s calculations.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891037-00FC-4435-96CD-F46344E9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496EC922-28CF-4A48-8E34-F8AF17A7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Parallelizing the Solvers Using Pthreads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1F5A1F95-F9CF-4D40-A984-02B1FB95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Another difference between the </a:t>
            </a:r>
            <a:r>
              <a:rPr lang="en-US" altLang="zh-CN" dirty="0" err="1"/>
              <a:t>Pthreads</a:t>
            </a:r>
            <a:r>
              <a:rPr lang="en-US" altLang="zh-CN" dirty="0"/>
              <a:t> and the </a:t>
            </a:r>
            <a:r>
              <a:rPr lang="en-US" altLang="zh-CN" dirty="0" err="1"/>
              <a:t>OpenMP</a:t>
            </a:r>
            <a:r>
              <a:rPr lang="en-US" altLang="zh-CN" dirty="0"/>
              <a:t> versions has to </a:t>
            </a:r>
            <a:r>
              <a:rPr lang="en-US" altLang="zh-CN" dirty="0">
                <a:solidFill>
                  <a:srgbClr val="C00000"/>
                </a:solidFill>
              </a:rPr>
              <a:t>do with barriers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At the end of a parallel for </a:t>
            </a:r>
            <a:r>
              <a:rPr lang="en-US" altLang="zh-CN" dirty="0" err="1"/>
              <a:t>OpenMP</a:t>
            </a:r>
            <a:r>
              <a:rPr lang="en-US" altLang="zh-CN" dirty="0"/>
              <a:t> has an </a:t>
            </a:r>
            <a:r>
              <a:rPr lang="en-US" altLang="zh-CN" dirty="0">
                <a:solidFill>
                  <a:srgbClr val="C00000"/>
                </a:solidFill>
              </a:rPr>
              <a:t>implied barrier.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 err="1"/>
              <a:t>Pthreads</a:t>
            </a:r>
            <a:r>
              <a:rPr lang="en-US" altLang="zh-CN" dirty="0"/>
              <a:t>, we need to </a:t>
            </a:r>
            <a:r>
              <a:rPr lang="en-US" altLang="zh-CN" dirty="0">
                <a:solidFill>
                  <a:srgbClr val="C00000"/>
                </a:solidFill>
              </a:rPr>
              <a:t>add explicit barriers </a:t>
            </a:r>
            <a:r>
              <a:rPr lang="en-US" altLang="zh-CN" dirty="0"/>
              <a:t>after the inner loops when a race condition can arise.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Pthreads</a:t>
            </a:r>
            <a:r>
              <a:rPr lang="en-US" altLang="zh-CN" dirty="0"/>
              <a:t> standard includes a </a:t>
            </a:r>
            <a:r>
              <a:rPr lang="en-US" altLang="zh-CN" dirty="0">
                <a:solidFill>
                  <a:srgbClr val="C00000"/>
                </a:solidFill>
              </a:rPr>
              <a:t>barrier</a:t>
            </a:r>
            <a:r>
              <a:rPr lang="en-US" altLang="zh-CN" dirty="0"/>
              <a:t>. However, some systems don’t implement it.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C043F5-4ADB-4DD6-8485-39AB6E72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90B77-26DC-42CB-9115-FED4B6C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636A-3EB7-47D2-BF2F-F0AEB9EE4E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2107671"/>
            <a:ext cx="7222067" cy="2852737"/>
          </a:xfrm>
        </p:spPr>
        <p:txBody>
          <a:bodyPr>
            <a:normAutofit/>
          </a:bodyPr>
          <a:lstStyle/>
          <a:p>
            <a:r>
              <a:rPr lang="en-US" sz="5400" dirty="0"/>
              <a:t>Parallelizing the Solvers using MPI</a:t>
            </a:r>
          </a:p>
        </p:txBody>
      </p:sp>
      <p:pic>
        <p:nvPicPr>
          <p:cNvPr id="5" name="Picture 4" descr="atoms,science,symbols,technology">
            <a:extLst>
              <a:ext uri="{FF2B5EF4-FFF2-40B4-BE49-F238E27FC236}">
                <a16:creationId xmlns:a16="http://schemas.microsoft.com/office/drawing/2014/main" id="{822F3154-1494-458D-B146-7DECF7B2F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081" y="4181730"/>
            <a:ext cx="2265363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65112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78F0951-05F7-4E72-A4D9-A9964330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Parallelizing the Basic Solver Using MPI</a:t>
            </a:r>
          </a:p>
        </p:txBody>
      </p:sp>
      <p:sp>
        <p:nvSpPr>
          <p:cNvPr id="56322" name="Content Placeholder 3">
            <a:extLst>
              <a:ext uri="{FF2B5EF4-FFF2-40B4-BE49-F238E27FC236}">
                <a16:creationId xmlns:a16="http://schemas.microsoft.com/office/drawing/2014/main" id="{E1E9F2E7-1F11-48C3-B630-D14C98E0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Choices with respect to the data structures:</a:t>
            </a:r>
          </a:p>
          <a:p>
            <a:pPr lvl="1"/>
            <a:r>
              <a:rPr lang="en-US" altLang="zh-CN" dirty="0"/>
              <a:t>Each process stores the entire </a:t>
            </a:r>
            <a:r>
              <a:rPr lang="en-US" altLang="zh-CN" dirty="0">
                <a:solidFill>
                  <a:srgbClr val="C00000"/>
                </a:solidFill>
              </a:rPr>
              <a:t>global array </a:t>
            </a:r>
            <a:r>
              <a:rPr lang="en-US" altLang="zh-CN" dirty="0"/>
              <a:t>of particle </a:t>
            </a:r>
            <a:r>
              <a:rPr lang="en-US" altLang="zh-CN" dirty="0">
                <a:solidFill>
                  <a:srgbClr val="C00000"/>
                </a:solidFill>
              </a:rPr>
              <a:t>masses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Each process only uses a single </a:t>
            </a:r>
            <a:r>
              <a:rPr lang="en-US" altLang="zh-CN" dirty="0">
                <a:solidFill>
                  <a:srgbClr val="C00000"/>
                </a:solidFill>
              </a:rPr>
              <a:t>n-element array </a:t>
            </a:r>
            <a:r>
              <a:rPr lang="en-US" altLang="zh-CN" dirty="0"/>
              <a:t>for the </a:t>
            </a:r>
            <a:r>
              <a:rPr lang="en-US" altLang="zh-CN" dirty="0">
                <a:solidFill>
                  <a:srgbClr val="C00000"/>
                </a:solidFill>
              </a:rPr>
              <a:t>positions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Each process uses a pointer </a:t>
            </a:r>
            <a:r>
              <a:rPr lang="en-US" altLang="zh-CN" dirty="0" err="1">
                <a:solidFill>
                  <a:srgbClr val="C00000"/>
                </a:solidFill>
              </a:rPr>
              <a:t>loc_pos</a:t>
            </a:r>
            <a:r>
              <a:rPr lang="en-US" altLang="zh-CN" dirty="0"/>
              <a:t> that refers to the start of its </a:t>
            </a:r>
            <a:r>
              <a:rPr lang="en-US" altLang="zh-CN" dirty="0">
                <a:solidFill>
                  <a:srgbClr val="C00000"/>
                </a:solidFill>
              </a:rPr>
              <a:t>block of pos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On process </a:t>
            </a:r>
            <a:r>
              <a:rPr lang="pt-BR" altLang="zh-CN" dirty="0"/>
              <a:t>0 local_pos = pos;</a:t>
            </a:r>
          </a:p>
          <a:p>
            <a:pPr marL="457200" lvl="1" indent="0">
              <a:buNone/>
            </a:pPr>
            <a:r>
              <a:rPr lang="pt-BR" altLang="zh-CN" dirty="0"/>
              <a:t>   on process 1 local_pos = pos + loc_n; </a:t>
            </a:r>
          </a:p>
          <a:p>
            <a:pPr marL="457200" lvl="1" indent="0">
              <a:buNone/>
            </a:pPr>
            <a:r>
              <a:rPr lang="pt-BR" altLang="zh-CN" dirty="0"/>
              <a:t>   etc.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935BDD-E7FD-4832-ADBB-3C96B3DD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047268B4-EF1A-4C1D-AB55-A03A56E4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Pseudo-code for the MPI version of the basic n-body solver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A86A8E-C425-4104-B88B-7FB1556E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48</a:t>
            </a:fld>
            <a:endParaRPr lang="zh-TW" altLang="en-US"/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8F1BCB1E-F8CB-40EE-AC99-2407AC49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33576"/>
            <a:ext cx="79724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1305289" y="4732544"/>
            <a:ext cx="70220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2423FA97-3626-4CAE-AC4A-B689DE9B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Pseudo-code for output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F9FF52-D13D-44AC-8CEA-8BF49907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49</a:t>
            </a:fld>
            <a:endParaRPr lang="zh-TW" altLang="en-US"/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2946DE4A-2021-4F80-BFEC-B203EDE58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73374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 descr="cartoons,desks,office,output,paper stacks,papers,paperwork,people at work,persons,productions,productivity,Screen Beans®,workers,working">
            <a:extLst>
              <a:ext uri="{FF2B5EF4-FFF2-40B4-BE49-F238E27FC236}">
                <a16:creationId xmlns:a16="http://schemas.microsoft.com/office/drawing/2014/main" id="{6F991D2F-A30C-48D3-8846-A8A17C425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76700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 flipV="1">
            <a:off x="998163" y="2519835"/>
            <a:ext cx="2854881" cy="6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672A8F5B-6F75-470B-83A9-DBF5D7E0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n-body problem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423F174C-F5C1-418F-8296-D06D1356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2260"/>
            <a:ext cx="7886700" cy="4351338"/>
          </a:xfrm>
        </p:spPr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C00000"/>
                </a:solidFill>
              </a:rPr>
              <a:t>positions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C00000"/>
                </a:solidFill>
              </a:rPr>
              <a:t>velocities</a:t>
            </a:r>
            <a:r>
              <a:rPr lang="en-US" altLang="zh-CN" dirty="0"/>
              <a:t> of a </a:t>
            </a:r>
            <a:r>
              <a:rPr lang="en-US" altLang="zh-CN" dirty="0">
                <a:solidFill>
                  <a:srgbClr val="C00000"/>
                </a:solidFill>
              </a:rPr>
              <a:t>collection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C00000"/>
                </a:solidFill>
              </a:rPr>
              <a:t>interacting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particles</a:t>
            </a:r>
            <a:r>
              <a:rPr lang="en-US" altLang="zh-CN" dirty="0"/>
              <a:t> over a period of time.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 </a:t>
            </a:r>
            <a:r>
              <a:rPr lang="en-US" altLang="zh-CN" dirty="0">
                <a:solidFill>
                  <a:srgbClr val="0000FF"/>
                </a:solidFill>
              </a:rPr>
              <a:t>n-body solver </a:t>
            </a:r>
            <a:r>
              <a:rPr lang="en-US" altLang="zh-CN" dirty="0"/>
              <a:t>is a </a:t>
            </a:r>
            <a:r>
              <a:rPr lang="en-US" altLang="zh-CN" dirty="0">
                <a:solidFill>
                  <a:srgbClr val="0000FF"/>
                </a:solidFill>
              </a:rPr>
              <a:t>program</a:t>
            </a:r>
            <a:r>
              <a:rPr lang="en-US" altLang="zh-CN" dirty="0"/>
              <a:t> that finds the solution to an n-body problem by </a:t>
            </a:r>
            <a:r>
              <a:rPr lang="en-US" altLang="zh-CN" dirty="0">
                <a:solidFill>
                  <a:srgbClr val="C00000"/>
                </a:solidFill>
              </a:rPr>
              <a:t>simulating</a:t>
            </a:r>
            <a:r>
              <a:rPr lang="en-US" altLang="zh-CN" dirty="0"/>
              <a:t> the </a:t>
            </a:r>
            <a:r>
              <a:rPr lang="en-US" altLang="zh-CN" dirty="0">
                <a:solidFill>
                  <a:srgbClr val="C00000"/>
                </a:solidFill>
              </a:rPr>
              <a:t>behavior</a:t>
            </a:r>
            <a:r>
              <a:rPr lang="en-US" altLang="zh-CN" dirty="0"/>
              <a:t> of the particles.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2B3725-8690-4E85-9F88-1152074A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47" y="3953816"/>
            <a:ext cx="1840022" cy="25865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09145777-302E-4B9C-B69E-9CAC557F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Communication In A Possible MPI Implementation of the N-Body Solver</a:t>
            </a:r>
            <a:br>
              <a:rPr lang="en-US" altLang="zh-CN" sz="3600" dirty="0"/>
            </a:br>
            <a:r>
              <a:rPr lang="en-US" altLang="zh-CN" sz="2400" dirty="0"/>
              <a:t>(for a reduced solver)</a:t>
            </a:r>
            <a:endParaRPr lang="en-US" altLang="zh-CN" sz="36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C7E79A-C245-4EBC-B2DD-A1B607F9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50</a:t>
            </a:fld>
            <a:endParaRPr lang="zh-TW" altLang="en-US"/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6B7316A9-3D39-4B0B-B599-F6868155D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" y="1690689"/>
            <a:ext cx="7708669" cy="3770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1301799" y="5547180"/>
            <a:ext cx="6830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FF0000"/>
                </a:solidFill>
              </a:rPr>
              <a:t>Complicated! </a:t>
            </a:r>
          </a:p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Unless the implementation were very carefully done, it would probably be very slow.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4B4F1AAF-BD31-4EB6-8334-C4053D49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Ring of Processes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BD9AFEA-25DF-4E78-9ABB-4E9C7545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51</a:t>
            </a:fld>
            <a:endParaRPr lang="zh-TW" altLang="en-US"/>
          </a:p>
        </p:txBody>
      </p:sp>
      <p:pic>
        <p:nvPicPr>
          <p:cNvPr id="60419" name="Picture 2">
            <a:extLst>
              <a:ext uri="{FF2B5EF4-FFF2-40B4-BE49-F238E27FC236}">
                <a16:creationId xmlns:a16="http://schemas.microsoft.com/office/drawing/2014/main" id="{B8E72FDE-307C-49E6-9F06-181CBEE9F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078" y="1484193"/>
            <a:ext cx="5115843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813187" y="5203376"/>
            <a:ext cx="7517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By repeatedly sending and receiving data using the ring, each process has access to positions of all the particles.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C0B3E31-0735-4A42-9E93-6529D540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/>
              <a:t>Ring Pass of Positions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F55A29-4821-475E-9AD5-97EFF5A9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52</a:t>
            </a:fld>
            <a:endParaRPr lang="zh-TW" altLang="en-US"/>
          </a:p>
        </p:txBody>
      </p:sp>
      <p:pic>
        <p:nvPicPr>
          <p:cNvPr id="61443" name="Picture 2">
            <a:extLst>
              <a:ext uri="{FF2B5EF4-FFF2-40B4-BE49-F238E27FC236}">
                <a16:creationId xmlns:a16="http://schemas.microsoft.com/office/drawing/2014/main" id="{A7AC5119-06A5-492D-A6CA-ADC181B6A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432934"/>
            <a:ext cx="83058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64571" y="1643618"/>
            <a:ext cx="5853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</a:rPr>
              <a:t>4 processes, 8 particles, cyclic partition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2E813A-4882-478D-9878-E690BC7260FA}"/>
              </a:ext>
            </a:extLst>
          </p:cNvPr>
          <p:cNvSpPr txBox="1"/>
          <p:nvPr/>
        </p:nvSpPr>
        <p:spPr>
          <a:xfrm>
            <a:off x="544286" y="5032912"/>
            <a:ext cx="842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Phase 1: </a:t>
            </a:r>
            <a:r>
              <a:rPr lang="en-US" altLang="zh-CN" sz="2000" dirty="0"/>
              <a:t>each process will </a:t>
            </a:r>
            <a:r>
              <a:rPr lang="en-US" altLang="zh-CN" sz="2000" dirty="0">
                <a:solidFill>
                  <a:srgbClr val="FF0000"/>
                </a:solidFill>
              </a:rPr>
              <a:t>send</a:t>
            </a:r>
            <a:r>
              <a:rPr lang="en-US" altLang="zh-CN" sz="2000" dirty="0"/>
              <a:t> positions of its assigned particles to its </a:t>
            </a:r>
            <a:r>
              <a:rPr lang="en-US" altLang="zh-CN" sz="2000" dirty="0">
                <a:solidFill>
                  <a:srgbClr val="FF0000"/>
                </a:solidFill>
              </a:rPr>
              <a:t>“lower-ranked” neighbor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receive</a:t>
            </a:r>
            <a:r>
              <a:rPr lang="en-US" altLang="zh-CN" sz="2000" dirty="0"/>
              <a:t> positions of particles assigned to its </a:t>
            </a:r>
            <a:r>
              <a:rPr lang="en-US" altLang="zh-CN" sz="2000" dirty="0">
                <a:solidFill>
                  <a:srgbClr val="FF0000"/>
                </a:solidFill>
              </a:rPr>
              <a:t>“higher-ranked”</a:t>
            </a:r>
            <a:r>
              <a:rPr lang="en-US" altLang="zh-CN" sz="2000" dirty="0"/>
              <a:t> neighbor</a:t>
            </a:r>
          </a:p>
          <a:p>
            <a:r>
              <a:rPr lang="en-US" altLang="zh-CN" sz="2000" b="1" dirty="0">
                <a:solidFill>
                  <a:srgbClr val="0000FF"/>
                </a:solidFill>
              </a:rPr>
              <a:t>Phase 2: </a:t>
            </a:r>
            <a:r>
              <a:rPr lang="en-US" altLang="zh-CN" sz="2000" dirty="0"/>
              <a:t>each process will </a:t>
            </a:r>
            <a:r>
              <a:rPr lang="en-US" altLang="zh-CN" sz="2000" dirty="0">
                <a:solidFill>
                  <a:srgbClr val="FF0000"/>
                </a:solidFill>
              </a:rPr>
              <a:t>forward</a:t>
            </a:r>
            <a:r>
              <a:rPr lang="en-US" altLang="zh-CN" sz="2000" dirty="0"/>
              <a:t> the positions </a:t>
            </a:r>
            <a:r>
              <a:rPr lang="en-US" altLang="zh-CN" sz="2000" dirty="0">
                <a:solidFill>
                  <a:srgbClr val="FF0000"/>
                </a:solidFill>
              </a:rPr>
              <a:t>it received</a:t>
            </a:r>
            <a:r>
              <a:rPr lang="en-US" altLang="zh-CN" sz="2000" dirty="0"/>
              <a:t> in the first phase.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A8522-0587-4E04-8991-A63005A6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96250" cy="1325563"/>
          </a:xfrm>
        </p:spPr>
        <p:txBody>
          <a:bodyPr/>
          <a:lstStyle/>
          <a:p>
            <a:r>
              <a:rPr lang="en-US" altLang="zh-CN" dirty="0"/>
              <a:t>Computation of Forces in Ring Pass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1604D-F0EF-4D9E-A04F-139A14EC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 each phase, a process can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dirty="0"/>
              <a:t>(1) </a:t>
            </a:r>
            <a:r>
              <a:rPr lang="en-US" altLang="zh-CN" dirty="0">
                <a:solidFill>
                  <a:srgbClr val="0000FF"/>
                </a:solidFill>
              </a:rPr>
              <a:t>compute inter-particle forces </a:t>
            </a:r>
            <a:r>
              <a:rPr lang="en-US" altLang="zh-CN" dirty="0"/>
              <a:t>resulting from interaction between its </a:t>
            </a:r>
            <a:r>
              <a:rPr lang="en-US" altLang="zh-CN" dirty="0">
                <a:solidFill>
                  <a:srgbClr val="C00000"/>
                </a:solidFill>
              </a:rPr>
              <a:t>assigned particles </a:t>
            </a:r>
            <a:r>
              <a:rPr lang="en-US" altLang="zh-CN" dirty="0"/>
              <a:t>and the </a:t>
            </a:r>
            <a:r>
              <a:rPr lang="en-US" altLang="zh-CN" dirty="0">
                <a:solidFill>
                  <a:srgbClr val="C00000"/>
                </a:solidFill>
              </a:rPr>
              <a:t>particles</a:t>
            </a:r>
            <a:r>
              <a:rPr lang="en-US" altLang="zh-CN" dirty="0"/>
              <a:t> whose positions it has </a:t>
            </a:r>
            <a:r>
              <a:rPr lang="en-US" altLang="zh-CN" dirty="0">
                <a:solidFill>
                  <a:srgbClr val="C00000"/>
                </a:solidFill>
              </a:rPr>
              <a:t>received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(2) once an inter-particle force has been computed, the process can </a:t>
            </a:r>
            <a:r>
              <a:rPr lang="en-US" altLang="zh-CN" dirty="0">
                <a:solidFill>
                  <a:srgbClr val="C00000"/>
                </a:solidFill>
              </a:rPr>
              <a:t>add</a:t>
            </a:r>
            <a:r>
              <a:rPr lang="en-US" altLang="zh-CN" dirty="0"/>
              <a:t> the force into </a:t>
            </a:r>
            <a:r>
              <a:rPr lang="en-US" altLang="zh-CN" dirty="0">
                <a:solidFill>
                  <a:srgbClr val="C00000"/>
                </a:solidFill>
              </a:rPr>
              <a:t>a local array </a:t>
            </a:r>
            <a:r>
              <a:rPr lang="en-US" altLang="zh-CN" dirty="0"/>
              <a:t>of forces, and </a:t>
            </a:r>
            <a:r>
              <a:rPr lang="en-US" altLang="zh-CN" dirty="0">
                <a:solidFill>
                  <a:srgbClr val="C00000"/>
                </a:solidFill>
              </a:rPr>
              <a:t>subtract</a:t>
            </a:r>
            <a:r>
              <a:rPr lang="en-US" altLang="zh-CN" dirty="0"/>
              <a:t> the force from </a:t>
            </a:r>
            <a:r>
              <a:rPr lang="en-US" altLang="zh-CN" dirty="0">
                <a:solidFill>
                  <a:srgbClr val="C00000"/>
                </a:solidFill>
              </a:rPr>
              <a:t>the received array</a:t>
            </a:r>
            <a:r>
              <a:rPr lang="en-US" altLang="zh-CN" dirty="0"/>
              <a:t> of forces.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DCD02-E353-4F9C-8462-5E9CB140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363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04B45756-D9DD-485C-98C0-6653549B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Pseudo-code for the MPI implementation of the reduced n-body solver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00AA57-3D5F-48A2-B3A2-F5E3E6A5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54</a:t>
            </a:fld>
            <a:endParaRPr lang="zh-TW" altLang="en-US"/>
          </a:p>
        </p:txBody>
      </p:sp>
      <p:pic>
        <p:nvPicPr>
          <p:cNvPr id="64515" name="Picture 2">
            <a:extLst>
              <a:ext uri="{FF2B5EF4-FFF2-40B4-BE49-F238E27FC236}">
                <a16:creationId xmlns:a16="http://schemas.microsoft.com/office/drawing/2014/main" id="{711B2FDF-97A3-4AD6-AD8F-DD4F3AD5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762656"/>
            <a:ext cx="76279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221527" y="3573838"/>
            <a:ext cx="6212336" cy="544452"/>
          </a:xfrm>
          <a:prstGeom prst="roundRect">
            <a:avLst/>
          </a:prstGeom>
          <a:solidFill>
            <a:srgbClr val="FF0000">
              <a:alpha val="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74313" y="4368411"/>
            <a:ext cx="6808703" cy="782941"/>
          </a:xfrm>
          <a:prstGeom prst="roundRect">
            <a:avLst/>
          </a:prstGeom>
          <a:solidFill>
            <a:srgbClr val="FF0000">
              <a:alpha val="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908DBBBF-1348-4398-9951-39BBF699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20911"/>
          </a:xfrm>
        </p:spPr>
        <p:txBody>
          <a:bodyPr>
            <a:normAutofit fontScale="90000"/>
          </a:bodyPr>
          <a:lstStyle/>
          <a:p>
            <a:r>
              <a:rPr lang="en-US" altLang="zh-CN" sz="4000" dirty="0"/>
              <a:t>Computation of Forces in Ring Pass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728A81-D6D7-46EF-9BA3-09587A27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62467" name="Picture 2">
            <a:extLst>
              <a:ext uri="{FF2B5EF4-FFF2-40B4-BE49-F238E27FC236}">
                <a16:creationId xmlns:a16="http://schemas.microsoft.com/office/drawing/2014/main" id="{BC8FC234-F596-4C11-992A-584B234FD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2" y="1332906"/>
            <a:ext cx="6669946" cy="370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39243" y="853105"/>
            <a:ext cx="5036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2 processes, 4 particles, cyclic partition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953653" y="2937673"/>
            <a:ext cx="2888372" cy="1226283"/>
            <a:chOff x="2934387" y="2957042"/>
            <a:chExt cx="2888372" cy="1226283"/>
          </a:xfrm>
        </p:grpSpPr>
        <p:sp>
          <p:nvSpPr>
            <p:cNvPr id="9" name="圆角矩形 8"/>
            <p:cNvSpPr/>
            <p:nvPr/>
          </p:nvSpPr>
          <p:spPr>
            <a:xfrm>
              <a:off x="5187564" y="2957042"/>
              <a:ext cx="635195" cy="397416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934387" y="3768548"/>
              <a:ext cx="635197" cy="41477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3550318" y="3161812"/>
              <a:ext cx="1630937" cy="832261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915123" y="2917076"/>
            <a:ext cx="2907637" cy="1266249"/>
            <a:chOff x="2915123" y="2917076"/>
            <a:chExt cx="2907637" cy="1266249"/>
          </a:xfrm>
        </p:grpSpPr>
        <p:grpSp>
          <p:nvGrpSpPr>
            <p:cNvPr id="37" name="组合 36"/>
            <p:cNvGrpSpPr/>
            <p:nvPr/>
          </p:nvGrpSpPr>
          <p:grpSpPr>
            <a:xfrm>
              <a:off x="2915123" y="2917076"/>
              <a:ext cx="2907637" cy="1266249"/>
              <a:chOff x="2915123" y="2917076"/>
              <a:chExt cx="2907637" cy="1266249"/>
            </a:xfrm>
          </p:grpSpPr>
          <p:sp>
            <p:nvSpPr>
              <p:cNvPr id="13" name="圆角矩形 12"/>
              <p:cNvSpPr/>
              <p:nvPr/>
            </p:nvSpPr>
            <p:spPr>
              <a:xfrm>
                <a:off x="5187565" y="3768548"/>
                <a:ext cx="635195" cy="414777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2915123" y="2917076"/>
                <a:ext cx="635195" cy="3974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" name="直接箭头连接符 20"/>
            <p:cNvCxnSpPr>
              <a:stCxn id="20" idx="3"/>
              <a:endCxn id="13" idx="1"/>
            </p:cNvCxnSpPr>
            <p:nvPr/>
          </p:nvCxnSpPr>
          <p:spPr>
            <a:xfrm>
              <a:off x="3550318" y="3115784"/>
              <a:ext cx="1637247" cy="8601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00FDCD34-4E70-440C-B194-A0A2F8B7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2" y="5011506"/>
            <a:ext cx="6635046" cy="181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2953653" y="4628789"/>
            <a:ext cx="3235963" cy="1247223"/>
            <a:chOff x="2953653" y="4628789"/>
            <a:chExt cx="3235963" cy="1247223"/>
          </a:xfrm>
        </p:grpSpPr>
        <p:sp>
          <p:nvSpPr>
            <p:cNvPr id="29" name="圆角矩形 28"/>
            <p:cNvSpPr/>
            <p:nvPr/>
          </p:nvSpPr>
          <p:spPr>
            <a:xfrm>
              <a:off x="5206830" y="4628789"/>
              <a:ext cx="982786" cy="397416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953653" y="5461235"/>
              <a:ext cx="969193" cy="414777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H="1">
              <a:off x="3922846" y="4833559"/>
              <a:ext cx="1277676" cy="850382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2934389" y="4609763"/>
            <a:ext cx="3850319" cy="1259269"/>
            <a:chOff x="2934389" y="4609763"/>
            <a:chExt cx="3850319" cy="1259269"/>
          </a:xfrm>
        </p:grpSpPr>
        <p:sp>
          <p:nvSpPr>
            <p:cNvPr id="31" name="圆角矩形 30"/>
            <p:cNvSpPr/>
            <p:nvPr/>
          </p:nvSpPr>
          <p:spPr>
            <a:xfrm>
              <a:off x="5206831" y="5498850"/>
              <a:ext cx="1577877" cy="37018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934389" y="4609763"/>
              <a:ext cx="1567809" cy="3974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箭头连接符 33"/>
            <p:cNvCxnSpPr>
              <a:stCxn id="33" idx="3"/>
              <a:endCxn id="31" idx="1"/>
            </p:cNvCxnSpPr>
            <p:nvPr/>
          </p:nvCxnSpPr>
          <p:spPr>
            <a:xfrm>
              <a:off x="4502198" y="4808471"/>
              <a:ext cx="704633" cy="8754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8C8EF8-5CB8-4E75-BA5A-95BDC3E32791}"/>
              </a:ext>
            </a:extLst>
          </p:cNvPr>
          <p:cNvGrpSpPr/>
          <p:nvPr/>
        </p:nvGrpSpPr>
        <p:grpSpPr>
          <a:xfrm>
            <a:off x="887186" y="4462158"/>
            <a:ext cx="8199125" cy="2360146"/>
            <a:chOff x="887186" y="4462158"/>
            <a:chExt cx="8199125" cy="2360146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13720C1-6183-41ED-A626-2DD20F02E41E}"/>
                </a:ext>
              </a:extLst>
            </p:cNvPr>
            <p:cNvSpPr/>
            <p:nvPr/>
          </p:nvSpPr>
          <p:spPr>
            <a:xfrm>
              <a:off x="887186" y="5876012"/>
              <a:ext cx="6770914" cy="946292"/>
            </a:xfrm>
            <a:prstGeom prst="roundRect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E8A2D0A-0A4F-403E-9035-99F9810138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1644" y="5385488"/>
              <a:ext cx="457904" cy="81936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2DE046-53B9-4B92-A462-D77414AEA891}"/>
                </a:ext>
              </a:extLst>
            </p:cNvPr>
            <p:cNvSpPr txBox="1"/>
            <p:nvPr/>
          </p:nvSpPr>
          <p:spPr>
            <a:xfrm>
              <a:off x="7701643" y="4462158"/>
              <a:ext cx="13846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Final phase</a:t>
              </a:r>
              <a:r>
                <a:rPr lang="en-US" altLang="zh-CN" dirty="0"/>
                <a:t>: carry out a vector sum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5938160A-D017-4ADD-978A-F8786C0E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Performance of the MPI n-body solvers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45739D-B2DD-4D6F-9074-6DF29E3B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66563" name="Picture 2">
            <a:extLst>
              <a:ext uri="{FF2B5EF4-FFF2-40B4-BE49-F238E27FC236}">
                <a16:creationId xmlns:a16="http://schemas.microsoft.com/office/drawing/2014/main" id="{C9CC22E4-035A-44FF-9612-98DE0F1F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88081"/>
            <a:ext cx="46958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17A193-26A2-4282-9D43-E741EB96BCD6}"/>
              </a:ext>
            </a:extLst>
          </p:cNvPr>
          <p:cNvSpPr/>
          <p:nvPr/>
        </p:nvSpPr>
        <p:spPr>
          <a:xfrm>
            <a:off x="5292725" y="5085293"/>
            <a:ext cx="15795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4326" y="5525354"/>
            <a:ext cx="751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rgbClr val="C00000"/>
                </a:solidFill>
              </a:rPr>
              <a:t>Reduced </a:t>
            </a:r>
            <a:r>
              <a:rPr lang="en-US" altLang="zh-CN" sz="2400" dirty="0">
                <a:solidFill>
                  <a:srgbClr val="C00000"/>
                </a:solidFill>
              </a:rPr>
              <a:t>solver is better than basic solver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9385ABCA-A6F8-46A0-B89F-C0F2A47F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Run-Times for OpenMP and MPI N-Body Solvers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746059-3837-4072-BC43-616303B8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67587" name="Picture 2">
            <a:extLst>
              <a:ext uri="{FF2B5EF4-FFF2-40B4-BE49-F238E27FC236}">
                <a16:creationId xmlns:a16="http://schemas.microsoft.com/office/drawing/2014/main" id="{56D045B0-EB08-4C0A-B069-C7CBDE8D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73313"/>
            <a:ext cx="66135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AFD09C-1BA0-4B20-94A9-2A9F22B86F64}"/>
              </a:ext>
            </a:extLst>
          </p:cNvPr>
          <p:cNvSpPr/>
          <p:nvPr/>
        </p:nvSpPr>
        <p:spPr>
          <a:xfrm>
            <a:off x="6457950" y="1786366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9425" y="4844961"/>
            <a:ext cx="7517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Basic </a:t>
            </a:r>
            <a:r>
              <a:rPr lang="en-US" altLang="zh-CN" sz="2400" dirty="0" err="1">
                <a:solidFill>
                  <a:srgbClr val="C00000"/>
                </a:solidFill>
              </a:rPr>
              <a:t>OpenMP</a:t>
            </a:r>
            <a:r>
              <a:rPr lang="en-US" altLang="zh-CN" sz="2400" dirty="0">
                <a:solidFill>
                  <a:srgbClr val="C00000"/>
                </a:solidFill>
              </a:rPr>
              <a:t> solver is faster than basic MPI solver.</a:t>
            </a:r>
          </a:p>
          <a:p>
            <a:pPr algn="ctr"/>
            <a:endParaRPr lang="en-US" altLang="zh-CN" sz="2400" dirty="0">
              <a:solidFill>
                <a:srgbClr val="C0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Reduced solver: </a:t>
            </a:r>
            <a:r>
              <a:rPr lang="en-US" altLang="zh-CN" sz="2400" dirty="0" err="1">
                <a:solidFill>
                  <a:srgbClr val="C00000"/>
                </a:solidFill>
              </a:rPr>
              <a:t>OpenMP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≈</a:t>
            </a:r>
            <a:r>
              <a:rPr lang="en-US" altLang="zh-CN" sz="2400" dirty="0">
                <a:solidFill>
                  <a:srgbClr val="C00000"/>
                </a:solidFill>
              </a:rPr>
              <a:t> MPI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FD8346-7B20-4C4E-BCC8-DD959F3B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58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8B5CD-EFFB-4AAF-9C57-B6719019C5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8033" y="2658533"/>
            <a:ext cx="78867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Tree search</a:t>
            </a:r>
          </a:p>
        </p:txBody>
      </p:sp>
      <p:pic>
        <p:nvPicPr>
          <p:cNvPr id="68611" name="Picture 9">
            <a:extLst>
              <a:ext uri="{FF2B5EF4-FFF2-40B4-BE49-F238E27FC236}">
                <a16:creationId xmlns:a16="http://schemas.microsoft.com/office/drawing/2014/main" id="{78E5EDE5-433A-4EE3-A011-6CF7A822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63" y="2658533"/>
            <a:ext cx="36004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DF8ACB95-B173-4742-8F7D-22BD3C06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search problem (TSP)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D2F50A6D-9DD3-4F3D-B201-B4B60A80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NP-complete</a:t>
            </a:r>
            <a:r>
              <a:rPr lang="en-US" altLang="zh-CN" dirty="0"/>
              <a:t> problem.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No known </a:t>
            </a:r>
            <a:r>
              <a:rPr lang="en-US" altLang="zh-CN" dirty="0"/>
              <a:t>solution to TSP that is better in all cases than </a:t>
            </a:r>
            <a:r>
              <a:rPr lang="en-US" altLang="zh-CN" dirty="0">
                <a:solidFill>
                  <a:srgbClr val="FF0000"/>
                </a:solidFill>
              </a:rPr>
              <a:t>exhaustive search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Ex., the travelling salesperson problem, finding a minimum cost tour.</a:t>
            </a:r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3EB038-D0A1-478B-A0F8-D610E4D6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ED8A5B4-63A2-4BAB-8BA8-919D0B58322F}"/>
              </a:ext>
            </a:extLst>
          </p:cNvPr>
          <p:cNvSpPr/>
          <p:nvPr/>
        </p:nvSpPr>
        <p:spPr>
          <a:xfrm>
            <a:off x="684213" y="2708275"/>
            <a:ext cx="9191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mass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72A87-4166-4F67-99F0-A2F4D88CBE18}"/>
              </a:ext>
            </a:extLst>
          </p:cNvPr>
          <p:cNvSpPr/>
          <p:nvPr/>
        </p:nvSpPr>
        <p:spPr>
          <a:xfrm>
            <a:off x="684213" y="2060575"/>
            <a:ext cx="18399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latin typeface="+mn-lt"/>
              </a:rPr>
              <a:t>Position</a:t>
            </a:r>
            <a:r>
              <a:rPr lang="en-US" sz="2400" baseline="-25000" dirty="0" err="1">
                <a:latin typeface="+mn-lt"/>
              </a:rPr>
              <a:t>time</a:t>
            </a:r>
            <a:r>
              <a:rPr lang="en-US" sz="2400" baseline="-25000" dirty="0">
                <a:latin typeface="+mn-lt"/>
              </a:rPr>
              <a:t>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FAD06-6342-4EF5-9ECF-48C018A1EBC7}"/>
              </a:ext>
            </a:extLst>
          </p:cNvPr>
          <p:cNvSpPr/>
          <p:nvPr/>
        </p:nvSpPr>
        <p:spPr>
          <a:xfrm>
            <a:off x="684213" y="3357563"/>
            <a:ext cx="180498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latin typeface="+mn-lt"/>
              </a:rPr>
              <a:t>Velocity</a:t>
            </a:r>
            <a:r>
              <a:rPr lang="en-US" sz="2400" baseline="-25000" dirty="0" err="1">
                <a:solidFill>
                  <a:srgbClr val="000000"/>
                </a:solidFill>
                <a:latin typeface="Arial"/>
              </a:rPr>
              <a:t>time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</a:rPr>
              <a:t> 0</a:t>
            </a:r>
            <a:endParaRPr lang="en-US" sz="2400" dirty="0">
              <a:latin typeface="+mn-lt"/>
            </a:endParaRPr>
          </a:p>
        </p:txBody>
      </p:sp>
      <p:grpSp>
        <p:nvGrpSpPr>
          <p:cNvPr id="23557" name="Group 7">
            <a:extLst>
              <a:ext uri="{FF2B5EF4-FFF2-40B4-BE49-F238E27FC236}">
                <a16:creationId xmlns:a16="http://schemas.microsoft.com/office/drawing/2014/main" id="{9AFB6D5E-3558-4F87-8556-393E5B897A99}"/>
              </a:ext>
            </a:extLst>
          </p:cNvPr>
          <p:cNvGrpSpPr>
            <a:grpSpLocks/>
          </p:cNvGrpSpPr>
          <p:nvPr/>
        </p:nvGrpSpPr>
        <p:grpSpPr bwMode="auto">
          <a:xfrm>
            <a:off x="3492500" y="2133600"/>
            <a:ext cx="2374900" cy="1439863"/>
            <a:chOff x="3491880" y="2132856"/>
            <a:chExt cx="2376264" cy="14401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BA13FA-E836-4D7D-945A-C30C187A1C8E}"/>
                </a:ext>
              </a:extLst>
            </p:cNvPr>
            <p:cNvSpPr/>
            <p:nvPr/>
          </p:nvSpPr>
          <p:spPr bwMode="auto">
            <a:xfrm>
              <a:off x="3491880" y="2132856"/>
              <a:ext cx="2376264" cy="144016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95361C-24A1-40F7-863F-54B00C70AB6F}"/>
                </a:ext>
              </a:extLst>
            </p:cNvPr>
            <p:cNvSpPr/>
            <p:nvPr/>
          </p:nvSpPr>
          <p:spPr>
            <a:xfrm>
              <a:off x="3636426" y="2564745"/>
              <a:ext cx="2085584" cy="462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Arial"/>
                </a:rPr>
                <a:t>N-body solver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97E9801-E996-4288-A8A2-7C3A7734F6A4}"/>
              </a:ext>
            </a:extLst>
          </p:cNvPr>
          <p:cNvSpPr/>
          <p:nvPr/>
        </p:nvSpPr>
        <p:spPr>
          <a:xfrm>
            <a:off x="6516688" y="2349500"/>
            <a:ext cx="1828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latin typeface="+mn-lt"/>
              </a:rPr>
              <a:t>Position</a:t>
            </a:r>
            <a:r>
              <a:rPr lang="en-US" sz="2400" baseline="-25000" dirty="0" err="1">
                <a:latin typeface="+mn-lt"/>
              </a:rPr>
              <a:t>time</a:t>
            </a:r>
            <a:r>
              <a:rPr lang="en-US" sz="2400" baseline="-25000" dirty="0">
                <a:latin typeface="+mn-lt"/>
              </a:rPr>
              <a:t>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9CBDD4-5A5C-4855-B9D5-13E530ABC411}"/>
              </a:ext>
            </a:extLst>
          </p:cNvPr>
          <p:cNvSpPr/>
          <p:nvPr/>
        </p:nvSpPr>
        <p:spPr>
          <a:xfrm>
            <a:off x="6516688" y="3068638"/>
            <a:ext cx="18637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latin typeface="+mn-lt"/>
              </a:rPr>
              <a:t>Velocity</a:t>
            </a:r>
            <a:r>
              <a:rPr lang="en-US" sz="2400" baseline="-25000" dirty="0" err="1">
                <a:solidFill>
                  <a:srgbClr val="000000"/>
                </a:solidFill>
                <a:latin typeface="Arial"/>
              </a:rPr>
              <a:t>time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</a:rPr>
              <a:t> x</a:t>
            </a:r>
            <a:endParaRPr lang="en-US" sz="2400" dirty="0">
              <a:latin typeface="+mn-lt"/>
            </a:endParaRPr>
          </a:p>
        </p:txBody>
      </p:sp>
      <p:cxnSp>
        <p:nvCxnSpPr>
          <p:cNvPr id="23560" name="Straight Arrow Connector 11">
            <a:extLst>
              <a:ext uri="{FF2B5EF4-FFF2-40B4-BE49-F238E27FC236}">
                <a16:creationId xmlns:a16="http://schemas.microsoft.com/office/drawing/2014/main" id="{64D3B2E6-9EE5-42DA-ACB7-FBE28E198A56}"/>
              </a:ext>
            </a:extLst>
          </p:cNvPr>
          <p:cNvCxnSpPr>
            <a:cxnSpLocks noChangeShapeType="1"/>
            <a:stCxn id="4" idx="3"/>
            <a:endCxn id="0" idx="1"/>
          </p:cNvCxnSpPr>
          <p:nvPr/>
        </p:nvCxnSpPr>
        <p:spPr bwMode="auto">
          <a:xfrm>
            <a:off x="2524125" y="2292350"/>
            <a:ext cx="968375" cy="560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13">
            <a:extLst>
              <a:ext uri="{FF2B5EF4-FFF2-40B4-BE49-F238E27FC236}">
                <a16:creationId xmlns:a16="http://schemas.microsoft.com/office/drawing/2014/main" id="{5DA8E6B0-5578-4377-BBE6-25A7801E2B7F}"/>
              </a:ext>
            </a:extLst>
          </p:cNvPr>
          <p:cNvCxnSpPr>
            <a:cxnSpLocks noChangeShapeType="1"/>
            <a:stCxn id="3" idx="3"/>
          </p:cNvCxnSpPr>
          <p:nvPr/>
        </p:nvCxnSpPr>
        <p:spPr bwMode="auto">
          <a:xfrm flipV="1">
            <a:off x="1603375" y="2852738"/>
            <a:ext cx="1889125" cy="8651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Straight Arrow Connector 15">
            <a:extLst>
              <a:ext uri="{FF2B5EF4-FFF2-40B4-BE49-F238E27FC236}">
                <a16:creationId xmlns:a16="http://schemas.microsoft.com/office/drawing/2014/main" id="{2EDFACB0-91C9-4595-8B10-1A859D28DCDE}"/>
              </a:ext>
            </a:extLst>
          </p:cNvPr>
          <p:cNvCxnSpPr>
            <a:cxnSpLocks noChangeShapeType="1"/>
            <a:stCxn id="5" idx="3"/>
            <a:endCxn id="0" idx="1"/>
          </p:cNvCxnSpPr>
          <p:nvPr/>
        </p:nvCxnSpPr>
        <p:spPr bwMode="auto">
          <a:xfrm flipV="1">
            <a:off x="2489200" y="2852738"/>
            <a:ext cx="1003300" cy="735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Straight Arrow Connector 17">
            <a:extLst>
              <a:ext uri="{FF2B5EF4-FFF2-40B4-BE49-F238E27FC236}">
                <a16:creationId xmlns:a16="http://schemas.microsoft.com/office/drawing/2014/main" id="{7854BFEE-81B0-4988-B3D9-9E3D84198DA2}"/>
              </a:ext>
            </a:extLst>
          </p:cNvPr>
          <p:cNvCxnSpPr>
            <a:cxnSpLocks noChangeShapeType="1"/>
            <a:stCxn id="0" idx="3"/>
            <a:endCxn id="9" idx="1"/>
          </p:cNvCxnSpPr>
          <p:nvPr/>
        </p:nvCxnSpPr>
        <p:spPr bwMode="auto">
          <a:xfrm flipV="1">
            <a:off x="5867400" y="2579688"/>
            <a:ext cx="649288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Straight Arrow Connector 19">
            <a:extLst>
              <a:ext uri="{FF2B5EF4-FFF2-40B4-BE49-F238E27FC236}">
                <a16:creationId xmlns:a16="http://schemas.microsoft.com/office/drawing/2014/main" id="{6726F9F5-36BA-4D4E-9A21-0AFCB0DCBC85}"/>
              </a:ext>
            </a:extLst>
          </p:cNvPr>
          <p:cNvCxnSpPr>
            <a:cxnSpLocks noChangeShapeType="1"/>
            <a:stCxn id="0" idx="3"/>
            <a:endCxn id="10" idx="1"/>
          </p:cNvCxnSpPr>
          <p:nvPr/>
        </p:nvCxnSpPr>
        <p:spPr bwMode="auto">
          <a:xfrm>
            <a:off x="5867400" y="2852738"/>
            <a:ext cx="649288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17A3D18-465C-457E-81E3-12F03D35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52433F0A-EB9C-4456-9308-E5B8FE8B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Four-City TSP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B3652F-718B-44AE-AEA1-C9AD6C71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60</a:t>
            </a:fld>
            <a:endParaRPr lang="zh-TW" altLang="en-US"/>
          </a:p>
        </p:txBody>
      </p:sp>
      <p:pic>
        <p:nvPicPr>
          <p:cNvPr id="70659" name="Picture 2">
            <a:extLst>
              <a:ext uri="{FF2B5EF4-FFF2-40B4-BE49-F238E27FC236}">
                <a16:creationId xmlns:a16="http://schemas.microsoft.com/office/drawing/2014/main" id="{E6BF0539-FFD5-4145-9ABF-614C939C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67405"/>
            <a:ext cx="55340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5">
            <a:extLst>
              <a:ext uri="{FF2B5EF4-FFF2-40B4-BE49-F238E27FC236}">
                <a16:creationId xmlns:a16="http://schemas.microsoft.com/office/drawing/2014/main" id="{2E23B434-68B2-4A1B-AE48-13B3FAEB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962805"/>
            <a:ext cx="1404937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854D00E8-B221-4344-90D5-079F7D58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Search Tree for Four-City TSP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9EFD20-7926-48F7-B1E3-1E8DA3D9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61</a:t>
            </a:fld>
            <a:endParaRPr lang="zh-TW" altLang="en-US"/>
          </a:p>
        </p:txBody>
      </p:sp>
      <p:pic>
        <p:nvPicPr>
          <p:cNvPr id="71683" name="Picture 2">
            <a:extLst>
              <a:ext uri="{FF2B5EF4-FFF2-40B4-BE49-F238E27FC236}">
                <a16:creationId xmlns:a16="http://schemas.microsoft.com/office/drawing/2014/main" id="{BB9F6787-1F98-42E3-90FF-AFE450D95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44109"/>
            <a:ext cx="8054975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78918E94-2C13-47A3-98A7-C72B81B2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Pseudo-code for a </a:t>
            </a:r>
            <a:r>
              <a:rPr lang="en-US" altLang="zh-CN" sz="3600" dirty="0">
                <a:solidFill>
                  <a:srgbClr val="FF0000"/>
                </a:solidFill>
              </a:rPr>
              <a:t>recursive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solution</a:t>
            </a:r>
            <a:r>
              <a:rPr lang="en-US" altLang="zh-CN" sz="3600" dirty="0"/>
              <a:t> to TSP using depth-first search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B72A3D-682F-47BB-B8B1-B7AF9980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62</a:t>
            </a:fld>
            <a:endParaRPr lang="zh-TW" altLang="en-US"/>
          </a:p>
        </p:txBody>
      </p:sp>
      <p:grpSp>
        <p:nvGrpSpPr>
          <p:cNvPr id="72707" name="Group 10">
            <a:extLst>
              <a:ext uri="{FF2B5EF4-FFF2-40B4-BE49-F238E27FC236}">
                <a16:creationId xmlns:a16="http://schemas.microsoft.com/office/drawing/2014/main" id="{7E15ED9C-7197-447C-AF57-1B1C68076981}"/>
              </a:ext>
            </a:extLst>
          </p:cNvPr>
          <p:cNvGrpSpPr>
            <a:grpSpLocks/>
          </p:cNvGrpSpPr>
          <p:nvPr/>
        </p:nvGrpSpPr>
        <p:grpSpPr bwMode="auto">
          <a:xfrm>
            <a:off x="513114" y="1690689"/>
            <a:ext cx="5748083" cy="4493727"/>
            <a:chOff x="1475656" y="1484784"/>
            <a:chExt cx="5362575" cy="4086225"/>
          </a:xfrm>
        </p:grpSpPr>
        <p:pic>
          <p:nvPicPr>
            <p:cNvPr id="72708" name="Picture 2">
              <a:extLst>
                <a:ext uri="{FF2B5EF4-FFF2-40B4-BE49-F238E27FC236}">
                  <a16:creationId xmlns:a16="http://schemas.microsoft.com/office/drawing/2014/main" id="{0E029A78-B6A6-4E6A-9E46-12746A0A6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484784"/>
              <a:ext cx="5362575" cy="408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09" name="Rectangle 9">
              <a:extLst>
                <a:ext uri="{FF2B5EF4-FFF2-40B4-BE49-F238E27FC236}">
                  <a16:creationId xmlns:a16="http://schemas.microsoft.com/office/drawing/2014/main" id="{CDA898C4-4EFC-41A4-9727-9D8DE7CEE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136" y="4437112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GB" altLang="zh-CN"/>
            </a:p>
          </p:txBody>
        </p:sp>
        <p:pic>
          <p:nvPicPr>
            <p:cNvPr id="72710" name="Picture 2">
              <a:extLst>
                <a:ext uri="{FF2B5EF4-FFF2-40B4-BE49-F238E27FC236}">
                  <a16:creationId xmlns:a16="http://schemas.microsoft.com/office/drawing/2014/main" id="{E268F27D-2B49-484C-9454-7497B4556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365104"/>
              <a:ext cx="315035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线形标注 2 3"/>
          <p:cNvSpPr/>
          <p:nvPr/>
        </p:nvSpPr>
        <p:spPr>
          <a:xfrm>
            <a:off x="6124017" y="1565252"/>
            <a:ext cx="2674906" cy="670270"/>
          </a:xfrm>
          <a:prstGeom prst="borderCallout2">
            <a:avLst>
              <a:gd name="adj1" fmla="val 47909"/>
              <a:gd name="adj2" fmla="val -765"/>
              <a:gd name="adj3" fmla="val 98937"/>
              <a:gd name="adj4" fmla="val -11970"/>
              <a:gd name="adj5" fmla="val 177165"/>
              <a:gd name="adj6" fmla="val -85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 see if there are n cities in the partial tour</a:t>
            </a:r>
            <a:endParaRPr lang="zh-CN" altLang="en-US" dirty="0"/>
          </a:p>
        </p:txBody>
      </p:sp>
      <p:sp>
        <p:nvSpPr>
          <p:cNvPr id="10" name="线形标注 2 9"/>
          <p:cNvSpPr/>
          <p:nvPr/>
        </p:nvSpPr>
        <p:spPr>
          <a:xfrm>
            <a:off x="6124017" y="2399873"/>
            <a:ext cx="2674906" cy="803098"/>
          </a:xfrm>
          <a:prstGeom prst="borderCallout2">
            <a:avLst>
              <a:gd name="adj1" fmla="val 47909"/>
              <a:gd name="adj2" fmla="val -765"/>
              <a:gd name="adj3" fmla="val 47909"/>
              <a:gd name="adj4" fmla="val -15884"/>
              <a:gd name="adj5" fmla="val 85946"/>
              <a:gd name="adj6" fmla="val -71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 see if the complete tour has a lower cost than the current “best tour”</a:t>
            </a:r>
            <a:endParaRPr lang="zh-CN" altLang="en-US" dirty="0"/>
          </a:p>
        </p:txBody>
      </p:sp>
      <p:sp>
        <p:nvSpPr>
          <p:cNvPr id="11" name="线形标注 2 10"/>
          <p:cNvSpPr/>
          <p:nvPr/>
        </p:nvSpPr>
        <p:spPr>
          <a:xfrm>
            <a:off x="6124017" y="3367322"/>
            <a:ext cx="2674906" cy="803098"/>
          </a:xfrm>
          <a:prstGeom prst="borderCallout2">
            <a:avLst>
              <a:gd name="adj1" fmla="val 47909"/>
              <a:gd name="adj2" fmla="val -765"/>
              <a:gd name="adj3" fmla="val 47909"/>
              <a:gd name="adj4" fmla="val -15884"/>
              <a:gd name="adj5" fmla="val 11199"/>
              <a:gd name="adj6" fmla="val -47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Replace the current best tour with the tour</a:t>
            </a:r>
            <a:endParaRPr lang="zh-CN" altLang="en-US" dirty="0"/>
          </a:p>
        </p:txBody>
      </p:sp>
      <p:sp>
        <p:nvSpPr>
          <p:cNvPr id="12" name="线形标注 2 11"/>
          <p:cNvSpPr/>
          <p:nvPr/>
        </p:nvSpPr>
        <p:spPr>
          <a:xfrm>
            <a:off x="5648156" y="4334770"/>
            <a:ext cx="3405101" cy="850585"/>
          </a:xfrm>
          <a:prstGeom prst="borderCallout2">
            <a:avLst>
              <a:gd name="adj1" fmla="val 47909"/>
              <a:gd name="adj2" fmla="val -765"/>
              <a:gd name="adj3" fmla="val 27919"/>
              <a:gd name="adj4" fmla="val -12231"/>
              <a:gd name="adj5" fmla="val 2600"/>
              <a:gd name="adj6" fmla="val -16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 see if city has been visited, and if not, whether the city can possibly lead to a least-cost tour.</a:t>
            </a:r>
            <a:endParaRPr lang="zh-CN" altLang="en-US" dirty="0"/>
          </a:p>
        </p:txBody>
      </p:sp>
      <p:sp>
        <p:nvSpPr>
          <p:cNvPr id="13" name="线形标注 2 12"/>
          <p:cNvSpPr/>
          <p:nvPr/>
        </p:nvSpPr>
        <p:spPr>
          <a:xfrm>
            <a:off x="4887318" y="5283770"/>
            <a:ext cx="3509806" cy="900646"/>
          </a:xfrm>
          <a:prstGeom prst="borderCallout2">
            <a:avLst>
              <a:gd name="adj1" fmla="val 47909"/>
              <a:gd name="adj2" fmla="val -765"/>
              <a:gd name="adj3" fmla="val 27919"/>
              <a:gd name="adj4" fmla="val -12231"/>
              <a:gd name="adj5" fmla="val -10530"/>
              <a:gd name="adj6" fmla="val -32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Remove city from the tour, as it shouldn’t be included in the tour in subsequent recursive calls.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10138" y="2638498"/>
            <a:ext cx="2073105" cy="25826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2051002" y="2938644"/>
            <a:ext cx="2073105" cy="264327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1914985" y="3244852"/>
            <a:ext cx="2972333" cy="25826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2498895" y="4076505"/>
            <a:ext cx="2757160" cy="25826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2218526" y="4927090"/>
            <a:ext cx="3163172" cy="25826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500733" y="2066125"/>
            <a:ext cx="2373252" cy="69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399665" y="4619964"/>
            <a:ext cx="2373252" cy="69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2378834" y="4864733"/>
            <a:ext cx="2373252" cy="698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7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15D7B6D1-54BC-45F4-8706-E355A62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3750" cy="1325563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Pseudo-code for an implementation of a depth-first solution to </a:t>
            </a:r>
            <a:r>
              <a:rPr lang="en-US" altLang="zh-CN" sz="3600" dirty="0">
                <a:solidFill>
                  <a:srgbClr val="FF0000"/>
                </a:solidFill>
              </a:rPr>
              <a:t>TSP  without recursion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316990-ACEF-4E25-9B41-EDFBB1CE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63</a:t>
            </a:fld>
            <a:endParaRPr lang="zh-TW" altLang="en-US"/>
          </a:p>
        </p:txBody>
      </p:sp>
      <p:pic>
        <p:nvPicPr>
          <p:cNvPr id="73731" name="Picture 2">
            <a:extLst>
              <a:ext uri="{FF2B5EF4-FFF2-40B4-BE49-F238E27FC236}">
                <a16:creationId xmlns:a16="http://schemas.microsoft.com/office/drawing/2014/main" id="{B19BB577-4442-4BAB-99D4-C3CE0032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698624"/>
            <a:ext cx="62896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2 4"/>
          <p:cNvSpPr/>
          <p:nvPr/>
        </p:nvSpPr>
        <p:spPr>
          <a:xfrm>
            <a:off x="5702785" y="1508122"/>
            <a:ext cx="3284602" cy="900031"/>
          </a:xfrm>
          <a:prstGeom prst="borderCallout2">
            <a:avLst>
              <a:gd name="adj1" fmla="val 47909"/>
              <a:gd name="adj2" fmla="val -765"/>
              <a:gd name="adj3" fmla="val 77143"/>
              <a:gd name="adj4" fmla="val -20902"/>
              <a:gd name="adj5" fmla="val 145365"/>
              <a:gd name="adj6" fmla="val -521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NO_CITY is a marker so that we can tell when we’ve visited all children of a tree node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001466" y="2673399"/>
            <a:ext cx="970241" cy="25826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6367494" y="5175319"/>
            <a:ext cx="2674906" cy="911374"/>
          </a:xfrm>
          <a:prstGeom prst="borderCallout2">
            <a:avLst>
              <a:gd name="adj1" fmla="val 47909"/>
              <a:gd name="adj2" fmla="val -765"/>
              <a:gd name="adj3" fmla="val 36453"/>
              <a:gd name="adj4" fmla="val -3881"/>
              <a:gd name="adj5" fmla="val 36577"/>
              <a:gd name="adj6" fmla="val -73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Before pushing all children of a node, we push NO_CITY marker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331372" y="4803674"/>
            <a:ext cx="3825123" cy="98287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612415" y="2483772"/>
            <a:ext cx="600293" cy="252448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01466" y="1958137"/>
            <a:ext cx="760836" cy="26408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539911" y="3115686"/>
            <a:ext cx="230345" cy="21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13" name="椭圆 12"/>
          <p:cNvSpPr/>
          <p:nvPr/>
        </p:nvSpPr>
        <p:spPr>
          <a:xfrm>
            <a:off x="7210680" y="3667385"/>
            <a:ext cx="230345" cy="21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4" name="椭圆 13"/>
          <p:cNvSpPr/>
          <p:nvPr/>
        </p:nvSpPr>
        <p:spPr>
          <a:xfrm>
            <a:off x="7936022" y="3662664"/>
            <a:ext cx="230345" cy="21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5" name="椭圆 14"/>
          <p:cNvSpPr/>
          <p:nvPr/>
        </p:nvSpPr>
        <p:spPr>
          <a:xfrm>
            <a:off x="6882613" y="4256685"/>
            <a:ext cx="230345" cy="21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6" name="椭圆 15"/>
          <p:cNvSpPr/>
          <p:nvPr/>
        </p:nvSpPr>
        <p:spPr>
          <a:xfrm>
            <a:off x="7554307" y="4242725"/>
            <a:ext cx="230345" cy="21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cxnSp>
        <p:nvCxnSpPr>
          <p:cNvPr id="12" name="直接箭头连接符 11"/>
          <p:cNvCxnSpPr>
            <a:stCxn id="4" idx="3"/>
          </p:cNvCxnSpPr>
          <p:nvPr/>
        </p:nvCxnSpPr>
        <p:spPr>
          <a:xfrm flipH="1">
            <a:off x="7386348" y="3300381"/>
            <a:ext cx="187296" cy="36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017150" y="3846964"/>
            <a:ext cx="228234" cy="39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0"/>
          </p:cNvCxnSpPr>
          <p:nvPr/>
        </p:nvCxnSpPr>
        <p:spPr>
          <a:xfrm>
            <a:off x="7439969" y="3846964"/>
            <a:ext cx="229511" cy="395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5"/>
            <a:endCxn id="14" idx="0"/>
          </p:cNvCxnSpPr>
          <p:nvPr/>
        </p:nvCxnSpPr>
        <p:spPr>
          <a:xfrm>
            <a:off x="7736523" y="3300381"/>
            <a:ext cx="314672" cy="36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339325" y="4295621"/>
            <a:ext cx="248654" cy="1688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31" name="圆角矩形 30"/>
          <p:cNvSpPr/>
          <p:nvPr/>
        </p:nvSpPr>
        <p:spPr>
          <a:xfrm>
            <a:off x="6156495" y="4110101"/>
            <a:ext cx="1870681" cy="5095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579469" y="2833685"/>
            <a:ext cx="265246" cy="1890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8603488" y="2915962"/>
            <a:ext cx="230345" cy="21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8585179" y="3470842"/>
            <a:ext cx="248654" cy="1688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35" name="椭圆 34"/>
          <p:cNvSpPr/>
          <p:nvPr/>
        </p:nvSpPr>
        <p:spPr>
          <a:xfrm>
            <a:off x="8608131" y="3180435"/>
            <a:ext cx="230345" cy="21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36" name="椭圆 35"/>
          <p:cNvSpPr/>
          <p:nvPr/>
        </p:nvSpPr>
        <p:spPr>
          <a:xfrm>
            <a:off x="8603488" y="3661293"/>
            <a:ext cx="230345" cy="21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38" name="椭圆 37"/>
          <p:cNvSpPr/>
          <p:nvPr/>
        </p:nvSpPr>
        <p:spPr>
          <a:xfrm>
            <a:off x="8614370" y="3924598"/>
            <a:ext cx="230345" cy="216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cxnSp>
        <p:nvCxnSpPr>
          <p:cNvPr id="32" name="直接连接符 31"/>
          <p:cNvCxnSpPr/>
          <p:nvPr/>
        </p:nvCxnSpPr>
        <p:spPr>
          <a:xfrm>
            <a:off x="8579469" y="4716940"/>
            <a:ext cx="0" cy="28782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8844715" y="4716940"/>
            <a:ext cx="0" cy="287829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902962" y="4826347"/>
            <a:ext cx="209996" cy="1586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</a:t>
            </a:r>
            <a:endParaRPr lang="zh-CN" altLang="en-US" sz="1400" dirty="0"/>
          </a:p>
        </p:txBody>
      </p:sp>
      <p:sp>
        <p:nvSpPr>
          <p:cNvPr id="45" name="矩形 44"/>
          <p:cNvSpPr/>
          <p:nvPr/>
        </p:nvSpPr>
        <p:spPr>
          <a:xfrm>
            <a:off x="8588286" y="4192425"/>
            <a:ext cx="248654" cy="16885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</a:t>
            </a:r>
            <a:endParaRPr lang="zh-CN" altLang="en-US" sz="1400" dirty="0"/>
          </a:p>
        </p:txBody>
      </p:sp>
      <p:cxnSp>
        <p:nvCxnSpPr>
          <p:cNvPr id="47" name="直接箭头连接符 46"/>
          <p:cNvCxnSpPr>
            <a:stCxn id="13" idx="3"/>
            <a:endCxn id="28" idx="0"/>
          </p:cNvCxnSpPr>
          <p:nvPr/>
        </p:nvCxnSpPr>
        <p:spPr>
          <a:xfrm flipH="1">
            <a:off x="6463652" y="3852080"/>
            <a:ext cx="780761" cy="44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6980633" y="4488336"/>
            <a:ext cx="5580" cy="33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5ED3DF04-B4A5-4A03-AB82-A9828F30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Pseudo-code for a </a:t>
            </a:r>
            <a:r>
              <a:rPr lang="en-US" altLang="zh-CN" sz="3600" dirty="0">
                <a:solidFill>
                  <a:srgbClr val="FF0000"/>
                </a:solidFill>
              </a:rPr>
              <a:t>second</a:t>
            </a:r>
            <a:r>
              <a:rPr lang="en-US" altLang="zh-CN" sz="3600" dirty="0"/>
              <a:t> solution to TSP that </a:t>
            </a:r>
            <a:r>
              <a:rPr lang="en-US" altLang="zh-CN" sz="3600" dirty="0">
                <a:solidFill>
                  <a:srgbClr val="FF0000"/>
                </a:solidFill>
              </a:rPr>
              <a:t>doesn’t use recursion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9C3C51-2AC0-42A7-AE2D-A5299A7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64</a:t>
            </a:fld>
            <a:endParaRPr lang="zh-TW" altLang="en-US"/>
          </a:p>
        </p:txBody>
      </p:sp>
      <p:pic>
        <p:nvPicPr>
          <p:cNvPr id="74755" name="Picture 2">
            <a:extLst>
              <a:ext uri="{FF2B5EF4-FFF2-40B4-BE49-F238E27FC236}">
                <a16:creationId xmlns:a16="http://schemas.microsoft.com/office/drawing/2014/main" id="{FC94ACAD-6278-4E98-BBB2-65EDE72B6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56317"/>
            <a:ext cx="79232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2861863" y="1958137"/>
            <a:ext cx="600293" cy="26408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129622" y="2473505"/>
            <a:ext cx="1187789" cy="26408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00" y="2473505"/>
            <a:ext cx="3136075" cy="159070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7836754" y="2526619"/>
            <a:ext cx="600293" cy="173057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322855" y="3189930"/>
            <a:ext cx="600293" cy="210967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931967" y="3831170"/>
            <a:ext cx="678238" cy="210967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836754" y="3189930"/>
            <a:ext cx="600293" cy="210967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671069" y="3831170"/>
            <a:ext cx="713933" cy="18691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224" y="5026237"/>
            <a:ext cx="952500" cy="3143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937" y="4310118"/>
            <a:ext cx="923925" cy="4000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804" y="4703447"/>
            <a:ext cx="990600" cy="3143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937" y="5638257"/>
            <a:ext cx="1019175" cy="3524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847" y="5336324"/>
            <a:ext cx="1057275" cy="314325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6643149" y="4310118"/>
            <a:ext cx="21093" cy="20462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671069" y="4286748"/>
            <a:ext cx="1186897" cy="2337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857966" y="4310118"/>
            <a:ext cx="31626" cy="204623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4">
            <a:extLst>
              <a:ext uri="{FF2B5EF4-FFF2-40B4-BE49-F238E27FC236}">
                <a16:creationId xmlns:a16="http://schemas.microsoft.com/office/drawing/2014/main" id="{6671DE3C-7DC9-4EF2-9245-0D7FA3A33B23}"/>
              </a:ext>
            </a:extLst>
          </p:cNvPr>
          <p:cNvSpPr/>
          <p:nvPr/>
        </p:nvSpPr>
        <p:spPr>
          <a:xfrm>
            <a:off x="760920" y="1938488"/>
            <a:ext cx="1133194" cy="264083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0BA7F6-2D6A-4E49-9641-CB92C40166D0}"/>
              </a:ext>
            </a:extLst>
          </p:cNvPr>
          <p:cNvSpPr txBox="1"/>
          <p:nvPr/>
        </p:nvSpPr>
        <p:spPr>
          <a:xfrm>
            <a:off x="6922517" y="630351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6310065B-556C-45B3-8B28-BCE6DA2C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pre-processor macros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BC99BF-D5A6-4101-AEA9-BE20F2FD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65</a:t>
            </a:fld>
            <a:endParaRPr lang="zh-TW" altLang="en-US"/>
          </a:p>
        </p:txBody>
      </p:sp>
      <p:pic>
        <p:nvPicPr>
          <p:cNvPr id="75779" name="Picture 2">
            <a:extLst>
              <a:ext uri="{FF2B5EF4-FFF2-40B4-BE49-F238E27FC236}">
                <a16:creationId xmlns:a16="http://schemas.microsoft.com/office/drawing/2014/main" id="{765693A4-012D-4CE7-8B60-E0157E8B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873780"/>
            <a:ext cx="5591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0" name="Picture 3">
            <a:extLst>
              <a:ext uri="{FF2B5EF4-FFF2-40B4-BE49-F238E27FC236}">
                <a16:creationId xmlns:a16="http://schemas.microsoft.com/office/drawing/2014/main" id="{1825F0B5-FD56-4798-AB1B-317367400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178830"/>
            <a:ext cx="5724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5781" name="Straight Arrow Connector 6">
            <a:extLst>
              <a:ext uri="{FF2B5EF4-FFF2-40B4-BE49-F238E27FC236}">
                <a16:creationId xmlns:a16="http://schemas.microsoft.com/office/drawing/2014/main" id="{09C2542B-ACE6-4A02-B8A7-9DCC59CDE7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16238" y="3097742"/>
            <a:ext cx="1150937" cy="1008063"/>
          </a:xfrm>
          <a:prstGeom prst="straightConnector1">
            <a:avLst/>
          </a:prstGeom>
          <a:noFill/>
          <a:ln w="38100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24DA0588-781D-4BB2-8553-44A813D5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Run-Times of the Three Serial Implementations of Tree Search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13A51A-ED51-4515-B16D-B66FD714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66</a:t>
            </a:fld>
            <a:endParaRPr lang="zh-TW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9A3E19-8CB9-45FB-AC1B-053D7F976BA9}"/>
              </a:ext>
            </a:extLst>
          </p:cNvPr>
          <p:cNvSpPr/>
          <p:nvPr/>
        </p:nvSpPr>
        <p:spPr>
          <a:xfrm>
            <a:off x="6405563" y="1770858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  <p:pic>
        <p:nvPicPr>
          <p:cNvPr id="76804" name="Picture 3">
            <a:extLst>
              <a:ext uri="{FF2B5EF4-FFF2-40B4-BE49-F238E27FC236}">
                <a16:creationId xmlns:a16="http://schemas.microsoft.com/office/drawing/2014/main" id="{BA1F2B8B-2A25-427C-A7A7-42EFECB9A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79926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 descr="branches,brush strokes,environmental conservation,greens,growths,iStockphoto,nature,new lives,Scott Heiner,strength,trees">
            <a:extLst>
              <a:ext uri="{FF2B5EF4-FFF2-40B4-BE49-F238E27FC236}">
                <a16:creationId xmlns:a16="http://schemas.microsoft.com/office/drawing/2014/main" id="{0FEB1D78-FDE5-45C0-8FB1-9DD5F6BAA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3" y="3775402"/>
            <a:ext cx="205263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881C52-86A5-4462-9C65-03DD1B5808EE}"/>
              </a:ext>
            </a:extLst>
          </p:cNvPr>
          <p:cNvSpPr/>
          <p:nvPr/>
        </p:nvSpPr>
        <p:spPr>
          <a:xfrm>
            <a:off x="2163848" y="3757564"/>
            <a:ext cx="6463634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First iterative solution is faster, as it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eliminates</a:t>
            </a:r>
            <a:r>
              <a:rPr lang="en-US" sz="2400" dirty="0">
                <a:latin typeface="+mn-lt"/>
              </a:rPr>
              <a:t> some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overhead</a:t>
            </a:r>
            <a:r>
              <a:rPr lang="en-US" sz="2400" dirty="0">
                <a:latin typeface="+mn-lt"/>
              </a:rPr>
              <a:t> due to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repeated function calls</a:t>
            </a:r>
            <a:r>
              <a:rPr lang="en-US" sz="2400" dirty="0">
                <a:latin typeface="+mn-lt"/>
              </a:rPr>
              <a:t>.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Second iterative solution is slower because of </a:t>
            </a:r>
            <a:r>
              <a:rPr lang="en-US" sz="2400" dirty="0">
                <a:solidFill>
                  <a:srgbClr val="FF0000"/>
                </a:solidFill>
              </a:rPr>
              <a:t>repeated copying </a:t>
            </a:r>
            <a:r>
              <a:rPr lang="en-US" sz="2400" dirty="0"/>
              <a:t>of tour data structure. 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The second </a:t>
            </a:r>
            <a:r>
              <a:rPr lang="en-US" altLang="zh-CN" sz="2400" dirty="0"/>
              <a:t>iterative </a:t>
            </a:r>
            <a:r>
              <a:rPr lang="en-US" sz="2400" dirty="0">
                <a:latin typeface="+mn-lt"/>
              </a:rPr>
              <a:t>one is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easy to parallelize</a:t>
            </a:r>
            <a:r>
              <a:rPr lang="en-US" sz="2400" dirty="0">
                <a:latin typeface="+mn-lt"/>
              </a:rPr>
              <a:t>.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3">
            <a:extLst>
              <a:ext uri="{FF2B5EF4-FFF2-40B4-BE49-F238E27FC236}">
                <a16:creationId xmlns:a16="http://schemas.microsoft.com/office/drawing/2014/main" id="{B1B4DCCE-C465-45FA-B33E-5A74EA3D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Making sure we have the “best tour” (1)</a:t>
            </a:r>
          </a:p>
        </p:txBody>
      </p:sp>
      <p:sp>
        <p:nvSpPr>
          <p:cNvPr id="77826" name="Content Placeholder 4">
            <a:extLst>
              <a:ext uri="{FF2B5EF4-FFF2-40B4-BE49-F238E27FC236}">
                <a16:creationId xmlns:a16="http://schemas.microsoft.com/office/drawing/2014/main" id="{3349F6D9-602F-4DB0-818A-9532555A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 process finishes a tour, it needs to </a:t>
            </a:r>
            <a:r>
              <a:rPr lang="en-US" altLang="zh-CN" dirty="0">
                <a:solidFill>
                  <a:srgbClr val="C00000"/>
                </a:solidFill>
              </a:rPr>
              <a:t>check</a:t>
            </a:r>
            <a:r>
              <a:rPr lang="en-US" altLang="zh-CN" dirty="0"/>
              <a:t> if it has a </a:t>
            </a:r>
            <a:r>
              <a:rPr lang="en-US" altLang="zh-CN" dirty="0">
                <a:solidFill>
                  <a:srgbClr val="C00000"/>
                </a:solidFill>
              </a:rPr>
              <a:t>better</a:t>
            </a:r>
            <a:r>
              <a:rPr lang="en-US" altLang="zh-CN" dirty="0"/>
              <a:t> solution than </a:t>
            </a:r>
            <a:r>
              <a:rPr lang="en-US" altLang="zh-CN" dirty="0">
                <a:solidFill>
                  <a:srgbClr val="C00000"/>
                </a:solidFill>
              </a:rPr>
              <a:t>recorded so far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 global </a:t>
            </a:r>
            <a:r>
              <a:rPr lang="en-US" altLang="zh-CN" dirty="0" err="1">
                <a:solidFill>
                  <a:srgbClr val="0000FF"/>
                </a:solidFill>
              </a:rPr>
              <a:t>Best_tour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function only </a:t>
            </a:r>
            <a:r>
              <a:rPr lang="en-US" altLang="zh-CN" dirty="0">
                <a:solidFill>
                  <a:srgbClr val="C00000"/>
                </a:solidFill>
              </a:rPr>
              <a:t>reads</a:t>
            </a:r>
            <a:r>
              <a:rPr lang="en-US" altLang="zh-CN" dirty="0"/>
              <a:t> the global best cost, so we don’t need to tie it up by locking it. There’s </a:t>
            </a:r>
            <a:r>
              <a:rPr lang="en-US" altLang="zh-CN" dirty="0">
                <a:solidFill>
                  <a:srgbClr val="C00000"/>
                </a:solidFill>
              </a:rPr>
              <a:t>no contention </a:t>
            </a:r>
            <a:r>
              <a:rPr lang="en-US" altLang="zh-CN" dirty="0"/>
              <a:t>with other </a:t>
            </a:r>
            <a:r>
              <a:rPr lang="en-US" altLang="zh-CN" dirty="0">
                <a:solidFill>
                  <a:srgbClr val="C00000"/>
                </a:solidFill>
              </a:rPr>
              <a:t>readers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If the process does not have a better solution, then it does </a:t>
            </a:r>
            <a:r>
              <a:rPr lang="en-US" altLang="zh-CN" dirty="0">
                <a:solidFill>
                  <a:srgbClr val="C00000"/>
                </a:solidFill>
              </a:rPr>
              <a:t>not </a:t>
            </a:r>
            <a:r>
              <a:rPr lang="en-US" altLang="zh-CN" dirty="0"/>
              <a:t>attempt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an </a:t>
            </a:r>
            <a:r>
              <a:rPr lang="en-US" altLang="zh-CN" dirty="0">
                <a:solidFill>
                  <a:srgbClr val="C00000"/>
                </a:solidFill>
              </a:rPr>
              <a:t>update</a:t>
            </a:r>
            <a:r>
              <a:rPr lang="en-US" altLang="zh-CN" dirty="0"/>
              <a:t>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13831D9-DC3B-405F-8945-0E70AF86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3">
            <a:extLst>
              <a:ext uri="{FF2B5EF4-FFF2-40B4-BE49-F238E27FC236}">
                <a16:creationId xmlns:a16="http://schemas.microsoft.com/office/drawing/2014/main" id="{4CF00191-CA32-4664-88D1-5051D034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Making sure we have the “best tour” (2)</a:t>
            </a:r>
          </a:p>
        </p:txBody>
      </p:sp>
      <p:sp>
        <p:nvSpPr>
          <p:cNvPr id="78850" name="Content Placeholder 4">
            <a:extLst>
              <a:ext uri="{FF2B5EF4-FFF2-40B4-BE49-F238E27FC236}">
                <a16:creationId xmlns:a16="http://schemas.microsoft.com/office/drawing/2014/main" id="{A76058D0-B9DB-435C-AAC7-BE9AE8CA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another thread is </a:t>
            </a:r>
            <a:r>
              <a:rPr lang="en-US" altLang="zh-CN" dirty="0">
                <a:solidFill>
                  <a:srgbClr val="C00000"/>
                </a:solidFill>
              </a:rPr>
              <a:t>updating</a:t>
            </a:r>
            <a:r>
              <a:rPr lang="en-US" altLang="zh-CN" dirty="0"/>
              <a:t> while we read, we may see the </a:t>
            </a:r>
            <a:r>
              <a:rPr lang="en-US" altLang="zh-CN" dirty="0">
                <a:solidFill>
                  <a:srgbClr val="C00000"/>
                </a:solidFill>
              </a:rPr>
              <a:t>old</a:t>
            </a:r>
            <a:r>
              <a:rPr lang="en-US" altLang="zh-CN" dirty="0"/>
              <a:t> value </a:t>
            </a:r>
            <a:r>
              <a:rPr lang="en-US" altLang="zh-CN" dirty="0">
                <a:solidFill>
                  <a:srgbClr val="C00000"/>
                </a:solidFill>
              </a:rPr>
              <a:t>or</a:t>
            </a:r>
            <a:r>
              <a:rPr lang="en-US" altLang="zh-CN" dirty="0"/>
              <a:t> the </a:t>
            </a:r>
            <a:r>
              <a:rPr lang="en-US" altLang="zh-CN" dirty="0">
                <a:solidFill>
                  <a:srgbClr val="C00000"/>
                </a:solidFill>
              </a:rPr>
              <a:t>new</a:t>
            </a:r>
            <a:r>
              <a:rPr lang="en-US" altLang="zh-CN" dirty="0"/>
              <a:t> value.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new value is preferable</a:t>
            </a:r>
            <a:r>
              <a:rPr lang="en-US" altLang="zh-CN" dirty="0"/>
              <a:t>, but to ensure this would be more </a:t>
            </a:r>
            <a:r>
              <a:rPr lang="en-US" altLang="zh-CN" dirty="0">
                <a:solidFill>
                  <a:srgbClr val="C00000"/>
                </a:solidFill>
              </a:rPr>
              <a:t>costly</a:t>
            </a:r>
            <a:r>
              <a:rPr lang="en-US" altLang="zh-CN" dirty="0"/>
              <a:t> than it is worth.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2417F2-AD01-4776-9700-4E4EE31E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3">
            <a:extLst>
              <a:ext uri="{FF2B5EF4-FFF2-40B4-BE49-F238E27FC236}">
                <a16:creationId xmlns:a16="http://schemas.microsoft.com/office/drawing/2014/main" id="{867669D4-3B05-4F79-879B-75D4D154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Making sure we have the “best tour” (3)</a:t>
            </a:r>
          </a:p>
        </p:txBody>
      </p:sp>
      <p:sp>
        <p:nvSpPr>
          <p:cNvPr id="79874" name="Content Placeholder 4">
            <a:extLst>
              <a:ext uri="{FF2B5EF4-FFF2-40B4-BE49-F238E27FC236}">
                <a16:creationId xmlns:a16="http://schemas.microsoft.com/office/drawing/2014/main" id="{747A13D3-341F-4CCE-9239-F50BCDD8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case where a thread </a:t>
            </a:r>
            <a:r>
              <a:rPr lang="en-US" altLang="zh-CN" dirty="0">
                <a:solidFill>
                  <a:srgbClr val="C00000"/>
                </a:solidFill>
              </a:rPr>
              <a:t>tests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C00000"/>
                </a:solidFill>
              </a:rPr>
              <a:t>decides</a:t>
            </a:r>
            <a:r>
              <a:rPr lang="en-US" altLang="zh-CN" dirty="0"/>
              <a:t> it has a better global solution, we need to ensure two things:</a:t>
            </a:r>
          </a:p>
          <a:p>
            <a:pPr lvl="1"/>
            <a:r>
              <a:rPr lang="en-US" altLang="zh-CN" dirty="0"/>
              <a:t>1) That the process </a:t>
            </a:r>
            <a:r>
              <a:rPr lang="en-US" altLang="zh-CN" dirty="0">
                <a:solidFill>
                  <a:srgbClr val="C00000"/>
                </a:solidFill>
              </a:rPr>
              <a:t>locks</a:t>
            </a:r>
            <a:r>
              <a:rPr lang="en-US" altLang="zh-CN" dirty="0"/>
              <a:t> the value with a </a:t>
            </a:r>
            <a:r>
              <a:rPr lang="en-US" altLang="zh-CN" dirty="0" err="1">
                <a:solidFill>
                  <a:srgbClr val="C00000"/>
                </a:solidFill>
              </a:rPr>
              <a:t>mutex</a:t>
            </a:r>
            <a:r>
              <a:rPr lang="en-US" altLang="zh-CN" dirty="0"/>
              <a:t>, preventing a race condition.</a:t>
            </a:r>
          </a:p>
          <a:p>
            <a:pPr lvl="1"/>
            <a:r>
              <a:rPr lang="en-US" altLang="zh-CN" dirty="0"/>
              <a:t>2) In the possible event that the first check was against an old value </a:t>
            </a:r>
            <a:r>
              <a:rPr lang="en-US" altLang="zh-CN" dirty="0">
                <a:solidFill>
                  <a:srgbClr val="C00000"/>
                </a:solidFill>
              </a:rPr>
              <a:t>while another process was updating</a:t>
            </a:r>
            <a:r>
              <a:rPr lang="en-US" altLang="zh-CN" dirty="0"/>
              <a:t>, we do not put a worse value than the new one that was being written.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 handle this by </a:t>
            </a:r>
            <a:r>
              <a:rPr lang="en-US" altLang="zh-CN" dirty="0">
                <a:solidFill>
                  <a:srgbClr val="C00000"/>
                </a:solidFill>
              </a:rPr>
              <a:t>locking</a:t>
            </a:r>
            <a:r>
              <a:rPr lang="en-US" altLang="zh-CN" dirty="0"/>
              <a:t>, then </a:t>
            </a:r>
            <a:r>
              <a:rPr lang="en-US" altLang="zh-CN" dirty="0">
                <a:solidFill>
                  <a:srgbClr val="C00000"/>
                </a:solidFill>
              </a:rPr>
              <a:t>testing again</a:t>
            </a:r>
            <a:r>
              <a:rPr lang="en-US" altLang="zh-CN" dirty="0"/>
              <a:t>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321DF26-3DB3-4B16-8054-C7B2BAD5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7F7656E6-01AA-4805-9442-776E0061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Simulating motion of planets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EB1A61BB-9795-4D16-B405-DBAA3F5A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Determine the positions and velocities: </a:t>
            </a:r>
          </a:p>
          <a:p>
            <a:pPr lvl="1"/>
            <a:r>
              <a:rPr lang="en-US" altLang="zh-CN" dirty="0"/>
              <a:t>Newton’s </a:t>
            </a:r>
            <a:r>
              <a:rPr lang="en-US" altLang="zh-CN" dirty="0">
                <a:solidFill>
                  <a:srgbClr val="0000FF"/>
                </a:solidFill>
              </a:rPr>
              <a:t>second law of motion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Newton’s </a:t>
            </a:r>
            <a:r>
              <a:rPr lang="en-US" altLang="zh-CN" dirty="0">
                <a:solidFill>
                  <a:srgbClr val="0000FF"/>
                </a:solidFill>
              </a:rPr>
              <a:t>law of universal gravitation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7E9DB9-1456-4F21-A1CE-2FB6753F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3">
            <a:extLst>
              <a:ext uri="{FF2B5EF4-FFF2-40B4-BE49-F238E27FC236}">
                <a16:creationId xmlns:a16="http://schemas.microsoft.com/office/drawing/2014/main" id="{57E1ECF7-B86B-4583-B85B-34DA7295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scenario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359819-935B-428B-AF71-E4B40E0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80899" name="Rectangle 5">
            <a:extLst>
              <a:ext uri="{FF2B5EF4-FFF2-40B4-BE49-F238E27FC236}">
                <a16:creationId xmlns:a16="http://schemas.microsoft.com/office/drawing/2014/main" id="{CF86ECA8-2147-4A1A-85DE-C2F23432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734734"/>
            <a:ext cx="863600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5A30A-DE84-4271-AD57-28A256AB1ADF}"/>
              </a:ext>
            </a:extLst>
          </p:cNvPr>
          <p:cNvSpPr txBox="1"/>
          <p:nvPr/>
        </p:nvSpPr>
        <p:spPr>
          <a:xfrm>
            <a:off x="3492500" y="1942572"/>
            <a:ext cx="1309688" cy="70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global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E7917-82FC-4598-BB9A-712D4F69CD24}"/>
              </a:ext>
            </a:extLst>
          </p:cNvPr>
          <p:cNvSpPr txBox="1"/>
          <p:nvPr/>
        </p:nvSpPr>
        <p:spPr>
          <a:xfrm>
            <a:off x="971550" y="2085447"/>
            <a:ext cx="13827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latin typeface="+mn-lt"/>
              </a:rPr>
              <a:t>process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6B669-841F-45CE-96F9-6F9385D27EA3}"/>
              </a:ext>
            </a:extLst>
          </p:cNvPr>
          <p:cNvSpPr txBox="1"/>
          <p:nvPr/>
        </p:nvSpPr>
        <p:spPr>
          <a:xfrm>
            <a:off x="6156325" y="2014009"/>
            <a:ext cx="13827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latin typeface="+mn-lt"/>
              </a:rPr>
              <a:t>process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70321E-E99B-433D-BCDC-E6480CFBD178}"/>
              </a:ext>
            </a:extLst>
          </p:cNvPr>
          <p:cNvSpPr txBox="1"/>
          <p:nvPr/>
        </p:nvSpPr>
        <p:spPr>
          <a:xfrm>
            <a:off x="1042988" y="2590272"/>
            <a:ext cx="13112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local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03587-3DF4-4926-9E51-F5256C254A21}"/>
              </a:ext>
            </a:extLst>
          </p:cNvPr>
          <p:cNvSpPr txBox="1"/>
          <p:nvPr/>
        </p:nvSpPr>
        <p:spPr>
          <a:xfrm>
            <a:off x="6084888" y="2517247"/>
            <a:ext cx="130968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local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80905" name="Rectangle 11">
            <a:extLst>
              <a:ext uri="{FF2B5EF4-FFF2-40B4-BE49-F238E27FC236}">
                <a16:creationId xmlns:a16="http://schemas.microsoft.com/office/drawing/2014/main" id="{6490E0BC-7A08-4AEF-9C9D-B3A7EED1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309409"/>
            <a:ext cx="86360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80906" name="Rectangle 12">
            <a:extLst>
              <a:ext uri="{FF2B5EF4-FFF2-40B4-BE49-F238E27FC236}">
                <a16:creationId xmlns:a16="http://schemas.microsoft.com/office/drawing/2014/main" id="{4673D32C-F83B-471A-9EFA-C16395EE2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309409"/>
            <a:ext cx="865187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051AC-F283-4DBA-A988-BCAC739B2A03}"/>
              </a:ext>
            </a:extLst>
          </p:cNvPr>
          <p:cNvSpPr txBox="1"/>
          <p:nvPr/>
        </p:nvSpPr>
        <p:spPr>
          <a:xfrm>
            <a:off x="3851275" y="2806172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F5F44-A5FB-47F7-B58F-C0C81BE23673}"/>
              </a:ext>
            </a:extLst>
          </p:cNvPr>
          <p:cNvSpPr txBox="1"/>
          <p:nvPr/>
        </p:nvSpPr>
        <p:spPr>
          <a:xfrm>
            <a:off x="6588125" y="3382434"/>
            <a:ext cx="6397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E075B-9FA1-4989-9960-2583528E02CD}"/>
              </a:ext>
            </a:extLst>
          </p:cNvPr>
          <p:cNvSpPr txBox="1"/>
          <p:nvPr/>
        </p:nvSpPr>
        <p:spPr>
          <a:xfrm>
            <a:off x="1403350" y="3382434"/>
            <a:ext cx="6397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4B77B9-560E-4512-BE39-D5FE9407110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16463" y="3093509"/>
            <a:ext cx="1655762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EB9882-B260-4554-A290-6D37B3CB3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869547"/>
            <a:ext cx="1655762" cy="19446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9CC8EE-BD72-4648-BC82-8B3068B70DA3}"/>
              </a:ext>
            </a:extLst>
          </p:cNvPr>
          <p:cNvSpPr txBox="1"/>
          <p:nvPr/>
        </p:nvSpPr>
        <p:spPr>
          <a:xfrm>
            <a:off x="6445250" y="4174597"/>
            <a:ext cx="881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1. test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CD2ED8-B2DB-453A-994C-E952FBC8178E}"/>
              </a:ext>
            </a:extLst>
          </p:cNvPr>
          <p:cNvSpPr txBox="1"/>
          <p:nvPr/>
        </p:nvSpPr>
        <p:spPr>
          <a:xfrm>
            <a:off x="1187450" y="4101572"/>
            <a:ext cx="881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3.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265BC4-8604-4B12-9BE2-34A7B7D18D96}"/>
              </a:ext>
            </a:extLst>
          </p:cNvPr>
          <p:cNvSpPr txBox="1"/>
          <p:nvPr/>
        </p:nvSpPr>
        <p:spPr>
          <a:xfrm>
            <a:off x="6445250" y="4582584"/>
            <a:ext cx="925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2. lock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C1139F-B68A-489A-B1F2-62E8B39A722C}"/>
              </a:ext>
            </a:extLst>
          </p:cNvPr>
          <p:cNvSpPr txBox="1"/>
          <p:nvPr/>
        </p:nvSpPr>
        <p:spPr>
          <a:xfrm>
            <a:off x="6445250" y="4990572"/>
            <a:ext cx="1252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4.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E75F7C-F406-4FE7-960C-6F7DB5EF519D}"/>
              </a:ext>
            </a:extLst>
          </p:cNvPr>
          <p:cNvSpPr txBox="1"/>
          <p:nvPr/>
        </p:nvSpPr>
        <p:spPr>
          <a:xfrm>
            <a:off x="6445250" y="5398559"/>
            <a:ext cx="1211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5. unlock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4E7A5-F89C-4BFB-A234-F02FAADBBE3D}"/>
              </a:ext>
            </a:extLst>
          </p:cNvPr>
          <p:cNvSpPr txBox="1"/>
          <p:nvPr/>
        </p:nvSpPr>
        <p:spPr>
          <a:xfrm>
            <a:off x="1165224" y="4485747"/>
            <a:ext cx="925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6. 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1EB55-061E-4ACC-8A56-BF3ABA142D1B}"/>
              </a:ext>
            </a:extLst>
          </p:cNvPr>
          <p:cNvSpPr txBox="1"/>
          <p:nvPr/>
        </p:nvSpPr>
        <p:spPr>
          <a:xfrm>
            <a:off x="1198062" y="4888178"/>
            <a:ext cx="14727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7. test again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239AEE-76AE-4B61-B135-89A3F7F5C8C3}"/>
              </a:ext>
            </a:extLst>
          </p:cNvPr>
          <p:cNvSpPr txBox="1"/>
          <p:nvPr/>
        </p:nvSpPr>
        <p:spPr>
          <a:xfrm>
            <a:off x="1187450" y="5290609"/>
            <a:ext cx="1252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8. update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7A2ED-AADA-4609-B89D-BE9331EF6398}"/>
              </a:ext>
            </a:extLst>
          </p:cNvPr>
          <p:cNvSpPr txBox="1"/>
          <p:nvPr/>
        </p:nvSpPr>
        <p:spPr>
          <a:xfrm>
            <a:off x="1187450" y="5685897"/>
            <a:ext cx="1211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9. unlock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5411F-75F5-4BC0-B07B-106C76DCEC12}"/>
              </a:ext>
            </a:extLst>
          </p:cNvPr>
          <p:cNvSpPr txBox="1"/>
          <p:nvPr/>
        </p:nvSpPr>
        <p:spPr>
          <a:xfrm>
            <a:off x="3851275" y="2806172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B0DEEE-E8F8-4792-9BDB-C886B24A8EF9}"/>
              </a:ext>
            </a:extLst>
          </p:cNvPr>
          <p:cNvSpPr txBox="1"/>
          <p:nvPr/>
        </p:nvSpPr>
        <p:spPr>
          <a:xfrm>
            <a:off x="3851275" y="2806172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6652CB-579A-458F-9BE5-81559AAF58B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68538" y="3166534"/>
            <a:ext cx="1223962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134455D-6207-486A-B42A-C3F2AA35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869547"/>
            <a:ext cx="1655762" cy="19446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8" presetClass="exit" presetSubtype="0" ac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19" grpId="1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9" grpId="1"/>
      <p:bldP spid="30" grpId="0"/>
      <p:bldP spid="34" grpId="0" animBg="1"/>
      <p:bldP spid="34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3">
            <a:extLst>
              <a:ext uri="{FF2B5EF4-FFF2-40B4-BE49-F238E27FC236}">
                <a16:creationId xmlns:a16="http://schemas.microsoft.com/office/drawing/2014/main" id="{8D22B72F-CFA4-4184-9052-7DC93B69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Second scenario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27E95D-875A-4F28-AC4C-4F8683F2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71</a:t>
            </a:fld>
            <a:endParaRPr lang="zh-TW" altLang="en-US"/>
          </a:p>
        </p:txBody>
      </p:sp>
      <p:sp>
        <p:nvSpPr>
          <p:cNvPr id="81923" name="Rectangle 5">
            <a:extLst>
              <a:ext uri="{FF2B5EF4-FFF2-40B4-BE49-F238E27FC236}">
                <a16:creationId xmlns:a16="http://schemas.microsoft.com/office/drawing/2014/main" id="{E1C75334-75E4-4D18-A332-E5A69C01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573867"/>
            <a:ext cx="863600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2CCD3E-5A0F-4B08-B59A-BFC244A5DBAE}"/>
              </a:ext>
            </a:extLst>
          </p:cNvPr>
          <p:cNvSpPr txBox="1"/>
          <p:nvPr/>
        </p:nvSpPr>
        <p:spPr>
          <a:xfrm>
            <a:off x="3492500" y="1781705"/>
            <a:ext cx="1309688" cy="70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global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769AB-82FC-426C-9417-D48DF61C8251}"/>
              </a:ext>
            </a:extLst>
          </p:cNvPr>
          <p:cNvSpPr txBox="1"/>
          <p:nvPr/>
        </p:nvSpPr>
        <p:spPr>
          <a:xfrm>
            <a:off x="971550" y="1924580"/>
            <a:ext cx="13827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latin typeface="+mn-lt"/>
              </a:rPr>
              <a:t>process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A12CA-8022-4F39-BDAF-182E154FA4A8}"/>
              </a:ext>
            </a:extLst>
          </p:cNvPr>
          <p:cNvSpPr txBox="1"/>
          <p:nvPr/>
        </p:nvSpPr>
        <p:spPr>
          <a:xfrm>
            <a:off x="6156325" y="1853142"/>
            <a:ext cx="13827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latin typeface="+mn-lt"/>
              </a:rPr>
              <a:t>process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D81A3-0A03-4CCC-927B-9AB51F2709C4}"/>
              </a:ext>
            </a:extLst>
          </p:cNvPr>
          <p:cNvSpPr txBox="1"/>
          <p:nvPr/>
        </p:nvSpPr>
        <p:spPr>
          <a:xfrm>
            <a:off x="1042988" y="2429405"/>
            <a:ext cx="13112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local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DE339-B8F0-4181-8E58-14AEE150F3DA}"/>
              </a:ext>
            </a:extLst>
          </p:cNvPr>
          <p:cNvSpPr txBox="1"/>
          <p:nvPr/>
        </p:nvSpPr>
        <p:spPr>
          <a:xfrm>
            <a:off x="6084888" y="2356380"/>
            <a:ext cx="130968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local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81929" name="Rectangle 11">
            <a:extLst>
              <a:ext uri="{FF2B5EF4-FFF2-40B4-BE49-F238E27FC236}">
                <a16:creationId xmlns:a16="http://schemas.microsoft.com/office/drawing/2014/main" id="{1788CC0F-EEB7-4828-BC32-7A83131F7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148542"/>
            <a:ext cx="86360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81930" name="Rectangle 12">
            <a:extLst>
              <a:ext uri="{FF2B5EF4-FFF2-40B4-BE49-F238E27FC236}">
                <a16:creationId xmlns:a16="http://schemas.microsoft.com/office/drawing/2014/main" id="{80D23081-F3BD-4A4E-BF6A-23BB1D919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3148542"/>
            <a:ext cx="865187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8F1168-E97C-4B43-B639-177590D99370}"/>
              </a:ext>
            </a:extLst>
          </p:cNvPr>
          <p:cNvSpPr txBox="1"/>
          <p:nvPr/>
        </p:nvSpPr>
        <p:spPr>
          <a:xfrm>
            <a:off x="3851275" y="2645305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1DACE7-2C58-4A88-BBBD-C2C275AA2D29}"/>
              </a:ext>
            </a:extLst>
          </p:cNvPr>
          <p:cNvSpPr txBox="1"/>
          <p:nvPr/>
        </p:nvSpPr>
        <p:spPr>
          <a:xfrm>
            <a:off x="6588125" y="3221567"/>
            <a:ext cx="6397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953434-8EF4-4C3E-9A40-0189FE361CFD}"/>
              </a:ext>
            </a:extLst>
          </p:cNvPr>
          <p:cNvSpPr txBox="1"/>
          <p:nvPr/>
        </p:nvSpPr>
        <p:spPr>
          <a:xfrm>
            <a:off x="1403350" y="3221567"/>
            <a:ext cx="6397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584D15-FD91-4F20-B383-5FE9223F20D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716463" y="2932642"/>
            <a:ext cx="1655762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D9ECB60-391F-4A88-B1A0-C80DCA258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708680"/>
            <a:ext cx="1655762" cy="19446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A2F7E-E45E-431F-8893-90EED4263A51}"/>
              </a:ext>
            </a:extLst>
          </p:cNvPr>
          <p:cNvSpPr txBox="1"/>
          <p:nvPr/>
        </p:nvSpPr>
        <p:spPr>
          <a:xfrm>
            <a:off x="6445250" y="4013730"/>
            <a:ext cx="881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1. test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709688-0080-4BDA-8F38-31098BD584CD}"/>
              </a:ext>
            </a:extLst>
          </p:cNvPr>
          <p:cNvSpPr txBox="1"/>
          <p:nvPr/>
        </p:nvSpPr>
        <p:spPr>
          <a:xfrm>
            <a:off x="1187450" y="3940705"/>
            <a:ext cx="881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3. 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40F211-6FF3-4593-A00A-805418952C13}"/>
              </a:ext>
            </a:extLst>
          </p:cNvPr>
          <p:cNvSpPr txBox="1"/>
          <p:nvPr/>
        </p:nvSpPr>
        <p:spPr>
          <a:xfrm>
            <a:off x="6445250" y="4421717"/>
            <a:ext cx="925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2. lock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DD178-4FDC-44CB-A8BB-B328A939423C}"/>
              </a:ext>
            </a:extLst>
          </p:cNvPr>
          <p:cNvSpPr txBox="1"/>
          <p:nvPr/>
        </p:nvSpPr>
        <p:spPr>
          <a:xfrm>
            <a:off x="6445250" y="4829705"/>
            <a:ext cx="1252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4.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EF14FE-B254-47D1-BB5E-7BB33DB4D717}"/>
              </a:ext>
            </a:extLst>
          </p:cNvPr>
          <p:cNvSpPr txBox="1"/>
          <p:nvPr/>
        </p:nvSpPr>
        <p:spPr>
          <a:xfrm>
            <a:off x="6445250" y="5237692"/>
            <a:ext cx="1211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5. unlock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468672-27D1-4DA6-A5B8-81478E5E09CE}"/>
              </a:ext>
            </a:extLst>
          </p:cNvPr>
          <p:cNvSpPr txBox="1"/>
          <p:nvPr/>
        </p:nvSpPr>
        <p:spPr>
          <a:xfrm>
            <a:off x="1187450" y="4337580"/>
            <a:ext cx="925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6. 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6570FC-13A0-4873-B1DD-4CAC58DA3BC4}"/>
              </a:ext>
            </a:extLst>
          </p:cNvPr>
          <p:cNvSpPr txBox="1"/>
          <p:nvPr/>
        </p:nvSpPr>
        <p:spPr>
          <a:xfrm>
            <a:off x="1191081" y="4734455"/>
            <a:ext cx="14727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7. test again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1BB357-DBC7-459E-B157-B0BEA9F6BD94}"/>
              </a:ext>
            </a:extLst>
          </p:cNvPr>
          <p:cNvSpPr txBox="1"/>
          <p:nvPr/>
        </p:nvSpPr>
        <p:spPr>
          <a:xfrm>
            <a:off x="1187450" y="5164667"/>
            <a:ext cx="1211263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8. unlock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0492D4-4CA5-4C99-A62B-973037F07634}"/>
              </a:ext>
            </a:extLst>
          </p:cNvPr>
          <p:cNvSpPr txBox="1"/>
          <p:nvPr/>
        </p:nvSpPr>
        <p:spPr>
          <a:xfrm>
            <a:off x="3851275" y="2645305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DB5AF4-BF15-4472-878A-5CF7BD01C73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68538" y="3005667"/>
            <a:ext cx="1223962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A016E04-D3A2-478C-8641-42D79F461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708680"/>
            <a:ext cx="1655762" cy="19446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19" grpId="1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4" grpId="0" animBg="1"/>
      <p:bldP spid="34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 descr="ecology,environmental conservation,greens,growths,iStockphoto,leaves,Scott Heiner,springs,summers,trees">
            <a:extLst>
              <a:ext uri="{FF2B5EF4-FFF2-40B4-BE49-F238E27FC236}">
                <a16:creationId xmlns:a16="http://schemas.microsoft.com/office/drawing/2014/main" id="{DE9B14D7-FF87-4432-BF23-11AF2ABD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6449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90B77-26DC-42CB-9115-FED4B6C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72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636A-3EB7-47D2-BF2F-F0AEB9EE4E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2107671"/>
            <a:ext cx="7222067" cy="2852737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Parallelizing the Tree Search Programs Using </a:t>
            </a:r>
            <a:r>
              <a:rPr lang="en-US" altLang="zh-CN" sz="5400" dirty="0" err="1"/>
              <a:t>Pthreads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513591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7E6B312A-D84B-4229-A4E9-80411697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75083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Static Parallelization of Tree Search using </a:t>
            </a:r>
            <a:r>
              <a:rPr lang="en-US" altLang="zh-CN" sz="4000" dirty="0" err="1"/>
              <a:t>Pthreads</a:t>
            </a:r>
            <a:endParaRPr lang="en-US" altLang="zh-CN" sz="4000" dirty="0"/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F95CDAD0-70AB-485D-88F6-A72B0D43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Idea: </a:t>
            </a:r>
            <a:r>
              <a:rPr lang="en-US" altLang="zh-CN" dirty="0"/>
              <a:t>a single thread use BFS to generate at least </a:t>
            </a:r>
            <a:r>
              <a:rPr lang="en-US" altLang="zh-CN" dirty="0" err="1">
                <a:solidFill>
                  <a:srgbClr val="C00000"/>
                </a:solidFill>
                <a:latin typeface="+mj-lt"/>
              </a:rPr>
              <a:t>thread_count</a:t>
            </a:r>
            <a:r>
              <a:rPr lang="en-US" altLang="zh-CN" dirty="0"/>
              <a:t> partial tours to </a:t>
            </a:r>
            <a:r>
              <a:rPr lang="en-US" altLang="zh-CN" dirty="0">
                <a:solidFill>
                  <a:srgbClr val="FF0000"/>
                </a:solidFill>
              </a:rPr>
              <a:t>distribute</a:t>
            </a:r>
            <a:r>
              <a:rPr lang="en-US" altLang="zh-CN" dirty="0"/>
              <a:t> among threads, then </a:t>
            </a:r>
            <a:r>
              <a:rPr lang="en-US" altLang="zh-CN" dirty="0">
                <a:solidFill>
                  <a:srgbClr val="FF0000"/>
                </a:solidFill>
              </a:rPr>
              <a:t>each thread </a:t>
            </a:r>
            <a:r>
              <a:rPr lang="en-US" altLang="zh-CN" dirty="0"/>
              <a:t>takes its partial tours and runs iterative tree search on them.</a:t>
            </a:r>
          </a:p>
          <a:p>
            <a:endParaRPr lang="en-US" altLang="zh-CN" dirty="0"/>
          </a:p>
          <a:p>
            <a:r>
              <a:rPr lang="en-US" altLang="zh-CN" dirty="0"/>
              <a:t>Four </a:t>
            </a:r>
            <a:r>
              <a:rPr lang="en-US" altLang="zh-CN" b="1" dirty="0">
                <a:solidFill>
                  <a:srgbClr val="0000FF"/>
                </a:solidFill>
              </a:rPr>
              <a:t>differences</a:t>
            </a:r>
            <a:r>
              <a:rPr lang="en-US" altLang="zh-CN" dirty="0"/>
              <a:t> compared with iterative serial one:</a:t>
            </a:r>
          </a:p>
          <a:p>
            <a:pPr lvl="1"/>
            <a:r>
              <a:rPr lang="en-US" altLang="zh-CN" dirty="0"/>
              <a:t>The use of </a:t>
            </a:r>
            <a:r>
              <a:rPr lang="en-US" altLang="zh-CN" dirty="0" err="1">
                <a:solidFill>
                  <a:srgbClr val="0000FF"/>
                </a:solidFill>
              </a:rPr>
              <a:t>my_stack</a:t>
            </a:r>
            <a:r>
              <a:rPr lang="en-US" altLang="zh-CN" dirty="0"/>
              <a:t> instead of </a:t>
            </a:r>
            <a:r>
              <a:rPr lang="en-US" altLang="zh-CN" dirty="0">
                <a:solidFill>
                  <a:srgbClr val="0000FF"/>
                </a:solidFill>
              </a:rPr>
              <a:t>stack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Initialization</a:t>
            </a:r>
            <a:r>
              <a:rPr lang="en-US" altLang="zh-CN" dirty="0"/>
              <a:t> of the stack;</a:t>
            </a:r>
          </a:p>
          <a:p>
            <a:pPr lvl="1"/>
            <a:r>
              <a:rPr lang="en-US" altLang="zh-CN" dirty="0"/>
              <a:t>Implementation of </a:t>
            </a:r>
            <a:r>
              <a:rPr lang="en-US" altLang="zh-CN" dirty="0" err="1">
                <a:solidFill>
                  <a:srgbClr val="0000FF"/>
                </a:solidFill>
              </a:rPr>
              <a:t>Best_tour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func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Implementation of </a:t>
            </a:r>
            <a:r>
              <a:rPr lang="en-US" altLang="zh-CN" dirty="0" err="1">
                <a:solidFill>
                  <a:srgbClr val="0000FF"/>
                </a:solidFill>
              </a:rPr>
              <a:t>Update_best_tour</a:t>
            </a:r>
            <a:r>
              <a:rPr lang="en-US" altLang="zh-CN" dirty="0"/>
              <a:t> </a:t>
            </a:r>
            <a:r>
              <a:rPr lang="en-US" altLang="zh-CN" dirty="0" err="1"/>
              <a:t>func</a:t>
            </a:r>
            <a:r>
              <a:rPr lang="en-US" altLang="zh-CN" dirty="0"/>
              <a:t>. </a:t>
            </a:r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FFEC63-E3EB-4FD1-A4E1-C8C2B2C2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A2F49AC6-925C-4CE5-84A7-A54BF981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Pseudo-code for a </a:t>
            </a:r>
            <a:r>
              <a:rPr lang="en-US" altLang="zh-CN" sz="3200" dirty="0" err="1">
                <a:solidFill>
                  <a:srgbClr val="C00000"/>
                </a:solidFill>
              </a:rPr>
              <a:t>Pthreads</a:t>
            </a:r>
            <a:r>
              <a:rPr lang="en-US" altLang="zh-CN" sz="3200" dirty="0"/>
              <a:t> implementation of a </a:t>
            </a:r>
            <a:r>
              <a:rPr lang="en-US" altLang="zh-CN" sz="3200" b="1" dirty="0">
                <a:solidFill>
                  <a:srgbClr val="FF0000"/>
                </a:solidFill>
              </a:rPr>
              <a:t>statically</a:t>
            </a:r>
            <a:r>
              <a:rPr lang="en-US" altLang="zh-CN" sz="3200" dirty="0"/>
              <a:t> parallelized solution to TSP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D8B3F79-054D-4E8F-8070-3B72572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74</a:t>
            </a:fld>
            <a:endParaRPr lang="zh-TW" altLang="en-US"/>
          </a:p>
        </p:txBody>
      </p:sp>
      <p:pic>
        <p:nvPicPr>
          <p:cNvPr id="82947" name="Picture 2">
            <a:extLst>
              <a:ext uri="{FF2B5EF4-FFF2-40B4-BE49-F238E27FC236}">
                <a16:creationId xmlns:a16="http://schemas.microsoft.com/office/drawing/2014/main" id="{9DACB97F-119B-4B27-BA6B-7413829B7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820334"/>
            <a:ext cx="768508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857396" y="1898602"/>
            <a:ext cx="4307917" cy="32245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50132" y="2406990"/>
            <a:ext cx="1042369" cy="301310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7E6B312A-D84B-4229-A4E9-80411697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75083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Dynamic Parallelization of Tree Search using </a:t>
            </a:r>
            <a:r>
              <a:rPr lang="en-US" altLang="zh-CN" sz="4000" dirty="0" err="1"/>
              <a:t>Pthreads</a:t>
            </a:r>
            <a:endParaRPr lang="en-US" altLang="zh-CN" sz="4000" dirty="0"/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F95CDAD0-70AB-485D-88F6-A72B0D435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7508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Basic Idea: </a:t>
            </a:r>
          </a:p>
          <a:p>
            <a:pPr marL="514350" indent="-514350">
              <a:buAutoNum type="arabicParenBoth"/>
            </a:pPr>
            <a:r>
              <a:rPr lang="en-US" altLang="zh-CN" dirty="0"/>
              <a:t>when a thread </a:t>
            </a:r>
            <a:r>
              <a:rPr lang="en-US" altLang="zh-CN" dirty="0">
                <a:solidFill>
                  <a:srgbClr val="FF0000"/>
                </a:solidFill>
              </a:rPr>
              <a:t>runs out of work</a:t>
            </a:r>
            <a:r>
              <a:rPr lang="en-US" altLang="zh-CN" dirty="0"/>
              <a:t>, it </a:t>
            </a:r>
            <a:r>
              <a:rPr lang="en-US" altLang="zh-CN" dirty="0">
                <a:solidFill>
                  <a:srgbClr val="FF0000"/>
                </a:solidFill>
              </a:rPr>
              <a:t>waits to see </a:t>
            </a:r>
            <a:r>
              <a:rPr lang="en-US" altLang="zh-CN" dirty="0"/>
              <a:t>if another thread can provide more work.  </a:t>
            </a:r>
          </a:p>
          <a:p>
            <a:pPr marL="514350" indent="-514350">
              <a:buAutoNum type="arabicParenBoth"/>
            </a:pPr>
            <a:endParaRPr lang="en-US" altLang="zh-CN" dirty="0"/>
          </a:p>
          <a:p>
            <a:pPr marL="514350" indent="-514350">
              <a:buAutoNum type="arabicParenBoth"/>
            </a:pPr>
            <a:r>
              <a:rPr lang="en-US" altLang="zh-CN" dirty="0"/>
              <a:t>if a thread still </a:t>
            </a:r>
            <a:r>
              <a:rPr lang="en-US" altLang="zh-CN" dirty="0">
                <a:solidFill>
                  <a:srgbClr val="FF0000"/>
                </a:solidFill>
              </a:rPr>
              <a:t>has work </a:t>
            </a:r>
            <a:r>
              <a:rPr lang="en-US" altLang="zh-CN" dirty="0"/>
              <a:t>and finds that there is at least one thread without work, it can</a:t>
            </a:r>
            <a:r>
              <a:rPr lang="en-US" altLang="zh-CN" dirty="0">
                <a:solidFill>
                  <a:srgbClr val="FF0000"/>
                </a:solidFill>
              </a:rPr>
              <a:t> split its stack</a:t>
            </a:r>
            <a:r>
              <a:rPr lang="en-US" altLang="zh-CN" dirty="0"/>
              <a:t> and provide work for one of the threads.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Note</a:t>
            </a:r>
            <a:r>
              <a:rPr lang="en-US" altLang="zh-CN" dirty="0"/>
              <a:t>: using </a:t>
            </a:r>
            <a:r>
              <a:rPr lang="en-US" altLang="zh-CN" dirty="0" err="1">
                <a:solidFill>
                  <a:srgbClr val="0000FF"/>
                </a:solidFill>
                <a:latin typeface="+mj-lt"/>
              </a:rPr>
              <a:t>pthread_cond_wait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+mj-lt"/>
              </a:rPr>
              <a:t>pthread_cond_signal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+mj-lt"/>
              </a:rPr>
              <a:t>pthread_cond_broadcast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dirty="0"/>
              <a:t>for implementation.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FFEC63-E3EB-4FD1-A4E1-C8C2B2C2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8183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7E6B312A-D84B-4229-A4E9-80411697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75083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Dynamic Parallelization of Tree Search Using </a:t>
            </a:r>
            <a:r>
              <a:rPr lang="en-US" altLang="zh-CN" sz="4000" dirty="0" err="1"/>
              <a:t>Pthreads</a:t>
            </a:r>
            <a:endParaRPr lang="en-US" altLang="zh-CN" sz="4000" dirty="0"/>
          </a:p>
        </p:txBody>
      </p:sp>
      <p:sp>
        <p:nvSpPr>
          <p:cNvPr id="83970" name="Content Placeholder 2">
            <a:extLst>
              <a:ext uri="{FF2B5EF4-FFF2-40B4-BE49-F238E27FC236}">
                <a16:creationId xmlns:a16="http://schemas.microsoft.com/office/drawing/2014/main" id="{F95CDAD0-70AB-485D-88F6-A72B0D43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executed by a thread before it splits:</a:t>
            </a:r>
          </a:p>
          <a:p>
            <a:pPr lvl="1"/>
            <a:r>
              <a:rPr lang="en-US" altLang="zh-CN" dirty="0"/>
              <a:t>It checks that it has </a:t>
            </a:r>
            <a:r>
              <a:rPr lang="en-US" altLang="zh-CN" dirty="0">
                <a:solidFill>
                  <a:srgbClr val="C00000"/>
                </a:solidFill>
              </a:rPr>
              <a:t>at least two tours </a:t>
            </a:r>
            <a:r>
              <a:rPr lang="en-US" altLang="zh-CN" dirty="0"/>
              <a:t>in its stack.</a:t>
            </a:r>
          </a:p>
          <a:p>
            <a:pPr lvl="1"/>
            <a:r>
              <a:rPr lang="en-US" altLang="zh-CN" dirty="0"/>
              <a:t>It checks that there are </a:t>
            </a:r>
            <a:r>
              <a:rPr lang="en-US" altLang="zh-CN" dirty="0">
                <a:solidFill>
                  <a:srgbClr val="C00000"/>
                </a:solidFill>
              </a:rPr>
              <a:t>threads waiting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It checks whether the </a:t>
            </a:r>
            <a:r>
              <a:rPr lang="en-US" altLang="zh-CN" dirty="0" err="1">
                <a:solidFill>
                  <a:srgbClr val="C00000"/>
                </a:solidFill>
              </a:rPr>
              <a:t>new_stack</a:t>
            </a:r>
            <a:r>
              <a:rPr lang="en-US" altLang="zh-CN" dirty="0"/>
              <a:t> variable is </a:t>
            </a:r>
            <a:r>
              <a:rPr lang="en-US" altLang="zh-CN" dirty="0">
                <a:solidFill>
                  <a:srgbClr val="C00000"/>
                </a:solidFill>
              </a:rPr>
              <a:t>NULL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Termination issues.</a:t>
            </a:r>
          </a:p>
          <a:p>
            <a:pPr lvl="1"/>
            <a:r>
              <a:rPr lang="en-US" altLang="zh-CN" dirty="0"/>
              <a:t>Only when </a:t>
            </a:r>
            <a:r>
              <a:rPr lang="en-US" altLang="zh-CN" dirty="0">
                <a:solidFill>
                  <a:srgbClr val="FF0000"/>
                </a:solidFill>
              </a:rPr>
              <a:t>all the threads </a:t>
            </a:r>
            <a:r>
              <a:rPr lang="en-US" altLang="zh-CN" dirty="0"/>
              <a:t>have run out of work.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Terminated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function</a:t>
            </a:r>
            <a:r>
              <a:rPr lang="en-US" altLang="zh-CN" dirty="0"/>
              <a:t> is used instead of </a:t>
            </a:r>
            <a:r>
              <a:rPr lang="en-US" altLang="zh-CN" dirty="0">
                <a:solidFill>
                  <a:srgbClr val="0000FF"/>
                </a:solidFill>
              </a:rPr>
              <a:t>Empty(stack)</a:t>
            </a:r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FFEC63-E3EB-4FD1-A4E1-C8C2B2C2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99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9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864DC969-5946-4F5F-9029-EBB316F1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62" y="224369"/>
            <a:ext cx="8354483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Pseudo-Code for </a:t>
            </a:r>
            <a:r>
              <a:rPr lang="en-US" altLang="zh-CN" sz="3200" dirty="0" err="1"/>
              <a:t>Pthreads</a:t>
            </a:r>
            <a:r>
              <a:rPr lang="en-US" altLang="zh-CN" sz="3200" dirty="0"/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Terminated</a:t>
            </a:r>
            <a:r>
              <a:rPr lang="en-US" altLang="zh-CN" sz="3200" dirty="0"/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Function</a:t>
            </a:r>
            <a:r>
              <a:rPr lang="en-US" altLang="zh-CN" sz="3200" dirty="0"/>
              <a:t> (1)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B28755-06C4-47C4-B87C-93A156EE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77</a:t>
            </a:fld>
            <a:endParaRPr lang="zh-TW" altLang="en-US"/>
          </a:p>
        </p:txBody>
      </p:sp>
      <p:pic>
        <p:nvPicPr>
          <p:cNvPr id="84995" name="Picture 2">
            <a:extLst>
              <a:ext uri="{FF2B5EF4-FFF2-40B4-BE49-F238E27FC236}">
                <a16:creationId xmlns:a16="http://schemas.microsoft.com/office/drawing/2014/main" id="{AAEB3A67-52F6-41B7-A759-282D301F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2" y="1277706"/>
            <a:ext cx="8570913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833DFD21-D6D4-4A12-84FB-D6274201EF79}"/>
              </a:ext>
            </a:extLst>
          </p:cNvPr>
          <p:cNvSpPr/>
          <p:nvPr/>
        </p:nvSpPr>
        <p:spPr>
          <a:xfrm>
            <a:off x="1012371" y="1277706"/>
            <a:ext cx="2313215" cy="37148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0076B51-DF8A-433C-84D9-BD7E8CE413B6}"/>
              </a:ext>
            </a:extLst>
          </p:cNvPr>
          <p:cNvSpPr/>
          <p:nvPr/>
        </p:nvSpPr>
        <p:spPr>
          <a:xfrm>
            <a:off x="794656" y="2117271"/>
            <a:ext cx="6787244" cy="76744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76B910F-E89E-4B57-A88A-EED13A4326CF}"/>
              </a:ext>
            </a:extLst>
          </p:cNvPr>
          <p:cNvCxnSpPr>
            <a:cxnSpLocks/>
          </p:cNvCxnSpPr>
          <p:nvPr/>
        </p:nvCxnSpPr>
        <p:spPr>
          <a:xfrm>
            <a:off x="952500" y="2079172"/>
            <a:ext cx="180158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1D46FD4-F79D-4186-A318-BAED2885DE09}"/>
              </a:ext>
            </a:extLst>
          </p:cNvPr>
          <p:cNvSpPr/>
          <p:nvPr/>
        </p:nvSpPr>
        <p:spPr>
          <a:xfrm>
            <a:off x="1322614" y="3652156"/>
            <a:ext cx="2710543" cy="28589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676A161-C0A2-4805-9047-D206A8FC9D72}"/>
              </a:ext>
            </a:extLst>
          </p:cNvPr>
          <p:cNvSpPr/>
          <p:nvPr/>
        </p:nvSpPr>
        <p:spPr>
          <a:xfrm>
            <a:off x="794656" y="4709651"/>
            <a:ext cx="5663294" cy="151153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2" grpId="0" animBg="1"/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9FB3DCD5-9EC4-4609-8C62-52DD1148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8" y="225523"/>
            <a:ext cx="8379883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Pseudo-Code for </a:t>
            </a:r>
            <a:r>
              <a:rPr lang="en-US" altLang="zh-CN" sz="3200" dirty="0" err="1"/>
              <a:t>Pthreads</a:t>
            </a:r>
            <a:r>
              <a:rPr lang="en-US" altLang="zh-CN" sz="3200" dirty="0"/>
              <a:t> Terminated Function (2)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C47C14-9DB0-4BDF-A438-34EF4A25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78</a:t>
            </a:fld>
            <a:endParaRPr lang="zh-TW" altLang="en-US"/>
          </a:p>
        </p:txBody>
      </p:sp>
      <p:pic>
        <p:nvPicPr>
          <p:cNvPr id="86019" name="Picture 2">
            <a:extLst>
              <a:ext uri="{FF2B5EF4-FFF2-40B4-BE49-F238E27FC236}">
                <a16:creationId xmlns:a16="http://schemas.microsoft.com/office/drawing/2014/main" id="{E20CB29B-EB18-489A-9A56-C1F98DAF7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656293"/>
            <a:ext cx="8466137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52AA549-38FC-4034-BA08-93257636E583}"/>
              </a:ext>
            </a:extLst>
          </p:cNvPr>
          <p:cNvSpPr/>
          <p:nvPr/>
        </p:nvSpPr>
        <p:spPr>
          <a:xfrm>
            <a:off x="1197428" y="2177142"/>
            <a:ext cx="7606847" cy="293915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C8967A-9164-4B73-AE84-C0F7320953AD}"/>
              </a:ext>
            </a:extLst>
          </p:cNvPr>
          <p:cNvSpPr/>
          <p:nvPr/>
        </p:nvSpPr>
        <p:spPr>
          <a:xfrm>
            <a:off x="1148442" y="2710431"/>
            <a:ext cx="5181601" cy="157854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919CCF32-3D73-4BE5-A31F-E1EC919D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Grouping the </a:t>
            </a:r>
            <a:r>
              <a:rPr lang="en-US" altLang="zh-CN" sz="4000" dirty="0">
                <a:solidFill>
                  <a:srgbClr val="C00000"/>
                </a:solidFill>
              </a:rPr>
              <a:t>termination variables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6B7BB7-2567-4D53-B640-6572B475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79</a:t>
            </a:fld>
            <a:endParaRPr lang="zh-TW" altLang="en-US"/>
          </a:p>
        </p:txBody>
      </p:sp>
      <p:pic>
        <p:nvPicPr>
          <p:cNvPr id="87043" name="Picture 2">
            <a:extLst>
              <a:ext uri="{FF2B5EF4-FFF2-40B4-BE49-F238E27FC236}">
                <a16:creationId xmlns:a16="http://schemas.microsoft.com/office/drawing/2014/main" id="{D5C4E374-D88D-42BC-A9B3-4F542C5AA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62163"/>
            <a:ext cx="47625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5270161" y="3891478"/>
            <a:ext cx="1187789" cy="33849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90750" y="4457343"/>
            <a:ext cx="1941500" cy="338495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Force on particle q exerted by 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390EAAD-A131-499C-A03B-9AF97123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839646"/>
            <a:ext cx="58102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流程图: 接点 5"/>
          <p:cNvSpPr/>
          <p:nvPr/>
        </p:nvSpPr>
        <p:spPr>
          <a:xfrm>
            <a:off x="2401173" y="3080560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8" name="流程图: 接点 7"/>
          <p:cNvSpPr/>
          <p:nvPr/>
        </p:nvSpPr>
        <p:spPr>
          <a:xfrm>
            <a:off x="5701622" y="3080559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6"/>
            <a:endCxn id="8" idx="2"/>
          </p:cNvCxnSpPr>
          <p:nvPr/>
        </p:nvCxnSpPr>
        <p:spPr>
          <a:xfrm flipV="1">
            <a:off x="2854882" y="3299278"/>
            <a:ext cx="2846740" cy="1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606125" y="2889009"/>
                <a:ext cx="150938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125" y="2889009"/>
                <a:ext cx="1509388" cy="298415"/>
              </a:xfrm>
              <a:prstGeom prst="rect">
                <a:avLst/>
              </a:prstGeom>
              <a:blipFill>
                <a:blip r:embed="rId3"/>
                <a:stretch>
                  <a:fillRect l="-5263" r="-5668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51289" y="3557797"/>
                <a:ext cx="75347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89" y="3557797"/>
                <a:ext cx="753475" cy="390748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51738" y="3557797"/>
                <a:ext cx="754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38" y="3557797"/>
                <a:ext cx="7549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18953" y="3119634"/>
                <a:ext cx="36247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53" y="3119634"/>
                <a:ext cx="362471" cy="298415"/>
              </a:xfrm>
              <a:prstGeom prst="rect">
                <a:avLst/>
              </a:prstGeom>
              <a:blipFill>
                <a:blip r:embed="rId6"/>
                <a:stretch>
                  <a:fillRect l="-8475" r="-6780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306688" y="3110945"/>
                <a:ext cx="36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88" y="3110945"/>
                <a:ext cx="363946" cy="276999"/>
              </a:xfrm>
              <a:prstGeom prst="rect">
                <a:avLst/>
              </a:prstGeom>
              <a:blipFill>
                <a:blip r:embed="rId7"/>
                <a:stretch>
                  <a:fillRect l="-8475" r="-847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/>
          <p:cNvGrpSpPr/>
          <p:nvPr/>
        </p:nvGrpSpPr>
        <p:grpSpPr>
          <a:xfrm>
            <a:off x="3004764" y="3753171"/>
            <a:ext cx="4607303" cy="969882"/>
            <a:chOff x="3004764" y="3753171"/>
            <a:chExt cx="4607303" cy="969882"/>
          </a:xfrm>
        </p:grpSpPr>
        <p:cxnSp>
          <p:nvCxnSpPr>
            <p:cNvPr id="18" name="直接箭头连接符 17"/>
            <p:cNvCxnSpPr>
              <a:endCxn id="13" idx="3"/>
            </p:cNvCxnSpPr>
            <p:nvPr/>
          </p:nvCxnSpPr>
          <p:spPr>
            <a:xfrm flipH="1" flipV="1">
              <a:off x="3004764" y="3753171"/>
              <a:ext cx="3396036" cy="7843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endCxn id="14" idx="2"/>
            </p:cNvCxnSpPr>
            <p:nvPr/>
          </p:nvCxnSpPr>
          <p:spPr>
            <a:xfrm flipH="1" flipV="1">
              <a:off x="5929213" y="3927129"/>
              <a:ext cx="528737" cy="6090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457950" y="4350720"/>
              <a:ext cx="1154117" cy="37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position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100189" y="1690689"/>
            <a:ext cx="4300611" cy="1428945"/>
            <a:chOff x="2100189" y="1690689"/>
            <a:chExt cx="4300611" cy="1428945"/>
          </a:xfrm>
        </p:grpSpPr>
        <p:cxnSp>
          <p:nvCxnSpPr>
            <p:cNvPr id="24" name="直接箭头连接符 23"/>
            <p:cNvCxnSpPr>
              <a:endCxn id="15" idx="0"/>
            </p:cNvCxnSpPr>
            <p:nvPr/>
          </p:nvCxnSpPr>
          <p:spPr>
            <a:xfrm flipH="1">
              <a:off x="2100189" y="2031224"/>
              <a:ext cx="3451549" cy="108841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550265" y="2044275"/>
              <a:ext cx="850535" cy="10362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5346797" y="1690689"/>
              <a:ext cx="753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mass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795074" y="3353184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distance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741362" y="4927988"/>
            <a:ext cx="362968" cy="474650"/>
          </a:xfrm>
          <a:prstGeom prst="roundRect">
            <a:avLst/>
          </a:prstGeom>
          <a:solidFill>
            <a:schemeClr val="accent2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60670" y="4318599"/>
            <a:ext cx="3431831" cy="881615"/>
            <a:chOff x="260670" y="4318599"/>
            <a:chExt cx="3431831" cy="881615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1918953" y="4654150"/>
              <a:ext cx="1773548" cy="546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60670" y="4318599"/>
              <a:ext cx="2491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G: gravitational constant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  <p:pic>
        <p:nvPicPr>
          <p:cNvPr id="36" name="Picture 4">
            <a:extLst>
              <a:ext uri="{FF2B5EF4-FFF2-40B4-BE49-F238E27FC236}">
                <a16:creationId xmlns:a16="http://schemas.microsoft.com/office/drawing/2014/main" id="{E5483635-4E38-44CB-9AE1-7A83DFD9E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203" y="5200214"/>
            <a:ext cx="895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5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D2C966F3-7546-4E0F-8DA0-F8845B8A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1215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Run-times of </a:t>
            </a:r>
            <a:r>
              <a:rPr lang="en-US" altLang="zh-CN" sz="3600" dirty="0" err="1"/>
              <a:t>Pthreads</a:t>
            </a:r>
            <a:r>
              <a:rPr lang="en-US" altLang="zh-CN" sz="3600" dirty="0"/>
              <a:t> tree search programs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F5AD09-9703-4B52-B349-359ED116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A68F4-6BEB-4834-B349-754EFA041F4A}"/>
              </a:ext>
            </a:extLst>
          </p:cNvPr>
          <p:cNvSpPr/>
          <p:nvPr/>
        </p:nvSpPr>
        <p:spPr>
          <a:xfrm>
            <a:off x="1187450" y="4560359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  <p:pic>
        <p:nvPicPr>
          <p:cNvPr id="88068" name="Picture 2">
            <a:extLst>
              <a:ext uri="{FF2B5EF4-FFF2-40B4-BE49-F238E27FC236}">
                <a16:creationId xmlns:a16="http://schemas.microsoft.com/office/drawing/2014/main" id="{7E9A9A29-624A-492E-B66F-A528AD536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687109"/>
            <a:ext cx="66849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C7E569-5C7F-4315-B9F1-D12AAB6FC6BC}"/>
              </a:ext>
            </a:extLst>
          </p:cNvPr>
          <p:cNvSpPr/>
          <p:nvPr/>
        </p:nvSpPr>
        <p:spPr>
          <a:xfrm>
            <a:off x="5076824" y="5279497"/>
            <a:ext cx="3438525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numbers of times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stacks were split</a:t>
            </a:r>
          </a:p>
        </p:txBody>
      </p:sp>
      <p:cxnSp>
        <p:nvCxnSpPr>
          <p:cNvPr id="88070" name="Straight Arrow Connector 9">
            <a:extLst>
              <a:ext uri="{FF2B5EF4-FFF2-40B4-BE49-F238E27FC236}">
                <a16:creationId xmlns:a16="http://schemas.microsoft.com/office/drawing/2014/main" id="{6D75590F-D081-4F36-94E5-FB83F32B17A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697643" y="4383536"/>
            <a:ext cx="1314220" cy="895961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1" name="Straight Arrow Connector 11">
            <a:extLst>
              <a:ext uri="{FF2B5EF4-FFF2-40B4-BE49-F238E27FC236}">
                <a16:creationId xmlns:a16="http://schemas.microsoft.com/office/drawing/2014/main" id="{7380399B-FF46-4F4F-8E19-A78A33EAF04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4888" y="4383536"/>
            <a:ext cx="1286153" cy="895961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E93A2B6-9FDF-4A30-91CE-C404CDB6B5F1}"/>
              </a:ext>
            </a:extLst>
          </p:cNvPr>
          <p:cNvSpPr/>
          <p:nvPr/>
        </p:nvSpPr>
        <p:spPr>
          <a:xfrm>
            <a:off x="822192" y="1805254"/>
            <a:ext cx="2633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15-city problems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 descr="ecology,environmental conservation,greens,growths,iStockphoto,leaves,Scott Heiner,springs,summers,trees">
            <a:extLst>
              <a:ext uri="{FF2B5EF4-FFF2-40B4-BE49-F238E27FC236}">
                <a16:creationId xmlns:a16="http://schemas.microsoft.com/office/drawing/2014/main" id="{DE9B14D7-FF87-4432-BF23-11AF2ABD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6449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90B77-26DC-42CB-9115-FED4B6C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81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636A-3EB7-47D2-BF2F-F0AEB9EE4E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2107671"/>
            <a:ext cx="7222067" cy="2852737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Parallelizing the Tree Search Programs Using </a:t>
            </a:r>
            <a:r>
              <a:rPr lang="en-US" altLang="zh-CN" sz="5400" dirty="0" err="1"/>
              <a:t>OpenMP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969617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6BA1B3D4-36AF-41AE-BD84-391699CA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25883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Parallelizing the Tree Search Programs Using OpenMP</a:t>
            </a:r>
          </a:p>
        </p:txBody>
      </p:sp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0C84007D-4040-4634-A01A-6496542A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Same basic issues </a:t>
            </a:r>
            <a:r>
              <a:rPr lang="en-US" altLang="zh-CN" dirty="0"/>
              <a:t>implementing the static and dynamic parallel tree search programs as </a:t>
            </a:r>
            <a:r>
              <a:rPr lang="en-US" altLang="zh-CN" dirty="0" err="1"/>
              <a:t>Pthreads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A few small changes can be noted.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A95540D-B4BA-47A3-9B53-956AD2BC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82</a:t>
            </a:fld>
            <a:endParaRPr lang="zh-TW" altLang="en-US"/>
          </a:p>
        </p:txBody>
      </p:sp>
      <p:pic>
        <p:nvPicPr>
          <p:cNvPr id="89092" name="Picture 2">
            <a:extLst>
              <a:ext uri="{FF2B5EF4-FFF2-40B4-BE49-F238E27FC236}">
                <a16:creationId xmlns:a16="http://schemas.microsoft.com/office/drawing/2014/main" id="{5B1260BF-49AA-42F3-8589-69D1A6F84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05263"/>
            <a:ext cx="3590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3">
            <a:extLst>
              <a:ext uri="{FF2B5EF4-FFF2-40B4-BE49-F238E27FC236}">
                <a16:creationId xmlns:a16="http://schemas.microsoft.com/office/drawing/2014/main" id="{B42FC791-9DDE-48CA-B97D-57942E769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013325"/>
            <a:ext cx="31908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094" name="Straight Arrow Connector 8">
            <a:extLst>
              <a:ext uri="{FF2B5EF4-FFF2-40B4-BE49-F238E27FC236}">
                <a16:creationId xmlns:a16="http://schemas.microsoft.com/office/drawing/2014/main" id="{E36DC3D5-B87B-45E6-9311-48118E17C74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4437063"/>
            <a:ext cx="863600" cy="576262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DA8993B-4367-4F62-A214-E3F66E41A520}"/>
              </a:ext>
            </a:extLst>
          </p:cNvPr>
          <p:cNvSpPr/>
          <p:nvPr/>
        </p:nvSpPr>
        <p:spPr>
          <a:xfrm rot="19648543">
            <a:off x="416252" y="3877004"/>
            <a:ext cx="1482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 err="1">
                <a:solidFill>
                  <a:srgbClr val="FF0000"/>
                </a:solidFill>
                <a:latin typeface="+mn-lt"/>
              </a:rPr>
              <a:t>Pthreads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0C200-52AF-4EC9-B571-6C925AF313BC}"/>
              </a:ext>
            </a:extLst>
          </p:cNvPr>
          <p:cNvSpPr/>
          <p:nvPr/>
        </p:nvSpPr>
        <p:spPr>
          <a:xfrm rot="2610414">
            <a:off x="6423687" y="4876335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OpenMP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6">
            <a:extLst>
              <a:ext uri="{FF2B5EF4-FFF2-40B4-BE49-F238E27FC236}">
                <a16:creationId xmlns:a16="http://schemas.microsoft.com/office/drawing/2014/main" id="{C393AE48-8CB0-40C3-9B3D-F47E7C49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OpenMP emulated condition wait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484A0D-65AC-4F4E-8077-FB216D56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83</a:t>
            </a:fld>
            <a:endParaRPr lang="zh-TW" altLang="en-US"/>
          </a:p>
        </p:txBody>
      </p:sp>
      <p:pic>
        <p:nvPicPr>
          <p:cNvPr id="90115" name="Picture 3">
            <a:extLst>
              <a:ext uri="{FF2B5EF4-FFF2-40B4-BE49-F238E27FC236}">
                <a16:creationId xmlns:a16="http://schemas.microsoft.com/office/drawing/2014/main" id="{F21D0B00-303A-4A8C-BC83-9063D3CA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747553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684213" y="1985897"/>
            <a:ext cx="4327537" cy="652601"/>
          </a:xfrm>
          <a:prstGeom prst="round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02718" y="3497058"/>
            <a:ext cx="7196537" cy="69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570009" y="3900932"/>
            <a:ext cx="1945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Busy-waiting !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5F5E6F16-F819-4B3A-9C14-3E9E7E26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Performance of OpenMP and </a:t>
            </a:r>
            <a:r>
              <a:rPr lang="en-US" altLang="zh-CN" sz="3600" dirty="0" err="1"/>
              <a:t>Pthreads</a:t>
            </a:r>
            <a:r>
              <a:rPr lang="en-US" altLang="zh-CN" sz="3600" dirty="0"/>
              <a:t> implementations of tree search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5ABA154-51FB-4DAD-8A3C-093C89B7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84</a:t>
            </a:fld>
            <a:endParaRPr lang="zh-TW" altLang="en-US"/>
          </a:p>
        </p:txBody>
      </p:sp>
      <p:pic>
        <p:nvPicPr>
          <p:cNvPr id="91139" name="Picture 2">
            <a:extLst>
              <a:ext uri="{FF2B5EF4-FFF2-40B4-BE49-F238E27FC236}">
                <a16:creationId xmlns:a16="http://schemas.microsoft.com/office/drawing/2014/main" id="{6A3C2612-1D8D-4006-AD85-700B1E7BA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564343"/>
            <a:ext cx="8374062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F0A97A-AA31-4689-B639-AF41C09E60D9}"/>
              </a:ext>
            </a:extLst>
          </p:cNvPr>
          <p:cNvSpPr/>
          <p:nvPr/>
        </p:nvSpPr>
        <p:spPr>
          <a:xfrm>
            <a:off x="7164388" y="4653493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90111" y="5289448"/>
            <a:ext cx="618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C00000"/>
                </a:solidFill>
              </a:rPr>
              <a:t>For most parts, </a:t>
            </a:r>
            <a:r>
              <a:rPr lang="en-US" altLang="zh-CN" sz="2400" dirty="0" err="1">
                <a:solidFill>
                  <a:srgbClr val="C00000"/>
                </a:solidFill>
              </a:rPr>
              <a:t>OpenMP</a:t>
            </a:r>
            <a:r>
              <a:rPr lang="en-US" altLang="zh-CN" sz="2400" dirty="0">
                <a:solidFill>
                  <a:srgbClr val="C00000"/>
                </a:solidFill>
              </a:rPr>
              <a:t> implementation is comparable to </a:t>
            </a:r>
            <a:r>
              <a:rPr lang="en-US" altLang="zh-CN" sz="2400" dirty="0" err="1">
                <a:solidFill>
                  <a:srgbClr val="C00000"/>
                </a:solidFill>
              </a:rPr>
              <a:t>Pthreads</a:t>
            </a:r>
            <a:r>
              <a:rPr lang="en-US" altLang="zh-CN" sz="2400" dirty="0">
                <a:solidFill>
                  <a:srgbClr val="C00000"/>
                </a:solidFill>
              </a:rPr>
              <a:t> implementation.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 descr="ecology,environmental conservation,greens,growths,iStockphoto,leaves,Scott Heiner,springs,summers,trees">
            <a:extLst>
              <a:ext uri="{FF2B5EF4-FFF2-40B4-BE49-F238E27FC236}">
                <a16:creationId xmlns:a16="http://schemas.microsoft.com/office/drawing/2014/main" id="{DE9B14D7-FF87-4432-BF23-11AF2ABD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6449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90B77-26DC-42CB-9115-FED4B6C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85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636A-3EB7-47D2-BF2F-F0AEB9EE4E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2107671"/>
            <a:ext cx="7222067" cy="2852737"/>
          </a:xfrm>
        </p:spPr>
        <p:txBody>
          <a:bodyPr>
            <a:normAutofit/>
          </a:bodyPr>
          <a:lstStyle/>
          <a:p>
            <a:r>
              <a:rPr lang="en-US" sz="5400" dirty="0"/>
              <a:t>Implementation of Tree Search Using MPI and Static Partitioning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99879-7118-4C1E-8810-86C03381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Implementation using MPI and </a:t>
            </a:r>
            <a:r>
              <a:rPr lang="en-US" altLang="zh-CN" b="1" dirty="0">
                <a:solidFill>
                  <a:srgbClr val="0000FF"/>
                </a:solidFill>
              </a:rPr>
              <a:t>static partitioning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D7743-6EDF-4676-94EB-B5A5B41C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the adjacency matrix on </a:t>
            </a:r>
            <a:r>
              <a:rPr lang="en-US" altLang="zh-CN" dirty="0">
                <a:solidFill>
                  <a:srgbClr val="FF0000"/>
                </a:solidFill>
              </a:rPr>
              <a:t>process 0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broadcast</a:t>
            </a:r>
            <a:r>
              <a:rPr lang="en-US" altLang="zh-CN" dirty="0"/>
              <a:t> it to all the processes;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Partitioning</a:t>
            </a:r>
            <a:r>
              <a:rPr lang="en-US" altLang="zh-CN" dirty="0"/>
              <a:t> the tree</a:t>
            </a:r>
          </a:p>
          <a:p>
            <a:r>
              <a:rPr lang="en-US" altLang="zh-CN" dirty="0"/>
              <a:t>Checking and updating the </a:t>
            </a:r>
            <a:r>
              <a:rPr lang="en-US" altLang="zh-CN" dirty="0">
                <a:solidFill>
                  <a:srgbClr val="FF0000"/>
                </a:solidFill>
              </a:rPr>
              <a:t>best tour</a:t>
            </a:r>
          </a:p>
          <a:p>
            <a:r>
              <a:rPr lang="en-US" altLang="zh-CN" dirty="0"/>
              <a:t>After the search has </a:t>
            </a:r>
            <a:r>
              <a:rPr lang="en-US" altLang="zh-CN" dirty="0">
                <a:solidFill>
                  <a:srgbClr val="FF0000"/>
                </a:solidFill>
              </a:rPr>
              <a:t>terminated</a:t>
            </a:r>
            <a:r>
              <a:rPr lang="en-US" altLang="zh-CN" dirty="0"/>
              <a:t>, making sure that process 0 has a copy of the best tour for output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1101F2-974E-47E9-9EEC-699EEFF1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8919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C91AE5E8-FC19-4261-8556-C0F4DFFB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9811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Partitioning the tree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B3E927-E639-4415-BF2B-1FB35618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87</a:t>
            </a:fld>
            <a:endParaRPr lang="zh-TW" altLang="en-US"/>
          </a:p>
        </p:txBody>
      </p:sp>
      <p:pic>
        <p:nvPicPr>
          <p:cNvPr id="93187" name="Picture 2">
            <a:extLst>
              <a:ext uri="{FF2B5EF4-FFF2-40B4-BE49-F238E27FC236}">
                <a16:creationId xmlns:a16="http://schemas.microsoft.com/office/drawing/2014/main" id="{08EB5E2A-CA16-4C2D-8785-620A4EF2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226041"/>
            <a:ext cx="4849586" cy="227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F38D643-7910-4736-957F-1D217398F19A}"/>
              </a:ext>
            </a:extLst>
          </p:cNvPr>
          <p:cNvSpPr txBox="1"/>
          <p:nvPr/>
        </p:nvSpPr>
        <p:spPr>
          <a:xfrm>
            <a:off x="628650" y="1425572"/>
            <a:ext cx="7712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MPI_Scatter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cannot</a:t>
            </a:r>
            <a:r>
              <a:rPr lang="en-US" altLang="zh-CN" sz="2400" dirty="0"/>
              <a:t> be used, as # of initial partial tours </a:t>
            </a:r>
            <a:r>
              <a:rPr lang="en-US" altLang="zh-CN" sz="2400" dirty="0">
                <a:solidFill>
                  <a:srgbClr val="FF0000"/>
                </a:solidFill>
              </a:rPr>
              <a:t>may not </a:t>
            </a:r>
            <a:r>
              <a:rPr lang="en-US" altLang="zh-CN" sz="2400" dirty="0"/>
              <a:t>be evenly </a:t>
            </a:r>
            <a:r>
              <a:rPr lang="en-US" altLang="zh-CN" sz="2400" dirty="0">
                <a:solidFill>
                  <a:srgbClr val="FF0000"/>
                </a:solidFill>
              </a:rPr>
              <a:t>divisible</a:t>
            </a:r>
            <a:r>
              <a:rPr lang="en-US" altLang="zh-CN" sz="2400" dirty="0"/>
              <a:t> by </a:t>
            </a:r>
            <a:r>
              <a:rPr lang="en-US" altLang="zh-CN" sz="2400" dirty="0" err="1"/>
              <a:t>comm_sz</a:t>
            </a:r>
            <a:r>
              <a:rPr lang="en-US" altLang="zh-CN" sz="2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FF"/>
                </a:solidFill>
              </a:rPr>
              <a:t>MPI_Scatterv</a:t>
            </a:r>
            <a:r>
              <a:rPr lang="en-US" altLang="zh-CN" sz="2400" dirty="0"/>
              <a:t>:  a variant of </a:t>
            </a:r>
            <a:r>
              <a:rPr lang="en-US" altLang="zh-CN" sz="2400" dirty="0" err="1"/>
              <a:t>MPI_Scatter</a:t>
            </a:r>
            <a:r>
              <a:rPr lang="en-US" altLang="zh-CN" sz="2400" dirty="0"/>
              <a:t>, which can send different # of objects to different processes.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F81ABA3-1E4F-4197-ACBB-4529CFD2E29D}"/>
              </a:ext>
            </a:extLst>
          </p:cNvPr>
          <p:cNvSpPr/>
          <p:nvPr/>
        </p:nvSpPr>
        <p:spPr>
          <a:xfrm>
            <a:off x="2356757" y="3536284"/>
            <a:ext cx="2960914" cy="627502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9C0EC0-8520-45FB-BC6E-89FB5363C80B}"/>
              </a:ext>
            </a:extLst>
          </p:cNvPr>
          <p:cNvSpPr txBox="1"/>
          <p:nvPr/>
        </p:nvSpPr>
        <p:spPr>
          <a:xfrm>
            <a:off x="355396" y="5707916"/>
            <a:ext cx="843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Data sent to process q will begin in location (</a:t>
            </a:r>
            <a:r>
              <a:rPr lang="en-US" altLang="zh-CN" sz="2400" dirty="0" err="1"/>
              <a:t>sendtype</a:t>
            </a:r>
            <a:r>
              <a:rPr lang="en-US" altLang="zh-CN" sz="2400" dirty="0"/>
              <a:t> = MPI_INT) </a:t>
            </a:r>
          </a:p>
          <a:p>
            <a:pPr algn="ctr"/>
            <a:r>
              <a:rPr lang="en-US" altLang="zh-CN" sz="2800" dirty="0" err="1">
                <a:solidFill>
                  <a:srgbClr val="FF0000"/>
                </a:solidFill>
              </a:rPr>
              <a:t>sendbuf</a:t>
            </a:r>
            <a:r>
              <a:rPr lang="en-US" altLang="zh-CN" sz="2800" dirty="0">
                <a:solidFill>
                  <a:srgbClr val="FF0000"/>
                </a:solidFill>
              </a:rPr>
              <a:t> + displacement[q]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>
            <a:extLst>
              <a:ext uri="{FF2B5EF4-FFF2-40B4-BE49-F238E27FC236}">
                <a16:creationId xmlns:a16="http://schemas.microsoft.com/office/drawing/2014/main" id="{B240088F-0DCC-4508-994F-CB0A11A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Gathering a different number of objects from each process in the communicator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E63ACB-362B-4B8D-B72C-00CD98CE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88</a:t>
            </a:fld>
            <a:endParaRPr lang="zh-TW" altLang="en-US"/>
          </a:p>
        </p:txBody>
      </p:sp>
      <p:pic>
        <p:nvPicPr>
          <p:cNvPr id="94211" name="Picture 2">
            <a:extLst>
              <a:ext uri="{FF2B5EF4-FFF2-40B4-BE49-F238E27FC236}">
                <a16:creationId xmlns:a16="http://schemas.microsoft.com/office/drawing/2014/main" id="{A8261C97-4212-49FB-818E-E50055C48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84" y="2590499"/>
            <a:ext cx="673258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9E81A1C-0436-45F4-9FE9-050390456CEE}"/>
              </a:ext>
            </a:extLst>
          </p:cNvPr>
          <p:cNvSpPr/>
          <p:nvPr/>
        </p:nvSpPr>
        <p:spPr>
          <a:xfrm>
            <a:off x="1747157" y="3868783"/>
            <a:ext cx="5867400" cy="86106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AD0C38-704B-49BE-ABC7-1DA65F55E811}"/>
              </a:ext>
            </a:extLst>
          </p:cNvPr>
          <p:cNvSpPr txBox="1"/>
          <p:nvPr/>
        </p:nvSpPr>
        <p:spPr>
          <a:xfrm>
            <a:off x="628650" y="1596612"/>
            <a:ext cx="7712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solidFill>
                  <a:srgbClr val="0000FF"/>
                </a:solidFill>
              </a:rPr>
              <a:t>MPI_Gatherv</a:t>
            </a:r>
            <a:r>
              <a:rPr lang="en-US" altLang="zh-CN" sz="2400" dirty="0"/>
              <a:t>:  a variant of </a:t>
            </a:r>
            <a:r>
              <a:rPr lang="en-US" altLang="zh-CN" sz="2400" dirty="0" err="1"/>
              <a:t>MPI_Gather</a:t>
            </a:r>
            <a:r>
              <a:rPr lang="en-US" altLang="zh-CN" sz="2400" dirty="0"/>
              <a:t>, which can gather different # of objects from different processes.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32B31-817A-4D0D-A251-7A7158FF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Maintaining the best tour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6B75A-229A-4AFE-B45D-F55B96A2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 process finds a new best tour, it should send it to other processes. </a:t>
            </a:r>
          </a:p>
          <a:p>
            <a:endParaRPr lang="en-US" altLang="zh-CN" dirty="0"/>
          </a:p>
          <a:p>
            <a:r>
              <a:rPr lang="en-US" altLang="zh-CN" b="1" dirty="0" err="1">
                <a:solidFill>
                  <a:srgbClr val="0000FF"/>
                </a:solidFill>
              </a:rPr>
              <a:t>MPI_Bcast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cannot be used</a:t>
            </a:r>
            <a:r>
              <a:rPr lang="en-US" altLang="zh-CN" dirty="0"/>
              <a:t>, as it is </a:t>
            </a:r>
            <a:r>
              <a:rPr lang="en-US" altLang="zh-CN" b="1" dirty="0">
                <a:solidFill>
                  <a:srgbClr val="FF0000"/>
                </a:solidFill>
              </a:rPr>
              <a:t>blocking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Every process in the communicator must call </a:t>
            </a:r>
            <a:r>
              <a:rPr lang="en-US" altLang="zh-CN" dirty="0" err="1"/>
              <a:t>MPI_Bcast</a:t>
            </a:r>
            <a:r>
              <a:rPr lang="en-US" altLang="zh-CN" dirty="0"/>
              <a:t>.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New tour should be </a:t>
            </a:r>
            <a:r>
              <a:rPr lang="en-US" altLang="zh-CN" dirty="0">
                <a:solidFill>
                  <a:srgbClr val="FF0000"/>
                </a:solidFill>
              </a:rPr>
              <a:t>sent in a way </a:t>
            </a:r>
            <a:r>
              <a:rPr lang="en-US" altLang="zh-CN" dirty="0"/>
              <a:t>that the </a:t>
            </a:r>
            <a:r>
              <a:rPr lang="en-US" altLang="zh-CN" dirty="0">
                <a:solidFill>
                  <a:srgbClr val="FF0000"/>
                </a:solidFill>
              </a:rPr>
              <a:t>sender won’t block</a:t>
            </a:r>
            <a:r>
              <a:rPr lang="en-US" altLang="zh-CN" dirty="0"/>
              <a:t> indefinitely.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06DE78-7AED-499F-BE34-77E99807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56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Total force on particle 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流程图: 接点 5"/>
          <p:cNvSpPr/>
          <p:nvPr/>
        </p:nvSpPr>
        <p:spPr>
          <a:xfrm>
            <a:off x="2401173" y="3080560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8" name="流程图: 接点 7"/>
          <p:cNvSpPr/>
          <p:nvPr/>
        </p:nvSpPr>
        <p:spPr>
          <a:xfrm>
            <a:off x="5701622" y="3080559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6" idx="6"/>
            <a:endCxn id="8" idx="2"/>
          </p:cNvCxnSpPr>
          <p:nvPr/>
        </p:nvCxnSpPr>
        <p:spPr>
          <a:xfrm flipV="1">
            <a:off x="2854882" y="3299278"/>
            <a:ext cx="2846740" cy="1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251289" y="3557797"/>
                <a:ext cx="75347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289" y="3557797"/>
                <a:ext cx="753475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551738" y="3557797"/>
                <a:ext cx="754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38" y="3557797"/>
                <a:ext cx="7549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18953" y="3119634"/>
                <a:ext cx="36247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953" y="3119634"/>
                <a:ext cx="362471" cy="298415"/>
              </a:xfrm>
              <a:prstGeom prst="rect">
                <a:avLst/>
              </a:prstGeom>
              <a:blipFill>
                <a:blip r:embed="rId4"/>
                <a:stretch>
                  <a:fillRect l="-8475" r="-6780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306688" y="3110945"/>
                <a:ext cx="36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88" y="3110945"/>
                <a:ext cx="363946" cy="276999"/>
              </a:xfrm>
              <a:prstGeom prst="rect">
                <a:avLst/>
              </a:prstGeom>
              <a:blipFill>
                <a:blip r:embed="rId5"/>
                <a:stretch>
                  <a:fillRect l="-8475" r="-847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5">
            <a:extLst>
              <a:ext uri="{FF2B5EF4-FFF2-40B4-BE49-F238E27FC236}">
                <a16:creationId xmlns:a16="http://schemas.microsoft.com/office/drawing/2014/main" id="{EDE586BF-6231-47ED-95D1-EDD48F2D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4" y="4714213"/>
            <a:ext cx="81899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6FE8050C-5E53-403C-B930-75625ABB0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886" y="5765801"/>
            <a:ext cx="904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4045830" y="2900272"/>
                <a:ext cx="52617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30" y="2900272"/>
                <a:ext cx="526170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流程图: 接点 37"/>
          <p:cNvSpPr/>
          <p:nvPr/>
        </p:nvSpPr>
        <p:spPr>
          <a:xfrm>
            <a:off x="5701622" y="1918716"/>
            <a:ext cx="453709" cy="43743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9" name="流程图: 接点 38"/>
          <p:cNvSpPr/>
          <p:nvPr/>
        </p:nvSpPr>
        <p:spPr>
          <a:xfrm>
            <a:off x="5597229" y="4151483"/>
            <a:ext cx="756328" cy="67757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n-1</a:t>
            </a:r>
            <a:endParaRPr lang="zh-CN" altLang="en-US" dirty="0"/>
          </a:p>
        </p:txBody>
      </p:sp>
      <p:cxnSp>
        <p:nvCxnSpPr>
          <p:cNvPr id="40" name="直接箭头连接符 39"/>
          <p:cNvCxnSpPr>
            <a:stCxn id="6" idx="6"/>
          </p:cNvCxnSpPr>
          <p:nvPr/>
        </p:nvCxnSpPr>
        <p:spPr>
          <a:xfrm flipV="1">
            <a:off x="2854882" y="2147001"/>
            <a:ext cx="2846740" cy="1152278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6" idx="6"/>
            <a:endCxn id="39" idx="2"/>
          </p:cNvCxnSpPr>
          <p:nvPr/>
        </p:nvCxnSpPr>
        <p:spPr>
          <a:xfrm>
            <a:off x="2854882" y="3299279"/>
            <a:ext cx="2742347" cy="1190989"/>
          </a:xfrm>
          <a:prstGeom prst="straightConnector1">
            <a:avLst/>
          </a:prstGeom>
          <a:ln w="222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748491" y="2450597"/>
            <a:ext cx="70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748490" y="3754331"/>
            <a:ext cx="709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041011" y="2281239"/>
                <a:ext cx="51642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011" y="2281239"/>
                <a:ext cx="516423" cy="390748"/>
              </a:xfrm>
              <a:prstGeom prst="rect">
                <a:avLst/>
              </a:prstGeom>
              <a:blipFill>
                <a:blip r:embed="rId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109649" y="3542739"/>
                <a:ext cx="790473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649" y="3542739"/>
                <a:ext cx="790473" cy="390748"/>
              </a:xfrm>
              <a:prstGeom prst="rect">
                <a:avLst/>
              </a:prstGeom>
              <a:blipFill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椭圆 16"/>
          <p:cNvSpPr/>
          <p:nvPr/>
        </p:nvSpPr>
        <p:spPr>
          <a:xfrm>
            <a:off x="3936806" y="1918716"/>
            <a:ext cx="963316" cy="2571552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2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Maintaining the best tour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simplest way is to use </a:t>
            </a:r>
            <a:r>
              <a:rPr lang="en-US" altLang="zh-CN" dirty="0" err="1">
                <a:solidFill>
                  <a:srgbClr val="C00000"/>
                </a:solidFill>
              </a:rPr>
              <a:t>MPI_send</a:t>
            </a:r>
            <a:r>
              <a:rPr lang="en-US" altLang="zh-CN" dirty="0"/>
              <a:t> to send the </a:t>
            </a:r>
            <a:r>
              <a:rPr lang="en-US" altLang="zh-CN" dirty="0">
                <a:solidFill>
                  <a:srgbClr val="0000FF"/>
                </a:solidFill>
              </a:rPr>
              <a:t>new best cost </a:t>
            </a:r>
            <a:r>
              <a:rPr lang="en-US" altLang="zh-CN" dirty="0"/>
              <a:t>to </a:t>
            </a:r>
            <a:r>
              <a:rPr lang="en-US" altLang="zh-CN" dirty="0">
                <a:solidFill>
                  <a:srgbClr val="0000FF"/>
                </a:solidFill>
              </a:rPr>
              <a:t>all the other</a:t>
            </a:r>
            <a:r>
              <a:rPr lang="en-US" altLang="zh-CN" dirty="0"/>
              <a:t> processes.</a:t>
            </a:r>
          </a:p>
          <a:p>
            <a:pPr lvl="1"/>
            <a:r>
              <a:rPr lang="en-US" altLang="zh-CN" dirty="0"/>
              <a:t>Use a special tag NEW_COST_TAG.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destination processes can </a:t>
            </a:r>
            <a:r>
              <a:rPr lang="en-US" altLang="zh-CN" dirty="0">
                <a:solidFill>
                  <a:srgbClr val="FF0000"/>
                </a:solidFill>
              </a:rPr>
              <a:t>periodically check </a:t>
            </a:r>
            <a:r>
              <a:rPr lang="en-US" altLang="zh-CN" dirty="0"/>
              <a:t>for the </a:t>
            </a:r>
            <a:r>
              <a:rPr lang="en-US" altLang="zh-CN" dirty="0">
                <a:solidFill>
                  <a:srgbClr val="FF0000"/>
                </a:solidFill>
              </a:rPr>
              <a:t>arrival</a:t>
            </a:r>
            <a:r>
              <a:rPr lang="en-US" altLang="zh-CN" dirty="0"/>
              <a:t> of new best tour costs. 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00FF"/>
                </a:solidFill>
              </a:rPr>
              <a:t>Problem</a:t>
            </a:r>
            <a:r>
              <a:rPr lang="en-US" altLang="zh-CN" dirty="0"/>
              <a:t>: we </a:t>
            </a:r>
            <a:r>
              <a:rPr lang="en-US" altLang="zh-CN" dirty="0">
                <a:solidFill>
                  <a:srgbClr val="FF0000"/>
                </a:solidFill>
              </a:rPr>
              <a:t>cannot use </a:t>
            </a:r>
            <a:r>
              <a:rPr lang="en-US" altLang="zh-CN" dirty="0" err="1">
                <a:solidFill>
                  <a:srgbClr val="FF0000"/>
                </a:solidFill>
              </a:rPr>
              <a:t>MPI_Recv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as the process will 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en-US" altLang="zh-CN" dirty="0"/>
              <a:t> until a matching message arrives.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92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87B9A-ABEF-4689-898E-C4033334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Maintaining the best tour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5AC1C-5694-41FB-88EB-A7EFDDA4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60657" cy="4351338"/>
          </a:xfrm>
        </p:spPr>
        <p:txBody>
          <a:bodyPr/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MPI_Iprobe</a:t>
            </a:r>
            <a:r>
              <a:rPr lang="en-US" altLang="zh-CN" b="1" dirty="0">
                <a:solidFill>
                  <a:srgbClr val="0000FF"/>
                </a:solidFill>
              </a:rPr>
              <a:t>: </a:t>
            </a:r>
            <a:r>
              <a:rPr lang="en-US" altLang="zh-CN" dirty="0"/>
              <a:t>checking to see if a message is </a:t>
            </a:r>
            <a:r>
              <a:rPr lang="en-US" altLang="zh-CN" dirty="0">
                <a:solidFill>
                  <a:srgbClr val="C00000"/>
                </a:solidFill>
              </a:rPr>
              <a:t>available</a:t>
            </a:r>
          </a:p>
          <a:p>
            <a:pPr lvl="1"/>
            <a:r>
              <a:rPr lang="en-US" altLang="zh-CN" dirty="0"/>
              <a:t>It doesn’t actually try to receive a message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6C4E9-3D06-4CEF-8A12-8E61F1B7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91</a:t>
            </a:fld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68EDE4-45D9-48A7-B522-3C34D5FC5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22" y="2890157"/>
            <a:ext cx="69611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D2D89-D39E-4343-A279-310F7FE0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3" y="4186163"/>
            <a:ext cx="1050659" cy="224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131D1B-2185-4E00-9F9B-91B7AE408F3F}"/>
              </a:ext>
            </a:extLst>
          </p:cNvPr>
          <p:cNvGrpSpPr/>
          <p:nvPr/>
        </p:nvGrpSpPr>
        <p:grpSpPr>
          <a:xfrm>
            <a:off x="1405352" y="4136571"/>
            <a:ext cx="4494705" cy="2175328"/>
            <a:chOff x="1405352" y="4136571"/>
            <a:chExt cx="4494705" cy="217532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22AD2E6-BD0C-4238-BE71-9888CFD3D80B}"/>
                </a:ext>
              </a:extLst>
            </p:cNvPr>
            <p:cNvSpPr/>
            <p:nvPr/>
          </p:nvSpPr>
          <p:spPr>
            <a:xfrm>
              <a:off x="4201886" y="4136571"/>
              <a:ext cx="1698171" cy="310243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线形标注 2 3">
              <a:extLst>
                <a:ext uri="{FF2B5EF4-FFF2-40B4-BE49-F238E27FC236}">
                  <a16:creationId xmlns:a16="http://schemas.microsoft.com/office/drawing/2014/main" id="{B6C91219-7432-43AD-AAF8-C4087BED77D1}"/>
                </a:ext>
              </a:extLst>
            </p:cNvPr>
            <p:cNvSpPr/>
            <p:nvPr/>
          </p:nvSpPr>
          <p:spPr>
            <a:xfrm>
              <a:off x="1405352" y="5510095"/>
              <a:ext cx="3830677" cy="801804"/>
            </a:xfrm>
            <a:prstGeom prst="borderCallout2">
              <a:avLst>
                <a:gd name="adj1" fmla="val -814"/>
                <a:gd name="adj2" fmla="val 49494"/>
                <a:gd name="adj3" fmla="val -82959"/>
                <a:gd name="adj4" fmla="val 49887"/>
                <a:gd name="adj5" fmla="val -152979"/>
                <a:gd name="adj6" fmla="val 7215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If such a msg is available,*</a:t>
              </a:r>
              <a:r>
                <a:rPr lang="en-US" altLang="zh-CN" dirty="0" err="1"/>
                <a:t>msg_avail_p</a:t>
              </a:r>
              <a:r>
                <a:rPr lang="en-US" altLang="zh-CN" dirty="0"/>
                <a:t> is assigned TRUE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1BAC4CF-BAE4-4DCB-BE67-174F43A566FB}"/>
              </a:ext>
            </a:extLst>
          </p:cNvPr>
          <p:cNvGrpSpPr/>
          <p:nvPr/>
        </p:nvGrpSpPr>
        <p:grpSpPr>
          <a:xfrm>
            <a:off x="4323376" y="4444092"/>
            <a:ext cx="3821549" cy="1983923"/>
            <a:chOff x="4323376" y="4444092"/>
            <a:chExt cx="3821549" cy="198392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DE699C9-CD5E-4B12-84A2-973F155AFDC1}"/>
                </a:ext>
              </a:extLst>
            </p:cNvPr>
            <p:cNvSpPr/>
            <p:nvPr/>
          </p:nvSpPr>
          <p:spPr>
            <a:xfrm>
              <a:off x="4323376" y="4444092"/>
              <a:ext cx="1282767" cy="310243"/>
            </a:xfrm>
            <a:prstGeom prst="roundRect">
              <a:avLst/>
            </a:prstGeom>
            <a:solidFill>
              <a:schemeClr val="accent1">
                <a:alpha val="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线形标注 2 3">
              <a:extLst>
                <a:ext uri="{FF2B5EF4-FFF2-40B4-BE49-F238E27FC236}">
                  <a16:creationId xmlns:a16="http://schemas.microsoft.com/office/drawing/2014/main" id="{9CC8ECA2-50DC-4BBC-AE3F-FDB51A2331DA}"/>
                </a:ext>
              </a:extLst>
            </p:cNvPr>
            <p:cNvSpPr/>
            <p:nvPr/>
          </p:nvSpPr>
          <p:spPr>
            <a:xfrm>
              <a:off x="5470019" y="5358093"/>
              <a:ext cx="2674906" cy="1069922"/>
            </a:xfrm>
            <a:prstGeom prst="borderCallout2">
              <a:avLst>
                <a:gd name="adj1" fmla="val -814"/>
                <a:gd name="adj2" fmla="val 49494"/>
                <a:gd name="adj3" fmla="val -56974"/>
                <a:gd name="adj4" fmla="val 49480"/>
                <a:gd name="adj5" fmla="val -69805"/>
                <a:gd name="adj6" fmla="val 546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Status_p</a:t>
              </a:r>
              <a:r>
                <a:rPr lang="en-US" altLang="zh-CN" dirty="0"/>
                <a:t>-&gt;MPI_SOURCE will be assigned the rank of message source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50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F2A10-2FA5-4D9E-97EC-E3DE7E86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MPI code to check for new best tour costs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FED97-376C-433D-A8C6-A92C4794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54736" cy="4743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MPI_Iprobe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(MPI_ANY_SOURCE, </a:t>
            </a:r>
            <a:r>
              <a:rPr lang="en-US" altLang="zh-CN" sz="2400" dirty="0">
                <a:solidFill>
                  <a:srgbClr val="C0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NEW_COST_TAG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,  comm,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   &amp;</a:t>
            </a:r>
            <a:r>
              <a:rPr lang="en-US" altLang="zh-CN" sz="2400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msg_avail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, &amp;status);     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while(</a:t>
            </a:r>
            <a:r>
              <a:rPr lang="en-US" altLang="zh-CN" sz="2400" dirty="0" err="1">
                <a:solidFill>
                  <a:srgbClr val="C0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msg_avail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) 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{         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   </a:t>
            </a:r>
            <a:r>
              <a:rPr lang="en-US" altLang="zh-CN" sz="2400" dirty="0" err="1">
                <a:solidFill>
                  <a:srgbClr val="C0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MPI_Recv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(&amp;</a:t>
            </a:r>
            <a:r>
              <a:rPr lang="en-US" altLang="zh-CN" sz="2400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received_cost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, 1, MPI_INT, </a:t>
            </a:r>
            <a:r>
              <a:rPr lang="en-US" altLang="zh-CN" sz="2400" dirty="0" err="1">
                <a:solidFill>
                  <a:srgbClr val="C00000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status.MPI_SOURCE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,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       NEW_COST_TAG, comm, MPI_STATUS_IGNORE );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   if (</a:t>
            </a:r>
            <a:r>
              <a:rPr lang="en-US" altLang="zh-CN" sz="2400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received_cost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&lt; </a:t>
            </a:r>
            <a:r>
              <a:rPr lang="en-US" altLang="zh-CN" sz="2400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best_tour_cost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) 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       </a:t>
            </a:r>
            <a:r>
              <a:rPr lang="en-US" altLang="zh-CN" sz="2400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best_tour_cost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= </a:t>
            </a:r>
            <a:r>
              <a:rPr lang="en-US" altLang="zh-CN" sz="2400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received_cost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   </a:t>
            </a:r>
            <a:r>
              <a:rPr lang="en-US" altLang="zh-CN" sz="2400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MPI_Iprobe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(MPI_ANY_SOURCE, NEW_COST_TAG, comm,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        &amp;</a:t>
            </a:r>
            <a:r>
              <a:rPr lang="en-US" altLang="zh-CN" sz="2400" dirty="0" err="1">
                <a:latin typeface="Microsoft Yi Baiti" panose="03000500000000000000" pitchFamily="66" charset="0"/>
                <a:ea typeface="Microsoft Yi Baiti" panose="03000500000000000000" pitchFamily="66" charset="0"/>
              </a:rPr>
              <a:t>msg_avail</a:t>
            </a: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, &amp;status);     </a:t>
            </a:r>
          </a:p>
          <a:p>
            <a:pPr marL="0" indent="0">
              <a:buNone/>
            </a:pPr>
            <a:r>
              <a:rPr lang="en-US" altLang="zh-CN" sz="24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}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321C67-A71E-400C-A750-01CDCC62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D50D36-8591-4E5C-8273-CAA4390511C6}"/>
              </a:ext>
            </a:extLst>
          </p:cNvPr>
          <p:cNvSpPr/>
          <p:nvPr/>
        </p:nvSpPr>
        <p:spPr>
          <a:xfrm>
            <a:off x="555171" y="1690689"/>
            <a:ext cx="7954736" cy="4743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0173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31B306E6-9753-44ED-9B2A-6B2DD0E5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Modes and Buffered Sends - 1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id="{9C0688B0-7BE6-46B8-AAB8-4F426881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600" dirty="0"/>
              <a:t>MPI provides four modes for sends.</a:t>
            </a:r>
          </a:p>
          <a:p>
            <a:pPr lvl="1"/>
            <a:r>
              <a:rPr lang="en-US" altLang="zh-CN" sz="3200" b="1" dirty="0">
                <a:solidFill>
                  <a:srgbClr val="0000FF"/>
                </a:solidFill>
              </a:rPr>
              <a:t>Standard</a:t>
            </a:r>
            <a:r>
              <a:rPr lang="en-US" altLang="zh-CN" sz="3200" dirty="0">
                <a:solidFill>
                  <a:srgbClr val="0000FF"/>
                </a:solidFill>
              </a:rPr>
              <a:t>: </a:t>
            </a:r>
            <a:r>
              <a:rPr lang="en-US" altLang="zh-CN" sz="3200" dirty="0" err="1">
                <a:solidFill>
                  <a:srgbClr val="C00000"/>
                </a:solidFill>
              </a:rPr>
              <a:t>MPI_Send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/>
            <a:r>
              <a:rPr lang="en-US" altLang="zh-CN" sz="3200" b="1" dirty="0">
                <a:solidFill>
                  <a:srgbClr val="0000FF"/>
                </a:solidFill>
              </a:rPr>
              <a:t>Synchronous: </a:t>
            </a:r>
            <a:r>
              <a:rPr lang="en-US" altLang="zh-CN" sz="3200" dirty="0" err="1">
                <a:solidFill>
                  <a:srgbClr val="C00000"/>
                </a:solidFill>
              </a:rPr>
              <a:t>MPI_Ssend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/>
            <a:r>
              <a:rPr lang="en-US" altLang="zh-CN" sz="3200" b="1" dirty="0">
                <a:solidFill>
                  <a:srgbClr val="0000FF"/>
                </a:solidFill>
              </a:rPr>
              <a:t>Ready: </a:t>
            </a:r>
            <a:r>
              <a:rPr lang="en-US" altLang="zh-CN" sz="3200" dirty="0" err="1">
                <a:solidFill>
                  <a:srgbClr val="C00000"/>
                </a:solidFill>
              </a:rPr>
              <a:t>MPI_Rsend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lvl="1"/>
            <a:r>
              <a:rPr lang="en-US" altLang="zh-CN" sz="3200" b="1" dirty="0">
                <a:solidFill>
                  <a:srgbClr val="0000FF"/>
                </a:solidFill>
              </a:rPr>
              <a:t>Buffered: </a:t>
            </a:r>
            <a:r>
              <a:rPr lang="en-US" altLang="zh-CN" sz="3200" dirty="0" err="1">
                <a:solidFill>
                  <a:srgbClr val="C00000"/>
                </a:solidFill>
              </a:rPr>
              <a:t>MPI_Bsend</a:t>
            </a:r>
            <a:endParaRPr lang="en-US" altLang="zh-CN" sz="3200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A4C473-DB2F-43A6-9153-64AA7583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93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8063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7D189-68C0-4450-A806-62EAEA7A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Modes and Buffered Sends - 2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EB7C7-CBCC-4C82-8B0D-D97AF454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Standard: </a:t>
            </a:r>
            <a:r>
              <a:rPr lang="en-US" altLang="zh-CN" b="1" dirty="0" err="1">
                <a:solidFill>
                  <a:srgbClr val="C00000"/>
                </a:solidFill>
              </a:rPr>
              <a:t>MPI_Send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MPI implementation decides whether to copy the message content into its own storage, or to block until a matching receive is posted.</a:t>
            </a:r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rgbClr val="0000FF"/>
                </a:solidFill>
              </a:rPr>
              <a:t>Synchronous: </a:t>
            </a:r>
            <a:r>
              <a:rPr lang="en-US" altLang="zh-CN" b="1" dirty="0" err="1">
                <a:solidFill>
                  <a:srgbClr val="C00000"/>
                </a:solidFill>
              </a:rPr>
              <a:t>MPI_Ssend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The send will </a:t>
            </a:r>
            <a:r>
              <a:rPr lang="en-US" altLang="zh-CN" dirty="0">
                <a:solidFill>
                  <a:srgbClr val="C00000"/>
                </a:solidFill>
              </a:rPr>
              <a:t>block</a:t>
            </a:r>
            <a:r>
              <a:rPr lang="en-US" altLang="zh-CN" dirty="0"/>
              <a:t> until a matching receive is posted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C45EB-A0FD-4267-A68F-6F20D53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7992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7D189-68C0-4450-A806-62EAEA7A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Modes and Buffered Sends - 3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EB7C7-CBCC-4C82-8B0D-D97AF454C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Ready: </a:t>
            </a:r>
            <a:r>
              <a:rPr lang="en-US" altLang="zh-CN" b="1" dirty="0" err="1">
                <a:solidFill>
                  <a:srgbClr val="C00000"/>
                </a:solidFill>
              </a:rPr>
              <a:t>MPI_Rsend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The send is erroneous unless a matching Receive is posted </a:t>
            </a:r>
            <a:r>
              <a:rPr lang="en-US" altLang="zh-CN" i="1" dirty="0">
                <a:solidFill>
                  <a:srgbClr val="C00000"/>
                </a:solidFill>
              </a:rPr>
              <a:t>before</a:t>
            </a:r>
            <a:r>
              <a:rPr lang="en-US" altLang="zh-CN" dirty="0"/>
              <a:t> the Send is started.</a:t>
            </a:r>
          </a:p>
          <a:p>
            <a:pPr lvl="1"/>
            <a:endParaRPr lang="en-US" altLang="zh-CN" dirty="0"/>
          </a:p>
          <a:p>
            <a:r>
              <a:rPr lang="en-US" altLang="zh-CN" b="1" dirty="0">
                <a:solidFill>
                  <a:srgbClr val="0000FF"/>
                </a:solidFill>
              </a:rPr>
              <a:t>Buffered: </a:t>
            </a:r>
            <a:r>
              <a:rPr lang="en-US" altLang="zh-CN" b="1" dirty="0" err="1">
                <a:solidFill>
                  <a:srgbClr val="C00000"/>
                </a:solidFill>
              </a:rPr>
              <a:t>MPI_Bsend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MPI implementation must copy the message into </a:t>
            </a:r>
            <a:r>
              <a:rPr lang="en-US" altLang="zh-CN" dirty="0">
                <a:solidFill>
                  <a:srgbClr val="C00000"/>
                </a:solidFill>
              </a:rPr>
              <a:t>local temporary storage</a:t>
            </a:r>
            <a:r>
              <a:rPr lang="en-US" altLang="zh-CN" dirty="0"/>
              <a:t> if a matching Receive hasn’t been posted. </a:t>
            </a:r>
          </a:p>
          <a:p>
            <a:pPr lvl="1"/>
            <a:r>
              <a:rPr lang="en-US" altLang="zh-CN" dirty="0"/>
              <a:t>The temporary storage must be </a:t>
            </a:r>
            <a:r>
              <a:rPr lang="en-US" altLang="zh-CN" dirty="0">
                <a:solidFill>
                  <a:srgbClr val="C00000"/>
                </a:solidFill>
              </a:rPr>
              <a:t>provided</a:t>
            </a:r>
            <a:r>
              <a:rPr lang="en-US" altLang="zh-CN" dirty="0"/>
              <a:t> by the </a:t>
            </a:r>
            <a:r>
              <a:rPr lang="en-US" altLang="zh-CN" dirty="0">
                <a:solidFill>
                  <a:srgbClr val="C00000"/>
                </a:solidFill>
              </a:rPr>
              <a:t>user program</a:t>
            </a:r>
            <a:r>
              <a:rPr lang="en-US" altLang="zh-CN" dirty="0"/>
              <a:t>, not MPI implementation.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C45EB-A0FD-4267-A68F-6F20D53D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13578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489095CC-A13F-4B46-B92B-1D28898E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Printing the best tour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BF641C-851E-4F5D-B3B2-57D41A25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96</a:t>
            </a:fld>
            <a:endParaRPr lang="zh-TW" altLang="en-US"/>
          </a:p>
        </p:txBody>
      </p:sp>
      <p:pic>
        <p:nvPicPr>
          <p:cNvPr id="98307" name="Picture 2">
            <a:extLst>
              <a:ext uri="{FF2B5EF4-FFF2-40B4-BE49-F238E27FC236}">
                <a16:creationId xmlns:a16="http://schemas.microsoft.com/office/drawing/2014/main" id="{2D64EF20-964F-444C-9C37-845CAA60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9" y="3113313"/>
            <a:ext cx="7948612" cy="352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8" name="Picture 4" descr="briefcases,buildings,businesses,businessmen,businesspeople,cities,independence,individuality,men,office buildings,offices,people,professionals,silhouettes,successes,suits,trees,walking">
            <a:extLst>
              <a:ext uri="{FF2B5EF4-FFF2-40B4-BE49-F238E27FC236}">
                <a16:creationId xmlns:a16="http://schemas.microsoft.com/office/drawing/2014/main" id="{6A59273D-4505-4BE5-AAD4-CBB23AED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406" y="19844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9A4895-5E96-4F7A-B4C6-3B992B40ACAD}"/>
              </a:ext>
            </a:extLst>
          </p:cNvPr>
          <p:cNvSpPr txBox="1"/>
          <p:nvPr/>
        </p:nvSpPr>
        <p:spPr>
          <a:xfrm>
            <a:off x="751115" y="1462461"/>
            <a:ext cx="6335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Have each process store its </a:t>
            </a:r>
            <a:r>
              <a:rPr lang="en-US" altLang="zh-CN" sz="2400" dirty="0">
                <a:solidFill>
                  <a:srgbClr val="C00000"/>
                </a:solidFill>
              </a:rPr>
              <a:t>local best 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After completing searches, call </a:t>
            </a:r>
            <a:r>
              <a:rPr lang="en-US" altLang="zh-CN" sz="2400" dirty="0" err="1">
                <a:solidFill>
                  <a:srgbClr val="C00000"/>
                </a:solidFill>
              </a:rPr>
              <a:t>MPI_Allreduce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The process with the global best tour can then send it to </a:t>
            </a:r>
            <a:r>
              <a:rPr lang="en-US" altLang="zh-CN" sz="2400" dirty="0">
                <a:solidFill>
                  <a:srgbClr val="C00000"/>
                </a:solidFill>
              </a:rPr>
              <a:t>process 0 for output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1720C4D-665F-4737-9F1C-251AF9C6C2CC}"/>
              </a:ext>
            </a:extLst>
          </p:cNvPr>
          <p:cNvSpPr/>
          <p:nvPr/>
        </p:nvSpPr>
        <p:spPr>
          <a:xfrm>
            <a:off x="876300" y="4332514"/>
            <a:ext cx="4691743" cy="538843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EECE308-C029-4F0F-A198-620C4DFEE673}"/>
              </a:ext>
            </a:extLst>
          </p:cNvPr>
          <p:cNvSpPr/>
          <p:nvPr/>
        </p:nvSpPr>
        <p:spPr>
          <a:xfrm>
            <a:off x="835479" y="5089071"/>
            <a:ext cx="7894864" cy="24493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A1E8963-AC59-42E3-AEDC-984173B4B007}"/>
              </a:ext>
            </a:extLst>
          </p:cNvPr>
          <p:cNvSpPr/>
          <p:nvPr/>
        </p:nvSpPr>
        <p:spPr>
          <a:xfrm>
            <a:off x="876300" y="5597524"/>
            <a:ext cx="5941106" cy="98289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 descr="ecology,environmental conservation,greens,growths,iStockphoto,leaves,Scott Heiner,springs,summers,trees">
            <a:extLst>
              <a:ext uri="{FF2B5EF4-FFF2-40B4-BE49-F238E27FC236}">
                <a16:creationId xmlns:a16="http://schemas.microsoft.com/office/drawing/2014/main" id="{DE9B14D7-FF87-4432-BF23-11AF2ABD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6449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90B77-26DC-42CB-9115-FED4B6C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pPr/>
              <a:t>97</a:t>
            </a:fld>
            <a:endParaRPr lang="zh-TW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2636A-3EB7-47D2-BF2F-F0AEB9EE4E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2107671"/>
            <a:ext cx="7222067" cy="2852737"/>
          </a:xfrm>
        </p:spPr>
        <p:txBody>
          <a:bodyPr>
            <a:normAutofit/>
          </a:bodyPr>
          <a:lstStyle/>
          <a:p>
            <a:r>
              <a:rPr lang="en-US" sz="5400" dirty="0"/>
              <a:t>Implementation of Tree Search Using MPI and Dynamic Partitioning</a:t>
            </a:r>
          </a:p>
        </p:txBody>
      </p:sp>
    </p:spTree>
    <p:extLst>
      <p:ext uri="{BB962C8B-B14F-4D97-AF65-F5344CB8AC3E}">
        <p14:creationId xmlns:p14="http://schemas.microsoft.com/office/powerpoint/2010/main" val="24161290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4D2DC-ED6D-45A8-8F52-D46381E9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08521" cy="1325563"/>
          </a:xfrm>
        </p:spPr>
        <p:txBody>
          <a:bodyPr/>
          <a:lstStyle/>
          <a:p>
            <a:r>
              <a:rPr lang="en-US" altLang="zh-CN" dirty="0"/>
              <a:t>Using MPI and Dynamic Partitioning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71112-03F9-4FF5-8473-C3DD683A8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13353"/>
            <a:ext cx="8417379" cy="435133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Key difference </a:t>
            </a:r>
            <a:r>
              <a:rPr lang="en-US" altLang="zh-CN" dirty="0"/>
              <a:t>with OpenMP/</a:t>
            </a:r>
            <a:r>
              <a:rPr lang="en-US" altLang="zh-CN" dirty="0" err="1"/>
              <a:t>pthreads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sz="2800" dirty="0"/>
              <a:t>There is </a:t>
            </a:r>
            <a:r>
              <a:rPr lang="en-US" altLang="zh-CN" sz="2800" dirty="0">
                <a:solidFill>
                  <a:srgbClr val="FF0000"/>
                </a:solidFill>
              </a:rPr>
              <a:t>no central repository </a:t>
            </a:r>
            <a:r>
              <a:rPr lang="en-US" altLang="zh-CN" sz="2800" dirty="0"/>
              <a:t>of information on which processes are </a:t>
            </a:r>
            <a:r>
              <a:rPr lang="en-US" altLang="zh-CN" sz="2800" dirty="0">
                <a:solidFill>
                  <a:srgbClr val="FF0000"/>
                </a:solidFill>
              </a:rPr>
              <a:t>waiting for work</a:t>
            </a:r>
            <a:r>
              <a:rPr lang="en-US" altLang="zh-CN" sz="2800" dirty="0"/>
              <a:t>. 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Rather than simply going into a busy-wait or termination, </a:t>
            </a:r>
            <a:r>
              <a:rPr lang="en-US" altLang="zh-CN" sz="2800" dirty="0">
                <a:solidFill>
                  <a:srgbClr val="FF0000"/>
                </a:solidFill>
              </a:rPr>
              <a:t>a process </a:t>
            </a:r>
            <a:r>
              <a:rPr lang="en-US" altLang="zh-CN" sz="2800" dirty="0"/>
              <a:t>that has run out of work should </a:t>
            </a:r>
            <a:r>
              <a:rPr lang="en-US" altLang="zh-CN" sz="2800" dirty="0">
                <a:solidFill>
                  <a:srgbClr val="FF0000"/>
                </a:solidFill>
              </a:rPr>
              <a:t>send a request for work </a:t>
            </a:r>
            <a:r>
              <a:rPr lang="en-US" altLang="zh-CN" sz="2800" dirty="0"/>
              <a:t>to another process.</a:t>
            </a:r>
          </a:p>
          <a:p>
            <a:pPr marL="457200" lvl="1" indent="0">
              <a:buNone/>
            </a:pPr>
            <a:r>
              <a:rPr lang="en-US" altLang="zh-CN" sz="2800" dirty="0"/>
              <a:t> 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AD74F3-96A6-4BD1-A839-001FA152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4451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651E9-DD15-4F5A-A495-68744880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5" y="65877"/>
            <a:ext cx="8075838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Terminated function for a Dynamically Partitioned TSP solver that Uses MPI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E6D47E-263D-40C1-B8D0-A879B560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73BF0-1322-481A-85B0-7D5783909D9E}" type="slidenum">
              <a:rPr lang="zh-TW" altLang="en-US" smtClean="0"/>
              <a:t>99</a:t>
            </a:fld>
            <a:endParaRPr lang="zh-TW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FBF7125B-F9C7-47C4-844A-F23738EE4007}"/>
              </a:ext>
            </a:extLst>
          </p:cNvPr>
          <p:cNvSpPr/>
          <p:nvPr/>
        </p:nvSpPr>
        <p:spPr>
          <a:xfrm>
            <a:off x="2628899" y="1405121"/>
            <a:ext cx="2990851" cy="4269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03DA4BCF-EA8B-44F7-8098-6E5715F8DA7E}"/>
              </a:ext>
            </a:extLst>
          </p:cNvPr>
          <p:cNvSpPr/>
          <p:nvPr/>
        </p:nvSpPr>
        <p:spPr>
          <a:xfrm>
            <a:off x="2520046" y="2207658"/>
            <a:ext cx="3208558" cy="122133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 if the proc has work to split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E9C5B4-5355-4F4E-8BDD-8BF2DAF355B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124325" y="1832109"/>
            <a:ext cx="0" cy="3755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F3DD505B-B0EA-4CBA-9BD5-F74C476E19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58016" y="2817144"/>
            <a:ext cx="1238249" cy="484414"/>
          </a:xfrm>
          <a:prstGeom prst="bentConnector3">
            <a:avLst>
              <a:gd name="adj1" fmla="val 101429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A0EFCE6-44FE-4CCB-ABCC-461E0F3B1D6E}"/>
              </a:ext>
            </a:extLst>
          </p:cNvPr>
          <p:cNvSpPr txBox="1"/>
          <p:nvPr/>
        </p:nvSpPr>
        <p:spPr>
          <a:xfrm>
            <a:off x="2037240" y="237576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6044B4-C0A8-4436-A89D-52A0602509F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728604" y="2807233"/>
            <a:ext cx="89535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632574D-6CDB-46BE-81F7-DCC11AEBF152}"/>
              </a:ext>
            </a:extLst>
          </p:cNvPr>
          <p:cNvCxnSpPr>
            <a:cxnSpLocks/>
          </p:cNvCxnSpPr>
          <p:nvPr/>
        </p:nvCxnSpPr>
        <p:spPr>
          <a:xfrm>
            <a:off x="7301590" y="3115415"/>
            <a:ext cx="0" cy="4406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0E01FB2-A79F-4C04-B941-33E9D3FB519E}"/>
              </a:ext>
            </a:extLst>
          </p:cNvPr>
          <p:cNvSpPr txBox="1"/>
          <p:nvPr/>
        </p:nvSpPr>
        <p:spPr>
          <a:xfrm>
            <a:off x="5893769" y="236561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26" name="流程图: 可选过程 25">
            <a:extLst>
              <a:ext uri="{FF2B5EF4-FFF2-40B4-BE49-F238E27FC236}">
                <a16:creationId xmlns:a16="http://schemas.microsoft.com/office/drawing/2014/main" id="{314BC328-9F52-4CC2-BF28-3E136F341A5E}"/>
              </a:ext>
            </a:extLst>
          </p:cNvPr>
          <p:cNvSpPr/>
          <p:nvPr/>
        </p:nvSpPr>
        <p:spPr>
          <a:xfrm>
            <a:off x="475995" y="3266293"/>
            <a:ext cx="1681842" cy="579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Fulfill_request</a:t>
            </a:r>
            <a:endParaRPr lang="zh-CN" altLang="en-US" dirty="0"/>
          </a:p>
        </p:txBody>
      </p:sp>
      <p:sp>
        <p:nvSpPr>
          <p:cNvPr id="27" name="流程图: 可选过程 26">
            <a:extLst>
              <a:ext uri="{FF2B5EF4-FFF2-40B4-BE49-F238E27FC236}">
                <a16:creationId xmlns:a16="http://schemas.microsoft.com/office/drawing/2014/main" id="{DFDD0FC4-D5F0-40B0-A0F3-77F39D1BEAAC}"/>
              </a:ext>
            </a:extLst>
          </p:cNvPr>
          <p:cNvSpPr/>
          <p:nvPr/>
        </p:nvSpPr>
        <p:spPr>
          <a:xfrm>
            <a:off x="6623955" y="2517458"/>
            <a:ext cx="1681842" cy="579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Send_rejects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5BBEDD-698B-418C-92E9-DD141ED4D083}"/>
              </a:ext>
            </a:extLst>
          </p:cNvPr>
          <p:cNvSpPr txBox="1"/>
          <p:nvPr/>
        </p:nvSpPr>
        <p:spPr>
          <a:xfrm>
            <a:off x="7386217" y="464957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7" name="流程图: 决策 36">
            <a:extLst>
              <a:ext uri="{FF2B5EF4-FFF2-40B4-BE49-F238E27FC236}">
                <a16:creationId xmlns:a16="http://schemas.microsoft.com/office/drawing/2014/main" id="{881A5A84-AC17-4829-83DA-1A64487F0CFC}"/>
              </a:ext>
            </a:extLst>
          </p:cNvPr>
          <p:cNvSpPr/>
          <p:nvPr/>
        </p:nvSpPr>
        <p:spPr>
          <a:xfrm>
            <a:off x="5728604" y="3574475"/>
            <a:ext cx="3108961" cy="9171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 if the stack is empty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06E963-9350-44B2-A9D0-06C1B05CBC82}"/>
              </a:ext>
            </a:extLst>
          </p:cNvPr>
          <p:cNvCxnSpPr>
            <a:cxnSpLocks/>
          </p:cNvCxnSpPr>
          <p:nvPr/>
        </p:nvCxnSpPr>
        <p:spPr>
          <a:xfrm>
            <a:off x="7301590" y="4491669"/>
            <a:ext cx="0" cy="7104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可选过程 39">
            <a:extLst>
              <a:ext uri="{FF2B5EF4-FFF2-40B4-BE49-F238E27FC236}">
                <a16:creationId xmlns:a16="http://schemas.microsoft.com/office/drawing/2014/main" id="{5A2DB0B9-AE6D-4FED-B06A-65C5C3A9319B}"/>
              </a:ext>
            </a:extLst>
          </p:cNvPr>
          <p:cNvSpPr/>
          <p:nvPr/>
        </p:nvSpPr>
        <p:spPr>
          <a:xfrm>
            <a:off x="6523264" y="5205057"/>
            <a:ext cx="1681842" cy="57955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Return false, still more work</a:t>
            </a:r>
            <a:endParaRPr lang="zh-CN" altLang="en-US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08E75710-A68B-45C1-AA04-6ACEBDC0B0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0355" y="4025662"/>
            <a:ext cx="1238249" cy="484414"/>
          </a:xfrm>
          <a:prstGeom prst="bentConnector3">
            <a:avLst>
              <a:gd name="adj1" fmla="val 101429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9F9614EC-9C09-4675-9F75-53EC778D5CCB}"/>
              </a:ext>
            </a:extLst>
          </p:cNvPr>
          <p:cNvSpPr txBox="1"/>
          <p:nvPr/>
        </p:nvSpPr>
        <p:spPr>
          <a:xfrm>
            <a:off x="4654482" y="36931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43" name="流程图: 可选过程 42">
            <a:extLst>
              <a:ext uri="{FF2B5EF4-FFF2-40B4-BE49-F238E27FC236}">
                <a16:creationId xmlns:a16="http://schemas.microsoft.com/office/drawing/2014/main" id="{ED2A90FF-18D5-47C1-8853-7C685CEE3EF4}"/>
              </a:ext>
            </a:extLst>
          </p:cNvPr>
          <p:cNvSpPr/>
          <p:nvPr/>
        </p:nvSpPr>
        <p:spPr>
          <a:xfrm>
            <a:off x="2247901" y="4510077"/>
            <a:ext cx="3946069" cy="69201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 it is the only left one, return true;</a:t>
            </a:r>
          </a:p>
          <a:p>
            <a:pPr algn="ctr"/>
            <a:r>
              <a:rPr lang="en-US" altLang="zh-CN" dirty="0"/>
              <a:t>Otherwise, announce it is out-of-work</a:t>
            </a:r>
            <a:endParaRPr lang="zh-CN" altLang="en-US" dirty="0"/>
          </a:p>
        </p:txBody>
      </p:sp>
      <p:sp>
        <p:nvSpPr>
          <p:cNvPr id="48" name="流程图: 决策 47">
            <a:extLst>
              <a:ext uri="{FF2B5EF4-FFF2-40B4-BE49-F238E27FC236}">
                <a16:creationId xmlns:a16="http://schemas.microsoft.com/office/drawing/2014/main" id="{6ADFFBDE-5548-4D8A-9C26-C9575DDA96A9}"/>
              </a:ext>
            </a:extLst>
          </p:cNvPr>
          <p:cNvSpPr/>
          <p:nvPr/>
        </p:nvSpPr>
        <p:spPr>
          <a:xfrm>
            <a:off x="1845126" y="5428942"/>
            <a:ext cx="4348844" cy="69201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 if no work left for all processes</a:t>
            </a:r>
            <a:endParaRPr lang="zh-CN" altLang="en-US" dirty="0"/>
          </a:p>
        </p:txBody>
      </p:sp>
      <p:sp>
        <p:nvSpPr>
          <p:cNvPr id="49" name="流程图: 可选过程 48">
            <a:extLst>
              <a:ext uri="{FF2B5EF4-FFF2-40B4-BE49-F238E27FC236}">
                <a16:creationId xmlns:a16="http://schemas.microsoft.com/office/drawing/2014/main" id="{F1A96FA0-9B03-46E4-B781-087083C7842C}"/>
              </a:ext>
            </a:extLst>
          </p:cNvPr>
          <p:cNvSpPr/>
          <p:nvPr/>
        </p:nvSpPr>
        <p:spPr>
          <a:xfrm>
            <a:off x="439512" y="5625747"/>
            <a:ext cx="1009650" cy="30929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Quit</a:t>
            </a:r>
            <a:endParaRPr lang="zh-CN" altLang="en-US" dirty="0"/>
          </a:p>
        </p:txBody>
      </p:sp>
      <p:sp>
        <p:nvSpPr>
          <p:cNvPr id="50" name="流程图: 可选过程 49">
            <a:extLst>
              <a:ext uri="{FF2B5EF4-FFF2-40B4-BE49-F238E27FC236}">
                <a16:creationId xmlns:a16="http://schemas.microsoft.com/office/drawing/2014/main" id="{B3464DEF-A02A-4196-A9BC-570BC1C265AF}"/>
              </a:ext>
            </a:extLst>
          </p:cNvPr>
          <p:cNvSpPr/>
          <p:nvPr/>
        </p:nvSpPr>
        <p:spPr>
          <a:xfrm>
            <a:off x="2413061" y="6310311"/>
            <a:ext cx="3480708" cy="3651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Request work from someone</a:t>
            </a:r>
            <a:endParaRPr lang="zh-CN" altLang="en-US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58F18B2-3894-432C-8F44-15699A83C992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1449162" y="5780392"/>
            <a:ext cx="38779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3E47004-9AC4-4208-812C-FADA7A51089B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019548" y="5207886"/>
            <a:ext cx="0" cy="221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216DFAF-9977-4E03-95F6-FD4B8A85E96E}"/>
              </a:ext>
            </a:extLst>
          </p:cNvPr>
          <p:cNvCxnSpPr>
            <a:cxnSpLocks/>
          </p:cNvCxnSpPr>
          <p:nvPr/>
        </p:nvCxnSpPr>
        <p:spPr>
          <a:xfrm>
            <a:off x="4019548" y="6135295"/>
            <a:ext cx="0" cy="221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A44B968-C715-4208-9593-AC68ED56C44E}"/>
              </a:ext>
            </a:extLst>
          </p:cNvPr>
          <p:cNvSpPr txBox="1"/>
          <p:nvPr/>
        </p:nvSpPr>
        <p:spPr>
          <a:xfrm>
            <a:off x="1450942" y="532484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05AB90C-D30F-4FDA-82FD-385C3353FDFF}"/>
              </a:ext>
            </a:extLst>
          </p:cNvPr>
          <p:cNvSpPr txBox="1"/>
          <p:nvPr/>
        </p:nvSpPr>
        <p:spPr>
          <a:xfrm>
            <a:off x="4220935" y="600520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24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4224</TotalTime>
  <Words>3969</Words>
  <Application>Microsoft Office PowerPoint</Application>
  <PresentationFormat>全屏显示(4:3)</PresentationFormat>
  <Paragraphs>631</Paragraphs>
  <Slides>110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110</vt:i4>
      </vt:variant>
    </vt:vector>
  </HeadingPairs>
  <TitlesOfParts>
    <vt:vector size="121" baseType="lpstr">
      <vt:lpstr>宋体</vt:lpstr>
      <vt:lpstr>微软雅黑</vt:lpstr>
      <vt:lpstr>Arial</vt:lpstr>
      <vt:lpstr>Arial Black</vt:lpstr>
      <vt:lpstr>Calibri</vt:lpstr>
      <vt:lpstr>Calibri Light</vt:lpstr>
      <vt:lpstr>Cambria Math</vt:lpstr>
      <vt:lpstr>Microsoft Yi Baiti</vt:lpstr>
      <vt:lpstr>Times New Roman</vt:lpstr>
      <vt:lpstr>Wingdings</vt:lpstr>
      <vt:lpstr>Office 佈景主題</vt:lpstr>
      <vt:lpstr>PowerPoint 演示文稿</vt:lpstr>
      <vt:lpstr>课程内容</vt:lpstr>
      <vt:lpstr>Roadmap</vt:lpstr>
      <vt:lpstr>Two N-Body Solvers</vt:lpstr>
      <vt:lpstr>The n-body problem</vt:lpstr>
      <vt:lpstr>PowerPoint 演示文稿</vt:lpstr>
      <vt:lpstr>Simulating motion of planets</vt:lpstr>
      <vt:lpstr>Force on particle q exerted by k</vt:lpstr>
      <vt:lpstr>Total force on particle q</vt:lpstr>
      <vt:lpstr>Acceleration of particle q</vt:lpstr>
      <vt:lpstr>Serial pseudo-code</vt:lpstr>
      <vt:lpstr>Computation of the forces</vt:lpstr>
      <vt:lpstr>Newton’s third law of motion</vt:lpstr>
      <vt:lpstr>The individual forces</vt:lpstr>
      <vt:lpstr>A Reduced Algorithm for Computing N-Body Forces</vt:lpstr>
      <vt:lpstr>Using the Tangent Line to Approximate a Function</vt:lpstr>
      <vt:lpstr>Euler’s Method</vt:lpstr>
      <vt:lpstr>Parallelizing the N-Body Solvers</vt:lpstr>
      <vt:lpstr>Communications Among Tasks in the Basic N-Body Solver</vt:lpstr>
      <vt:lpstr>Communications Among Agglomerated Tasks in the Basic N-Body Solver</vt:lpstr>
      <vt:lpstr>Communications Among Agglomerated Tasks in the Reduced N-Body Solver</vt:lpstr>
      <vt:lpstr>Computing the total force on particle q in the reduced algorithm</vt:lpstr>
      <vt:lpstr>Serial pseudo-code</vt:lpstr>
      <vt:lpstr>Parallelizing the Basic Solver using OpenMP</vt:lpstr>
      <vt:lpstr>First attempt</vt:lpstr>
      <vt:lpstr>First loop</vt:lpstr>
      <vt:lpstr>Second loop</vt:lpstr>
      <vt:lpstr>Repeated forking and joining of threads</vt:lpstr>
      <vt:lpstr>Adding the single directive</vt:lpstr>
      <vt:lpstr>Parallelizing the Reduced Solver using OpenMP</vt:lpstr>
      <vt:lpstr>Parallelizing the Reduced Solver Using OpenMP</vt:lpstr>
      <vt:lpstr>Problems</vt:lpstr>
      <vt:lpstr>First solution attempt</vt:lpstr>
      <vt:lpstr>Second solution attempt</vt:lpstr>
      <vt:lpstr>Third solution attempt</vt:lpstr>
      <vt:lpstr>Revised algorithm – phase I</vt:lpstr>
      <vt:lpstr>Revised algorithm – phase II</vt:lpstr>
      <vt:lpstr>Another example</vt:lpstr>
      <vt:lpstr>First Phase Computations for Reduced Algorithm with Block Partition</vt:lpstr>
      <vt:lpstr>Another example - continued</vt:lpstr>
      <vt:lpstr>First Phase Computations for Reduced Algorithm with Cyclic Partition</vt:lpstr>
      <vt:lpstr>Parallelizing the Solvers using Pthreads</vt:lpstr>
      <vt:lpstr>Parallelizing the Solvers Using Pthreads</vt:lpstr>
      <vt:lpstr>Parallelizing the Solvers Using Pthreads</vt:lpstr>
      <vt:lpstr>Parallelizing the Solvers Using Pthreads</vt:lpstr>
      <vt:lpstr>Parallelizing the Solvers using MPI</vt:lpstr>
      <vt:lpstr>Parallelizing the Basic Solver Using MPI</vt:lpstr>
      <vt:lpstr>Pseudo-code for the MPI version of the basic n-body solver</vt:lpstr>
      <vt:lpstr>Pseudo-code for output</vt:lpstr>
      <vt:lpstr>Communication In A Possible MPI Implementation of the N-Body Solver (for a reduced solver)</vt:lpstr>
      <vt:lpstr>A Ring of Processes</vt:lpstr>
      <vt:lpstr>Ring Pass of Positions</vt:lpstr>
      <vt:lpstr>Computation of Forces in Ring Pass</vt:lpstr>
      <vt:lpstr>Pseudo-code for the MPI implementation of the reduced n-body solver</vt:lpstr>
      <vt:lpstr>Computation of Forces in Ring Pass  </vt:lpstr>
      <vt:lpstr>Performance of the MPI n-body solvers</vt:lpstr>
      <vt:lpstr>Run-Times for OpenMP and MPI N-Body Solvers</vt:lpstr>
      <vt:lpstr>Tree search</vt:lpstr>
      <vt:lpstr>Tree search problem (TSP)</vt:lpstr>
      <vt:lpstr>A Four-City TSP</vt:lpstr>
      <vt:lpstr>Search Tree for Four-City TSP</vt:lpstr>
      <vt:lpstr>Pseudo-code for a recursive solution to TSP using depth-first search</vt:lpstr>
      <vt:lpstr>Pseudo-code for an implementation of a depth-first solution to TSP  without recursion</vt:lpstr>
      <vt:lpstr>Pseudo-code for a second solution to TSP that doesn’t use recursion</vt:lpstr>
      <vt:lpstr>Using pre-processor macros</vt:lpstr>
      <vt:lpstr>Run-Times of the Three Serial Implementations of Tree Search</vt:lpstr>
      <vt:lpstr>Making sure we have the “best tour” (1)</vt:lpstr>
      <vt:lpstr>Making sure we have the “best tour” (2)</vt:lpstr>
      <vt:lpstr>Making sure we have the “best tour” (3)</vt:lpstr>
      <vt:lpstr>First scenario</vt:lpstr>
      <vt:lpstr>Second scenario</vt:lpstr>
      <vt:lpstr>Parallelizing the Tree Search Programs Using Pthreads</vt:lpstr>
      <vt:lpstr>Static Parallelization of Tree Search using Pthreads</vt:lpstr>
      <vt:lpstr>Pseudo-code for a Pthreads implementation of a statically parallelized solution to TSP</vt:lpstr>
      <vt:lpstr>Dynamic Parallelization of Tree Search using Pthreads</vt:lpstr>
      <vt:lpstr>Dynamic Parallelization of Tree Search Using Pthreads</vt:lpstr>
      <vt:lpstr>Pseudo-Code for Pthreads Terminated Function (1)</vt:lpstr>
      <vt:lpstr>Pseudo-Code for Pthreads Terminated Function (2)</vt:lpstr>
      <vt:lpstr>Grouping the termination variables</vt:lpstr>
      <vt:lpstr>Run-times of Pthreads tree search programs</vt:lpstr>
      <vt:lpstr>Parallelizing the Tree Search Programs Using OpenMP</vt:lpstr>
      <vt:lpstr>Parallelizing the Tree Search Programs Using OpenMP</vt:lpstr>
      <vt:lpstr>OpenMP emulated condition wait</vt:lpstr>
      <vt:lpstr>Performance of OpenMP and Pthreads implementations of tree search</vt:lpstr>
      <vt:lpstr>Implementation of Tree Search Using MPI and Static Partitioning</vt:lpstr>
      <vt:lpstr>Implementation using MPI and static partitioning </vt:lpstr>
      <vt:lpstr>Partitioning the tree</vt:lpstr>
      <vt:lpstr>Gathering a different number of objects from each process in the communicator</vt:lpstr>
      <vt:lpstr>Maintaining the best tour</vt:lpstr>
      <vt:lpstr>Maintaining the best tour</vt:lpstr>
      <vt:lpstr>Maintaining the best tour</vt:lpstr>
      <vt:lpstr>MPI code to check for new best tour costs</vt:lpstr>
      <vt:lpstr>Modes and Buffered Sends - 1</vt:lpstr>
      <vt:lpstr>Modes and Buffered Sends - 2</vt:lpstr>
      <vt:lpstr>Modes and Buffered Sends - 3</vt:lpstr>
      <vt:lpstr>Printing the best tour</vt:lpstr>
      <vt:lpstr>Implementation of Tree Search Using MPI and Dynamic Partitioning</vt:lpstr>
      <vt:lpstr>Using MPI and Dynamic Partitioning</vt:lpstr>
      <vt:lpstr>Terminated function for a Dynamically Partitioned TSP solver that Uses MPI</vt:lpstr>
      <vt:lpstr>Terminated Function for a Dynamically Partitioned TSP solver with MPI (1)</vt:lpstr>
      <vt:lpstr>Terminated Function for a Dynamically Partitioned TSP solver with MPI (2)</vt:lpstr>
      <vt:lpstr>Splitting the stack and data packing</vt:lpstr>
      <vt:lpstr>Distributed Termination Detection</vt:lpstr>
      <vt:lpstr>PowerPoint 演示文稿</vt:lpstr>
      <vt:lpstr>A simple distributed termination detection algorithm</vt:lpstr>
      <vt:lpstr>Performance of MPI and Pthreads implementations of tree search</vt:lpstr>
      <vt:lpstr>Concluding Remarks (1)</vt:lpstr>
      <vt:lpstr>Concluding Remarks (2)</vt:lpstr>
      <vt:lpstr>Concluding Remarks (3)</vt:lpstr>
      <vt:lpstr>Concluding Remarks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Tutorial</dc:title>
  <dc:creator>Lee Hung-yi</dc:creator>
  <cp:lastModifiedBy>Jones Wong</cp:lastModifiedBy>
  <cp:revision>470</cp:revision>
  <dcterms:created xsi:type="dcterms:W3CDTF">2016-04-30T07:31:53Z</dcterms:created>
  <dcterms:modified xsi:type="dcterms:W3CDTF">2024-04-10T06:07:13Z</dcterms:modified>
</cp:coreProperties>
</file>