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handoutMasterIdLst>
    <p:handoutMasterId r:id="rId61"/>
  </p:handoutMasterIdLst>
  <p:sldIdLst>
    <p:sldId id="256" r:id="rId2"/>
    <p:sldId id="695" r:id="rId3"/>
    <p:sldId id="685" r:id="rId4"/>
    <p:sldId id="639" r:id="rId5"/>
    <p:sldId id="833" r:id="rId6"/>
    <p:sldId id="636" r:id="rId7"/>
    <p:sldId id="638" r:id="rId8"/>
    <p:sldId id="696" r:id="rId9"/>
    <p:sldId id="637" r:id="rId10"/>
    <p:sldId id="648" r:id="rId11"/>
    <p:sldId id="649" r:id="rId12"/>
    <p:sldId id="641" r:id="rId13"/>
    <p:sldId id="646" r:id="rId14"/>
    <p:sldId id="647" r:id="rId15"/>
    <p:sldId id="668" r:id="rId16"/>
    <p:sldId id="645" r:id="rId17"/>
    <p:sldId id="651" r:id="rId18"/>
    <p:sldId id="697" r:id="rId19"/>
    <p:sldId id="652" r:id="rId20"/>
    <p:sldId id="653" r:id="rId21"/>
    <p:sldId id="654" r:id="rId22"/>
    <p:sldId id="655" r:id="rId23"/>
    <p:sldId id="657" r:id="rId24"/>
    <p:sldId id="669" r:id="rId25"/>
    <p:sldId id="670" r:id="rId26"/>
    <p:sldId id="671" r:id="rId27"/>
    <p:sldId id="656" r:id="rId28"/>
    <p:sldId id="658" r:id="rId29"/>
    <p:sldId id="660" r:id="rId30"/>
    <p:sldId id="667" r:id="rId31"/>
    <p:sldId id="673" r:id="rId32"/>
    <p:sldId id="672" r:id="rId33"/>
    <p:sldId id="674" r:id="rId34"/>
    <p:sldId id="698" r:id="rId35"/>
    <p:sldId id="675" r:id="rId36"/>
    <p:sldId id="676" r:id="rId37"/>
    <p:sldId id="677" r:id="rId38"/>
    <p:sldId id="678" r:id="rId39"/>
    <p:sldId id="640" r:id="rId40"/>
    <p:sldId id="692" r:id="rId41"/>
    <p:sldId id="693" r:id="rId42"/>
    <p:sldId id="694" r:id="rId43"/>
    <p:sldId id="699" r:id="rId44"/>
    <p:sldId id="661" r:id="rId45"/>
    <p:sldId id="680" r:id="rId46"/>
    <p:sldId id="662" r:id="rId47"/>
    <p:sldId id="681" r:id="rId48"/>
    <p:sldId id="682" r:id="rId49"/>
    <p:sldId id="690" r:id="rId50"/>
    <p:sldId id="663" r:id="rId51"/>
    <p:sldId id="664" r:id="rId52"/>
    <p:sldId id="683" r:id="rId53"/>
    <p:sldId id="687" r:id="rId54"/>
    <p:sldId id="689" r:id="rId55"/>
    <p:sldId id="688" r:id="rId56"/>
    <p:sldId id="700" r:id="rId57"/>
    <p:sldId id="701" r:id="rId58"/>
    <p:sldId id="270" r:id="rId59"/>
  </p:sldIdLst>
  <p:sldSz cx="14630400" cy="82296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73146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46292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219438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92584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65729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438876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512021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585168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5" autoAdjust="0"/>
    <p:restoredTop sz="80360" autoAdjust="0"/>
  </p:normalViewPr>
  <p:slideViewPr>
    <p:cSldViewPr>
      <p:cViewPr varScale="1">
        <p:scale>
          <a:sx n="69" d="100"/>
          <a:sy n="69" d="100"/>
        </p:scale>
        <p:origin x="732" y="56"/>
      </p:cViewPr>
      <p:guideLst>
        <p:guide orient="horz" pos="2592"/>
        <p:guide pos="4608"/>
      </p:guideLst>
    </p:cSldViewPr>
  </p:slideViewPr>
  <p:outlineViewPr>
    <p:cViewPr>
      <p:scale>
        <a:sx n="20" d="100"/>
        <a:sy n="2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7EE2E0CC-8AD7-4078-89EB-69BDB0E168A8}"/>
    <pc:docChg chg="custSel delSld modSld">
      <pc:chgData name="Jones Wong" userId="ffaff864a26d44c2" providerId="LiveId" clId="{7EE2E0CC-8AD7-4078-89EB-69BDB0E168A8}" dt="2024-04-22T02:32:05.258" v="413"/>
      <pc:docMkLst>
        <pc:docMk/>
      </pc:docMkLst>
      <pc:sldChg chg="modSp mod">
        <pc:chgData name="Jones Wong" userId="ffaff864a26d44c2" providerId="LiveId" clId="{7EE2E0CC-8AD7-4078-89EB-69BDB0E168A8}" dt="2024-04-17T02:44:38.603" v="50" actId="20577"/>
        <pc:sldMkLst>
          <pc:docMk/>
          <pc:sldMk cId="0" sldId="256"/>
        </pc:sldMkLst>
        <pc:spChg chg="mod">
          <ac:chgData name="Jones Wong" userId="ffaff864a26d44c2" providerId="LiveId" clId="{7EE2E0CC-8AD7-4078-89EB-69BDB0E168A8}" dt="2024-04-17T02:44:38.603" v="50" actId="20577"/>
          <ac:spMkLst>
            <pc:docMk/>
            <pc:sldMk cId="0" sldId="256"/>
            <ac:spMk id="7" creationId="{00000000-0000-0000-0000-000000000000}"/>
          </ac:spMkLst>
        </pc:spChg>
        <pc:spChg chg="mod">
          <ac:chgData name="Jones Wong" userId="ffaff864a26d44c2" providerId="LiveId" clId="{7EE2E0CC-8AD7-4078-89EB-69BDB0E168A8}" dt="2024-04-17T02:44:27.352" v="28" actId="20577"/>
          <ac:spMkLst>
            <pc:docMk/>
            <pc:sldMk cId="0" sldId="256"/>
            <ac:spMk id="9" creationId="{00000000-0000-0000-0000-000000000000}"/>
          </ac:spMkLst>
        </pc:spChg>
      </pc:sldChg>
      <pc:sldChg chg="modSp mod">
        <pc:chgData name="Jones Wong" userId="ffaff864a26d44c2" providerId="LiveId" clId="{7EE2E0CC-8AD7-4078-89EB-69BDB0E168A8}" dt="2024-04-17T03:23:44.731" v="77" actId="20577"/>
        <pc:sldMkLst>
          <pc:docMk/>
          <pc:sldMk cId="2983777957" sldId="637"/>
        </pc:sldMkLst>
        <pc:spChg chg="mod">
          <ac:chgData name="Jones Wong" userId="ffaff864a26d44c2" providerId="LiveId" clId="{7EE2E0CC-8AD7-4078-89EB-69BDB0E168A8}" dt="2024-04-17T03:23:44.731" v="77" actId="20577"/>
          <ac:spMkLst>
            <pc:docMk/>
            <pc:sldMk cId="2983777957" sldId="637"/>
            <ac:spMk id="3" creationId="{9131FE62-F423-4B4A-BD97-0248321F0FF5}"/>
          </ac:spMkLst>
        </pc:spChg>
      </pc:sldChg>
      <pc:sldChg chg="modNotesTx">
        <pc:chgData name="Jones Wong" userId="ffaff864a26d44c2" providerId="LiveId" clId="{7EE2E0CC-8AD7-4078-89EB-69BDB0E168A8}" dt="2024-04-22T00:39:53.747" v="379" actId="20577"/>
        <pc:sldMkLst>
          <pc:docMk/>
          <pc:sldMk cId="3373905233" sldId="638"/>
        </pc:sldMkLst>
      </pc:sldChg>
      <pc:sldChg chg="modSp mod">
        <pc:chgData name="Jones Wong" userId="ffaff864a26d44c2" providerId="LiveId" clId="{7EE2E0CC-8AD7-4078-89EB-69BDB0E168A8}" dt="2024-04-17T02:49:05.533" v="67" actId="20577"/>
        <pc:sldMkLst>
          <pc:docMk/>
          <pc:sldMk cId="2469579816" sldId="639"/>
        </pc:sldMkLst>
        <pc:spChg chg="mod">
          <ac:chgData name="Jones Wong" userId="ffaff864a26d44c2" providerId="LiveId" clId="{7EE2E0CC-8AD7-4078-89EB-69BDB0E168A8}" dt="2024-04-17T02:49:05.533" v="67" actId="20577"/>
          <ac:spMkLst>
            <pc:docMk/>
            <pc:sldMk cId="2469579816" sldId="639"/>
            <ac:spMk id="3" creationId="{44B862F2-23C1-7043-8B0C-0D49481AA4DD}"/>
          </ac:spMkLst>
        </pc:spChg>
      </pc:sldChg>
      <pc:sldChg chg="addSp modSp mod">
        <pc:chgData name="Jones Wong" userId="ffaff864a26d44c2" providerId="LiveId" clId="{7EE2E0CC-8AD7-4078-89EB-69BDB0E168A8}" dt="2024-04-17T03:28:53.057" v="81" actId="1076"/>
        <pc:sldMkLst>
          <pc:docMk/>
          <pc:sldMk cId="1614011936" sldId="648"/>
        </pc:sldMkLst>
        <pc:picChg chg="add mod">
          <ac:chgData name="Jones Wong" userId="ffaff864a26d44c2" providerId="LiveId" clId="{7EE2E0CC-8AD7-4078-89EB-69BDB0E168A8}" dt="2024-04-17T03:28:53.057" v="81" actId="1076"/>
          <ac:picMkLst>
            <pc:docMk/>
            <pc:sldMk cId="1614011936" sldId="648"/>
            <ac:picMk id="8" creationId="{E1D8DC47-A5E7-4F42-9A2D-343B429A40AE}"/>
          </ac:picMkLst>
        </pc:picChg>
      </pc:sldChg>
      <pc:sldChg chg="modNotesTx">
        <pc:chgData name="Jones Wong" userId="ffaff864a26d44c2" providerId="LiveId" clId="{7EE2E0CC-8AD7-4078-89EB-69BDB0E168A8}" dt="2024-04-17T03:37:07.633" v="82"/>
        <pc:sldMkLst>
          <pc:docMk/>
          <pc:sldMk cId="898792736" sldId="651"/>
        </pc:sldMkLst>
      </pc:sldChg>
      <pc:sldChg chg="modNotesTx">
        <pc:chgData name="Jones Wong" userId="ffaff864a26d44c2" providerId="LiveId" clId="{7EE2E0CC-8AD7-4078-89EB-69BDB0E168A8}" dt="2024-04-17T03:49:14.885" v="232" actId="20577"/>
        <pc:sldMkLst>
          <pc:docMk/>
          <pc:sldMk cId="2756827620" sldId="653"/>
        </pc:sldMkLst>
      </pc:sldChg>
      <pc:sldChg chg="modSp mod modNotesTx">
        <pc:chgData name="Jones Wong" userId="ffaff864a26d44c2" providerId="LiveId" clId="{7EE2E0CC-8AD7-4078-89EB-69BDB0E168A8}" dt="2024-04-22T01:34:48.342" v="402"/>
        <pc:sldMkLst>
          <pc:docMk/>
          <pc:sldMk cId="681440720" sldId="660"/>
        </pc:sldMkLst>
        <pc:spChg chg="mod">
          <ac:chgData name="Jones Wong" userId="ffaff864a26d44c2" providerId="LiveId" clId="{7EE2E0CC-8AD7-4078-89EB-69BDB0E168A8}" dt="2024-04-22T01:34:48.342" v="402"/>
          <ac:spMkLst>
            <pc:docMk/>
            <pc:sldMk cId="681440720" sldId="660"/>
            <ac:spMk id="7" creationId="{ACEA2D39-C1FB-B34C-9217-56921D13B28C}"/>
          </ac:spMkLst>
        </pc:spChg>
      </pc:sldChg>
      <pc:sldChg chg="modNotesTx">
        <pc:chgData name="Jones Wong" userId="ffaff864a26d44c2" providerId="LiveId" clId="{7EE2E0CC-8AD7-4078-89EB-69BDB0E168A8}" dt="2024-04-22T02:19:54.641" v="411"/>
        <pc:sldMkLst>
          <pc:docMk/>
          <pc:sldMk cId="348068297" sldId="663"/>
        </pc:sldMkLst>
      </pc:sldChg>
      <pc:sldChg chg="modNotesTx">
        <pc:chgData name="Jones Wong" userId="ffaff864a26d44c2" providerId="LiveId" clId="{7EE2E0CC-8AD7-4078-89EB-69BDB0E168A8}" dt="2024-04-17T04:10:28.888" v="366" actId="20577"/>
        <pc:sldMkLst>
          <pc:docMk/>
          <pc:sldMk cId="1689550937" sldId="672"/>
        </pc:sldMkLst>
      </pc:sldChg>
      <pc:sldChg chg="modNotesTx">
        <pc:chgData name="Jones Wong" userId="ffaff864a26d44c2" providerId="LiveId" clId="{7EE2E0CC-8AD7-4078-89EB-69BDB0E168A8}" dt="2024-04-17T04:00:45.696" v="241"/>
        <pc:sldMkLst>
          <pc:docMk/>
          <pc:sldMk cId="2378031114" sldId="673"/>
        </pc:sldMkLst>
      </pc:sldChg>
      <pc:sldChg chg="modNotesTx">
        <pc:chgData name="Jones Wong" userId="ffaff864a26d44c2" providerId="LiveId" clId="{7EE2E0CC-8AD7-4078-89EB-69BDB0E168A8}" dt="2024-04-22T01:41:53.590" v="403"/>
        <pc:sldMkLst>
          <pc:docMk/>
          <pc:sldMk cId="4219724146" sldId="674"/>
        </pc:sldMkLst>
      </pc:sldChg>
      <pc:sldChg chg="modNotesTx">
        <pc:chgData name="Jones Wong" userId="ffaff864a26d44c2" providerId="LiveId" clId="{7EE2E0CC-8AD7-4078-89EB-69BDB0E168A8}" dt="2024-04-17T05:08:13.487" v="368"/>
        <pc:sldMkLst>
          <pc:docMk/>
          <pc:sldMk cId="2115599704" sldId="675"/>
        </pc:sldMkLst>
      </pc:sldChg>
      <pc:sldChg chg="modNotesTx">
        <pc:chgData name="Jones Wong" userId="ffaff864a26d44c2" providerId="LiveId" clId="{7EE2E0CC-8AD7-4078-89EB-69BDB0E168A8}" dt="2024-04-17T05:12:11.063" v="376" actId="20577"/>
        <pc:sldMkLst>
          <pc:docMk/>
          <pc:sldMk cId="3860993930" sldId="676"/>
        </pc:sldMkLst>
      </pc:sldChg>
      <pc:sldChg chg="modNotesTx">
        <pc:chgData name="Jones Wong" userId="ffaff864a26d44c2" providerId="LiveId" clId="{7EE2E0CC-8AD7-4078-89EB-69BDB0E168A8}" dt="2024-04-17T05:12:13.817" v="377"/>
        <pc:sldMkLst>
          <pc:docMk/>
          <pc:sldMk cId="2476363406" sldId="677"/>
        </pc:sldMkLst>
      </pc:sldChg>
      <pc:sldChg chg="modNotesTx">
        <pc:chgData name="Jones Wong" userId="ffaff864a26d44c2" providerId="LiveId" clId="{7EE2E0CC-8AD7-4078-89EB-69BDB0E168A8}" dt="2024-04-22T02:13:43.768" v="410" actId="20577"/>
        <pc:sldMkLst>
          <pc:docMk/>
          <pc:sldMk cId="2818889870" sldId="681"/>
        </pc:sldMkLst>
      </pc:sldChg>
      <pc:sldChg chg="modNotesTx">
        <pc:chgData name="Jones Wong" userId="ffaff864a26d44c2" providerId="LiveId" clId="{7EE2E0CC-8AD7-4078-89EB-69BDB0E168A8}" dt="2024-04-22T02:23:30.785" v="412"/>
        <pc:sldMkLst>
          <pc:docMk/>
          <pc:sldMk cId="2708189649" sldId="683"/>
        </pc:sldMkLst>
      </pc:sldChg>
      <pc:sldChg chg="del">
        <pc:chgData name="Jones Wong" userId="ffaff864a26d44c2" providerId="LiveId" clId="{7EE2E0CC-8AD7-4078-89EB-69BDB0E168A8}" dt="2024-04-17T02:49:19.839" v="74" actId="47"/>
        <pc:sldMkLst>
          <pc:docMk/>
          <pc:sldMk cId="1766400048" sldId="684"/>
        </pc:sldMkLst>
      </pc:sldChg>
      <pc:sldChg chg="modSp mod">
        <pc:chgData name="Jones Wong" userId="ffaff864a26d44c2" providerId="LiveId" clId="{7EE2E0CC-8AD7-4078-89EB-69BDB0E168A8}" dt="2024-04-17T02:46:30.871" v="61" actId="20577"/>
        <pc:sldMkLst>
          <pc:docMk/>
          <pc:sldMk cId="1823515456" sldId="685"/>
        </pc:sldMkLst>
        <pc:spChg chg="mod">
          <ac:chgData name="Jones Wong" userId="ffaff864a26d44c2" providerId="LiveId" clId="{7EE2E0CC-8AD7-4078-89EB-69BDB0E168A8}" dt="2024-04-17T02:46:30.871" v="61" actId="20577"/>
          <ac:spMkLst>
            <pc:docMk/>
            <pc:sldMk cId="1823515456" sldId="685"/>
            <ac:spMk id="3" creationId="{44B862F2-23C1-7043-8B0C-0D49481AA4DD}"/>
          </ac:spMkLst>
        </pc:spChg>
      </pc:sldChg>
      <pc:sldChg chg="modNotesTx">
        <pc:chgData name="Jones Wong" userId="ffaff864a26d44c2" providerId="LiveId" clId="{7EE2E0CC-8AD7-4078-89EB-69BDB0E168A8}" dt="2024-04-22T02:32:05.258" v="413"/>
        <pc:sldMkLst>
          <pc:docMk/>
          <pc:sldMk cId="3561455065" sldId="700"/>
        </pc:sldMkLst>
      </pc:sldChg>
      <pc:sldChg chg="modSp mod">
        <pc:chgData name="Jones Wong" userId="ffaff864a26d44c2" providerId="LiveId" clId="{7EE2E0CC-8AD7-4078-89EB-69BDB0E168A8}" dt="2024-04-17T02:49:14.495" v="73" actId="20577"/>
        <pc:sldMkLst>
          <pc:docMk/>
          <pc:sldMk cId="3265557957" sldId="833"/>
        </pc:sldMkLst>
        <pc:spChg chg="mod">
          <ac:chgData name="Jones Wong" userId="ffaff864a26d44c2" providerId="LiveId" clId="{7EE2E0CC-8AD7-4078-89EB-69BDB0E168A8}" dt="2024-04-17T02:49:14.495" v="73" actId="20577"/>
          <ac:spMkLst>
            <pc:docMk/>
            <pc:sldMk cId="3265557957" sldId="833"/>
            <ac:spMk id="3" creationId="{44B862F2-23C1-7043-8B0C-0D49481AA4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2024/04/22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2024/04/22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920" kern="1200">
        <a:solidFill>
          <a:schemeClr val="tx1"/>
        </a:solidFill>
        <a:latin typeface="+mn-lt"/>
        <a:ea typeface="+mn-ea"/>
        <a:cs typeface="+mn-cs"/>
      </a:defRPr>
    </a:lvl1pPr>
    <a:lvl2pPr marL="731461" algn="l" rtl="0" eaLnBrk="0" fontAlgn="base" hangingPunct="0">
      <a:spcBef>
        <a:spcPct val="30000"/>
      </a:spcBef>
      <a:spcAft>
        <a:spcPct val="0"/>
      </a:spcAft>
      <a:defRPr sz="1920" kern="1200">
        <a:solidFill>
          <a:schemeClr val="tx1"/>
        </a:solidFill>
        <a:latin typeface="+mn-lt"/>
        <a:ea typeface="+mn-ea"/>
        <a:cs typeface="+mn-cs"/>
      </a:defRPr>
    </a:lvl2pPr>
    <a:lvl3pPr marL="1462920" algn="l" rtl="0" eaLnBrk="0" fontAlgn="base" hangingPunct="0">
      <a:spcBef>
        <a:spcPct val="30000"/>
      </a:spcBef>
      <a:spcAft>
        <a:spcPct val="0"/>
      </a:spcAft>
      <a:defRPr sz="1920" kern="1200">
        <a:solidFill>
          <a:schemeClr val="tx1"/>
        </a:solidFill>
        <a:latin typeface="+mn-lt"/>
        <a:ea typeface="+mn-ea"/>
        <a:cs typeface="+mn-cs"/>
      </a:defRPr>
    </a:lvl3pPr>
    <a:lvl4pPr marL="2194381" algn="l" rtl="0" eaLnBrk="0" fontAlgn="base" hangingPunct="0">
      <a:spcBef>
        <a:spcPct val="30000"/>
      </a:spcBef>
      <a:spcAft>
        <a:spcPct val="0"/>
      </a:spcAft>
      <a:defRPr sz="1920" kern="1200">
        <a:solidFill>
          <a:schemeClr val="tx1"/>
        </a:solidFill>
        <a:latin typeface="+mn-lt"/>
        <a:ea typeface="+mn-ea"/>
        <a:cs typeface="+mn-cs"/>
      </a:defRPr>
    </a:lvl4pPr>
    <a:lvl5pPr marL="2925840" algn="l" rtl="0" eaLnBrk="0" fontAlgn="base" hangingPunct="0">
      <a:spcBef>
        <a:spcPct val="30000"/>
      </a:spcBef>
      <a:spcAft>
        <a:spcPct val="0"/>
      </a:spcAft>
      <a:defRPr sz="1920" kern="1200">
        <a:solidFill>
          <a:schemeClr val="tx1"/>
        </a:solidFill>
        <a:latin typeface="+mn-lt"/>
        <a:ea typeface="+mn-ea"/>
        <a:cs typeface="+mn-cs"/>
      </a:defRPr>
    </a:lvl5pPr>
    <a:lvl6pPr marL="3657299" algn="l" defTabSz="1462920" rtl="0" eaLnBrk="1" latinLnBrk="0" hangingPunct="1">
      <a:defRPr sz="1920" kern="1200">
        <a:solidFill>
          <a:schemeClr val="tx1"/>
        </a:solidFill>
        <a:latin typeface="+mn-lt"/>
        <a:ea typeface="+mn-ea"/>
        <a:cs typeface="+mn-cs"/>
      </a:defRPr>
    </a:lvl6pPr>
    <a:lvl7pPr marL="4388760" algn="l" defTabSz="1462920" rtl="0" eaLnBrk="1" latinLnBrk="0" hangingPunct="1">
      <a:defRPr sz="1920" kern="1200">
        <a:solidFill>
          <a:schemeClr val="tx1"/>
        </a:solidFill>
        <a:latin typeface="+mn-lt"/>
        <a:ea typeface="+mn-ea"/>
        <a:cs typeface="+mn-cs"/>
      </a:defRPr>
    </a:lvl7pPr>
    <a:lvl8pPr marL="5120219" algn="l" defTabSz="1462920" rtl="0" eaLnBrk="1" latinLnBrk="0" hangingPunct="1">
      <a:defRPr sz="1920" kern="1200">
        <a:solidFill>
          <a:schemeClr val="tx1"/>
        </a:solidFill>
        <a:latin typeface="+mn-lt"/>
        <a:ea typeface="+mn-ea"/>
        <a:cs typeface="+mn-cs"/>
      </a:defRPr>
    </a:lvl8pPr>
    <a:lvl9pPr marL="5851680" algn="l" defTabSz="14629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cppreference.com/w/cpp/types/size_t"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217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2581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latin typeface="Söhne"/>
              </a:rPr>
              <a:t>当你创建一个 </a:t>
            </a:r>
            <a:r>
              <a:rPr lang="en-US" altLang="zh-CN" b="0" i="0" dirty="0">
                <a:solidFill>
                  <a:srgbClr val="0D0D0D"/>
                </a:solidFill>
                <a:effectLst/>
                <a:latin typeface="Söhne"/>
              </a:rPr>
              <a:t>union </a:t>
            </a:r>
            <a:r>
              <a:rPr lang="zh-CN" altLang="en-US" b="0" i="0" dirty="0">
                <a:solidFill>
                  <a:srgbClr val="0D0D0D"/>
                </a:solidFill>
                <a:effectLst/>
                <a:latin typeface="Söhne"/>
              </a:rPr>
              <a:t>并声明多个成员时，这些成员将共享相同的内存空间。这意味着在任何给定时间，</a:t>
            </a:r>
            <a:r>
              <a:rPr lang="en-US" altLang="zh-CN" b="0" i="0" dirty="0">
                <a:solidFill>
                  <a:srgbClr val="0D0D0D"/>
                </a:solidFill>
                <a:effectLst/>
                <a:latin typeface="Söhne"/>
              </a:rPr>
              <a:t>union </a:t>
            </a:r>
            <a:r>
              <a:rPr lang="zh-CN" altLang="en-US" b="0" i="0" dirty="0">
                <a:solidFill>
                  <a:srgbClr val="0D0D0D"/>
                </a:solidFill>
                <a:effectLst/>
                <a:latin typeface="Söhne"/>
              </a:rPr>
              <a:t>内只能存储其中一个成员的值，因为它们共享相同的内存空间。</a:t>
            </a:r>
            <a:endParaRPr lang="zh-CN" altLang="en-US" dirty="0"/>
          </a:p>
        </p:txBody>
      </p:sp>
    </p:spTree>
    <p:extLst>
      <p:ext uri="{BB962C8B-B14F-4D97-AF65-F5344CB8AC3E}">
        <p14:creationId xmlns:p14="http://schemas.microsoft.com/office/powerpoint/2010/main" val="7510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In the line </a:t>
            </a:r>
            <a:r>
              <a:rPr lang="en-US" altLang="zh-CN" dirty="0"/>
              <a:t>b = c;</a:t>
            </a:r>
            <a:r>
              <a:rPr lang="en-US" altLang="zh-CN" b="0" i="0" dirty="0">
                <a:solidFill>
                  <a:srgbClr val="0D0D0D"/>
                </a:solidFill>
                <a:effectLst/>
                <a:latin typeface="Söhne"/>
              </a:rPr>
              <a:t>, variable </a:t>
            </a:r>
            <a:r>
              <a:rPr lang="en-US" altLang="zh-CN" dirty="0"/>
              <a:t>c</a:t>
            </a:r>
            <a:r>
              <a:rPr lang="en-US" altLang="zh-CN" b="0" i="0" dirty="0">
                <a:solidFill>
                  <a:srgbClr val="0D0D0D"/>
                </a:solidFill>
                <a:effectLst/>
                <a:latin typeface="Söhne"/>
              </a:rPr>
              <a:t> is used before it is declared or defined. This will result in a compilation error because the compiler does not know what </a:t>
            </a:r>
            <a:r>
              <a:rPr lang="en-US" altLang="zh-CN" dirty="0"/>
              <a:t>c</a:t>
            </a:r>
            <a:r>
              <a:rPr lang="en-US" altLang="zh-CN" b="0" i="0" dirty="0">
                <a:solidFill>
                  <a:srgbClr val="0D0D0D"/>
                </a:solidFill>
                <a:effectLst/>
                <a:latin typeface="Söhne"/>
              </a:rPr>
              <a:t> refers to at that point in the code.</a:t>
            </a:r>
          </a:p>
          <a:p>
            <a:endParaRPr lang="en-US" altLang="zh-CN" b="0" i="0" dirty="0">
              <a:solidFill>
                <a:srgbClr val="0D0D0D"/>
              </a:solidFill>
              <a:effectLst/>
              <a:latin typeface="Söhne"/>
            </a:endParaRPr>
          </a:p>
          <a:p>
            <a:br>
              <a:rPr lang="en-US" altLang="zh-CN" dirty="0"/>
            </a:br>
            <a:r>
              <a:rPr lang="en-US" altLang="zh-CN" b="0" i="0" dirty="0">
                <a:solidFill>
                  <a:srgbClr val="0D0D0D"/>
                </a:solidFill>
                <a:effectLst/>
                <a:latin typeface="Söhne"/>
              </a:rPr>
              <a:t>In C, variables declared within a function (such as the </a:t>
            </a:r>
            <a:r>
              <a:rPr lang="en-US" altLang="zh-CN" dirty="0"/>
              <a:t>a</a:t>
            </a:r>
            <a:r>
              <a:rPr lang="en-US" altLang="zh-CN" b="0" i="0" dirty="0">
                <a:solidFill>
                  <a:srgbClr val="0D0D0D"/>
                </a:solidFill>
                <a:effectLst/>
                <a:latin typeface="Söhne"/>
              </a:rPr>
              <a:t> inside the </a:t>
            </a:r>
            <a:r>
              <a:rPr lang="en-US" altLang="zh-CN" dirty="0" err="1"/>
              <a:t>do_something</a:t>
            </a:r>
            <a:r>
              <a:rPr lang="en-US" altLang="zh-CN" dirty="0"/>
              <a:t>()</a:t>
            </a:r>
            <a:r>
              <a:rPr lang="en-US" altLang="zh-CN" b="0" i="0" dirty="0">
                <a:solidFill>
                  <a:srgbClr val="0D0D0D"/>
                </a:solidFill>
                <a:effectLst/>
                <a:latin typeface="Söhne"/>
              </a:rPr>
              <a:t> function) have local scope, which means they are separate from variables with the same name declared outside of the function. The global variable </a:t>
            </a:r>
            <a:r>
              <a:rPr lang="en-US" altLang="zh-CN" dirty="0"/>
              <a:t>a</a:t>
            </a:r>
            <a:r>
              <a:rPr lang="en-US" altLang="zh-CN" b="0" i="0" dirty="0">
                <a:solidFill>
                  <a:srgbClr val="0D0D0D"/>
                </a:solidFill>
                <a:effectLst/>
                <a:latin typeface="Söhne"/>
              </a:rPr>
              <a:t> will maintain its value of 4, and it will not be affected by the local variable </a:t>
            </a:r>
            <a:r>
              <a:rPr lang="en-US" altLang="zh-CN" dirty="0"/>
              <a:t>a</a:t>
            </a:r>
            <a:r>
              <a:rPr lang="en-US" altLang="zh-CN" b="0" i="0" dirty="0">
                <a:solidFill>
                  <a:srgbClr val="0D0D0D"/>
                </a:solidFill>
                <a:effectLst/>
                <a:latin typeface="Söhne"/>
              </a:rPr>
              <a:t> declared inside the </a:t>
            </a:r>
            <a:r>
              <a:rPr lang="en-US" altLang="zh-CN" dirty="0" err="1"/>
              <a:t>do_something</a:t>
            </a:r>
            <a:r>
              <a:rPr lang="en-US" altLang="zh-CN" dirty="0"/>
              <a:t>()</a:t>
            </a:r>
            <a:r>
              <a:rPr lang="en-US" altLang="zh-CN" b="0" i="0" dirty="0">
                <a:solidFill>
                  <a:srgbClr val="0D0D0D"/>
                </a:solidFill>
                <a:effectLst/>
                <a:latin typeface="Söhne"/>
              </a:rPr>
              <a:t> function.</a:t>
            </a:r>
            <a:endParaRPr lang="zh-CN" altLang="en-US" dirty="0"/>
          </a:p>
        </p:txBody>
      </p:sp>
    </p:spTree>
    <p:extLst>
      <p:ext uri="{BB962C8B-B14F-4D97-AF65-F5344CB8AC3E}">
        <p14:creationId xmlns:p14="http://schemas.microsoft.com/office/powerpoint/2010/main" val="254527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latin typeface="Söhne"/>
              </a:rPr>
              <a:t>When an external variable is declared using extern, it means that its definition is expected to be provided in another source file or module. Until that definition is provided and the program is linked, the value of the external variable is considered uninitialized or undefined. So, in the main() function, when b is assigned the value of a, it will take whatever value happens to be stored in memory at the location of a. Therefore, the value of </a:t>
            </a:r>
            <a:r>
              <a:rPr lang="en-US" altLang="zh-CN" dirty="0"/>
              <a:t>b</a:t>
            </a:r>
            <a:r>
              <a:rPr lang="en-US" altLang="zh-CN" b="0" i="0" dirty="0">
                <a:solidFill>
                  <a:srgbClr val="0D0D0D"/>
                </a:solidFill>
                <a:effectLst/>
                <a:latin typeface="Söhne"/>
              </a:rPr>
              <a:t> is also indeterminate.</a:t>
            </a:r>
          </a:p>
          <a:p>
            <a:pPr algn="l"/>
            <a:endParaRPr lang="en-US" altLang="zh-CN" b="0" i="0" dirty="0">
              <a:solidFill>
                <a:srgbClr val="0D0D0D"/>
              </a:solidFill>
              <a:effectLst/>
              <a:latin typeface="Söhne"/>
            </a:endParaRPr>
          </a:p>
          <a:p>
            <a:endParaRPr lang="zh-CN" altLang="en-US" dirty="0"/>
          </a:p>
        </p:txBody>
      </p:sp>
    </p:spTree>
    <p:extLst>
      <p:ext uri="{BB962C8B-B14F-4D97-AF65-F5344CB8AC3E}">
        <p14:creationId xmlns:p14="http://schemas.microsoft.com/office/powerpoint/2010/main" val="2360258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latin typeface="Söhne"/>
              </a:rPr>
              <a:t>Declaration</a:t>
            </a:r>
            <a:r>
              <a:rPr lang="en-US" altLang="zh-CN" b="0" i="0" dirty="0">
                <a:solidFill>
                  <a:srgbClr val="0D0D0D"/>
                </a:solidFill>
                <a:effectLst/>
                <a:latin typeface="Söhne"/>
              </a:rPr>
              <a:t>:</a:t>
            </a:r>
          </a:p>
          <a:p>
            <a:pPr algn="l">
              <a:buFont typeface="Arial" panose="020B0604020202020204" pitchFamily="34" charset="0"/>
              <a:buChar char="•"/>
            </a:pPr>
            <a:r>
              <a:rPr lang="en-US" altLang="zh-CN" b="0" i="0" dirty="0">
                <a:solidFill>
                  <a:srgbClr val="0D0D0D"/>
                </a:solidFill>
                <a:effectLst/>
                <a:latin typeface="Söhne"/>
              </a:rPr>
              <a:t>A declaration introduces the name and type of a variable or function to the compiler. It tells the compiler that the variable or function exists and specifies its type, but it doesn't allocate memory for variables or provide the implementation for functions.</a:t>
            </a:r>
          </a:p>
          <a:p>
            <a:pPr algn="l">
              <a:buFont typeface="Arial" panose="020B0604020202020204" pitchFamily="34" charset="0"/>
              <a:buChar char="•"/>
            </a:pPr>
            <a:r>
              <a:rPr lang="en-US" altLang="zh-CN" b="0" i="0" dirty="0">
                <a:solidFill>
                  <a:srgbClr val="0D0D0D"/>
                </a:solidFill>
                <a:effectLst/>
                <a:latin typeface="Söhne"/>
              </a:rPr>
              <a:t>Declarations typically appear in header files (for functions and global variables) or at the beginning of a source file (for local variables).</a:t>
            </a:r>
          </a:p>
          <a:p>
            <a:pPr algn="l"/>
            <a:r>
              <a:rPr lang="en-US" altLang="zh-CN" b="0" i="0" dirty="0">
                <a:solidFill>
                  <a:srgbClr val="0D0D0D"/>
                </a:solidFill>
                <a:effectLst/>
                <a:latin typeface="Söhne"/>
              </a:rPr>
              <a:t>e.g., extern int </a:t>
            </a:r>
            <a:r>
              <a:rPr lang="en-US" altLang="zh-CN" b="0" i="0" dirty="0" err="1">
                <a:solidFill>
                  <a:srgbClr val="0D0D0D"/>
                </a:solidFill>
                <a:effectLst/>
                <a:latin typeface="Söhne"/>
              </a:rPr>
              <a:t>variableName</a:t>
            </a:r>
            <a:r>
              <a:rPr lang="en-US" altLang="zh-CN" b="0" i="0" dirty="0">
                <a:solidFill>
                  <a:srgbClr val="0D0D0D"/>
                </a:solidFill>
                <a:effectLst/>
                <a:latin typeface="Söhne"/>
              </a:rPr>
              <a:t>; void </a:t>
            </a:r>
            <a:r>
              <a:rPr lang="en-US" altLang="zh-CN" b="0" i="0" dirty="0" err="1">
                <a:solidFill>
                  <a:srgbClr val="0D0D0D"/>
                </a:solidFill>
                <a:effectLst/>
                <a:latin typeface="Söhne"/>
              </a:rPr>
              <a:t>functionName</a:t>
            </a:r>
            <a:r>
              <a:rPr lang="en-US" altLang="zh-CN" b="0" i="0" dirty="0">
                <a:solidFill>
                  <a:srgbClr val="0D0D0D"/>
                </a:solidFill>
                <a:effectLst/>
                <a:latin typeface="Söhne"/>
              </a:rPr>
              <a:t>();</a:t>
            </a:r>
          </a:p>
          <a:p>
            <a:pPr algn="l"/>
            <a:endParaRPr lang="en-US" altLang="zh-CN" b="0" i="0" dirty="0">
              <a:solidFill>
                <a:srgbClr val="0D0D0D"/>
              </a:solidFill>
              <a:effectLst/>
              <a:latin typeface="Söhne"/>
            </a:endParaRPr>
          </a:p>
          <a:p>
            <a:pPr algn="l"/>
            <a:r>
              <a:rPr lang="en-US" altLang="zh-CN" b="1" i="0" dirty="0">
                <a:solidFill>
                  <a:srgbClr val="0D0D0D"/>
                </a:solidFill>
                <a:effectLst/>
                <a:latin typeface="Söhne"/>
              </a:rPr>
              <a:t>Definition</a:t>
            </a:r>
            <a:r>
              <a:rPr lang="en-US" altLang="zh-CN" b="0" i="0" dirty="0">
                <a:solidFill>
                  <a:srgbClr val="0D0D0D"/>
                </a:solidFill>
                <a:effectLst/>
                <a:latin typeface="Söhne"/>
              </a:rPr>
              <a:t>:</a:t>
            </a:r>
          </a:p>
          <a:p>
            <a:pPr algn="l">
              <a:buFont typeface="Arial" panose="020B0604020202020204" pitchFamily="34" charset="0"/>
              <a:buChar char="•"/>
            </a:pPr>
            <a:r>
              <a:rPr lang="en-US" altLang="zh-CN" b="0" i="0" dirty="0">
                <a:solidFill>
                  <a:srgbClr val="0D0D0D"/>
                </a:solidFill>
                <a:effectLst/>
                <a:latin typeface="Söhne"/>
              </a:rPr>
              <a:t>A definition not only declares the name and type of a variable or function but also allocates memory for variables and provides the implementation for functions. It is the point where the variable is created or the function's behavior is specified.</a:t>
            </a:r>
          </a:p>
          <a:p>
            <a:pPr algn="l">
              <a:buFont typeface="Arial" panose="020B0604020202020204" pitchFamily="34" charset="0"/>
              <a:buChar char="•"/>
            </a:pPr>
            <a:r>
              <a:rPr lang="en-US" altLang="zh-CN" b="0" i="0" dirty="0">
                <a:solidFill>
                  <a:srgbClr val="0D0D0D"/>
                </a:solidFill>
                <a:effectLst/>
                <a:latin typeface="Söhne"/>
              </a:rPr>
              <a:t>Definitions typically appear in source files (.c or .</a:t>
            </a:r>
            <a:r>
              <a:rPr lang="en-US" altLang="zh-CN" b="0" i="0" dirty="0" err="1">
                <a:solidFill>
                  <a:srgbClr val="0D0D0D"/>
                </a:solidFill>
                <a:effectLst/>
                <a:latin typeface="Söhne"/>
              </a:rPr>
              <a:t>cpp</a:t>
            </a:r>
            <a:r>
              <a:rPr lang="en-US" altLang="zh-CN" b="0" i="0" dirty="0">
                <a:solidFill>
                  <a:srgbClr val="0D0D0D"/>
                </a:solidFill>
                <a:effectLst/>
                <a:latin typeface="Söhne"/>
              </a:rPr>
              <a:t>) or in global scope for variables and functions. E.g., int </a:t>
            </a:r>
            <a:r>
              <a:rPr lang="en-US" altLang="zh-CN" b="0" i="0" dirty="0" err="1">
                <a:solidFill>
                  <a:srgbClr val="0D0D0D"/>
                </a:solidFill>
                <a:effectLst/>
                <a:latin typeface="Söhne"/>
              </a:rPr>
              <a:t>variableName</a:t>
            </a:r>
            <a:r>
              <a:rPr lang="en-US" altLang="zh-CN" b="0" i="0" dirty="0">
                <a:solidFill>
                  <a:srgbClr val="0D0D0D"/>
                </a:solidFill>
                <a:effectLst/>
                <a:latin typeface="Söhne"/>
              </a:rPr>
              <a:t> = 42; void </a:t>
            </a:r>
            <a:r>
              <a:rPr lang="en-US" altLang="zh-CN" b="0" i="0" dirty="0" err="1">
                <a:solidFill>
                  <a:srgbClr val="0D0D0D"/>
                </a:solidFill>
                <a:effectLst/>
                <a:latin typeface="Söhne"/>
              </a:rPr>
              <a:t>functionName</a:t>
            </a:r>
            <a:r>
              <a:rPr lang="en-US" altLang="zh-CN" b="0" i="0" dirty="0">
                <a:solidFill>
                  <a:srgbClr val="0D0D0D"/>
                </a:solidFill>
                <a:effectLst/>
                <a:latin typeface="Söhne"/>
              </a:rPr>
              <a:t>() {…}</a:t>
            </a:r>
          </a:p>
          <a:p>
            <a:endParaRPr lang="zh-CN" altLang="en-US" dirty="0"/>
          </a:p>
        </p:txBody>
      </p:sp>
    </p:spTree>
    <p:extLst>
      <p:ext uri="{BB962C8B-B14F-4D97-AF65-F5344CB8AC3E}">
        <p14:creationId xmlns:p14="http://schemas.microsoft.com/office/powerpoint/2010/main" val="66809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a:t>
            </a:r>
            <a:r>
              <a:rPr lang="en-US" altLang="zh-CN" dirty="0"/>
              <a:t>volatile</a:t>
            </a:r>
            <a:r>
              <a:rPr lang="en-US" altLang="zh-CN" b="0" i="0" dirty="0">
                <a:solidFill>
                  <a:srgbClr val="0D0D0D"/>
                </a:solidFill>
                <a:effectLst/>
                <a:latin typeface="Söhne"/>
              </a:rPr>
              <a:t> keyword is used to indicate to the compiler that a variable may be changed by external factors that are beyond the control of the program itself. This informs the compiler not to optimize away reads or writes to the variable, as it may be modified by something external to the program's flow of control.</a:t>
            </a:r>
            <a:endParaRPr lang="zh-CN" altLang="en-US" dirty="0"/>
          </a:p>
        </p:txBody>
      </p:sp>
    </p:spTree>
    <p:extLst>
      <p:ext uri="{BB962C8B-B14F-4D97-AF65-F5344CB8AC3E}">
        <p14:creationId xmlns:p14="http://schemas.microsoft.com/office/powerpoint/2010/main" val="3827832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0D0D0D"/>
                </a:solidFill>
                <a:effectLst/>
                <a:latin typeface="Söhne"/>
              </a:rPr>
              <a:t>When static is used with a local variable inside a function, it causes the variable to retain its value between function calls.</a:t>
            </a:r>
          </a:p>
          <a:p>
            <a:endParaRPr lang="zh-CN" altLang="en-US" dirty="0"/>
          </a:p>
        </p:txBody>
      </p:sp>
    </p:spTree>
    <p:extLst>
      <p:ext uri="{BB962C8B-B14F-4D97-AF65-F5344CB8AC3E}">
        <p14:creationId xmlns:p14="http://schemas.microsoft.com/office/powerpoint/2010/main" val="1431106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solidFill>
                  <a:srgbClr val="282829"/>
                </a:solidFill>
                <a:effectLst/>
                <a:latin typeface="-apple-system"/>
              </a:rPr>
              <a:t>global static variable</a:t>
            </a:r>
            <a:r>
              <a:rPr lang="en-US" altLang="zh-CN" b="0" i="0" dirty="0">
                <a:solidFill>
                  <a:srgbClr val="282829"/>
                </a:solidFill>
                <a:effectLst/>
                <a:latin typeface="-apple-system"/>
              </a:rPr>
              <a:t> is one that can only be accessed in the file where it is created. This variable is said to have </a:t>
            </a:r>
            <a:r>
              <a:rPr lang="en-US" altLang="zh-CN" b="1" i="0" dirty="0">
                <a:solidFill>
                  <a:srgbClr val="282829"/>
                </a:solidFill>
                <a:effectLst/>
                <a:latin typeface="-apple-system"/>
              </a:rPr>
              <a:t>file scope</a:t>
            </a:r>
            <a:r>
              <a:rPr lang="en-US" altLang="zh-CN" b="0" i="0" dirty="0">
                <a:solidFill>
                  <a:srgbClr val="282829"/>
                </a:solidFill>
                <a:effectLst/>
                <a:latin typeface="-apple-system"/>
              </a:rPr>
              <a:t>. </a:t>
            </a:r>
            <a:r>
              <a:rPr lang="en-US" altLang="zh-CN" b="1" i="0" dirty="0">
                <a:solidFill>
                  <a:srgbClr val="282829"/>
                </a:solidFill>
                <a:effectLst/>
                <a:latin typeface="-apple-system"/>
              </a:rPr>
              <a:t>So if the global variable is static it can not be accessed outside the file.</a:t>
            </a:r>
            <a:endParaRPr lang="en-US" altLang="zh-CN" b="0" i="0" dirty="0">
              <a:solidFill>
                <a:srgbClr val="282829"/>
              </a:solidFill>
              <a:effectLst/>
              <a:latin typeface="-apple-system"/>
            </a:endParaRPr>
          </a:p>
          <a:p>
            <a:endParaRPr lang="zh-CN" altLang="en-US" dirty="0"/>
          </a:p>
        </p:txBody>
      </p:sp>
    </p:spTree>
    <p:extLst>
      <p:ext uri="{BB962C8B-B14F-4D97-AF65-F5344CB8AC3E}">
        <p14:creationId xmlns:p14="http://schemas.microsoft.com/office/powerpoint/2010/main" val="38886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023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862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latin typeface="Söhne"/>
              </a:rPr>
              <a:t>In compiling C/C++ source code, the linker is responsible for combining various object files produced by the compiler into a single executable or library file. </a:t>
            </a:r>
            <a:r>
              <a:rPr lang="en-US" altLang="zh-CN" b="0" i="0" dirty="0">
                <a:solidFill>
                  <a:srgbClr val="0C0D0E"/>
                </a:solidFill>
                <a:effectLst/>
                <a:latin typeface="-apple-system"/>
              </a:rPr>
              <a:t>Linking has nothing to do with C or C++ specifically: compilers just generate the object files. The linker then takes them as input without ever knowing what language compiled them. It might as well be Fortran. </a:t>
            </a:r>
            <a:r>
              <a:rPr lang="en-US" altLang="zh-CN" b="0" i="0" dirty="0">
                <a:solidFill>
                  <a:srgbClr val="0D0D0D"/>
                </a:solidFill>
                <a:effectLst/>
                <a:latin typeface="Söhne"/>
              </a:rPr>
              <a:t>Here's what the linker does:</a:t>
            </a:r>
          </a:p>
          <a:p>
            <a:pPr algn="l">
              <a:buFont typeface="+mj-lt"/>
              <a:buAutoNum type="arabicPeriod"/>
            </a:pPr>
            <a:r>
              <a:rPr lang="en-US" altLang="zh-CN" b="1" i="0" dirty="0">
                <a:solidFill>
                  <a:srgbClr val="0D0D0D"/>
                </a:solidFill>
                <a:effectLst/>
                <a:latin typeface="Söhne"/>
              </a:rPr>
              <a:t>Symbol resolution</a:t>
            </a:r>
            <a:r>
              <a:rPr lang="en-US" altLang="zh-CN" b="0" i="0" dirty="0">
                <a:solidFill>
                  <a:srgbClr val="0D0D0D"/>
                </a:solidFill>
                <a:effectLst/>
                <a:latin typeface="Söhne"/>
              </a:rPr>
              <a:t>: The linker resolves references to functions, variables, and other symbols across different object files. If a function or variable is defined in one source file and used in another, the linker ensures that the references are properly linked to the corresponding definitions.</a:t>
            </a:r>
          </a:p>
          <a:p>
            <a:pPr algn="l">
              <a:buFont typeface="+mj-lt"/>
              <a:buAutoNum type="arabicPeriod"/>
            </a:pPr>
            <a:r>
              <a:rPr lang="en-US" altLang="zh-CN" b="1" i="0" dirty="0">
                <a:solidFill>
                  <a:srgbClr val="0D0D0D"/>
                </a:solidFill>
                <a:effectLst/>
                <a:latin typeface="Söhne"/>
              </a:rPr>
              <a:t>Address binding</a:t>
            </a:r>
            <a:r>
              <a:rPr lang="en-US" altLang="zh-CN" b="0" i="0" dirty="0">
                <a:solidFill>
                  <a:srgbClr val="0D0D0D"/>
                </a:solidFill>
                <a:effectLst/>
                <a:latin typeface="Söhne"/>
              </a:rPr>
              <a:t>: The linker assigns memory addresses to the symbols in the program, resolving symbolic references to their actual memory locations. This process involves combining code and data sections from different object files and arranging them in memory according to the program's memory layout requirements.</a:t>
            </a:r>
          </a:p>
          <a:p>
            <a:pPr algn="l">
              <a:buFont typeface="+mj-lt"/>
              <a:buAutoNum type="arabicPeriod"/>
            </a:pPr>
            <a:r>
              <a:rPr lang="en-US" altLang="zh-CN" b="1" i="0" dirty="0">
                <a:solidFill>
                  <a:srgbClr val="0D0D0D"/>
                </a:solidFill>
                <a:effectLst/>
                <a:latin typeface="Söhne"/>
              </a:rPr>
              <a:t>Static library linking</a:t>
            </a:r>
            <a:r>
              <a:rPr lang="en-US" altLang="zh-CN" b="0" i="0" dirty="0">
                <a:solidFill>
                  <a:srgbClr val="0D0D0D"/>
                </a:solidFill>
                <a:effectLst/>
                <a:latin typeface="Söhne"/>
              </a:rPr>
              <a:t>: If the program uses static libraries (libraries that are linked directly into the executable), the linker includes the necessary object code from these libraries into the executable. This allows the program to be self-contained and runnable without external dependencies.</a:t>
            </a:r>
          </a:p>
          <a:p>
            <a:pPr algn="l">
              <a:buFont typeface="+mj-lt"/>
              <a:buAutoNum type="arabicPeriod"/>
            </a:pPr>
            <a:r>
              <a:rPr lang="en-US" altLang="zh-CN" b="1" i="0" dirty="0">
                <a:solidFill>
                  <a:srgbClr val="0D0D0D"/>
                </a:solidFill>
                <a:effectLst/>
                <a:latin typeface="Söhne"/>
              </a:rPr>
              <a:t>Dynamic library linking (optional)</a:t>
            </a:r>
            <a:r>
              <a:rPr lang="en-US" altLang="zh-CN" b="0" i="0" dirty="0">
                <a:solidFill>
                  <a:srgbClr val="0D0D0D"/>
                </a:solidFill>
                <a:effectLst/>
                <a:latin typeface="Söhne"/>
              </a:rPr>
              <a:t>: If the program uses dynamic libraries (libraries that are loaded at runtime), the linker may include information in the executable about which dynamic libraries are needed and where to find them. However, the actual linking of dynamic libraries may be deferred until runtime by the operating system's dynamic linker/loader.</a:t>
            </a:r>
          </a:p>
          <a:p>
            <a:pPr algn="l">
              <a:buFont typeface="+mj-lt"/>
              <a:buAutoNum type="arabicPeriod"/>
            </a:pPr>
            <a:r>
              <a:rPr lang="en-US" altLang="zh-CN" b="1" i="0" dirty="0">
                <a:solidFill>
                  <a:srgbClr val="0D0D0D"/>
                </a:solidFill>
                <a:effectLst/>
                <a:latin typeface="Söhne"/>
              </a:rPr>
              <a:t>Generating the final executable</a:t>
            </a:r>
            <a:r>
              <a:rPr lang="en-US" altLang="zh-CN" b="0" i="0" dirty="0">
                <a:solidFill>
                  <a:srgbClr val="0D0D0D"/>
                </a:solidFill>
                <a:effectLst/>
                <a:latin typeface="Söhne"/>
              </a:rPr>
              <a:t>: Finally, the linker produces the final executable file or library, which can be executed or further linked with other object files or libraries.</a:t>
            </a:r>
          </a:p>
          <a:p>
            <a:endParaRPr lang="zh-CN" altLang="en-US" dirty="0"/>
          </a:p>
        </p:txBody>
      </p:sp>
    </p:spTree>
    <p:extLst>
      <p:ext uri="{BB962C8B-B14F-4D97-AF65-F5344CB8AC3E}">
        <p14:creationId xmlns:p14="http://schemas.microsoft.com/office/powerpoint/2010/main" val="3823790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3047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Integer</a:t>
            </a:r>
            <a:endParaRPr lang="zh-CN" altLang="en-US" dirty="0"/>
          </a:p>
        </p:txBody>
      </p:sp>
    </p:spTree>
    <p:extLst>
      <p:ext uri="{BB962C8B-B14F-4D97-AF65-F5344CB8AC3E}">
        <p14:creationId xmlns:p14="http://schemas.microsoft.com/office/powerpoint/2010/main" val="2151333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FF"/>
                </a:solidFill>
                <a:effectLst/>
                <a:latin typeface="Courier New" panose="02070309020205020404" pitchFamily="49" charset="0"/>
              </a:rPr>
              <a:t>void</a:t>
            </a:r>
            <a:r>
              <a:rPr lang="en-US" altLang="zh-CN" dirty="0">
                <a:solidFill>
                  <a:srgbClr val="000040"/>
                </a:solidFill>
                <a:effectLst/>
                <a:latin typeface="Courier New" panose="02070309020205020404" pitchFamily="49" charset="0"/>
              </a:rPr>
              <a:t>*</a:t>
            </a:r>
            <a:r>
              <a:rPr lang="en-US" altLang="zh-CN" dirty="0">
                <a:effectLst/>
                <a:latin typeface="Courier New" panose="02070309020205020404" pitchFamily="49" charset="0"/>
              </a:rPr>
              <a:t> </a:t>
            </a:r>
            <a:r>
              <a:rPr lang="en-US" altLang="zh-CN" dirty="0" err="1">
                <a:effectLst/>
                <a:latin typeface="Courier New" panose="02070309020205020404" pitchFamily="49" charset="0"/>
              </a:rPr>
              <a:t>memcpy</a:t>
            </a:r>
            <a:r>
              <a:rPr lang="en-US" altLang="zh-CN" dirty="0">
                <a:solidFill>
                  <a:srgbClr val="008000"/>
                </a:solidFill>
                <a:effectLst/>
                <a:latin typeface="Courier New" panose="02070309020205020404" pitchFamily="49" charset="0"/>
              </a:rPr>
              <a:t>(</a:t>
            </a:r>
            <a:r>
              <a:rPr lang="en-US" altLang="zh-CN" dirty="0">
                <a:effectLst/>
                <a:latin typeface="Courier New" panose="02070309020205020404" pitchFamily="49" charset="0"/>
              </a:rPr>
              <a:t> </a:t>
            </a:r>
            <a:r>
              <a:rPr lang="en-US" altLang="zh-CN" dirty="0">
                <a:solidFill>
                  <a:srgbClr val="0000FF"/>
                </a:solidFill>
                <a:effectLst/>
                <a:latin typeface="Courier New" panose="02070309020205020404" pitchFamily="49" charset="0"/>
              </a:rPr>
              <a:t>void</a:t>
            </a:r>
            <a:r>
              <a:rPr lang="en-US" altLang="zh-CN" dirty="0">
                <a:solidFill>
                  <a:srgbClr val="000040"/>
                </a:solidFill>
                <a:effectLst/>
                <a:latin typeface="Courier New" panose="02070309020205020404" pitchFamily="49" charset="0"/>
              </a:rPr>
              <a:t>*</a:t>
            </a:r>
            <a:r>
              <a:rPr lang="en-US" altLang="zh-CN" dirty="0">
                <a:effectLst/>
                <a:latin typeface="Courier New" panose="02070309020205020404" pitchFamily="49" charset="0"/>
              </a:rPr>
              <a:t> </a:t>
            </a:r>
            <a:r>
              <a:rPr lang="en-US" altLang="zh-CN" dirty="0" err="1">
                <a:effectLst/>
                <a:latin typeface="Courier New" panose="02070309020205020404" pitchFamily="49" charset="0"/>
              </a:rPr>
              <a:t>dest</a:t>
            </a:r>
            <a:r>
              <a:rPr lang="en-US" altLang="zh-CN" dirty="0">
                <a:effectLst/>
                <a:latin typeface="Courier New" panose="02070309020205020404" pitchFamily="49" charset="0"/>
              </a:rPr>
              <a:t>, </a:t>
            </a:r>
            <a:r>
              <a:rPr lang="en-US" altLang="zh-CN" dirty="0">
                <a:solidFill>
                  <a:srgbClr val="0000FF"/>
                </a:solidFill>
                <a:effectLst/>
                <a:latin typeface="Courier New" panose="02070309020205020404" pitchFamily="49" charset="0"/>
              </a:rPr>
              <a:t>const</a:t>
            </a:r>
            <a:r>
              <a:rPr lang="en-US" altLang="zh-CN" dirty="0">
                <a:effectLst/>
                <a:latin typeface="Courier New" panose="02070309020205020404" pitchFamily="49" charset="0"/>
              </a:rPr>
              <a:t> </a:t>
            </a:r>
            <a:r>
              <a:rPr lang="en-US" altLang="zh-CN" dirty="0">
                <a:solidFill>
                  <a:srgbClr val="0000FF"/>
                </a:solidFill>
                <a:effectLst/>
                <a:latin typeface="Courier New" panose="02070309020205020404" pitchFamily="49" charset="0"/>
              </a:rPr>
              <a:t>void</a:t>
            </a:r>
            <a:r>
              <a:rPr lang="en-US" altLang="zh-CN" dirty="0">
                <a:solidFill>
                  <a:srgbClr val="000040"/>
                </a:solidFill>
                <a:effectLst/>
                <a:latin typeface="Courier New" panose="02070309020205020404" pitchFamily="49" charset="0"/>
              </a:rPr>
              <a:t>*</a:t>
            </a:r>
            <a:r>
              <a:rPr lang="en-US" altLang="zh-CN" dirty="0">
                <a:effectLst/>
                <a:latin typeface="Courier New" panose="02070309020205020404" pitchFamily="49" charset="0"/>
              </a:rPr>
              <a:t> </a:t>
            </a:r>
            <a:r>
              <a:rPr lang="en-US" altLang="zh-CN" dirty="0" err="1">
                <a:effectLst/>
                <a:latin typeface="Courier New" panose="02070309020205020404" pitchFamily="49" charset="0"/>
              </a:rPr>
              <a:t>src</a:t>
            </a:r>
            <a:r>
              <a:rPr lang="en-US" altLang="zh-CN" dirty="0">
                <a:effectLst/>
                <a:latin typeface="Courier New" panose="02070309020205020404" pitchFamily="49" charset="0"/>
              </a:rPr>
              <a:t>, </a:t>
            </a:r>
            <a:r>
              <a:rPr lang="en-US" altLang="zh-CN" u="none" strike="noStrike" dirty="0">
                <a:solidFill>
                  <a:srgbClr val="003080"/>
                </a:solidFill>
                <a:effectLst/>
                <a:latin typeface="Courier New" panose="02070309020205020404" pitchFamily="49" charset="0"/>
                <a:hlinkClick r:id="rId3"/>
              </a:rPr>
              <a:t>std::</a:t>
            </a:r>
            <a:r>
              <a:rPr lang="en-US" altLang="zh-CN" u="none" strike="noStrike" dirty="0" err="1">
                <a:solidFill>
                  <a:srgbClr val="003080"/>
                </a:solidFill>
                <a:effectLst/>
                <a:latin typeface="Courier New" panose="02070309020205020404" pitchFamily="49" charset="0"/>
                <a:hlinkClick r:id="rId3"/>
              </a:rPr>
              <a:t>size_t</a:t>
            </a:r>
            <a:r>
              <a:rPr lang="en-US" altLang="zh-CN" dirty="0">
                <a:effectLst/>
                <a:latin typeface="Courier New" panose="02070309020205020404" pitchFamily="49" charset="0"/>
              </a:rPr>
              <a:t> count </a:t>
            </a:r>
            <a:r>
              <a:rPr lang="en-US" altLang="zh-CN" dirty="0">
                <a:solidFill>
                  <a:srgbClr val="008000"/>
                </a:solidFill>
                <a:effectLst/>
                <a:latin typeface="Courier New" panose="02070309020205020404" pitchFamily="49" charset="0"/>
              </a:rPr>
              <a:t>)</a:t>
            </a:r>
            <a:r>
              <a:rPr lang="en-US" altLang="zh-CN" dirty="0">
                <a:solidFill>
                  <a:srgbClr val="008080"/>
                </a:solidFill>
                <a:effectLst/>
                <a:latin typeface="Courier New" panose="02070309020205020404" pitchFamily="49" charset="0"/>
              </a:rPr>
              <a:t>;</a:t>
            </a:r>
            <a:endParaRPr lang="en-US" altLang="zh-CN" dirty="0">
              <a:effectLst/>
            </a:endParaRPr>
          </a:p>
          <a:p>
            <a:br>
              <a:rPr lang="en-US" altLang="zh-CN" dirty="0"/>
            </a:br>
            <a:endParaRPr lang="zh-CN" altLang="en-US" dirty="0"/>
          </a:p>
        </p:txBody>
      </p:sp>
    </p:spTree>
    <p:extLst>
      <p:ext uri="{BB962C8B-B14F-4D97-AF65-F5344CB8AC3E}">
        <p14:creationId xmlns:p14="http://schemas.microsoft.com/office/powerpoint/2010/main" val="4182377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8611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latin typeface="Söhne"/>
              </a:rPr>
              <a:t>In C and C++, a function name represents the address of the function, which is essentially a pointer to the function's entry point in memory. Therefore, you can use a function name directly as a pointer to the function without needing to use the address-of operator (&amp;).</a:t>
            </a:r>
          </a:p>
          <a:p>
            <a:pPr algn="l"/>
            <a:r>
              <a:rPr lang="en-US" altLang="zh-CN" b="0" i="0" dirty="0">
                <a:solidFill>
                  <a:srgbClr val="0D0D0D"/>
                </a:solidFill>
                <a:effectLst/>
                <a:latin typeface="Söhne"/>
              </a:rPr>
              <a:t>However, when you're explicitly declaring a function pointer variable, you do need to use the address-of operator (&amp;) to obtain the address of the function and assign it to the function pointer variable. This is because the syntax for declaring a function pointer requires it.</a:t>
            </a:r>
          </a:p>
          <a:p>
            <a:endParaRPr lang="zh-CN" altLang="en-US" dirty="0"/>
          </a:p>
        </p:txBody>
      </p:sp>
    </p:spTree>
    <p:extLst>
      <p:ext uri="{BB962C8B-B14F-4D97-AF65-F5344CB8AC3E}">
        <p14:creationId xmlns:p14="http://schemas.microsoft.com/office/powerpoint/2010/main" val="1652245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latin typeface="Söhne"/>
              </a:rPr>
              <a:t>templates offer powerful mechanisms for generic programming. Within the angle brackets &lt; &gt; of a function template, you specify template parameters that can be used to customize the behavior or implementation of the function.</a:t>
            </a:r>
          </a:p>
          <a:p>
            <a:pPr algn="l"/>
            <a:r>
              <a:rPr lang="en-US" altLang="zh-CN" b="0" i="0" dirty="0">
                <a:solidFill>
                  <a:srgbClr val="0D0D0D"/>
                </a:solidFill>
                <a:effectLst/>
                <a:latin typeface="Söhne"/>
              </a:rPr>
              <a:t>The most common template parameter is </a:t>
            </a:r>
            <a:r>
              <a:rPr lang="en-US" altLang="zh-CN" b="0" i="0" dirty="0" err="1">
                <a:solidFill>
                  <a:srgbClr val="0D0D0D"/>
                </a:solidFill>
                <a:effectLst/>
                <a:latin typeface="Söhne"/>
              </a:rPr>
              <a:t>typename</a:t>
            </a:r>
            <a:r>
              <a:rPr lang="en-US" altLang="zh-CN" b="0" i="0" dirty="0">
                <a:solidFill>
                  <a:srgbClr val="0D0D0D"/>
                </a:solidFill>
                <a:effectLst/>
                <a:latin typeface="Söhne"/>
              </a:rPr>
              <a:t> T, which represents a type parameter. However, you can define other types of parameters as well, including integral constants, such as int mode as you mentioned. </a:t>
            </a:r>
            <a:r>
              <a:rPr lang="en-US" altLang="zh-CN" b="0" i="0">
                <a:solidFill>
                  <a:srgbClr val="0D0D0D"/>
                </a:solidFill>
                <a:effectLst/>
                <a:latin typeface="Söhne"/>
              </a:rPr>
              <a:t>These parameters can be used to modify the behavior of the function template.</a:t>
            </a:r>
          </a:p>
          <a:p>
            <a:endParaRPr lang="zh-CN" altLang="en-US"/>
          </a:p>
        </p:txBody>
      </p:sp>
    </p:spTree>
    <p:extLst>
      <p:ext uri="{BB962C8B-B14F-4D97-AF65-F5344CB8AC3E}">
        <p14:creationId xmlns:p14="http://schemas.microsoft.com/office/powerpoint/2010/main" val="183013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003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16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977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7552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494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 (increment) operator has higher precedence than the relational operator "&gt;" (greater than). Therefore, "++n" will be evaluated first, and then the result will be compared to 0.</a:t>
            </a:r>
            <a:endParaRPr lang="zh-CN" altLang="en-US" dirty="0"/>
          </a:p>
        </p:txBody>
      </p:sp>
    </p:spTree>
    <p:extLst>
      <p:ext uri="{BB962C8B-B14F-4D97-AF65-F5344CB8AC3E}">
        <p14:creationId xmlns:p14="http://schemas.microsoft.com/office/powerpoint/2010/main" val="343211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Sign bit: 0 (positive); exponent: </a:t>
            </a:r>
            <a:r>
              <a:rPr lang="en-US" altLang="zh-CN" b="0" i="0" dirty="0">
                <a:solidFill>
                  <a:srgbClr val="0D0D0D"/>
                </a:solidFill>
                <a:effectLst/>
                <a:latin typeface="Söhne"/>
              </a:rPr>
              <a:t>by subtracting the bias (127 for single-precision) from the biased exponent value. So, 111 (binary) - 127 = 7 - 127 = -120; fraction bits: 0.5 + 0.25.</a:t>
            </a:r>
          </a:p>
          <a:p>
            <a:endParaRPr lang="en-US" altLang="zh-CN" b="0" i="0" dirty="0">
              <a:solidFill>
                <a:srgbClr val="0D0D0D"/>
              </a:solidFill>
              <a:effectLst/>
              <a:latin typeface="Söhne"/>
            </a:endParaRPr>
          </a:p>
          <a:p>
            <a:r>
              <a:rPr lang="en-US" altLang="zh-CN" b="0" i="0" dirty="0">
                <a:solidFill>
                  <a:srgbClr val="0D0D0D"/>
                </a:solidFill>
                <a:effectLst/>
                <a:latin typeface="Söhne"/>
              </a:rPr>
              <a:t>(-1)^{sign) * (1 + fraction) * 2^{exponent} = (-1)^0 * (1+0.75) * 2^{-120}</a:t>
            </a:r>
            <a:endParaRPr lang="zh-CN" altLang="en-US" dirty="0"/>
          </a:p>
        </p:txBody>
      </p:sp>
    </p:spTree>
    <p:extLst>
      <p:ext uri="{BB962C8B-B14F-4D97-AF65-F5344CB8AC3E}">
        <p14:creationId xmlns:p14="http://schemas.microsoft.com/office/powerpoint/2010/main" val="118062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211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556515"/>
            <a:ext cx="12435840" cy="176403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595" indent="0" algn="ctr">
              <a:buNone/>
              <a:defRPr>
                <a:solidFill>
                  <a:schemeClr val="tx1">
                    <a:tint val="75000"/>
                  </a:schemeClr>
                </a:solidFill>
              </a:defRPr>
            </a:lvl2pPr>
            <a:lvl3pPr marL="1097190" indent="0" algn="ctr">
              <a:buNone/>
              <a:defRPr>
                <a:solidFill>
                  <a:schemeClr val="tx1">
                    <a:tint val="75000"/>
                  </a:schemeClr>
                </a:solidFill>
              </a:defRPr>
            </a:lvl3pPr>
            <a:lvl4pPr marL="1645786" indent="0" algn="ctr">
              <a:buNone/>
              <a:defRPr>
                <a:solidFill>
                  <a:schemeClr val="tx1">
                    <a:tint val="75000"/>
                  </a:schemeClr>
                </a:solidFill>
              </a:defRPr>
            </a:lvl4pPr>
            <a:lvl5pPr marL="2194381" indent="0" algn="ctr">
              <a:buNone/>
              <a:defRPr>
                <a:solidFill>
                  <a:schemeClr val="tx1">
                    <a:tint val="75000"/>
                  </a:schemeClr>
                </a:solidFill>
              </a:defRPr>
            </a:lvl5pPr>
            <a:lvl6pPr marL="2742974" indent="0" algn="ctr">
              <a:buNone/>
              <a:defRPr>
                <a:solidFill>
                  <a:schemeClr val="tx1">
                    <a:tint val="75000"/>
                  </a:schemeClr>
                </a:solidFill>
              </a:defRPr>
            </a:lvl6pPr>
            <a:lvl7pPr marL="3291570" indent="0" algn="ctr">
              <a:buNone/>
              <a:defRPr>
                <a:solidFill>
                  <a:schemeClr val="tx1">
                    <a:tint val="75000"/>
                  </a:schemeClr>
                </a:solidFill>
              </a:defRPr>
            </a:lvl7pPr>
            <a:lvl8pPr marL="3840165" indent="0" algn="ctr">
              <a:buNone/>
              <a:defRPr>
                <a:solidFill>
                  <a:schemeClr val="tx1">
                    <a:tint val="75000"/>
                  </a:schemeClr>
                </a:solidFill>
              </a:defRPr>
            </a:lvl8pPr>
            <a:lvl9pPr marL="438876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7040" y="329568"/>
            <a:ext cx="3291840" cy="702183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1520" y="329568"/>
            <a:ext cx="9631680" cy="702183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30624" y="82352"/>
            <a:ext cx="9433048" cy="848060"/>
          </a:xfrm>
          <a:prstGeom prst="rect">
            <a:avLst/>
          </a:prstGeom>
        </p:spPr>
        <p:txBody>
          <a:bodyPr/>
          <a:lstStyle>
            <a:lvl1pPr>
              <a:defRPr b="1" i="0" baseline="0">
                <a:solidFill>
                  <a:schemeClr val="accent1">
                    <a:lumMod val="50000"/>
                  </a:schemeClr>
                </a:solidFill>
                <a:latin typeface="Lantinghei SC Heavy" panose="02000000000000000000"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11446" indent="-411446">
              <a:buClr>
                <a:srgbClr val="FF0000"/>
              </a:buClr>
              <a:buSzPct val="100000"/>
              <a:buFontTx/>
              <a:buBlip>
                <a:blip r:embed="rId2"/>
              </a:buBlip>
              <a:defRPr baseline="0">
                <a:solidFill>
                  <a:srgbClr val="0070C0"/>
                </a:solidFill>
                <a:latin typeface="Microsoft YaHei Light" panose="020B0502040204020203" pitchFamily="34" charset="-122"/>
              </a:defRPr>
            </a:lvl1pPr>
            <a:lvl2pPr>
              <a:defRPr>
                <a:solidFill>
                  <a:schemeClr val="tx1"/>
                </a:solidFill>
                <a:latin typeface="Microsoft YaHei Light" panose="020B0502040204020203" pitchFamily="34" charset="-122"/>
              </a:defRPr>
            </a:lvl2pPr>
            <a:lvl3pPr>
              <a:defRPr>
                <a:solidFill>
                  <a:schemeClr val="tx1"/>
                </a:solidFill>
                <a:latin typeface="Microsoft YaHei Light" panose="020B0502040204020203" pitchFamily="34" charset="-122"/>
              </a:defRPr>
            </a:lvl3pPr>
            <a:lvl4pPr>
              <a:defRPr>
                <a:solidFill>
                  <a:schemeClr val="tx1"/>
                </a:solidFill>
                <a:latin typeface="Microsoft YaHei Light" panose="020B0502040204020203" pitchFamily="34" charset="-122"/>
              </a:defRPr>
            </a:lvl4pPr>
            <a:lvl5pPr>
              <a:defRPr>
                <a:solidFill>
                  <a:schemeClr val="tx1"/>
                </a:solidFill>
                <a:latin typeface="Microsoft YaHei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pic>
        <p:nvPicPr>
          <p:cNvPr id="7" name="图片 3">
            <a:extLst>
              <a:ext uri="{FF2B5EF4-FFF2-40B4-BE49-F238E27FC236}">
                <a16:creationId xmlns:a16="http://schemas.microsoft.com/office/drawing/2014/main" id="{793CB052-9F02-D640-AF0D-5C1F7D1D6A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91664" y="16426"/>
            <a:ext cx="2937510" cy="1002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2" y="5288283"/>
            <a:ext cx="12435840" cy="1634490"/>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1155702" y="3488056"/>
            <a:ext cx="12435840" cy="1800224"/>
          </a:xfrm>
        </p:spPr>
        <p:txBody>
          <a:bodyPr anchor="b"/>
          <a:lstStyle>
            <a:lvl1pPr marL="0" indent="0">
              <a:buNone/>
              <a:defRPr sz="2400">
                <a:solidFill>
                  <a:schemeClr val="tx1">
                    <a:tint val="75000"/>
                  </a:schemeClr>
                </a:solidFill>
              </a:defRPr>
            </a:lvl1pPr>
            <a:lvl2pPr marL="548595" indent="0">
              <a:buNone/>
              <a:defRPr sz="2160">
                <a:solidFill>
                  <a:schemeClr val="tx1">
                    <a:tint val="75000"/>
                  </a:schemeClr>
                </a:solidFill>
              </a:defRPr>
            </a:lvl2pPr>
            <a:lvl3pPr marL="1097190" indent="0">
              <a:buNone/>
              <a:defRPr sz="1920">
                <a:solidFill>
                  <a:schemeClr val="tx1">
                    <a:tint val="75000"/>
                  </a:schemeClr>
                </a:solidFill>
              </a:defRPr>
            </a:lvl3pPr>
            <a:lvl4pPr marL="1645786" indent="0">
              <a:buNone/>
              <a:defRPr sz="1680">
                <a:solidFill>
                  <a:schemeClr val="tx1">
                    <a:tint val="75000"/>
                  </a:schemeClr>
                </a:solidFill>
              </a:defRPr>
            </a:lvl4pPr>
            <a:lvl5pPr marL="2194381" indent="0">
              <a:buNone/>
              <a:defRPr sz="1680">
                <a:solidFill>
                  <a:schemeClr val="tx1">
                    <a:tint val="75000"/>
                  </a:schemeClr>
                </a:solidFill>
              </a:defRPr>
            </a:lvl5pPr>
            <a:lvl6pPr marL="2742974" indent="0">
              <a:buNone/>
              <a:defRPr sz="1680">
                <a:solidFill>
                  <a:schemeClr val="tx1">
                    <a:tint val="75000"/>
                  </a:schemeClr>
                </a:solidFill>
              </a:defRPr>
            </a:lvl6pPr>
            <a:lvl7pPr marL="3291570" indent="0">
              <a:buNone/>
              <a:defRPr sz="1680">
                <a:solidFill>
                  <a:schemeClr val="tx1">
                    <a:tint val="75000"/>
                  </a:schemeClr>
                </a:solidFill>
              </a:defRPr>
            </a:lvl7pPr>
            <a:lvl8pPr marL="3840165" indent="0">
              <a:buNone/>
              <a:defRPr sz="1680">
                <a:solidFill>
                  <a:schemeClr val="tx1">
                    <a:tint val="75000"/>
                  </a:schemeClr>
                </a:solidFill>
              </a:defRPr>
            </a:lvl8pPr>
            <a:lvl9pPr marL="4388760"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1520"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437122"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731520" y="1842136"/>
            <a:ext cx="6464301"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731520" y="2609849"/>
            <a:ext cx="6464301"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7432046" y="1842136"/>
            <a:ext cx="6466840"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7432046" y="2609849"/>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6" y="327659"/>
            <a:ext cx="4813301" cy="1394461"/>
          </a:xfrm>
          <a:prstGeom prst="rect">
            <a:avLst/>
          </a:prstGeo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5720082" y="327663"/>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31526" y="1722124"/>
            <a:ext cx="4813301" cy="562927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1" y="5760722"/>
            <a:ext cx="8778240" cy="680086"/>
          </a:xfrm>
          <a:prstGeom prst="rect">
            <a:avLst/>
          </a:prstGeo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867661" y="735330"/>
            <a:ext cx="8778240" cy="4937760"/>
          </a:xfrm>
        </p:spPr>
        <p:txBody>
          <a:bodyPr rtlCol="0">
            <a:normAutofit/>
          </a:bodyPr>
          <a:lstStyle>
            <a:lvl1pPr marL="0" indent="0">
              <a:buNone/>
              <a:defRPr sz="3840"/>
            </a:lvl1pPr>
            <a:lvl2pPr marL="548595" indent="0">
              <a:buNone/>
              <a:defRPr sz="3360"/>
            </a:lvl2pPr>
            <a:lvl3pPr marL="1097190" indent="0">
              <a:buNone/>
              <a:defRPr sz="2880"/>
            </a:lvl3pPr>
            <a:lvl4pPr marL="1645786" indent="0">
              <a:buNone/>
              <a:defRPr sz="2400"/>
            </a:lvl4pPr>
            <a:lvl5pPr marL="2194381" indent="0">
              <a:buNone/>
              <a:defRPr sz="2400"/>
            </a:lvl5pPr>
            <a:lvl6pPr marL="2742974" indent="0">
              <a:buNone/>
              <a:defRPr sz="2400"/>
            </a:lvl6pPr>
            <a:lvl7pPr marL="3291570" indent="0">
              <a:buNone/>
              <a:defRPr sz="2400"/>
            </a:lvl7pPr>
            <a:lvl8pPr marL="3840165" indent="0">
              <a:buNone/>
              <a:defRPr sz="2400"/>
            </a:lvl8pPr>
            <a:lvl9pPr marL="4388760" indent="0">
              <a:buNone/>
              <a:defRPr sz="2400"/>
            </a:lvl9pPr>
          </a:lstStyle>
          <a:p>
            <a:pPr lvl="0"/>
            <a:endParaRPr lang="zh-CN" altLang="en-US" noProof="0"/>
          </a:p>
        </p:txBody>
      </p:sp>
      <p:sp>
        <p:nvSpPr>
          <p:cNvPr id="4" name="文本占位符 3"/>
          <p:cNvSpPr>
            <a:spLocks noGrp="1"/>
          </p:cNvSpPr>
          <p:nvPr>
            <p:ph type="body" sz="half" idx="2"/>
          </p:nvPr>
        </p:nvSpPr>
        <p:spPr>
          <a:xfrm>
            <a:off x="2867661" y="6440807"/>
            <a:ext cx="8778240" cy="96583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731520" y="1234481"/>
            <a:ext cx="13167360" cy="6116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31520" y="7627623"/>
            <a:ext cx="3413760" cy="438150"/>
          </a:xfrm>
          <a:prstGeom prst="rect">
            <a:avLst/>
          </a:prstGeom>
        </p:spPr>
        <p:txBody>
          <a:bodyPr vert="horz" lIns="91432" tIns="45716" rIns="91432" bIns="45716" rtlCol="0" anchor="ctr"/>
          <a:lstStyle>
            <a:lvl1pPr algn="l" eaLnBrk="1" hangingPunct="1">
              <a:defRPr sz="144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4998720" y="7627623"/>
            <a:ext cx="4632960" cy="438150"/>
          </a:xfrm>
          <a:prstGeom prst="rect">
            <a:avLst/>
          </a:prstGeom>
        </p:spPr>
        <p:txBody>
          <a:bodyPr vert="horz" lIns="91432" tIns="45716" rIns="91432" bIns="45716" rtlCol="0" anchor="ctr"/>
          <a:lstStyle>
            <a:lvl1pPr algn="ctr" eaLnBrk="1" hangingPunct="1">
              <a:defRPr sz="144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10485120" y="7627623"/>
            <a:ext cx="3413760" cy="438150"/>
          </a:xfrm>
          <a:prstGeom prst="rect">
            <a:avLst/>
          </a:prstGeom>
        </p:spPr>
        <p:txBody>
          <a:bodyPr vert="horz" wrap="square" lIns="91432" tIns="45716" rIns="91432" bIns="45716" numCol="1" anchor="ctr" anchorCtr="0" compatLnSpc="1">
            <a:prstTxWarp prst="textNoShape">
              <a:avLst/>
            </a:prstTxWarp>
          </a:bodyPr>
          <a:lstStyle>
            <a:lvl1pPr algn="r" eaLnBrk="1" hangingPunct="1">
              <a:defRPr sz="1440">
                <a:solidFill>
                  <a:srgbClr val="898989"/>
                </a:solidFill>
              </a:defRPr>
            </a:lvl1pPr>
          </a:lstStyle>
          <a:p>
            <a:pPr>
              <a:defRPr/>
            </a:pPr>
            <a:fld id="{EB08D79A-444D-4C36-A6F5-FB17350375E2}" type="slidenum">
              <a:rPr lang="zh-CN" altLang="en-US"/>
              <a:pPr>
                <a:defRPr/>
              </a:pPr>
              <a:t>‹#›</a:t>
            </a:fld>
            <a:endParaRPr lang="zh-CN" altLang="en-US"/>
          </a:p>
        </p:txBody>
      </p:sp>
      <p:sp>
        <p:nvSpPr>
          <p:cNvPr id="2" name="Title Placeholder 1">
            <a:extLst>
              <a:ext uri="{FF2B5EF4-FFF2-40B4-BE49-F238E27FC236}">
                <a16:creationId xmlns:a16="http://schemas.microsoft.com/office/drawing/2014/main" id="{5928FFDD-B150-D743-B2E3-B44E3AB2BED2}"/>
              </a:ext>
            </a:extLst>
          </p:cNvPr>
          <p:cNvSpPr>
            <a:spLocks noGrp="1"/>
          </p:cNvSpPr>
          <p:nvPr>
            <p:ph type="title"/>
          </p:nvPr>
        </p:nvSpPr>
        <p:spPr>
          <a:xfrm>
            <a:off x="2058615" y="1"/>
            <a:ext cx="9505057" cy="1002030"/>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5280" kern="1200">
          <a:solidFill>
            <a:schemeClr val="tx1"/>
          </a:solidFill>
          <a:latin typeface="+mj-lt"/>
          <a:ea typeface="+mj-ea"/>
          <a:cs typeface="+mj-cs"/>
        </a:defRPr>
      </a:lvl1pPr>
      <a:lvl2pPr algn="ctr" rtl="0" eaLnBrk="0" fontAlgn="base" hangingPunct="0">
        <a:spcBef>
          <a:spcPct val="0"/>
        </a:spcBef>
        <a:spcAft>
          <a:spcPct val="0"/>
        </a:spcAft>
        <a:defRPr sz="5280">
          <a:solidFill>
            <a:schemeClr val="tx1"/>
          </a:solidFill>
          <a:latin typeface="Calibri" pitchFamily="34" charset="0"/>
          <a:ea typeface="宋体" charset="-122"/>
        </a:defRPr>
      </a:lvl2pPr>
      <a:lvl3pPr algn="ctr" rtl="0" eaLnBrk="0" fontAlgn="base" hangingPunct="0">
        <a:spcBef>
          <a:spcPct val="0"/>
        </a:spcBef>
        <a:spcAft>
          <a:spcPct val="0"/>
        </a:spcAft>
        <a:defRPr sz="5280">
          <a:solidFill>
            <a:schemeClr val="tx1"/>
          </a:solidFill>
          <a:latin typeface="Calibri" pitchFamily="34" charset="0"/>
          <a:ea typeface="宋体" charset="-122"/>
        </a:defRPr>
      </a:lvl3pPr>
      <a:lvl4pPr algn="ctr" rtl="0" eaLnBrk="0" fontAlgn="base" hangingPunct="0">
        <a:spcBef>
          <a:spcPct val="0"/>
        </a:spcBef>
        <a:spcAft>
          <a:spcPct val="0"/>
        </a:spcAft>
        <a:defRPr sz="5280">
          <a:solidFill>
            <a:schemeClr val="tx1"/>
          </a:solidFill>
          <a:latin typeface="Calibri" pitchFamily="34" charset="0"/>
          <a:ea typeface="宋体" charset="-122"/>
        </a:defRPr>
      </a:lvl4pPr>
      <a:lvl5pPr algn="ctr" rtl="0" eaLnBrk="0" fontAlgn="base" hangingPunct="0">
        <a:spcBef>
          <a:spcPct val="0"/>
        </a:spcBef>
        <a:spcAft>
          <a:spcPct val="0"/>
        </a:spcAft>
        <a:defRPr sz="5280">
          <a:solidFill>
            <a:schemeClr val="tx1"/>
          </a:solidFill>
          <a:latin typeface="Calibri" pitchFamily="34" charset="0"/>
          <a:ea typeface="宋体" charset="-122"/>
        </a:defRPr>
      </a:lvl5pPr>
      <a:lvl6pPr marL="548595" algn="ctr" rtl="0" fontAlgn="base">
        <a:spcBef>
          <a:spcPct val="0"/>
        </a:spcBef>
        <a:spcAft>
          <a:spcPct val="0"/>
        </a:spcAft>
        <a:defRPr sz="5280">
          <a:solidFill>
            <a:schemeClr val="tx1"/>
          </a:solidFill>
          <a:latin typeface="Calibri" pitchFamily="34" charset="0"/>
          <a:ea typeface="宋体" charset="-122"/>
        </a:defRPr>
      </a:lvl6pPr>
      <a:lvl7pPr marL="1097190" algn="ctr" rtl="0" fontAlgn="base">
        <a:spcBef>
          <a:spcPct val="0"/>
        </a:spcBef>
        <a:spcAft>
          <a:spcPct val="0"/>
        </a:spcAft>
        <a:defRPr sz="5280">
          <a:solidFill>
            <a:schemeClr val="tx1"/>
          </a:solidFill>
          <a:latin typeface="Calibri" pitchFamily="34" charset="0"/>
          <a:ea typeface="宋体" charset="-122"/>
        </a:defRPr>
      </a:lvl7pPr>
      <a:lvl8pPr marL="1645786" algn="ctr" rtl="0" fontAlgn="base">
        <a:spcBef>
          <a:spcPct val="0"/>
        </a:spcBef>
        <a:spcAft>
          <a:spcPct val="0"/>
        </a:spcAft>
        <a:defRPr sz="5280">
          <a:solidFill>
            <a:schemeClr val="tx1"/>
          </a:solidFill>
          <a:latin typeface="Calibri" pitchFamily="34" charset="0"/>
          <a:ea typeface="宋体" charset="-122"/>
        </a:defRPr>
      </a:lvl8pPr>
      <a:lvl9pPr marL="2194381" algn="ctr" rtl="0" fontAlgn="base">
        <a:spcBef>
          <a:spcPct val="0"/>
        </a:spcBef>
        <a:spcAft>
          <a:spcPct val="0"/>
        </a:spcAft>
        <a:defRPr sz="5280">
          <a:solidFill>
            <a:schemeClr val="tx1"/>
          </a:solidFill>
          <a:latin typeface="Calibri" pitchFamily="34" charset="0"/>
          <a:ea typeface="宋体" charset="-122"/>
        </a:defRPr>
      </a:lvl9pPr>
    </p:titleStyle>
    <p:bodyStyle>
      <a:lvl1pPr marL="411446" indent="-411446"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190" rtl="0" eaLnBrk="1" latinLnBrk="0" hangingPunct="1">
        <a:defRPr sz="2160" kern="1200">
          <a:solidFill>
            <a:schemeClr val="tx1"/>
          </a:solidFill>
          <a:latin typeface="+mn-lt"/>
          <a:ea typeface="+mn-ea"/>
          <a:cs typeface="+mn-cs"/>
        </a:defRPr>
      </a:lvl1pPr>
      <a:lvl2pPr marL="548595" algn="l" defTabSz="1097190" rtl="0" eaLnBrk="1" latinLnBrk="0" hangingPunct="1">
        <a:defRPr sz="2160" kern="1200">
          <a:solidFill>
            <a:schemeClr val="tx1"/>
          </a:solidFill>
          <a:latin typeface="+mn-lt"/>
          <a:ea typeface="+mn-ea"/>
          <a:cs typeface="+mn-cs"/>
        </a:defRPr>
      </a:lvl2pPr>
      <a:lvl3pPr marL="1097190" algn="l" defTabSz="1097190" rtl="0" eaLnBrk="1" latinLnBrk="0" hangingPunct="1">
        <a:defRPr sz="2160" kern="1200">
          <a:solidFill>
            <a:schemeClr val="tx1"/>
          </a:solidFill>
          <a:latin typeface="+mn-lt"/>
          <a:ea typeface="+mn-ea"/>
          <a:cs typeface="+mn-cs"/>
        </a:defRPr>
      </a:lvl3pPr>
      <a:lvl4pPr marL="1645786" algn="l" defTabSz="1097190" rtl="0" eaLnBrk="1" latinLnBrk="0" hangingPunct="1">
        <a:defRPr sz="2160" kern="1200">
          <a:solidFill>
            <a:schemeClr val="tx1"/>
          </a:solidFill>
          <a:latin typeface="+mn-lt"/>
          <a:ea typeface="+mn-ea"/>
          <a:cs typeface="+mn-cs"/>
        </a:defRPr>
      </a:lvl4pPr>
      <a:lvl5pPr marL="2194381" algn="l" defTabSz="1097190" rtl="0" eaLnBrk="1" latinLnBrk="0" hangingPunct="1">
        <a:defRPr sz="2160" kern="1200">
          <a:solidFill>
            <a:schemeClr val="tx1"/>
          </a:solidFill>
          <a:latin typeface="+mn-lt"/>
          <a:ea typeface="+mn-ea"/>
          <a:cs typeface="+mn-cs"/>
        </a:defRPr>
      </a:lvl5pPr>
      <a:lvl6pPr marL="2742974" algn="l" defTabSz="1097190" rtl="0" eaLnBrk="1" latinLnBrk="0" hangingPunct="1">
        <a:defRPr sz="2160" kern="1200">
          <a:solidFill>
            <a:schemeClr val="tx1"/>
          </a:solidFill>
          <a:latin typeface="+mn-lt"/>
          <a:ea typeface="+mn-ea"/>
          <a:cs typeface="+mn-cs"/>
        </a:defRPr>
      </a:lvl6pPr>
      <a:lvl7pPr marL="3291570" algn="l" defTabSz="1097190" rtl="0" eaLnBrk="1" latinLnBrk="0" hangingPunct="1">
        <a:defRPr sz="2160" kern="1200">
          <a:solidFill>
            <a:schemeClr val="tx1"/>
          </a:solidFill>
          <a:latin typeface="+mn-lt"/>
          <a:ea typeface="+mn-ea"/>
          <a:cs typeface="+mn-cs"/>
        </a:defRPr>
      </a:lvl7pPr>
      <a:lvl8pPr marL="3840165" algn="l" defTabSz="1097190" rtl="0" eaLnBrk="1" latinLnBrk="0" hangingPunct="1">
        <a:defRPr sz="2160" kern="1200">
          <a:solidFill>
            <a:schemeClr val="tx1"/>
          </a:solidFill>
          <a:latin typeface="+mn-lt"/>
          <a:ea typeface="+mn-ea"/>
          <a:cs typeface="+mn-cs"/>
        </a:defRPr>
      </a:lvl8pPr>
      <a:lvl9pPr marL="4388760" algn="l" defTabSz="109719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mailto:taoj23@mail.sysu.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TextBox 18"/>
          <p:cNvSpPr txBox="1">
            <a:spLocks noChangeArrowheads="1"/>
          </p:cNvSpPr>
          <p:nvPr/>
        </p:nvSpPr>
        <p:spPr bwMode="auto">
          <a:xfrm>
            <a:off x="0" y="5128428"/>
            <a:ext cx="14630400" cy="2850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6000" b="1" dirty="0">
                <a:latin typeface="KaiTi" panose="02010609060101010101" pitchFamily="49" charset="-122"/>
                <a:ea typeface="KaiTi" panose="02010609060101010101" pitchFamily="49" charset="-122"/>
                <a:cs typeface="Arial Unicode MS" charset="0"/>
              </a:rPr>
              <a:t>王桢</a:t>
            </a:r>
            <a:endParaRPr lang="en-US" altLang="zh-CN" sz="2800" b="1" dirty="0">
              <a:latin typeface="Arial Unicode MS" charset="0"/>
              <a:ea typeface="Arial Unicode MS" charset="0"/>
              <a:cs typeface="Arial Unicode MS" charset="0"/>
            </a:endParaRPr>
          </a:p>
          <a:p>
            <a:pPr algn="ctr" eaLnBrk="1" hangingPunct="1">
              <a:defRPr/>
            </a:pPr>
            <a:r>
              <a:rPr lang="en-US" altLang="zh-CN" sz="3200" b="1" dirty="0">
                <a:latin typeface="Arial Unicode MS" charset="0"/>
                <a:ea typeface="Arial Unicode MS" charset="0"/>
                <a:cs typeface="Arial Unicode MS" charset="0"/>
                <a:hlinkClick r:id="rId4"/>
              </a:rPr>
              <a:t>wangzh665@mail.sysu.edu.cn</a:t>
            </a:r>
            <a:endParaRPr lang="en-US" altLang="zh-CN" sz="3200" b="1" dirty="0">
              <a:latin typeface="Arial Unicode MS" charset="0"/>
              <a:ea typeface="Arial Unicode MS" charset="0"/>
              <a:cs typeface="Arial Unicode MS" charset="0"/>
            </a:endParaRPr>
          </a:p>
          <a:p>
            <a:pPr algn="ctr" eaLnBrk="1" hangingPunct="1">
              <a:defRPr/>
            </a:pPr>
            <a:endParaRPr lang="en-US" altLang="zh-CN" sz="1400" b="1" dirty="0">
              <a:latin typeface="Arial Unicode MS" charset="0"/>
              <a:ea typeface="Arial Unicode MS" charset="0"/>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中山大学 计算机学院</a:t>
            </a:r>
            <a:endParaRPr lang="en-US" altLang="zh-CN" sz="3600" b="1" dirty="0">
              <a:latin typeface="KaiTi" panose="02010609060101010101" pitchFamily="49" charset="-122"/>
              <a:ea typeface="KaiTi" panose="02010609060101010101" pitchFamily="49" charset="-122"/>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国家超级计算广州中心</a:t>
            </a:r>
            <a:endParaRPr lang="en-US" altLang="zh-CN" sz="3600" b="1" dirty="0">
              <a:latin typeface="KaiTi" panose="02010609060101010101" pitchFamily="49" charset="-122"/>
              <a:ea typeface="KaiTi" panose="02010609060101010101" pitchFamily="49" charset="-122"/>
              <a:cs typeface="Arial Unicode MS" charset="0"/>
            </a:endParaRPr>
          </a:p>
        </p:txBody>
      </p:sp>
      <p:pic>
        <p:nvPicPr>
          <p:cNvPr id="4101"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9747" y="369573"/>
            <a:ext cx="5455920" cy="8763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17423" y="306707"/>
            <a:ext cx="2937510" cy="1002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7"/>
          <p:cNvSpPr txBox="1">
            <a:spLocks noChangeArrowheads="1"/>
          </p:cNvSpPr>
          <p:nvPr/>
        </p:nvSpPr>
        <p:spPr bwMode="auto">
          <a:xfrm>
            <a:off x="0" y="2409090"/>
            <a:ext cx="14630400" cy="2573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8000" b="1" dirty="0">
                <a:solidFill>
                  <a:srgbClr val="0070C0"/>
                </a:solidFill>
                <a:latin typeface="KaiTi" panose="02010609060101010101" pitchFamily="49" charset="-122"/>
                <a:ea typeface="KaiTi" panose="02010609060101010101" pitchFamily="49" charset="-122"/>
              </a:rPr>
              <a:t>GPU Programming with CUDA</a:t>
            </a:r>
          </a:p>
          <a:p>
            <a:pPr algn="ctr" eaLnBrk="1" hangingPunct="1">
              <a:defRPr/>
            </a:pPr>
            <a:r>
              <a:rPr lang="en-US" altLang="zh-CN" sz="5000" b="1" dirty="0">
                <a:solidFill>
                  <a:srgbClr val="0070C0"/>
                </a:solidFill>
                <a:latin typeface="KaiTi" panose="02010609060101010101" pitchFamily="49" charset="-122"/>
                <a:ea typeface="KaiTi" panose="02010609060101010101" pitchFamily="49" charset="-122"/>
              </a:rPr>
              <a:t>C/C++</a:t>
            </a:r>
            <a:r>
              <a:rPr lang="zh-CN" altLang="en-US" sz="5000" b="1" dirty="0">
                <a:solidFill>
                  <a:srgbClr val="0070C0"/>
                </a:solidFill>
                <a:latin typeface="KaiTi" panose="02010609060101010101" pitchFamily="49" charset="-122"/>
                <a:ea typeface="KaiTi" panose="02010609060101010101" pitchFamily="49" charset="-122"/>
              </a:rPr>
              <a:t>极简入门</a:t>
            </a:r>
            <a:r>
              <a:rPr lang="en-US" sz="8000" b="1" dirty="0">
                <a:solidFill>
                  <a:srgbClr val="0070C0"/>
                </a:solidFill>
                <a:latin typeface="KaiTi" panose="02010609060101010101" pitchFamily="49" charset="-122"/>
                <a:ea typeface="KaiTi" panose="02010609060101010101" pitchFamily="49" charset="-122"/>
              </a:rPr>
              <a:t> </a:t>
            </a:r>
            <a:endParaRPr lang="en-US" altLang="zh-CN" sz="8000" b="1" spc="360" dirty="0">
              <a:solidFill>
                <a:srgbClr val="0070C0"/>
              </a:solidFill>
              <a:latin typeface="KaiTi" panose="02010609060101010101" pitchFamily="49" charset="-122"/>
              <a:ea typeface="KaiTi" panose="02010609060101010101" pitchFamily="49" charset="-122"/>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宏用途举例</a:t>
            </a:r>
            <a:endParaRPr lang="en-US" altLang="zh-CN" sz="4000" dirty="0">
              <a:latin typeface="+mj-ea"/>
              <a:ea typeface="+mj-ea"/>
            </a:endParaRPr>
          </a:p>
          <a:p>
            <a:pPr lvl="1"/>
            <a:r>
              <a:rPr lang="zh-CN" altLang="en-US" sz="3200" dirty="0">
                <a:latin typeface="Consolas" panose="020B0609020204030204" pitchFamily="49" charset="0"/>
                <a:ea typeface="+mj-ea"/>
                <a:cs typeface="Consolas" panose="020B0609020204030204" pitchFamily="49" charset="0"/>
              </a:rPr>
              <a:t>例子</a:t>
            </a:r>
            <a:r>
              <a:rPr lang="en-US" altLang="zh-CN" sz="3200" dirty="0">
                <a:latin typeface="Consolas" panose="020B0609020204030204" pitchFamily="49" charset="0"/>
                <a:ea typeface="+mj-ea"/>
                <a:cs typeface="Consolas" panose="020B0609020204030204" pitchFamily="49" charset="0"/>
              </a:rPr>
              <a:t>1</a:t>
            </a:r>
            <a:r>
              <a:rPr lang="zh-CN" altLang="en-US" sz="3200" dirty="0">
                <a:latin typeface="Consolas" panose="020B0609020204030204" pitchFamily="49" charset="0"/>
                <a:ea typeface="+mj-ea"/>
                <a:cs typeface="Consolas" panose="020B0609020204030204" pitchFamily="49" charset="0"/>
              </a:rPr>
              <a:t>：避免头文件重复编译</a:t>
            </a:r>
            <a:endParaRPr lang="en-US" sz="2000" dirty="0">
              <a:latin typeface="Consolas" panose="020B0609020204030204" pitchFamily="49" charset="0"/>
              <a:ea typeface="+mj-ea"/>
              <a:cs typeface="Consolas" panose="020B0609020204030204" pitchFamily="49" charset="0"/>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10</a:t>
            </a:fld>
            <a:endParaRPr lang="zh-CN" altLang="en-US"/>
          </a:p>
        </p:txBody>
      </p:sp>
      <p:sp>
        <p:nvSpPr>
          <p:cNvPr id="5" name="Rectangle 4">
            <a:extLst>
              <a:ext uri="{FF2B5EF4-FFF2-40B4-BE49-F238E27FC236}">
                <a16:creationId xmlns:a16="http://schemas.microsoft.com/office/drawing/2014/main" id="{C626A8FF-E59D-BE48-A8F7-1076D1BBD7D5}"/>
              </a:ext>
            </a:extLst>
          </p:cNvPr>
          <p:cNvSpPr/>
          <p:nvPr/>
        </p:nvSpPr>
        <p:spPr>
          <a:xfrm>
            <a:off x="1698576" y="2805296"/>
            <a:ext cx="4464496" cy="2677656"/>
          </a:xfrm>
          <a:prstGeom prst="rect">
            <a:avLst/>
          </a:prstGeom>
          <a:ln w="25400">
            <a:noFill/>
          </a:ln>
        </p:spPr>
        <p:txBody>
          <a:bodyPr wrap="square">
            <a:spAutoFit/>
          </a:bodyPr>
          <a:lstStyle/>
          <a:p>
            <a:r>
              <a:rPr lang="en-US" sz="2800" dirty="0">
                <a:solidFill>
                  <a:srgbClr val="777777"/>
                </a:solidFill>
                <a:latin typeface="Menlo" panose="020B0609030804020204" pitchFamily="49" charset="0"/>
              </a:rPr>
              <a:t>#</a:t>
            </a:r>
            <a:r>
              <a:rPr lang="en-US" sz="2800" dirty="0" err="1">
                <a:solidFill>
                  <a:srgbClr val="4B69C6"/>
                </a:solidFill>
                <a:latin typeface="Menlo" panose="020B0609030804020204" pitchFamily="49" charset="0"/>
              </a:rPr>
              <a:t>ifndef</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HEADER_H</a:t>
            </a:r>
            <a:endParaRPr lang="en-US" sz="2800" dirty="0">
              <a:solidFill>
                <a:srgbClr val="333333"/>
              </a:solidFill>
              <a:latin typeface="Menlo" panose="020B0609030804020204" pitchFamily="49" charset="0"/>
            </a:endParaRPr>
          </a:p>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HEADER_H</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a:solidFill>
                  <a:srgbClr val="333333"/>
                </a:solidFill>
                <a:latin typeface="Menlo" panose="020B0609030804020204" pitchFamily="49" charset="0"/>
              </a:rPr>
              <a:t>...</a:t>
            </a:r>
          </a:p>
          <a:p>
            <a:br>
              <a:rPr lang="en-US" sz="2800" dirty="0">
                <a:solidFill>
                  <a:srgbClr val="333333"/>
                </a:solidFill>
                <a:latin typeface="Menlo" panose="020B0609030804020204" pitchFamily="49" charset="0"/>
              </a:rPr>
            </a:br>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endif</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//HEADER_H</a:t>
            </a:r>
            <a:endParaRPr lang="en-US" sz="2800" b="0" dirty="0">
              <a:solidFill>
                <a:srgbClr val="333333"/>
              </a:solidFill>
              <a:effectLst/>
              <a:latin typeface="Menlo" panose="020B0609030804020204" pitchFamily="49" charset="0"/>
            </a:endParaRPr>
          </a:p>
        </p:txBody>
      </p:sp>
      <p:pic>
        <p:nvPicPr>
          <p:cNvPr id="6" name="Picture 5">
            <a:extLst>
              <a:ext uri="{FF2B5EF4-FFF2-40B4-BE49-F238E27FC236}">
                <a16:creationId xmlns:a16="http://schemas.microsoft.com/office/drawing/2014/main" id="{C9C24F3B-20CA-7C40-A946-EE500047B3C8}"/>
              </a:ext>
            </a:extLst>
          </p:cNvPr>
          <p:cNvPicPr>
            <a:picLocks noChangeAspect="1"/>
          </p:cNvPicPr>
          <p:nvPr/>
        </p:nvPicPr>
        <p:blipFill>
          <a:blip r:embed="rId2"/>
          <a:stretch>
            <a:fillRect/>
          </a:stretch>
        </p:blipFill>
        <p:spPr>
          <a:xfrm>
            <a:off x="6455108" y="2808765"/>
            <a:ext cx="4172460" cy="2660827"/>
          </a:xfrm>
          <a:prstGeom prst="rect">
            <a:avLst/>
          </a:prstGeom>
        </p:spPr>
      </p:pic>
      <p:pic>
        <p:nvPicPr>
          <p:cNvPr id="8" name="图片 7">
            <a:extLst>
              <a:ext uri="{FF2B5EF4-FFF2-40B4-BE49-F238E27FC236}">
                <a16:creationId xmlns:a16="http://schemas.microsoft.com/office/drawing/2014/main" id="{E1D8DC47-A5E7-4F42-9A2D-343B429A4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608" y="2089385"/>
            <a:ext cx="3095320" cy="3393567"/>
          </a:xfrm>
          <a:prstGeom prst="rect">
            <a:avLst/>
          </a:prstGeom>
        </p:spPr>
      </p:pic>
    </p:spTree>
    <p:extLst>
      <p:ext uri="{BB962C8B-B14F-4D97-AF65-F5344CB8AC3E}">
        <p14:creationId xmlns:p14="http://schemas.microsoft.com/office/powerpoint/2010/main" val="161401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宏用途举例</a:t>
            </a:r>
            <a:endParaRPr lang="en-US" altLang="zh-CN" sz="4000" dirty="0">
              <a:latin typeface="+mj-ea"/>
              <a:ea typeface="+mj-ea"/>
            </a:endParaRPr>
          </a:p>
          <a:p>
            <a:pPr lvl="1"/>
            <a:r>
              <a:rPr lang="zh-CN" altLang="en-US" sz="3200" dirty="0">
                <a:latin typeface="Consolas" panose="020B0609020204030204" pitchFamily="49" charset="0"/>
                <a:ea typeface="+mj-ea"/>
                <a:cs typeface="Consolas" panose="020B0609020204030204" pitchFamily="49" charset="0"/>
              </a:rPr>
              <a:t>例子</a:t>
            </a:r>
            <a:r>
              <a:rPr lang="en-US" altLang="zh-CN" sz="3200" dirty="0">
                <a:latin typeface="Consolas" panose="020B0609020204030204" pitchFamily="49" charset="0"/>
                <a:ea typeface="+mj-ea"/>
                <a:cs typeface="Consolas" panose="020B0609020204030204" pitchFamily="49" charset="0"/>
              </a:rPr>
              <a:t>2</a:t>
            </a:r>
            <a:r>
              <a:rPr lang="zh-CN" altLang="en-US" sz="3200" dirty="0">
                <a:latin typeface="Consolas" panose="020B0609020204030204" pitchFamily="49" charset="0"/>
                <a:ea typeface="+mj-ea"/>
                <a:cs typeface="Consolas" panose="020B0609020204030204" pitchFamily="49" charset="0"/>
              </a:rPr>
              <a:t>：根据平台编译</a:t>
            </a:r>
            <a:endParaRPr lang="en-US" sz="2000" dirty="0">
              <a:latin typeface="Consolas" panose="020B0609020204030204" pitchFamily="49" charset="0"/>
              <a:ea typeface="+mj-ea"/>
              <a:cs typeface="Consolas" panose="020B0609020204030204" pitchFamily="49" charset="0"/>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11</a:t>
            </a:fld>
            <a:endParaRPr lang="zh-CN" altLang="en-US"/>
          </a:p>
        </p:txBody>
      </p:sp>
      <p:sp>
        <p:nvSpPr>
          <p:cNvPr id="8" name="Rectangle 7">
            <a:extLst>
              <a:ext uri="{FF2B5EF4-FFF2-40B4-BE49-F238E27FC236}">
                <a16:creationId xmlns:a16="http://schemas.microsoft.com/office/drawing/2014/main" id="{80856C87-3D9C-9E4F-9B77-BB2B686E04E6}"/>
              </a:ext>
            </a:extLst>
          </p:cNvPr>
          <p:cNvSpPr/>
          <p:nvPr/>
        </p:nvSpPr>
        <p:spPr>
          <a:xfrm>
            <a:off x="1626568" y="2746648"/>
            <a:ext cx="10297144" cy="3539430"/>
          </a:xfrm>
          <a:prstGeom prst="rect">
            <a:avLst/>
          </a:prstGeom>
          <a:ln w="25400">
            <a:noFill/>
          </a:ln>
        </p:spPr>
        <p:txBody>
          <a:bodyPr wrap="square">
            <a:spAutoFit/>
          </a:bodyPr>
          <a:lstStyle/>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if</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defined</a:t>
            </a:r>
            <a:r>
              <a:rPr lang="en-US" sz="2800" dirty="0">
                <a:solidFill>
                  <a:srgbClr val="777777"/>
                </a:solidFill>
                <a:latin typeface="Menlo" panose="020B0609030804020204" pitchFamily="49" charset="0"/>
              </a:rPr>
              <a:t>(</a:t>
            </a:r>
            <a:r>
              <a:rPr lang="en-US" sz="2800" b="1" dirty="0">
                <a:solidFill>
                  <a:srgbClr val="AA3731"/>
                </a:solidFill>
                <a:latin typeface="Menlo" panose="020B0609030804020204" pitchFamily="49" charset="0"/>
              </a:rPr>
              <a:t>__WINDOWS__</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defined</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b="1" dirty="0">
                <a:solidFill>
                  <a:srgbClr val="AA3731"/>
                </a:solidFill>
                <a:latin typeface="Menlo" panose="020B0609030804020204" pitchFamily="49" charset="0"/>
              </a:rPr>
              <a:t>__WIN32</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p>
          <a:p>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defined</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b="1" dirty="0">
                <a:solidFill>
                  <a:srgbClr val="AA3731"/>
                </a:solidFill>
                <a:latin typeface="Menlo" panose="020B0609030804020204" pitchFamily="49" charset="0"/>
              </a:rPr>
              <a:t>__WIN32__</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defined</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b="1" dirty="0">
                <a:solidFill>
                  <a:srgbClr val="AA3731"/>
                </a:solidFill>
                <a:latin typeface="Menlo" panose="020B0609030804020204" pitchFamily="49" charset="0"/>
              </a:rPr>
              <a:t>__WIN64</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333333"/>
                </a:solidFill>
                <a:latin typeface="Menlo" panose="020B0609030804020204" pitchFamily="49" charset="0"/>
              </a:rPr>
              <a:t>    LARGE_INTEGER t</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333333"/>
                </a:solidFill>
                <a:latin typeface="Menlo" panose="020B0609030804020204" pitchFamily="49" charset="0"/>
              </a:rPr>
              <a:t>    </a:t>
            </a:r>
            <a:r>
              <a:rPr lang="en-US" sz="2800" b="1" dirty="0" err="1">
                <a:solidFill>
                  <a:srgbClr val="AA3731"/>
                </a:solidFill>
                <a:latin typeface="Menlo" panose="020B0609030804020204" pitchFamily="49" charset="0"/>
              </a:rPr>
              <a:t>QueryPerformanceCounter</a:t>
            </a:r>
            <a:r>
              <a:rPr lang="en-US" sz="2800" dirty="0">
                <a:solidFill>
                  <a:srgbClr val="777777"/>
                </a:solidFill>
                <a:latin typeface="Menlo" panose="020B0609030804020204" pitchFamily="49" charset="0"/>
              </a:rPr>
              <a:t>(&amp;</a:t>
            </a:r>
            <a:r>
              <a:rPr lang="en-US" sz="2800" dirty="0">
                <a:solidFill>
                  <a:srgbClr val="333333"/>
                </a:solidFill>
                <a:latin typeface="Menlo" panose="020B0609030804020204" pitchFamily="49" charset="0"/>
              </a:rPr>
              <a:t>t</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else</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    struct</a:t>
            </a:r>
            <a:r>
              <a:rPr lang="en-US" sz="2800" dirty="0">
                <a:solidFill>
                  <a:srgbClr val="333333"/>
                </a:solidFill>
                <a:latin typeface="Menlo" panose="020B0609030804020204" pitchFamily="49" charset="0"/>
              </a:rPr>
              <a:t> </a:t>
            </a:r>
            <a:r>
              <a:rPr lang="en-US" sz="2800" b="1" dirty="0" err="1">
                <a:solidFill>
                  <a:srgbClr val="7A3E9D"/>
                </a:solidFill>
                <a:latin typeface="Menlo" panose="020B0609030804020204" pitchFamily="49" charset="0"/>
              </a:rPr>
              <a:t>timeval</a:t>
            </a:r>
            <a:r>
              <a:rPr lang="en-US" sz="2800" dirty="0">
                <a:solidFill>
                  <a:srgbClr val="333333"/>
                </a:solidFill>
                <a:latin typeface="Menlo" panose="020B0609030804020204" pitchFamily="49" charset="0"/>
              </a:rPr>
              <a:t> t</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333333"/>
                </a:solidFill>
                <a:latin typeface="Menlo" panose="020B0609030804020204" pitchFamily="49" charset="0"/>
              </a:rPr>
              <a:t>    </a:t>
            </a:r>
            <a:r>
              <a:rPr lang="en-US" sz="2800" b="1" dirty="0" err="1">
                <a:solidFill>
                  <a:srgbClr val="AA3731"/>
                </a:solidFill>
                <a:latin typeface="Menlo" panose="020B0609030804020204" pitchFamily="49" charset="0"/>
              </a:rPr>
              <a:t>gettimeofday</a:t>
            </a:r>
            <a:r>
              <a:rPr lang="en-US" sz="2800" dirty="0">
                <a:solidFill>
                  <a:srgbClr val="777777"/>
                </a:solidFill>
                <a:latin typeface="Menlo" panose="020B0609030804020204" pitchFamily="49" charset="0"/>
              </a:rPr>
              <a:t>(&amp;</a:t>
            </a:r>
            <a:r>
              <a:rPr lang="en-US" sz="2800" dirty="0">
                <a:solidFill>
                  <a:srgbClr val="333333"/>
                </a:solidFill>
                <a:latin typeface="Menlo" panose="020B0609030804020204" pitchFamily="49" charset="0"/>
              </a:rPr>
              <a:t>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NULL</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endif</a:t>
            </a:r>
            <a:r>
              <a:rPr lang="en-US" sz="2800" dirty="0">
                <a:solidFill>
                  <a:srgbClr val="333333"/>
                </a:solidFill>
                <a:latin typeface="Menlo" panose="020B0609030804020204" pitchFamily="49" charset="0"/>
              </a:rPr>
              <a:t> </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76546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200" dirty="0">
                <a:latin typeface="+mj-ea"/>
                <a:ea typeface="+mj-ea"/>
              </a:rPr>
              <a:t>例子</a:t>
            </a:r>
            <a:r>
              <a:rPr lang="en-US" altLang="zh-CN" sz="3200" dirty="0">
                <a:latin typeface="+mj-ea"/>
                <a:ea typeface="+mj-ea"/>
              </a:rPr>
              <a:t>1</a:t>
            </a:r>
            <a:r>
              <a:rPr lang="zh-CN" altLang="en-US" sz="3200" dirty="0">
                <a:latin typeface="+mj-ea"/>
                <a:ea typeface="+mj-ea"/>
              </a:rPr>
              <a:t>：</a:t>
            </a:r>
            <a:endParaRPr lang="en-US" altLang="zh-CN" sz="3200" dirty="0">
              <a:latin typeface="+mj-ea"/>
              <a:ea typeface="+mj-ea"/>
            </a:endParaRPr>
          </a:p>
          <a:p>
            <a:pPr marL="1097189" lvl="2" indent="0">
              <a:buNone/>
            </a:pPr>
            <a:endParaRPr lang="en-US" altLang="zh-CN" sz="2800" dirty="0">
              <a:latin typeface="+mj-ea"/>
              <a:ea typeface="+mj-ea"/>
            </a:endParaRPr>
          </a:p>
          <a:p>
            <a:pPr lvl="2"/>
            <a:endParaRPr lang="en-US" altLang="zh-CN" sz="3200" dirty="0">
              <a:latin typeface="Calibri" panose="020F0502020204030204" pitchFamily="34" charset="0"/>
              <a:ea typeface="宋体" panose="02010600030101010101" pitchFamily="2" charset="-122"/>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12</a:t>
            </a:fld>
            <a:endParaRPr lang="zh-CN" altLang="en-US" dirty="0"/>
          </a:p>
        </p:txBody>
      </p:sp>
      <p:sp>
        <p:nvSpPr>
          <p:cNvPr id="10" name="Rectangle 9">
            <a:extLst>
              <a:ext uri="{FF2B5EF4-FFF2-40B4-BE49-F238E27FC236}">
                <a16:creationId xmlns:a16="http://schemas.microsoft.com/office/drawing/2014/main" id="{0FB48F7A-0E3D-364A-A44F-D30C8C20184B}"/>
              </a:ext>
            </a:extLst>
          </p:cNvPr>
          <p:cNvSpPr/>
          <p:nvPr/>
        </p:nvSpPr>
        <p:spPr>
          <a:xfrm>
            <a:off x="1698576" y="2818656"/>
            <a:ext cx="11593288" cy="3970318"/>
          </a:xfrm>
          <a:prstGeom prst="rect">
            <a:avLst/>
          </a:prstGeom>
          <a:solidFill>
            <a:schemeClr val="bg1"/>
          </a:solidFill>
          <a:ln w="25400">
            <a:noFill/>
          </a:ln>
        </p:spPr>
        <p:txBody>
          <a:bodyPr wrap="square">
            <a:spAutoFit/>
          </a:bodyPr>
          <a:lstStyle/>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a:t>
            </a:r>
            <a:r>
              <a:rPr lang="en-US" altLang="zh-CN" sz="2800" b="1" dirty="0">
                <a:solidFill>
                  <a:srgbClr val="AA3731"/>
                </a:solidFill>
                <a:latin typeface="Menlo" panose="020B0609030804020204" pitchFamily="49" charset="0"/>
              </a:rPr>
              <a:t>RRAY_A_SIZE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a</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20</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ARRAY_B_SIZE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b</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10</a:t>
            </a:r>
            <a:endParaRPr lang="zh-CN" altLang="en-US" sz="2800" dirty="0">
              <a:solidFill>
                <a:srgbClr val="333333"/>
              </a:solidFill>
              <a:latin typeface="Menlo" panose="020B0609030804020204" pitchFamily="49" charset="0"/>
            </a:endParaRPr>
          </a:p>
          <a:p>
            <a:r>
              <a:rPr lang="en-US" altLang="zh-CN"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err="1">
                <a:solidFill>
                  <a:srgbClr val="AAAAAA"/>
                </a:solidFill>
                <a:latin typeface="Menlo" panose="020B0609030804020204" pitchFamily="49" charset="0"/>
              </a:rPr>
              <a:t>a+b</a:t>
            </a:r>
            <a:r>
              <a:rPr lang="zh-CN" altLang="en-US" sz="2800" i="1" dirty="0">
                <a:solidFill>
                  <a:srgbClr val="AAAAAA"/>
                </a:solidFill>
                <a:latin typeface="Menlo" panose="020B0609030804020204" pitchFamily="49" charset="0"/>
              </a:rPr>
              <a:t>总大小</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TOTAL_SIZE</a:t>
            </a:r>
            <a:r>
              <a:rPr lang="zh-CN" altLang="en-US" sz="2800" b="1" dirty="0">
                <a:solidFill>
                  <a:srgbClr val="AA3731"/>
                </a:solidFill>
                <a:latin typeface="Menlo" panose="020B0609030804020204" pitchFamily="49" charset="0"/>
              </a:rPr>
              <a:t>  </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altLang="zh-CN" sz="2800" dirty="0">
                <a:solidFill>
                  <a:srgbClr val="333333"/>
                </a:solidFill>
                <a:latin typeface="Menlo" panose="020B0609030804020204" pitchFamily="49" charset="0"/>
              </a:rPr>
              <a:t>ARRAY_A_SIZE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ARRAY_B_SIZE</a:t>
            </a:r>
            <a:r>
              <a:rPr lang="en-US" sz="2800" dirty="0">
                <a:solidFill>
                  <a:srgbClr val="333333"/>
                </a:solidFill>
                <a:latin typeface="Menlo" panose="020B0609030804020204" pitchFamily="49" charset="0"/>
              </a:rPr>
              <a:t> </a:t>
            </a:r>
          </a:p>
          <a:p>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数组中每个元素包含的浮点数数目</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NUM_DIMENSION</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定义</a:t>
            </a:r>
            <a:r>
              <a:rPr lang="en-US" sz="2800" i="1" dirty="0">
                <a:solidFill>
                  <a:srgbClr val="AAAAAA"/>
                </a:solidFill>
                <a:latin typeface="Menlo" panose="020B0609030804020204" pitchFamily="49" charset="0"/>
              </a:rPr>
              <a:t>array</a:t>
            </a:r>
            <a:r>
              <a:rPr lang="zh-CN" altLang="en-US" sz="2800" i="1" dirty="0">
                <a:solidFill>
                  <a:srgbClr val="AAAAAA"/>
                </a:solidFill>
                <a:latin typeface="Menlo" panose="020B0609030804020204" pitchFamily="49" charset="0"/>
              </a:rPr>
              <a:t>并分配内存空间</a:t>
            </a:r>
            <a:endParaRPr lang="zh-CN" alt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altLang="zh-CN"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TOTAL_SIZE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NUM_DIMENSION</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12" name="Rectangle 11">
            <a:extLst>
              <a:ext uri="{FF2B5EF4-FFF2-40B4-BE49-F238E27FC236}">
                <a16:creationId xmlns:a16="http://schemas.microsoft.com/office/drawing/2014/main" id="{448E6697-A962-E445-AEAB-DDAC4352194B}"/>
              </a:ext>
            </a:extLst>
          </p:cNvPr>
          <p:cNvSpPr/>
          <p:nvPr/>
        </p:nvSpPr>
        <p:spPr>
          <a:xfrm>
            <a:off x="1842592" y="7047964"/>
            <a:ext cx="8610049" cy="523220"/>
          </a:xfrm>
          <a:prstGeom prst="rect">
            <a:avLst/>
          </a:prstGeom>
          <a:solidFill>
            <a:schemeClr val="bg1"/>
          </a:solidFill>
          <a:ln w="38100">
            <a:solidFill>
              <a:srgbClr val="C00000"/>
            </a:solidFill>
          </a:ln>
        </p:spPr>
        <p:txBody>
          <a:bodyPr wrap="none">
            <a:spAutoFit/>
          </a:bodyPr>
          <a:lstStyle/>
          <a:p>
            <a:r>
              <a:rPr lang="zh-CN" altLang="en-US" sz="2800" dirty="0">
                <a:solidFill>
                  <a:srgbClr val="C00000"/>
                </a:solidFill>
                <a:latin typeface="+mj-ea"/>
                <a:ea typeface="+mj-ea"/>
              </a:rPr>
              <a:t>访问数组元素</a:t>
            </a:r>
            <a:r>
              <a:rPr lang="en-US" sz="2800" dirty="0">
                <a:solidFill>
                  <a:srgbClr val="333333"/>
                </a:solidFill>
                <a:latin typeface="Menlo" panose="020B0609030804020204" pitchFamily="49" charset="0"/>
              </a:rPr>
              <a:t>array</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25</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NUM_DIMENSION</a:t>
            </a:r>
            <a:r>
              <a:rPr lang="en-US" sz="2800" dirty="0">
                <a:solidFill>
                  <a:srgbClr val="777777"/>
                </a:solidFill>
                <a:latin typeface="Menlo" panose="020B0609030804020204" pitchFamily="49" charset="0"/>
              </a:rPr>
              <a:t>]</a:t>
            </a:r>
            <a:r>
              <a:rPr lang="zh-CN" altLang="en-US" sz="2800" dirty="0">
                <a:solidFill>
                  <a:srgbClr val="C00000"/>
                </a:solidFill>
                <a:latin typeface="+mj-ea"/>
                <a:ea typeface="+mj-ea"/>
              </a:rPr>
              <a:t>报错！</a:t>
            </a:r>
            <a:endParaRPr lang="en-US" altLang="zh-CN" sz="2800" dirty="0">
              <a:solidFill>
                <a:srgbClr val="C00000"/>
              </a:solidFill>
              <a:latin typeface="+mj-ea"/>
              <a:ea typeface="+mj-ea"/>
            </a:endParaRPr>
          </a:p>
        </p:txBody>
      </p:sp>
    </p:spTree>
    <p:extLst>
      <p:ext uri="{BB962C8B-B14F-4D97-AF65-F5344CB8AC3E}">
        <p14:creationId xmlns:p14="http://schemas.microsoft.com/office/powerpoint/2010/main" val="184789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200" dirty="0">
                <a:latin typeface="+mj-ea"/>
                <a:ea typeface="+mj-ea"/>
              </a:rPr>
              <a:t>例子</a:t>
            </a:r>
            <a:r>
              <a:rPr lang="en-US" altLang="zh-CN" sz="3200" dirty="0">
                <a:latin typeface="+mj-ea"/>
                <a:ea typeface="+mj-ea"/>
              </a:rPr>
              <a:t>1</a:t>
            </a:r>
            <a:r>
              <a:rPr lang="zh-CN" altLang="en-US" sz="3200" dirty="0">
                <a:latin typeface="+mj-ea"/>
                <a:ea typeface="+mj-ea"/>
              </a:rPr>
              <a:t>：</a:t>
            </a:r>
            <a:endParaRPr lang="en-US" altLang="zh-CN" sz="3200" dirty="0">
              <a:latin typeface="+mj-ea"/>
              <a:ea typeface="+mj-ea"/>
            </a:endParaRPr>
          </a:p>
          <a:p>
            <a:pPr marL="1097189" lvl="2" indent="0">
              <a:buNone/>
            </a:pPr>
            <a:endParaRPr lang="en-US" altLang="zh-CN" sz="2800" dirty="0">
              <a:latin typeface="+mj-ea"/>
              <a:ea typeface="+mj-ea"/>
            </a:endParaRPr>
          </a:p>
          <a:p>
            <a:pPr lvl="2"/>
            <a:endParaRPr lang="en-US" altLang="zh-CN" sz="3200" dirty="0">
              <a:latin typeface="Calibri" panose="020F0502020204030204" pitchFamily="34" charset="0"/>
              <a:ea typeface="宋体" panose="02010600030101010101" pitchFamily="2" charset="-122"/>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13</a:t>
            </a:fld>
            <a:endParaRPr lang="zh-CN" altLang="en-US" dirty="0"/>
          </a:p>
        </p:txBody>
      </p:sp>
      <p:sp>
        <p:nvSpPr>
          <p:cNvPr id="10" name="Rectangle 9">
            <a:extLst>
              <a:ext uri="{FF2B5EF4-FFF2-40B4-BE49-F238E27FC236}">
                <a16:creationId xmlns:a16="http://schemas.microsoft.com/office/drawing/2014/main" id="{0FB48F7A-0E3D-364A-A44F-D30C8C20184B}"/>
              </a:ext>
            </a:extLst>
          </p:cNvPr>
          <p:cNvSpPr/>
          <p:nvPr/>
        </p:nvSpPr>
        <p:spPr>
          <a:xfrm>
            <a:off x="1698576" y="2818656"/>
            <a:ext cx="11593288" cy="3970318"/>
          </a:xfrm>
          <a:prstGeom prst="rect">
            <a:avLst/>
          </a:prstGeom>
          <a:solidFill>
            <a:schemeClr val="bg1"/>
          </a:solidFill>
          <a:ln w="25400">
            <a:noFill/>
          </a:ln>
        </p:spPr>
        <p:txBody>
          <a:bodyPr wrap="square">
            <a:spAutoFit/>
          </a:bodyPr>
          <a:lstStyle/>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a:t>
            </a:r>
            <a:r>
              <a:rPr lang="en-US" altLang="zh-CN" sz="2800" b="1" dirty="0">
                <a:solidFill>
                  <a:srgbClr val="AA3731"/>
                </a:solidFill>
                <a:latin typeface="Menlo" panose="020B0609030804020204" pitchFamily="49" charset="0"/>
              </a:rPr>
              <a:t>RRAY_A_SIZE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a</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20</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ARRAY_B_SIZE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b</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10</a:t>
            </a:r>
            <a:endParaRPr lang="zh-CN" altLang="en-US" sz="2800" dirty="0">
              <a:solidFill>
                <a:srgbClr val="333333"/>
              </a:solidFill>
              <a:latin typeface="Menlo" panose="020B0609030804020204" pitchFamily="49" charset="0"/>
            </a:endParaRPr>
          </a:p>
          <a:p>
            <a:r>
              <a:rPr lang="en-US" altLang="zh-CN"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err="1">
                <a:solidFill>
                  <a:srgbClr val="AAAAAA"/>
                </a:solidFill>
                <a:latin typeface="Menlo" panose="020B0609030804020204" pitchFamily="49" charset="0"/>
              </a:rPr>
              <a:t>a+b</a:t>
            </a:r>
            <a:r>
              <a:rPr lang="zh-CN" altLang="en-US" sz="2800" i="1" dirty="0">
                <a:solidFill>
                  <a:srgbClr val="AAAAAA"/>
                </a:solidFill>
                <a:latin typeface="Menlo" panose="020B0609030804020204" pitchFamily="49" charset="0"/>
              </a:rPr>
              <a:t>总大小</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TOTAL_SIZE</a:t>
            </a:r>
            <a:r>
              <a:rPr lang="zh-CN" altLang="en-US" sz="2800" b="1" dirty="0">
                <a:solidFill>
                  <a:srgbClr val="AA3731"/>
                </a:solidFill>
                <a:latin typeface="Menlo" panose="020B0609030804020204" pitchFamily="49" charset="0"/>
              </a:rPr>
              <a:t>  </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altLang="zh-CN" sz="2800" dirty="0">
                <a:solidFill>
                  <a:srgbClr val="333333"/>
                </a:solidFill>
                <a:latin typeface="Menlo" panose="020B0609030804020204" pitchFamily="49" charset="0"/>
              </a:rPr>
              <a:t>ARRAY_A_SIZE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ARRAY_B_SIZE</a:t>
            </a:r>
            <a:r>
              <a:rPr lang="en-US" sz="2800" dirty="0">
                <a:solidFill>
                  <a:srgbClr val="333333"/>
                </a:solidFill>
                <a:latin typeface="Menlo" panose="020B0609030804020204" pitchFamily="49" charset="0"/>
              </a:rPr>
              <a:t> </a:t>
            </a:r>
          </a:p>
          <a:p>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数组中每个元素包含的浮点数数目</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NUM_DIMENSION</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定义</a:t>
            </a:r>
            <a:r>
              <a:rPr lang="en-US" sz="2800" i="1" dirty="0">
                <a:solidFill>
                  <a:srgbClr val="AAAAAA"/>
                </a:solidFill>
                <a:latin typeface="Menlo" panose="020B0609030804020204" pitchFamily="49" charset="0"/>
              </a:rPr>
              <a:t>array</a:t>
            </a:r>
            <a:r>
              <a:rPr lang="zh-CN" altLang="en-US" sz="2800" i="1" dirty="0">
                <a:solidFill>
                  <a:srgbClr val="AAAAAA"/>
                </a:solidFill>
                <a:latin typeface="Menlo" panose="020B0609030804020204" pitchFamily="49" charset="0"/>
              </a:rPr>
              <a:t>并分配内存空间</a:t>
            </a:r>
            <a:endParaRPr lang="zh-CN" alt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altLang="zh-CN"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TOTAL_SIZE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NUM_DIMENSION</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12" name="Rectangle 11">
            <a:extLst>
              <a:ext uri="{FF2B5EF4-FFF2-40B4-BE49-F238E27FC236}">
                <a16:creationId xmlns:a16="http://schemas.microsoft.com/office/drawing/2014/main" id="{448E6697-A962-E445-AEAB-DDAC4352194B}"/>
              </a:ext>
            </a:extLst>
          </p:cNvPr>
          <p:cNvSpPr/>
          <p:nvPr/>
        </p:nvSpPr>
        <p:spPr>
          <a:xfrm>
            <a:off x="1842592" y="7047964"/>
            <a:ext cx="5796780" cy="523220"/>
          </a:xfrm>
          <a:prstGeom prst="rect">
            <a:avLst/>
          </a:prstGeom>
          <a:solidFill>
            <a:schemeClr val="bg1"/>
          </a:solidFill>
          <a:ln w="25400">
            <a:solidFill>
              <a:srgbClr val="C00000"/>
            </a:solidFill>
          </a:ln>
        </p:spPr>
        <p:txBody>
          <a:bodyPr wrap="none">
            <a:spAutoFit/>
          </a:bodyPr>
          <a:lstStyle/>
          <a:p>
            <a:r>
              <a:rPr lang="zh-CN" altLang="en-US" sz="2800" dirty="0">
                <a:solidFill>
                  <a:srgbClr val="C00000"/>
                </a:solidFill>
                <a:latin typeface="+mj-ea"/>
                <a:ea typeface="+mj-ea"/>
              </a:rPr>
              <a:t>访问数组元素</a:t>
            </a:r>
            <a:r>
              <a:rPr lang="en-US" sz="2800" dirty="0">
                <a:solidFill>
                  <a:srgbClr val="333333"/>
                </a:solidFill>
                <a:latin typeface="Menlo" panose="020B0609030804020204" pitchFamily="49" charset="0"/>
              </a:rPr>
              <a:t>array</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25</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zh-CN" altLang="en-US" sz="2800" dirty="0">
                <a:solidFill>
                  <a:srgbClr val="C00000"/>
                </a:solidFill>
                <a:latin typeface="+mj-ea"/>
                <a:ea typeface="+mj-ea"/>
              </a:rPr>
              <a:t>报错！</a:t>
            </a:r>
            <a:endParaRPr lang="en-US" altLang="zh-CN" sz="2800" dirty="0">
              <a:solidFill>
                <a:srgbClr val="C00000"/>
              </a:solidFill>
              <a:latin typeface="+mj-ea"/>
              <a:ea typeface="+mj-ea"/>
            </a:endParaRPr>
          </a:p>
        </p:txBody>
      </p:sp>
      <p:sp>
        <p:nvSpPr>
          <p:cNvPr id="7" name="Rectangle 6">
            <a:extLst>
              <a:ext uri="{FF2B5EF4-FFF2-40B4-BE49-F238E27FC236}">
                <a16:creationId xmlns:a16="http://schemas.microsoft.com/office/drawing/2014/main" id="{C271B0F8-1FEE-F947-A996-F24E4B39A479}"/>
              </a:ext>
            </a:extLst>
          </p:cNvPr>
          <p:cNvSpPr/>
          <p:nvPr/>
        </p:nvSpPr>
        <p:spPr>
          <a:xfrm>
            <a:off x="2130624" y="2674640"/>
            <a:ext cx="10061376" cy="4956034"/>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icrosoft YaHei" panose="020B0503020204020204" pitchFamily="34" charset="-122"/>
              <a:ea typeface="Microsoft YaHei" panose="020B0503020204020204" pitchFamily="34" charset="-122"/>
            </a:endParaRPr>
          </a:p>
        </p:txBody>
      </p:sp>
      <p:sp>
        <p:nvSpPr>
          <p:cNvPr id="8" name="Rectangle 7">
            <a:extLst>
              <a:ext uri="{FF2B5EF4-FFF2-40B4-BE49-F238E27FC236}">
                <a16:creationId xmlns:a16="http://schemas.microsoft.com/office/drawing/2014/main" id="{332F1EAC-26FF-1C4A-8191-F5FC86499AA4}"/>
              </a:ext>
            </a:extLst>
          </p:cNvPr>
          <p:cNvSpPr/>
          <p:nvPr/>
        </p:nvSpPr>
        <p:spPr>
          <a:xfrm>
            <a:off x="2438400" y="4971490"/>
            <a:ext cx="7758855" cy="523220"/>
          </a:xfrm>
          <a:prstGeom prst="rect">
            <a:avLst/>
          </a:prstGeom>
        </p:spPr>
        <p:txBody>
          <a:bodyPr wrap="none">
            <a:spAutoFit/>
          </a:bodyPr>
          <a:lstStyle/>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20</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1</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sp>
        <p:nvSpPr>
          <p:cNvPr id="9" name="Rectangle 8">
            <a:extLst>
              <a:ext uri="{FF2B5EF4-FFF2-40B4-BE49-F238E27FC236}">
                <a16:creationId xmlns:a16="http://schemas.microsoft.com/office/drawing/2014/main" id="{AA417734-D88B-FF4A-AB4C-A6115D4C5FA6}"/>
              </a:ext>
            </a:extLst>
          </p:cNvPr>
          <p:cNvSpPr/>
          <p:nvPr/>
        </p:nvSpPr>
        <p:spPr>
          <a:xfrm>
            <a:off x="2453390" y="2871546"/>
            <a:ext cx="3467616" cy="2554545"/>
          </a:xfrm>
          <a:prstGeom prst="rect">
            <a:avLst/>
          </a:prstGeom>
        </p:spPr>
        <p:txBody>
          <a:bodyPr wrap="none">
            <a:spAutoFit/>
          </a:bodyPr>
          <a:lstStyle/>
          <a:p>
            <a:r>
              <a:rPr lang="zh-CN" altLang="en-US" sz="3200" dirty="0">
                <a:solidFill>
                  <a:srgbClr val="C00000"/>
                </a:solidFill>
                <a:latin typeface="+mj-ea"/>
                <a:ea typeface="+mj-ea"/>
              </a:rPr>
              <a:t>期望的代码：</a:t>
            </a:r>
            <a:endParaRPr lang="en-US" altLang="zh-CN" sz="3200" dirty="0">
              <a:solidFill>
                <a:srgbClr val="C00000"/>
              </a:solidFill>
              <a:latin typeface="+mj-ea"/>
              <a:ea typeface="+mj-ea"/>
            </a:endParaRPr>
          </a:p>
          <a:p>
            <a:endParaRPr lang="en-US" altLang="zh-CN" sz="3200" dirty="0">
              <a:solidFill>
                <a:srgbClr val="C00000"/>
              </a:solidFill>
              <a:latin typeface="+mj-ea"/>
              <a:ea typeface="+mj-ea"/>
            </a:endParaRPr>
          </a:p>
          <a:p>
            <a:endParaRPr lang="en-US" altLang="zh-CN" sz="3200" dirty="0">
              <a:solidFill>
                <a:srgbClr val="C00000"/>
              </a:solidFill>
              <a:latin typeface="+mj-ea"/>
              <a:ea typeface="+mj-ea"/>
            </a:endParaRPr>
          </a:p>
          <a:p>
            <a:r>
              <a:rPr lang="zh-CN" altLang="en-US" sz="3200" dirty="0">
                <a:solidFill>
                  <a:srgbClr val="C00000"/>
                </a:solidFill>
                <a:latin typeface="+mj-ea"/>
                <a:ea typeface="+mj-ea"/>
              </a:rPr>
              <a:t>预处理后的代码：</a:t>
            </a:r>
            <a:endParaRPr lang="en-US" sz="3200" dirty="0">
              <a:solidFill>
                <a:srgbClr val="333333"/>
              </a:solidFill>
              <a:latin typeface="Menlo" panose="020B0609030804020204" pitchFamily="49" charset="0"/>
            </a:endParaRPr>
          </a:p>
          <a:p>
            <a:endParaRPr lang="en-US" sz="3200" dirty="0">
              <a:solidFill>
                <a:srgbClr val="C00000"/>
              </a:solidFill>
              <a:latin typeface="+mj-ea"/>
              <a:ea typeface="+mj-ea"/>
            </a:endParaRPr>
          </a:p>
        </p:txBody>
      </p:sp>
      <p:sp>
        <p:nvSpPr>
          <p:cNvPr id="11" name="Rectangle 10">
            <a:extLst>
              <a:ext uri="{FF2B5EF4-FFF2-40B4-BE49-F238E27FC236}">
                <a16:creationId xmlns:a16="http://schemas.microsoft.com/office/drawing/2014/main" id="{6D104055-78CF-FA40-838F-98019AE5ABD1}"/>
              </a:ext>
            </a:extLst>
          </p:cNvPr>
          <p:cNvSpPr/>
          <p:nvPr/>
        </p:nvSpPr>
        <p:spPr>
          <a:xfrm>
            <a:off x="2458171" y="3447564"/>
            <a:ext cx="7975260" cy="523220"/>
          </a:xfrm>
          <a:prstGeom prst="rect">
            <a:avLst/>
          </a:prstGeom>
        </p:spPr>
        <p:txBody>
          <a:bodyPr wrap="none">
            <a:spAutoFit/>
          </a:bodyPr>
          <a:lstStyle/>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15652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200" dirty="0">
                <a:latin typeface="+mj-ea"/>
                <a:ea typeface="+mj-ea"/>
              </a:rPr>
              <a:t>例子</a:t>
            </a:r>
            <a:r>
              <a:rPr lang="en-US" altLang="zh-CN" sz="3200" dirty="0">
                <a:latin typeface="+mj-ea"/>
                <a:ea typeface="+mj-ea"/>
              </a:rPr>
              <a:t>1</a:t>
            </a:r>
            <a:r>
              <a:rPr lang="zh-CN" altLang="en-US" sz="3200" dirty="0">
                <a:latin typeface="+mj-ea"/>
                <a:ea typeface="+mj-ea"/>
              </a:rPr>
              <a:t>：</a:t>
            </a:r>
            <a:endParaRPr lang="en-US" altLang="zh-CN" sz="3200" dirty="0">
              <a:latin typeface="+mj-ea"/>
              <a:ea typeface="+mj-ea"/>
            </a:endParaRPr>
          </a:p>
          <a:p>
            <a:pPr marL="1097189" lvl="2" indent="0">
              <a:buNone/>
            </a:pPr>
            <a:endParaRPr lang="en-US" altLang="zh-CN" sz="2800" dirty="0">
              <a:latin typeface="+mj-ea"/>
              <a:ea typeface="+mj-ea"/>
            </a:endParaRPr>
          </a:p>
          <a:p>
            <a:pPr lvl="2"/>
            <a:endParaRPr lang="en-US" altLang="zh-CN" sz="3200" dirty="0">
              <a:latin typeface="Calibri" panose="020F0502020204030204" pitchFamily="34" charset="0"/>
              <a:ea typeface="宋体" panose="02010600030101010101" pitchFamily="2" charset="-122"/>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14</a:t>
            </a:fld>
            <a:endParaRPr lang="zh-CN" altLang="en-US" dirty="0"/>
          </a:p>
        </p:txBody>
      </p:sp>
      <p:sp>
        <p:nvSpPr>
          <p:cNvPr id="10" name="Rectangle 9">
            <a:extLst>
              <a:ext uri="{FF2B5EF4-FFF2-40B4-BE49-F238E27FC236}">
                <a16:creationId xmlns:a16="http://schemas.microsoft.com/office/drawing/2014/main" id="{0FB48F7A-0E3D-364A-A44F-D30C8C20184B}"/>
              </a:ext>
            </a:extLst>
          </p:cNvPr>
          <p:cNvSpPr/>
          <p:nvPr/>
        </p:nvSpPr>
        <p:spPr>
          <a:xfrm>
            <a:off x="1698576" y="2818656"/>
            <a:ext cx="11593288" cy="3970318"/>
          </a:xfrm>
          <a:prstGeom prst="rect">
            <a:avLst/>
          </a:prstGeom>
          <a:solidFill>
            <a:schemeClr val="bg1"/>
          </a:solidFill>
          <a:ln w="25400">
            <a:noFill/>
          </a:ln>
        </p:spPr>
        <p:txBody>
          <a:bodyPr wrap="square">
            <a:spAutoFit/>
          </a:bodyPr>
          <a:lstStyle/>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a:t>
            </a:r>
            <a:r>
              <a:rPr lang="en-US" altLang="zh-CN" sz="2800" b="1" dirty="0">
                <a:solidFill>
                  <a:srgbClr val="AA3731"/>
                </a:solidFill>
                <a:latin typeface="Menlo" panose="020B0609030804020204" pitchFamily="49" charset="0"/>
              </a:rPr>
              <a:t>RRAY_A_SIZE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a</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20</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ARRAY_B_SIZE</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10</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a:solidFill>
                  <a:srgbClr val="AAAAAA"/>
                </a:solidFill>
                <a:latin typeface="Menlo" panose="020B0609030804020204" pitchFamily="49" charset="0"/>
              </a:rPr>
              <a:t>b</a:t>
            </a:r>
            <a:r>
              <a:rPr lang="zh-CN" altLang="en-US" sz="2800" i="1" dirty="0">
                <a:solidFill>
                  <a:srgbClr val="AAAAAA"/>
                </a:solidFill>
                <a:latin typeface="Menlo" panose="020B0609030804020204" pitchFamily="49" charset="0"/>
              </a:rPr>
              <a:t>大小为</a:t>
            </a:r>
            <a:r>
              <a:rPr lang="en-US" altLang="zh-CN" sz="2800" i="1" dirty="0">
                <a:solidFill>
                  <a:srgbClr val="AAAAAA"/>
                </a:solidFill>
                <a:latin typeface="Menlo" panose="020B0609030804020204" pitchFamily="49" charset="0"/>
              </a:rPr>
              <a:t>10</a:t>
            </a:r>
            <a:endParaRPr lang="zh-CN" altLang="en-US" sz="2800" dirty="0">
              <a:solidFill>
                <a:srgbClr val="333333"/>
              </a:solidFill>
              <a:latin typeface="Menlo" panose="020B0609030804020204" pitchFamily="49" charset="0"/>
            </a:endParaRPr>
          </a:p>
          <a:p>
            <a:r>
              <a:rPr lang="en-US" altLang="zh-CN"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a:t>
            </a:r>
            <a:r>
              <a:rPr lang="en-US" sz="2800" i="1" dirty="0" err="1">
                <a:solidFill>
                  <a:srgbClr val="AAAAAA"/>
                </a:solidFill>
                <a:latin typeface="Menlo" panose="020B0609030804020204" pitchFamily="49" charset="0"/>
              </a:rPr>
              <a:t>a+b</a:t>
            </a:r>
            <a:r>
              <a:rPr lang="zh-CN" altLang="en-US" sz="2800" i="1" dirty="0">
                <a:solidFill>
                  <a:srgbClr val="AAAAAA"/>
                </a:solidFill>
                <a:latin typeface="Menlo" panose="020B0609030804020204" pitchFamily="49" charset="0"/>
              </a:rPr>
              <a:t>总大小</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TOTAL_SIZE</a:t>
            </a:r>
            <a:r>
              <a:rPr lang="zh-CN" altLang="en-US" sz="2800" b="1" dirty="0">
                <a:solidFill>
                  <a:srgbClr val="AA3731"/>
                </a:solidFill>
                <a:latin typeface="Menlo" panose="020B0609030804020204" pitchFamily="49" charset="0"/>
              </a:rPr>
              <a:t>  </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altLang="zh-CN" sz="2800" dirty="0">
                <a:solidFill>
                  <a:srgbClr val="333333"/>
                </a:solidFill>
                <a:latin typeface="Menlo" panose="020B0609030804020204" pitchFamily="49" charset="0"/>
              </a:rPr>
              <a:t>ARRAY_A_SIZE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ARRAY_B_SIZE</a:t>
            </a:r>
            <a:r>
              <a:rPr lang="en-US" sz="2800" dirty="0">
                <a:solidFill>
                  <a:srgbClr val="333333"/>
                </a:solidFill>
                <a:latin typeface="Menlo" panose="020B0609030804020204" pitchFamily="49" charset="0"/>
              </a:rPr>
              <a:t> </a:t>
            </a:r>
          </a:p>
          <a:p>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数组中每个元素包含的浮点数数目</a:t>
            </a:r>
            <a:endParaRPr lang="zh-CN" altLang="en-US" sz="2800" dirty="0">
              <a:solidFill>
                <a:srgbClr val="333333"/>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NUM_DIMENSION</a:t>
            </a:r>
            <a:r>
              <a:rPr lang="en-US" sz="2800" dirty="0">
                <a:solidFill>
                  <a:srgbClr val="333333"/>
                </a:solidFill>
                <a:latin typeface="Menlo" panose="020B0609030804020204" pitchFamily="49" charset="0"/>
              </a:rPr>
              <a:t> </a:t>
            </a:r>
            <a:r>
              <a:rPr lang="zh-CN" alt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i="1" dirty="0">
                <a:solidFill>
                  <a:srgbClr val="AAAAAA"/>
                </a:solidFill>
                <a:latin typeface="Menlo" panose="020B0609030804020204" pitchFamily="49" charset="0"/>
              </a:rPr>
              <a:t>//</a:t>
            </a:r>
            <a:r>
              <a:rPr lang="zh-CN" altLang="en-US" sz="2800" i="1" dirty="0">
                <a:solidFill>
                  <a:srgbClr val="AAAAAA"/>
                </a:solidFill>
                <a:latin typeface="Menlo" panose="020B0609030804020204" pitchFamily="49" charset="0"/>
              </a:rPr>
              <a:t>定义</a:t>
            </a:r>
            <a:r>
              <a:rPr lang="en-US" sz="2800" i="1" dirty="0">
                <a:solidFill>
                  <a:srgbClr val="AAAAAA"/>
                </a:solidFill>
                <a:latin typeface="Menlo" panose="020B0609030804020204" pitchFamily="49" charset="0"/>
              </a:rPr>
              <a:t>array</a:t>
            </a:r>
            <a:r>
              <a:rPr lang="zh-CN" altLang="en-US" sz="2800" i="1" dirty="0">
                <a:solidFill>
                  <a:srgbClr val="AAAAAA"/>
                </a:solidFill>
                <a:latin typeface="Menlo" panose="020B0609030804020204" pitchFamily="49" charset="0"/>
              </a:rPr>
              <a:t>并分配内存空间</a:t>
            </a:r>
            <a:endParaRPr lang="zh-CN" alt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altLang="zh-CN"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TOTAL_SIZE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NUM_DIMENSION</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12" name="Rectangle 11">
            <a:extLst>
              <a:ext uri="{FF2B5EF4-FFF2-40B4-BE49-F238E27FC236}">
                <a16:creationId xmlns:a16="http://schemas.microsoft.com/office/drawing/2014/main" id="{448E6697-A962-E445-AEAB-DDAC4352194B}"/>
              </a:ext>
            </a:extLst>
          </p:cNvPr>
          <p:cNvSpPr/>
          <p:nvPr/>
        </p:nvSpPr>
        <p:spPr>
          <a:xfrm>
            <a:off x="1842592" y="7047964"/>
            <a:ext cx="5796780" cy="523220"/>
          </a:xfrm>
          <a:prstGeom prst="rect">
            <a:avLst/>
          </a:prstGeom>
          <a:solidFill>
            <a:schemeClr val="bg1"/>
          </a:solidFill>
          <a:ln w="25400">
            <a:solidFill>
              <a:srgbClr val="C00000"/>
            </a:solidFill>
          </a:ln>
        </p:spPr>
        <p:txBody>
          <a:bodyPr wrap="none">
            <a:spAutoFit/>
          </a:bodyPr>
          <a:lstStyle/>
          <a:p>
            <a:r>
              <a:rPr lang="zh-CN" altLang="en-US" sz="2800" dirty="0">
                <a:solidFill>
                  <a:srgbClr val="C00000"/>
                </a:solidFill>
                <a:latin typeface="+mj-ea"/>
                <a:ea typeface="+mj-ea"/>
              </a:rPr>
              <a:t>访问数组元素</a:t>
            </a:r>
            <a:r>
              <a:rPr lang="en-US" sz="2800" dirty="0">
                <a:solidFill>
                  <a:srgbClr val="333333"/>
                </a:solidFill>
                <a:latin typeface="Menlo" panose="020B0609030804020204" pitchFamily="49" charset="0"/>
              </a:rPr>
              <a:t>array</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25</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zh-CN" altLang="en-US" sz="2800" dirty="0">
                <a:solidFill>
                  <a:srgbClr val="C00000"/>
                </a:solidFill>
                <a:latin typeface="+mj-ea"/>
                <a:ea typeface="+mj-ea"/>
              </a:rPr>
              <a:t>报错！</a:t>
            </a:r>
            <a:endParaRPr lang="en-US" altLang="zh-CN" sz="2800" dirty="0">
              <a:solidFill>
                <a:srgbClr val="C00000"/>
              </a:solidFill>
              <a:latin typeface="+mj-ea"/>
              <a:ea typeface="+mj-ea"/>
            </a:endParaRPr>
          </a:p>
        </p:txBody>
      </p:sp>
      <p:sp>
        <p:nvSpPr>
          <p:cNvPr id="7" name="Rectangle 6">
            <a:extLst>
              <a:ext uri="{FF2B5EF4-FFF2-40B4-BE49-F238E27FC236}">
                <a16:creationId xmlns:a16="http://schemas.microsoft.com/office/drawing/2014/main" id="{D8296419-9537-E74D-98F8-ED2CA87A2BF3}"/>
              </a:ext>
            </a:extLst>
          </p:cNvPr>
          <p:cNvSpPr/>
          <p:nvPr/>
        </p:nvSpPr>
        <p:spPr>
          <a:xfrm>
            <a:off x="2130624" y="2674640"/>
            <a:ext cx="10061376" cy="4956034"/>
          </a:xfrm>
          <a:prstGeom prst="rect">
            <a:avLst/>
          </a:prstGeom>
          <a:solidFill>
            <a:schemeClr val="bg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icrosoft YaHei" panose="020B0503020204020204" pitchFamily="34" charset="-122"/>
              <a:ea typeface="Microsoft YaHei" panose="020B0503020204020204" pitchFamily="34" charset="-122"/>
            </a:endParaRPr>
          </a:p>
        </p:txBody>
      </p:sp>
      <p:sp>
        <p:nvSpPr>
          <p:cNvPr id="8" name="Rectangle 7">
            <a:extLst>
              <a:ext uri="{FF2B5EF4-FFF2-40B4-BE49-F238E27FC236}">
                <a16:creationId xmlns:a16="http://schemas.microsoft.com/office/drawing/2014/main" id="{DF6EA8BE-9F9D-A948-8928-0FC5D6F22B34}"/>
              </a:ext>
            </a:extLst>
          </p:cNvPr>
          <p:cNvSpPr/>
          <p:nvPr/>
        </p:nvSpPr>
        <p:spPr>
          <a:xfrm>
            <a:off x="2438400" y="4971490"/>
            <a:ext cx="7758855" cy="523220"/>
          </a:xfrm>
          <a:prstGeom prst="rect">
            <a:avLst/>
          </a:prstGeom>
        </p:spPr>
        <p:txBody>
          <a:bodyPr wrap="none">
            <a:spAutoFit/>
          </a:bodyPr>
          <a:lstStyle/>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20</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1</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sp>
        <p:nvSpPr>
          <p:cNvPr id="9" name="Rectangle 8">
            <a:extLst>
              <a:ext uri="{FF2B5EF4-FFF2-40B4-BE49-F238E27FC236}">
                <a16:creationId xmlns:a16="http://schemas.microsoft.com/office/drawing/2014/main" id="{427E7F53-3491-D445-ABC8-8453621E4AD6}"/>
              </a:ext>
            </a:extLst>
          </p:cNvPr>
          <p:cNvSpPr/>
          <p:nvPr/>
        </p:nvSpPr>
        <p:spPr>
          <a:xfrm>
            <a:off x="2453390" y="2871546"/>
            <a:ext cx="3467616" cy="4031873"/>
          </a:xfrm>
          <a:prstGeom prst="rect">
            <a:avLst/>
          </a:prstGeom>
        </p:spPr>
        <p:txBody>
          <a:bodyPr wrap="none">
            <a:spAutoFit/>
          </a:bodyPr>
          <a:lstStyle/>
          <a:p>
            <a:r>
              <a:rPr lang="zh-CN" altLang="en-US" sz="3200" dirty="0">
                <a:solidFill>
                  <a:srgbClr val="C00000"/>
                </a:solidFill>
                <a:latin typeface="+mj-ea"/>
                <a:ea typeface="+mj-ea"/>
              </a:rPr>
              <a:t>期望的代码：</a:t>
            </a:r>
            <a:endParaRPr lang="en-US" altLang="zh-CN" sz="3200" dirty="0">
              <a:solidFill>
                <a:srgbClr val="C00000"/>
              </a:solidFill>
              <a:latin typeface="+mj-ea"/>
              <a:ea typeface="+mj-ea"/>
            </a:endParaRPr>
          </a:p>
          <a:p>
            <a:endParaRPr lang="en-US" altLang="zh-CN" sz="3200" dirty="0">
              <a:solidFill>
                <a:srgbClr val="C00000"/>
              </a:solidFill>
              <a:latin typeface="+mj-ea"/>
              <a:ea typeface="+mj-ea"/>
            </a:endParaRPr>
          </a:p>
          <a:p>
            <a:endParaRPr lang="en-US" altLang="zh-CN" sz="3200" dirty="0">
              <a:solidFill>
                <a:srgbClr val="C00000"/>
              </a:solidFill>
              <a:latin typeface="+mj-ea"/>
              <a:ea typeface="+mj-ea"/>
            </a:endParaRPr>
          </a:p>
          <a:p>
            <a:r>
              <a:rPr lang="zh-CN" altLang="en-US" sz="3200" dirty="0">
                <a:solidFill>
                  <a:srgbClr val="C00000"/>
                </a:solidFill>
                <a:latin typeface="+mj-ea"/>
                <a:ea typeface="+mj-ea"/>
              </a:rPr>
              <a:t>预处理后的代码：</a:t>
            </a:r>
            <a:endParaRPr lang="en-US" altLang="zh-CN" sz="3200" dirty="0">
              <a:solidFill>
                <a:srgbClr val="C00000"/>
              </a:solidFill>
              <a:latin typeface="+mj-ea"/>
              <a:ea typeface="+mj-ea"/>
            </a:endParaRPr>
          </a:p>
          <a:p>
            <a:endParaRPr lang="en-US" sz="3200" dirty="0">
              <a:solidFill>
                <a:srgbClr val="C00000"/>
              </a:solidFill>
              <a:latin typeface="+mj-ea"/>
              <a:ea typeface="+mj-ea"/>
            </a:endParaRPr>
          </a:p>
          <a:p>
            <a:endParaRPr lang="en-US" sz="3200" dirty="0">
              <a:solidFill>
                <a:srgbClr val="C00000"/>
              </a:solidFill>
              <a:latin typeface="+mj-ea"/>
              <a:ea typeface="+mj-ea"/>
            </a:endParaRPr>
          </a:p>
          <a:p>
            <a:r>
              <a:rPr lang="zh-CN" altLang="en-US" sz="3200" dirty="0">
                <a:solidFill>
                  <a:srgbClr val="C00000"/>
                </a:solidFill>
                <a:latin typeface="+mj-ea"/>
                <a:ea typeface="+mj-ea"/>
              </a:rPr>
              <a:t>解决方案：</a:t>
            </a:r>
            <a:endParaRPr lang="en-US" sz="3200" dirty="0">
              <a:solidFill>
                <a:srgbClr val="333333"/>
              </a:solidFill>
              <a:latin typeface="Menlo" panose="020B0609030804020204" pitchFamily="49" charset="0"/>
            </a:endParaRPr>
          </a:p>
          <a:p>
            <a:endParaRPr lang="en-US" sz="3200" dirty="0">
              <a:solidFill>
                <a:srgbClr val="C00000"/>
              </a:solidFill>
              <a:latin typeface="+mj-ea"/>
              <a:ea typeface="+mj-ea"/>
            </a:endParaRPr>
          </a:p>
        </p:txBody>
      </p:sp>
      <p:sp>
        <p:nvSpPr>
          <p:cNvPr id="11" name="Rectangle 10">
            <a:extLst>
              <a:ext uri="{FF2B5EF4-FFF2-40B4-BE49-F238E27FC236}">
                <a16:creationId xmlns:a16="http://schemas.microsoft.com/office/drawing/2014/main" id="{BBAFA192-DE00-9044-8866-485964D510B7}"/>
              </a:ext>
            </a:extLst>
          </p:cNvPr>
          <p:cNvSpPr/>
          <p:nvPr/>
        </p:nvSpPr>
        <p:spPr>
          <a:xfrm>
            <a:off x="2458171" y="3447564"/>
            <a:ext cx="7975260" cy="523220"/>
          </a:xfrm>
          <a:prstGeom prst="rect">
            <a:avLst/>
          </a:prstGeom>
        </p:spPr>
        <p:txBody>
          <a:bodyPr wrap="none">
            <a:spAutoFit/>
          </a:bodyPr>
          <a:lstStyle/>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13" name="Rectangle 12">
            <a:extLst>
              <a:ext uri="{FF2B5EF4-FFF2-40B4-BE49-F238E27FC236}">
                <a16:creationId xmlns:a16="http://schemas.microsoft.com/office/drawing/2014/main" id="{18E7FA45-E8F5-4349-9659-1BEAA400C0B4}"/>
              </a:ext>
            </a:extLst>
          </p:cNvPr>
          <p:cNvSpPr/>
          <p:nvPr/>
        </p:nvSpPr>
        <p:spPr>
          <a:xfrm>
            <a:off x="2202632" y="6491064"/>
            <a:ext cx="10139314" cy="523220"/>
          </a:xfrm>
          <a:prstGeom prst="rect">
            <a:avLst/>
          </a:prstGeom>
        </p:spPr>
        <p:txBody>
          <a:bodyPr wrap="none">
            <a:spAutoFit/>
          </a:bodyPr>
          <a:lstStyle/>
          <a:p>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altLang="zh-CN" sz="2800" b="1" dirty="0">
                <a:solidFill>
                  <a:srgbClr val="AA3731"/>
                </a:solidFill>
                <a:latin typeface="Menlo" panose="020B0609030804020204" pitchFamily="49" charset="0"/>
              </a:rPr>
              <a:t>TOTAL_SIZE</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ARRAY_A_SIZE</a:t>
            </a:r>
            <a:r>
              <a:rPr lang="en-US" sz="2800" dirty="0">
                <a:solidFill>
                  <a:srgbClr val="777777"/>
                </a:solidFill>
                <a:latin typeface="Menlo" panose="020B0609030804020204" pitchFamily="49" charset="0"/>
              </a:rPr>
              <a:t>+</a:t>
            </a:r>
            <a:r>
              <a:rPr lang="en-US" altLang="zh-CN" sz="2800" dirty="0">
                <a:solidFill>
                  <a:srgbClr val="333333"/>
                </a:solidFill>
                <a:latin typeface="Menlo" panose="020B0609030804020204" pitchFamily="49" charset="0"/>
              </a:rPr>
              <a:t>ARRAY_B_SIZE</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60724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89C2-80D1-E047-AB54-B3D034656112}"/>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5BEB0E2A-4429-C046-B066-654CBE8284B9}"/>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600" dirty="0">
                <a:latin typeface="+mj-ea"/>
                <a:ea typeface="+mj-ea"/>
              </a:rPr>
              <a:t>例子</a:t>
            </a:r>
            <a:r>
              <a:rPr lang="en-US" altLang="zh-CN" sz="3600" dirty="0">
                <a:latin typeface="+mj-ea"/>
                <a:ea typeface="+mj-ea"/>
              </a:rPr>
              <a:t>2</a:t>
            </a:r>
            <a:endParaRPr lang="en-US" sz="3600" dirty="0">
              <a:latin typeface="+mj-ea"/>
              <a:ea typeface="+mj-ea"/>
            </a:endParaRPr>
          </a:p>
        </p:txBody>
      </p:sp>
      <p:sp>
        <p:nvSpPr>
          <p:cNvPr id="4" name="Slide Number Placeholder 3">
            <a:extLst>
              <a:ext uri="{FF2B5EF4-FFF2-40B4-BE49-F238E27FC236}">
                <a16:creationId xmlns:a16="http://schemas.microsoft.com/office/drawing/2014/main" id="{74FAF96D-6DE8-6E49-B4BC-AC7FDCE031F3}"/>
              </a:ext>
            </a:extLst>
          </p:cNvPr>
          <p:cNvSpPr>
            <a:spLocks noGrp="1"/>
          </p:cNvSpPr>
          <p:nvPr>
            <p:ph type="sldNum" sz="quarter" idx="12"/>
          </p:nvPr>
        </p:nvSpPr>
        <p:spPr/>
        <p:txBody>
          <a:bodyPr/>
          <a:lstStyle/>
          <a:p>
            <a:pPr>
              <a:defRPr/>
            </a:pPr>
            <a:fld id="{CA40A734-EF3B-425E-9970-80954DDB0807}" type="slidenum">
              <a:rPr lang="zh-CN" altLang="en-US" smtClean="0"/>
              <a:pPr>
                <a:defRPr/>
              </a:pPr>
              <a:t>15</a:t>
            </a:fld>
            <a:endParaRPr lang="zh-CN" altLang="en-US"/>
          </a:p>
        </p:txBody>
      </p:sp>
      <p:sp>
        <p:nvSpPr>
          <p:cNvPr id="5" name="Rectangle 4">
            <a:extLst>
              <a:ext uri="{FF2B5EF4-FFF2-40B4-BE49-F238E27FC236}">
                <a16:creationId xmlns:a16="http://schemas.microsoft.com/office/drawing/2014/main" id="{197ED02F-0B23-534E-8D6A-811F0FB0CC32}"/>
              </a:ext>
            </a:extLst>
          </p:cNvPr>
          <p:cNvSpPr/>
          <p:nvPr/>
        </p:nvSpPr>
        <p:spPr>
          <a:xfrm>
            <a:off x="1626568" y="2818656"/>
            <a:ext cx="7315200" cy="2246769"/>
          </a:xfrm>
          <a:prstGeom prst="rect">
            <a:avLst/>
          </a:prstGeom>
          <a:ln w="25400">
            <a:noFill/>
          </a:ln>
        </p:spPr>
        <p:txBody>
          <a:bodyPr>
            <a:spAutoFit/>
          </a:bodyPr>
          <a:lstStyle/>
          <a:p>
            <a:r>
              <a:rPr lang="pt" sz="2800" dirty="0">
                <a:solidFill>
                  <a:srgbClr val="777777"/>
                </a:solidFill>
                <a:latin typeface="Menlo" panose="020B0609030804020204" pitchFamily="49" charset="0"/>
              </a:rPr>
              <a:t>#</a:t>
            </a:r>
            <a:r>
              <a:rPr lang="pt" sz="2800" dirty="0">
                <a:solidFill>
                  <a:srgbClr val="4B69C6"/>
                </a:solidFill>
                <a:latin typeface="Menlo" panose="020B0609030804020204" pitchFamily="49" charset="0"/>
              </a:rPr>
              <a:t>define</a:t>
            </a:r>
            <a:r>
              <a:rPr lang="pt" sz="2800" dirty="0">
                <a:solidFill>
                  <a:srgbClr val="333333"/>
                </a:solidFill>
                <a:latin typeface="Menlo" panose="020B0609030804020204" pitchFamily="49" charset="0"/>
              </a:rPr>
              <a:t> </a:t>
            </a: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7A3E9D"/>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a:solidFill>
                  <a:srgbClr val="333333"/>
                </a:solidFill>
                <a:latin typeface="Menlo" panose="020B0609030804020204" pitchFamily="49" charset="0"/>
              </a:rPr>
              <a:t> </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&gt;</a:t>
            </a:r>
            <a:r>
              <a:rPr lang="pt" sz="2800" dirty="0">
                <a:solidFill>
                  <a:srgbClr val="9C5D27"/>
                </a:solidFill>
                <a:latin typeface="Menlo" panose="020B0609030804020204" pitchFamily="49" charset="0"/>
              </a:rPr>
              <a:t>0</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dirty="0">
              <a:solidFill>
                <a:srgbClr val="333333"/>
              </a:solidFill>
              <a:latin typeface="Menlo" panose="020B0609030804020204" pitchFamily="49" charset="0"/>
            </a:endParaRPr>
          </a:p>
          <a:p>
            <a:br>
              <a:rPr lang="pt" sz="2800" dirty="0">
                <a:solidFill>
                  <a:srgbClr val="333333"/>
                </a:solidFill>
                <a:latin typeface="Menlo" panose="020B0609030804020204" pitchFamily="49" charset="0"/>
              </a:rPr>
            </a:br>
            <a:r>
              <a:rPr lang="pt" sz="2800" dirty="0">
                <a:solidFill>
                  <a:srgbClr val="333333"/>
                </a:solidFill>
                <a:latin typeface="Menlo" panose="020B0609030804020204" pitchFamily="49" charset="0"/>
              </a:rPr>
              <a:t>...</a:t>
            </a:r>
          </a:p>
          <a:p>
            <a:br>
              <a:rPr lang="pt" sz="2800" dirty="0">
                <a:solidFill>
                  <a:srgbClr val="333333"/>
                </a:solidFill>
                <a:latin typeface="Menlo" panose="020B0609030804020204" pitchFamily="49" charset="0"/>
              </a:rPr>
            </a:b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87005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89C2-80D1-E047-AB54-B3D034656112}"/>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5BEB0E2A-4429-C046-B066-654CBE8284B9}"/>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600" dirty="0">
                <a:latin typeface="+mj-ea"/>
                <a:ea typeface="+mj-ea"/>
              </a:rPr>
              <a:t>例子</a:t>
            </a:r>
            <a:r>
              <a:rPr lang="en-US" altLang="zh-CN" sz="3600" dirty="0">
                <a:latin typeface="+mj-ea"/>
                <a:ea typeface="+mj-ea"/>
              </a:rPr>
              <a:t>2</a:t>
            </a:r>
            <a:endParaRPr lang="en-US" sz="3600" dirty="0">
              <a:latin typeface="+mj-ea"/>
              <a:ea typeface="+mj-ea"/>
            </a:endParaRPr>
          </a:p>
        </p:txBody>
      </p:sp>
      <p:sp>
        <p:nvSpPr>
          <p:cNvPr id="4" name="Slide Number Placeholder 3">
            <a:extLst>
              <a:ext uri="{FF2B5EF4-FFF2-40B4-BE49-F238E27FC236}">
                <a16:creationId xmlns:a16="http://schemas.microsoft.com/office/drawing/2014/main" id="{74FAF96D-6DE8-6E49-B4BC-AC7FDCE031F3}"/>
              </a:ext>
            </a:extLst>
          </p:cNvPr>
          <p:cNvSpPr>
            <a:spLocks noGrp="1"/>
          </p:cNvSpPr>
          <p:nvPr>
            <p:ph type="sldNum" sz="quarter" idx="12"/>
          </p:nvPr>
        </p:nvSpPr>
        <p:spPr/>
        <p:txBody>
          <a:bodyPr/>
          <a:lstStyle/>
          <a:p>
            <a:pPr>
              <a:defRPr/>
            </a:pPr>
            <a:fld id="{CA40A734-EF3B-425E-9970-80954DDB0807}" type="slidenum">
              <a:rPr lang="zh-CN" altLang="en-US" smtClean="0"/>
              <a:pPr>
                <a:defRPr/>
              </a:pPr>
              <a:t>16</a:t>
            </a:fld>
            <a:endParaRPr lang="zh-CN" altLang="en-US"/>
          </a:p>
        </p:txBody>
      </p:sp>
      <p:sp>
        <p:nvSpPr>
          <p:cNvPr id="5" name="Rectangle 4">
            <a:extLst>
              <a:ext uri="{FF2B5EF4-FFF2-40B4-BE49-F238E27FC236}">
                <a16:creationId xmlns:a16="http://schemas.microsoft.com/office/drawing/2014/main" id="{197ED02F-0B23-534E-8D6A-811F0FB0CC32}"/>
              </a:ext>
            </a:extLst>
          </p:cNvPr>
          <p:cNvSpPr/>
          <p:nvPr/>
        </p:nvSpPr>
        <p:spPr>
          <a:xfrm>
            <a:off x="1626568" y="2818656"/>
            <a:ext cx="7315200" cy="2246769"/>
          </a:xfrm>
          <a:prstGeom prst="rect">
            <a:avLst/>
          </a:prstGeom>
          <a:ln w="25400">
            <a:noFill/>
          </a:ln>
        </p:spPr>
        <p:txBody>
          <a:bodyPr>
            <a:spAutoFit/>
          </a:bodyPr>
          <a:lstStyle/>
          <a:p>
            <a:r>
              <a:rPr lang="pt" sz="2800" dirty="0">
                <a:solidFill>
                  <a:srgbClr val="777777"/>
                </a:solidFill>
                <a:latin typeface="Menlo" panose="020B0609030804020204" pitchFamily="49" charset="0"/>
              </a:rPr>
              <a:t>#</a:t>
            </a:r>
            <a:r>
              <a:rPr lang="pt" sz="2800" dirty="0">
                <a:solidFill>
                  <a:srgbClr val="4B69C6"/>
                </a:solidFill>
                <a:latin typeface="Menlo" panose="020B0609030804020204" pitchFamily="49" charset="0"/>
              </a:rPr>
              <a:t>define</a:t>
            </a:r>
            <a:r>
              <a:rPr lang="pt" sz="2800" dirty="0">
                <a:solidFill>
                  <a:srgbClr val="333333"/>
                </a:solidFill>
                <a:latin typeface="Menlo" panose="020B0609030804020204" pitchFamily="49" charset="0"/>
              </a:rPr>
              <a:t> </a:t>
            </a: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7A3E9D"/>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a:solidFill>
                  <a:srgbClr val="333333"/>
                </a:solidFill>
                <a:latin typeface="Menlo" panose="020B0609030804020204" pitchFamily="49" charset="0"/>
              </a:rPr>
              <a:t> </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&gt;</a:t>
            </a:r>
            <a:r>
              <a:rPr lang="pt" sz="2800" dirty="0">
                <a:solidFill>
                  <a:srgbClr val="9C5D27"/>
                </a:solidFill>
                <a:latin typeface="Menlo" panose="020B0609030804020204" pitchFamily="49" charset="0"/>
              </a:rPr>
              <a:t>0</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dirty="0">
              <a:solidFill>
                <a:srgbClr val="333333"/>
              </a:solidFill>
              <a:latin typeface="Menlo" panose="020B0609030804020204" pitchFamily="49" charset="0"/>
            </a:endParaRPr>
          </a:p>
          <a:p>
            <a:br>
              <a:rPr lang="pt" sz="2800" dirty="0">
                <a:solidFill>
                  <a:srgbClr val="333333"/>
                </a:solidFill>
                <a:latin typeface="Menlo" panose="020B0609030804020204" pitchFamily="49" charset="0"/>
              </a:rPr>
            </a:br>
            <a:r>
              <a:rPr lang="pt" sz="2800" dirty="0">
                <a:solidFill>
                  <a:srgbClr val="333333"/>
                </a:solidFill>
                <a:latin typeface="Menlo" panose="020B0609030804020204" pitchFamily="49" charset="0"/>
              </a:rPr>
              <a:t>...</a:t>
            </a:r>
          </a:p>
          <a:p>
            <a:br>
              <a:rPr lang="pt" sz="2800" dirty="0">
                <a:solidFill>
                  <a:srgbClr val="333333"/>
                </a:solidFill>
                <a:latin typeface="Menlo" panose="020B0609030804020204" pitchFamily="49" charset="0"/>
              </a:rPr>
            </a:b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A79618C0-8568-D141-B509-6A8DC53CB8B8}"/>
              </a:ext>
            </a:extLst>
          </p:cNvPr>
          <p:cNvSpPr/>
          <p:nvPr/>
        </p:nvSpPr>
        <p:spPr>
          <a:xfrm>
            <a:off x="1686529" y="5685192"/>
            <a:ext cx="3706464" cy="1384995"/>
          </a:xfrm>
          <a:prstGeom prst="rect">
            <a:avLst/>
          </a:prstGeom>
          <a:solidFill>
            <a:schemeClr val="bg1"/>
          </a:solidFill>
          <a:ln w="25400">
            <a:solidFill>
              <a:srgbClr val="C00000"/>
            </a:solidFill>
          </a:ln>
        </p:spPr>
        <p:txBody>
          <a:bodyPr wrap="none">
            <a:spAutoFit/>
          </a:bodyPr>
          <a:lstStyle/>
          <a:p>
            <a:r>
              <a:rPr lang="zh-CN" altLang="en-US" sz="2800" dirty="0">
                <a:solidFill>
                  <a:srgbClr val="C00000"/>
                </a:solidFill>
                <a:latin typeface="+mj-ea"/>
                <a:ea typeface="+mj-ea"/>
              </a:rPr>
              <a:t>调用宏前：</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5</a:t>
            </a:r>
            <a:endParaRPr lang="en-US" sz="2800" dirty="0">
              <a:solidFill>
                <a:srgbClr val="C00000"/>
              </a:solidFill>
              <a:latin typeface="+mj-ea"/>
            </a:endParaRPr>
          </a:p>
          <a:p>
            <a:r>
              <a:rPr lang="zh-CN" altLang="en-US" sz="2800" dirty="0">
                <a:solidFill>
                  <a:srgbClr val="C00000"/>
                </a:solidFill>
                <a:latin typeface="+mj-ea"/>
                <a:ea typeface="+mj-ea"/>
              </a:rPr>
              <a:t>调用后期待结果：</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6</a:t>
            </a:r>
            <a:endParaRPr lang="en-US" sz="2800" dirty="0">
              <a:solidFill>
                <a:srgbClr val="9C5D27"/>
              </a:solidFill>
              <a:latin typeface="Menlo" panose="020B0609030804020204" pitchFamily="49" charset="0"/>
            </a:endParaRPr>
          </a:p>
          <a:p>
            <a:r>
              <a:rPr lang="zh-CN" altLang="en-US" sz="2800" dirty="0">
                <a:solidFill>
                  <a:srgbClr val="C00000"/>
                </a:solidFill>
                <a:latin typeface="+mj-ea"/>
                <a:ea typeface="+mj-ea"/>
              </a:rPr>
              <a:t>调用后实际结果：</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7</a:t>
            </a:r>
            <a:endParaRPr lang="en-US" sz="2800" dirty="0">
              <a:solidFill>
                <a:srgbClr val="333333"/>
              </a:solidFill>
              <a:latin typeface="Menlo" panose="020B0609030804020204" pitchFamily="49" charset="0"/>
            </a:endParaRPr>
          </a:p>
        </p:txBody>
      </p:sp>
    </p:spTree>
    <p:extLst>
      <p:ext uri="{BB962C8B-B14F-4D97-AF65-F5344CB8AC3E}">
        <p14:creationId xmlns:p14="http://schemas.microsoft.com/office/powerpoint/2010/main" val="204903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89C2-80D1-E047-AB54-B3D034656112}"/>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5BEB0E2A-4429-C046-B066-654CBE8284B9}"/>
              </a:ext>
            </a:extLst>
          </p:cNvPr>
          <p:cNvSpPr>
            <a:spLocks noGrp="1"/>
          </p:cNvSpPr>
          <p:nvPr>
            <p:ph idx="1"/>
          </p:nvPr>
        </p:nvSpPr>
        <p:spPr/>
        <p:txBody>
          <a:bodyPr/>
          <a:lstStyle/>
          <a:p>
            <a:r>
              <a:rPr lang="zh-CN" altLang="en-US" sz="4000" dirty="0">
                <a:latin typeface="+mj-ea"/>
                <a:ea typeface="+mj-ea"/>
              </a:rPr>
              <a:t>容易出错的宏</a:t>
            </a:r>
            <a:endParaRPr lang="en-US" altLang="zh-CN" sz="4000" dirty="0">
              <a:latin typeface="+mj-ea"/>
              <a:ea typeface="+mj-ea"/>
            </a:endParaRPr>
          </a:p>
          <a:p>
            <a:pPr lvl="1"/>
            <a:r>
              <a:rPr lang="zh-CN" altLang="en-US" sz="3600" dirty="0">
                <a:latin typeface="+mj-ea"/>
                <a:ea typeface="+mj-ea"/>
              </a:rPr>
              <a:t>例子</a:t>
            </a:r>
            <a:r>
              <a:rPr lang="en-US" altLang="zh-CN" sz="3600" dirty="0">
                <a:latin typeface="+mj-ea"/>
                <a:ea typeface="+mj-ea"/>
              </a:rPr>
              <a:t>2</a:t>
            </a:r>
            <a:endParaRPr lang="en-US" sz="3600" dirty="0">
              <a:latin typeface="+mj-ea"/>
              <a:ea typeface="+mj-ea"/>
            </a:endParaRPr>
          </a:p>
        </p:txBody>
      </p:sp>
      <p:sp>
        <p:nvSpPr>
          <p:cNvPr id="4" name="Slide Number Placeholder 3">
            <a:extLst>
              <a:ext uri="{FF2B5EF4-FFF2-40B4-BE49-F238E27FC236}">
                <a16:creationId xmlns:a16="http://schemas.microsoft.com/office/drawing/2014/main" id="{74FAF96D-6DE8-6E49-B4BC-AC7FDCE031F3}"/>
              </a:ext>
            </a:extLst>
          </p:cNvPr>
          <p:cNvSpPr>
            <a:spLocks noGrp="1"/>
          </p:cNvSpPr>
          <p:nvPr>
            <p:ph type="sldNum" sz="quarter" idx="12"/>
          </p:nvPr>
        </p:nvSpPr>
        <p:spPr/>
        <p:txBody>
          <a:bodyPr/>
          <a:lstStyle/>
          <a:p>
            <a:pPr>
              <a:defRPr/>
            </a:pPr>
            <a:fld id="{CA40A734-EF3B-425E-9970-80954DDB0807}" type="slidenum">
              <a:rPr lang="zh-CN" altLang="en-US" smtClean="0"/>
              <a:pPr>
                <a:defRPr/>
              </a:pPr>
              <a:t>17</a:t>
            </a:fld>
            <a:endParaRPr lang="zh-CN" altLang="en-US"/>
          </a:p>
        </p:txBody>
      </p:sp>
      <p:sp>
        <p:nvSpPr>
          <p:cNvPr id="5" name="Rectangle 4">
            <a:extLst>
              <a:ext uri="{FF2B5EF4-FFF2-40B4-BE49-F238E27FC236}">
                <a16:creationId xmlns:a16="http://schemas.microsoft.com/office/drawing/2014/main" id="{197ED02F-0B23-534E-8D6A-811F0FB0CC32}"/>
              </a:ext>
            </a:extLst>
          </p:cNvPr>
          <p:cNvSpPr/>
          <p:nvPr/>
        </p:nvSpPr>
        <p:spPr>
          <a:xfrm>
            <a:off x="1626568" y="2818656"/>
            <a:ext cx="7315200" cy="2246769"/>
          </a:xfrm>
          <a:prstGeom prst="rect">
            <a:avLst/>
          </a:prstGeom>
          <a:ln w="25400">
            <a:noFill/>
          </a:ln>
        </p:spPr>
        <p:txBody>
          <a:bodyPr>
            <a:spAutoFit/>
          </a:bodyPr>
          <a:lstStyle/>
          <a:p>
            <a:r>
              <a:rPr lang="pt" sz="2800" dirty="0">
                <a:solidFill>
                  <a:srgbClr val="777777"/>
                </a:solidFill>
                <a:latin typeface="Menlo" panose="020B0609030804020204" pitchFamily="49" charset="0"/>
              </a:rPr>
              <a:t>#</a:t>
            </a:r>
            <a:r>
              <a:rPr lang="pt" sz="2800" dirty="0">
                <a:solidFill>
                  <a:srgbClr val="4B69C6"/>
                </a:solidFill>
                <a:latin typeface="Menlo" panose="020B0609030804020204" pitchFamily="49" charset="0"/>
              </a:rPr>
              <a:t>define</a:t>
            </a:r>
            <a:r>
              <a:rPr lang="pt" sz="2800" dirty="0">
                <a:solidFill>
                  <a:srgbClr val="333333"/>
                </a:solidFill>
                <a:latin typeface="Menlo" panose="020B0609030804020204" pitchFamily="49" charset="0"/>
              </a:rPr>
              <a:t> </a:t>
            </a: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7A3E9D"/>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a:solidFill>
                  <a:srgbClr val="333333"/>
                </a:solidFill>
                <a:latin typeface="Menlo" panose="020B0609030804020204" pitchFamily="49" charset="0"/>
              </a:rPr>
              <a:t> </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&gt;</a:t>
            </a:r>
            <a:r>
              <a:rPr lang="pt" sz="2800" dirty="0">
                <a:solidFill>
                  <a:srgbClr val="9C5D27"/>
                </a:solidFill>
                <a:latin typeface="Menlo" panose="020B0609030804020204" pitchFamily="49" charset="0"/>
              </a:rPr>
              <a:t>0</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dirty="0">
              <a:solidFill>
                <a:srgbClr val="333333"/>
              </a:solidFill>
              <a:latin typeface="Menlo" panose="020B0609030804020204" pitchFamily="49" charset="0"/>
            </a:endParaRPr>
          </a:p>
          <a:p>
            <a:br>
              <a:rPr lang="pt" sz="2800" dirty="0">
                <a:solidFill>
                  <a:srgbClr val="333333"/>
                </a:solidFill>
                <a:latin typeface="Menlo" panose="020B0609030804020204" pitchFamily="49" charset="0"/>
              </a:rPr>
            </a:br>
            <a:r>
              <a:rPr lang="pt" sz="2800" dirty="0">
                <a:solidFill>
                  <a:srgbClr val="333333"/>
                </a:solidFill>
                <a:latin typeface="Menlo" panose="020B0609030804020204" pitchFamily="49" charset="0"/>
              </a:rPr>
              <a:t>...</a:t>
            </a:r>
          </a:p>
          <a:p>
            <a:br>
              <a:rPr lang="pt" sz="2800" dirty="0">
                <a:solidFill>
                  <a:srgbClr val="333333"/>
                </a:solidFill>
                <a:latin typeface="Menlo" panose="020B0609030804020204" pitchFamily="49" charset="0"/>
              </a:rPr>
            </a:b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pt" sz="28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A79618C0-8568-D141-B509-6A8DC53CB8B8}"/>
              </a:ext>
            </a:extLst>
          </p:cNvPr>
          <p:cNvSpPr/>
          <p:nvPr/>
        </p:nvSpPr>
        <p:spPr>
          <a:xfrm>
            <a:off x="1686529" y="5685192"/>
            <a:ext cx="3706464" cy="1384995"/>
          </a:xfrm>
          <a:prstGeom prst="rect">
            <a:avLst/>
          </a:prstGeom>
          <a:solidFill>
            <a:schemeClr val="bg1"/>
          </a:solidFill>
          <a:ln w="25400">
            <a:solidFill>
              <a:srgbClr val="C00000"/>
            </a:solidFill>
          </a:ln>
        </p:spPr>
        <p:txBody>
          <a:bodyPr wrap="none">
            <a:spAutoFit/>
          </a:bodyPr>
          <a:lstStyle/>
          <a:p>
            <a:r>
              <a:rPr lang="zh-CN" altLang="en-US" sz="2800" dirty="0">
                <a:solidFill>
                  <a:srgbClr val="C00000"/>
                </a:solidFill>
                <a:latin typeface="+mj-ea"/>
                <a:ea typeface="+mj-ea"/>
              </a:rPr>
              <a:t>调用宏前：</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5</a:t>
            </a:r>
            <a:endParaRPr lang="en-US" sz="2800" dirty="0">
              <a:solidFill>
                <a:srgbClr val="C00000"/>
              </a:solidFill>
              <a:latin typeface="+mj-ea"/>
            </a:endParaRPr>
          </a:p>
          <a:p>
            <a:r>
              <a:rPr lang="zh-CN" altLang="en-US" sz="2800" dirty="0">
                <a:solidFill>
                  <a:srgbClr val="C00000"/>
                </a:solidFill>
                <a:latin typeface="+mj-ea"/>
                <a:ea typeface="+mj-ea"/>
              </a:rPr>
              <a:t>调用后期待结果：</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6</a:t>
            </a:r>
            <a:endParaRPr lang="en-US" sz="2800" dirty="0">
              <a:solidFill>
                <a:srgbClr val="9C5D27"/>
              </a:solidFill>
              <a:latin typeface="Menlo" panose="020B0609030804020204" pitchFamily="49" charset="0"/>
            </a:endParaRPr>
          </a:p>
          <a:p>
            <a:r>
              <a:rPr lang="zh-CN" altLang="en-US" sz="2800" dirty="0">
                <a:solidFill>
                  <a:srgbClr val="C00000"/>
                </a:solidFill>
                <a:latin typeface="+mj-ea"/>
                <a:ea typeface="+mj-ea"/>
              </a:rPr>
              <a:t>调用后实际结果：</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altLang="zh-CN" sz="2800" dirty="0">
                <a:solidFill>
                  <a:srgbClr val="9C5D27"/>
                </a:solidFill>
                <a:latin typeface="Menlo" panose="020B0609030804020204" pitchFamily="49" charset="0"/>
              </a:rPr>
              <a:t>7</a:t>
            </a:r>
            <a:endParaRPr lang="en-US" sz="2800" dirty="0">
              <a:solidFill>
                <a:srgbClr val="333333"/>
              </a:solidFill>
              <a:latin typeface="Menlo" panose="020B0609030804020204" pitchFamily="49" charset="0"/>
            </a:endParaRPr>
          </a:p>
        </p:txBody>
      </p:sp>
      <p:sp>
        <p:nvSpPr>
          <p:cNvPr id="8" name="Rectangle 7">
            <a:extLst>
              <a:ext uri="{FF2B5EF4-FFF2-40B4-BE49-F238E27FC236}">
                <a16:creationId xmlns:a16="http://schemas.microsoft.com/office/drawing/2014/main" id="{D98EA404-E501-8E4D-AB8E-010682261057}"/>
              </a:ext>
            </a:extLst>
          </p:cNvPr>
          <p:cNvSpPr/>
          <p:nvPr/>
        </p:nvSpPr>
        <p:spPr>
          <a:xfrm>
            <a:off x="5731024" y="5685192"/>
            <a:ext cx="7459093" cy="523220"/>
          </a:xfrm>
          <a:prstGeom prst="rect">
            <a:avLst/>
          </a:prstGeom>
          <a:solidFill>
            <a:schemeClr val="bg1"/>
          </a:solidFill>
          <a:ln w="25400">
            <a:solidFill>
              <a:srgbClr val="C00000"/>
            </a:solidFill>
          </a:ln>
        </p:spPr>
        <p:txBody>
          <a:bodyPr wrap="none">
            <a:spAutoFit/>
          </a:bodyPr>
          <a:lstStyle/>
          <a:p>
            <a:r>
              <a:rPr lang="zh-CN" altLang="en-US" sz="2800" dirty="0">
                <a:solidFill>
                  <a:srgbClr val="C00000"/>
                </a:solidFill>
                <a:latin typeface="+mj-ea"/>
                <a:ea typeface="+mj-ea"/>
              </a:rPr>
              <a:t>实际执行代码：</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&gt;</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n</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spTree>
    <p:extLst>
      <p:ext uri="{BB962C8B-B14F-4D97-AF65-F5344CB8AC3E}">
        <p14:creationId xmlns:p14="http://schemas.microsoft.com/office/powerpoint/2010/main" val="89879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982-6B1D-584A-8946-2E2AE25E0831}"/>
              </a:ext>
            </a:extLst>
          </p:cNvPr>
          <p:cNvSpPr>
            <a:spLocks noGrp="1"/>
          </p:cNvSpPr>
          <p:nvPr>
            <p:ph type="title"/>
          </p:nvPr>
        </p:nvSpPr>
        <p:spPr/>
        <p:txBody>
          <a:bodyPr>
            <a:normAutofit fontScale="90000"/>
          </a:bodyPr>
          <a:lstStyle/>
          <a:p>
            <a:r>
              <a:rPr lang="en-US" altLang="zh-CN" dirty="0"/>
              <a:t>C/</a:t>
            </a:r>
            <a:r>
              <a:rPr lang="en-US" dirty="0"/>
              <a:t>C++</a:t>
            </a:r>
            <a:r>
              <a:rPr lang="zh-CN" altLang="en-US" dirty="0"/>
              <a:t>入门课程提纲</a:t>
            </a:r>
            <a:endParaRPr lang="en-US" dirty="0"/>
          </a:p>
        </p:txBody>
      </p:sp>
      <p:sp>
        <p:nvSpPr>
          <p:cNvPr id="3" name="Content Placeholder 2">
            <a:extLst>
              <a:ext uri="{FF2B5EF4-FFF2-40B4-BE49-F238E27FC236}">
                <a16:creationId xmlns:a16="http://schemas.microsoft.com/office/drawing/2014/main" id="{C2178D8D-50C9-1643-AFDB-7EFCC0025458}"/>
              </a:ext>
            </a:extLst>
          </p:cNvPr>
          <p:cNvSpPr>
            <a:spLocks noGrp="1"/>
          </p:cNvSpPr>
          <p:nvPr>
            <p:ph idx="1"/>
          </p:nvPr>
        </p:nvSpPr>
        <p:spPr/>
        <p:txBody>
          <a:bodyPr/>
          <a:lstStyle/>
          <a:p>
            <a:r>
              <a:rPr lang="zh-CN" altLang="en-US" dirty="0"/>
              <a:t>概要</a:t>
            </a:r>
            <a:endParaRPr lang="en-US" altLang="zh-CN" dirty="0"/>
          </a:p>
          <a:p>
            <a:r>
              <a:rPr lang="zh-CN" altLang="en-US" dirty="0"/>
              <a:t>预处理器与宏</a:t>
            </a:r>
            <a:endParaRPr lang="en-US" altLang="zh-CN" dirty="0"/>
          </a:p>
          <a:p>
            <a:r>
              <a:rPr lang="zh-CN" altLang="en-US" dirty="0">
                <a:solidFill>
                  <a:srgbClr val="C00000"/>
                </a:solidFill>
              </a:rPr>
              <a:t>变量与函数</a:t>
            </a:r>
            <a:endParaRPr lang="en-US" altLang="zh-CN" dirty="0">
              <a:solidFill>
                <a:srgbClr val="C00000"/>
              </a:solidFill>
            </a:endParaRPr>
          </a:p>
          <a:p>
            <a:r>
              <a:rPr lang="zh-CN" altLang="en-US" dirty="0"/>
              <a:t>修饰词</a:t>
            </a:r>
            <a:endParaRPr lang="en-US" altLang="zh-CN" dirty="0"/>
          </a:p>
          <a:p>
            <a:r>
              <a:rPr lang="zh-CN" altLang="en-US" dirty="0"/>
              <a:t>指针与内存</a:t>
            </a:r>
            <a:endParaRPr lang="en-US" altLang="zh-CN" dirty="0"/>
          </a:p>
          <a:p>
            <a:endParaRPr lang="en-US" dirty="0"/>
          </a:p>
        </p:txBody>
      </p:sp>
      <p:sp>
        <p:nvSpPr>
          <p:cNvPr id="4" name="Slide Number Placeholder 3">
            <a:extLst>
              <a:ext uri="{FF2B5EF4-FFF2-40B4-BE49-F238E27FC236}">
                <a16:creationId xmlns:a16="http://schemas.microsoft.com/office/drawing/2014/main" id="{11AA29BA-8362-0342-BE0F-6F7FDEAEAB69}"/>
              </a:ext>
            </a:extLst>
          </p:cNvPr>
          <p:cNvSpPr>
            <a:spLocks noGrp="1"/>
          </p:cNvSpPr>
          <p:nvPr>
            <p:ph type="sldNum" sz="quarter" idx="12"/>
          </p:nvPr>
        </p:nvSpPr>
        <p:spPr/>
        <p:txBody>
          <a:bodyPr/>
          <a:lstStyle/>
          <a:p>
            <a:pPr>
              <a:defRPr/>
            </a:pPr>
            <a:fld id="{CA40A734-EF3B-425E-9970-80954DDB0807}" type="slidenum">
              <a:rPr lang="zh-CN" altLang="en-US" smtClean="0"/>
              <a:pPr>
                <a:defRPr/>
              </a:pPr>
              <a:t>18</a:t>
            </a:fld>
            <a:endParaRPr lang="zh-CN" altLang="en-US"/>
          </a:p>
        </p:txBody>
      </p:sp>
    </p:spTree>
    <p:extLst>
      <p:ext uri="{BB962C8B-B14F-4D97-AF65-F5344CB8AC3E}">
        <p14:creationId xmlns:p14="http://schemas.microsoft.com/office/powerpoint/2010/main" val="289300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41DF-9CE3-C14B-B3DF-4199E6E84735}"/>
              </a:ext>
            </a:extLst>
          </p:cNvPr>
          <p:cNvSpPr>
            <a:spLocks noGrp="1"/>
          </p:cNvSpPr>
          <p:nvPr>
            <p:ph type="title"/>
          </p:nvPr>
        </p:nvSpPr>
        <p:spPr/>
        <p:txBody>
          <a:bodyPr>
            <a:normAutofit fontScale="90000"/>
          </a:bodyPr>
          <a:lstStyle/>
          <a:p>
            <a:r>
              <a:rPr lang="zh-CN" altLang="en-US" dirty="0"/>
              <a:t>数据类型</a:t>
            </a:r>
            <a:endParaRPr lang="en-US" dirty="0"/>
          </a:p>
        </p:txBody>
      </p:sp>
      <p:sp>
        <p:nvSpPr>
          <p:cNvPr id="3" name="Content Placeholder 2">
            <a:extLst>
              <a:ext uri="{FF2B5EF4-FFF2-40B4-BE49-F238E27FC236}">
                <a16:creationId xmlns:a16="http://schemas.microsoft.com/office/drawing/2014/main" id="{70FD6877-8E23-B047-ACD4-600E3C5207C5}"/>
              </a:ext>
            </a:extLst>
          </p:cNvPr>
          <p:cNvSpPr>
            <a:spLocks noGrp="1"/>
          </p:cNvSpPr>
          <p:nvPr>
            <p:ph idx="1"/>
          </p:nvPr>
        </p:nvSpPr>
        <p:spPr/>
        <p:txBody>
          <a:bodyPr/>
          <a:lstStyle/>
          <a:p>
            <a:r>
              <a:rPr lang="zh-CN" altLang="en-US" dirty="0"/>
              <a:t>基本类型</a:t>
            </a:r>
            <a:endParaRPr lang="en-US" altLang="zh-CN" dirty="0"/>
          </a:p>
          <a:p>
            <a:pPr lvl="1"/>
            <a:r>
              <a:rPr lang="zh-CN" altLang="en-US" dirty="0"/>
              <a:t>字符类型：</a:t>
            </a:r>
            <a:r>
              <a:rPr lang="en-US" altLang="zh-CN" sz="2800" dirty="0">
                <a:latin typeface="Menlo" panose="020B0609030804020204" pitchFamily="49" charset="0"/>
                <a:ea typeface="Menlo" panose="020B0609030804020204" pitchFamily="49" charset="0"/>
                <a:cs typeface="Menlo" panose="020B0609030804020204" pitchFamily="49" charset="0"/>
              </a:rPr>
              <a:t>char</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1</a:t>
            </a:r>
            <a:r>
              <a:rPr lang="zh-CN" altLang="en-US" sz="2800" dirty="0">
                <a:latin typeface="Menlo" panose="020B0609030804020204" pitchFamily="49" charset="0"/>
                <a:cs typeface="Menlo" panose="020B0609030804020204" pitchFamily="49" charset="0"/>
              </a:rPr>
              <a:t>）</a:t>
            </a:r>
            <a:endParaRPr lang="en-US" altLang="zh-CN" dirty="0">
              <a:latin typeface="Menlo" panose="020B0609030804020204" pitchFamily="49" charset="0"/>
              <a:ea typeface="Menlo" panose="020B0609030804020204" pitchFamily="49" charset="0"/>
              <a:cs typeface="Menlo" panose="020B0609030804020204" pitchFamily="49" charset="0"/>
            </a:endParaRPr>
          </a:p>
          <a:p>
            <a:pPr lvl="1"/>
            <a:r>
              <a:rPr lang="zh-CN" altLang="en-US" dirty="0"/>
              <a:t>整型：</a:t>
            </a:r>
            <a:r>
              <a:rPr lang="en-US" altLang="zh-CN" sz="2800" dirty="0" err="1">
                <a:latin typeface="Menlo" panose="020B0609030804020204" pitchFamily="49" charset="0"/>
                <a:ea typeface="Menlo" panose="020B0609030804020204" pitchFamily="49" charset="0"/>
                <a:cs typeface="Menlo" panose="020B0609030804020204" pitchFamily="49" charset="0"/>
              </a:rPr>
              <a:t>int</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4</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short</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2</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long</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4</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long</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long</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8</a:t>
            </a:r>
            <a:r>
              <a:rPr lang="zh-CN" altLang="en-US" sz="2800" dirty="0">
                <a:latin typeface="Menlo" panose="020B0609030804020204" pitchFamily="49" charset="0"/>
                <a:cs typeface="Menlo" panose="020B0609030804020204" pitchFamily="49" charset="0"/>
              </a:rPr>
              <a:t>）</a:t>
            </a:r>
            <a:endParaRPr lang="en-US" altLang="zh-CN" sz="2800" dirty="0">
              <a:latin typeface="Menlo" panose="020B0609030804020204" pitchFamily="49" charset="0"/>
              <a:ea typeface="Menlo" panose="020B0609030804020204" pitchFamily="49" charset="0"/>
              <a:cs typeface="Menlo" panose="020B0609030804020204" pitchFamily="49" charset="0"/>
            </a:endParaRPr>
          </a:p>
          <a:p>
            <a:pPr lvl="1"/>
            <a:r>
              <a:rPr lang="zh-CN" altLang="en-US" dirty="0"/>
              <a:t>浮点类型：</a:t>
            </a:r>
            <a:r>
              <a:rPr lang="en-US" altLang="zh-CN" sz="2800" dirty="0">
                <a:latin typeface="Menlo" panose="020B0609030804020204" pitchFamily="49" charset="0"/>
                <a:ea typeface="Menlo" panose="020B0609030804020204" pitchFamily="49" charset="0"/>
                <a:cs typeface="Menlo" panose="020B0609030804020204" pitchFamily="49" charset="0"/>
              </a:rPr>
              <a:t>float</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4</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double</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8</a:t>
            </a:r>
            <a:r>
              <a:rPr lang="zh-CN" altLang="en-US" sz="2800" dirty="0">
                <a:latin typeface="Menlo" panose="020B0609030804020204" pitchFamily="49" charset="0"/>
                <a:cs typeface="Menlo" panose="020B0609030804020204" pitchFamily="49" charset="0"/>
              </a:rPr>
              <a:t>）</a:t>
            </a:r>
            <a:endParaRPr lang="en-US" altLang="zh-CN" sz="2800" dirty="0">
              <a:latin typeface="Menlo" panose="020B0609030804020204" pitchFamily="49" charset="0"/>
              <a:ea typeface="Menlo" panose="020B0609030804020204" pitchFamily="49" charset="0"/>
              <a:cs typeface="Menlo" panose="020B0609030804020204" pitchFamily="49" charset="0"/>
            </a:endParaRPr>
          </a:p>
          <a:p>
            <a:pPr lvl="1"/>
            <a:r>
              <a:rPr lang="zh-CN" altLang="en-US" dirty="0"/>
              <a:t>实际长度依赖于具体编译器</a:t>
            </a:r>
            <a:endParaRPr lang="en-US" altLang="zh-CN" dirty="0"/>
          </a:p>
          <a:p>
            <a:pPr lvl="2"/>
            <a:r>
              <a:rPr lang="zh-CN" altLang="en-US" dirty="0"/>
              <a:t>可用</a:t>
            </a:r>
            <a:r>
              <a:rPr lang="en-US" altLang="zh-CN" dirty="0" err="1">
                <a:latin typeface="Menlo" panose="020B0609030804020204" pitchFamily="49" charset="0"/>
                <a:ea typeface="Menlo" panose="020B0609030804020204" pitchFamily="49" charset="0"/>
                <a:cs typeface="Menlo" panose="020B0609030804020204" pitchFamily="49" charset="0"/>
              </a:rPr>
              <a:t>sizeof</a:t>
            </a:r>
            <a:r>
              <a:rPr lang="zh-CN" altLang="en-US" dirty="0">
                <a:latin typeface="Menlo" panose="020B0609030804020204" pitchFamily="49" charset="0"/>
                <a:cs typeface="Menlo" panose="020B0609030804020204" pitchFamily="49" charset="0"/>
              </a:rPr>
              <a:t>（）</a:t>
            </a:r>
            <a:r>
              <a:rPr lang="zh-CN" altLang="en-US" dirty="0"/>
              <a:t>函数查看具体值</a:t>
            </a:r>
            <a:endParaRPr lang="en-US" altLang="zh-CN" dirty="0"/>
          </a:p>
          <a:p>
            <a:endParaRPr lang="en-US" altLang="zh-CN" dirty="0"/>
          </a:p>
          <a:p>
            <a:endParaRPr lang="en-US" altLang="zh-CN" dirty="0"/>
          </a:p>
          <a:p>
            <a:r>
              <a:rPr lang="zh-CN" altLang="en-US" dirty="0"/>
              <a:t>自定义类型</a:t>
            </a:r>
            <a:endParaRPr lang="en-US" altLang="zh-CN" dirty="0"/>
          </a:p>
          <a:p>
            <a:pPr lvl="2"/>
            <a:r>
              <a:rPr lang="en-US" altLang="zh-CN" dirty="0">
                <a:latin typeface="Menlo" panose="020B0609030804020204" pitchFamily="49" charset="0"/>
                <a:ea typeface="Menlo" panose="020B0609030804020204" pitchFamily="49" charset="0"/>
                <a:cs typeface="Menlo" panose="020B0609030804020204" pitchFamily="49" charset="0"/>
              </a:rPr>
              <a:t>struct,</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union,</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class</a:t>
            </a:r>
          </a:p>
        </p:txBody>
      </p:sp>
      <p:sp>
        <p:nvSpPr>
          <p:cNvPr id="4" name="Slide Number Placeholder 3">
            <a:extLst>
              <a:ext uri="{FF2B5EF4-FFF2-40B4-BE49-F238E27FC236}">
                <a16:creationId xmlns:a16="http://schemas.microsoft.com/office/drawing/2014/main" id="{6A1F0388-3894-4643-8467-A4C85BE4125F}"/>
              </a:ext>
            </a:extLst>
          </p:cNvPr>
          <p:cNvSpPr>
            <a:spLocks noGrp="1"/>
          </p:cNvSpPr>
          <p:nvPr>
            <p:ph type="sldNum" sz="quarter" idx="12"/>
          </p:nvPr>
        </p:nvSpPr>
        <p:spPr/>
        <p:txBody>
          <a:bodyPr/>
          <a:lstStyle/>
          <a:p>
            <a:pPr>
              <a:defRPr/>
            </a:pPr>
            <a:fld id="{CA40A734-EF3B-425E-9970-80954DDB0807}" type="slidenum">
              <a:rPr lang="zh-CN" altLang="en-US" smtClean="0"/>
              <a:pPr>
                <a:defRPr/>
              </a:pPr>
              <a:t>19</a:t>
            </a:fld>
            <a:endParaRPr lang="zh-CN" altLang="en-US" dirty="0"/>
          </a:p>
        </p:txBody>
      </p:sp>
      <p:sp>
        <p:nvSpPr>
          <p:cNvPr id="6" name="Rectangle 5">
            <a:extLst>
              <a:ext uri="{FF2B5EF4-FFF2-40B4-BE49-F238E27FC236}">
                <a16:creationId xmlns:a16="http://schemas.microsoft.com/office/drawing/2014/main" id="{26F8C7C3-8234-FA47-8EA5-AFE13FA25EC4}"/>
              </a:ext>
            </a:extLst>
          </p:cNvPr>
          <p:cNvSpPr/>
          <p:nvPr/>
        </p:nvSpPr>
        <p:spPr>
          <a:xfrm>
            <a:off x="2150672" y="4906888"/>
            <a:ext cx="7315200" cy="1384995"/>
          </a:xfrm>
          <a:prstGeom prst="rect">
            <a:avLst/>
          </a:prstGeom>
        </p:spPr>
        <p:txBody>
          <a:bodyPr>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err="1">
                <a:solidFill>
                  <a:srgbClr val="777777"/>
                </a:solidFill>
                <a:latin typeface="Menlo" panose="020B0609030804020204" pitchFamily="49" charset="0"/>
              </a:rPr>
              <a:t>sizeof</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//4</a:t>
            </a:r>
            <a:endParaRPr lang="en-US" sz="2800" dirty="0">
              <a:solidFill>
                <a:srgbClr val="333333"/>
              </a:solidFill>
              <a:latin typeface="Menlo" panose="020B0609030804020204" pitchFamily="49" charset="0"/>
            </a:endParaRPr>
          </a:p>
          <a:p>
            <a:r>
              <a:rPr lang="en-US" sz="2800" dirty="0" err="1">
                <a:solidFill>
                  <a:srgbClr val="777777"/>
                </a:solidFill>
                <a:latin typeface="Menlo" panose="020B0609030804020204" pitchFamily="49" charset="0"/>
              </a:rPr>
              <a:t>sizeof</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//4</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6192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982-6B1D-584A-8946-2E2AE25E0831}"/>
              </a:ext>
            </a:extLst>
          </p:cNvPr>
          <p:cNvSpPr>
            <a:spLocks noGrp="1"/>
          </p:cNvSpPr>
          <p:nvPr>
            <p:ph type="title"/>
          </p:nvPr>
        </p:nvSpPr>
        <p:spPr/>
        <p:txBody>
          <a:bodyPr>
            <a:normAutofit fontScale="90000"/>
          </a:bodyPr>
          <a:lstStyle/>
          <a:p>
            <a:r>
              <a:rPr lang="en-US" altLang="zh-CN" dirty="0"/>
              <a:t>C/</a:t>
            </a:r>
            <a:r>
              <a:rPr lang="en-US" dirty="0"/>
              <a:t>C++</a:t>
            </a:r>
            <a:r>
              <a:rPr lang="zh-CN" altLang="en-US" dirty="0"/>
              <a:t>入门课程提纲</a:t>
            </a:r>
            <a:endParaRPr lang="en-US" dirty="0"/>
          </a:p>
        </p:txBody>
      </p:sp>
      <p:sp>
        <p:nvSpPr>
          <p:cNvPr id="3" name="Content Placeholder 2">
            <a:extLst>
              <a:ext uri="{FF2B5EF4-FFF2-40B4-BE49-F238E27FC236}">
                <a16:creationId xmlns:a16="http://schemas.microsoft.com/office/drawing/2014/main" id="{C2178D8D-50C9-1643-AFDB-7EFCC0025458}"/>
              </a:ext>
            </a:extLst>
          </p:cNvPr>
          <p:cNvSpPr>
            <a:spLocks noGrp="1"/>
          </p:cNvSpPr>
          <p:nvPr>
            <p:ph idx="1"/>
          </p:nvPr>
        </p:nvSpPr>
        <p:spPr/>
        <p:txBody>
          <a:bodyPr/>
          <a:lstStyle/>
          <a:p>
            <a:r>
              <a:rPr lang="zh-CN" altLang="en-US" dirty="0">
                <a:solidFill>
                  <a:srgbClr val="C00000"/>
                </a:solidFill>
              </a:rPr>
              <a:t>概要</a:t>
            </a:r>
            <a:endParaRPr lang="en-US" altLang="zh-CN" dirty="0">
              <a:solidFill>
                <a:srgbClr val="C00000"/>
              </a:solidFill>
            </a:endParaRPr>
          </a:p>
          <a:p>
            <a:r>
              <a:rPr lang="zh-CN" altLang="en-US" dirty="0"/>
              <a:t>预处理器与宏</a:t>
            </a:r>
            <a:endParaRPr lang="en-US" altLang="zh-CN" dirty="0"/>
          </a:p>
          <a:p>
            <a:r>
              <a:rPr lang="zh-CN" altLang="en-US" dirty="0"/>
              <a:t>变量与函数</a:t>
            </a:r>
            <a:endParaRPr lang="en-US" altLang="zh-CN" dirty="0"/>
          </a:p>
          <a:p>
            <a:r>
              <a:rPr lang="zh-CN" altLang="en-US" dirty="0"/>
              <a:t>修饰词</a:t>
            </a:r>
            <a:endParaRPr lang="en-US" altLang="zh-CN" dirty="0"/>
          </a:p>
          <a:p>
            <a:r>
              <a:rPr lang="zh-CN" altLang="en-US" dirty="0"/>
              <a:t>指针与内存</a:t>
            </a:r>
            <a:endParaRPr lang="en-US" altLang="zh-CN" dirty="0"/>
          </a:p>
          <a:p>
            <a:endParaRPr lang="en-US" dirty="0"/>
          </a:p>
        </p:txBody>
      </p:sp>
      <p:sp>
        <p:nvSpPr>
          <p:cNvPr id="4" name="Slide Number Placeholder 3">
            <a:extLst>
              <a:ext uri="{FF2B5EF4-FFF2-40B4-BE49-F238E27FC236}">
                <a16:creationId xmlns:a16="http://schemas.microsoft.com/office/drawing/2014/main" id="{11AA29BA-8362-0342-BE0F-6F7FDEAEAB69}"/>
              </a:ext>
            </a:extLst>
          </p:cNvPr>
          <p:cNvSpPr>
            <a:spLocks noGrp="1"/>
          </p:cNvSpPr>
          <p:nvPr>
            <p:ph type="sldNum" sz="quarter" idx="12"/>
          </p:nvPr>
        </p:nvSpPr>
        <p:spPr/>
        <p:txBody>
          <a:bodyPr/>
          <a:lstStyle/>
          <a:p>
            <a:pPr>
              <a:defRPr/>
            </a:pPr>
            <a:fld id="{CA40A734-EF3B-425E-9970-80954DDB0807}" type="slidenum">
              <a:rPr lang="zh-CN" altLang="en-US" smtClean="0"/>
              <a:pPr>
                <a:defRPr/>
              </a:pPr>
              <a:t>2</a:t>
            </a:fld>
            <a:endParaRPr lang="zh-CN" altLang="en-US"/>
          </a:p>
        </p:txBody>
      </p:sp>
    </p:spTree>
    <p:extLst>
      <p:ext uri="{BB962C8B-B14F-4D97-AF65-F5344CB8AC3E}">
        <p14:creationId xmlns:p14="http://schemas.microsoft.com/office/powerpoint/2010/main" val="1208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41DF-9CE3-C14B-B3DF-4199E6E84735}"/>
              </a:ext>
            </a:extLst>
          </p:cNvPr>
          <p:cNvSpPr>
            <a:spLocks noGrp="1"/>
          </p:cNvSpPr>
          <p:nvPr>
            <p:ph type="title"/>
          </p:nvPr>
        </p:nvSpPr>
        <p:spPr/>
        <p:txBody>
          <a:bodyPr>
            <a:normAutofit fontScale="90000"/>
          </a:bodyPr>
          <a:lstStyle/>
          <a:p>
            <a:r>
              <a:rPr lang="zh-CN" altLang="en-US" dirty="0"/>
              <a:t>数据类型</a:t>
            </a:r>
            <a:endParaRPr lang="en-US" dirty="0"/>
          </a:p>
        </p:txBody>
      </p:sp>
      <p:sp>
        <p:nvSpPr>
          <p:cNvPr id="3" name="Content Placeholder 2">
            <a:extLst>
              <a:ext uri="{FF2B5EF4-FFF2-40B4-BE49-F238E27FC236}">
                <a16:creationId xmlns:a16="http://schemas.microsoft.com/office/drawing/2014/main" id="{70FD6877-8E23-B047-ACD4-600E3C5207C5}"/>
              </a:ext>
            </a:extLst>
          </p:cNvPr>
          <p:cNvSpPr>
            <a:spLocks noGrp="1"/>
          </p:cNvSpPr>
          <p:nvPr>
            <p:ph idx="1"/>
          </p:nvPr>
        </p:nvSpPr>
        <p:spPr/>
        <p:txBody>
          <a:bodyPr/>
          <a:lstStyle/>
          <a:p>
            <a:r>
              <a:rPr lang="zh-CN" altLang="en-US" dirty="0"/>
              <a:t>字符类型和整型的符号修饰词</a:t>
            </a:r>
            <a:endParaRPr lang="en-US" altLang="zh-CN" dirty="0"/>
          </a:p>
          <a:p>
            <a:pPr lvl="1"/>
            <a:r>
              <a:rPr lang="en-US" altLang="zh-CN" dirty="0"/>
              <a:t>signed</a:t>
            </a:r>
            <a:r>
              <a:rPr lang="zh-CN" altLang="en-US" dirty="0"/>
              <a:t>：可表示正数和负数</a:t>
            </a:r>
            <a:endParaRPr lang="en-US" altLang="zh-CN" dirty="0"/>
          </a:p>
          <a:p>
            <a:pPr lvl="1"/>
            <a:r>
              <a:rPr lang="en-US" altLang="zh-CN" dirty="0"/>
              <a:t>unsigned</a:t>
            </a:r>
            <a:r>
              <a:rPr lang="zh-CN" altLang="en-US" dirty="0"/>
              <a:t>：只可表示正数（范围是</a:t>
            </a:r>
            <a:r>
              <a:rPr lang="en-US" altLang="zh-CN" dirty="0"/>
              <a:t>signed</a:t>
            </a:r>
            <a:r>
              <a:rPr lang="zh-CN" altLang="en-US" dirty="0"/>
              <a:t>的两倍）</a:t>
            </a:r>
            <a:endParaRPr lang="en-US" altLang="zh-CN" dirty="0"/>
          </a:p>
          <a:p>
            <a:r>
              <a:rPr lang="zh-CN" altLang="en-US" dirty="0"/>
              <a:t>浮点数的二进制表示</a:t>
            </a:r>
            <a:endParaRPr lang="en-US" altLang="zh-CN" dirty="0"/>
          </a:p>
          <a:p>
            <a:pPr lvl="1"/>
            <a:r>
              <a:rPr lang="zh-CN" altLang="en-US" dirty="0"/>
              <a:t>单精度（</a:t>
            </a:r>
            <a:r>
              <a:rPr lang="en-US" altLang="zh-CN" dirty="0"/>
              <a:t>float</a:t>
            </a:r>
            <a:r>
              <a:rPr lang="zh-CN" altLang="en-US" dirty="0"/>
              <a:t>）</a:t>
            </a:r>
            <a:endParaRPr lang="en-US" altLang="zh-CN" dirty="0"/>
          </a:p>
        </p:txBody>
      </p:sp>
      <p:sp>
        <p:nvSpPr>
          <p:cNvPr id="4" name="Slide Number Placeholder 3">
            <a:extLst>
              <a:ext uri="{FF2B5EF4-FFF2-40B4-BE49-F238E27FC236}">
                <a16:creationId xmlns:a16="http://schemas.microsoft.com/office/drawing/2014/main" id="{6A1F0388-3894-4643-8467-A4C85BE4125F}"/>
              </a:ext>
            </a:extLst>
          </p:cNvPr>
          <p:cNvSpPr>
            <a:spLocks noGrp="1"/>
          </p:cNvSpPr>
          <p:nvPr>
            <p:ph type="sldNum" sz="quarter" idx="12"/>
          </p:nvPr>
        </p:nvSpPr>
        <p:spPr/>
        <p:txBody>
          <a:bodyPr/>
          <a:lstStyle/>
          <a:p>
            <a:pPr>
              <a:defRPr/>
            </a:pPr>
            <a:fld id="{CA40A734-EF3B-425E-9970-80954DDB0807}" type="slidenum">
              <a:rPr lang="zh-CN" altLang="en-US" smtClean="0"/>
              <a:pPr>
                <a:defRPr/>
              </a:pPr>
              <a:t>20</a:t>
            </a:fld>
            <a:endParaRPr lang="zh-CN" altLang="en-US"/>
          </a:p>
        </p:txBody>
      </p:sp>
      <p:pic>
        <p:nvPicPr>
          <p:cNvPr id="6" name="Picture 5">
            <a:extLst>
              <a:ext uri="{FF2B5EF4-FFF2-40B4-BE49-F238E27FC236}">
                <a16:creationId xmlns:a16="http://schemas.microsoft.com/office/drawing/2014/main" id="{5ABB2646-49AF-8847-A124-DAF3D4507DDC}"/>
              </a:ext>
            </a:extLst>
          </p:cNvPr>
          <p:cNvPicPr>
            <a:picLocks noChangeAspect="1"/>
          </p:cNvPicPr>
          <p:nvPr/>
        </p:nvPicPr>
        <p:blipFill>
          <a:blip r:embed="rId3"/>
          <a:stretch>
            <a:fillRect/>
          </a:stretch>
        </p:blipFill>
        <p:spPr>
          <a:xfrm>
            <a:off x="978496" y="4618856"/>
            <a:ext cx="12116436" cy="1368152"/>
          </a:xfrm>
          <a:prstGeom prst="rect">
            <a:avLst/>
          </a:prstGeom>
        </p:spPr>
      </p:pic>
      <p:pic>
        <p:nvPicPr>
          <p:cNvPr id="7" name="Picture 6">
            <a:extLst>
              <a:ext uri="{FF2B5EF4-FFF2-40B4-BE49-F238E27FC236}">
                <a16:creationId xmlns:a16="http://schemas.microsoft.com/office/drawing/2014/main" id="{D7046D30-C616-B843-9103-E57AFB119159}"/>
              </a:ext>
            </a:extLst>
          </p:cNvPr>
          <p:cNvPicPr>
            <a:picLocks noChangeAspect="1"/>
          </p:cNvPicPr>
          <p:nvPr/>
        </p:nvPicPr>
        <p:blipFill>
          <a:blip r:embed="rId4"/>
          <a:stretch>
            <a:fillRect/>
          </a:stretch>
        </p:blipFill>
        <p:spPr>
          <a:xfrm>
            <a:off x="978496" y="6326336"/>
            <a:ext cx="12661900" cy="812800"/>
          </a:xfrm>
          <a:prstGeom prst="rect">
            <a:avLst/>
          </a:prstGeom>
          <a:solidFill>
            <a:schemeClr val="bg1"/>
          </a:solidFill>
          <a:ln>
            <a:noFill/>
          </a:ln>
        </p:spPr>
      </p:pic>
    </p:spTree>
    <p:extLst>
      <p:ext uri="{BB962C8B-B14F-4D97-AF65-F5344CB8AC3E}">
        <p14:creationId xmlns:p14="http://schemas.microsoft.com/office/powerpoint/2010/main" val="275682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基本类型遵循以下转换顺序从低向高转换</a:t>
            </a:r>
            <a:endParaRPr lang="en-US" altLang="zh-CN" dirty="0"/>
          </a:p>
          <a:p>
            <a:pPr lvl="2"/>
            <a:r>
              <a:rPr lang="en-US" altLang="zh-CN" sz="2400" dirty="0">
                <a:latin typeface="Menlo" panose="020B0609030804020204" pitchFamily="49" charset="0"/>
                <a:ea typeface="Menlo" panose="020B0609030804020204" pitchFamily="49" charset="0"/>
                <a:cs typeface="Menlo" panose="020B0609030804020204" pitchFamily="49" charset="0"/>
              </a:rPr>
              <a:t>char</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short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err="1">
                <a:latin typeface="Menlo" panose="020B0609030804020204" pitchFamily="49" charset="0"/>
                <a:ea typeface="Menlo" panose="020B0609030804020204" pitchFamily="49" charset="0"/>
                <a:cs typeface="Menlo" panose="020B0609030804020204" pitchFamily="49" charset="0"/>
              </a:rPr>
              <a:t>int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float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double</a:t>
            </a:r>
            <a:r>
              <a:rPr lang="zh-CN" altLang="en-US" sz="2400" dirty="0">
                <a:latin typeface="Menlo" panose="020B0609030804020204" pitchFamily="49" charset="0"/>
                <a:cs typeface="Menlo" panose="020B0609030804020204" pitchFamily="49" charset="0"/>
              </a:rPr>
              <a:t> </a:t>
            </a:r>
            <a:endParaRPr lang="en-US" altLang="zh-CN" sz="2400" dirty="0">
              <a:latin typeface="Menlo" panose="020B0609030804020204" pitchFamily="49" charset="0"/>
              <a:cs typeface="Menlo" panose="020B0609030804020204" pitchFamily="49" charset="0"/>
            </a:endParaRPr>
          </a:p>
          <a:p>
            <a:pPr lvl="2"/>
            <a:r>
              <a:rPr lang="zh-CN" altLang="en-US" dirty="0"/>
              <a:t>依照计算顺序依次转换</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21</a:t>
            </a:fld>
            <a:endParaRPr lang="zh-CN" altLang="en-US"/>
          </a:p>
        </p:txBody>
      </p:sp>
      <p:sp>
        <p:nvSpPr>
          <p:cNvPr id="8" name="Rectangle 7">
            <a:extLst>
              <a:ext uri="{FF2B5EF4-FFF2-40B4-BE49-F238E27FC236}">
                <a16:creationId xmlns:a16="http://schemas.microsoft.com/office/drawing/2014/main" id="{FAF43C6D-BCCD-3F4B-8D23-7A9C98A0130C}"/>
              </a:ext>
            </a:extLst>
          </p:cNvPr>
          <p:cNvSpPr/>
          <p:nvPr/>
        </p:nvSpPr>
        <p:spPr>
          <a:xfrm>
            <a:off x="2130624" y="4266960"/>
            <a:ext cx="7315200" cy="1815882"/>
          </a:xfrm>
          <a:prstGeom prst="rect">
            <a:avLst/>
          </a:prstGeom>
        </p:spPr>
        <p:txBody>
          <a:bodyPr>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b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c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d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9" name="Rectangle 8">
            <a:extLst>
              <a:ext uri="{FF2B5EF4-FFF2-40B4-BE49-F238E27FC236}">
                <a16:creationId xmlns:a16="http://schemas.microsoft.com/office/drawing/2014/main" id="{2A0D97F9-B7A7-F441-BC4A-4E8920E48B57}"/>
              </a:ext>
            </a:extLst>
          </p:cNvPr>
          <p:cNvSpPr/>
          <p:nvPr/>
        </p:nvSpPr>
        <p:spPr>
          <a:xfrm>
            <a:off x="6984992" y="5338936"/>
            <a:ext cx="1050288" cy="523220"/>
          </a:xfrm>
          <a:prstGeom prst="rect">
            <a:avLst/>
          </a:prstGeom>
          <a:solidFill>
            <a:schemeClr val="bg1"/>
          </a:solidFill>
          <a:ln w="25400">
            <a:solidFill>
              <a:srgbClr val="C00000"/>
            </a:solidFill>
          </a:ln>
        </p:spPr>
        <p:txBody>
          <a:bodyPr wrap="none">
            <a:spAutoFit/>
          </a:bodyPr>
          <a:lstStyle/>
          <a:p>
            <a:r>
              <a:rPr lang="en-US" sz="2800" dirty="0">
                <a:solidFill>
                  <a:srgbClr val="333333"/>
                </a:solidFill>
                <a:latin typeface="Menlo" panose="020B0609030804020204" pitchFamily="49" charset="0"/>
              </a:rPr>
              <a:t>d</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e</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22315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基本类型遵循以下转换顺序从低向高转换</a:t>
            </a:r>
            <a:endParaRPr lang="en-US" altLang="zh-CN" dirty="0"/>
          </a:p>
          <a:p>
            <a:pPr lvl="2"/>
            <a:r>
              <a:rPr lang="en-US" altLang="zh-CN" sz="2400" dirty="0">
                <a:latin typeface="Menlo" panose="020B0609030804020204" pitchFamily="49" charset="0"/>
                <a:ea typeface="Menlo" panose="020B0609030804020204" pitchFamily="49" charset="0"/>
                <a:cs typeface="Menlo" panose="020B0609030804020204" pitchFamily="49" charset="0"/>
              </a:rPr>
              <a:t>char</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short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err="1">
                <a:latin typeface="Menlo" panose="020B0609030804020204" pitchFamily="49" charset="0"/>
                <a:ea typeface="Menlo" panose="020B0609030804020204" pitchFamily="49" charset="0"/>
                <a:cs typeface="Menlo" panose="020B0609030804020204" pitchFamily="49" charset="0"/>
              </a:rPr>
              <a:t>int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long</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float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&lt;</a:t>
            </a:r>
            <a:r>
              <a:rPr lang="zh-CN" altLang="en-US" sz="2400" dirty="0">
                <a:latin typeface="Menlo" panose="020B0609030804020204" pitchFamily="49" charset="0"/>
                <a:cs typeface="Menlo" panose="020B0609030804020204" pitchFamily="49" charset="0"/>
              </a:rPr>
              <a:t> </a:t>
            </a:r>
            <a:r>
              <a:rPr lang="en-US" altLang="zh-CN" sz="2400" dirty="0">
                <a:latin typeface="Menlo" panose="020B0609030804020204" pitchFamily="49" charset="0"/>
                <a:ea typeface="Menlo" panose="020B0609030804020204" pitchFamily="49" charset="0"/>
                <a:cs typeface="Menlo" panose="020B0609030804020204" pitchFamily="49" charset="0"/>
              </a:rPr>
              <a:t>double</a:t>
            </a:r>
            <a:r>
              <a:rPr lang="zh-CN" altLang="en-US" sz="2400" dirty="0">
                <a:latin typeface="Menlo" panose="020B0609030804020204" pitchFamily="49" charset="0"/>
                <a:cs typeface="Menlo" panose="020B0609030804020204" pitchFamily="49" charset="0"/>
              </a:rPr>
              <a:t> </a:t>
            </a:r>
            <a:endParaRPr lang="en-US" altLang="zh-CN" sz="2400" dirty="0">
              <a:latin typeface="Menlo" panose="020B0609030804020204" pitchFamily="49" charset="0"/>
              <a:cs typeface="Menlo" panose="020B0609030804020204" pitchFamily="49" charset="0"/>
            </a:endParaRPr>
          </a:p>
          <a:p>
            <a:pPr lvl="2"/>
            <a:r>
              <a:rPr lang="zh-CN" altLang="en-US" dirty="0"/>
              <a:t>依照计算顺序依次转换</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22</a:t>
            </a:fld>
            <a:endParaRPr lang="zh-CN" altLang="en-US"/>
          </a:p>
        </p:txBody>
      </p:sp>
      <p:sp>
        <p:nvSpPr>
          <p:cNvPr id="8" name="Rectangle 7">
            <a:extLst>
              <a:ext uri="{FF2B5EF4-FFF2-40B4-BE49-F238E27FC236}">
                <a16:creationId xmlns:a16="http://schemas.microsoft.com/office/drawing/2014/main" id="{FAF43C6D-BCCD-3F4B-8D23-7A9C98A0130C}"/>
              </a:ext>
            </a:extLst>
          </p:cNvPr>
          <p:cNvSpPr/>
          <p:nvPr/>
        </p:nvSpPr>
        <p:spPr>
          <a:xfrm>
            <a:off x="2130624" y="4266960"/>
            <a:ext cx="7315200" cy="1815882"/>
          </a:xfrm>
          <a:prstGeom prst="rect">
            <a:avLst/>
          </a:prstGeom>
        </p:spPr>
        <p:txBody>
          <a:bodyPr>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b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c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d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5" name="Rectangle 4">
            <a:extLst>
              <a:ext uri="{FF2B5EF4-FFF2-40B4-BE49-F238E27FC236}">
                <a16:creationId xmlns:a16="http://schemas.microsoft.com/office/drawing/2014/main" id="{BE866D8D-C304-B84D-A72F-012E8201B0BC}"/>
              </a:ext>
            </a:extLst>
          </p:cNvPr>
          <p:cNvSpPr/>
          <p:nvPr/>
        </p:nvSpPr>
        <p:spPr>
          <a:xfrm>
            <a:off x="2130624" y="6232296"/>
            <a:ext cx="11161240" cy="954107"/>
          </a:xfrm>
          <a:prstGeom prst="rect">
            <a:avLst/>
          </a:prstGeom>
          <a:solidFill>
            <a:schemeClr val="bg1"/>
          </a:solidFill>
          <a:ln w="25400">
            <a:solidFill>
              <a:srgbClr val="C00000"/>
            </a:solidFill>
          </a:ln>
        </p:spPr>
        <p:txBody>
          <a:bodyPr wrap="square">
            <a:spAutoFit/>
          </a:bodyPr>
          <a:lstStyle/>
          <a:p>
            <a:r>
              <a:rPr lang="en-US" sz="2800" dirty="0">
                <a:solidFill>
                  <a:srgbClr val="333333"/>
                </a:solidFill>
                <a:latin typeface="Menlo" panose="020B0609030804020204" pitchFamily="49" charset="0"/>
              </a:rPr>
              <a:t>d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2.0f</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0.75f</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333333"/>
                </a:solidFill>
                <a:latin typeface="Menlo" panose="020B0609030804020204" pitchFamily="49" charset="0"/>
              </a:rPr>
              <a:t>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2.0f</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0.0f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0.25f</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0.25f</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6BCA1482-0331-B04F-87C6-B923D4D9614D}"/>
              </a:ext>
            </a:extLst>
          </p:cNvPr>
          <p:cNvSpPr/>
          <p:nvPr/>
        </p:nvSpPr>
        <p:spPr>
          <a:xfrm>
            <a:off x="6984992" y="5338936"/>
            <a:ext cx="1050288" cy="523220"/>
          </a:xfrm>
          <a:prstGeom prst="rect">
            <a:avLst/>
          </a:prstGeom>
          <a:solidFill>
            <a:schemeClr val="bg1"/>
          </a:solidFill>
          <a:ln w="25400">
            <a:solidFill>
              <a:srgbClr val="C00000"/>
            </a:solidFill>
          </a:ln>
        </p:spPr>
        <p:txBody>
          <a:bodyPr wrap="none">
            <a:spAutoFit/>
          </a:bodyPr>
          <a:lstStyle/>
          <a:p>
            <a:r>
              <a:rPr lang="en-US" sz="2800" dirty="0">
                <a:solidFill>
                  <a:srgbClr val="333333"/>
                </a:solidFill>
                <a:latin typeface="Menlo" panose="020B0609030804020204" pitchFamily="49" charset="0"/>
              </a:rPr>
              <a:t>d</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e</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91036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自定义类型使用构造函数进行转换</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r>
              <a:rPr lang="zh-CN" altLang="en-US" dirty="0"/>
              <a:t>等价于</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23</a:t>
            </a:fld>
            <a:endParaRPr lang="zh-CN" altLang="en-US"/>
          </a:p>
        </p:txBody>
      </p:sp>
      <p:sp>
        <p:nvSpPr>
          <p:cNvPr id="5" name="Rectangle 4">
            <a:extLst>
              <a:ext uri="{FF2B5EF4-FFF2-40B4-BE49-F238E27FC236}">
                <a16:creationId xmlns:a16="http://schemas.microsoft.com/office/drawing/2014/main" id="{4A9E7986-5AD6-8543-93F6-E7EF85D3F3A0}"/>
              </a:ext>
            </a:extLst>
          </p:cNvPr>
          <p:cNvSpPr/>
          <p:nvPr/>
        </p:nvSpPr>
        <p:spPr>
          <a:xfrm>
            <a:off x="1770584" y="3237344"/>
            <a:ext cx="7315200" cy="2677656"/>
          </a:xfrm>
          <a:prstGeom prst="rect">
            <a:avLst/>
          </a:prstGeom>
        </p:spPr>
        <p:txBody>
          <a:bodyPr>
            <a:spAutoFit/>
          </a:bodyPr>
          <a:lstStyle/>
          <a:p>
            <a:r>
              <a:rPr lang="en-US" sz="2400" dirty="0">
                <a:solidFill>
                  <a:srgbClr val="7A3E9D"/>
                </a:solidFill>
                <a:latin typeface="Menlo" panose="020B0609030804020204" pitchFamily="49" charset="0"/>
              </a:rPr>
              <a:t>class</a:t>
            </a:r>
            <a:r>
              <a:rPr lang="en-US" sz="2400" dirty="0">
                <a:solidFill>
                  <a:srgbClr val="333333"/>
                </a:solidFill>
                <a:latin typeface="Menlo" panose="020B0609030804020204" pitchFamily="49" charset="0"/>
              </a:rPr>
              <a:t> </a:t>
            </a:r>
            <a:r>
              <a:rPr lang="en-US" sz="2400" b="1" dirty="0">
                <a:solidFill>
                  <a:srgbClr val="7A3E9D"/>
                </a:solidFill>
                <a:latin typeface="Menlo" panose="020B0609030804020204" pitchFamily="49" charset="0"/>
              </a:rPr>
              <a:t>String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public:</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char</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a:t>
            </a:r>
          </a:p>
          <a:p>
            <a:r>
              <a:rPr lang="en-US" sz="2400" dirty="0">
                <a:solidFill>
                  <a:srgbClr val="777777"/>
                </a:solidFill>
                <a:latin typeface="Menlo" panose="020B0609030804020204" pitchFamily="49" charset="0"/>
              </a:rPr>
              <a:t>}</a:t>
            </a: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String s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some characters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004DBF89-8660-DA42-940E-7BFDE5A460B1}"/>
              </a:ext>
            </a:extLst>
          </p:cNvPr>
          <p:cNvSpPr/>
          <p:nvPr/>
        </p:nvSpPr>
        <p:spPr>
          <a:xfrm>
            <a:off x="1770584" y="6923112"/>
            <a:ext cx="5391219" cy="461665"/>
          </a:xfrm>
          <a:prstGeom prst="rect">
            <a:avLst/>
          </a:prstGeom>
          <a:solidFill>
            <a:schemeClr val="bg1"/>
          </a:solidFill>
        </p:spPr>
        <p:txBody>
          <a:bodyPr wrap="none">
            <a:spAutoFit/>
          </a:bodyPr>
          <a:lstStyle/>
          <a:p>
            <a:r>
              <a:rPr lang="en-US" sz="2400" dirty="0">
                <a:solidFill>
                  <a:srgbClr val="333333"/>
                </a:solidFill>
                <a:latin typeface="Menlo" panose="020B0609030804020204" pitchFamily="49" charset="0"/>
              </a:rPr>
              <a:t>String </a:t>
            </a:r>
            <a:r>
              <a:rPr lang="en-US" sz="2400" b="1" dirty="0">
                <a:solidFill>
                  <a:srgbClr val="AA3731"/>
                </a:solidFill>
                <a:latin typeface="Menlo" panose="020B0609030804020204" pitchFamily="49" charset="0"/>
              </a:rPr>
              <a:t>s</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some characters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66395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自定义类型使用构造函数进行转换</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r>
              <a:rPr lang="zh-CN" altLang="en-US" dirty="0"/>
              <a:t>等价于</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24</a:t>
            </a:fld>
            <a:endParaRPr lang="zh-CN" altLang="en-US"/>
          </a:p>
        </p:txBody>
      </p:sp>
      <p:sp>
        <p:nvSpPr>
          <p:cNvPr id="6" name="Rectangle 5">
            <a:extLst>
              <a:ext uri="{FF2B5EF4-FFF2-40B4-BE49-F238E27FC236}">
                <a16:creationId xmlns:a16="http://schemas.microsoft.com/office/drawing/2014/main" id="{004DBF89-8660-DA42-940E-7BFDE5A460B1}"/>
              </a:ext>
            </a:extLst>
          </p:cNvPr>
          <p:cNvSpPr/>
          <p:nvPr/>
        </p:nvSpPr>
        <p:spPr>
          <a:xfrm>
            <a:off x="1827391" y="6707088"/>
            <a:ext cx="3903633" cy="461665"/>
          </a:xfrm>
          <a:prstGeom prst="rect">
            <a:avLst/>
          </a:prstGeom>
          <a:solidFill>
            <a:schemeClr val="bg1"/>
          </a:solidFill>
        </p:spPr>
        <p:txBody>
          <a:bodyPr wrap="none">
            <a:spAutoFit/>
          </a:bodyPr>
          <a:lstStyle/>
          <a:p>
            <a:r>
              <a:rPr lang="en-US" sz="2400" dirty="0">
                <a:solidFill>
                  <a:srgbClr val="333333"/>
                </a:solidFill>
                <a:latin typeface="Menlo" panose="020B0609030804020204" pitchFamily="49" charset="0"/>
              </a:rPr>
              <a:t>String </a:t>
            </a:r>
            <a:r>
              <a:rPr lang="en-US" sz="2400" b="1" dirty="0">
                <a:solidFill>
                  <a:srgbClr val="AA3731"/>
                </a:solidFill>
                <a:latin typeface="Menlo" panose="020B0609030804020204" pitchFamily="49" charset="0"/>
              </a:rPr>
              <a:t>s</a:t>
            </a:r>
            <a:r>
              <a:rPr lang="en-US" sz="2400" dirty="0">
                <a:solidFill>
                  <a:srgbClr val="777777"/>
                </a:solidFill>
                <a:latin typeface="Menlo" panose="020B0609030804020204" pitchFamily="49" charset="0"/>
              </a:rPr>
              <a:t>("</a:t>
            </a:r>
            <a:r>
              <a:rPr lang="zh-CN" altLang="en-US" sz="2400" dirty="0">
                <a:solidFill>
                  <a:srgbClr val="448C2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8BC024F8-99F3-B146-960C-DBA3F37449E2}"/>
              </a:ext>
            </a:extLst>
          </p:cNvPr>
          <p:cNvSpPr/>
          <p:nvPr/>
        </p:nvSpPr>
        <p:spPr>
          <a:xfrm>
            <a:off x="1783363" y="3106688"/>
            <a:ext cx="7315200" cy="3046988"/>
          </a:xfrm>
          <a:prstGeom prst="rect">
            <a:avLst/>
          </a:prstGeom>
        </p:spPr>
        <p:txBody>
          <a:bodyPr>
            <a:spAutoFit/>
          </a:bodyPr>
          <a:lstStyle/>
          <a:p>
            <a:r>
              <a:rPr lang="en-US" sz="2400" dirty="0">
                <a:solidFill>
                  <a:srgbClr val="7A3E9D"/>
                </a:solidFill>
                <a:latin typeface="Menlo" panose="020B0609030804020204" pitchFamily="49" charset="0"/>
              </a:rPr>
              <a:t>class</a:t>
            </a:r>
            <a:r>
              <a:rPr lang="en-US" sz="2400" dirty="0">
                <a:solidFill>
                  <a:srgbClr val="333333"/>
                </a:solidFill>
                <a:latin typeface="Menlo" panose="020B0609030804020204" pitchFamily="49" charset="0"/>
              </a:rPr>
              <a:t> </a:t>
            </a:r>
            <a:r>
              <a:rPr lang="en-US" sz="2400" b="1" dirty="0">
                <a:solidFill>
                  <a:srgbClr val="7A3E9D"/>
                </a:solidFill>
                <a:latin typeface="Menlo" panose="020B0609030804020204" pitchFamily="49" charset="0"/>
              </a:rPr>
              <a:t>String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public:</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char</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&amp;</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a:t>
            </a:r>
          </a:p>
          <a:p>
            <a:r>
              <a:rPr lang="en-US" sz="2400" dirty="0">
                <a:solidFill>
                  <a:srgbClr val="777777"/>
                </a:solidFill>
                <a:latin typeface="Menlo" panose="020B0609030804020204" pitchFamily="49" charset="0"/>
              </a:rPr>
              <a:t>}</a:t>
            </a: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String s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7</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13150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自定义类型使用构造函数进行转换</a:t>
            </a:r>
            <a:endParaRPr lang="en-US" altLang="zh-CN" dirty="0"/>
          </a:p>
          <a:p>
            <a:pPr lvl="1"/>
            <a:endParaRPr lang="en-US" altLang="zh-CN" dirty="0"/>
          </a:p>
          <a:p>
            <a:pPr lvl="1"/>
            <a:endParaRPr lang="en-US" altLang="zh-CN" dirty="0"/>
          </a:p>
          <a:p>
            <a:pPr marL="548595" lvl="1" indent="0">
              <a:buNone/>
            </a:pPr>
            <a:endParaRPr lang="en-US" altLang="zh-CN" dirty="0"/>
          </a:p>
          <a:p>
            <a:pPr lvl="1"/>
            <a:endParaRPr lang="en-US" altLang="zh-CN" dirty="0"/>
          </a:p>
          <a:p>
            <a:pPr lvl="2"/>
            <a:endParaRPr lang="en-US" altLang="zh-CN" dirty="0"/>
          </a:p>
          <a:p>
            <a:pPr lvl="2"/>
            <a:r>
              <a:rPr lang="zh-CN" altLang="en-US" dirty="0"/>
              <a:t>等价于</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25</a:t>
            </a:fld>
            <a:endParaRPr lang="zh-CN" altLang="en-US"/>
          </a:p>
        </p:txBody>
      </p:sp>
      <p:sp>
        <p:nvSpPr>
          <p:cNvPr id="5" name="Rectangle 4">
            <a:extLst>
              <a:ext uri="{FF2B5EF4-FFF2-40B4-BE49-F238E27FC236}">
                <a16:creationId xmlns:a16="http://schemas.microsoft.com/office/drawing/2014/main" id="{956611F5-0531-CB45-8F85-EE0C6EC74159}"/>
              </a:ext>
            </a:extLst>
          </p:cNvPr>
          <p:cNvSpPr/>
          <p:nvPr/>
        </p:nvSpPr>
        <p:spPr>
          <a:xfrm>
            <a:off x="1789042" y="3106688"/>
            <a:ext cx="7315200" cy="3046988"/>
          </a:xfrm>
          <a:prstGeom prst="rect">
            <a:avLst/>
          </a:prstGeom>
        </p:spPr>
        <p:txBody>
          <a:bodyPr>
            <a:spAutoFit/>
          </a:bodyPr>
          <a:lstStyle/>
          <a:p>
            <a:r>
              <a:rPr lang="en-US" sz="2400" dirty="0">
                <a:solidFill>
                  <a:srgbClr val="7A3E9D"/>
                </a:solidFill>
                <a:latin typeface="Menlo" panose="020B0609030804020204" pitchFamily="49" charset="0"/>
              </a:rPr>
              <a:t>class</a:t>
            </a:r>
            <a:r>
              <a:rPr lang="en-US" sz="2400" dirty="0">
                <a:solidFill>
                  <a:srgbClr val="333333"/>
                </a:solidFill>
                <a:latin typeface="Menlo" panose="020B0609030804020204" pitchFamily="49" charset="0"/>
              </a:rPr>
              <a:t> </a:t>
            </a:r>
            <a:r>
              <a:rPr lang="en-US" sz="2400" b="1" dirty="0">
                <a:solidFill>
                  <a:srgbClr val="7A3E9D"/>
                </a:solidFill>
                <a:latin typeface="Menlo" panose="020B0609030804020204" pitchFamily="49" charset="0"/>
              </a:rPr>
              <a:t>String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public:</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char</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&amp;</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a:t>
            </a: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String s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a</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01D830E3-6057-3942-B59E-15B64A75DDFF}"/>
              </a:ext>
            </a:extLst>
          </p:cNvPr>
          <p:cNvSpPr/>
          <p:nvPr/>
        </p:nvSpPr>
        <p:spPr>
          <a:xfrm>
            <a:off x="1846478" y="6707088"/>
            <a:ext cx="6692858" cy="461665"/>
          </a:xfrm>
          <a:prstGeom prst="rect">
            <a:avLst/>
          </a:prstGeom>
          <a:solidFill>
            <a:schemeClr val="bg1"/>
          </a:solidFill>
        </p:spPr>
        <p:txBody>
          <a:bodyPr wrap="none">
            <a:spAutoFit/>
          </a:bodyPr>
          <a:lstStyle/>
          <a:p>
            <a:r>
              <a:rPr lang="en-US" sz="2400" dirty="0">
                <a:solidFill>
                  <a:srgbClr val="333333"/>
                </a:solidFill>
                <a:latin typeface="Menlo" panose="020B0609030804020204" pitchFamily="49" charset="0"/>
              </a:rPr>
              <a:t>String </a:t>
            </a:r>
            <a:r>
              <a:rPr lang="en-US" sz="2400" b="1" dirty="0">
                <a:solidFill>
                  <a:srgbClr val="AA3731"/>
                </a:solidFill>
                <a:latin typeface="Menlo" panose="020B0609030804020204" pitchFamily="49" charset="0"/>
              </a:rPr>
              <a:t>s</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-&gt;</a:t>
            </a:r>
            <a:r>
              <a:rPr lang="en-US" sz="2400" dirty="0">
                <a:solidFill>
                  <a:srgbClr val="333333"/>
                </a:solidFill>
                <a:latin typeface="Menlo" panose="020B0609030804020204" pitchFamily="49" charset="0"/>
              </a:rPr>
              <a:t> String </a:t>
            </a:r>
            <a:r>
              <a:rPr lang="en-US" sz="2400" b="1" dirty="0">
                <a:solidFill>
                  <a:srgbClr val="AA3731"/>
                </a:solidFill>
                <a:latin typeface="Menlo" panose="020B0609030804020204" pitchFamily="49" charset="0"/>
              </a:rPr>
              <a:t>s</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97</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23973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隐式类型转换（</a:t>
            </a:r>
            <a:r>
              <a:rPr lang="en-US" altLang="zh-CN" dirty="0"/>
              <a:t>implicit</a:t>
            </a:r>
            <a:r>
              <a:rPr lang="zh-CN" altLang="en-US" dirty="0"/>
              <a:t> </a:t>
            </a:r>
            <a:r>
              <a:rPr lang="en-US" altLang="zh-CN" dirty="0"/>
              <a:t>casting</a:t>
            </a:r>
            <a:r>
              <a:rPr lang="zh-CN" altLang="en-US" dirty="0"/>
              <a:t>）</a:t>
            </a:r>
            <a:endParaRPr lang="en-US" altLang="zh-CN" dirty="0"/>
          </a:p>
          <a:p>
            <a:pPr lvl="1"/>
            <a:r>
              <a:rPr lang="zh-CN" altLang="en-US" dirty="0"/>
              <a:t>运算数类型不同时由编译器自动转换</a:t>
            </a:r>
            <a:endParaRPr lang="en-US" altLang="zh-CN" dirty="0"/>
          </a:p>
          <a:p>
            <a:pPr lvl="1"/>
            <a:r>
              <a:rPr lang="zh-CN" altLang="en-US" dirty="0"/>
              <a:t>自定义类型使用构造函数进行转换</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1097189" lvl="2" indent="0">
              <a:buNone/>
            </a:pP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26</a:t>
            </a:fld>
            <a:endParaRPr lang="zh-CN" altLang="en-US"/>
          </a:p>
        </p:txBody>
      </p:sp>
      <p:sp>
        <p:nvSpPr>
          <p:cNvPr id="6" name="Rectangle 5">
            <a:extLst>
              <a:ext uri="{FF2B5EF4-FFF2-40B4-BE49-F238E27FC236}">
                <a16:creationId xmlns:a16="http://schemas.microsoft.com/office/drawing/2014/main" id="{06240B1F-6413-D94B-9F8E-4AD2582352A3}"/>
              </a:ext>
            </a:extLst>
          </p:cNvPr>
          <p:cNvSpPr/>
          <p:nvPr/>
        </p:nvSpPr>
        <p:spPr>
          <a:xfrm>
            <a:off x="1770584" y="3394720"/>
            <a:ext cx="10369152" cy="2308324"/>
          </a:xfrm>
          <a:prstGeom prst="rect">
            <a:avLst/>
          </a:prstGeom>
        </p:spPr>
        <p:txBody>
          <a:bodyPr wrap="square">
            <a:spAutoFit/>
          </a:bodyPr>
          <a:lstStyle/>
          <a:p>
            <a:r>
              <a:rPr lang="en-US" sz="2400" dirty="0">
                <a:solidFill>
                  <a:srgbClr val="7A3E9D"/>
                </a:solidFill>
                <a:latin typeface="Menlo" panose="020B0609030804020204" pitchFamily="49" charset="0"/>
              </a:rPr>
              <a:t>class</a:t>
            </a:r>
            <a:r>
              <a:rPr lang="en-US" sz="2400" dirty="0">
                <a:solidFill>
                  <a:srgbClr val="333333"/>
                </a:solidFill>
                <a:latin typeface="Menlo" panose="020B0609030804020204" pitchFamily="49" charset="0"/>
              </a:rPr>
              <a:t> </a:t>
            </a:r>
            <a:r>
              <a:rPr lang="en-US" sz="2400" b="1" dirty="0">
                <a:solidFill>
                  <a:srgbClr val="7A3E9D"/>
                </a:solidFill>
                <a:latin typeface="Menlo" panose="020B0609030804020204" pitchFamily="49" charset="0"/>
              </a:rPr>
              <a:t>String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public:</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char</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explicit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String</a:t>
            </a:r>
            <a:r>
              <a:rPr lang="en-US" sz="2400" dirty="0">
                <a:solidFill>
                  <a:srgbClr val="777777"/>
                </a:solidFill>
                <a:latin typeface="Menlo" panose="020B0609030804020204" pitchFamily="49" charset="0"/>
              </a:rPr>
              <a:t>(</a:t>
            </a:r>
            <a:r>
              <a:rPr lang="en-US" sz="2400" dirty="0" err="1">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&amp;</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a:t>
            </a: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
        <p:nvSpPr>
          <p:cNvPr id="7" name="Rectangle 6">
            <a:extLst>
              <a:ext uri="{FF2B5EF4-FFF2-40B4-BE49-F238E27FC236}">
                <a16:creationId xmlns:a16="http://schemas.microsoft.com/office/drawing/2014/main" id="{2AE67154-F108-B140-8B47-FA3B48DBBA09}"/>
              </a:ext>
            </a:extLst>
          </p:cNvPr>
          <p:cNvSpPr/>
          <p:nvPr/>
        </p:nvSpPr>
        <p:spPr>
          <a:xfrm>
            <a:off x="1771395" y="5997377"/>
            <a:ext cx="3153544" cy="830997"/>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String s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97</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333333"/>
                </a:solidFill>
                <a:latin typeface="Menlo" panose="020B0609030804020204" pitchFamily="49" charset="0"/>
              </a:rPr>
              <a:t>String s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a</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9" name="TextBox 8">
            <a:extLst>
              <a:ext uri="{FF2B5EF4-FFF2-40B4-BE49-F238E27FC236}">
                <a16:creationId xmlns:a16="http://schemas.microsoft.com/office/drawing/2014/main" id="{49121828-9DA4-F140-A5D2-757B70DF215D}"/>
              </a:ext>
            </a:extLst>
          </p:cNvPr>
          <p:cNvSpPr txBox="1"/>
          <p:nvPr/>
        </p:nvSpPr>
        <p:spPr>
          <a:xfrm>
            <a:off x="4950902" y="6153090"/>
            <a:ext cx="2652330" cy="553998"/>
          </a:xfrm>
          <a:prstGeom prst="rect">
            <a:avLst/>
          </a:prstGeom>
          <a:noFill/>
        </p:spPr>
        <p:txBody>
          <a:bodyPr wrap="square" rtlCol="0">
            <a:spAutoFit/>
          </a:bodyPr>
          <a:lstStyle/>
          <a:p>
            <a:r>
              <a:rPr lang="en-US" altLang="zh-CN" sz="3000" dirty="0">
                <a:latin typeface="+mj-ea"/>
                <a:ea typeface="+mj-ea"/>
              </a:rPr>
              <a:t>❌</a:t>
            </a:r>
            <a:r>
              <a:rPr lang="zh-CN" altLang="en-US" sz="3000" dirty="0">
                <a:latin typeface="+mj-ea"/>
                <a:ea typeface="+mj-ea"/>
              </a:rPr>
              <a:t> 编译报错</a:t>
            </a:r>
            <a:endParaRPr lang="en-US" sz="3000" dirty="0">
              <a:latin typeface="+mj-ea"/>
              <a:ea typeface="+mj-ea"/>
            </a:endParaRPr>
          </a:p>
        </p:txBody>
      </p:sp>
      <p:sp>
        <p:nvSpPr>
          <p:cNvPr id="5" name="Rectangle 4">
            <a:extLst>
              <a:ext uri="{FF2B5EF4-FFF2-40B4-BE49-F238E27FC236}">
                <a16:creationId xmlns:a16="http://schemas.microsoft.com/office/drawing/2014/main" id="{DB7F43EE-9379-EC4D-ADA6-1119A0153539}"/>
              </a:ext>
            </a:extLst>
          </p:cNvPr>
          <p:cNvSpPr/>
          <p:nvPr/>
        </p:nvSpPr>
        <p:spPr>
          <a:xfrm>
            <a:off x="1986608" y="4558236"/>
            <a:ext cx="108012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9644166-AF33-C24A-AA80-4FB91FA4FB0D}"/>
              </a:ext>
            </a:extLst>
          </p:cNvPr>
          <p:cNvSpPr txBox="1"/>
          <p:nvPr/>
        </p:nvSpPr>
        <p:spPr>
          <a:xfrm>
            <a:off x="3624736" y="5050904"/>
            <a:ext cx="5706688" cy="553998"/>
          </a:xfrm>
          <a:prstGeom prst="rect">
            <a:avLst/>
          </a:prstGeom>
          <a:noFill/>
        </p:spPr>
        <p:txBody>
          <a:bodyPr wrap="square" rtlCol="0">
            <a:spAutoFit/>
          </a:bodyPr>
          <a:lstStyle/>
          <a:p>
            <a:r>
              <a:rPr lang="zh-CN" altLang="en-US" sz="3000" dirty="0">
                <a:latin typeface="+mj-ea"/>
                <a:ea typeface="+mj-ea"/>
              </a:rPr>
              <a:t>使用</a:t>
            </a:r>
            <a:r>
              <a:rPr lang="en-US" altLang="zh-CN" sz="3000" dirty="0">
                <a:latin typeface="+mj-ea"/>
                <a:ea typeface="+mj-ea"/>
              </a:rPr>
              <a:t>explicit</a:t>
            </a:r>
            <a:r>
              <a:rPr lang="zh-CN" altLang="en-US" sz="3000" dirty="0">
                <a:latin typeface="+mj-ea"/>
                <a:ea typeface="+mj-ea"/>
              </a:rPr>
              <a:t>禁止隐式类型转换</a:t>
            </a:r>
            <a:endParaRPr lang="en-US" sz="3000" dirty="0">
              <a:latin typeface="+mj-ea"/>
              <a:ea typeface="+mj-ea"/>
            </a:endParaRPr>
          </a:p>
        </p:txBody>
      </p:sp>
    </p:spTree>
    <p:extLst>
      <p:ext uri="{BB962C8B-B14F-4D97-AF65-F5344CB8AC3E}">
        <p14:creationId xmlns:p14="http://schemas.microsoft.com/office/powerpoint/2010/main" val="182496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72D-B724-8140-B546-93D2716E24F1}"/>
              </a:ext>
            </a:extLst>
          </p:cNvPr>
          <p:cNvSpPr>
            <a:spLocks noGrp="1"/>
          </p:cNvSpPr>
          <p:nvPr>
            <p:ph type="title"/>
          </p:nvPr>
        </p:nvSpPr>
        <p:spPr/>
        <p:txBody>
          <a:bodyPr>
            <a:normAutofit fontScale="90000"/>
          </a:bodyPr>
          <a:lstStyle/>
          <a:p>
            <a:r>
              <a:rPr lang="zh-CN" altLang="en-US" dirty="0"/>
              <a:t>类型转换</a:t>
            </a:r>
            <a:endParaRPr lang="en-US" dirty="0"/>
          </a:p>
        </p:txBody>
      </p:sp>
      <p:sp>
        <p:nvSpPr>
          <p:cNvPr id="3" name="Content Placeholder 2">
            <a:extLst>
              <a:ext uri="{FF2B5EF4-FFF2-40B4-BE49-F238E27FC236}">
                <a16:creationId xmlns:a16="http://schemas.microsoft.com/office/drawing/2014/main" id="{682FE250-F0AC-6644-B837-16DD22697BFA}"/>
              </a:ext>
            </a:extLst>
          </p:cNvPr>
          <p:cNvSpPr>
            <a:spLocks noGrp="1"/>
          </p:cNvSpPr>
          <p:nvPr>
            <p:ph idx="1"/>
          </p:nvPr>
        </p:nvSpPr>
        <p:spPr/>
        <p:txBody>
          <a:bodyPr/>
          <a:lstStyle/>
          <a:p>
            <a:r>
              <a:rPr lang="zh-CN" altLang="en-US" dirty="0"/>
              <a:t>强制类型转换（</a:t>
            </a:r>
            <a:r>
              <a:rPr lang="en-US" altLang="zh-CN" dirty="0"/>
              <a:t>explicit</a:t>
            </a:r>
            <a:r>
              <a:rPr lang="zh-CN" altLang="en-US" dirty="0"/>
              <a:t> </a:t>
            </a:r>
            <a:r>
              <a:rPr lang="en-US" altLang="zh-CN" dirty="0"/>
              <a:t>casting</a:t>
            </a:r>
            <a:r>
              <a:rPr lang="zh-CN" altLang="en-US" dirty="0"/>
              <a:t>）</a:t>
            </a:r>
            <a:endParaRPr lang="en-US" altLang="zh-CN" dirty="0"/>
          </a:p>
          <a:p>
            <a:pPr lvl="1"/>
            <a:r>
              <a:rPr lang="zh-CN" altLang="en-US" dirty="0"/>
              <a:t>使用（</a:t>
            </a:r>
            <a:r>
              <a:rPr lang="en-US" altLang="zh-CN" dirty="0"/>
              <a:t>type</a:t>
            </a:r>
            <a:r>
              <a:rPr lang="zh-CN" altLang="en-US" dirty="0"/>
              <a:t>）运算符进行转换</a:t>
            </a:r>
            <a:endParaRPr lang="en-US" altLang="zh-CN" dirty="0"/>
          </a:p>
          <a:p>
            <a:pPr lvl="1"/>
            <a:r>
              <a:rPr lang="zh-CN" altLang="en-US" dirty="0"/>
              <a:t>从高精度向低精度转换时可能损失精度</a:t>
            </a:r>
            <a:endParaRPr lang="en-US" altLang="zh-CN" dirty="0"/>
          </a:p>
          <a:p>
            <a:pPr lvl="1"/>
            <a:endParaRPr lang="en-US" altLang="zh-CN" dirty="0"/>
          </a:p>
          <a:p>
            <a:pPr lvl="1"/>
            <a:endParaRPr lang="en-US" altLang="zh-CN" dirty="0"/>
          </a:p>
          <a:p>
            <a:pPr lvl="1"/>
            <a:r>
              <a:rPr lang="zh-CN" altLang="en-US" dirty="0"/>
              <a:t>用途举例</a:t>
            </a:r>
            <a:endParaRPr lang="en-US" altLang="zh-CN" dirty="0"/>
          </a:p>
        </p:txBody>
      </p:sp>
      <p:sp>
        <p:nvSpPr>
          <p:cNvPr id="4" name="Slide Number Placeholder 3">
            <a:extLst>
              <a:ext uri="{FF2B5EF4-FFF2-40B4-BE49-F238E27FC236}">
                <a16:creationId xmlns:a16="http://schemas.microsoft.com/office/drawing/2014/main" id="{96318DE2-0F4F-A945-B124-CA3D21BEA355}"/>
              </a:ext>
            </a:extLst>
          </p:cNvPr>
          <p:cNvSpPr>
            <a:spLocks noGrp="1"/>
          </p:cNvSpPr>
          <p:nvPr>
            <p:ph type="sldNum" sz="quarter" idx="12"/>
          </p:nvPr>
        </p:nvSpPr>
        <p:spPr/>
        <p:txBody>
          <a:bodyPr/>
          <a:lstStyle/>
          <a:p>
            <a:pPr>
              <a:defRPr/>
            </a:pPr>
            <a:fld id="{CA40A734-EF3B-425E-9970-80954DDB0807}" type="slidenum">
              <a:rPr lang="zh-CN" altLang="en-US" smtClean="0"/>
              <a:pPr>
                <a:defRPr/>
              </a:pPr>
              <a:t>27</a:t>
            </a:fld>
            <a:endParaRPr lang="zh-CN" altLang="en-US"/>
          </a:p>
        </p:txBody>
      </p:sp>
      <p:sp>
        <p:nvSpPr>
          <p:cNvPr id="6" name="Rectangle 5">
            <a:extLst>
              <a:ext uri="{FF2B5EF4-FFF2-40B4-BE49-F238E27FC236}">
                <a16:creationId xmlns:a16="http://schemas.microsoft.com/office/drawing/2014/main" id="{B5CAF90B-C6BF-E24B-A35F-CDDA55468A13}"/>
              </a:ext>
            </a:extLst>
          </p:cNvPr>
          <p:cNvSpPr/>
          <p:nvPr/>
        </p:nvSpPr>
        <p:spPr>
          <a:xfrm>
            <a:off x="1554560" y="3232701"/>
            <a:ext cx="7315200" cy="954107"/>
          </a:xfrm>
          <a:prstGeom prst="rect">
            <a:avLst/>
          </a:prstGeom>
        </p:spPr>
        <p:txBody>
          <a:bodyPr>
            <a:spAutoFit/>
          </a:bodyPr>
          <a:lstStyle/>
          <a:p>
            <a:r>
              <a:rPr lang="fr" sz="2800" dirty="0">
                <a:solidFill>
                  <a:srgbClr val="777777"/>
                </a:solidFill>
                <a:latin typeface="Menlo" panose="020B0609030804020204" pitchFamily="49" charset="0"/>
              </a:rPr>
              <a:t>(</a:t>
            </a:r>
            <a:r>
              <a:rPr lang="fr" sz="2800" dirty="0" err="1">
                <a:solidFill>
                  <a:srgbClr val="7A3E9D"/>
                </a:solidFill>
                <a:latin typeface="Menlo" panose="020B0609030804020204" pitchFamily="49" charset="0"/>
              </a:rPr>
              <a:t>int</a:t>
            </a:r>
            <a:r>
              <a:rPr lang="fr" sz="2800" dirty="0">
                <a:solidFill>
                  <a:srgbClr val="777777"/>
                </a:solidFill>
                <a:latin typeface="Menlo" panose="020B0609030804020204" pitchFamily="49" charset="0"/>
              </a:rPr>
              <a:t>)</a:t>
            </a:r>
            <a:r>
              <a:rPr lang="fr" sz="2800" dirty="0">
                <a:solidFill>
                  <a:srgbClr val="333333"/>
                </a:solidFill>
                <a:latin typeface="Menlo" panose="020B0609030804020204" pitchFamily="49" charset="0"/>
              </a:rPr>
              <a:t> </a:t>
            </a:r>
            <a:r>
              <a:rPr lang="fr" sz="2800" dirty="0">
                <a:solidFill>
                  <a:srgbClr val="9C5D27"/>
                </a:solidFill>
                <a:latin typeface="Menlo" panose="020B0609030804020204" pitchFamily="49" charset="0"/>
              </a:rPr>
              <a:t>1.23456</a:t>
            </a:r>
            <a:r>
              <a:rPr lang="fr" sz="2800" dirty="0">
                <a:solidFill>
                  <a:srgbClr val="333333"/>
                </a:solidFill>
                <a:latin typeface="Menlo" panose="020B0609030804020204" pitchFamily="49" charset="0"/>
              </a:rPr>
              <a:t> </a:t>
            </a:r>
            <a:r>
              <a:rPr lang="fr" sz="2800" dirty="0">
                <a:solidFill>
                  <a:srgbClr val="777777"/>
                </a:solidFill>
                <a:latin typeface="Menlo" panose="020B0609030804020204" pitchFamily="49" charset="0"/>
              </a:rPr>
              <a:t>=</a:t>
            </a:r>
            <a:r>
              <a:rPr lang="fr" sz="2800" dirty="0">
                <a:solidFill>
                  <a:srgbClr val="333333"/>
                </a:solidFill>
                <a:latin typeface="Menlo" panose="020B0609030804020204" pitchFamily="49" charset="0"/>
              </a:rPr>
              <a:t> </a:t>
            </a:r>
            <a:r>
              <a:rPr lang="fr" sz="2800" dirty="0">
                <a:solidFill>
                  <a:srgbClr val="9C5D27"/>
                </a:solidFill>
                <a:latin typeface="Menlo" panose="020B0609030804020204" pitchFamily="49" charset="0"/>
              </a:rPr>
              <a:t>1</a:t>
            </a:r>
            <a:endParaRPr lang="fr" sz="2800" dirty="0">
              <a:solidFill>
                <a:srgbClr val="333333"/>
              </a:solidFill>
              <a:latin typeface="Menlo" panose="020B0609030804020204" pitchFamily="49" charset="0"/>
            </a:endParaRPr>
          </a:p>
          <a:p>
            <a:r>
              <a:rPr lang="fr" sz="2800" dirty="0">
                <a:solidFill>
                  <a:srgbClr val="777777"/>
                </a:solidFill>
                <a:latin typeface="Menlo" panose="020B0609030804020204" pitchFamily="49" charset="0"/>
              </a:rPr>
              <a:t>(</a:t>
            </a:r>
            <a:r>
              <a:rPr lang="fr" sz="2800" dirty="0">
                <a:solidFill>
                  <a:srgbClr val="7A3E9D"/>
                </a:solidFill>
                <a:latin typeface="Menlo" panose="020B0609030804020204" pitchFamily="49" charset="0"/>
              </a:rPr>
              <a:t>char</a:t>
            </a:r>
            <a:r>
              <a:rPr lang="fr" sz="2800" dirty="0">
                <a:solidFill>
                  <a:srgbClr val="777777"/>
                </a:solidFill>
                <a:latin typeface="Menlo" panose="020B0609030804020204" pitchFamily="49" charset="0"/>
              </a:rPr>
              <a:t>)</a:t>
            </a:r>
            <a:r>
              <a:rPr lang="fr" sz="2800" dirty="0">
                <a:solidFill>
                  <a:srgbClr val="333333"/>
                </a:solidFill>
                <a:latin typeface="Menlo" panose="020B0609030804020204" pitchFamily="49" charset="0"/>
              </a:rPr>
              <a:t> </a:t>
            </a:r>
            <a:r>
              <a:rPr lang="fr" sz="2800" dirty="0">
                <a:solidFill>
                  <a:srgbClr val="9C5D27"/>
                </a:solidFill>
                <a:latin typeface="Menlo" panose="020B0609030804020204" pitchFamily="49" charset="0"/>
              </a:rPr>
              <a:t>256</a:t>
            </a:r>
            <a:r>
              <a:rPr lang="fr" sz="2800" dirty="0">
                <a:solidFill>
                  <a:srgbClr val="333333"/>
                </a:solidFill>
                <a:latin typeface="Menlo" panose="020B0609030804020204" pitchFamily="49" charset="0"/>
              </a:rPr>
              <a:t> </a:t>
            </a:r>
            <a:r>
              <a:rPr lang="fr" sz="2800" dirty="0">
                <a:solidFill>
                  <a:srgbClr val="777777"/>
                </a:solidFill>
                <a:latin typeface="Menlo" panose="020B0609030804020204" pitchFamily="49" charset="0"/>
              </a:rPr>
              <a:t>=</a:t>
            </a:r>
            <a:r>
              <a:rPr lang="fr" sz="2800" dirty="0">
                <a:solidFill>
                  <a:srgbClr val="333333"/>
                </a:solidFill>
                <a:latin typeface="Menlo" panose="020B0609030804020204" pitchFamily="49" charset="0"/>
              </a:rPr>
              <a:t> </a:t>
            </a:r>
            <a:r>
              <a:rPr lang="fr" sz="2800" dirty="0">
                <a:solidFill>
                  <a:srgbClr val="9C5D27"/>
                </a:solidFill>
                <a:latin typeface="Menlo" panose="020B0609030804020204" pitchFamily="49" charset="0"/>
              </a:rPr>
              <a:t>0</a:t>
            </a:r>
            <a:endParaRPr lang="fr" sz="2800" b="0" dirty="0">
              <a:solidFill>
                <a:srgbClr val="333333"/>
              </a:solidFill>
              <a:effectLst/>
              <a:latin typeface="Menlo" panose="020B0609030804020204" pitchFamily="49" charset="0"/>
            </a:endParaRPr>
          </a:p>
        </p:txBody>
      </p:sp>
      <p:sp>
        <p:nvSpPr>
          <p:cNvPr id="9" name="Rectangle 8">
            <a:extLst>
              <a:ext uri="{FF2B5EF4-FFF2-40B4-BE49-F238E27FC236}">
                <a16:creationId xmlns:a16="http://schemas.microsoft.com/office/drawing/2014/main" id="{993A350A-3D40-5947-9C92-EEA74141F1B4}"/>
              </a:ext>
            </a:extLst>
          </p:cNvPr>
          <p:cNvSpPr/>
          <p:nvPr/>
        </p:nvSpPr>
        <p:spPr>
          <a:xfrm>
            <a:off x="1596174" y="5035222"/>
            <a:ext cx="7315200" cy="1384995"/>
          </a:xfrm>
          <a:prstGeom prst="rect">
            <a:avLst/>
          </a:prstGeom>
        </p:spPr>
        <p:txBody>
          <a:bodyPr>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b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c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d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sp>
        <p:nvSpPr>
          <p:cNvPr id="10" name="Rectangle 9">
            <a:extLst>
              <a:ext uri="{FF2B5EF4-FFF2-40B4-BE49-F238E27FC236}">
                <a16:creationId xmlns:a16="http://schemas.microsoft.com/office/drawing/2014/main" id="{97E1182A-F1EA-474E-AD23-5B688E8B3237}"/>
              </a:ext>
            </a:extLst>
          </p:cNvPr>
          <p:cNvSpPr/>
          <p:nvPr/>
        </p:nvSpPr>
        <p:spPr>
          <a:xfrm>
            <a:off x="6595120" y="6347048"/>
            <a:ext cx="5601816" cy="523220"/>
          </a:xfrm>
          <a:prstGeom prst="rect">
            <a:avLst/>
          </a:prstGeom>
          <a:solidFill>
            <a:schemeClr val="bg1"/>
          </a:solidFill>
          <a:ln w="25400">
            <a:solidFill>
              <a:srgbClr val="C00000"/>
            </a:solidFill>
          </a:ln>
        </p:spPr>
        <p:txBody>
          <a:bodyPr wrap="square">
            <a:spAutoFit/>
          </a:bodyPr>
          <a:lstStyle/>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a</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cxnSp>
        <p:nvCxnSpPr>
          <p:cNvPr id="13" name="Straight Arrow Connector 12">
            <a:extLst>
              <a:ext uri="{FF2B5EF4-FFF2-40B4-BE49-F238E27FC236}">
                <a16:creationId xmlns:a16="http://schemas.microsoft.com/office/drawing/2014/main" id="{34701AE3-A3F1-6442-997D-D6061BF32C24}"/>
              </a:ext>
            </a:extLst>
          </p:cNvPr>
          <p:cNvCxnSpPr>
            <a:cxnSpLocks/>
            <a:stCxn id="15" idx="3"/>
            <a:endCxn id="10" idx="1"/>
          </p:cNvCxnSpPr>
          <p:nvPr/>
        </p:nvCxnSpPr>
        <p:spPr>
          <a:xfrm>
            <a:off x="5685822" y="6608658"/>
            <a:ext cx="909298"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33019F2-1F44-8841-AF18-3D956BB62801}"/>
              </a:ext>
            </a:extLst>
          </p:cNvPr>
          <p:cNvSpPr/>
          <p:nvPr/>
        </p:nvSpPr>
        <p:spPr>
          <a:xfrm>
            <a:off x="1596174" y="6347048"/>
            <a:ext cx="4089648" cy="523220"/>
          </a:xfrm>
          <a:prstGeom prst="rect">
            <a:avLst/>
          </a:prstGeom>
          <a:solidFill>
            <a:schemeClr val="bg1"/>
          </a:solidFill>
          <a:ln w="25400">
            <a:solidFill>
              <a:srgbClr val="C00000"/>
            </a:solidFill>
          </a:ln>
        </p:spPr>
        <p:txBody>
          <a:bodyPr wrap="square">
            <a:spAutoFit/>
          </a:bodyPr>
          <a:lstStyle/>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p:txBody>
      </p:sp>
      <p:sp>
        <p:nvSpPr>
          <p:cNvPr id="17" name="Rectangle 16">
            <a:extLst>
              <a:ext uri="{FF2B5EF4-FFF2-40B4-BE49-F238E27FC236}">
                <a16:creationId xmlns:a16="http://schemas.microsoft.com/office/drawing/2014/main" id="{A5BCE2EF-D42F-B74F-8A37-945E9E602342}"/>
              </a:ext>
            </a:extLst>
          </p:cNvPr>
          <p:cNvSpPr/>
          <p:nvPr/>
        </p:nvSpPr>
        <p:spPr>
          <a:xfrm>
            <a:off x="5226968" y="7047964"/>
            <a:ext cx="8784976" cy="523220"/>
          </a:xfrm>
          <a:prstGeom prst="rect">
            <a:avLst/>
          </a:prstGeom>
          <a:solidFill>
            <a:schemeClr val="bg1"/>
          </a:solidFill>
          <a:ln w="25400">
            <a:solidFill>
              <a:srgbClr val="C00000"/>
            </a:solidFill>
          </a:ln>
        </p:spPr>
        <p:txBody>
          <a:bodyPr wrap="square">
            <a:spAutoFit/>
          </a:bodyPr>
          <a:lstStyle/>
          <a:p>
            <a:r>
              <a:rPr lang="en-US" sz="2800" dirty="0">
                <a:solidFill>
                  <a:srgbClr val="333333"/>
                </a:solidFill>
                <a:latin typeface="Menlo" panose="020B0609030804020204" pitchFamily="49" charset="0"/>
              </a:rPr>
              <a:t>e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a:t>
            </a:r>
            <a:r>
              <a:rPr lang="en-US" altLang="zh-CN" sz="2800" dirty="0">
                <a:solidFill>
                  <a:srgbClr val="9C5D27"/>
                </a:solidFill>
                <a:latin typeface="Menlo" panose="020B0609030804020204" pitchFamily="49" charset="0"/>
              </a:rPr>
              <a:t>.0f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0.5f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altLang="zh-CN" sz="2800" dirty="0">
                <a:solidFill>
                  <a:srgbClr val="9C5D27"/>
                </a:solidFill>
                <a:latin typeface="Menlo" panose="020B0609030804020204" pitchFamily="49" charset="0"/>
              </a:rPr>
              <a:t>0</a:t>
            </a:r>
            <a:r>
              <a:rPr lang="en-US" sz="2800" dirty="0">
                <a:solidFill>
                  <a:srgbClr val="9C5D27"/>
                </a:solidFill>
                <a:latin typeface="Menlo" panose="020B0609030804020204" pitchFamily="49" charset="0"/>
              </a:rPr>
              <a:t>.</a:t>
            </a:r>
            <a:r>
              <a:rPr lang="en-US" altLang="zh-CN" sz="2800" dirty="0">
                <a:solidFill>
                  <a:srgbClr val="9C5D27"/>
                </a:solidFill>
                <a:latin typeface="Menlo" panose="020B0609030804020204" pitchFamily="49" charset="0"/>
              </a:rPr>
              <a:t>5</a:t>
            </a:r>
            <a:r>
              <a:rPr lang="en-US" sz="2800" dirty="0">
                <a:solidFill>
                  <a:srgbClr val="9C5D27"/>
                </a:solidFill>
                <a:latin typeface="Menlo" panose="020B0609030804020204" pitchFamily="49" charset="0"/>
              </a:rPr>
              <a:t>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0.25f</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a:t>
            </a:r>
            <a:r>
              <a:rPr lang="en-US" altLang="zh-CN" sz="2800" dirty="0">
                <a:solidFill>
                  <a:srgbClr val="9C5D27"/>
                </a:solidFill>
                <a:latin typeface="Menlo" panose="020B0609030804020204" pitchFamily="49" charset="0"/>
              </a:rPr>
              <a:t>7</a:t>
            </a:r>
            <a:r>
              <a:rPr lang="en-US" sz="2800" dirty="0">
                <a:solidFill>
                  <a:srgbClr val="9C5D27"/>
                </a:solidFill>
                <a:latin typeface="Menlo" panose="020B0609030804020204" pitchFamily="49" charset="0"/>
              </a:rPr>
              <a:t>5f</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70629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B60D-6228-D14E-B707-179BFEF6E1CA}"/>
              </a:ext>
            </a:extLst>
          </p:cNvPr>
          <p:cNvSpPr>
            <a:spLocks noGrp="1"/>
          </p:cNvSpPr>
          <p:nvPr>
            <p:ph type="title"/>
          </p:nvPr>
        </p:nvSpPr>
        <p:spPr/>
        <p:txBody>
          <a:bodyPr>
            <a:normAutofit fontScale="90000"/>
          </a:bodyPr>
          <a:lstStyle/>
          <a:p>
            <a:r>
              <a:rPr lang="zh-CN" altLang="en-US" dirty="0"/>
              <a:t>类型与取值</a:t>
            </a:r>
            <a:endParaRPr lang="en-US" dirty="0"/>
          </a:p>
        </p:txBody>
      </p:sp>
      <p:sp>
        <p:nvSpPr>
          <p:cNvPr id="3" name="Content Placeholder 2">
            <a:extLst>
              <a:ext uri="{FF2B5EF4-FFF2-40B4-BE49-F238E27FC236}">
                <a16:creationId xmlns:a16="http://schemas.microsoft.com/office/drawing/2014/main" id="{21DED849-5808-FD4C-B12C-ABD7F4A888CF}"/>
              </a:ext>
            </a:extLst>
          </p:cNvPr>
          <p:cNvSpPr>
            <a:spLocks noGrp="1"/>
          </p:cNvSpPr>
          <p:nvPr>
            <p:ph idx="1"/>
          </p:nvPr>
        </p:nvSpPr>
        <p:spPr/>
        <p:txBody>
          <a:bodyPr/>
          <a:lstStyle/>
          <a:p>
            <a:r>
              <a:rPr lang="zh-CN" altLang="en-US" dirty="0"/>
              <a:t>变量定义包括两层含义</a:t>
            </a:r>
            <a:endParaRPr lang="en-US" altLang="zh-CN" dirty="0"/>
          </a:p>
          <a:p>
            <a:pPr lvl="1"/>
            <a:r>
              <a:rPr lang="zh-CN" altLang="en-US" dirty="0"/>
              <a:t>指明数据位置</a:t>
            </a:r>
            <a:endParaRPr lang="en-US" altLang="zh-CN" dirty="0"/>
          </a:p>
          <a:p>
            <a:pPr lvl="1"/>
            <a:r>
              <a:rPr lang="zh-CN" altLang="en-US" dirty="0"/>
              <a:t>表明如何理解数据</a:t>
            </a:r>
            <a:endParaRPr lang="en-US" altLang="zh-CN" dirty="0"/>
          </a:p>
          <a:p>
            <a:pPr lvl="2"/>
            <a:r>
              <a:rPr lang="zh-CN" altLang="en-US" dirty="0"/>
              <a:t>假设有 </a:t>
            </a:r>
            <a:r>
              <a:rPr lang="en-US" altLang="zh-CN" dirty="0">
                <a:latin typeface="Menlo" panose="020B0609030804020204" pitchFamily="49" charset="0"/>
                <a:ea typeface="Menlo" panose="020B0609030804020204" pitchFamily="49" charset="0"/>
                <a:cs typeface="Menlo" panose="020B0609030804020204" pitchFamily="49" charset="0"/>
              </a:rPr>
              <a:t>4</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bytes</a:t>
            </a:r>
            <a:r>
              <a:rPr lang="zh-CN" altLang="en-US" dirty="0">
                <a:latin typeface="Menlo" panose="020B0609030804020204" pitchFamily="49" charset="0"/>
                <a:ea typeface="Menlo" panose="020B0609030804020204" pitchFamily="49" charset="0"/>
                <a:cs typeface="Menlo" panose="020B0609030804020204" pitchFamily="49" charset="0"/>
              </a:rPr>
              <a:t> </a:t>
            </a:r>
            <a:r>
              <a:rPr lang="zh-CN" altLang="en-US" dirty="0"/>
              <a:t>的数据：</a:t>
            </a:r>
            <a:r>
              <a:rPr lang="en-US" altLang="zh-CN" dirty="0">
                <a:latin typeface="Menlo" panose="020B0609030804020204" pitchFamily="49" charset="0"/>
                <a:ea typeface="Menlo" panose="020B0609030804020204" pitchFamily="49" charset="0"/>
                <a:cs typeface="Menlo" panose="020B0609030804020204" pitchFamily="49" charset="0"/>
              </a:rPr>
              <a:t>00000011111000000000000000000000</a:t>
            </a:r>
          </a:p>
          <a:p>
            <a:pPr lvl="2"/>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f</a:t>
            </a:r>
            <a:r>
              <a:rPr lang="zh-CN" altLang="en-US" sz="2800" dirty="0">
                <a:solidFill>
                  <a:srgbClr val="333333"/>
                </a:solidFill>
                <a:latin typeface="Menlo" panose="020B0609030804020204" pitchFamily="49" charset="0"/>
              </a:rPr>
              <a:t> </a:t>
            </a:r>
            <a:r>
              <a:rPr lang="en-US" altLang="zh-CN" sz="2800" dirty="0">
                <a:solidFill>
                  <a:srgbClr val="333333"/>
                </a:solidFill>
                <a:latin typeface="Menlo" panose="020B0609030804020204" pitchFamily="49" charset="0"/>
              </a:rPr>
              <a:t>:</a:t>
            </a:r>
            <a:r>
              <a:rPr lang="zh-CN" altLang="en-US" sz="2800" dirty="0">
                <a:solidFill>
                  <a:srgbClr val="333333"/>
                </a:solidFill>
                <a:latin typeface="Menlo" panose="020B0609030804020204" pitchFamily="49" charset="0"/>
              </a:rPr>
              <a:t> </a:t>
            </a:r>
            <a:endParaRPr lang="en-US" sz="2800" dirty="0">
              <a:solidFill>
                <a:srgbClr val="333333"/>
              </a:solidFill>
              <a:latin typeface="Menlo" panose="020B0609030804020204" pitchFamily="49" charset="0"/>
            </a:endParaRPr>
          </a:p>
          <a:p>
            <a:pPr lvl="2"/>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zh-CN" altLang="en-US" dirty="0">
                <a:solidFill>
                  <a:srgbClr val="333333"/>
                </a:solidFill>
                <a:latin typeface="Menlo" panose="020B0609030804020204" pitchFamily="49" charset="0"/>
              </a:rPr>
              <a:t> </a:t>
            </a:r>
            <a:r>
              <a:rPr lang="en-US" altLang="zh-CN" dirty="0">
                <a:solidFill>
                  <a:srgbClr val="333333"/>
                </a:solidFill>
                <a:latin typeface="Menlo" panose="020B0609030804020204" pitchFamily="49" charset="0"/>
                <a:ea typeface="Menlo" panose="020B0609030804020204" pitchFamily="49" charset="0"/>
                <a:cs typeface="Menlo" panose="020B0609030804020204" pitchFamily="49" charset="0"/>
              </a:rPr>
              <a:t>:</a:t>
            </a:r>
            <a:r>
              <a:rPr lang="zh-CN" altLang="en-US" dirty="0">
                <a:solidFill>
                  <a:srgbClr val="333333"/>
                </a:solidFill>
                <a:latin typeface="Menlo" panose="020B0609030804020204" pitchFamily="49" charset="0"/>
                <a:cs typeface="Menlo" panose="020B0609030804020204" pitchFamily="49" charset="0"/>
              </a:rPr>
              <a:t> </a:t>
            </a:r>
            <a:endParaRPr lang="en-US" dirty="0">
              <a:solidFill>
                <a:srgbClr val="333333"/>
              </a:solidFill>
              <a:latin typeface="Menlo" panose="020B0609030804020204" pitchFamily="49" charset="0"/>
              <a:ea typeface="Menlo" panose="020B0609030804020204" pitchFamily="49" charset="0"/>
              <a:cs typeface="Menlo" panose="020B0609030804020204" pitchFamily="49" charset="0"/>
            </a:endParaRPr>
          </a:p>
          <a:p>
            <a:pPr lvl="2"/>
            <a:endParaRPr lang="en-US" altLang="zh-CN" dirty="0"/>
          </a:p>
        </p:txBody>
      </p:sp>
      <p:sp>
        <p:nvSpPr>
          <p:cNvPr id="4" name="Slide Number Placeholder 3">
            <a:extLst>
              <a:ext uri="{FF2B5EF4-FFF2-40B4-BE49-F238E27FC236}">
                <a16:creationId xmlns:a16="http://schemas.microsoft.com/office/drawing/2014/main" id="{07FAA286-B03D-6D43-BE8A-BE2056FD20C8}"/>
              </a:ext>
            </a:extLst>
          </p:cNvPr>
          <p:cNvSpPr>
            <a:spLocks noGrp="1"/>
          </p:cNvSpPr>
          <p:nvPr>
            <p:ph type="sldNum" sz="quarter" idx="12"/>
          </p:nvPr>
        </p:nvSpPr>
        <p:spPr/>
        <p:txBody>
          <a:bodyPr/>
          <a:lstStyle/>
          <a:p>
            <a:pPr>
              <a:defRPr/>
            </a:pPr>
            <a:fld id="{CA40A734-EF3B-425E-9970-80954DDB0807}" type="slidenum">
              <a:rPr lang="zh-CN" altLang="en-US" smtClean="0"/>
              <a:pPr>
                <a:defRPr/>
              </a:pPr>
              <a:t>28</a:t>
            </a:fld>
            <a:endParaRPr lang="zh-CN" altLang="en-US"/>
          </a:p>
        </p:txBody>
      </p:sp>
      <p:pic>
        <p:nvPicPr>
          <p:cNvPr id="7" name="Picture 6">
            <a:extLst>
              <a:ext uri="{FF2B5EF4-FFF2-40B4-BE49-F238E27FC236}">
                <a16:creationId xmlns:a16="http://schemas.microsoft.com/office/drawing/2014/main" id="{894D95EE-39DF-7C44-B148-7D75612B6513}"/>
              </a:ext>
            </a:extLst>
          </p:cNvPr>
          <p:cNvPicPr>
            <a:picLocks noChangeAspect="1"/>
          </p:cNvPicPr>
          <p:nvPr/>
        </p:nvPicPr>
        <p:blipFill>
          <a:blip r:embed="rId2"/>
          <a:stretch>
            <a:fillRect/>
          </a:stretch>
        </p:blipFill>
        <p:spPr>
          <a:xfrm>
            <a:off x="4616557" y="3682752"/>
            <a:ext cx="3200400" cy="431800"/>
          </a:xfrm>
          <a:prstGeom prst="rect">
            <a:avLst/>
          </a:prstGeom>
        </p:spPr>
      </p:pic>
      <p:pic>
        <p:nvPicPr>
          <p:cNvPr id="8" name="Picture 7">
            <a:extLst>
              <a:ext uri="{FF2B5EF4-FFF2-40B4-BE49-F238E27FC236}">
                <a16:creationId xmlns:a16="http://schemas.microsoft.com/office/drawing/2014/main" id="{47BB6B88-D587-FD4B-8A49-CA56786ED875}"/>
              </a:ext>
            </a:extLst>
          </p:cNvPr>
          <p:cNvPicPr>
            <a:picLocks noChangeAspect="1"/>
          </p:cNvPicPr>
          <p:nvPr/>
        </p:nvPicPr>
        <p:blipFill>
          <a:blip r:embed="rId3"/>
          <a:stretch>
            <a:fillRect/>
          </a:stretch>
        </p:blipFill>
        <p:spPr>
          <a:xfrm>
            <a:off x="4616557" y="4347964"/>
            <a:ext cx="1803400" cy="342900"/>
          </a:xfrm>
          <a:prstGeom prst="rect">
            <a:avLst/>
          </a:prstGeom>
        </p:spPr>
      </p:pic>
    </p:spTree>
    <p:extLst>
      <p:ext uri="{BB962C8B-B14F-4D97-AF65-F5344CB8AC3E}">
        <p14:creationId xmlns:p14="http://schemas.microsoft.com/office/powerpoint/2010/main" val="2205682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2000-4C34-BE45-A098-D9C20486BDE7}"/>
              </a:ext>
            </a:extLst>
          </p:cNvPr>
          <p:cNvSpPr>
            <a:spLocks noGrp="1"/>
          </p:cNvSpPr>
          <p:nvPr>
            <p:ph type="title"/>
          </p:nvPr>
        </p:nvSpPr>
        <p:spPr/>
        <p:txBody>
          <a:bodyPr>
            <a:normAutofit fontScale="90000"/>
          </a:bodyPr>
          <a:lstStyle/>
          <a:p>
            <a:r>
              <a:rPr lang="zh-CN" altLang="en-US" dirty="0"/>
              <a:t>类型与取值</a:t>
            </a:r>
            <a:endParaRPr lang="en-US" dirty="0"/>
          </a:p>
        </p:txBody>
      </p:sp>
      <p:sp>
        <p:nvSpPr>
          <p:cNvPr id="3" name="Content Placeholder 2">
            <a:extLst>
              <a:ext uri="{FF2B5EF4-FFF2-40B4-BE49-F238E27FC236}">
                <a16:creationId xmlns:a16="http://schemas.microsoft.com/office/drawing/2014/main" id="{AA1BF6A5-BCA7-C144-BE6E-314B673CB7DA}"/>
              </a:ext>
            </a:extLst>
          </p:cNvPr>
          <p:cNvSpPr>
            <a:spLocks noGrp="1"/>
          </p:cNvSpPr>
          <p:nvPr>
            <p:ph idx="1"/>
          </p:nvPr>
        </p:nvSpPr>
        <p:spPr/>
        <p:txBody>
          <a:bodyPr/>
          <a:lstStyle/>
          <a:p>
            <a:r>
              <a:rPr lang="zh-CN" altLang="en-US" dirty="0"/>
              <a:t>内联（</a:t>
            </a:r>
            <a:r>
              <a:rPr lang="en-US" altLang="zh-CN" dirty="0"/>
              <a:t>union</a:t>
            </a:r>
            <a:r>
              <a:rPr lang="zh-CN" altLang="en-US" dirty="0"/>
              <a:t>）</a:t>
            </a:r>
            <a:endParaRPr lang="en-US" altLang="zh-CN" dirty="0"/>
          </a:p>
          <a:p>
            <a:pPr lvl="1"/>
            <a:r>
              <a:rPr lang="zh-CN" altLang="en-US" dirty="0"/>
              <a:t>内联的变量对应同一存储空间</a:t>
            </a:r>
            <a:endParaRPr lang="en-US" dirty="0"/>
          </a:p>
        </p:txBody>
      </p:sp>
      <p:sp>
        <p:nvSpPr>
          <p:cNvPr id="4" name="Slide Number Placeholder 3">
            <a:extLst>
              <a:ext uri="{FF2B5EF4-FFF2-40B4-BE49-F238E27FC236}">
                <a16:creationId xmlns:a16="http://schemas.microsoft.com/office/drawing/2014/main" id="{4FB63A7A-2DF6-5D47-A9CE-DDDE28159923}"/>
              </a:ext>
            </a:extLst>
          </p:cNvPr>
          <p:cNvSpPr>
            <a:spLocks noGrp="1"/>
          </p:cNvSpPr>
          <p:nvPr>
            <p:ph type="sldNum" sz="quarter" idx="12"/>
          </p:nvPr>
        </p:nvSpPr>
        <p:spPr/>
        <p:txBody>
          <a:bodyPr/>
          <a:lstStyle/>
          <a:p>
            <a:pPr>
              <a:defRPr/>
            </a:pPr>
            <a:fld id="{CA40A734-EF3B-425E-9970-80954DDB0807}" type="slidenum">
              <a:rPr lang="zh-CN" altLang="en-US" smtClean="0"/>
              <a:pPr>
                <a:defRPr/>
              </a:pPr>
              <a:t>29</a:t>
            </a:fld>
            <a:endParaRPr lang="zh-CN" altLang="en-US"/>
          </a:p>
        </p:txBody>
      </p:sp>
      <p:sp>
        <p:nvSpPr>
          <p:cNvPr id="7" name="Rectangle 6">
            <a:extLst>
              <a:ext uri="{FF2B5EF4-FFF2-40B4-BE49-F238E27FC236}">
                <a16:creationId xmlns:a16="http://schemas.microsoft.com/office/drawing/2014/main" id="{ACEA2D39-C1FB-B34C-9217-56921D13B28C}"/>
              </a:ext>
            </a:extLst>
          </p:cNvPr>
          <p:cNvSpPr/>
          <p:nvPr/>
        </p:nvSpPr>
        <p:spPr>
          <a:xfrm>
            <a:off x="1626568" y="2657419"/>
            <a:ext cx="12272312" cy="4832092"/>
          </a:xfrm>
          <a:prstGeom prst="rect">
            <a:avLst/>
          </a:prstGeom>
          <a:solidFill>
            <a:schemeClr val="bg1"/>
          </a:solidFill>
        </p:spPr>
        <p:txBody>
          <a:bodyPr wrap="square">
            <a:spAutoFit/>
          </a:bodyPr>
          <a:lstStyle/>
          <a:p>
            <a:r>
              <a:rPr lang="en-US" sz="2800" dirty="0">
                <a:solidFill>
                  <a:srgbClr val="7A3E9D"/>
                </a:solidFill>
                <a:latin typeface="Menlo" panose="020B0609030804020204" pitchFamily="49" charset="0"/>
              </a:rPr>
              <a:t>union</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zh-CN" altLang="en-US" sz="2800" dirty="0">
                <a:solidFill>
                  <a:srgbClr val="7A3E9D"/>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i</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zh-CN" altLang="en-US" sz="2800" dirty="0">
                <a:solidFill>
                  <a:srgbClr val="7A3E9D"/>
                </a:solidFill>
                <a:latin typeface="Menlo" panose="020B0609030804020204" pitchFamily="49" charset="0"/>
              </a:rPr>
              <a:t>    </a:t>
            </a:r>
            <a:r>
              <a:rPr lang="en-US" sz="2800" dirty="0">
                <a:solidFill>
                  <a:srgbClr val="7A3E9D"/>
                </a:solidFill>
                <a:latin typeface="Menlo" panose="020B0609030804020204" pitchFamily="49" charset="0"/>
              </a:rPr>
              <a:t>char</a:t>
            </a:r>
            <a:r>
              <a:rPr lang="en-US" sz="2800" dirty="0">
                <a:solidFill>
                  <a:srgbClr val="333333"/>
                </a:solidFill>
                <a:latin typeface="Menlo" panose="020B0609030804020204" pitchFamily="49" charset="0"/>
              </a:rPr>
              <a:t> 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4</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INTEGER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a:solidFill>
                  <a:srgbClr val="333333"/>
                </a:solidFill>
                <a:latin typeface="Menlo" panose="020B0609030804020204" pitchFamily="49" charset="0"/>
              </a:rPr>
              <a:t>INTEGER value</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0xdeadbeef</a:t>
            </a:r>
            <a:r>
              <a:rPr lang="en-US" sz="2800" dirty="0">
                <a:solidFill>
                  <a:srgbClr val="777777"/>
                </a:solidFill>
                <a:latin typeface="Menlo" panose="020B0609030804020204" pitchFamily="49" charset="0"/>
              </a:rPr>
              <a:t>; //11011110101011011011111011101111</a:t>
            </a:r>
            <a:endParaRPr lang="en-US" sz="2800" dirty="0">
              <a:solidFill>
                <a:srgbClr val="333333"/>
              </a:solidFill>
              <a:latin typeface="Menlo" panose="020B0609030804020204" pitchFamily="49" charset="0"/>
            </a:endParaRPr>
          </a:p>
          <a:p>
            <a:r>
              <a:rPr lang="en-US" sz="2800" b="1" dirty="0">
                <a:solidFill>
                  <a:srgbClr val="AA3731"/>
                </a:solidFill>
                <a:latin typeface="Menlo" panose="020B0609030804020204" pitchFamily="49" charset="0"/>
              </a:rPr>
              <a:t>swap</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3</a:t>
            </a:r>
            <a:r>
              <a:rPr lang="en-US" sz="2800" dirty="0">
                <a:solidFill>
                  <a:srgbClr val="777777"/>
                </a:solidFill>
                <a:latin typeface="Menlo" panose="020B0609030804020204" pitchFamily="49" charset="0"/>
              </a:rPr>
              <a:t>]); // </a:t>
            </a:r>
            <a:r>
              <a:rPr lang="en-US" altLang="zh-CN" sz="2800" dirty="0">
                <a:solidFill>
                  <a:srgbClr val="777777"/>
                </a:solidFill>
                <a:latin typeface="Menlo" panose="020B0609030804020204" pitchFamily="49" charset="0"/>
              </a:rPr>
              <a:t>11101111 10101101 10111110 11011110</a:t>
            </a:r>
            <a:endParaRPr lang="en-US" sz="2800" dirty="0">
              <a:solidFill>
                <a:srgbClr val="333333"/>
              </a:solidFill>
              <a:latin typeface="Menlo" panose="020B0609030804020204" pitchFamily="49" charset="0"/>
            </a:endParaRPr>
          </a:p>
          <a:p>
            <a:r>
              <a:rPr lang="en-US" sz="2800" b="1" dirty="0">
                <a:solidFill>
                  <a:srgbClr val="AA3731"/>
                </a:solidFill>
                <a:latin typeface="Menlo" panose="020B0609030804020204" pitchFamily="49" charset="0"/>
              </a:rPr>
              <a:t>swap</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 </a:t>
            </a:r>
            <a:r>
              <a:rPr lang="en-US" altLang="zh-CN" sz="2800" dirty="0">
                <a:solidFill>
                  <a:srgbClr val="777777"/>
                </a:solidFill>
                <a:latin typeface="Menlo" panose="020B0609030804020204" pitchFamily="49" charset="0"/>
              </a:rPr>
              <a:t>// 11101111 10111110 10101101 11011110</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err="1">
                <a:solidFill>
                  <a:srgbClr val="333333"/>
                </a:solidFill>
                <a:latin typeface="Menlo" panose="020B0609030804020204" pitchFamily="49" charset="0"/>
              </a:rPr>
              <a:t>value</a:t>
            </a:r>
            <a:r>
              <a:rPr lang="en-US" sz="2800" dirty="0" err="1">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0xefbeadde</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8144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824F-9D35-EC42-9E28-B3D2EDD6CC2F}"/>
              </a:ext>
            </a:extLst>
          </p:cNvPr>
          <p:cNvSpPr>
            <a:spLocks noGrp="1"/>
          </p:cNvSpPr>
          <p:nvPr>
            <p:ph type="title"/>
          </p:nvPr>
        </p:nvSpPr>
        <p:spPr/>
        <p:txBody>
          <a:bodyPr>
            <a:normAutofit fontScale="90000"/>
          </a:bodyPr>
          <a:lstStyle/>
          <a:p>
            <a:r>
              <a:rPr lang="en-US" dirty="0"/>
              <a:t>C</a:t>
            </a:r>
            <a:r>
              <a:rPr lang="en-US" altLang="zh-CN" dirty="0"/>
              <a:t>/C++</a:t>
            </a:r>
            <a:r>
              <a:rPr lang="zh-CN" altLang="en-US" dirty="0"/>
              <a:t>概要</a:t>
            </a:r>
            <a:endParaRPr lang="en-US" dirty="0"/>
          </a:p>
        </p:txBody>
      </p:sp>
      <p:sp>
        <p:nvSpPr>
          <p:cNvPr id="3" name="Content Placeholder 2">
            <a:extLst>
              <a:ext uri="{FF2B5EF4-FFF2-40B4-BE49-F238E27FC236}">
                <a16:creationId xmlns:a16="http://schemas.microsoft.com/office/drawing/2014/main" id="{44B862F2-23C1-7043-8B0C-0D49481AA4DD}"/>
              </a:ext>
            </a:extLst>
          </p:cNvPr>
          <p:cNvSpPr>
            <a:spLocks noGrp="1"/>
          </p:cNvSpPr>
          <p:nvPr>
            <p:ph idx="1"/>
          </p:nvPr>
        </p:nvSpPr>
        <p:spPr>
          <a:xfrm>
            <a:off x="731520" y="1234481"/>
            <a:ext cx="13167360" cy="6116918"/>
          </a:xfrm>
        </p:spPr>
        <p:txBody>
          <a:bodyPr/>
          <a:lstStyle/>
          <a:p>
            <a:r>
              <a:rPr lang="zh-CN" altLang="en-US" sz="3600" dirty="0">
                <a:latin typeface="+mj-ea"/>
                <a:ea typeface="+mj-ea"/>
              </a:rPr>
              <a:t>发展</a:t>
            </a:r>
            <a:endParaRPr lang="en-US" altLang="zh-CN" sz="36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1972</a:t>
            </a:r>
            <a:r>
              <a:rPr lang="zh-CN" altLang="en-US" sz="3200" dirty="0">
                <a:latin typeface="+mj-ea"/>
                <a:ea typeface="+mj-ea"/>
              </a:rPr>
              <a:t>年，面向过程，最新标准（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1983</a:t>
            </a:r>
            <a:r>
              <a:rPr lang="zh-CN" altLang="en-US" sz="3200" dirty="0">
                <a:latin typeface="+mj-ea"/>
                <a:ea typeface="+mj-ea"/>
              </a:rPr>
              <a:t>年，面向对象，最新标准（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zh-CN" altLang="en-US" sz="3200" dirty="0">
                <a:latin typeface="+mj-ea"/>
                <a:ea typeface="+mj-ea"/>
              </a:rPr>
              <a:t>相对</a:t>
            </a:r>
            <a:r>
              <a:rPr lang="en-US" altLang="zh-CN" sz="3200" dirty="0">
                <a:latin typeface="+mj-ea"/>
                <a:ea typeface="+mj-ea"/>
              </a:rPr>
              <a:t>JAVA</a:t>
            </a:r>
            <a:r>
              <a:rPr lang="zh-CN" altLang="en-US" sz="3200" dirty="0">
                <a:latin typeface="+mj-ea"/>
                <a:ea typeface="+mj-ea"/>
              </a:rPr>
              <a:t>等更接近于低级语言</a:t>
            </a:r>
            <a:endParaRPr lang="en-US" altLang="zh-CN" sz="3200" dirty="0">
              <a:latin typeface="+mj-ea"/>
              <a:ea typeface="+mj-ea"/>
            </a:endParaRPr>
          </a:p>
          <a:p>
            <a:r>
              <a:rPr lang="zh-CN" altLang="en-US" sz="3600" dirty="0">
                <a:latin typeface="+mj-ea"/>
                <a:ea typeface="+mj-ea"/>
              </a:rPr>
              <a:t>编译语言</a:t>
            </a:r>
            <a:endParaRPr lang="en-US" altLang="zh-CN" sz="3600" dirty="0">
              <a:latin typeface="+mj-ea"/>
              <a:ea typeface="+mj-ea"/>
            </a:endParaRPr>
          </a:p>
          <a:p>
            <a:pPr lvl="1"/>
            <a:r>
              <a:rPr lang="zh-CN" altLang="en-US" sz="3200" dirty="0">
                <a:latin typeface="+mj-ea"/>
                <a:ea typeface="+mj-ea"/>
              </a:rPr>
              <a:t>由编译器产生机器代码</a:t>
            </a:r>
            <a:endParaRPr lang="en-US" altLang="zh-CN" sz="3200" dirty="0">
              <a:latin typeface="+mj-ea"/>
              <a:ea typeface="+mj-ea"/>
            </a:endParaRPr>
          </a:p>
          <a:p>
            <a:r>
              <a:rPr lang="zh-CN" altLang="en-US" sz="3600" dirty="0">
                <a:latin typeface="+mj-ea"/>
                <a:ea typeface="+mj-ea"/>
              </a:rPr>
              <a:t>“弱”类型语言</a:t>
            </a:r>
            <a:endParaRPr lang="en-US" altLang="zh-CN" sz="3600" dirty="0">
              <a:latin typeface="+mj-ea"/>
              <a:ea typeface="+mj-ea"/>
            </a:endParaRPr>
          </a:p>
          <a:p>
            <a:pPr lvl="1"/>
            <a:r>
              <a:rPr lang="zh-CN" altLang="en-US" sz="3200" dirty="0">
                <a:latin typeface="+mj-ea"/>
                <a:ea typeface="+mj-ea"/>
              </a:rPr>
              <a:t>容忍隐式类型转换</a:t>
            </a:r>
            <a:endParaRPr lang="en-US" altLang="zh-CN" sz="3200" dirty="0">
              <a:latin typeface="+mj-ea"/>
              <a:ea typeface="+mj-ea"/>
            </a:endParaRPr>
          </a:p>
          <a:p>
            <a:r>
              <a:rPr lang="zh-CN" altLang="en-US" sz="3600" dirty="0">
                <a:latin typeface="+mj-ea"/>
                <a:ea typeface="+mj-ea"/>
              </a:rPr>
              <a:t>基本控制流</a:t>
            </a:r>
            <a:endParaRPr lang="en-US" altLang="zh-CN" sz="3600" dirty="0">
              <a:latin typeface="+mj-ea"/>
              <a:ea typeface="+mj-ea"/>
            </a:endParaRPr>
          </a:p>
          <a:p>
            <a:pPr lvl="1"/>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switch</a:t>
            </a:r>
          </a:p>
          <a:p>
            <a:pPr lvl="1"/>
            <a:r>
              <a:rPr lang="en-US" altLang="zh-CN" sz="3200" dirty="0">
                <a:latin typeface="Consolas" panose="020B0609020204030204" pitchFamily="49" charset="0"/>
                <a:ea typeface="+mj-ea"/>
                <a:cs typeface="Consolas" panose="020B0609020204030204" pitchFamily="49" charset="0"/>
              </a:rPr>
              <a:t>do,</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while,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for,</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break,</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continue</a:t>
            </a:r>
            <a:r>
              <a:rPr lang="zh-CN" altLang="en-US" sz="3200" dirty="0">
                <a:latin typeface="Consolas" panose="020B0609020204030204" pitchFamily="49" charset="0"/>
                <a:ea typeface="+mj-ea"/>
                <a:cs typeface="Consolas" panose="020B0609020204030204" pitchFamily="49" charset="0"/>
              </a:rPr>
              <a:t> </a:t>
            </a:r>
            <a:endParaRPr lang="en-US" altLang="zh-CN" sz="3200" dirty="0">
              <a:latin typeface="Consolas" panose="020B0609020204030204" pitchFamily="49" charset="0"/>
              <a:ea typeface="+mj-ea"/>
              <a:cs typeface="Consolas" panose="020B0609020204030204" pitchFamily="49" charset="0"/>
            </a:endParaRPr>
          </a:p>
          <a:p>
            <a:pPr lvl="1"/>
            <a:endParaRPr lang="en-US" altLang="zh-CN" sz="3200" dirty="0">
              <a:latin typeface="+mj-ea"/>
              <a:ea typeface="+mj-ea"/>
            </a:endParaRPr>
          </a:p>
        </p:txBody>
      </p:sp>
      <p:sp>
        <p:nvSpPr>
          <p:cNvPr id="4" name="Slide Number Placeholder 3">
            <a:extLst>
              <a:ext uri="{FF2B5EF4-FFF2-40B4-BE49-F238E27FC236}">
                <a16:creationId xmlns:a16="http://schemas.microsoft.com/office/drawing/2014/main" id="{08E98CC6-E135-D843-8D7E-DCB635A9306D}"/>
              </a:ext>
            </a:extLst>
          </p:cNvPr>
          <p:cNvSpPr>
            <a:spLocks noGrp="1"/>
          </p:cNvSpPr>
          <p:nvPr>
            <p:ph type="sldNum" sz="quarter" idx="12"/>
          </p:nvPr>
        </p:nvSpPr>
        <p:spPr/>
        <p:txBody>
          <a:bodyPr/>
          <a:lstStyle/>
          <a:p>
            <a:pPr>
              <a:defRPr/>
            </a:pPr>
            <a:fld id="{CA40A734-EF3B-425E-9970-80954DDB0807}" type="slidenum">
              <a:rPr lang="zh-CN" altLang="en-US" smtClean="0"/>
              <a:pPr>
                <a:defRPr/>
              </a:pPr>
              <a:t>3</a:t>
            </a:fld>
            <a:endParaRPr lang="zh-CN" altLang="en-US" dirty="0"/>
          </a:p>
        </p:txBody>
      </p:sp>
    </p:spTree>
    <p:extLst>
      <p:ext uri="{BB962C8B-B14F-4D97-AF65-F5344CB8AC3E}">
        <p14:creationId xmlns:p14="http://schemas.microsoft.com/office/powerpoint/2010/main" val="1823515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AF3-C9F6-994E-8D7D-00811D724B31}"/>
              </a:ext>
            </a:extLst>
          </p:cNvPr>
          <p:cNvSpPr>
            <a:spLocks noGrp="1"/>
          </p:cNvSpPr>
          <p:nvPr>
            <p:ph type="title"/>
          </p:nvPr>
        </p:nvSpPr>
        <p:spPr/>
        <p:txBody>
          <a:bodyPr>
            <a:normAutofit fontScale="90000"/>
          </a:bodyPr>
          <a:lstStyle/>
          <a:p>
            <a:r>
              <a:rPr lang="zh-CN" altLang="en-US" dirty="0"/>
              <a:t>函数与变量作用域</a:t>
            </a:r>
            <a:endParaRPr lang="en-US" dirty="0"/>
          </a:p>
        </p:txBody>
      </p:sp>
      <p:sp>
        <p:nvSpPr>
          <p:cNvPr id="3" name="Content Placeholder 2">
            <a:extLst>
              <a:ext uri="{FF2B5EF4-FFF2-40B4-BE49-F238E27FC236}">
                <a16:creationId xmlns:a16="http://schemas.microsoft.com/office/drawing/2014/main" id="{8F4CC74A-6C2D-1F44-BACE-8A16B0A5E1D6}"/>
              </a:ext>
            </a:extLst>
          </p:cNvPr>
          <p:cNvSpPr>
            <a:spLocks noGrp="1"/>
          </p:cNvSpPr>
          <p:nvPr>
            <p:ph idx="1"/>
          </p:nvPr>
        </p:nvSpPr>
        <p:spPr/>
        <p:txBody>
          <a:bodyPr/>
          <a:lstStyle/>
          <a:p>
            <a:r>
              <a:rPr lang="zh-CN" altLang="en-US" dirty="0"/>
              <a:t>函数定义</a:t>
            </a:r>
            <a:endParaRPr lang="en-US" altLang="zh-CN" dirty="0"/>
          </a:p>
          <a:p>
            <a:pPr lvl="1"/>
            <a:r>
              <a:rPr lang="zh-CN" altLang="en-US" dirty="0"/>
              <a:t>返回类型，函数名，参数表</a:t>
            </a:r>
            <a:endParaRPr lang="en-US" altLang="zh-CN" dirty="0"/>
          </a:p>
          <a:p>
            <a:pPr lvl="2"/>
            <a:r>
              <a:rPr lang="zh-CN" altLang="en-US" dirty="0"/>
              <a:t>参数可使用默认值进行初始化，顺序为从后向前</a:t>
            </a:r>
            <a:endParaRPr lang="en-US" altLang="zh-CN" dirty="0"/>
          </a:p>
          <a:p>
            <a:pPr lvl="1"/>
            <a:r>
              <a:rPr lang="zh-CN" altLang="en-US" dirty="0"/>
              <a:t>返回类型为 </a:t>
            </a:r>
            <a:r>
              <a:rPr lang="en-US" altLang="zh-CN" dirty="0">
                <a:solidFill>
                  <a:srgbClr val="C00000"/>
                </a:solidFill>
                <a:latin typeface="Menlo" panose="020B0609030804020204" pitchFamily="49" charset="0"/>
                <a:ea typeface="Menlo" panose="020B0609030804020204" pitchFamily="49" charset="0"/>
                <a:cs typeface="Menlo" panose="020B0609030804020204" pitchFamily="49" charset="0"/>
              </a:rPr>
              <a:t>void</a:t>
            </a:r>
            <a:r>
              <a:rPr lang="zh-CN" altLang="en-US" dirty="0"/>
              <a:t> 时，不需要返回值</a:t>
            </a:r>
            <a:endParaRPr lang="en-US" altLang="zh-CN" dirty="0"/>
          </a:p>
          <a:p>
            <a:endParaRPr lang="en-US" altLang="zh-CN" dirty="0"/>
          </a:p>
          <a:p>
            <a:endParaRPr lang="en-US" altLang="zh-CN" dirty="0"/>
          </a:p>
          <a:p>
            <a:endParaRPr lang="en-US" altLang="zh-CN" dirty="0"/>
          </a:p>
          <a:p>
            <a:pPr lvl="1"/>
            <a:endParaRPr lang="en-US" dirty="0"/>
          </a:p>
        </p:txBody>
      </p:sp>
      <p:sp>
        <p:nvSpPr>
          <p:cNvPr id="4" name="Slide Number Placeholder 3">
            <a:extLst>
              <a:ext uri="{FF2B5EF4-FFF2-40B4-BE49-F238E27FC236}">
                <a16:creationId xmlns:a16="http://schemas.microsoft.com/office/drawing/2014/main" id="{7A7BB4B2-9BD2-C94F-B38C-839688B71C46}"/>
              </a:ext>
            </a:extLst>
          </p:cNvPr>
          <p:cNvSpPr>
            <a:spLocks noGrp="1"/>
          </p:cNvSpPr>
          <p:nvPr>
            <p:ph type="sldNum" sz="quarter" idx="12"/>
          </p:nvPr>
        </p:nvSpPr>
        <p:spPr/>
        <p:txBody>
          <a:bodyPr/>
          <a:lstStyle/>
          <a:p>
            <a:pPr>
              <a:defRPr/>
            </a:pPr>
            <a:fld id="{CA40A734-EF3B-425E-9970-80954DDB0807}" type="slidenum">
              <a:rPr lang="zh-CN" altLang="en-US" smtClean="0"/>
              <a:pPr>
                <a:defRPr/>
              </a:pPr>
              <a:t>30</a:t>
            </a:fld>
            <a:endParaRPr lang="zh-CN" altLang="en-US"/>
          </a:p>
        </p:txBody>
      </p:sp>
      <p:sp>
        <p:nvSpPr>
          <p:cNvPr id="5" name="Rectangle 4">
            <a:extLst>
              <a:ext uri="{FF2B5EF4-FFF2-40B4-BE49-F238E27FC236}">
                <a16:creationId xmlns:a16="http://schemas.microsoft.com/office/drawing/2014/main" id="{4CA5F0E1-F908-2042-A3DD-2BE2870525DE}"/>
              </a:ext>
            </a:extLst>
          </p:cNvPr>
          <p:cNvSpPr/>
          <p:nvPr/>
        </p:nvSpPr>
        <p:spPr>
          <a:xfrm>
            <a:off x="762472" y="3759984"/>
            <a:ext cx="13681520" cy="1938992"/>
          </a:xfrm>
          <a:prstGeom prst="rect">
            <a:avLst/>
          </a:prstGeom>
        </p:spPr>
        <p:txBody>
          <a:bodyPr wrap="square">
            <a:spAutoFit/>
          </a:bodyPr>
          <a:lstStyle/>
          <a:p>
            <a:r>
              <a:rPr lang="en-US" sz="2400" dirty="0" err="1">
                <a:solidFill>
                  <a:srgbClr val="333333"/>
                </a:solidFill>
                <a:latin typeface="Menlo" panose="020B0609030804020204" pitchFamily="49" charset="0"/>
              </a:rPr>
              <a:t>return_type</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function_name</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optional</a:t>
            </a:r>
            <a:r>
              <a:rPr lang="en-US" sz="2400" dirty="0">
                <a:solidFill>
                  <a:srgbClr val="777777"/>
                </a:solidFill>
                <a:latin typeface="Menlo" panose="020B0609030804020204" pitchFamily="49" charset="0"/>
              </a:rPr>
              <a:t>-</a:t>
            </a:r>
            <a:r>
              <a:rPr lang="en-US" sz="2400" dirty="0">
                <a:solidFill>
                  <a:srgbClr val="4B69C6"/>
                </a:solidFill>
                <a:latin typeface="Menlo" panose="020B0609030804020204" pitchFamily="49" charset="0"/>
              </a:rPr>
              <a:t>const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argument_type</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argument_name</a:t>
            </a:r>
            <a:r>
              <a:rPr lang="en-US" sz="2400" dirty="0">
                <a:solidFill>
                  <a:srgbClr val="333333"/>
                </a:solidFill>
                <a:latin typeface="Menlo" panose="020B0609030804020204" pitchFamily="49" charset="0"/>
              </a:rPr>
              <a:t>=</a:t>
            </a:r>
            <a:r>
              <a:rPr lang="en-US" sz="2400" dirty="0" err="1">
                <a:solidFill>
                  <a:srgbClr val="333333"/>
                </a:solidFill>
                <a:latin typeface="Menlo" panose="020B0609030804020204" pitchFamily="49" charset="0"/>
              </a:rPr>
              <a:t>default_value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do_something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return_value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or</a:t>
            </a:r>
            <a:r>
              <a:rPr lang="en-US" sz="2400" dirty="0">
                <a:solidFill>
                  <a:srgbClr val="333333"/>
                </a:solidFill>
                <a:latin typeface="Menlo" panose="020B0609030804020204" pitchFamily="49" charset="0"/>
              </a:rPr>
              <a:t> expression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38588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AF3-C9F6-994E-8D7D-00811D724B31}"/>
              </a:ext>
            </a:extLst>
          </p:cNvPr>
          <p:cNvSpPr>
            <a:spLocks noGrp="1"/>
          </p:cNvSpPr>
          <p:nvPr>
            <p:ph type="title"/>
          </p:nvPr>
        </p:nvSpPr>
        <p:spPr/>
        <p:txBody>
          <a:bodyPr>
            <a:normAutofit fontScale="90000"/>
          </a:bodyPr>
          <a:lstStyle/>
          <a:p>
            <a:r>
              <a:rPr lang="zh-CN" altLang="en-US" dirty="0"/>
              <a:t>函数与变量作用域</a:t>
            </a:r>
            <a:endParaRPr lang="en-US" dirty="0"/>
          </a:p>
        </p:txBody>
      </p:sp>
      <p:sp>
        <p:nvSpPr>
          <p:cNvPr id="3" name="Content Placeholder 2">
            <a:extLst>
              <a:ext uri="{FF2B5EF4-FFF2-40B4-BE49-F238E27FC236}">
                <a16:creationId xmlns:a16="http://schemas.microsoft.com/office/drawing/2014/main" id="{8F4CC74A-6C2D-1F44-BACE-8A16B0A5E1D6}"/>
              </a:ext>
            </a:extLst>
          </p:cNvPr>
          <p:cNvSpPr>
            <a:spLocks noGrp="1"/>
          </p:cNvSpPr>
          <p:nvPr>
            <p:ph idx="1"/>
          </p:nvPr>
        </p:nvSpPr>
        <p:spPr/>
        <p:txBody>
          <a:bodyPr/>
          <a:lstStyle/>
          <a:p>
            <a:r>
              <a:rPr lang="zh-CN" altLang="en-US" dirty="0"/>
              <a:t>变量作用域</a:t>
            </a:r>
            <a:endParaRPr lang="en-US" altLang="zh-CN" dirty="0"/>
          </a:p>
          <a:p>
            <a:pPr lvl="1"/>
            <a:r>
              <a:rPr lang="zh-CN" altLang="en-US" dirty="0"/>
              <a:t>文件作用域与函数作用域</a:t>
            </a:r>
            <a:endParaRPr lang="en-US" altLang="zh-CN" dirty="0"/>
          </a:p>
          <a:p>
            <a:endParaRPr lang="en-US" altLang="zh-CN" dirty="0"/>
          </a:p>
          <a:p>
            <a:pPr marL="548595" lvl="1" indent="0">
              <a:buNone/>
            </a:pPr>
            <a:endParaRPr lang="en-US" dirty="0"/>
          </a:p>
        </p:txBody>
      </p:sp>
      <p:sp>
        <p:nvSpPr>
          <p:cNvPr id="4" name="Slide Number Placeholder 3">
            <a:extLst>
              <a:ext uri="{FF2B5EF4-FFF2-40B4-BE49-F238E27FC236}">
                <a16:creationId xmlns:a16="http://schemas.microsoft.com/office/drawing/2014/main" id="{7A7BB4B2-9BD2-C94F-B38C-839688B71C46}"/>
              </a:ext>
            </a:extLst>
          </p:cNvPr>
          <p:cNvSpPr>
            <a:spLocks noGrp="1"/>
          </p:cNvSpPr>
          <p:nvPr>
            <p:ph type="sldNum" sz="quarter" idx="12"/>
          </p:nvPr>
        </p:nvSpPr>
        <p:spPr/>
        <p:txBody>
          <a:bodyPr/>
          <a:lstStyle/>
          <a:p>
            <a:pPr>
              <a:defRPr/>
            </a:pPr>
            <a:fld id="{CA40A734-EF3B-425E-9970-80954DDB0807}" type="slidenum">
              <a:rPr lang="zh-CN" altLang="en-US" smtClean="0"/>
              <a:pPr>
                <a:defRPr/>
              </a:pPr>
              <a:t>31</a:t>
            </a:fld>
            <a:endParaRPr lang="zh-CN" altLang="en-US"/>
          </a:p>
        </p:txBody>
      </p:sp>
      <p:sp>
        <p:nvSpPr>
          <p:cNvPr id="8" name="Rectangle 7">
            <a:extLst>
              <a:ext uri="{FF2B5EF4-FFF2-40B4-BE49-F238E27FC236}">
                <a16:creationId xmlns:a16="http://schemas.microsoft.com/office/drawing/2014/main" id="{330B3906-398C-DC4B-B1CC-F4D83F55F335}"/>
              </a:ext>
            </a:extLst>
          </p:cNvPr>
          <p:cNvSpPr/>
          <p:nvPr/>
        </p:nvSpPr>
        <p:spPr>
          <a:xfrm>
            <a:off x="1785392" y="2746648"/>
            <a:ext cx="3801616" cy="4893647"/>
          </a:xfrm>
          <a:prstGeom prst="rect">
            <a:avLst/>
          </a:prstGeom>
        </p:spPr>
        <p:txBody>
          <a:bodyPr wrap="square">
            <a:spAutoFit/>
          </a:bodyPr>
          <a:lstStyle/>
          <a:p>
            <a:r>
              <a:rPr lang="en-US" sz="2400" dirty="0">
                <a:solidFill>
                  <a:srgbClr val="777777"/>
                </a:solidFill>
                <a:latin typeface="Menlo" panose="020B0609030804020204" pitchFamily="49" charset="0"/>
              </a:rPr>
              <a:t>#</a:t>
            </a:r>
            <a:r>
              <a:rPr lang="en-US" sz="2400" dirty="0">
                <a:solidFill>
                  <a:srgbClr val="4B69C6"/>
                </a:solidFill>
                <a:latin typeface="Menlo" panose="020B0609030804020204" pitchFamily="49" charset="0"/>
              </a:rPr>
              <a:t>include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err="1">
                <a:solidFill>
                  <a:srgbClr val="448C27"/>
                </a:solidFill>
                <a:latin typeface="Menlo" panose="020B0609030804020204" pitchFamily="49" charset="0"/>
              </a:rPr>
              <a:t>cstdlib</a:t>
            </a:r>
            <a:r>
              <a:rPr lang="en-US" sz="2400" dirty="0">
                <a:solidFill>
                  <a:srgbClr val="777777"/>
                </a:solidFill>
                <a:latin typeface="Menlo" panose="020B0609030804020204" pitchFamily="49" charset="0"/>
              </a:rPr>
              <a:t>&gt;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main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b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b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cxnSp>
        <p:nvCxnSpPr>
          <p:cNvPr id="10" name="Elbow Connector 9">
            <a:extLst>
              <a:ext uri="{FF2B5EF4-FFF2-40B4-BE49-F238E27FC236}">
                <a16:creationId xmlns:a16="http://schemas.microsoft.com/office/drawing/2014/main" id="{3AB5A919-3954-8649-8000-BF3541250BF1}"/>
              </a:ext>
            </a:extLst>
          </p:cNvPr>
          <p:cNvCxnSpPr>
            <a:cxnSpLocks/>
          </p:cNvCxnSpPr>
          <p:nvPr/>
        </p:nvCxnSpPr>
        <p:spPr>
          <a:xfrm rot="5400000">
            <a:off x="-410850" y="5590966"/>
            <a:ext cx="4104456" cy="288032"/>
          </a:xfrm>
          <a:prstGeom prst="bentConnector3">
            <a:avLst>
              <a:gd name="adj1" fmla="val 222"/>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6CD0408D-7E96-4940-ACB6-37AD24B721EE}"/>
              </a:ext>
            </a:extLst>
          </p:cNvPr>
          <p:cNvCxnSpPr>
            <a:cxnSpLocks/>
          </p:cNvCxnSpPr>
          <p:nvPr/>
        </p:nvCxnSpPr>
        <p:spPr>
          <a:xfrm rot="16200000" flipH="1">
            <a:off x="2606354" y="7038806"/>
            <a:ext cx="1141963" cy="354847"/>
          </a:xfrm>
          <a:prstGeom prst="bentConnector3">
            <a:avLst>
              <a:gd name="adj1" fmla="val -45"/>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373B23-D9FF-7A43-BF64-00E6C2E43E7E}"/>
              </a:ext>
            </a:extLst>
          </p:cNvPr>
          <p:cNvSpPr txBox="1"/>
          <p:nvPr/>
        </p:nvSpPr>
        <p:spPr>
          <a:xfrm>
            <a:off x="3558785" y="5338936"/>
            <a:ext cx="492443" cy="461665"/>
          </a:xfrm>
          <a:prstGeom prst="rect">
            <a:avLst/>
          </a:prstGeom>
          <a:noFill/>
        </p:spPr>
        <p:txBody>
          <a:bodyPr wrap="none" rtlCol="0">
            <a:spAutoFit/>
          </a:bodyPr>
          <a:lstStyle/>
          <a:p>
            <a:r>
              <a:rPr lang="en-US" altLang="zh-CN" sz="2400" dirty="0"/>
              <a:t>❌</a:t>
            </a:r>
            <a:endParaRPr lang="en-US" sz="2400" dirty="0"/>
          </a:p>
        </p:txBody>
      </p:sp>
      <p:sp>
        <p:nvSpPr>
          <p:cNvPr id="24" name="TextBox 23">
            <a:extLst>
              <a:ext uri="{FF2B5EF4-FFF2-40B4-BE49-F238E27FC236}">
                <a16:creationId xmlns:a16="http://schemas.microsoft.com/office/drawing/2014/main" id="{2353122A-E2B6-8A47-BC4B-3B3D2643DCD6}"/>
              </a:ext>
            </a:extLst>
          </p:cNvPr>
          <p:cNvSpPr txBox="1"/>
          <p:nvPr/>
        </p:nvSpPr>
        <p:spPr>
          <a:xfrm>
            <a:off x="3582397" y="4978896"/>
            <a:ext cx="492443" cy="461665"/>
          </a:xfrm>
          <a:prstGeom prst="rect">
            <a:avLst/>
          </a:prstGeom>
          <a:noFill/>
        </p:spPr>
        <p:txBody>
          <a:bodyPr wrap="none" rtlCol="0">
            <a:spAutoFit/>
          </a:bodyPr>
          <a:lstStyle/>
          <a:p>
            <a:r>
              <a:rPr lang="zh-CN" altLang="en-US" sz="2400" dirty="0"/>
              <a:t>✔️</a:t>
            </a:r>
            <a:endParaRPr lang="en-US" sz="2400" dirty="0"/>
          </a:p>
        </p:txBody>
      </p:sp>
      <p:sp>
        <p:nvSpPr>
          <p:cNvPr id="25" name="Rectangle 24">
            <a:extLst>
              <a:ext uri="{FF2B5EF4-FFF2-40B4-BE49-F238E27FC236}">
                <a16:creationId xmlns:a16="http://schemas.microsoft.com/office/drawing/2014/main" id="{60D7C434-5FEB-0645-9CE5-C1338A3A216C}"/>
              </a:ext>
            </a:extLst>
          </p:cNvPr>
          <p:cNvSpPr/>
          <p:nvPr/>
        </p:nvSpPr>
        <p:spPr>
          <a:xfrm>
            <a:off x="7992888" y="2818656"/>
            <a:ext cx="4002832" cy="2308324"/>
          </a:xfrm>
          <a:prstGeom prst="rect">
            <a:avLst/>
          </a:prstGeom>
        </p:spPr>
        <p:txBody>
          <a:bodyPr wrap="square">
            <a:spAutoFit/>
          </a:bodyPr>
          <a:lstStyle/>
          <a:p>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do_something</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37803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AF3-C9F6-994E-8D7D-00811D724B31}"/>
              </a:ext>
            </a:extLst>
          </p:cNvPr>
          <p:cNvSpPr>
            <a:spLocks noGrp="1"/>
          </p:cNvSpPr>
          <p:nvPr>
            <p:ph type="title"/>
          </p:nvPr>
        </p:nvSpPr>
        <p:spPr/>
        <p:txBody>
          <a:bodyPr>
            <a:normAutofit fontScale="90000"/>
          </a:bodyPr>
          <a:lstStyle/>
          <a:p>
            <a:r>
              <a:rPr lang="zh-CN" altLang="en-US" dirty="0"/>
              <a:t>函数与变量作用域</a:t>
            </a:r>
            <a:endParaRPr lang="en-US" dirty="0"/>
          </a:p>
        </p:txBody>
      </p:sp>
      <p:sp>
        <p:nvSpPr>
          <p:cNvPr id="3" name="Content Placeholder 2">
            <a:extLst>
              <a:ext uri="{FF2B5EF4-FFF2-40B4-BE49-F238E27FC236}">
                <a16:creationId xmlns:a16="http://schemas.microsoft.com/office/drawing/2014/main" id="{8F4CC74A-6C2D-1F44-BACE-8A16B0A5E1D6}"/>
              </a:ext>
            </a:extLst>
          </p:cNvPr>
          <p:cNvSpPr>
            <a:spLocks noGrp="1"/>
          </p:cNvSpPr>
          <p:nvPr>
            <p:ph idx="1"/>
          </p:nvPr>
        </p:nvSpPr>
        <p:spPr/>
        <p:txBody>
          <a:bodyPr/>
          <a:lstStyle/>
          <a:p>
            <a:r>
              <a:rPr lang="zh-CN" altLang="en-US" dirty="0"/>
              <a:t>变量作用域</a:t>
            </a:r>
            <a:endParaRPr lang="en-US" altLang="zh-CN" dirty="0"/>
          </a:p>
          <a:p>
            <a:pPr lvl="1"/>
            <a:r>
              <a:rPr lang="zh-CN" altLang="en-US" dirty="0"/>
              <a:t>外部变量</a:t>
            </a:r>
            <a:endParaRPr lang="en-US" altLang="zh-CN" dirty="0"/>
          </a:p>
          <a:p>
            <a:pPr lvl="2"/>
            <a:r>
              <a:rPr lang="zh-CN" altLang="en-US" dirty="0"/>
              <a:t>文件外定义的变量</a:t>
            </a:r>
            <a:endParaRPr lang="en-US" altLang="zh-CN" dirty="0"/>
          </a:p>
          <a:p>
            <a:endParaRPr lang="en-US" altLang="zh-CN" dirty="0"/>
          </a:p>
          <a:p>
            <a:pPr marL="548595" lvl="1" indent="0">
              <a:buNone/>
            </a:pPr>
            <a:endParaRPr lang="en-US" dirty="0"/>
          </a:p>
        </p:txBody>
      </p:sp>
      <p:sp>
        <p:nvSpPr>
          <p:cNvPr id="4" name="Slide Number Placeholder 3">
            <a:extLst>
              <a:ext uri="{FF2B5EF4-FFF2-40B4-BE49-F238E27FC236}">
                <a16:creationId xmlns:a16="http://schemas.microsoft.com/office/drawing/2014/main" id="{7A7BB4B2-9BD2-C94F-B38C-839688B71C46}"/>
              </a:ext>
            </a:extLst>
          </p:cNvPr>
          <p:cNvSpPr>
            <a:spLocks noGrp="1"/>
          </p:cNvSpPr>
          <p:nvPr>
            <p:ph type="sldNum" sz="quarter" idx="12"/>
          </p:nvPr>
        </p:nvSpPr>
        <p:spPr/>
        <p:txBody>
          <a:bodyPr/>
          <a:lstStyle/>
          <a:p>
            <a:pPr>
              <a:defRPr/>
            </a:pPr>
            <a:fld id="{CA40A734-EF3B-425E-9970-80954DDB0807}" type="slidenum">
              <a:rPr lang="zh-CN" altLang="en-US" smtClean="0"/>
              <a:pPr>
                <a:defRPr/>
              </a:pPr>
              <a:t>32</a:t>
            </a:fld>
            <a:endParaRPr lang="zh-CN" altLang="en-US"/>
          </a:p>
        </p:txBody>
      </p:sp>
      <p:sp>
        <p:nvSpPr>
          <p:cNvPr id="6" name="Rectangle 5">
            <a:extLst>
              <a:ext uri="{FF2B5EF4-FFF2-40B4-BE49-F238E27FC236}">
                <a16:creationId xmlns:a16="http://schemas.microsoft.com/office/drawing/2014/main" id="{976E8B45-A4AB-C949-8A2A-F323C76F2F3D}"/>
              </a:ext>
            </a:extLst>
          </p:cNvPr>
          <p:cNvSpPr/>
          <p:nvPr/>
        </p:nvSpPr>
        <p:spPr>
          <a:xfrm>
            <a:off x="1770584" y="3516084"/>
            <a:ext cx="5256584" cy="3046988"/>
          </a:xfrm>
          <a:prstGeom prst="rect">
            <a:avLst/>
          </a:prstGeom>
          <a:solidFill>
            <a:schemeClr val="bg1"/>
          </a:solidFill>
          <a:ln w="25400">
            <a:solidFill>
              <a:srgbClr val="C00000"/>
            </a:solidFill>
          </a:ln>
        </p:spPr>
        <p:txBody>
          <a:bodyPr wrap="square">
            <a:spAutoFit/>
          </a:bodyPr>
          <a:lstStyle/>
          <a:p>
            <a:r>
              <a:rPr lang="en-US" sz="2400" dirty="0">
                <a:solidFill>
                  <a:srgbClr val="777777"/>
                </a:solidFill>
                <a:latin typeface="Menlo" panose="020B0609030804020204" pitchFamily="49" charset="0"/>
              </a:rPr>
              <a:t>#</a:t>
            </a:r>
            <a:r>
              <a:rPr lang="en-US" sz="2400" dirty="0">
                <a:solidFill>
                  <a:srgbClr val="4B69C6"/>
                </a:solidFill>
                <a:latin typeface="Menlo" panose="020B0609030804020204" pitchFamily="49" charset="0"/>
              </a:rPr>
              <a:t>include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err="1">
                <a:solidFill>
                  <a:srgbClr val="448C27"/>
                </a:solidFill>
                <a:latin typeface="Menlo" panose="020B0609030804020204" pitchFamily="49" charset="0"/>
              </a:rPr>
              <a:t>cstdlib</a:t>
            </a:r>
            <a:r>
              <a:rPr lang="en-US" sz="2400" dirty="0">
                <a:solidFill>
                  <a:srgbClr val="777777"/>
                </a:solidFill>
                <a:latin typeface="Menlo" panose="020B0609030804020204" pitchFamily="49" charset="0"/>
              </a:rPr>
              <a:t>&gt;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4B69C6"/>
                </a:solidFill>
                <a:latin typeface="Menlo" panose="020B0609030804020204" pitchFamily="49" charset="0"/>
              </a:rPr>
              <a:t>extern</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i="1" dirty="0">
                <a:solidFill>
                  <a:srgbClr val="AAAAAA"/>
                </a:solidFill>
                <a:latin typeface="Menlo" panose="020B0609030804020204" pitchFamily="49" charset="0"/>
              </a:rPr>
              <a:t>//</a:t>
            </a:r>
            <a:r>
              <a:rPr lang="zh-CN" altLang="en-US" sz="2400" i="1" dirty="0">
                <a:solidFill>
                  <a:srgbClr val="AAAAAA"/>
                </a:solidFill>
                <a:latin typeface="Menlo" panose="020B0609030804020204" pitchFamily="49" charset="0"/>
              </a:rPr>
              <a:t>外部变量声明</a:t>
            </a:r>
            <a:endParaRPr lang="zh-CN" altLang="en-US" sz="2400" dirty="0">
              <a:solidFill>
                <a:srgbClr val="333333"/>
              </a:solidFill>
              <a:latin typeface="Menlo" panose="020B0609030804020204" pitchFamily="49" charset="0"/>
            </a:endParaRPr>
          </a:p>
          <a:p>
            <a:br>
              <a:rPr lang="zh-CN" altLang="en-US" sz="2400" dirty="0">
                <a:solidFill>
                  <a:srgbClr val="333333"/>
                </a:solidFill>
                <a:latin typeface="Menlo" panose="020B0609030804020204" pitchFamily="49" charset="0"/>
              </a:rPr>
            </a:b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main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b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E1FD7970-5D37-A04F-BFB6-6E114BAE7C4E}"/>
              </a:ext>
            </a:extLst>
          </p:cNvPr>
          <p:cNvSpPr/>
          <p:nvPr/>
        </p:nvSpPr>
        <p:spPr>
          <a:xfrm>
            <a:off x="7603234" y="3516084"/>
            <a:ext cx="5832646" cy="3046988"/>
          </a:xfrm>
          <a:prstGeom prst="rect">
            <a:avLst/>
          </a:prstGeom>
          <a:solidFill>
            <a:schemeClr val="bg1"/>
          </a:solidFill>
          <a:ln w="25400">
            <a:solidFill>
              <a:srgbClr val="C00000"/>
            </a:solidFill>
          </a:ln>
        </p:spPr>
        <p:txBody>
          <a:bodyPr wrap="square">
            <a:spAutoFit/>
          </a:bodyPr>
          <a:lstStyle/>
          <a:p>
            <a:r>
              <a:rPr lang="en-US" sz="2400" dirty="0">
                <a:solidFill>
                  <a:srgbClr val="777777"/>
                </a:solidFill>
                <a:latin typeface="Menlo" panose="020B0609030804020204" pitchFamily="49" charset="0"/>
              </a:rPr>
              <a:t>#</a:t>
            </a:r>
            <a:r>
              <a:rPr lang="en-US" sz="2400" dirty="0">
                <a:solidFill>
                  <a:srgbClr val="4B69C6"/>
                </a:solidFill>
                <a:latin typeface="Menlo" panose="020B0609030804020204" pitchFamily="49" charset="0"/>
              </a:rPr>
              <a:t>include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err="1">
                <a:solidFill>
                  <a:srgbClr val="448C27"/>
                </a:solidFill>
                <a:latin typeface="Menlo" panose="020B0609030804020204" pitchFamily="49" charset="0"/>
              </a:rPr>
              <a:t>cstdlib</a:t>
            </a:r>
            <a:r>
              <a:rPr lang="en-US" sz="2400" dirty="0">
                <a:solidFill>
                  <a:srgbClr val="777777"/>
                </a:solidFill>
                <a:latin typeface="Menlo" panose="020B0609030804020204" pitchFamily="49" charset="0"/>
              </a:rPr>
              <a:t>&gt;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4B69C6"/>
                </a:solidFill>
                <a:latin typeface="Menlo" panose="020B0609030804020204" pitchFamily="49" charset="0"/>
              </a:rPr>
              <a:t>extern</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i="1" dirty="0">
                <a:solidFill>
                  <a:srgbClr val="AAAAAA"/>
                </a:solidFill>
                <a:latin typeface="Menlo" panose="020B0609030804020204" pitchFamily="49" charset="0"/>
              </a:rPr>
              <a:t>//</a:t>
            </a:r>
            <a:r>
              <a:rPr lang="zh-CN" altLang="en-US" sz="2400" i="1" dirty="0">
                <a:solidFill>
                  <a:srgbClr val="AAAAAA"/>
                </a:solidFill>
                <a:latin typeface="Menlo" panose="020B0609030804020204" pitchFamily="49" charset="0"/>
              </a:rPr>
              <a:t>外部变量定义</a:t>
            </a:r>
            <a:endParaRPr lang="zh-CN" altLang="en-US" sz="2400" dirty="0">
              <a:solidFill>
                <a:srgbClr val="333333"/>
              </a:solidFill>
              <a:latin typeface="Menlo" panose="020B0609030804020204" pitchFamily="49" charset="0"/>
            </a:endParaRPr>
          </a:p>
          <a:p>
            <a:br>
              <a:rPr lang="zh-CN" alt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some_function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p>
          <a:p>
            <a:endParaRPr lang="en-US" sz="2400" b="0" dirty="0">
              <a:solidFill>
                <a:srgbClr val="333333"/>
              </a:solidFill>
              <a:effectLst/>
              <a:latin typeface="Menlo" panose="020B0609030804020204" pitchFamily="49" charset="0"/>
            </a:endParaRPr>
          </a:p>
        </p:txBody>
      </p:sp>
      <p:sp>
        <p:nvSpPr>
          <p:cNvPr id="9" name="TextBox 8">
            <a:extLst>
              <a:ext uri="{FF2B5EF4-FFF2-40B4-BE49-F238E27FC236}">
                <a16:creationId xmlns:a16="http://schemas.microsoft.com/office/drawing/2014/main" id="{98EA1FDF-4EA1-C94B-AB97-836077561B9A}"/>
              </a:ext>
            </a:extLst>
          </p:cNvPr>
          <p:cNvSpPr txBox="1"/>
          <p:nvPr/>
        </p:nvSpPr>
        <p:spPr>
          <a:xfrm>
            <a:off x="3562749" y="3054419"/>
            <a:ext cx="1672253" cy="461665"/>
          </a:xfrm>
          <a:prstGeom prst="rect">
            <a:avLst/>
          </a:prstGeom>
          <a:noFill/>
        </p:spPr>
        <p:txBody>
          <a:bodyPr wrap="none" rtlCol="0">
            <a:spAutoFit/>
          </a:bodyPr>
          <a:lstStyle/>
          <a:p>
            <a:r>
              <a:rPr lang="en-US" altLang="zh-CN" sz="2400" dirty="0" err="1">
                <a:latin typeface="Menlo" panose="020B0609030804020204" pitchFamily="49" charset="0"/>
                <a:ea typeface="Menlo" panose="020B0609030804020204" pitchFamily="49" charset="0"/>
                <a:cs typeface="Menlo" panose="020B0609030804020204" pitchFamily="49" charset="0"/>
              </a:rPr>
              <a:t>main.cpp</a:t>
            </a:r>
            <a:endParaRPr lang="en-US" sz="2400" dirty="0">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99D7B6ED-038C-D643-8E49-C2AD3A71C6CB}"/>
              </a:ext>
            </a:extLst>
          </p:cNvPr>
          <p:cNvSpPr txBox="1"/>
          <p:nvPr/>
        </p:nvSpPr>
        <p:spPr>
          <a:xfrm>
            <a:off x="9556019" y="3054418"/>
            <a:ext cx="1858201" cy="461665"/>
          </a:xfrm>
          <a:prstGeom prst="rect">
            <a:avLst/>
          </a:prstGeom>
          <a:noFill/>
        </p:spPr>
        <p:txBody>
          <a:bodyPr wrap="none" rtlCol="0">
            <a:spAutoFit/>
          </a:bodyPr>
          <a:lstStyle/>
          <a:p>
            <a:r>
              <a:rPr lang="en-US" altLang="zh-CN" sz="2400" dirty="0" err="1">
                <a:latin typeface="Menlo" panose="020B0609030804020204" pitchFamily="49" charset="0"/>
                <a:ea typeface="Menlo" panose="020B0609030804020204" pitchFamily="49" charset="0"/>
                <a:cs typeface="Menlo" panose="020B0609030804020204" pitchFamily="49" charset="0"/>
              </a:rPr>
              <a:t>other.cpp</a:t>
            </a:r>
            <a:endParaRPr lang="en-US" sz="24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68955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7D73-5C5B-FC45-8F64-18BD8DF6BE29}"/>
              </a:ext>
            </a:extLst>
          </p:cNvPr>
          <p:cNvSpPr>
            <a:spLocks noGrp="1"/>
          </p:cNvSpPr>
          <p:nvPr>
            <p:ph type="title"/>
          </p:nvPr>
        </p:nvSpPr>
        <p:spPr/>
        <p:txBody>
          <a:bodyPr>
            <a:normAutofit fontScale="90000"/>
          </a:bodyPr>
          <a:lstStyle/>
          <a:p>
            <a:r>
              <a:rPr lang="zh-CN" altLang="en-US" dirty="0"/>
              <a:t>声明与定义</a:t>
            </a:r>
            <a:endParaRPr lang="en-US" dirty="0"/>
          </a:p>
        </p:txBody>
      </p:sp>
      <p:sp>
        <p:nvSpPr>
          <p:cNvPr id="3" name="Content Placeholder 2">
            <a:extLst>
              <a:ext uri="{FF2B5EF4-FFF2-40B4-BE49-F238E27FC236}">
                <a16:creationId xmlns:a16="http://schemas.microsoft.com/office/drawing/2014/main" id="{274A7C17-E0D5-1A45-9A7A-38C856BE35C2}"/>
              </a:ext>
            </a:extLst>
          </p:cNvPr>
          <p:cNvSpPr>
            <a:spLocks noGrp="1"/>
          </p:cNvSpPr>
          <p:nvPr>
            <p:ph idx="1"/>
          </p:nvPr>
        </p:nvSpPr>
        <p:spPr/>
        <p:txBody>
          <a:bodyPr/>
          <a:lstStyle/>
          <a:p>
            <a:r>
              <a:rPr lang="zh-CN" altLang="en-US" dirty="0"/>
              <a:t>声明（</a:t>
            </a:r>
            <a:r>
              <a:rPr lang="en-US" altLang="zh-CN" dirty="0"/>
              <a:t>declaration</a:t>
            </a:r>
            <a:r>
              <a:rPr lang="zh-CN" altLang="en-US" dirty="0"/>
              <a:t>）</a:t>
            </a:r>
            <a:endParaRPr lang="en-US" altLang="zh-CN" dirty="0"/>
          </a:p>
          <a:p>
            <a:pPr lvl="1"/>
            <a:r>
              <a:rPr lang="zh-CN" altLang="en-US" dirty="0"/>
              <a:t>声明向编译器表明变量（函数）的类型和名字</a:t>
            </a:r>
            <a:endParaRPr lang="en-US" altLang="zh-CN" dirty="0"/>
          </a:p>
          <a:p>
            <a:pPr lvl="1"/>
            <a:endParaRPr lang="en-US" altLang="zh-CN" dirty="0"/>
          </a:p>
          <a:p>
            <a:pPr lvl="1"/>
            <a:endParaRPr lang="en-US" altLang="zh-CN" dirty="0"/>
          </a:p>
          <a:p>
            <a:pPr lvl="1"/>
            <a:endParaRPr lang="en-US" altLang="zh-CN" dirty="0"/>
          </a:p>
          <a:p>
            <a:r>
              <a:rPr lang="zh-CN" altLang="en-US" dirty="0"/>
              <a:t>定义（</a:t>
            </a:r>
            <a:r>
              <a:rPr lang="en-US" altLang="zh-CN" dirty="0"/>
              <a:t>definition</a:t>
            </a:r>
            <a:r>
              <a:rPr lang="zh-CN" altLang="en-US" dirty="0"/>
              <a:t>）</a:t>
            </a:r>
            <a:endParaRPr lang="en-US" altLang="zh-CN" dirty="0"/>
          </a:p>
          <a:p>
            <a:pPr lvl="1"/>
            <a:r>
              <a:rPr lang="zh-CN" altLang="en-US" dirty="0"/>
              <a:t>定义向链接器表明变量的实际存储空间或函数的具体实现</a:t>
            </a:r>
            <a:endParaRPr lang="en-US" dirty="0"/>
          </a:p>
        </p:txBody>
      </p:sp>
      <p:sp>
        <p:nvSpPr>
          <p:cNvPr id="4" name="Slide Number Placeholder 3">
            <a:extLst>
              <a:ext uri="{FF2B5EF4-FFF2-40B4-BE49-F238E27FC236}">
                <a16:creationId xmlns:a16="http://schemas.microsoft.com/office/drawing/2014/main" id="{E05E9DEE-0C93-6E4B-9591-5F0F5A8FB6D9}"/>
              </a:ext>
            </a:extLst>
          </p:cNvPr>
          <p:cNvSpPr>
            <a:spLocks noGrp="1"/>
          </p:cNvSpPr>
          <p:nvPr>
            <p:ph type="sldNum" sz="quarter" idx="12"/>
          </p:nvPr>
        </p:nvSpPr>
        <p:spPr/>
        <p:txBody>
          <a:bodyPr/>
          <a:lstStyle/>
          <a:p>
            <a:pPr>
              <a:defRPr/>
            </a:pPr>
            <a:fld id="{CA40A734-EF3B-425E-9970-80954DDB0807}" type="slidenum">
              <a:rPr lang="zh-CN" altLang="en-US" smtClean="0"/>
              <a:pPr>
                <a:defRPr/>
              </a:pPr>
              <a:t>33</a:t>
            </a:fld>
            <a:endParaRPr lang="zh-CN" altLang="en-US"/>
          </a:p>
        </p:txBody>
      </p:sp>
      <p:sp>
        <p:nvSpPr>
          <p:cNvPr id="5" name="Rectangle 4">
            <a:extLst>
              <a:ext uri="{FF2B5EF4-FFF2-40B4-BE49-F238E27FC236}">
                <a16:creationId xmlns:a16="http://schemas.microsoft.com/office/drawing/2014/main" id="{C77B7D01-7A6F-134A-A270-0DA9FA5F8325}"/>
              </a:ext>
            </a:extLst>
          </p:cNvPr>
          <p:cNvSpPr/>
          <p:nvPr/>
        </p:nvSpPr>
        <p:spPr>
          <a:xfrm>
            <a:off x="1626568" y="2701999"/>
            <a:ext cx="7315200" cy="1384995"/>
          </a:xfrm>
          <a:prstGeom prst="rect">
            <a:avLst/>
          </a:prstGeom>
        </p:spPr>
        <p:txBody>
          <a:bodyPr>
            <a:spAutoFit/>
          </a:bodyPr>
          <a:lstStyle/>
          <a:p>
            <a:r>
              <a:rPr lang="en-US" sz="2800" dirty="0">
                <a:solidFill>
                  <a:srgbClr val="4B69C6"/>
                </a:solidFill>
                <a:latin typeface="Menlo" panose="020B0609030804020204" pitchFamily="49" charset="0"/>
              </a:rPr>
              <a:t>extern</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4B69C6"/>
                </a:solidFill>
                <a:latin typeface="Menlo" panose="020B0609030804020204" pitchFamily="49" charset="0"/>
              </a:rPr>
              <a:t>extern</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297DF027-828F-9148-BFDD-D28253EF9EC8}"/>
              </a:ext>
            </a:extLst>
          </p:cNvPr>
          <p:cNvSpPr/>
          <p:nvPr/>
        </p:nvSpPr>
        <p:spPr>
          <a:xfrm>
            <a:off x="1651770" y="5839586"/>
            <a:ext cx="10729192" cy="1815882"/>
          </a:xfrm>
          <a:prstGeom prst="rect">
            <a:avLst/>
          </a:prstGeom>
          <a:solidFill>
            <a:schemeClr val="bg1"/>
          </a:solidFill>
        </p:spPr>
        <p:txBody>
          <a:bodyPr wrap="square">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4B69C6"/>
                </a:solidFill>
                <a:latin typeface="Menlo" panose="020B0609030804020204" pitchFamily="49" charset="0"/>
              </a:rPr>
              <a:t>extern</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zh-CN" alt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zh-CN" altLang="en-US" sz="2800" dirty="0">
                <a:solidFill>
                  <a:srgbClr val="777777"/>
                </a:solidFill>
                <a:latin typeface="Menlo" panose="020B0609030804020204" pitchFamily="49" charset="0"/>
              </a:rPr>
              <a:t> </a:t>
            </a:r>
            <a:r>
              <a:rPr lang="en-US" sz="2800" dirty="0">
                <a:solidFill>
                  <a:srgbClr val="9C5D27"/>
                </a:solidFill>
                <a:latin typeface="Menlo" panose="020B0609030804020204" pitchFamily="49" charset="0"/>
              </a:rPr>
              <a:t>1</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return</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4B69C6"/>
                </a:solidFill>
                <a:latin typeface="Menlo" panose="020B0609030804020204" pitchFamily="49" charset="0"/>
              </a:rPr>
              <a:t>extern</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return</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219724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982-6B1D-584A-8946-2E2AE25E0831}"/>
              </a:ext>
            </a:extLst>
          </p:cNvPr>
          <p:cNvSpPr>
            <a:spLocks noGrp="1"/>
          </p:cNvSpPr>
          <p:nvPr>
            <p:ph type="title"/>
          </p:nvPr>
        </p:nvSpPr>
        <p:spPr/>
        <p:txBody>
          <a:bodyPr>
            <a:normAutofit fontScale="90000"/>
          </a:bodyPr>
          <a:lstStyle/>
          <a:p>
            <a:r>
              <a:rPr lang="en-US" altLang="zh-CN" dirty="0"/>
              <a:t>C/</a:t>
            </a:r>
            <a:r>
              <a:rPr lang="en-US" dirty="0"/>
              <a:t>C++</a:t>
            </a:r>
            <a:r>
              <a:rPr lang="zh-CN" altLang="en-US" dirty="0"/>
              <a:t>入门课程提纲</a:t>
            </a:r>
            <a:endParaRPr lang="en-US" dirty="0"/>
          </a:p>
        </p:txBody>
      </p:sp>
      <p:sp>
        <p:nvSpPr>
          <p:cNvPr id="3" name="Content Placeholder 2">
            <a:extLst>
              <a:ext uri="{FF2B5EF4-FFF2-40B4-BE49-F238E27FC236}">
                <a16:creationId xmlns:a16="http://schemas.microsoft.com/office/drawing/2014/main" id="{C2178D8D-50C9-1643-AFDB-7EFCC0025458}"/>
              </a:ext>
            </a:extLst>
          </p:cNvPr>
          <p:cNvSpPr>
            <a:spLocks noGrp="1"/>
          </p:cNvSpPr>
          <p:nvPr>
            <p:ph idx="1"/>
          </p:nvPr>
        </p:nvSpPr>
        <p:spPr/>
        <p:txBody>
          <a:bodyPr/>
          <a:lstStyle/>
          <a:p>
            <a:r>
              <a:rPr lang="zh-CN" altLang="en-US" dirty="0"/>
              <a:t>概要</a:t>
            </a:r>
            <a:endParaRPr lang="en-US" altLang="zh-CN" dirty="0"/>
          </a:p>
          <a:p>
            <a:r>
              <a:rPr lang="zh-CN" altLang="en-US" dirty="0"/>
              <a:t>预处理器与宏</a:t>
            </a:r>
            <a:endParaRPr lang="en-US" altLang="zh-CN" dirty="0"/>
          </a:p>
          <a:p>
            <a:r>
              <a:rPr lang="zh-CN" altLang="en-US" dirty="0"/>
              <a:t>变量与函数</a:t>
            </a:r>
            <a:endParaRPr lang="en-US" altLang="zh-CN" dirty="0"/>
          </a:p>
          <a:p>
            <a:r>
              <a:rPr lang="zh-CN" altLang="en-US" dirty="0">
                <a:solidFill>
                  <a:srgbClr val="C00000"/>
                </a:solidFill>
              </a:rPr>
              <a:t>修饰词</a:t>
            </a:r>
            <a:endParaRPr lang="en-US" altLang="zh-CN" dirty="0">
              <a:solidFill>
                <a:srgbClr val="C00000"/>
              </a:solidFill>
            </a:endParaRPr>
          </a:p>
          <a:p>
            <a:r>
              <a:rPr lang="zh-CN" altLang="en-US" dirty="0"/>
              <a:t>指针与内存</a:t>
            </a:r>
            <a:endParaRPr lang="en-US" altLang="zh-CN" dirty="0"/>
          </a:p>
          <a:p>
            <a:endParaRPr lang="en-US" dirty="0"/>
          </a:p>
        </p:txBody>
      </p:sp>
      <p:sp>
        <p:nvSpPr>
          <p:cNvPr id="4" name="Slide Number Placeholder 3">
            <a:extLst>
              <a:ext uri="{FF2B5EF4-FFF2-40B4-BE49-F238E27FC236}">
                <a16:creationId xmlns:a16="http://schemas.microsoft.com/office/drawing/2014/main" id="{11AA29BA-8362-0342-BE0F-6F7FDEAEAB69}"/>
              </a:ext>
            </a:extLst>
          </p:cNvPr>
          <p:cNvSpPr>
            <a:spLocks noGrp="1"/>
          </p:cNvSpPr>
          <p:nvPr>
            <p:ph type="sldNum" sz="quarter" idx="12"/>
          </p:nvPr>
        </p:nvSpPr>
        <p:spPr/>
        <p:txBody>
          <a:bodyPr/>
          <a:lstStyle/>
          <a:p>
            <a:pPr>
              <a:defRPr/>
            </a:pPr>
            <a:fld id="{CA40A734-EF3B-425E-9970-80954DDB0807}" type="slidenum">
              <a:rPr lang="zh-CN" altLang="en-US" smtClean="0"/>
              <a:pPr>
                <a:defRPr/>
              </a:pPr>
              <a:t>34</a:t>
            </a:fld>
            <a:endParaRPr lang="zh-CN" altLang="en-US"/>
          </a:p>
        </p:txBody>
      </p:sp>
    </p:spTree>
    <p:extLst>
      <p:ext uri="{BB962C8B-B14F-4D97-AF65-F5344CB8AC3E}">
        <p14:creationId xmlns:p14="http://schemas.microsoft.com/office/powerpoint/2010/main" val="1628513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5746-FDFA-C943-A1BC-BCC88A2FCF90}"/>
              </a:ext>
            </a:extLst>
          </p:cNvPr>
          <p:cNvSpPr>
            <a:spLocks noGrp="1"/>
          </p:cNvSpPr>
          <p:nvPr>
            <p:ph type="title"/>
          </p:nvPr>
        </p:nvSpPr>
        <p:spPr/>
        <p:txBody>
          <a:bodyPr>
            <a:normAutofit fontScale="90000"/>
          </a:bodyPr>
          <a:lstStyle/>
          <a:p>
            <a:r>
              <a:rPr lang="zh-CN" altLang="en-US" dirty="0"/>
              <a:t>变量修饰词</a:t>
            </a:r>
            <a:endParaRPr lang="en-US" dirty="0"/>
          </a:p>
        </p:txBody>
      </p:sp>
      <p:sp>
        <p:nvSpPr>
          <p:cNvPr id="3" name="Content Placeholder 2">
            <a:extLst>
              <a:ext uri="{FF2B5EF4-FFF2-40B4-BE49-F238E27FC236}">
                <a16:creationId xmlns:a16="http://schemas.microsoft.com/office/drawing/2014/main" id="{7837C49F-B65E-D041-B6C5-6694F8B88656}"/>
              </a:ext>
            </a:extLst>
          </p:cNvPr>
          <p:cNvSpPr>
            <a:spLocks noGrp="1"/>
          </p:cNvSpPr>
          <p:nvPr>
            <p:ph idx="1"/>
          </p:nvPr>
        </p:nvSpPr>
        <p:spPr/>
        <p:txBody>
          <a:bodyPr/>
          <a:lstStyle/>
          <a:p>
            <a:r>
              <a:rPr lang="en-US" altLang="zh-CN" dirty="0" err="1"/>
              <a:t>const</a:t>
            </a:r>
            <a:endParaRPr lang="en-US" altLang="zh-CN" dirty="0"/>
          </a:p>
          <a:p>
            <a:pPr lvl="1"/>
            <a:r>
              <a:rPr lang="zh-CN" altLang="en-US" dirty="0"/>
              <a:t>表明该变量的值不可修改，否则编译将报错</a:t>
            </a:r>
            <a:endParaRPr lang="en-US" altLang="zh-CN" dirty="0"/>
          </a:p>
          <a:p>
            <a:pPr lvl="2"/>
            <a:r>
              <a:rPr lang="zh-CN" altLang="en-US" dirty="0"/>
              <a:t>常用于全局常量定义或表明函数的参数内容不可修改</a:t>
            </a:r>
            <a:endParaRPr lang="en-US" altLang="zh-CN" dirty="0"/>
          </a:p>
          <a:p>
            <a:r>
              <a:rPr lang="en-US" altLang="zh-CN" dirty="0"/>
              <a:t>volatile</a:t>
            </a:r>
          </a:p>
          <a:p>
            <a:pPr lvl="1"/>
            <a:r>
              <a:rPr lang="zh-CN" altLang="en-US" dirty="0"/>
              <a:t>表明程序每次读写该变量都需要直接对内存进行操作</a:t>
            </a:r>
            <a:endParaRPr lang="en-US" altLang="zh-CN" dirty="0"/>
          </a:p>
          <a:p>
            <a:pPr lvl="2"/>
            <a:r>
              <a:rPr lang="zh-CN" altLang="en-US" dirty="0"/>
              <a:t>编译器不能对该变量读写进行优化（如缓存）</a:t>
            </a:r>
            <a:endParaRPr lang="en-US" altLang="zh-CN" dirty="0"/>
          </a:p>
          <a:p>
            <a:pPr lvl="2"/>
            <a:r>
              <a:rPr lang="zh-CN" altLang="en-US" dirty="0"/>
              <a:t>为防止该变量被其他程序</a:t>
            </a:r>
            <a:r>
              <a:rPr lang="en-US" altLang="zh-CN" dirty="0"/>
              <a:t>/</a:t>
            </a:r>
            <a:r>
              <a:rPr lang="zh-CN" altLang="en-US" dirty="0"/>
              <a:t>设备修改导致数据不一致</a:t>
            </a:r>
            <a:endParaRPr lang="en-US" dirty="0"/>
          </a:p>
        </p:txBody>
      </p:sp>
      <p:sp>
        <p:nvSpPr>
          <p:cNvPr id="4" name="Slide Number Placeholder 3">
            <a:extLst>
              <a:ext uri="{FF2B5EF4-FFF2-40B4-BE49-F238E27FC236}">
                <a16:creationId xmlns:a16="http://schemas.microsoft.com/office/drawing/2014/main" id="{DF841562-CB18-AB45-B95D-600E48E913A0}"/>
              </a:ext>
            </a:extLst>
          </p:cNvPr>
          <p:cNvSpPr>
            <a:spLocks noGrp="1"/>
          </p:cNvSpPr>
          <p:nvPr>
            <p:ph type="sldNum" sz="quarter" idx="12"/>
          </p:nvPr>
        </p:nvSpPr>
        <p:spPr/>
        <p:txBody>
          <a:bodyPr/>
          <a:lstStyle/>
          <a:p>
            <a:pPr>
              <a:defRPr/>
            </a:pPr>
            <a:fld id="{CA40A734-EF3B-425E-9970-80954DDB0807}" type="slidenum">
              <a:rPr lang="zh-CN" altLang="en-US" smtClean="0"/>
              <a:pPr>
                <a:defRPr/>
              </a:pPr>
              <a:t>35</a:t>
            </a:fld>
            <a:endParaRPr lang="zh-CN" altLang="en-US"/>
          </a:p>
        </p:txBody>
      </p:sp>
    </p:spTree>
    <p:extLst>
      <p:ext uri="{BB962C8B-B14F-4D97-AF65-F5344CB8AC3E}">
        <p14:creationId xmlns:p14="http://schemas.microsoft.com/office/powerpoint/2010/main" val="2115599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87AD-5AED-5F44-B5ED-499D0977C769}"/>
              </a:ext>
            </a:extLst>
          </p:cNvPr>
          <p:cNvSpPr>
            <a:spLocks noGrp="1"/>
          </p:cNvSpPr>
          <p:nvPr>
            <p:ph type="title"/>
          </p:nvPr>
        </p:nvSpPr>
        <p:spPr/>
        <p:txBody>
          <a:bodyPr>
            <a:normAutofit fontScale="90000"/>
          </a:bodyPr>
          <a:lstStyle/>
          <a:p>
            <a:r>
              <a:rPr lang="zh-CN" altLang="en-US" dirty="0"/>
              <a:t>变量修饰词</a:t>
            </a:r>
            <a:endParaRPr lang="en-US" dirty="0"/>
          </a:p>
        </p:txBody>
      </p:sp>
      <p:sp>
        <p:nvSpPr>
          <p:cNvPr id="3" name="Content Placeholder 2">
            <a:extLst>
              <a:ext uri="{FF2B5EF4-FFF2-40B4-BE49-F238E27FC236}">
                <a16:creationId xmlns:a16="http://schemas.microsoft.com/office/drawing/2014/main" id="{76691D71-1F97-C64D-AEC3-B764D26C2104}"/>
              </a:ext>
            </a:extLst>
          </p:cNvPr>
          <p:cNvSpPr>
            <a:spLocks noGrp="1"/>
          </p:cNvSpPr>
          <p:nvPr>
            <p:ph idx="1"/>
          </p:nvPr>
        </p:nvSpPr>
        <p:spPr>
          <a:noFill/>
          <a:ln w="25400">
            <a:noFill/>
          </a:ln>
        </p:spPr>
        <p:txBody>
          <a:bodyPr/>
          <a:lstStyle/>
          <a:p>
            <a:r>
              <a:rPr lang="en-US" altLang="zh-CN" dirty="0"/>
              <a:t>static</a:t>
            </a:r>
          </a:p>
          <a:p>
            <a:pPr lvl="1"/>
            <a:r>
              <a:rPr lang="zh-CN" altLang="en-US" dirty="0"/>
              <a:t>表明变量在程序运行中只定义一次</a:t>
            </a:r>
            <a:endParaRPr lang="en-US" altLang="zh-CN" dirty="0"/>
          </a:p>
          <a:p>
            <a:pPr marL="0" indent="0">
              <a:buNone/>
            </a:pPr>
            <a:r>
              <a:rPr lang="zh-CN" altLang="en-US" dirty="0"/>
              <a:t> </a:t>
            </a:r>
            <a:endParaRPr lang="en-US" dirty="0"/>
          </a:p>
        </p:txBody>
      </p:sp>
      <p:sp>
        <p:nvSpPr>
          <p:cNvPr id="4" name="Slide Number Placeholder 3">
            <a:extLst>
              <a:ext uri="{FF2B5EF4-FFF2-40B4-BE49-F238E27FC236}">
                <a16:creationId xmlns:a16="http://schemas.microsoft.com/office/drawing/2014/main" id="{14C4C999-E797-E444-951F-5200558CFC6E}"/>
              </a:ext>
            </a:extLst>
          </p:cNvPr>
          <p:cNvSpPr>
            <a:spLocks noGrp="1"/>
          </p:cNvSpPr>
          <p:nvPr>
            <p:ph type="sldNum" sz="quarter" idx="12"/>
          </p:nvPr>
        </p:nvSpPr>
        <p:spPr/>
        <p:txBody>
          <a:bodyPr/>
          <a:lstStyle/>
          <a:p>
            <a:pPr>
              <a:defRPr/>
            </a:pPr>
            <a:fld id="{CA40A734-EF3B-425E-9970-80954DDB0807}" type="slidenum">
              <a:rPr lang="zh-CN" altLang="en-US" smtClean="0"/>
              <a:pPr>
                <a:defRPr/>
              </a:pPr>
              <a:t>36</a:t>
            </a:fld>
            <a:endParaRPr lang="zh-CN" altLang="en-US"/>
          </a:p>
        </p:txBody>
      </p:sp>
      <p:sp>
        <p:nvSpPr>
          <p:cNvPr id="5" name="Rectangle 4">
            <a:extLst>
              <a:ext uri="{FF2B5EF4-FFF2-40B4-BE49-F238E27FC236}">
                <a16:creationId xmlns:a16="http://schemas.microsoft.com/office/drawing/2014/main" id="{61650608-3085-7F46-8012-BC7AA7556D93}"/>
              </a:ext>
            </a:extLst>
          </p:cNvPr>
          <p:cNvSpPr/>
          <p:nvPr/>
        </p:nvSpPr>
        <p:spPr>
          <a:xfrm>
            <a:off x="1410544" y="2962672"/>
            <a:ext cx="5544616" cy="4893647"/>
          </a:xfrm>
          <a:prstGeom prst="rect">
            <a:avLst/>
          </a:prstGeom>
          <a:solidFill>
            <a:schemeClr val="bg1"/>
          </a:solidFill>
        </p:spPr>
        <p:txBody>
          <a:bodyPr wrap="square">
            <a:spAutoFit/>
          </a:bodyPr>
          <a:lstStyle/>
          <a:p>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static_inc</a:t>
            </a:r>
            <a:r>
              <a:rPr lang="en-US" sz="2400" dirty="0">
                <a:solidFill>
                  <a:srgbClr val="777777"/>
                </a:solidFill>
                <a:latin typeface="Menlo" panose="020B0609030804020204" pitchFamily="49" charset="0"/>
              </a:rPr>
              <a:t>()</a:t>
            </a: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static</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err="1">
                <a:solidFill>
                  <a:srgbClr val="AA3731"/>
                </a:solidFill>
                <a:latin typeface="Menlo" panose="020B0609030804020204" pitchFamily="49" charset="0"/>
              </a:rPr>
              <a:t>printf</a:t>
            </a:r>
            <a:r>
              <a:rPr lang="en-US" sz="2400" dirty="0">
                <a:solidFill>
                  <a:srgbClr val="777777"/>
                </a:solidFill>
                <a:latin typeface="Menlo" panose="020B0609030804020204" pitchFamily="49" charset="0"/>
              </a:rPr>
              <a:t>("</a:t>
            </a:r>
            <a:r>
              <a:rPr lang="en-US" sz="2400" dirty="0">
                <a:solidFill>
                  <a:srgbClr val="448C27"/>
                </a:solidFill>
                <a:latin typeface="Menlo" panose="020B0609030804020204" pitchFamily="49" charset="0"/>
              </a:rPr>
              <a:t>a</a:t>
            </a:r>
            <a:r>
              <a:rPr lang="zh-CN" altLang="en-US" sz="2400" dirty="0">
                <a:solidFill>
                  <a:srgbClr val="448C27"/>
                </a:solidFill>
                <a:latin typeface="Menlo" panose="020B0609030804020204" pitchFamily="49" charset="0"/>
              </a:rPr>
              <a:t> </a:t>
            </a:r>
            <a:r>
              <a:rPr lang="en-US" sz="2400" dirty="0">
                <a:solidFill>
                  <a:srgbClr val="448C27"/>
                </a:solidFill>
                <a:latin typeface="Menlo" panose="020B0609030804020204" pitchFamily="49" charset="0"/>
              </a:rPr>
              <a:t>=</a:t>
            </a:r>
            <a:r>
              <a:rPr lang="zh-CN" altLang="en-US" sz="2400" dirty="0">
                <a:solidFill>
                  <a:srgbClr val="448C27"/>
                </a:solidFill>
                <a:latin typeface="Menlo" panose="020B0609030804020204" pitchFamily="49" charset="0"/>
              </a:rPr>
              <a:t> </a:t>
            </a:r>
            <a:r>
              <a:rPr lang="en-US" sz="2400" dirty="0">
                <a:solidFill>
                  <a:srgbClr val="9C5D27"/>
                </a:solidFill>
                <a:latin typeface="Menlo" panose="020B0609030804020204" pitchFamily="49" charset="0"/>
              </a:rPr>
              <a:t>%d</a:t>
            </a:r>
            <a:r>
              <a:rPr lang="en-US" sz="2400" dirty="0">
                <a:solidFill>
                  <a:srgbClr val="777777"/>
                </a:solidFill>
                <a:latin typeface="Menlo" panose="020B0609030804020204" pitchFamily="49" charset="0"/>
              </a:rPr>
              <a:t>\n",</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4B69C6"/>
                </a:solidFill>
                <a:latin typeface="Menlo" panose="020B0609030804020204" pitchFamily="49" charset="0"/>
              </a:rPr>
              <a:t>for</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5</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err="1">
                <a:solidFill>
                  <a:srgbClr val="AA3731"/>
                </a:solidFill>
                <a:latin typeface="Menlo" panose="020B0609030804020204" pitchFamily="49" charset="0"/>
              </a:rPr>
              <a:t>static_inc</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endParaRPr lang="en-US" sz="24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5705CC77-8BCD-464C-ADB1-687C31116B1B}"/>
              </a:ext>
            </a:extLst>
          </p:cNvPr>
          <p:cNvSpPr/>
          <p:nvPr/>
        </p:nvSpPr>
        <p:spPr>
          <a:xfrm>
            <a:off x="7315200" y="2962672"/>
            <a:ext cx="1944216" cy="2308324"/>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mj-ea"/>
                <a:ea typeface="+mj-ea"/>
              </a:rPr>
              <a:t>程序</a:t>
            </a:r>
            <a:r>
              <a:rPr lang="zh-CN" altLang="pt" sz="2400" dirty="0">
                <a:solidFill>
                  <a:srgbClr val="C00000"/>
                </a:solidFill>
                <a:latin typeface="+mj-ea"/>
                <a:ea typeface="+mj-ea"/>
              </a:rPr>
              <a:t>输出</a:t>
            </a:r>
            <a:r>
              <a:rPr lang="zh-CN" altLang="en-US" sz="2400" dirty="0">
                <a:solidFill>
                  <a:srgbClr val="C00000"/>
                </a:solidFill>
                <a:latin typeface="+mj-ea"/>
                <a:ea typeface="+mj-ea"/>
              </a:rPr>
              <a:t>：</a:t>
            </a:r>
            <a:endParaRPr lang="pt" sz="2400" dirty="0">
              <a:solidFill>
                <a:srgbClr val="C00000"/>
              </a:solidFill>
              <a:latin typeface="+mj-ea"/>
              <a:ea typeface="+mj-ea"/>
            </a:endParaRPr>
          </a:p>
          <a:p>
            <a:r>
              <a:rPr lang="pt" sz="2400" dirty="0">
                <a:solidFill>
                  <a:srgbClr val="333333"/>
                </a:solidFill>
                <a:latin typeface="Menlo" panose="020B0609030804020204" pitchFamily="49" charset="0"/>
              </a:rPr>
              <a:t>a </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a:solidFill>
                  <a:srgbClr val="9C5D27"/>
                </a:solidFill>
                <a:latin typeface="Menlo" panose="020B0609030804020204" pitchFamily="49" charset="0"/>
              </a:rPr>
              <a:t>2</a:t>
            </a:r>
            <a:endParaRPr lang="pt" sz="2400" dirty="0">
              <a:solidFill>
                <a:srgbClr val="333333"/>
              </a:solidFill>
              <a:latin typeface="Menlo" panose="020B0609030804020204" pitchFamily="49" charset="0"/>
            </a:endParaRPr>
          </a:p>
          <a:p>
            <a:r>
              <a:rPr lang="pt" sz="2400" dirty="0">
                <a:solidFill>
                  <a:srgbClr val="333333"/>
                </a:solidFill>
                <a:latin typeface="Menlo" panose="020B0609030804020204" pitchFamily="49" charset="0"/>
              </a:rPr>
              <a:t>a </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a:solidFill>
                  <a:srgbClr val="9C5D27"/>
                </a:solidFill>
                <a:latin typeface="Menlo" panose="020B0609030804020204" pitchFamily="49" charset="0"/>
              </a:rPr>
              <a:t>3</a:t>
            </a:r>
            <a:endParaRPr lang="pt" sz="2400" dirty="0">
              <a:solidFill>
                <a:srgbClr val="333333"/>
              </a:solidFill>
              <a:latin typeface="Menlo" panose="020B0609030804020204" pitchFamily="49" charset="0"/>
            </a:endParaRPr>
          </a:p>
          <a:p>
            <a:r>
              <a:rPr lang="pt" sz="2400" dirty="0">
                <a:solidFill>
                  <a:srgbClr val="333333"/>
                </a:solidFill>
                <a:latin typeface="Menlo" panose="020B0609030804020204" pitchFamily="49" charset="0"/>
              </a:rPr>
              <a:t>a </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a:solidFill>
                  <a:srgbClr val="9C5D27"/>
                </a:solidFill>
                <a:latin typeface="Menlo" panose="020B0609030804020204" pitchFamily="49" charset="0"/>
              </a:rPr>
              <a:t>4</a:t>
            </a:r>
            <a:endParaRPr lang="pt" sz="2400" dirty="0">
              <a:solidFill>
                <a:srgbClr val="333333"/>
              </a:solidFill>
              <a:latin typeface="Menlo" panose="020B0609030804020204" pitchFamily="49" charset="0"/>
            </a:endParaRPr>
          </a:p>
          <a:p>
            <a:r>
              <a:rPr lang="pt" sz="2400" dirty="0">
                <a:solidFill>
                  <a:srgbClr val="333333"/>
                </a:solidFill>
                <a:latin typeface="Menlo" panose="020B0609030804020204" pitchFamily="49" charset="0"/>
              </a:rPr>
              <a:t>a </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a:solidFill>
                  <a:srgbClr val="9C5D27"/>
                </a:solidFill>
                <a:latin typeface="Menlo" panose="020B0609030804020204" pitchFamily="49" charset="0"/>
              </a:rPr>
              <a:t>5</a:t>
            </a:r>
            <a:endParaRPr lang="pt" sz="2400" dirty="0">
              <a:solidFill>
                <a:srgbClr val="333333"/>
              </a:solidFill>
              <a:latin typeface="Menlo" panose="020B0609030804020204" pitchFamily="49" charset="0"/>
            </a:endParaRPr>
          </a:p>
          <a:p>
            <a:r>
              <a:rPr lang="pt" sz="2400" dirty="0">
                <a:solidFill>
                  <a:srgbClr val="333333"/>
                </a:solidFill>
                <a:latin typeface="Menlo" panose="020B0609030804020204" pitchFamily="49" charset="0"/>
              </a:rPr>
              <a:t>a </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a:solidFill>
                  <a:srgbClr val="9C5D27"/>
                </a:solidFill>
                <a:latin typeface="Menlo" panose="020B0609030804020204" pitchFamily="49" charset="0"/>
              </a:rPr>
              <a:t>6</a:t>
            </a:r>
            <a:endParaRPr lang="pt"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860993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8B3C-707A-8340-BD3A-9E1B73D513DF}"/>
              </a:ext>
            </a:extLst>
          </p:cNvPr>
          <p:cNvSpPr>
            <a:spLocks noGrp="1"/>
          </p:cNvSpPr>
          <p:nvPr>
            <p:ph type="title"/>
          </p:nvPr>
        </p:nvSpPr>
        <p:spPr/>
        <p:txBody>
          <a:bodyPr>
            <a:normAutofit fontScale="90000"/>
          </a:bodyPr>
          <a:lstStyle/>
          <a:p>
            <a:r>
              <a:rPr lang="zh-CN" altLang="en-US" dirty="0"/>
              <a:t>函数修饰词</a:t>
            </a:r>
            <a:endParaRPr lang="en-US" dirty="0"/>
          </a:p>
        </p:txBody>
      </p:sp>
      <p:sp>
        <p:nvSpPr>
          <p:cNvPr id="3" name="Content Placeholder 2">
            <a:extLst>
              <a:ext uri="{FF2B5EF4-FFF2-40B4-BE49-F238E27FC236}">
                <a16:creationId xmlns:a16="http://schemas.microsoft.com/office/drawing/2014/main" id="{450EDEB4-9BE2-5545-ACD6-232C5543E9D0}"/>
              </a:ext>
            </a:extLst>
          </p:cNvPr>
          <p:cNvSpPr>
            <a:spLocks noGrp="1"/>
          </p:cNvSpPr>
          <p:nvPr>
            <p:ph idx="1"/>
          </p:nvPr>
        </p:nvSpPr>
        <p:spPr/>
        <p:txBody>
          <a:bodyPr/>
          <a:lstStyle/>
          <a:p>
            <a:r>
              <a:rPr lang="en-US" altLang="zh-CN" dirty="0"/>
              <a:t>static</a:t>
            </a:r>
          </a:p>
          <a:p>
            <a:pPr lvl="1"/>
            <a:r>
              <a:rPr lang="zh-CN" altLang="en-US" dirty="0"/>
              <a:t>表明函数只能被本文件使用</a:t>
            </a:r>
            <a:endParaRPr lang="en-US" altLang="zh-CN" dirty="0"/>
          </a:p>
          <a:p>
            <a:pPr lvl="1"/>
            <a:r>
              <a:rPr lang="zh-CN" altLang="en-US" dirty="0"/>
              <a:t>其他文件定义同名函数不会冲突</a:t>
            </a:r>
            <a:endParaRPr lang="en-US" altLang="zh-CN" dirty="0"/>
          </a:p>
          <a:p>
            <a:pPr lvl="1"/>
            <a:r>
              <a:rPr lang="zh-CN" altLang="en-US" dirty="0"/>
              <a:t>可用来在头文件中定义函数</a:t>
            </a:r>
            <a:endParaRPr lang="en-US" dirty="0"/>
          </a:p>
        </p:txBody>
      </p:sp>
      <p:sp>
        <p:nvSpPr>
          <p:cNvPr id="4" name="Slide Number Placeholder 3">
            <a:extLst>
              <a:ext uri="{FF2B5EF4-FFF2-40B4-BE49-F238E27FC236}">
                <a16:creationId xmlns:a16="http://schemas.microsoft.com/office/drawing/2014/main" id="{20FF9F2E-5759-D64D-9B49-E583C30F8855}"/>
              </a:ext>
            </a:extLst>
          </p:cNvPr>
          <p:cNvSpPr>
            <a:spLocks noGrp="1"/>
          </p:cNvSpPr>
          <p:nvPr>
            <p:ph type="sldNum" sz="quarter" idx="12"/>
          </p:nvPr>
        </p:nvSpPr>
        <p:spPr/>
        <p:txBody>
          <a:bodyPr/>
          <a:lstStyle/>
          <a:p>
            <a:pPr>
              <a:defRPr/>
            </a:pPr>
            <a:fld id="{CA40A734-EF3B-425E-9970-80954DDB0807}" type="slidenum">
              <a:rPr lang="zh-CN" altLang="en-US" smtClean="0"/>
              <a:pPr>
                <a:defRPr/>
              </a:pPr>
              <a:t>37</a:t>
            </a:fld>
            <a:endParaRPr lang="zh-CN" altLang="en-US"/>
          </a:p>
        </p:txBody>
      </p:sp>
      <p:pic>
        <p:nvPicPr>
          <p:cNvPr id="6" name="Picture 5">
            <a:extLst>
              <a:ext uri="{FF2B5EF4-FFF2-40B4-BE49-F238E27FC236}">
                <a16:creationId xmlns:a16="http://schemas.microsoft.com/office/drawing/2014/main" id="{6F1BA9B0-91E5-A34C-93D8-46B592634856}"/>
              </a:ext>
            </a:extLst>
          </p:cNvPr>
          <p:cNvPicPr>
            <a:picLocks noChangeAspect="1"/>
          </p:cNvPicPr>
          <p:nvPr/>
        </p:nvPicPr>
        <p:blipFill>
          <a:blip r:embed="rId3"/>
          <a:stretch>
            <a:fillRect/>
          </a:stretch>
        </p:blipFill>
        <p:spPr>
          <a:xfrm>
            <a:off x="3832696" y="3754760"/>
            <a:ext cx="6794872" cy="4128280"/>
          </a:xfrm>
          <a:prstGeom prst="rect">
            <a:avLst/>
          </a:prstGeom>
          <a:solidFill>
            <a:schemeClr val="bg1"/>
          </a:solidFill>
        </p:spPr>
      </p:pic>
    </p:spTree>
    <p:extLst>
      <p:ext uri="{BB962C8B-B14F-4D97-AF65-F5344CB8AC3E}">
        <p14:creationId xmlns:p14="http://schemas.microsoft.com/office/powerpoint/2010/main" val="2476363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E379-3EFB-AC4E-873D-60AB303AC660}"/>
              </a:ext>
            </a:extLst>
          </p:cNvPr>
          <p:cNvSpPr>
            <a:spLocks noGrp="1"/>
          </p:cNvSpPr>
          <p:nvPr>
            <p:ph type="title"/>
          </p:nvPr>
        </p:nvSpPr>
        <p:spPr/>
        <p:txBody>
          <a:bodyPr>
            <a:normAutofit fontScale="90000"/>
          </a:bodyPr>
          <a:lstStyle/>
          <a:p>
            <a:r>
              <a:rPr lang="zh-CN" altLang="en-US" dirty="0"/>
              <a:t>函数修饰词</a:t>
            </a:r>
            <a:endParaRPr lang="en-US" dirty="0"/>
          </a:p>
        </p:txBody>
      </p:sp>
      <p:sp>
        <p:nvSpPr>
          <p:cNvPr id="3" name="Content Placeholder 2">
            <a:extLst>
              <a:ext uri="{FF2B5EF4-FFF2-40B4-BE49-F238E27FC236}">
                <a16:creationId xmlns:a16="http://schemas.microsoft.com/office/drawing/2014/main" id="{9BD326EB-4EF0-FC4E-AC4E-36715F499D17}"/>
              </a:ext>
            </a:extLst>
          </p:cNvPr>
          <p:cNvSpPr>
            <a:spLocks noGrp="1"/>
          </p:cNvSpPr>
          <p:nvPr>
            <p:ph idx="1"/>
          </p:nvPr>
        </p:nvSpPr>
        <p:spPr/>
        <p:txBody>
          <a:bodyPr/>
          <a:lstStyle/>
          <a:p>
            <a:r>
              <a:rPr lang="en-US" altLang="zh-CN" dirty="0"/>
              <a:t>inline</a:t>
            </a:r>
          </a:p>
          <a:p>
            <a:pPr lvl="1"/>
            <a:r>
              <a:rPr lang="zh-CN" altLang="en-US" dirty="0"/>
              <a:t>表明函数代码将被置入调用行执行</a:t>
            </a:r>
            <a:endParaRPr lang="en-US" altLang="zh-CN" dirty="0"/>
          </a:p>
          <a:p>
            <a:pPr lvl="1"/>
            <a:r>
              <a:rPr lang="zh-CN" altLang="en-US" dirty="0"/>
              <a:t>避免实际调用函数产生的开销</a:t>
            </a:r>
            <a:endParaRPr lang="en-US" altLang="zh-CN" dirty="0"/>
          </a:p>
          <a:p>
            <a:pPr lvl="2"/>
            <a:r>
              <a:rPr lang="zh-CN" altLang="en-US" dirty="0"/>
              <a:t>备份寄存器、分配栈空间、代码跳转等</a:t>
            </a:r>
            <a:endParaRPr lang="en-US" altLang="zh-CN" dirty="0"/>
          </a:p>
          <a:p>
            <a:pPr lvl="1"/>
            <a:r>
              <a:rPr lang="zh-CN" altLang="en-US" dirty="0"/>
              <a:t>常用于实现代码简短的函数</a:t>
            </a:r>
            <a:endParaRPr lang="en-US" altLang="zh-CN" dirty="0"/>
          </a:p>
          <a:p>
            <a:pPr lvl="2"/>
            <a:r>
              <a:rPr lang="zh-CN" altLang="en-US" dirty="0"/>
              <a:t>否则将导致程序膨胀而降低缓存效率</a:t>
            </a:r>
            <a:endParaRPr lang="en-US" altLang="zh-CN" dirty="0"/>
          </a:p>
          <a:p>
            <a:pPr lvl="1"/>
            <a:r>
              <a:rPr lang="zh-CN" altLang="en-US" dirty="0"/>
              <a:t>添加在函数定义（而非声明）处</a:t>
            </a:r>
            <a:endParaRPr lang="en-US" altLang="zh-CN" dirty="0"/>
          </a:p>
          <a:p>
            <a:pPr lvl="1"/>
            <a:r>
              <a:rPr lang="zh-CN" altLang="en-US" dirty="0"/>
              <a:t>编译器可能自行决定</a:t>
            </a:r>
            <a:r>
              <a:rPr lang="en-US" altLang="zh-CN" dirty="0">
                <a:latin typeface="Menlo" panose="020B0609030804020204" pitchFamily="49" charset="0"/>
                <a:ea typeface="Menlo" panose="020B0609030804020204" pitchFamily="49" charset="0"/>
                <a:cs typeface="Menlo" panose="020B0609030804020204" pitchFamily="49" charset="0"/>
              </a:rPr>
              <a:t>inline</a:t>
            </a:r>
            <a:r>
              <a:rPr lang="zh-CN" altLang="en-US" dirty="0"/>
              <a:t>某些函数</a:t>
            </a:r>
            <a:endParaRPr lang="en-US" dirty="0"/>
          </a:p>
        </p:txBody>
      </p:sp>
      <p:sp>
        <p:nvSpPr>
          <p:cNvPr id="4" name="Slide Number Placeholder 3">
            <a:extLst>
              <a:ext uri="{FF2B5EF4-FFF2-40B4-BE49-F238E27FC236}">
                <a16:creationId xmlns:a16="http://schemas.microsoft.com/office/drawing/2014/main" id="{2EF81171-E4B4-704C-AE0F-8FE901D3DE71}"/>
              </a:ext>
            </a:extLst>
          </p:cNvPr>
          <p:cNvSpPr>
            <a:spLocks noGrp="1"/>
          </p:cNvSpPr>
          <p:nvPr>
            <p:ph type="sldNum" sz="quarter" idx="12"/>
          </p:nvPr>
        </p:nvSpPr>
        <p:spPr/>
        <p:txBody>
          <a:bodyPr/>
          <a:lstStyle/>
          <a:p>
            <a:pPr>
              <a:defRPr/>
            </a:pPr>
            <a:fld id="{CA40A734-EF3B-425E-9970-80954DDB0807}" type="slidenum">
              <a:rPr lang="zh-CN" altLang="en-US" smtClean="0"/>
              <a:pPr>
                <a:defRPr/>
              </a:pPr>
              <a:t>38</a:t>
            </a:fld>
            <a:endParaRPr lang="zh-CN" altLang="en-US" dirty="0"/>
          </a:p>
        </p:txBody>
      </p:sp>
      <p:sp>
        <p:nvSpPr>
          <p:cNvPr id="5" name="Rectangle 4">
            <a:extLst>
              <a:ext uri="{FF2B5EF4-FFF2-40B4-BE49-F238E27FC236}">
                <a16:creationId xmlns:a16="http://schemas.microsoft.com/office/drawing/2014/main" id="{7EA38806-A7F4-5F49-99D5-E1895CE1E3FF}"/>
              </a:ext>
            </a:extLst>
          </p:cNvPr>
          <p:cNvSpPr/>
          <p:nvPr/>
        </p:nvSpPr>
        <p:spPr>
          <a:xfrm>
            <a:off x="1698576" y="6131024"/>
            <a:ext cx="7315200" cy="1815882"/>
          </a:xfrm>
          <a:prstGeom prst="rect">
            <a:avLst/>
          </a:prstGeom>
          <a:solidFill>
            <a:schemeClr val="bg1"/>
          </a:solidFill>
        </p:spPr>
        <p:txBody>
          <a:bodyPr>
            <a:spAutoFit/>
          </a:bodyPr>
          <a:lstStyle/>
          <a:p>
            <a:r>
              <a:rPr lang="en-US" sz="2800" dirty="0">
                <a:solidFill>
                  <a:srgbClr val="4B69C6"/>
                </a:solidFill>
                <a:latin typeface="Menlo" panose="020B0609030804020204" pitchFamily="49" charset="0"/>
              </a:rPr>
              <a:t>inline</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p>
          <a:p>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zh-CN" altLang="en-US" sz="2800" dirty="0">
                <a:solidFill>
                  <a:srgbClr val="4B69C6"/>
                </a:solidFill>
                <a:latin typeface="Menlo" panose="020B0609030804020204" pitchFamily="49" charset="0"/>
              </a:rPr>
              <a:t>    </a:t>
            </a:r>
            <a:r>
              <a:rPr lang="en-US" sz="2800" dirty="0">
                <a:solidFill>
                  <a:srgbClr val="4B69C6"/>
                </a:solidFill>
                <a:latin typeface="Menlo" panose="020B0609030804020204" pitchFamily="49" charset="0"/>
              </a:rPr>
              <a:t>return</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a</a:t>
            </a:r>
            <a:r>
              <a:rPr lang="en-US" sz="2800" dirty="0" err="1">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042667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68AB-D835-CC42-8167-E4AD0A3C7D56}"/>
              </a:ext>
            </a:extLst>
          </p:cNvPr>
          <p:cNvSpPr>
            <a:spLocks noGrp="1"/>
          </p:cNvSpPr>
          <p:nvPr>
            <p:ph type="title"/>
          </p:nvPr>
        </p:nvSpPr>
        <p:spPr/>
        <p:txBody>
          <a:bodyPr>
            <a:normAutofit fontScale="90000"/>
          </a:bodyPr>
          <a:lstStyle/>
          <a:p>
            <a:r>
              <a:rPr lang="en-US" altLang="zh-CN" dirty="0"/>
              <a:t>inline</a:t>
            </a:r>
            <a:r>
              <a:rPr lang="zh-CN" altLang="en-US" dirty="0"/>
              <a:t> </a:t>
            </a:r>
            <a:r>
              <a:rPr lang="en-US" altLang="zh-CN" dirty="0"/>
              <a:t>vs</a:t>
            </a:r>
            <a:r>
              <a:rPr lang="zh-CN" altLang="en-US" dirty="0"/>
              <a:t> 宏</a:t>
            </a:r>
            <a:endParaRPr lang="en-US" dirty="0"/>
          </a:p>
        </p:txBody>
      </p:sp>
      <p:sp>
        <p:nvSpPr>
          <p:cNvPr id="3" name="Content Placeholder 2">
            <a:extLst>
              <a:ext uri="{FF2B5EF4-FFF2-40B4-BE49-F238E27FC236}">
                <a16:creationId xmlns:a16="http://schemas.microsoft.com/office/drawing/2014/main" id="{314FF555-F253-2442-A118-868E2929B35F}"/>
              </a:ext>
            </a:extLst>
          </p:cNvPr>
          <p:cNvSpPr>
            <a:spLocks noGrp="1"/>
          </p:cNvSpPr>
          <p:nvPr>
            <p:ph idx="1"/>
          </p:nvPr>
        </p:nvSpPr>
        <p:spPr>
          <a:xfrm>
            <a:off x="1122512" y="1234481"/>
            <a:ext cx="6048672" cy="6116918"/>
          </a:xfrm>
        </p:spPr>
        <p:txBody>
          <a:bodyPr/>
          <a:lstStyle/>
          <a:p>
            <a:r>
              <a:rPr lang="en-US" altLang="zh-CN" dirty="0"/>
              <a:t>inline</a:t>
            </a:r>
          </a:p>
          <a:p>
            <a:pPr lvl="1"/>
            <a:r>
              <a:rPr lang="zh-CN" altLang="en-US" dirty="0"/>
              <a:t>由编译器处理</a:t>
            </a:r>
            <a:endParaRPr lang="en-US" altLang="zh-CN" dirty="0"/>
          </a:p>
          <a:p>
            <a:pPr lvl="1"/>
            <a:r>
              <a:rPr lang="zh-CN" altLang="en-US" dirty="0"/>
              <a:t>参数中的语句只会被调用一次</a:t>
            </a:r>
            <a:endParaRPr lang="en-US" altLang="zh-CN" dirty="0"/>
          </a:p>
          <a:p>
            <a:pPr lvl="1"/>
            <a:r>
              <a:rPr lang="zh-CN" altLang="en-US" dirty="0"/>
              <a:t>可以作为类的成员函数</a:t>
            </a:r>
            <a:endParaRPr lang="en-US" altLang="zh-CN" dirty="0"/>
          </a:p>
          <a:p>
            <a:pPr lvl="1"/>
            <a:r>
              <a:rPr lang="zh-CN" altLang="en-US" dirty="0"/>
              <a:t>由 </a:t>
            </a:r>
            <a:r>
              <a:rPr lang="en-US" altLang="zh-CN" dirty="0"/>
              <a:t>{</a:t>
            </a:r>
            <a:r>
              <a:rPr lang="zh-CN" altLang="en-US" dirty="0"/>
              <a:t> </a:t>
            </a:r>
            <a:r>
              <a:rPr lang="en-US" altLang="zh-CN" dirty="0"/>
              <a:t>}</a:t>
            </a:r>
            <a:r>
              <a:rPr lang="zh-CN" altLang="en-US" dirty="0"/>
              <a:t> 决定函数体范围</a:t>
            </a:r>
            <a:endParaRPr lang="en-US" altLang="zh-CN" dirty="0"/>
          </a:p>
          <a:p>
            <a:pPr lvl="1"/>
            <a:r>
              <a:rPr lang="zh-CN" altLang="en-US" dirty="0"/>
              <a:t>需要匹配参数类型</a:t>
            </a:r>
            <a:endParaRPr lang="en-US" dirty="0"/>
          </a:p>
        </p:txBody>
      </p:sp>
      <p:sp>
        <p:nvSpPr>
          <p:cNvPr id="4" name="Slide Number Placeholder 3">
            <a:extLst>
              <a:ext uri="{FF2B5EF4-FFF2-40B4-BE49-F238E27FC236}">
                <a16:creationId xmlns:a16="http://schemas.microsoft.com/office/drawing/2014/main" id="{627BBF35-A31C-0C4D-BF45-9956BCBFA29F}"/>
              </a:ext>
            </a:extLst>
          </p:cNvPr>
          <p:cNvSpPr>
            <a:spLocks noGrp="1"/>
          </p:cNvSpPr>
          <p:nvPr>
            <p:ph type="sldNum" sz="quarter" idx="12"/>
          </p:nvPr>
        </p:nvSpPr>
        <p:spPr/>
        <p:txBody>
          <a:bodyPr/>
          <a:lstStyle/>
          <a:p>
            <a:pPr>
              <a:defRPr/>
            </a:pPr>
            <a:fld id="{CA40A734-EF3B-425E-9970-80954DDB0807}" type="slidenum">
              <a:rPr lang="zh-CN" altLang="en-US" smtClean="0"/>
              <a:pPr>
                <a:defRPr/>
              </a:pPr>
              <a:t>39</a:t>
            </a:fld>
            <a:endParaRPr lang="zh-CN" altLang="en-US"/>
          </a:p>
        </p:txBody>
      </p:sp>
      <p:sp>
        <p:nvSpPr>
          <p:cNvPr id="5" name="Content Placeholder 2">
            <a:extLst>
              <a:ext uri="{FF2B5EF4-FFF2-40B4-BE49-F238E27FC236}">
                <a16:creationId xmlns:a16="http://schemas.microsoft.com/office/drawing/2014/main" id="{F819328A-48D5-6D47-86D6-28FAE3568CCB}"/>
              </a:ext>
            </a:extLst>
          </p:cNvPr>
          <p:cNvSpPr txBox="1">
            <a:spLocks/>
          </p:cNvSpPr>
          <p:nvPr/>
        </p:nvSpPr>
        <p:spPr bwMode="auto">
          <a:xfrm>
            <a:off x="7459216" y="1234481"/>
            <a:ext cx="6048672" cy="6393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411446" indent="-411446" algn="l" rtl="0" eaLnBrk="0" fontAlgn="base" hangingPunct="0">
              <a:spcBef>
                <a:spcPct val="20000"/>
              </a:spcBef>
              <a:spcAft>
                <a:spcPct val="0"/>
              </a:spcAft>
              <a:buClr>
                <a:srgbClr val="FF0000"/>
              </a:buClr>
              <a:buSzPct val="100000"/>
              <a:buFontTx/>
              <a:buBlip>
                <a:blip r:embed="rId2"/>
              </a:buBlip>
              <a:defRPr sz="3840" kern="1200" baseline="0">
                <a:solidFill>
                  <a:srgbClr val="0070C0"/>
                </a:solidFill>
                <a:latin typeface="Microsoft YaHei Light" panose="020B0502040204020203" pitchFamily="34" charset="-122"/>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a:solidFill>
                  <a:schemeClr val="tx1"/>
                </a:solidFill>
                <a:latin typeface="Microsoft YaHei Light" panose="020B0502040204020203" pitchFamily="34" charset="-122"/>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a:solidFill>
                  <a:schemeClr val="tx1"/>
                </a:solidFill>
                <a:latin typeface="Microsoft YaHei Light" panose="020B0502040204020203" pitchFamily="34" charset="-122"/>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zh-CN" altLang="en-US" dirty="0"/>
              <a:t>宏</a:t>
            </a:r>
            <a:endParaRPr lang="en-US" altLang="zh-CN" dirty="0"/>
          </a:p>
          <a:p>
            <a:pPr lvl="1"/>
            <a:r>
              <a:rPr lang="zh-CN" altLang="en-US" dirty="0"/>
              <a:t>由预处理器处理</a:t>
            </a:r>
            <a:endParaRPr lang="en-US" altLang="zh-CN" dirty="0"/>
          </a:p>
          <a:p>
            <a:pPr lvl="1"/>
            <a:r>
              <a:rPr lang="zh-CN" altLang="en-US" dirty="0"/>
              <a:t>参数中的语句在宏中的每次出现都会被调用</a:t>
            </a:r>
            <a:endParaRPr lang="en-US" altLang="zh-CN" dirty="0"/>
          </a:p>
          <a:p>
            <a:pPr lvl="1"/>
            <a:r>
              <a:rPr lang="zh-CN" altLang="en-US" dirty="0"/>
              <a:t>不可以作为成员函数</a:t>
            </a:r>
            <a:endParaRPr lang="en-US" altLang="zh-CN" dirty="0"/>
          </a:p>
          <a:p>
            <a:pPr lvl="1"/>
            <a:r>
              <a:rPr lang="zh-CN" altLang="en-US" dirty="0"/>
              <a:t>换行表明宏定义结束</a:t>
            </a:r>
            <a:endParaRPr lang="en-US" altLang="zh-CN" dirty="0"/>
          </a:p>
          <a:p>
            <a:pPr lvl="1"/>
            <a:r>
              <a:rPr lang="zh-CN" altLang="en-US" dirty="0"/>
              <a:t>不需要匹配参数类型</a:t>
            </a:r>
            <a:endParaRPr lang="en-US" dirty="0"/>
          </a:p>
        </p:txBody>
      </p:sp>
    </p:spTree>
    <p:extLst>
      <p:ext uri="{BB962C8B-B14F-4D97-AF65-F5344CB8AC3E}">
        <p14:creationId xmlns:p14="http://schemas.microsoft.com/office/powerpoint/2010/main" val="309698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824F-9D35-EC42-9E28-B3D2EDD6CC2F}"/>
              </a:ext>
            </a:extLst>
          </p:cNvPr>
          <p:cNvSpPr>
            <a:spLocks noGrp="1"/>
          </p:cNvSpPr>
          <p:nvPr>
            <p:ph type="title"/>
          </p:nvPr>
        </p:nvSpPr>
        <p:spPr/>
        <p:txBody>
          <a:bodyPr>
            <a:normAutofit fontScale="90000"/>
          </a:bodyPr>
          <a:lstStyle/>
          <a:p>
            <a:r>
              <a:rPr lang="en-US" dirty="0"/>
              <a:t>C</a:t>
            </a:r>
            <a:r>
              <a:rPr lang="en-US" altLang="zh-CN" dirty="0"/>
              <a:t>/C++</a:t>
            </a:r>
            <a:r>
              <a:rPr lang="zh-CN" altLang="en-US" dirty="0"/>
              <a:t>概要</a:t>
            </a:r>
            <a:endParaRPr lang="en-US" dirty="0"/>
          </a:p>
        </p:txBody>
      </p:sp>
      <p:sp>
        <p:nvSpPr>
          <p:cNvPr id="3" name="Content Placeholder 2">
            <a:extLst>
              <a:ext uri="{FF2B5EF4-FFF2-40B4-BE49-F238E27FC236}">
                <a16:creationId xmlns:a16="http://schemas.microsoft.com/office/drawing/2014/main" id="{44B862F2-23C1-7043-8B0C-0D49481AA4DD}"/>
              </a:ext>
            </a:extLst>
          </p:cNvPr>
          <p:cNvSpPr>
            <a:spLocks noGrp="1"/>
          </p:cNvSpPr>
          <p:nvPr>
            <p:ph idx="1"/>
          </p:nvPr>
        </p:nvSpPr>
        <p:spPr>
          <a:xfrm>
            <a:off x="731520" y="1234481"/>
            <a:ext cx="13167360" cy="6116918"/>
          </a:xfrm>
        </p:spPr>
        <p:txBody>
          <a:bodyPr/>
          <a:lstStyle/>
          <a:p>
            <a:r>
              <a:rPr lang="zh-CN" altLang="en-US" sz="3600" dirty="0">
                <a:latin typeface="+mj-ea"/>
                <a:ea typeface="+mj-ea"/>
              </a:rPr>
              <a:t>发展</a:t>
            </a:r>
            <a:endParaRPr lang="en-US" altLang="zh-CN" sz="36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1972</a:t>
            </a:r>
            <a:r>
              <a:rPr lang="zh-CN" altLang="en-US" sz="3200" dirty="0">
                <a:latin typeface="+mj-ea"/>
                <a:ea typeface="+mj-ea"/>
              </a:rPr>
              <a:t>年，面向过程，最新标准（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1983</a:t>
            </a:r>
            <a:r>
              <a:rPr lang="zh-CN" altLang="en-US" sz="3200" dirty="0">
                <a:latin typeface="+mj-ea"/>
                <a:ea typeface="+mj-ea"/>
              </a:rPr>
              <a:t>年，面向对象，最新标准（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zh-CN" altLang="en-US" sz="3200" dirty="0">
                <a:latin typeface="+mj-ea"/>
                <a:ea typeface="+mj-ea"/>
              </a:rPr>
              <a:t>相对</a:t>
            </a:r>
            <a:r>
              <a:rPr lang="en-US" altLang="zh-CN" sz="3200" dirty="0">
                <a:latin typeface="+mj-ea"/>
                <a:ea typeface="+mj-ea"/>
              </a:rPr>
              <a:t>JAVA</a:t>
            </a:r>
            <a:r>
              <a:rPr lang="zh-CN" altLang="en-US" sz="3200" dirty="0">
                <a:latin typeface="+mj-ea"/>
                <a:ea typeface="+mj-ea"/>
              </a:rPr>
              <a:t>等更接近于低级语言</a:t>
            </a:r>
            <a:endParaRPr lang="en-US" altLang="zh-CN" sz="3200" dirty="0">
              <a:latin typeface="+mj-ea"/>
              <a:ea typeface="+mj-ea"/>
            </a:endParaRPr>
          </a:p>
          <a:p>
            <a:r>
              <a:rPr lang="zh-CN" altLang="en-US" sz="3600" dirty="0">
                <a:latin typeface="+mj-ea"/>
                <a:ea typeface="+mj-ea"/>
              </a:rPr>
              <a:t>编译语言</a:t>
            </a:r>
            <a:endParaRPr lang="en-US" altLang="zh-CN" sz="3600" dirty="0">
              <a:latin typeface="+mj-ea"/>
              <a:ea typeface="+mj-ea"/>
            </a:endParaRPr>
          </a:p>
          <a:p>
            <a:pPr lvl="1"/>
            <a:r>
              <a:rPr lang="zh-CN" altLang="en-US" sz="3200" dirty="0">
                <a:latin typeface="+mj-ea"/>
                <a:ea typeface="+mj-ea"/>
              </a:rPr>
              <a:t>由编译器产生机器代码</a:t>
            </a:r>
            <a:endParaRPr lang="en-US" altLang="zh-CN" sz="3200" dirty="0">
              <a:latin typeface="+mj-ea"/>
              <a:ea typeface="+mj-ea"/>
            </a:endParaRPr>
          </a:p>
          <a:p>
            <a:r>
              <a:rPr lang="zh-CN" altLang="en-US" sz="3600" dirty="0">
                <a:latin typeface="+mj-ea"/>
                <a:ea typeface="+mj-ea"/>
              </a:rPr>
              <a:t>弱类型语言</a:t>
            </a:r>
            <a:endParaRPr lang="en-US" altLang="zh-CN" sz="3600" dirty="0">
              <a:latin typeface="+mj-ea"/>
              <a:ea typeface="+mj-ea"/>
            </a:endParaRPr>
          </a:p>
          <a:p>
            <a:pPr lvl="1"/>
            <a:r>
              <a:rPr lang="zh-CN" altLang="en-US" sz="3200" dirty="0">
                <a:latin typeface="+mj-ea"/>
                <a:ea typeface="+mj-ea"/>
              </a:rPr>
              <a:t>容忍隐式类型转换</a:t>
            </a:r>
            <a:endParaRPr lang="en-US" altLang="zh-CN" sz="3200" dirty="0">
              <a:latin typeface="+mj-ea"/>
              <a:ea typeface="+mj-ea"/>
            </a:endParaRPr>
          </a:p>
          <a:p>
            <a:r>
              <a:rPr lang="zh-CN" altLang="en-US" sz="3600" dirty="0">
                <a:latin typeface="+mj-ea"/>
                <a:ea typeface="+mj-ea"/>
              </a:rPr>
              <a:t>基本控制流</a:t>
            </a:r>
            <a:endParaRPr lang="en-US" altLang="zh-CN" sz="3600" dirty="0">
              <a:latin typeface="+mj-ea"/>
              <a:ea typeface="+mj-ea"/>
            </a:endParaRPr>
          </a:p>
          <a:p>
            <a:pPr lvl="1"/>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switch</a:t>
            </a:r>
          </a:p>
          <a:p>
            <a:pPr lvl="1"/>
            <a:r>
              <a:rPr lang="en-US" altLang="zh-CN" sz="3200" dirty="0">
                <a:latin typeface="Consolas" panose="020B0609020204030204" pitchFamily="49" charset="0"/>
                <a:ea typeface="+mj-ea"/>
                <a:cs typeface="Consolas" panose="020B0609020204030204" pitchFamily="49" charset="0"/>
              </a:rPr>
              <a:t>do,</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while,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for,</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break,</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continue</a:t>
            </a:r>
            <a:r>
              <a:rPr lang="zh-CN" altLang="en-US" sz="3200" dirty="0">
                <a:latin typeface="Consolas" panose="020B0609020204030204" pitchFamily="49" charset="0"/>
                <a:ea typeface="+mj-ea"/>
                <a:cs typeface="Consolas" panose="020B0609020204030204" pitchFamily="49" charset="0"/>
              </a:rPr>
              <a:t> </a:t>
            </a:r>
            <a:endParaRPr lang="en-US" altLang="zh-CN" sz="3200" dirty="0">
              <a:latin typeface="Consolas" panose="020B0609020204030204" pitchFamily="49" charset="0"/>
              <a:ea typeface="+mj-ea"/>
              <a:cs typeface="Consolas" panose="020B0609020204030204" pitchFamily="49" charset="0"/>
            </a:endParaRPr>
          </a:p>
          <a:p>
            <a:pPr lvl="1"/>
            <a:endParaRPr lang="en-US" altLang="zh-CN" sz="3200" dirty="0">
              <a:latin typeface="+mj-ea"/>
              <a:ea typeface="+mj-ea"/>
            </a:endParaRPr>
          </a:p>
        </p:txBody>
      </p:sp>
      <p:sp>
        <p:nvSpPr>
          <p:cNvPr id="4" name="Slide Number Placeholder 3">
            <a:extLst>
              <a:ext uri="{FF2B5EF4-FFF2-40B4-BE49-F238E27FC236}">
                <a16:creationId xmlns:a16="http://schemas.microsoft.com/office/drawing/2014/main" id="{08E98CC6-E135-D843-8D7E-DCB635A9306D}"/>
              </a:ext>
            </a:extLst>
          </p:cNvPr>
          <p:cNvSpPr>
            <a:spLocks noGrp="1"/>
          </p:cNvSpPr>
          <p:nvPr>
            <p:ph type="sldNum" sz="quarter" idx="12"/>
          </p:nvPr>
        </p:nvSpPr>
        <p:spPr/>
        <p:txBody>
          <a:bodyPr/>
          <a:lstStyle/>
          <a:p>
            <a:pPr>
              <a:defRPr/>
            </a:pPr>
            <a:fld id="{CA40A734-EF3B-425E-9970-80954DDB0807}" type="slidenum">
              <a:rPr lang="zh-CN" altLang="en-US" smtClean="0"/>
              <a:pPr>
                <a:defRPr/>
              </a:pPr>
              <a:t>4</a:t>
            </a:fld>
            <a:endParaRPr lang="zh-CN" altLang="en-US" dirty="0"/>
          </a:p>
        </p:txBody>
      </p:sp>
      <p:sp>
        <p:nvSpPr>
          <p:cNvPr id="5" name="Rectangle 4">
            <a:extLst>
              <a:ext uri="{FF2B5EF4-FFF2-40B4-BE49-F238E27FC236}">
                <a16:creationId xmlns:a16="http://schemas.microsoft.com/office/drawing/2014/main" id="{D4A56A8F-F729-BB4E-9DE3-8E24593A8056}"/>
              </a:ext>
            </a:extLst>
          </p:cNvPr>
          <p:cNvSpPr/>
          <p:nvPr/>
        </p:nvSpPr>
        <p:spPr>
          <a:xfrm>
            <a:off x="1698576" y="2962672"/>
            <a:ext cx="11089232" cy="3046988"/>
          </a:xfrm>
          <a:prstGeom prst="rect">
            <a:avLst/>
          </a:prstGeom>
          <a:solidFill>
            <a:schemeClr val="bg1">
              <a:alpha val="92000"/>
            </a:schemeClr>
          </a:solidFill>
          <a:ln w="38100">
            <a:solidFill>
              <a:srgbClr val="C00000"/>
            </a:solidFill>
          </a:ln>
        </p:spPr>
        <p:txBody>
          <a:bodyPr wrap="square">
            <a:spAutoFit/>
          </a:bodyPr>
          <a:lstStyle/>
          <a:p>
            <a:endParaRPr lang="en-US" sz="3200" dirty="0">
              <a:latin typeface="Microsoft YaHei" panose="020B0503020204020204" pitchFamily="34" charset="-122"/>
              <a:ea typeface="Microsoft YaHei" panose="020B0503020204020204" pitchFamily="34" charset="-122"/>
            </a:endParaRPr>
          </a:p>
          <a:p>
            <a:r>
              <a:rPr lang="en-US" sz="3200" dirty="0">
                <a:latin typeface="Microsoft YaHei" panose="020B0503020204020204" pitchFamily="34" charset="-122"/>
                <a:ea typeface="Microsoft YaHei" panose="020B0503020204020204" pitchFamily="34" charset="-122"/>
              </a:rPr>
              <a:t>"A programming language is </a:t>
            </a:r>
            <a:r>
              <a:rPr lang="en-US" sz="3200" dirty="0">
                <a:solidFill>
                  <a:srgbClr val="C00000"/>
                </a:solidFill>
                <a:latin typeface="Microsoft YaHei" panose="020B0503020204020204" pitchFamily="34" charset="-122"/>
                <a:ea typeface="Microsoft YaHei" panose="020B0503020204020204" pitchFamily="34" charset="-122"/>
              </a:rPr>
              <a:t>low level</a:t>
            </a:r>
            <a:r>
              <a:rPr lang="en-US" sz="3200" dirty="0">
                <a:latin typeface="Microsoft YaHei" panose="020B0503020204020204" pitchFamily="34" charset="-122"/>
                <a:ea typeface="Microsoft YaHei" panose="020B0503020204020204" pitchFamily="34" charset="-122"/>
              </a:rPr>
              <a:t> when its programs require attention to </a:t>
            </a:r>
            <a:r>
              <a:rPr lang="en-US" sz="3200" dirty="0">
                <a:solidFill>
                  <a:srgbClr val="C00000"/>
                </a:solidFill>
                <a:latin typeface="Microsoft YaHei" panose="020B0503020204020204" pitchFamily="34" charset="-122"/>
                <a:ea typeface="Microsoft YaHei" panose="020B0503020204020204" pitchFamily="34" charset="-122"/>
              </a:rPr>
              <a:t>the irrelevant</a:t>
            </a:r>
            <a:r>
              <a:rPr lang="en-US" sz="3200" dirty="0">
                <a:latin typeface="Microsoft YaHei" panose="020B0503020204020204" pitchFamily="34" charset="-122"/>
                <a:ea typeface="Microsoft YaHei" panose="020B0503020204020204" pitchFamily="34" charset="-122"/>
              </a:rPr>
              <a:t>." </a:t>
            </a:r>
          </a:p>
          <a:p>
            <a:endParaRPr lang="en-US" sz="3200" dirty="0">
              <a:latin typeface="Microsoft YaHei" panose="020B0503020204020204" pitchFamily="34" charset="-122"/>
              <a:ea typeface="Microsoft YaHei" panose="020B0503020204020204" pitchFamily="34" charset="-122"/>
            </a:endParaRPr>
          </a:p>
          <a:p>
            <a:pPr algn="r"/>
            <a:r>
              <a:rPr lang="en-US" sz="3200" dirty="0">
                <a:latin typeface="Microsoft YaHei" panose="020B0503020204020204" pitchFamily="34" charset="-122"/>
                <a:ea typeface="Microsoft YaHei" panose="020B0503020204020204" pitchFamily="34" charset="-122"/>
              </a:rPr>
              <a:t>- Alan Perlis</a:t>
            </a:r>
          </a:p>
          <a:p>
            <a:pPr algn="r"/>
            <a:endParaRPr lang="en-US" sz="3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6957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68AB-D835-CC42-8167-E4AD0A3C7D56}"/>
              </a:ext>
            </a:extLst>
          </p:cNvPr>
          <p:cNvSpPr>
            <a:spLocks noGrp="1"/>
          </p:cNvSpPr>
          <p:nvPr>
            <p:ph type="title"/>
          </p:nvPr>
        </p:nvSpPr>
        <p:spPr/>
        <p:txBody>
          <a:bodyPr>
            <a:normAutofit fontScale="90000"/>
          </a:bodyPr>
          <a:lstStyle/>
          <a:p>
            <a:r>
              <a:rPr lang="en-US" altLang="zh-CN" dirty="0"/>
              <a:t>inline</a:t>
            </a:r>
            <a:r>
              <a:rPr lang="zh-CN" altLang="en-US" dirty="0"/>
              <a:t> </a:t>
            </a:r>
            <a:r>
              <a:rPr lang="en-US" altLang="zh-CN" dirty="0"/>
              <a:t>vs</a:t>
            </a:r>
            <a:r>
              <a:rPr lang="zh-CN" altLang="en-US" dirty="0"/>
              <a:t> 宏</a:t>
            </a:r>
            <a:endParaRPr lang="en-US" dirty="0"/>
          </a:p>
        </p:txBody>
      </p:sp>
      <p:sp>
        <p:nvSpPr>
          <p:cNvPr id="3" name="Content Placeholder 2">
            <a:extLst>
              <a:ext uri="{FF2B5EF4-FFF2-40B4-BE49-F238E27FC236}">
                <a16:creationId xmlns:a16="http://schemas.microsoft.com/office/drawing/2014/main" id="{314FF555-F253-2442-A118-868E2929B35F}"/>
              </a:ext>
            </a:extLst>
          </p:cNvPr>
          <p:cNvSpPr>
            <a:spLocks noGrp="1"/>
          </p:cNvSpPr>
          <p:nvPr>
            <p:ph idx="1"/>
          </p:nvPr>
        </p:nvSpPr>
        <p:spPr>
          <a:xfrm>
            <a:off x="1122512" y="1234481"/>
            <a:ext cx="6048672" cy="6116918"/>
          </a:xfrm>
        </p:spPr>
        <p:txBody>
          <a:bodyPr/>
          <a:lstStyle/>
          <a:p>
            <a:r>
              <a:rPr lang="en-US" altLang="zh-CN" dirty="0"/>
              <a:t>inline</a:t>
            </a:r>
          </a:p>
          <a:p>
            <a:pPr lvl="1"/>
            <a:r>
              <a:rPr lang="zh-CN" altLang="en-US" dirty="0"/>
              <a:t>由编译器处理</a:t>
            </a:r>
            <a:endParaRPr lang="en-US" altLang="zh-CN" dirty="0"/>
          </a:p>
          <a:p>
            <a:pPr lvl="1"/>
            <a:r>
              <a:rPr lang="zh-CN" altLang="en-US" dirty="0"/>
              <a:t>参数中的语句只会被调用一次</a:t>
            </a:r>
            <a:endParaRPr lang="en-US" altLang="zh-CN" dirty="0"/>
          </a:p>
          <a:p>
            <a:pPr lvl="1"/>
            <a:r>
              <a:rPr lang="zh-CN" altLang="en-US" dirty="0"/>
              <a:t>可以作为类的成员函数</a:t>
            </a:r>
            <a:endParaRPr lang="en-US" altLang="zh-CN" dirty="0"/>
          </a:p>
          <a:p>
            <a:pPr lvl="1"/>
            <a:r>
              <a:rPr lang="zh-CN" altLang="en-US" dirty="0"/>
              <a:t>由 </a:t>
            </a:r>
            <a:r>
              <a:rPr lang="en-US" altLang="zh-CN" dirty="0"/>
              <a:t>{</a:t>
            </a:r>
            <a:r>
              <a:rPr lang="zh-CN" altLang="en-US" dirty="0"/>
              <a:t> </a:t>
            </a:r>
            <a:r>
              <a:rPr lang="en-US" altLang="zh-CN" dirty="0"/>
              <a:t>}</a:t>
            </a:r>
            <a:r>
              <a:rPr lang="zh-CN" altLang="en-US" dirty="0"/>
              <a:t> 决定函数体范围</a:t>
            </a:r>
            <a:endParaRPr lang="en-US" altLang="zh-CN" dirty="0"/>
          </a:p>
          <a:p>
            <a:pPr lvl="1"/>
            <a:r>
              <a:rPr lang="zh-CN" altLang="en-US" dirty="0"/>
              <a:t>需要匹配参数类型</a:t>
            </a:r>
            <a:endParaRPr lang="en-US" dirty="0"/>
          </a:p>
        </p:txBody>
      </p:sp>
      <p:sp>
        <p:nvSpPr>
          <p:cNvPr id="4" name="Slide Number Placeholder 3">
            <a:extLst>
              <a:ext uri="{FF2B5EF4-FFF2-40B4-BE49-F238E27FC236}">
                <a16:creationId xmlns:a16="http://schemas.microsoft.com/office/drawing/2014/main" id="{627BBF35-A31C-0C4D-BF45-9956BCBFA29F}"/>
              </a:ext>
            </a:extLst>
          </p:cNvPr>
          <p:cNvSpPr>
            <a:spLocks noGrp="1"/>
          </p:cNvSpPr>
          <p:nvPr>
            <p:ph type="sldNum" sz="quarter" idx="12"/>
          </p:nvPr>
        </p:nvSpPr>
        <p:spPr/>
        <p:txBody>
          <a:bodyPr/>
          <a:lstStyle/>
          <a:p>
            <a:pPr>
              <a:defRPr/>
            </a:pPr>
            <a:fld id="{CA40A734-EF3B-425E-9970-80954DDB0807}" type="slidenum">
              <a:rPr lang="zh-CN" altLang="en-US" smtClean="0"/>
              <a:pPr>
                <a:defRPr/>
              </a:pPr>
              <a:t>40</a:t>
            </a:fld>
            <a:endParaRPr lang="zh-CN" altLang="en-US"/>
          </a:p>
        </p:txBody>
      </p:sp>
      <p:sp>
        <p:nvSpPr>
          <p:cNvPr id="5" name="Content Placeholder 2">
            <a:extLst>
              <a:ext uri="{FF2B5EF4-FFF2-40B4-BE49-F238E27FC236}">
                <a16:creationId xmlns:a16="http://schemas.microsoft.com/office/drawing/2014/main" id="{F819328A-48D5-6D47-86D6-28FAE3568CCB}"/>
              </a:ext>
            </a:extLst>
          </p:cNvPr>
          <p:cNvSpPr txBox="1">
            <a:spLocks/>
          </p:cNvSpPr>
          <p:nvPr/>
        </p:nvSpPr>
        <p:spPr bwMode="auto">
          <a:xfrm>
            <a:off x="7459216" y="1234481"/>
            <a:ext cx="6048672" cy="6393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411446" indent="-411446" algn="l" rtl="0" eaLnBrk="0" fontAlgn="base" hangingPunct="0">
              <a:spcBef>
                <a:spcPct val="20000"/>
              </a:spcBef>
              <a:spcAft>
                <a:spcPct val="0"/>
              </a:spcAft>
              <a:buClr>
                <a:srgbClr val="FF0000"/>
              </a:buClr>
              <a:buSzPct val="100000"/>
              <a:buFontTx/>
              <a:buBlip>
                <a:blip r:embed="rId2"/>
              </a:buBlip>
              <a:defRPr sz="3840" kern="1200" baseline="0">
                <a:solidFill>
                  <a:srgbClr val="0070C0"/>
                </a:solidFill>
                <a:latin typeface="Microsoft YaHei Light" panose="020B0502040204020203" pitchFamily="34" charset="-122"/>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a:solidFill>
                  <a:schemeClr val="tx1"/>
                </a:solidFill>
                <a:latin typeface="Microsoft YaHei Light" panose="020B0502040204020203" pitchFamily="34" charset="-122"/>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a:solidFill>
                  <a:schemeClr val="tx1"/>
                </a:solidFill>
                <a:latin typeface="Microsoft YaHei Light" panose="020B0502040204020203" pitchFamily="34" charset="-122"/>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zh-CN" altLang="en-US" dirty="0"/>
              <a:t>宏</a:t>
            </a:r>
            <a:endParaRPr lang="en-US" altLang="zh-CN" dirty="0"/>
          </a:p>
          <a:p>
            <a:pPr lvl="1"/>
            <a:r>
              <a:rPr lang="zh-CN" altLang="en-US" dirty="0"/>
              <a:t>由预处理器处理</a:t>
            </a:r>
            <a:endParaRPr lang="en-US" altLang="zh-CN" dirty="0"/>
          </a:p>
          <a:p>
            <a:pPr lvl="1"/>
            <a:r>
              <a:rPr lang="zh-CN" altLang="en-US" dirty="0"/>
              <a:t>参数中的语句在宏中的每次出现都会被调用</a:t>
            </a:r>
            <a:endParaRPr lang="en-US" altLang="zh-CN" dirty="0"/>
          </a:p>
          <a:p>
            <a:pPr lvl="1"/>
            <a:r>
              <a:rPr lang="zh-CN" altLang="en-US" dirty="0"/>
              <a:t>不可以作为成员函数</a:t>
            </a:r>
            <a:endParaRPr lang="en-US" altLang="zh-CN" dirty="0"/>
          </a:p>
          <a:p>
            <a:pPr lvl="1"/>
            <a:r>
              <a:rPr lang="zh-CN" altLang="en-US" dirty="0"/>
              <a:t>换行表明宏定义结束</a:t>
            </a:r>
            <a:endParaRPr lang="en-US" altLang="zh-CN" dirty="0"/>
          </a:p>
          <a:p>
            <a:pPr lvl="1"/>
            <a:r>
              <a:rPr lang="zh-CN" altLang="en-US" dirty="0"/>
              <a:t>不需要匹配参数类型</a:t>
            </a:r>
            <a:endParaRPr lang="en-US" dirty="0"/>
          </a:p>
        </p:txBody>
      </p:sp>
      <p:sp>
        <p:nvSpPr>
          <p:cNvPr id="6" name="Rectangle 5">
            <a:extLst>
              <a:ext uri="{FF2B5EF4-FFF2-40B4-BE49-F238E27FC236}">
                <a16:creationId xmlns:a16="http://schemas.microsoft.com/office/drawing/2014/main" id="{6B86E067-4F56-9A49-A23A-752B0682DADB}"/>
              </a:ext>
            </a:extLst>
          </p:cNvPr>
          <p:cNvSpPr/>
          <p:nvPr/>
        </p:nvSpPr>
        <p:spPr>
          <a:xfrm>
            <a:off x="1397939" y="5612447"/>
            <a:ext cx="11834522" cy="2246769"/>
          </a:xfrm>
          <a:prstGeom prst="rect">
            <a:avLst/>
          </a:prstGeom>
          <a:solidFill>
            <a:schemeClr val="bg1"/>
          </a:solidFill>
          <a:ln w="25400">
            <a:solidFill>
              <a:srgbClr val="C00000"/>
            </a:solidFill>
          </a:ln>
        </p:spPr>
        <p:txBody>
          <a:bodyPr wrap="none">
            <a:spAutoFit/>
          </a:bodyPr>
          <a:lstStyle/>
          <a:p>
            <a:endParaRPr lang="en-US" altLang="zh-CN" sz="2800" b="1" dirty="0">
              <a:latin typeface="Microsoft YaHei" panose="020B0503020204020204" pitchFamily="34" charset="-122"/>
              <a:ea typeface="Microsoft YaHei" panose="020B0503020204020204" pitchFamily="34" charset="-122"/>
            </a:endParaRPr>
          </a:p>
          <a:p>
            <a:r>
              <a:rPr lang="en-US" altLang="zh-CN" sz="2800" b="1" dirty="0">
                <a:latin typeface="Microsoft YaHei" panose="020B0503020204020204" pitchFamily="34" charset="-122"/>
                <a:ea typeface="Microsoft YaHei" panose="020B0503020204020204" pitchFamily="34" charset="-122"/>
              </a:rPr>
              <a:t>“</a:t>
            </a:r>
            <a:r>
              <a:rPr lang="en-US" sz="2800" b="1" dirty="0">
                <a:latin typeface="Microsoft YaHei" panose="020B0503020204020204" pitchFamily="34" charset="-122"/>
                <a:ea typeface="Microsoft YaHei" panose="020B0503020204020204" pitchFamily="34" charset="-122"/>
              </a:rPr>
              <a:t>Prefer </a:t>
            </a:r>
            <a:r>
              <a:rPr lang="en-US" sz="2800" b="1" dirty="0" err="1">
                <a:latin typeface="Microsoft YaHei" panose="020B0503020204020204" pitchFamily="34" charset="-122"/>
                <a:ea typeface="Microsoft YaHei" panose="020B0503020204020204" pitchFamily="34" charset="-122"/>
              </a:rPr>
              <a:t>consts</a:t>
            </a:r>
            <a:r>
              <a:rPr lang="en-US" sz="2800" b="1" dirty="0">
                <a:latin typeface="Microsoft YaHei" panose="020B0503020204020204" pitchFamily="34" charset="-122"/>
                <a:ea typeface="Microsoft YaHei" panose="020B0503020204020204" pitchFamily="34" charset="-122"/>
              </a:rPr>
              <a:t>, </a:t>
            </a:r>
            <a:r>
              <a:rPr lang="en-US" sz="2800" b="1" dirty="0" err="1">
                <a:latin typeface="Microsoft YaHei" panose="020B0503020204020204" pitchFamily="34" charset="-122"/>
                <a:ea typeface="Microsoft YaHei" panose="020B0503020204020204" pitchFamily="34" charset="-122"/>
              </a:rPr>
              <a:t>enums</a:t>
            </a:r>
            <a:r>
              <a:rPr lang="en-US" sz="2800" b="1" dirty="0">
                <a:latin typeface="Microsoft YaHei" panose="020B0503020204020204" pitchFamily="34" charset="-122"/>
                <a:ea typeface="Microsoft YaHei" panose="020B0503020204020204" pitchFamily="34" charset="-122"/>
              </a:rPr>
              <a:t>, and </a:t>
            </a:r>
            <a:r>
              <a:rPr lang="en-US" sz="2800" b="1" dirty="0" err="1">
                <a:latin typeface="Microsoft YaHei" panose="020B0503020204020204" pitchFamily="34" charset="-122"/>
                <a:ea typeface="Microsoft YaHei" panose="020B0503020204020204" pitchFamily="34" charset="-122"/>
              </a:rPr>
              <a:t>inlines</a:t>
            </a:r>
            <a:r>
              <a:rPr lang="en-US" sz="2800" b="1" dirty="0">
                <a:latin typeface="Microsoft YaHei" panose="020B0503020204020204" pitchFamily="34" charset="-122"/>
                <a:ea typeface="Microsoft YaHei" panose="020B0503020204020204" pitchFamily="34" charset="-122"/>
              </a:rPr>
              <a:t> to #defines</a:t>
            </a:r>
            <a:r>
              <a:rPr lang="en-US" altLang="zh-CN" sz="2800" b="1" dirty="0">
                <a:latin typeface="Microsoft YaHei" panose="020B0503020204020204" pitchFamily="34" charset="-122"/>
                <a:ea typeface="Microsoft YaHei" panose="020B0503020204020204" pitchFamily="34" charset="-122"/>
              </a:rPr>
              <a:t>.”</a:t>
            </a:r>
          </a:p>
          <a:p>
            <a:endParaRPr lang="en-US" sz="2800" b="1" i="0" dirty="0">
              <a:effectLst/>
              <a:latin typeface="Microsoft YaHei" panose="020B0503020204020204" pitchFamily="34" charset="-122"/>
              <a:ea typeface="Microsoft YaHei" panose="020B0503020204020204" pitchFamily="34" charset="-122"/>
            </a:endParaRPr>
          </a:p>
          <a:p>
            <a:r>
              <a:rPr lang="en-US" sz="2800" b="1" dirty="0">
                <a:latin typeface="Microsoft YaHei" panose="020B0503020204020204" pitchFamily="34" charset="-122"/>
                <a:ea typeface="Microsoft YaHei" panose="020B0503020204020204" pitchFamily="34" charset="-122"/>
              </a:rPr>
              <a:t>							</a:t>
            </a:r>
            <a:r>
              <a:rPr lang="en-US" altLang="zh-CN" sz="2800" b="1" dirty="0">
                <a:latin typeface="Microsoft YaHei" panose="020B0503020204020204" pitchFamily="34" charset="-122"/>
                <a:ea typeface="Microsoft YaHei" panose="020B0503020204020204" pitchFamily="34" charset="-122"/>
              </a:rPr>
              <a:t>-Scott</a:t>
            </a:r>
            <a:r>
              <a:rPr lang="zh-CN" altLang="en-US" sz="2800" b="1" dirty="0">
                <a:latin typeface="Microsoft YaHei" panose="020B0503020204020204" pitchFamily="34" charset="-122"/>
                <a:ea typeface="Microsoft YaHei" panose="020B0503020204020204" pitchFamily="34" charset="-122"/>
              </a:rPr>
              <a:t> </a:t>
            </a:r>
            <a:r>
              <a:rPr lang="en-US" altLang="zh-CN" sz="2800" b="1" dirty="0">
                <a:latin typeface="Microsoft YaHei" panose="020B0503020204020204" pitchFamily="34" charset="-122"/>
                <a:ea typeface="Microsoft YaHei" panose="020B0503020204020204" pitchFamily="34" charset="-122"/>
              </a:rPr>
              <a:t>Meyers,</a:t>
            </a:r>
            <a:r>
              <a:rPr lang="zh-CN" altLang="en-US" sz="2800" b="1" dirty="0">
                <a:latin typeface="Microsoft YaHei" panose="020B0503020204020204" pitchFamily="34" charset="-122"/>
                <a:ea typeface="Microsoft YaHei" panose="020B0503020204020204" pitchFamily="34" charset="-122"/>
              </a:rPr>
              <a:t> </a:t>
            </a:r>
            <a:r>
              <a:rPr lang="en-US" altLang="zh-CN" sz="2800" b="1" dirty="0">
                <a:latin typeface="Microsoft YaHei" panose="020B0503020204020204" pitchFamily="34" charset="-122"/>
                <a:ea typeface="Microsoft YaHei" panose="020B0503020204020204" pitchFamily="34" charset="-122"/>
              </a:rPr>
              <a:t>Effective</a:t>
            </a:r>
            <a:r>
              <a:rPr lang="zh-CN" altLang="en-US" sz="2800" b="1" dirty="0">
                <a:latin typeface="Microsoft YaHei" panose="020B0503020204020204" pitchFamily="34" charset="-122"/>
                <a:ea typeface="Microsoft YaHei" panose="020B0503020204020204" pitchFamily="34" charset="-122"/>
              </a:rPr>
              <a:t> </a:t>
            </a:r>
            <a:r>
              <a:rPr lang="en-US" altLang="zh-CN" sz="2800" b="1" dirty="0">
                <a:latin typeface="Microsoft YaHei" panose="020B0503020204020204" pitchFamily="34" charset="-122"/>
                <a:ea typeface="Microsoft YaHei" panose="020B0503020204020204" pitchFamily="34" charset="-122"/>
              </a:rPr>
              <a:t>C++</a:t>
            </a:r>
          </a:p>
          <a:p>
            <a:endParaRPr lang="en-US" sz="2800" b="1"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1452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A0D8-765E-7545-AE12-016914BBCB67}"/>
              </a:ext>
            </a:extLst>
          </p:cNvPr>
          <p:cNvSpPr>
            <a:spLocks noGrp="1"/>
          </p:cNvSpPr>
          <p:nvPr>
            <p:ph type="title"/>
          </p:nvPr>
        </p:nvSpPr>
        <p:spPr/>
        <p:txBody>
          <a:bodyPr>
            <a:normAutofit fontScale="90000"/>
          </a:bodyPr>
          <a:lstStyle/>
          <a:p>
            <a:r>
              <a:rPr lang="zh-CN" altLang="en-US" dirty="0"/>
              <a:t>函数模板</a:t>
            </a:r>
            <a:endParaRPr lang="en-US" dirty="0"/>
          </a:p>
        </p:txBody>
      </p:sp>
      <p:sp>
        <p:nvSpPr>
          <p:cNvPr id="3" name="Content Placeholder 2">
            <a:extLst>
              <a:ext uri="{FF2B5EF4-FFF2-40B4-BE49-F238E27FC236}">
                <a16:creationId xmlns:a16="http://schemas.microsoft.com/office/drawing/2014/main" id="{8AA808CE-127D-7F4F-AB0E-E93CD53F8F7B}"/>
              </a:ext>
            </a:extLst>
          </p:cNvPr>
          <p:cNvSpPr>
            <a:spLocks noGrp="1"/>
          </p:cNvSpPr>
          <p:nvPr>
            <p:ph idx="1"/>
          </p:nvPr>
        </p:nvSpPr>
        <p:spPr/>
        <p:txBody>
          <a:bodyPr/>
          <a:lstStyle/>
          <a:p>
            <a:r>
              <a:rPr lang="zh-CN" altLang="en-US" dirty="0"/>
              <a:t>函数模板</a:t>
            </a:r>
            <a:endParaRPr lang="en-US" altLang="zh-CN" dirty="0"/>
          </a:p>
          <a:p>
            <a:pPr lvl="1"/>
            <a:r>
              <a:rPr lang="zh-CN" altLang="en-US" dirty="0"/>
              <a:t>使用</a:t>
            </a:r>
            <a:r>
              <a:rPr lang="en-US" altLang="zh-CN" dirty="0">
                <a:latin typeface="Menlo" panose="020B0609030804020204" pitchFamily="49" charset="0"/>
                <a:ea typeface="Menlo" panose="020B0609030804020204" pitchFamily="49" charset="0"/>
                <a:cs typeface="Menlo" panose="020B0609030804020204" pitchFamily="49" charset="0"/>
              </a:rPr>
              <a:t>template</a:t>
            </a:r>
            <a:r>
              <a:rPr lang="zh-CN" altLang="en-US" dirty="0">
                <a:latin typeface="Menlo" panose="020B0609030804020204" pitchFamily="49" charset="0"/>
                <a:ea typeface="Menlo" panose="020B0609030804020204" pitchFamily="49" charset="0"/>
                <a:cs typeface="Menlo" panose="020B0609030804020204" pitchFamily="49" charset="0"/>
              </a:rPr>
              <a:t>关键字</a:t>
            </a:r>
            <a:r>
              <a:rPr lang="zh-CN" altLang="en-US" dirty="0"/>
              <a:t>对不同类型数据创建通用函数</a:t>
            </a:r>
            <a:endParaRPr lang="en-US" dirty="0"/>
          </a:p>
        </p:txBody>
      </p:sp>
      <p:sp>
        <p:nvSpPr>
          <p:cNvPr id="4" name="Slide Number Placeholder 3">
            <a:extLst>
              <a:ext uri="{FF2B5EF4-FFF2-40B4-BE49-F238E27FC236}">
                <a16:creationId xmlns:a16="http://schemas.microsoft.com/office/drawing/2014/main" id="{070E99E3-3BDA-EA4B-87FD-2694E6D287C6}"/>
              </a:ext>
            </a:extLst>
          </p:cNvPr>
          <p:cNvSpPr>
            <a:spLocks noGrp="1"/>
          </p:cNvSpPr>
          <p:nvPr>
            <p:ph type="sldNum" sz="quarter" idx="12"/>
          </p:nvPr>
        </p:nvSpPr>
        <p:spPr/>
        <p:txBody>
          <a:bodyPr/>
          <a:lstStyle/>
          <a:p>
            <a:pPr>
              <a:defRPr/>
            </a:pPr>
            <a:fld id="{CA40A734-EF3B-425E-9970-80954DDB0807}" type="slidenum">
              <a:rPr lang="zh-CN" altLang="en-US" smtClean="0"/>
              <a:pPr>
                <a:defRPr/>
              </a:pPr>
              <a:t>41</a:t>
            </a:fld>
            <a:endParaRPr lang="zh-CN" altLang="en-US"/>
          </a:p>
        </p:txBody>
      </p:sp>
      <p:sp>
        <p:nvSpPr>
          <p:cNvPr id="5" name="Rectangle 4">
            <a:extLst>
              <a:ext uri="{FF2B5EF4-FFF2-40B4-BE49-F238E27FC236}">
                <a16:creationId xmlns:a16="http://schemas.microsoft.com/office/drawing/2014/main" id="{15BA2FA2-ADB1-C542-BB7F-162CEF7D8055}"/>
              </a:ext>
            </a:extLst>
          </p:cNvPr>
          <p:cNvSpPr/>
          <p:nvPr/>
        </p:nvSpPr>
        <p:spPr>
          <a:xfrm>
            <a:off x="1050504" y="2674640"/>
            <a:ext cx="6264696" cy="4893647"/>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mj-ea"/>
                <a:ea typeface="+mj-ea"/>
              </a:rPr>
              <a:t>不使用模板：</a:t>
            </a:r>
            <a:endParaRPr lang="en-US" altLang="zh-CN" sz="2400" dirty="0">
              <a:solidFill>
                <a:srgbClr val="C00000"/>
              </a:solidFill>
              <a:latin typeface="+mj-ea"/>
              <a:ea typeface="+mj-ea"/>
            </a:endParaRPr>
          </a:p>
          <a:p>
            <a:endParaRPr lang="en-US" sz="2400" dirty="0">
              <a:solidFill>
                <a:srgbClr val="C00000"/>
              </a:solidFill>
              <a:latin typeface="+mj-ea"/>
              <a:ea typeface="+mj-ea"/>
            </a:endParaRPr>
          </a:p>
          <a:p>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985059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A0D8-765E-7545-AE12-016914BBCB67}"/>
              </a:ext>
            </a:extLst>
          </p:cNvPr>
          <p:cNvSpPr>
            <a:spLocks noGrp="1"/>
          </p:cNvSpPr>
          <p:nvPr>
            <p:ph type="title"/>
          </p:nvPr>
        </p:nvSpPr>
        <p:spPr/>
        <p:txBody>
          <a:bodyPr>
            <a:normAutofit fontScale="90000"/>
          </a:bodyPr>
          <a:lstStyle/>
          <a:p>
            <a:r>
              <a:rPr lang="zh-CN" altLang="en-US" dirty="0"/>
              <a:t>函数模板</a:t>
            </a:r>
            <a:endParaRPr lang="en-US" dirty="0"/>
          </a:p>
        </p:txBody>
      </p:sp>
      <p:sp>
        <p:nvSpPr>
          <p:cNvPr id="3" name="Content Placeholder 2">
            <a:extLst>
              <a:ext uri="{FF2B5EF4-FFF2-40B4-BE49-F238E27FC236}">
                <a16:creationId xmlns:a16="http://schemas.microsoft.com/office/drawing/2014/main" id="{8AA808CE-127D-7F4F-AB0E-E93CD53F8F7B}"/>
              </a:ext>
            </a:extLst>
          </p:cNvPr>
          <p:cNvSpPr>
            <a:spLocks noGrp="1"/>
          </p:cNvSpPr>
          <p:nvPr>
            <p:ph idx="1"/>
          </p:nvPr>
        </p:nvSpPr>
        <p:spPr/>
        <p:txBody>
          <a:bodyPr/>
          <a:lstStyle/>
          <a:p>
            <a:r>
              <a:rPr lang="zh-CN" altLang="en-US" dirty="0"/>
              <a:t>函数模板</a:t>
            </a:r>
            <a:endParaRPr lang="en-US" altLang="zh-CN" dirty="0"/>
          </a:p>
          <a:p>
            <a:pPr lvl="1"/>
            <a:r>
              <a:rPr lang="zh-CN" altLang="en-US" dirty="0"/>
              <a:t>使用</a:t>
            </a:r>
            <a:r>
              <a:rPr lang="en-US" altLang="zh-CN" dirty="0">
                <a:latin typeface="Menlo" panose="020B0609030804020204" pitchFamily="49" charset="0"/>
                <a:ea typeface="Menlo" panose="020B0609030804020204" pitchFamily="49" charset="0"/>
                <a:cs typeface="Menlo" panose="020B0609030804020204" pitchFamily="49" charset="0"/>
              </a:rPr>
              <a:t>template</a:t>
            </a:r>
            <a:r>
              <a:rPr lang="zh-CN" altLang="en-US" dirty="0">
                <a:latin typeface="Menlo" panose="020B0609030804020204" pitchFamily="49" charset="0"/>
                <a:ea typeface="Menlo" panose="020B0609030804020204" pitchFamily="49" charset="0"/>
                <a:cs typeface="Menlo" panose="020B0609030804020204" pitchFamily="49" charset="0"/>
              </a:rPr>
              <a:t>关键字</a:t>
            </a:r>
            <a:r>
              <a:rPr lang="zh-CN" altLang="en-US" dirty="0"/>
              <a:t>对不同类型数据创建通用函数</a:t>
            </a:r>
            <a:endParaRPr lang="en-US" dirty="0"/>
          </a:p>
        </p:txBody>
      </p:sp>
      <p:sp>
        <p:nvSpPr>
          <p:cNvPr id="4" name="Slide Number Placeholder 3">
            <a:extLst>
              <a:ext uri="{FF2B5EF4-FFF2-40B4-BE49-F238E27FC236}">
                <a16:creationId xmlns:a16="http://schemas.microsoft.com/office/drawing/2014/main" id="{070E99E3-3BDA-EA4B-87FD-2694E6D287C6}"/>
              </a:ext>
            </a:extLst>
          </p:cNvPr>
          <p:cNvSpPr>
            <a:spLocks noGrp="1"/>
          </p:cNvSpPr>
          <p:nvPr>
            <p:ph type="sldNum" sz="quarter" idx="12"/>
          </p:nvPr>
        </p:nvSpPr>
        <p:spPr/>
        <p:txBody>
          <a:bodyPr/>
          <a:lstStyle/>
          <a:p>
            <a:pPr>
              <a:defRPr/>
            </a:pPr>
            <a:fld id="{CA40A734-EF3B-425E-9970-80954DDB0807}" type="slidenum">
              <a:rPr lang="zh-CN" altLang="en-US" smtClean="0"/>
              <a:pPr>
                <a:defRPr/>
              </a:pPr>
              <a:t>42</a:t>
            </a:fld>
            <a:endParaRPr lang="zh-CN" altLang="en-US"/>
          </a:p>
        </p:txBody>
      </p:sp>
      <p:sp>
        <p:nvSpPr>
          <p:cNvPr id="5" name="Rectangle 4">
            <a:extLst>
              <a:ext uri="{FF2B5EF4-FFF2-40B4-BE49-F238E27FC236}">
                <a16:creationId xmlns:a16="http://schemas.microsoft.com/office/drawing/2014/main" id="{15BA2FA2-ADB1-C542-BB7F-162CEF7D8055}"/>
              </a:ext>
            </a:extLst>
          </p:cNvPr>
          <p:cNvSpPr/>
          <p:nvPr/>
        </p:nvSpPr>
        <p:spPr>
          <a:xfrm>
            <a:off x="1050504" y="2674640"/>
            <a:ext cx="6264696" cy="4893647"/>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mj-ea"/>
                <a:ea typeface="+mj-ea"/>
              </a:rPr>
              <a:t>不使用模板：</a:t>
            </a:r>
            <a:endParaRPr lang="en-US" altLang="zh-CN" sz="2400" dirty="0">
              <a:solidFill>
                <a:srgbClr val="C00000"/>
              </a:solidFill>
              <a:latin typeface="+mj-ea"/>
              <a:ea typeface="+mj-ea"/>
            </a:endParaRPr>
          </a:p>
          <a:p>
            <a:endParaRPr lang="en-US" sz="2400" dirty="0">
              <a:solidFill>
                <a:srgbClr val="C00000"/>
              </a:solidFill>
              <a:latin typeface="+mj-ea"/>
              <a:ea typeface="+mj-ea"/>
            </a:endParaRPr>
          </a:p>
          <a:p>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double</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24DA0A79-B6C3-A241-A5B4-2C248EFD21A7}"/>
              </a:ext>
            </a:extLst>
          </p:cNvPr>
          <p:cNvSpPr/>
          <p:nvPr/>
        </p:nvSpPr>
        <p:spPr>
          <a:xfrm>
            <a:off x="7610983" y="2674640"/>
            <a:ext cx="5968913" cy="3416320"/>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mj-ea"/>
                <a:ea typeface="+mj-ea"/>
              </a:rPr>
              <a:t>使用模板：</a:t>
            </a:r>
            <a:endParaRPr lang="en-US" sz="2400" dirty="0">
              <a:solidFill>
                <a:srgbClr val="C00000"/>
              </a:solidFill>
              <a:latin typeface="+mj-ea"/>
              <a:ea typeface="+mj-ea"/>
            </a:endParaRPr>
          </a:p>
          <a:p>
            <a:endParaRPr lang="en-US" sz="2400" dirty="0">
              <a:solidFill>
                <a:srgbClr val="7A3E9D"/>
              </a:solidFill>
              <a:latin typeface="Menlo" panose="020B0609030804020204" pitchFamily="49" charset="0"/>
            </a:endParaRPr>
          </a:p>
          <a:p>
            <a:r>
              <a:rPr lang="en-US" sz="2400" dirty="0">
                <a:solidFill>
                  <a:srgbClr val="7A3E9D"/>
                </a:solidFill>
                <a:latin typeface="Menlo" panose="020B0609030804020204" pitchFamily="49" charset="0"/>
              </a:rPr>
              <a:t>template</a:t>
            </a:r>
            <a:r>
              <a:rPr lang="en-US" sz="2400" dirty="0">
                <a:solidFill>
                  <a:srgbClr val="777777"/>
                </a:solidFill>
                <a:latin typeface="Menlo" panose="020B0609030804020204" pitchFamily="49" charset="0"/>
              </a:rPr>
              <a:t>&lt;</a:t>
            </a:r>
            <a:r>
              <a:rPr lang="en-US" sz="2400" dirty="0" err="1">
                <a:solidFill>
                  <a:srgbClr val="4B69C6"/>
                </a:solidFill>
                <a:latin typeface="Menlo" panose="020B0609030804020204" pitchFamily="49" charset="0"/>
              </a:rPr>
              <a:t>typename</a:t>
            </a:r>
            <a:r>
              <a:rPr lang="en-US" sz="2400" dirty="0">
                <a:solidFill>
                  <a:srgbClr val="333333"/>
                </a:solidFill>
                <a:latin typeface="Menlo" panose="020B0609030804020204" pitchFamily="49" charset="0"/>
              </a:rPr>
              <a:t> T</a:t>
            </a:r>
            <a:r>
              <a:rPr lang="en-US" sz="2400" dirty="0">
                <a:solidFill>
                  <a:srgbClr val="777777"/>
                </a:solidFill>
                <a:latin typeface="Menlo" panose="020B0609030804020204" pitchFamily="49" charset="0"/>
              </a:rPr>
              <a:t>&gt;</a:t>
            </a:r>
            <a:endParaRPr lang="en-US" sz="2400" dirty="0">
              <a:solidFill>
                <a:srgbClr val="333333"/>
              </a:solidFill>
              <a:latin typeface="Menlo" panose="020B0609030804020204" pitchFamily="49" charset="0"/>
            </a:endParaRPr>
          </a:p>
          <a:p>
            <a:r>
              <a:rPr lang="en-US" sz="2400" dirty="0">
                <a:solidFill>
                  <a:srgbClr val="333333"/>
                </a:solidFill>
                <a:latin typeface="Menlo" panose="020B0609030804020204" pitchFamily="49" charset="0"/>
              </a:rPr>
              <a:t>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return</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a:t>
            </a:r>
            <a:r>
              <a:rPr lang="en-US" sz="2400" dirty="0" err="1">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i="1" dirty="0">
                <a:solidFill>
                  <a:srgbClr val="AAAAAA"/>
                </a:solidFill>
                <a:latin typeface="Menlo" panose="020B0609030804020204" pitchFamily="49" charset="0"/>
              </a:rPr>
              <a:t>//</a:t>
            </a:r>
            <a:r>
              <a:rPr lang="zh-CN" altLang="en-US" sz="2400" i="1" dirty="0">
                <a:solidFill>
                  <a:srgbClr val="AAAAAA"/>
                </a:solidFill>
                <a:latin typeface="Menlo" panose="020B0609030804020204" pitchFamily="49" charset="0"/>
              </a:rPr>
              <a:t>调用举例</a:t>
            </a:r>
            <a:endParaRPr lang="zh-CN" altLang="en-US" sz="2400" dirty="0">
              <a:solidFill>
                <a:srgbClr val="333333"/>
              </a:solidFill>
              <a:latin typeface="Menlo" panose="020B0609030804020204" pitchFamily="49" charset="0"/>
            </a:endParaRPr>
          </a:p>
          <a:p>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add</a:t>
            </a:r>
            <a:r>
              <a:rPr lang="en-US" sz="2400" dirty="0">
                <a:solidFill>
                  <a:srgbClr val="777777"/>
                </a:solidFill>
                <a:latin typeface="Menlo" panose="020B0609030804020204" pitchFamily="49" charset="0"/>
              </a:rPr>
              <a:t>&lt;</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&gt;(</a:t>
            </a:r>
            <a:r>
              <a:rPr lang="en-US" sz="2400" dirty="0">
                <a:solidFill>
                  <a:srgbClr val="9C5D27"/>
                </a:solidFill>
                <a:latin typeface="Menlo" panose="020B0609030804020204" pitchFamily="49" charset="0"/>
              </a:rPr>
              <a:t>3</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5</a:t>
            </a:r>
            <a:r>
              <a:rPr lang="en-US" sz="2400" dirty="0">
                <a:solidFill>
                  <a:srgbClr val="777777"/>
                </a:solidFill>
                <a:latin typeface="Menlo" panose="020B0609030804020204" pitchFamily="49" charset="0"/>
              </a:rPr>
              <a:t>);</a:t>
            </a:r>
            <a:r>
              <a:rPr lang="en-US" sz="2400" i="1" dirty="0">
                <a:solidFill>
                  <a:srgbClr val="AAAAAA"/>
                </a:solidFill>
                <a:latin typeface="Menlo" panose="020B0609030804020204" pitchFamily="49" charset="0"/>
              </a:rPr>
              <a:t>//8</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2403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982-6B1D-584A-8946-2E2AE25E0831}"/>
              </a:ext>
            </a:extLst>
          </p:cNvPr>
          <p:cNvSpPr>
            <a:spLocks noGrp="1"/>
          </p:cNvSpPr>
          <p:nvPr>
            <p:ph type="title"/>
          </p:nvPr>
        </p:nvSpPr>
        <p:spPr/>
        <p:txBody>
          <a:bodyPr>
            <a:normAutofit fontScale="90000"/>
          </a:bodyPr>
          <a:lstStyle/>
          <a:p>
            <a:r>
              <a:rPr lang="en-US" altLang="zh-CN" dirty="0"/>
              <a:t>C/</a:t>
            </a:r>
            <a:r>
              <a:rPr lang="en-US" dirty="0"/>
              <a:t>C++</a:t>
            </a:r>
            <a:r>
              <a:rPr lang="zh-CN" altLang="en-US" dirty="0"/>
              <a:t>入门课程提纲</a:t>
            </a:r>
            <a:endParaRPr lang="en-US" dirty="0"/>
          </a:p>
        </p:txBody>
      </p:sp>
      <p:sp>
        <p:nvSpPr>
          <p:cNvPr id="3" name="Content Placeholder 2">
            <a:extLst>
              <a:ext uri="{FF2B5EF4-FFF2-40B4-BE49-F238E27FC236}">
                <a16:creationId xmlns:a16="http://schemas.microsoft.com/office/drawing/2014/main" id="{C2178D8D-50C9-1643-AFDB-7EFCC0025458}"/>
              </a:ext>
            </a:extLst>
          </p:cNvPr>
          <p:cNvSpPr>
            <a:spLocks noGrp="1"/>
          </p:cNvSpPr>
          <p:nvPr>
            <p:ph idx="1"/>
          </p:nvPr>
        </p:nvSpPr>
        <p:spPr/>
        <p:txBody>
          <a:bodyPr/>
          <a:lstStyle/>
          <a:p>
            <a:r>
              <a:rPr lang="zh-CN" altLang="en-US" dirty="0"/>
              <a:t>概要</a:t>
            </a:r>
            <a:endParaRPr lang="en-US" altLang="zh-CN" dirty="0"/>
          </a:p>
          <a:p>
            <a:r>
              <a:rPr lang="zh-CN" altLang="en-US" dirty="0"/>
              <a:t>预处理器与宏</a:t>
            </a:r>
            <a:endParaRPr lang="en-US" altLang="zh-CN" dirty="0"/>
          </a:p>
          <a:p>
            <a:r>
              <a:rPr lang="zh-CN" altLang="en-US" dirty="0"/>
              <a:t>变量与函数</a:t>
            </a:r>
            <a:endParaRPr lang="en-US" altLang="zh-CN" dirty="0"/>
          </a:p>
          <a:p>
            <a:r>
              <a:rPr lang="zh-CN" altLang="en-US" dirty="0"/>
              <a:t>修饰词</a:t>
            </a:r>
            <a:endParaRPr lang="en-US" altLang="zh-CN" dirty="0"/>
          </a:p>
          <a:p>
            <a:r>
              <a:rPr lang="zh-CN" altLang="en-US" dirty="0">
                <a:solidFill>
                  <a:srgbClr val="C00000"/>
                </a:solidFill>
              </a:rPr>
              <a:t>指针与内存</a:t>
            </a:r>
            <a:endParaRPr lang="en-US" altLang="zh-CN" dirty="0">
              <a:solidFill>
                <a:srgbClr val="C00000"/>
              </a:solidFill>
            </a:endParaRPr>
          </a:p>
          <a:p>
            <a:endParaRPr lang="en-US" dirty="0"/>
          </a:p>
        </p:txBody>
      </p:sp>
      <p:sp>
        <p:nvSpPr>
          <p:cNvPr id="4" name="Slide Number Placeholder 3">
            <a:extLst>
              <a:ext uri="{FF2B5EF4-FFF2-40B4-BE49-F238E27FC236}">
                <a16:creationId xmlns:a16="http://schemas.microsoft.com/office/drawing/2014/main" id="{11AA29BA-8362-0342-BE0F-6F7FDEAEAB69}"/>
              </a:ext>
            </a:extLst>
          </p:cNvPr>
          <p:cNvSpPr>
            <a:spLocks noGrp="1"/>
          </p:cNvSpPr>
          <p:nvPr>
            <p:ph type="sldNum" sz="quarter" idx="12"/>
          </p:nvPr>
        </p:nvSpPr>
        <p:spPr/>
        <p:txBody>
          <a:bodyPr/>
          <a:lstStyle/>
          <a:p>
            <a:pPr>
              <a:defRPr/>
            </a:pPr>
            <a:fld id="{CA40A734-EF3B-425E-9970-80954DDB0807}" type="slidenum">
              <a:rPr lang="zh-CN" altLang="en-US" smtClean="0"/>
              <a:pPr>
                <a:defRPr/>
              </a:pPr>
              <a:t>43</a:t>
            </a:fld>
            <a:endParaRPr lang="zh-CN" altLang="en-US"/>
          </a:p>
        </p:txBody>
      </p:sp>
    </p:spTree>
    <p:extLst>
      <p:ext uri="{BB962C8B-B14F-4D97-AF65-F5344CB8AC3E}">
        <p14:creationId xmlns:p14="http://schemas.microsoft.com/office/powerpoint/2010/main" val="1589908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EF10-ADE9-0742-B94B-8E02F48500BC}"/>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93ECB4D5-89E8-9645-A89F-B5DE7A408BD9}"/>
              </a:ext>
            </a:extLst>
          </p:cNvPr>
          <p:cNvSpPr>
            <a:spLocks noGrp="1"/>
          </p:cNvSpPr>
          <p:nvPr>
            <p:ph idx="1"/>
          </p:nvPr>
        </p:nvSpPr>
        <p:spPr/>
        <p:txBody>
          <a:bodyPr/>
          <a:lstStyle/>
          <a:p>
            <a:r>
              <a:rPr lang="zh-CN" altLang="en-US" dirty="0"/>
              <a:t>指针</a:t>
            </a:r>
            <a:endParaRPr lang="en-US" altLang="zh-CN" dirty="0"/>
          </a:p>
          <a:p>
            <a:pPr lvl="1"/>
            <a:r>
              <a:rPr lang="zh-CN" altLang="en-US" dirty="0"/>
              <a:t>记录变量内存地址的变量</a:t>
            </a:r>
            <a:endParaRPr lang="en-US" altLang="zh-CN" dirty="0"/>
          </a:p>
          <a:p>
            <a:pPr lvl="1"/>
            <a:r>
              <a:rPr lang="zh-CN" altLang="en-US" dirty="0"/>
              <a:t>通过星号（</a:t>
            </a:r>
            <a:r>
              <a:rPr lang="zh-CN" altLang="en-US" dirty="0">
                <a:latin typeface="Menlo" panose="020B0609030804020204" pitchFamily="49" charset="0"/>
                <a:cs typeface="Menlo" panose="020B0609030804020204" pitchFamily="49" charset="0"/>
              </a:rPr>
              <a:t>*</a:t>
            </a:r>
            <a:r>
              <a:rPr lang="zh-CN" altLang="en-US" dirty="0"/>
              <a:t>）声明指针</a:t>
            </a:r>
            <a:endParaRPr lang="en-US" altLang="zh-CN" dirty="0"/>
          </a:p>
          <a:p>
            <a:pPr lvl="2"/>
            <a:r>
              <a:rPr lang="en-US" dirty="0">
                <a:solidFill>
                  <a:srgbClr val="7A3E9D"/>
                </a:solidFill>
                <a:latin typeface="Menlo" panose="020B0609030804020204" pitchFamily="49" charset="0"/>
              </a:rPr>
              <a:t>float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f</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lvl="2"/>
            <a:r>
              <a:rPr lang="en-US" dirty="0">
                <a:solidFill>
                  <a:srgbClr val="7A3E9D"/>
                </a:solidFill>
                <a:latin typeface="Menlo" panose="020B0609030804020204" pitchFamily="49" charset="0"/>
              </a:rPr>
              <a:t>char</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c</a:t>
            </a:r>
            <a:r>
              <a:rPr lang="en-US" dirty="0">
                <a:solidFill>
                  <a:srgbClr val="777777"/>
                </a:solidFill>
                <a:latin typeface="Menlo" panose="020B0609030804020204" pitchFamily="49" charset="0"/>
              </a:rPr>
              <a:t>;</a:t>
            </a:r>
          </a:p>
          <a:p>
            <a:pPr lvl="1"/>
            <a:r>
              <a:rPr lang="zh-CN" altLang="en-US" dirty="0">
                <a:solidFill>
                  <a:srgbClr val="333333"/>
                </a:solidFill>
                <a:latin typeface="Menlo" panose="020B0609030804020204" pitchFamily="49" charset="0"/>
              </a:rPr>
              <a:t>通过取地址运算符（</a:t>
            </a:r>
            <a:r>
              <a:rPr lang="en-US" altLang="zh-CN" dirty="0">
                <a:solidFill>
                  <a:srgbClr val="333333"/>
                </a:solidFill>
                <a:latin typeface="Menlo" panose="020B0609030804020204" pitchFamily="49" charset="0"/>
              </a:rPr>
              <a:t>&amp;</a:t>
            </a:r>
            <a:r>
              <a:rPr lang="zh-CN" altLang="en-US" dirty="0">
                <a:solidFill>
                  <a:srgbClr val="333333"/>
                </a:solidFill>
                <a:latin typeface="Menlo" panose="020B0609030804020204" pitchFamily="49" charset="0"/>
              </a:rPr>
              <a:t>）获得变量地址</a:t>
            </a:r>
            <a:endParaRPr lang="en-US" altLang="zh-CN" dirty="0">
              <a:solidFill>
                <a:srgbClr val="333333"/>
              </a:solidFill>
              <a:latin typeface="Menlo" panose="020B0609030804020204" pitchFamily="49" charset="0"/>
            </a:endParaRPr>
          </a:p>
          <a:p>
            <a:pPr lvl="2"/>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lvl="2"/>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p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p>
          <a:p>
            <a:pPr lvl="1"/>
            <a:r>
              <a:rPr lang="zh-CN" altLang="en-US" dirty="0">
                <a:solidFill>
                  <a:srgbClr val="333333"/>
                </a:solidFill>
                <a:latin typeface="Menlo" panose="020B0609030804020204" pitchFamily="49" charset="0"/>
              </a:rPr>
              <a:t>不同类型的指针具有同样的大小</a:t>
            </a:r>
            <a:endParaRPr lang="en-US" altLang="zh-CN" dirty="0">
              <a:solidFill>
                <a:srgbClr val="333333"/>
              </a:solidFill>
              <a:latin typeface="Menlo" panose="020B0609030804020204" pitchFamily="49" charset="0"/>
            </a:endParaRPr>
          </a:p>
          <a:p>
            <a:pPr lvl="2"/>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float</a:t>
            </a:r>
            <a:r>
              <a:rPr lang="en-US" dirty="0">
                <a:solidFill>
                  <a:srgbClr val="777777"/>
                </a:solidFill>
                <a:latin typeface="Menlo" panose="020B0609030804020204" pitchFamily="49" charset="0"/>
              </a:rPr>
              <a:t>*);</a:t>
            </a:r>
            <a:r>
              <a:rPr lang="en-US" i="1" dirty="0">
                <a:solidFill>
                  <a:srgbClr val="AAAAAA"/>
                </a:solidFill>
                <a:latin typeface="Menlo" panose="020B0609030804020204" pitchFamily="49" charset="0"/>
              </a:rPr>
              <a:t>//</a:t>
            </a:r>
            <a:r>
              <a:rPr lang="en-US" dirty="0">
                <a:solidFill>
                  <a:srgbClr val="AAAAAA"/>
                </a:solidFill>
                <a:latin typeface="Menlo" panose="020B0609030804020204" pitchFamily="49" charset="0"/>
              </a:rPr>
              <a:t>4</a:t>
            </a:r>
            <a:r>
              <a:rPr lang="zh-CN" altLang="en-US" dirty="0">
                <a:solidFill>
                  <a:srgbClr val="AAAAAA"/>
                </a:solidFill>
                <a:latin typeface="Menlo" panose="020B0609030804020204" pitchFamily="49" charset="0"/>
              </a:rPr>
              <a:t> </a:t>
            </a:r>
            <a:r>
              <a:rPr lang="en-US" altLang="zh-CN" dirty="0">
                <a:solidFill>
                  <a:srgbClr val="AAAAAA"/>
                </a:solidFill>
                <a:latin typeface="Menlo" panose="020B0609030804020204" pitchFamily="49" charset="0"/>
              </a:rPr>
              <a:t>(32</a:t>
            </a:r>
            <a:r>
              <a:rPr lang="zh-CN" altLang="en-US" dirty="0">
                <a:solidFill>
                  <a:srgbClr val="AAAAAA"/>
                </a:solidFill>
                <a:latin typeface="+mj-ea"/>
                <a:ea typeface="+mj-ea"/>
              </a:rPr>
              <a:t>位程序</a:t>
            </a:r>
            <a:r>
              <a:rPr lang="en-US" altLang="zh-CN" dirty="0">
                <a:solidFill>
                  <a:srgbClr val="AAAAAA"/>
                </a:solidFill>
                <a:latin typeface="Menlo" panose="020B0609030804020204" pitchFamily="49" charset="0"/>
              </a:rPr>
              <a:t>)</a:t>
            </a:r>
            <a:endParaRPr lang="en-US" dirty="0">
              <a:solidFill>
                <a:srgbClr val="333333"/>
              </a:solidFill>
              <a:latin typeface="Menlo" panose="020B0609030804020204" pitchFamily="49" charset="0"/>
            </a:endParaRPr>
          </a:p>
          <a:p>
            <a:pPr lvl="2"/>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char</a:t>
            </a:r>
            <a:r>
              <a:rPr lang="en-US" dirty="0">
                <a:solidFill>
                  <a:srgbClr val="777777"/>
                </a:solidFill>
                <a:latin typeface="Menlo" panose="020B0609030804020204" pitchFamily="49" charset="0"/>
              </a:rPr>
              <a:t>*);</a:t>
            </a:r>
            <a:r>
              <a:rPr lang="zh-CN" altLang="en-US" dirty="0">
                <a:solidFill>
                  <a:srgbClr val="777777"/>
                </a:solidFill>
                <a:latin typeface="Menlo" panose="020B0609030804020204" pitchFamily="49" charset="0"/>
              </a:rPr>
              <a:t> </a:t>
            </a:r>
            <a:r>
              <a:rPr lang="en-US" i="1" dirty="0">
                <a:solidFill>
                  <a:srgbClr val="AAAAAA"/>
                </a:solidFill>
                <a:latin typeface="Menlo" panose="020B0609030804020204" pitchFamily="49" charset="0"/>
              </a:rPr>
              <a:t>//</a:t>
            </a:r>
            <a:r>
              <a:rPr lang="en-US" dirty="0">
                <a:solidFill>
                  <a:srgbClr val="AAAAAA"/>
                </a:solidFill>
                <a:latin typeface="Menlo" panose="020B0609030804020204" pitchFamily="49" charset="0"/>
              </a:rPr>
              <a:t>4</a:t>
            </a:r>
            <a:r>
              <a:rPr lang="zh-CN" altLang="en-US" dirty="0">
                <a:solidFill>
                  <a:srgbClr val="AAAAAA"/>
                </a:solidFill>
                <a:latin typeface="Menlo" panose="020B0609030804020204" pitchFamily="49" charset="0"/>
              </a:rPr>
              <a:t> </a:t>
            </a:r>
            <a:r>
              <a:rPr lang="en-US" altLang="zh-CN" dirty="0">
                <a:solidFill>
                  <a:srgbClr val="AAAAAA"/>
                </a:solidFill>
                <a:latin typeface="Menlo" panose="020B0609030804020204" pitchFamily="49" charset="0"/>
              </a:rPr>
              <a:t>(32</a:t>
            </a:r>
            <a:r>
              <a:rPr lang="zh-CN" altLang="en-US" dirty="0">
                <a:solidFill>
                  <a:srgbClr val="AAAAAA"/>
                </a:solidFill>
                <a:latin typeface="+mj-ea"/>
                <a:ea typeface="+mj-ea"/>
              </a:rPr>
              <a:t>位程序</a:t>
            </a:r>
            <a:r>
              <a:rPr lang="en-US" altLang="zh-CN" dirty="0">
                <a:solidFill>
                  <a:srgbClr val="AAAAAA"/>
                </a:solidFill>
                <a:latin typeface="Menlo" panose="020B0609030804020204" pitchFamily="49" charset="0"/>
              </a:rPr>
              <a:t>)</a:t>
            </a:r>
            <a:endParaRPr lang="en-US" dirty="0">
              <a:solidFill>
                <a:srgbClr val="333333"/>
              </a:solidFill>
              <a:latin typeface="Menlo" panose="020B0609030804020204" pitchFamily="49" charset="0"/>
            </a:endParaRPr>
          </a:p>
          <a:p>
            <a:pPr lvl="2"/>
            <a:endParaRPr lang="en-US" dirty="0">
              <a:solidFill>
                <a:srgbClr val="333333"/>
              </a:solidFill>
              <a:latin typeface="Menlo" panose="020B0609030804020204" pitchFamily="49" charset="0"/>
            </a:endParaRPr>
          </a:p>
          <a:p>
            <a:pPr lvl="2"/>
            <a:endParaRPr lang="en-US" altLang="zh-CN" dirty="0">
              <a:solidFill>
                <a:srgbClr val="333333"/>
              </a:solidFill>
              <a:latin typeface="Menlo" panose="020B0609030804020204" pitchFamily="49" charset="0"/>
            </a:endParaRPr>
          </a:p>
          <a:p>
            <a:pPr lvl="2"/>
            <a:endParaRPr lang="en-US" dirty="0">
              <a:solidFill>
                <a:srgbClr val="333333"/>
              </a:solidFill>
              <a:latin typeface="Menlo" panose="020B0609030804020204" pitchFamily="49" charset="0"/>
            </a:endParaRPr>
          </a:p>
          <a:p>
            <a:pPr lvl="2"/>
            <a:endParaRPr lang="en-US" altLang="zh-CN" dirty="0"/>
          </a:p>
          <a:p>
            <a:pPr lvl="2"/>
            <a:endParaRPr lang="en-US" altLang="zh-CN" dirty="0"/>
          </a:p>
        </p:txBody>
      </p:sp>
      <p:sp>
        <p:nvSpPr>
          <p:cNvPr id="4" name="Slide Number Placeholder 3">
            <a:extLst>
              <a:ext uri="{FF2B5EF4-FFF2-40B4-BE49-F238E27FC236}">
                <a16:creationId xmlns:a16="http://schemas.microsoft.com/office/drawing/2014/main" id="{8566DB18-A9F0-8442-A14D-0C6F3B66EED2}"/>
              </a:ext>
            </a:extLst>
          </p:cNvPr>
          <p:cNvSpPr>
            <a:spLocks noGrp="1"/>
          </p:cNvSpPr>
          <p:nvPr>
            <p:ph type="sldNum" sz="quarter" idx="12"/>
          </p:nvPr>
        </p:nvSpPr>
        <p:spPr/>
        <p:txBody>
          <a:bodyPr/>
          <a:lstStyle/>
          <a:p>
            <a:pPr>
              <a:defRPr/>
            </a:pPr>
            <a:fld id="{CA40A734-EF3B-425E-9970-80954DDB0807}" type="slidenum">
              <a:rPr lang="zh-CN" altLang="en-US" smtClean="0"/>
              <a:pPr>
                <a:defRPr/>
              </a:pPr>
              <a:t>44</a:t>
            </a:fld>
            <a:endParaRPr lang="zh-CN" altLang="en-US" dirty="0"/>
          </a:p>
        </p:txBody>
      </p:sp>
    </p:spTree>
    <p:extLst>
      <p:ext uri="{BB962C8B-B14F-4D97-AF65-F5344CB8AC3E}">
        <p14:creationId xmlns:p14="http://schemas.microsoft.com/office/powerpoint/2010/main" val="50767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EF10-ADE9-0742-B94B-8E02F48500BC}"/>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93ECB4D5-89E8-9645-A89F-B5DE7A408BD9}"/>
              </a:ext>
            </a:extLst>
          </p:cNvPr>
          <p:cNvSpPr>
            <a:spLocks noGrp="1"/>
          </p:cNvSpPr>
          <p:nvPr>
            <p:ph idx="1"/>
          </p:nvPr>
        </p:nvSpPr>
        <p:spPr/>
        <p:txBody>
          <a:bodyPr/>
          <a:lstStyle/>
          <a:p>
            <a:r>
              <a:rPr lang="zh-CN" altLang="en-US" dirty="0"/>
              <a:t>指针</a:t>
            </a:r>
            <a:endParaRPr lang="en-US" altLang="zh-CN" dirty="0"/>
          </a:p>
          <a:p>
            <a:pPr lvl="1"/>
            <a:r>
              <a:rPr lang="zh-CN" altLang="en-US" dirty="0"/>
              <a:t>可用星号（</a:t>
            </a:r>
            <a:r>
              <a:rPr lang="zh-CN" altLang="en-US" dirty="0">
                <a:latin typeface="Menlo" panose="020B0609030804020204" pitchFamily="49" charset="0"/>
                <a:cs typeface="Menlo" panose="020B0609030804020204" pitchFamily="49" charset="0"/>
              </a:rPr>
              <a:t>*</a:t>
            </a:r>
            <a:r>
              <a:rPr lang="zh-CN" altLang="en-US" dirty="0"/>
              <a:t>）取值</a:t>
            </a:r>
            <a:endParaRPr lang="en-US" altLang="zh-CN" dirty="0"/>
          </a:p>
          <a:p>
            <a:pPr lvl="1"/>
            <a:r>
              <a:rPr lang="zh-CN" altLang="en-US" dirty="0"/>
              <a:t>指针类型决定如何理解内存中的数据</a:t>
            </a:r>
            <a:endParaRPr lang="en-US" dirty="0"/>
          </a:p>
        </p:txBody>
      </p:sp>
      <p:sp>
        <p:nvSpPr>
          <p:cNvPr id="4" name="Slide Number Placeholder 3">
            <a:extLst>
              <a:ext uri="{FF2B5EF4-FFF2-40B4-BE49-F238E27FC236}">
                <a16:creationId xmlns:a16="http://schemas.microsoft.com/office/drawing/2014/main" id="{8566DB18-A9F0-8442-A14D-0C6F3B66EED2}"/>
              </a:ext>
            </a:extLst>
          </p:cNvPr>
          <p:cNvSpPr>
            <a:spLocks noGrp="1"/>
          </p:cNvSpPr>
          <p:nvPr>
            <p:ph type="sldNum" sz="quarter" idx="12"/>
          </p:nvPr>
        </p:nvSpPr>
        <p:spPr/>
        <p:txBody>
          <a:bodyPr/>
          <a:lstStyle/>
          <a:p>
            <a:pPr>
              <a:defRPr/>
            </a:pPr>
            <a:fld id="{CA40A734-EF3B-425E-9970-80954DDB0807}" type="slidenum">
              <a:rPr lang="zh-CN" altLang="en-US" smtClean="0"/>
              <a:pPr>
                <a:defRPr/>
              </a:pPr>
              <a:t>45</a:t>
            </a:fld>
            <a:endParaRPr lang="zh-CN" altLang="en-US" dirty="0"/>
          </a:p>
        </p:txBody>
      </p:sp>
      <p:sp>
        <p:nvSpPr>
          <p:cNvPr id="6" name="Rectangle 5">
            <a:extLst>
              <a:ext uri="{FF2B5EF4-FFF2-40B4-BE49-F238E27FC236}">
                <a16:creationId xmlns:a16="http://schemas.microsoft.com/office/drawing/2014/main" id="{CB281D73-1B2E-5642-AD4B-09777F431708}"/>
              </a:ext>
            </a:extLst>
          </p:cNvPr>
          <p:cNvSpPr/>
          <p:nvPr/>
        </p:nvSpPr>
        <p:spPr>
          <a:xfrm>
            <a:off x="1784779" y="3309352"/>
            <a:ext cx="9922909" cy="523220"/>
          </a:xfrm>
          <a:prstGeom prst="rect">
            <a:avLst/>
          </a:prstGeom>
        </p:spPr>
        <p:txBody>
          <a:bodyPr wrap="none">
            <a:spAutoFit/>
          </a:bodyPr>
          <a:lstStyle/>
          <a:p>
            <a:r>
              <a:rPr lang="en-US" sz="2800" dirty="0">
                <a:solidFill>
                  <a:srgbClr val="9C5D27"/>
                </a:solidFill>
                <a:latin typeface="Menlo" panose="020B0609030804020204" pitchFamily="49" charset="0"/>
              </a:rPr>
              <a:t>0xaef034e5</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00000011111000000000000000000000</a:t>
            </a:r>
            <a:endParaRPr lang="en-US" sz="28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D0763911-C8E0-094B-A212-624425699F75}"/>
              </a:ext>
            </a:extLst>
          </p:cNvPr>
          <p:cNvSpPr/>
          <p:nvPr/>
        </p:nvSpPr>
        <p:spPr>
          <a:xfrm>
            <a:off x="1949446" y="3784806"/>
            <a:ext cx="1837362" cy="523220"/>
          </a:xfrm>
          <a:prstGeom prst="rect">
            <a:avLst/>
          </a:prstGeom>
        </p:spPr>
        <p:txBody>
          <a:bodyPr wrap="none">
            <a:spAutoFit/>
          </a:bodyPr>
          <a:lstStyle/>
          <a:p>
            <a:r>
              <a:rPr lang="zh-CN" altLang="en-US" sz="2800" dirty="0">
                <a:solidFill>
                  <a:srgbClr val="333333"/>
                </a:solidFill>
                <a:latin typeface="Menlo" panose="020B0609030804020204" pitchFamily="49" charset="0"/>
                <a:ea typeface="Microsoft YaHei" panose="020B0503020204020204" pitchFamily="34" charset="-122"/>
              </a:rPr>
              <a:t>内存地址</a:t>
            </a:r>
            <a:r>
              <a:rPr lang="en-US" altLang="zh-CN" sz="2800" dirty="0">
                <a:solidFill>
                  <a:srgbClr val="333333"/>
                </a:solidFill>
                <a:latin typeface="Menlo" panose="020B0609030804020204" pitchFamily="49" charset="0"/>
                <a:ea typeface="Microsoft YaHei" panose="020B0503020204020204" pitchFamily="34" charset="-122"/>
              </a:rPr>
              <a:t>f</a:t>
            </a:r>
            <a:endParaRPr lang="en-US" sz="2800" dirty="0">
              <a:latin typeface="Microsoft YaHei" panose="020B0503020204020204" pitchFamily="34" charset="-122"/>
              <a:ea typeface="Microsoft YaHei" panose="020B0503020204020204" pitchFamily="34" charset="-122"/>
            </a:endParaRPr>
          </a:p>
        </p:txBody>
      </p:sp>
      <p:sp>
        <p:nvSpPr>
          <p:cNvPr id="8" name="Rectangle 7">
            <a:extLst>
              <a:ext uri="{FF2B5EF4-FFF2-40B4-BE49-F238E27FC236}">
                <a16:creationId xmlns:a16="http://schemas.microsoft.com/office/drawing/2014/main" id="{C06A7CC5-E31A-3A45-9C6A-3B1B41EC8795}"/>
              </a:ext>
            </a:extLst>
          </p:cNvPr>
          <p:cNvSpPr/>
          <p:nvPr/>
        </p:nvSpPr>
        <p:spPr>
          <a:xfrm>
            <a:off x="7277806" y="3754760"/>
            <a:ext cx="1620957" cy="523220"/>
          </a:xfrm>
          <a:prstGeom prst="rect">
            <a:avLst/>
          </a:prstGeom>
        </p:spPr>
        <p:txBody>
          <a:bodyPr wrap="none">
            <a:spAutoFit/>
          </a:bodyPr>
          <a:lstStyle/>
          <a:p>
            <a:r>
              <a:rPr lang="zh-CN" altLang="en-US" sz="2800" dirty="0">
                <a:latin typeface="Microsoft YaHei" panose="020B0503020204020204" pitchFamily="34" charset="-122"/>
                <a:ea typeface="Microsoft YaHei" panose="020B0503020204020204" pitchFamily="34" charset="-122"/>
              </a:rPr>
              <a:t>内存数据</a:t>
            </a:r>
            <a:endParaRPr lang="en-US" sz="2800" dirty="0">
              <a:latin typeface="Microsoft YaHei" panose="020B0503020204020204" pitchFamily="34" charset="-122"/>
              <a:ea typeface="Microsoft YaHei" panose="020B0503020204020204" pitchFamily="34" charset="-122"/>
            </a:endParaRPr>
          </a:p>
        </p:txBody>
      </p:sp>
      <p:sp>
        <p:nvSpPr>
          <p:cNvPr id="9" name="Rectangle 8">
            <a:extLst>
              <a:ext uri="{FF2B5EF4-FFF2-40B4-BE49-F238E27FC236}">
                <a16:creationId xmlns:a16="http://schemas.microsoft.com/office/drawing/2014/main" id="{6BD01082-9FC9-EE48-A25D-9CB96EDC1899}"/>
              </a:ext>
            </a:extLst>
          </p:cNvPr>
          <p:cNvSpPr/>
          <p:nvPr/>
        </p:nvSpPr>
        <p:spPr>
          <a:xfrm>
            <a:off x="1800200" y="4618856"/>
            <a:ext cx="7315200" cy="3108543"/>
          </a:xfrm>
          <a:prstGeom prst="rect">
            <a:avLst/>
          </a:prstGeom>
          <a:solidFill>
            <a:schemeClr val="bg1"/>
          </a:solidFill>
        </p:spPr>
        <p:txBody>
          <a:bodyPr>
            <a:spAutoFit/>
          </a:bodyPr>
          <a:lstStyle/>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f_value</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1.316554e-36</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f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&amp;</a:t>
            </a:r>
            <a:r>
              <a:rPr lang="en-US" sz="2800" dirty="0" err="1">
                <a:solidFill>
                  <a:srgbClr val="333333"/>
                </a:solidFill>
                <a:latin typeface="Menlo" panose="020B0609030804020204" pitchFamily="49" charset="0"/>
              </a:rPr>
              <a:t>f_value</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endParaRPr lang="en-US" sz="2800" dirty="0">
              <a:solidFill>
                <a:srgbClr val="7A3E9D"/>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i</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f</a:t>
            </a:r>
            <a:r>
              <a:rPr lang="en-US" sz="2800" dirty="0">
                <a:solidFill>
                  <a:srgbClr val="777777"/>
                </a:solidFill>
                <a:latin typeface="Menlo" panose="020B0609030804020204" pitchFamily="49" charset="0"/>
              </a:rPr>
              <a:t>;</a:t>
            </a:r>
            <a:r>
              <a:rPr lang="en-US" altLang="zh-CN" sz="2800" dirty="0">
                <a:solidFill>
                  <a:srgbClr val="777777"/>
                </a:solidFill>
                <a:latin typeface="Menlo" panose="020B0609030804020204" pitchFamily="49" charset="0"/>
              </a:rPr>
              <a:t>//</a:t>
            </a:r>
            <a:r>
              <a:rPr lang="en-US" altLang="zh-CN" sz="2800" dirty="0" err="1">
                <a:solidFill>
                  <a:srgbClr val="777777"/>
                </a:solidFill>
                <a:latin typeface="+mj-ea"/>
                <a:ea typeface="+mj-ea"/>
              </a:rPr>
              <a:t>i</a:t>
            </a:r>
            <a:r>
              <a:rPr lang="zh-CN" altLang="en-US" sz="2800" dirty="0">
                <a:solidFill>
                  <a:srgbClr val="777777"/>
                </a:solidFill>
                <a:latin typeface="+mj-ea"/>
                <a:ea typeface="+mj-ea"/>
              </a:rPr>
              <a:t>指向</a:t>
            </a:r>
            <a:r>
              <a:rPr lang="en-US" altLang="zh-CN" sz="2800" dirty="0">
                <a:solidFill>
                  <a:srgbClr val="777777"/>
                </a:solidFill>
                <a:latin typeface="+mj-ea"/>
                <a:ea typeface="+mj-ea"/>
              </a:rPr>
              <a:t>f</a:t>
            </a:r>
            <a:r>
              <a:rPr lang="zh-CN" altLang="en-US" sz="2800" dirty="0">
                <a:solidFill>
                  <a:srgbClr val="777777"/>
                </a:solidFill>
                <a:latin typeface="+mj-ea"/>
                <a:ea typeface="+mj-ea"/>
              </a:rPr>
              <a:t>相同位置</a:t>
            </a:r>
            <a:endParaRPr lang="en-US" sz="2800" dirty="0">
              <a:solidFill>
                <a:srgbClr val="777777"/>
              </a:solidFill>
              <a:latin typeface="+mj-ea"/>
              <a:ea typeface="+mj-ea"/>
            </a:endParaRPr>
          </a:p>
          <a:p>
            <a:endParaRPr lang="en-US" sz="2800" dirty="0">
              <a:solidFill>
                <a:srgbClr val="333333"/>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i_value</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i</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//65011712</a:t>
            </a:r>
            <a:endParaRPr lang="en-US" sz="2800" dirty="0">
              <a:solidFill>
                <a:srgbClr val="333333"/>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i_value_f</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f</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//0</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825472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DF1E-5473-2F42-A5A9-16C15DBD7489}"/>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12098131-6D5E-A74E-AB4F-0938DCF9E2F0}"/>
              </a:ext>
            </a:extLst>
          </p:cNvPr>
          <p:cNvSpPr>
            <a:spLocks noGrp="1"/>
          </p:cNvSpPr>
          <p:nvPr>
            <p:ph idx="1"/>
          </p:nvPr>
        </p:nvSpPr>
        <p:spPr/>
        <p:txBody>
          <a:bodyPr/>
          <a:lstStyle/>
          <a:p>
            <a:r>
              <a:rPr lang="zh-CN" altLang="en-US" dirty="0"/>
              <a:t>指针与数组</a:t>
            </a:r>
            <a:endParaRPr lang="en-US" altLang="zh-CN" dirty="0"/>
          </a:p>
          <a:p>
            <a:pPr lvl="1"/>
            <a:r>
              <a:rPr lang="zh-CN" altLang="en-US" dirty="0"/>
              <a:t>动态分配连续内存空间</a:t>
            </a:r>
            <a:endParaRPr lang="en-US" altLang="zh-CN" dirty="0"/>
          </a:p>
          <a:p>
            <a:pPr lvl="1"/>
            <a:r>
              <a:rPr lang="zh-CN" altLang="en-US" dirty="0"/>
              <a:t>具体运算的值依赖于指针类型</a:t>
            </a:r>
            <a:endParaRPr lang="en-US" altLang="zh-CN" dirty="0"/>
          </a:p>
        </p:txBody>
      </p:sp>
      <p:sp>
        <p:nvSpPr>
          <p:cNvPr id="4" name="Slide Number Placeholder 3">
            <a:extLst>
              <a:ext uri="{FF2B5EF4-FFF2-40B4-BE49-F238E27FC236}">
                <a16:creationId xmlns:a16="http://schemas.microsoft.com/office/drawing/2014/main" id="{816BFB7B-2351-644E-B5B2-EE3079D64D24}"/>
              </a:ext>
            </a:extLst>
          </p:cNvPr>
          <p:cNvSpPr>
            <a:spLocks noGrp="1"/>
          </p:cNvSpPr>
          <p:nvPr>
            <p:ph type="sldNum" sz="quarter" idx="12"/>
          </p:nvPr>
        </p:nvSpPr>
        <p:spPr/>
        <p:txBody>
          <a:bodyPr/>
          <a:lstStyle/>
          <a:p>
            <a:pPr>
              <a:defRPr/>
            </a:pPr>
            <a:fld id="{CA40A734-EF3B-425E-9970-80954DDB0807}" type="slidenum">
              <a:rPr lang="zh-CN" altLang="en-US" smtClean="0"/>
              <a:pPr>
                <a:defRPr/>
              </a:pPr>
              <a:t>46</a:t>
            </a:fld>
            <a:endParaRPr lang="zh-CN" altLang="en-US"/>
          </a:p>
        </p:txBody>
      </p:sp>
      <p:sp>
        <p:nvSpPr>
          <p:cNvPr id="6" name="Rectangle 5">
            <a:extLst>
              <a:ext uri="{FF2B5EF4-FFF2-40B4-BE49-F238E27FC236}">
                <a16:creationId xmlns:a16="http://schemas.microsoft.com/office/drawing/2014/main" id="{F6005CED-A273-0E41-970A-E8173276856F}"/>
              </a:ext>
            </a:extLst>
          </p:cNvPr>
          <p:cNvSpPr/>
          <p:nvPr/>
        </p:nvSpPr>
        <p:spPr>
          <a:xfrm>
            <a:off x="1626568" y="3250704"/>
            <a:ext cx="8626152" cy="4401205"/>
          </a:xfrm>
          <a:prstGeom prst="rect">
            <a:avLst/>
          </a:prstGeom>
          <a:solidFill>
            <a:schemeClr val="bg1"/>
          </a:solidFill>
        </p:spPr>
        <p:txBody>
          <a:bodyPr wrap="square">
            <a:spAutoFit/>
          </a:bodyPr>
          <a:lstStyle/>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data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1024</a:t>
            </a:r>
            <a:r>
              <a:rPr lang="en-US" sz="2800" dirty="0">
                <a:solidFill>
                  <a:srgbClr val="777777"/>
                </a:solidFill>
                <a:latin typeface="Menlo" panose="020B0609030804020204" pitchFamily="49" charset="0"/>
              </a:rPr>
              <a:t>];</a:t>
            </a:r>
          </a:p>
          <a:p>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char</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c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7A3E9D"/>
                </a:solidFill>
                <a:latin typeface="Menlo" panose="020B0609030804020204" pitchFamily="49" charset="0"/>
              </a:rPr>
              <a:t>char</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data</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7A3E9D"/>
                </a:solidFill>
                <a:latin typeface="Menlo" panose="020B0609030804020204" pitchFamily="49" charset="0"/>
              </a:rPr>
              <a:t>float</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f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data</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endParaRPr lang="en-US" sz="2800" dirty="0">
              <a:solidFill>
                <a:srgbClr val="333333"/>
              </a:solidFill>
              <a:latin typeface="Menlo" panose="020B0609030804020204" pitchFamily="49" charset="0"/>
            </a:endParaRPr>
          </a:p>
          <a:p>
            <a:r>
              <a:rPr lang="en-US" sz="2800" dirty="0">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en-US" sz="2800" i="1" dirty="0">
                <a:solidFill>
                  <a:srgbClr val="AAAAAA"/>
                </a:solidFill>
                <a:latin typeface="+mj-ea"/>
                <a:ea typeface="+mj-ea"/>
              </a:rPr>
              <a:t>data</a:t>
            </a:r>
            <a:r>
              <a:rPr lang="zh-CN" altLang="en-US" sz="2800" i="1" dirty="0">
                <a:solidFill>
                  <a:srgbClr val="AAAAAA"/>
                </a:solidFill>
                <a:latin typeface="+mj-ea"/>
                <a:ea typeface="+mj-ea"/>
              </a:rPr>
              <a:t>中第 </a:t>
            </a:r>
            <a:r>
              <a:rPr lang="en-US" altLang="zh-CN" sz="2800" i="1" dirty="0">
                <a:solidFill>
                  <a:srgbClr val="AAAAAA"/>
                </a:solidFill>
                <a:latin typeface="+mj-ea"/>
                <a:ea typeface="+mj-ea"/>
              </a:rPr>
              <a:t>1 </a:t>
            </a:r>
            <a:r>
              <a:rPr lang="zh-CN" altLang="en-US" sz="2800" i="1" dirty="0">
                <a:solidFill>
                  <a:srgbClr val="AAAAAA"/>
                </a:solidFill>
                <a:latin typeface="+mj-ea"/>
                <a:ea typeface="+mj-ea"/>
              </a:rPr>
              <a:t>个 </a:t>
            </a:r>
            <a:r>
              <a:rPr lang="en-US" sz="2800" i="1" dirty="0">
                <a:solidFill>
                  <a:srgbClr val="AAAAAA"/>
                </a:solidFill>
                <a:latin typeface="+mj-ea"/>
                <a:ea typeface="+mj-ea"/>
              </a:rPr>
              <a:t>byte </a:t>
            </a:r>
            <a:r>
              <a:rPr lang="zh-CN" altLang="en-US" sz="2800" i="1" dirty="0">
                <a:solidFill>
                  <a:srgbClr val="AAAAAA"/>
                </a:solidFill>
                <a:latin typeface="+mj-ea"/>
                <a:ea typeface="+mj-ea"/>
              </a:rPr>
              <a:t>对应的字符</a:t>
            </a:r>
            <a:endParaRPr lang="zh-CN" altLang="en-US" sz="2800" dirty="0">
              <a:solidFill>
                <a:srgbClr val="333333"/>
              </a:solidFill>
              <a:latin typeface="+mj-ea"/>
              <a:ea typeface="+mj-ea"/>
            </a:endParaRPr>
          </a:p>
          <a:p>
            <a:r>
              <a:rPr lang="en-US" sz="2800" dirty="0">
                <a:solidFill>
                  <a:srgbClr val="333333"/>
                </a:solidFill>
                <a:latin typeface="Menlo" panose="020B0609030804020204" pitchFamily="49" charset="0"/>
              </a:rPr>
              <a:t>f</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en-US" sz="2800" i="1" dirty="0">
                <a:solidFill>
                  <a:srgbClr val="AAAAAA"/>
                </a:solidFill>
                <a:latin typeface="+mj-ea"/>
                <a:ea typeface="+mj-ea"/>
              </a:rPr>
              <a:t>data</a:t>
            </a:r>
            <a:r>
              <a:rPr lang="zh-CN" altLang="en-US" sz="2800" i="1" dirty="0">
                <a:solidFill>
                  <a:srgbClr val="AAAAAA"/>
                </a:solidFill>
                <a:latin typeface="+mj-ea"/>
                <a:ea typeface="+mj-ea"/>
              </a:rPr>
              <a:t>中前 </a:t>
            </a:r>
            <a:r>
              <a:rPr lang="en-US" altLang="zh-CN" sz="2800" i="1" dirty="0">
                <a:solidFill>
                  <a:srgbClr val="AAAAAA"/>
                </a:solidFill>
                <a:latin typeface="+mj-ea"/>
                <a:ea typeface="+mj-ea"/>
              </a:rPr>
              <a:t>4 </a:t>
            </a:r>
            <a:r>
              <a:rPr lang="zh-CN" altLang="en-US" sz="2800" i="1" dirty="0">
                <a:solidFill>
                  <a:srgbClr val="AAAAAA"/>
                </a:solidFill>
                <a:latin typeface="+mj-ea"/>
                <a:ea typeface="+mj-ea"/>
              </a:rPr>
              <a:t>个 </a:t>
            </a:r>
            <a:r>
              <a:rPr lang="en-US" sz="2800" i="1" dirty="0">
                <a:solidFill>
                  <a:srgbClr val="AAAAAA"/>
                </a:solidFill>
                <a:latin typeface="+mj-ea"/>
                <a:ea typeface="+mj-ea"/>
              </a:rPr>
              <a:t>bytes </a:t>
            </a:r>
            <a:r>
              <a:rPr lang="zh-CN" altLang="en-US" sz="2800" i="1" dirty="0">
                <a:solidFill>
                  <a:srgbClr val="AAAAAA"/>
                </a:solidFill>
                <a:latin typeface="+mj-ea"/>
                <a:ea typeface="+mj-ea"/>
              </a:rPr>
              <a:t>对应的浮点数</a:t>
            </a:r>
            <a:endParaRPr lang="zh-CN" altLang="en-US" sz="2800" dirty="0">
              <a:solidFill>
                <a:srgbClr val="333333"/>
              </a:solidFill>
              <a:latin typeface="+mj-ea"/>
              <a:ea typeface="+mj-ea"/>
            </a:endParaRPr>
          </a:p>
          <a:p>
            <a:endParaRPr lang="en-US" altLang="zh-CN" sz="2800" dirty="0">
              <a:solidFill>
                <a:srgbClr val="777777"/>
              </a:solidFill>
              <a:latin typeface="Menlo" panose="020B0609030804020204" pitchFamily="49" charset="0"/>
            </a:endParaRPr>
          </a:p>
          <a:p>
            <a:r>
              <a:rPr lang="en-US" altLang="zh-CN"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c</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j-ea"/>
                <a:ea typeface="+mj-ea"/>
              </a:rPr>
              <a:t>指针向后移动 </a:t>
            </a:r>
            <a:r>
              <a:rPr lang="en-US" altLang="zh-CN" sz="2800" i="1" dirty="0">
                <a:solidFill>
                  <a:srgbClr val="AAAAAA"/>
                </a:solidFill>
                <a:latin typeface="+mj-ea"/>
                <a:ea typeface="+mj-ea"/>
              </a:rPr>
              <a:t>1 </a:t>
            </a:r>
            <a:r>
              <a:rPr lang="en-US" sz="2800" i="1" dirty="0">
                <a:solidFill>
                  <a:srgbClr val="AAAAAA"/>
                </a:solidFill>
                <a:latin typeface="+mj-ea"/>
                <a:ea typeface="+mj-ea"/>
              </a:rPr>
              <a:t>byte</a:t>
            </a:r>
            <a:endParaRPr lang="en-US" sz="2800" dirty="0">
              <a:solidFill>
                <a:srgbClr val="333333"/>
              </a:solidFill>
              <a:latin typeface="+mj-ea"/>
              <a:ea typeface="+mj-ea"/>
            </a:endParaRPr>
          </a:p>
          <a:p>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f</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a:t>
            </a:r>
            <a:r>
              <a:rPr lang="zh-CN" altLang="en-US" sz="2800" i="1" dirty="0">
                <a:solidFill>
                  <a:srgbClr val="AAAAAA"/>
                </a:solidFill>
                <a:latin typeface="+mj-ea"/>
                <a:ea typeface="+mj-ea"/>
              </a:rPr>
              <a:t>指针向后移动 </a:t>
            </a:r>
            <a:r>
              <a:rPr lang="en-US" altLang="zh-CN" sz="2800" i="1" dirty="0">
                <a:solidFill>
                  <a:srgbClr val="AAAAAA"/>
                </a:solidFill>
                <a:latin typeface="+mj-ea"/>
                <a:ea typeface="+mj-ea"/>
              </a:rPr>
              <a:t>4 </a:t>
            </a:r>
            <a:r>
              <a:rPr lang="en-US" sz="2800" i="1" dirty="0">
                <a:solidFill>
                  <a:srgbClr val="AAAAAA"/>
                </a:solidFill>
                <a:latin typeface="+mj-ea"/>
                <a:ea typeface="+mj-ea"/>
              </a:rPr>
              <a:t>bytes</a:t>
            </a:r>
            <a:endParaRPr lang="en-US" sz="2800" b="0" dirty="0">
              <a:solidFill>
                <a:srgbClr val="333333"/>
              </a:solidFill>
              <a:effectLst/>
              <a:latin typeface="+mj-ea"/>
              <a:ea typeface="+mj-ea"/>
            </a:endParaRPr>
          </a:p>
        </p:txBody>
      </p:sp>
    </p:spTree>
    <p:extLst>
      <p:ext uri="{BB962C8B-B14F-4D97-AF65-F5344CB8AC3E}">
        <p14:creationId xmlns:p14="http://schemas.microsoft.com/office/powerpoint/2010/main" val="2510514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F43D-85E7-ED4C-A889-6D3BE499DA5B}"/>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64DF3BDA-C239-0A44-A119-E31DD485FB14}"/>
              </a:ext>
            </a:extLst>
          </p:cNvPr>
          <p:cNvSpPr>
            <a:spLocks noGrp="1"/>
          </p:cNvSpPr>
          <p:nvPr>
            <p:ph idx="1"/>
          </p:nvPr>
        </p:nvSpPr>
        <p:spPr/>
        <p:txBody>
          <a:bodyPr/>
          <a:lstStyle/>
          <a:p>
            <a:r>
              <a:rPr lang="zh-CN" altLang="en-US" dirty="0"/>
              <a:t>指针数组</a:t>
            </a:r>
            <a:endParaRPr lang="en-US" altLang="zh-CN" dirty="0"/>
          </a:p>
          <a:p>
            <a:pPr lvl="1"/>
            <a:r>
              <a:rPr lang="zh-CN" altLang="en-US" dirty="0"/>
              <a:t>指向指针的指针</a:t>
            </a:r>
            <a:endParaRPr lang="en-US" altLang="zh-CN" dirty="0"/>
          </a:p>
          <a:p>
            <a:pPr lvl="2"/>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10</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10</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lvl="2"/>
            <a:r>
              <a:rPr lang="en-US" altLang="zh-CN" dirty="0">
                <a:solidFill>
                  <a:srgbClr val="7A3E9D"/>
                </a:solidFill>
                <a:latin typeface="Menlo" panose="020B0609030804020204" pitchFamily="49" charset="0"/>
              </a:rPr>
              <a:t>i</a:t>
            </a:r>
            <a:r>
              <a:rPr lang="en-US" dirty="0">
                <a:solidFill>
                  <a:srgbClr val="7A3E9D"/>
                </a:solidFill>
                <a:latin typeface="Menlo" panose="020B0609030804020204" pitchFamily="49" charset="0"/>
              </a:rPr>
              <a:t>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b</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10</a:t>
            </a:r>
            <a:r>
              <a:rPr lang="en-US" dirty="0">
                <a:solidFill>
                  <a:srgbClr val="777777"/>
                </a:solidFill>
                <a:latin typeface="Menlo" panose="020B0609030804020204" pitchFamily="49" charset="0"/>
              </a:rPr>
              <a:t>]</a:t>
            </a:r>
            <a:r>
              <a:rPr lang="en-US" altLang="zh-CN" dirty="0">
                <a:solidFill>
                  <a:srgbClr val="9C5D27"/>
                </a:solidFill>
                <a:latin typeface="Menlo" panose="020B0609030804020204" pitchFamily="49" charset="0"/>
              </a:rPr>
              <a:t>,</a:t>
            </a:r>
            <a:r>
              <a:rPr lang="en-US" altLang="zh-CN" dirty="0">
                <a:solidFill>
                  <a:srgbClr val="777777"/>
                </a:solidFill>
                <a:latin typeface="Menlo" panose="020B0609030804020204" pitchFamily="49" charset="0"/>
              </a:rPr>
              <a:t> </a:t>
            </a:r>
            <a:r>
              <a:rPr lang="en-US" altLang="zh-CN" dirty="0">
                <a:solidFill>
                  <a:srgbClr val="333333"/>
                </a:solidFill>
                <a:latin typeface="Menlo" panose="020B0609030804020204" pitchFamily="49" charset="0"/>
              </a:rPr>
              <a:t>c</a:t>
            </a:r>
            <a:r>
              <a:rPr lang="en-US" altLang="zh-CN" dirty="0">
                <a:solidFill>
                  <a:srgbClr val="777777"/>
                </a:solidFill>
                <a:latin typeface="Menlo" panose="020B0609030804020204" pitchFamily="49" charset="0"/>
              </a:rPr>
              <a:t>[</a:t>
            </a:r>
            <a:r>
              <a:rPr lang="en-US" altLang="zh-CN" dirty="0">
                <a:solidFill>
                  <a:srgbClr val="9C5D27"/>
                </a:solidFill>
                <a:latin typeface="Menlo" panose="020B0609030804020204" pitchFamily="49" charset="0"/>
              </a:rPr>
              <a:t>10</a:t>
            </a:r>
            <a:r>
              <a:rPr lang="en-US" altLang="zh-CN" dirty="0">
                <a:solidFill>
                  <a:srgbClr val="777777"/>
                </a:solidFill>
                <a:latin typeface="Menlo" panose="020B0609030804020204" pitchFamily="49" charset="0"/>
              </a:rPr>
              <a:t>];</a:t>
            </a:r>
            <a:endParaRPr lang="en-US" dirty="0">
              <a:solidFill>
                <a:srgbClr val="777777"/>
              </a:solidFill>
              <a:latin typeface="Menlo" panose="020B0609030804020204" pitchFamily="49" charset="0"/>
            </a:endParaRPr>
          </a:p>
          <a:p>
            <a:pPr lvl="1"/>
            <a:r>
              <a:rPr lang="en-US" altLang="zh-CN" dirty="0">
                <a:solidFill>
                  <a:srgbClr val="333333"/>
                </a:solidFill>
                <a:latin typeface="Menlo" panose="020B0609030804020204" pitchFamily="49" charset="0"/>
              </a:rPr>
              <a:t>a</a:t>
            </a:r>
            <a:r>
              <a:rPr lang="zh-CN" altLang="en-US" dirty="0">
                <a:solidFill>
                  <a:srgbClr val="333333"/>
                </a:solidFill>
                <a:latin typeface="Menlo" panose="020B0609030804020204" pitchFamily="49" charset="0"/>
              </a:rPr>
              <a:t>是一个 </a:t>
            </a:r>
            <a:r>
              <a:rPr lang="en-US" altLang="zh-CN" dirty="0">
                <a:solidFill>
                  <a:srgbClr val="333333"/>
                </a:solidFill>
                <a:latin typeface="Menlo" panose="020B0609030804020204" pitchFamily="49" charset="0"/>
              </a:rPr>
              <a:t>10x10</a:t>
            </a:r>
            <a:r>
              <a:rPr lang="zh-CN" altLang="en-US" dirty="0">
                <a:solidFill>
                  <a:srgbClr val="333333"/>
                </a:solidFill>
                <a:latin typeface="Menlo" panose="020B0609030804020204" pitchFamily="49" charset="0"/>
              </a:rPr>
              <a:t> 的二维数组</a:t>
            </a:r>
            <a:endParaRPr lang="en-US" altLang="zh-CN" dirty="0">
              <a:solidFill>
                <a:srgbClr val="333333"/>
              </a:solidFill>
              <a:latin typeface="Menlo" panose="020B0609030804020204" pitchFamily="49" charset="0"/>
            </a:endParaRPr>
          </a:p>
          <a:p>
            <a:pPr lvl="2"/>
            <a:r>
              <a:rPr lang="zh-CN" altLang="en-US" dirty="0">
                <a:solidFill>
                  <a:srgbClr val="333333"/>
                </a:solidFill>
                <a:latin typeface="Menlo" panose="020B0609030804020204" pitchFamily="49" charset="0"/>
              </a:rPr>
              <a:t>程序将分配大小为</a:t>
            </a:r>
            <a:r>
              <a:rPr lang="en-US" altLang="zh-CN" dirty="0">
                <a:solidFill>
                  <a:srgbClr val="333333"/>
                </a:solidFill>
                <a:latin typeface="Menlo" panose="020B0609030804020204" pitchFamily="49" charset="0"/>
              </a:rPr>
              <a:t>100</a:t>
            </a:r>
            <a:r>
              <a:rPr lang="zh-CN" altLang="en-US" dirty="0">
                <a:solidFill>
                  <a:srgbClr val="333333"/>
                </a:solidFill>
                <a:latin typeface="Menlo" panose="020B0609030804020204" pitchFamily="49" charset="0"/>
              </a:rPr>
              <a:t>的连续空间</a:t>
            </a:r>
            <a:endParaRPr lang="en-US" altLang="zh-CN" dirty="0">
              <a:solidFill>
                <a:srgbClr val="333333"/>
              </a:solidFill>
              <a:latin typeface="Menlo" panose="020B0609030804020204" pitchFamily="49" charset="0"/>
            </a:endParaRPr>
          </a:p>
          <a:p>
            <a:pPr lvl="1"/>
            <a:r>
              <a:rPr lang="en-US" altLang="zh-CN" dirty="0">
                <a:solidFill>
                  <a:srgbClr val="333333"/>
                </a:solidFill>
                <a:latin typeface="Menlo" panose="020B0609030804020204" pitchFamily="49" charset="0"/>
              </a:rPr>
              <a:t>b</a:t>
            </a:r>
            <a:r>
              <a:rPr lang="zh-CN" altLang="en-US" dirty="0">
                <a:solidFill>
                  <a:srgbClr val="333333"/>
                </a:solidFill>
                <a:latin typeface="Menlo" panose="020B0609030804020204" pitchFamily="49" charset="0"/>
              </a:rPr>
              <a:t>是一个长度为</a:t>
            </a:r>
            <a:r>
              <a:rPr lang="en-US" altLang="zh-CN" dirty="0">
                <a:solidFill>
                  <a:srgbClr val="333333"/>
                </a:solidFill>
                <a:latin typeface="Menlo" panose="020B0609030804020204" pitchFamily="49" charset="0"/>
              </a:rPr>
              <a:t>10</a:t>
            </a:r>
            <a:r>
              <a:rPr lang="zh-CN" altLang="en-US" dirty="0">
                <a:solidFill>
                  <a:srgbClr val="333333"/>
                </a:solidFill>
                <a:latin typeface="Menlo" panose="020B0609030804020204" pitchFamily="49" charset="0"/>
              </a:rPr>
              <a:t>的一维数组</a:t>
            </a:r>
            <a:endParaRPr lang="en-US" altLang="zh-CN" dirty="0">
              <a:solidFill>
                <a:srgbClr val="333333"/>
              </a:solidFill>
              <a:latin typeface="Menlo" panose="020B0609030804020204" pitchFamily="49" charset="0"/>
            </a:endParaRPr>
          </a:p>
          <a:p>
            <a:pPr lvl="2"/>
            <a:r>
              <a:rPr lang="zh-CN" altLang="en-US" dirty="0">
                <a:solidFill>
                  <a:srgbClr val="333333"/>
                </a:solidFill>
                <a:latin typeface="Menlo" panose="020B0609030804020204" pitchFamily="49" charset="0"/>
              </a:rPr>
              <a:t>数组中每个元素为一个指针</a:t>
            </a:r>
            <a:endParaRPr lang="en-US" altLang="zh-CN" dirty="0">
              <a:solidFill>
                <a:srgbClr val="333333"/>
              </a:solidFill>
              <a:latin typeface="Menlo" panose="020B0609030804020204" pitchFamily="49" charset="0"/>
            </a:endParaRPr>
          </a:p>
          <a:p>
            <a:pPr lvl="2"/>
            <a:r>
              <a:rPr lang="zh-CN" altLang="en-US" dirty="0">
                <a:solidFill>
                  <a:srgbClr val="333333"/>
                </a:solidFill>
                <a:latin typeface="Menlo" panose="020B0609030804020204" pitchFamily="49" charset="0"/>
              </a:rPr>
              <a:t>可分别为</a:t>
            </a:r>
            <a:r>
              <a:rPr lang="en-US" altLang="zh-CN" dirty="0">
                <a:solidFill>
                  <a:srgbClr val="333333"/>
                </a:solidFill>
                <a:latin typeface="Menlo" panose="020B0609030804020204" pitchFamily="49" charset="0"/>
              </a:rPr>
              <a:t>b</a:t>
            </a:r>
            <a:r>
              <a:rPr lang="zh-CN" altLang="en-US" dirty="0">
                <a:solidFill>
                  <a:srgbClr val="333333"/>
                </a:solidFill>
                <a:latin typeface="Menlo" panose="020B0609030804020204" pitchFamily="49" charset="0"/>
              </a:rPr>
              <a:t>中元素分配空间，大小不需要一致，空间上不一定连续</a:t>
            </a:r>
            <a:endParaRPr lang="en-US" altLang="zh-CN" dirty="0">
              <a:solidFill>
                <a:srgbClr val="333333"/>
              </a:solidFill>
              <a:latin typeface="Menlo" panose="020B0609030804020204" pitchFamily="49" charset="0"/>
            </a:endParaRPr>
          </a:p>
          <a:p>
            <a:pPr lvl="2"/>
            <a:endParaRPr lang="en-US" dirty="0">
              <a:solidFill>
                <a:srgbClr val="333333"/>
              </a:solidFill>
              <a:latin typeface="Menlo" panose="020B0609030804020204" pitchFamily="49" charset="0"/>
            </a:endParaRPr>
          </a:p>
          <a:p>
            <a:pPr lvl="2"/>
            <a:endParaRPr lang="en-US" altLang="zh-CN" dirty="0"/>
          </a:p>
          <a:p>
            <a:pPr lvl="2"/>
            <a:endParaRPr lang="en-US" altLang="zh-CN" dirty="0"/>
          </a:p>
          <a:p>
            <a:pPr lvl="2"/>
            <a:endParaRPr lang="en-US" dirty="0"/>
          </a:p>
        </p:txBody>
      </p:sp>
      <p:sp>
        <p:nvSpPr>
          <p:cNvPr id="4" name="Slide Number Placeholder 3">
            <a:extLst>
              <a:ext uri="{FF2B5EF4-FFF2-40B4-BE49-F238E27FC236}">
                <a16:creationId xmlns:a16="http://schemas.microsoft.com/office/drawing/2014/main" id="{95125A75-78D6-474B-8EAF-1FD53F192F45}"/>
              </a:ext>
            </a:extLst>
          </p:cNvPr>
          <p:cNvSpPr>
            <a:spLocks noGrp="1"/>
          </p:cNvSpPr>
          <p:nvPr>
            <p:ph type="sldNum" sz="quarter" idx="12"/>
          </p:nvPr>
        </p:nvSpPr>
        <p:spPr/>
        <p:txBody>
          <a:bodyPr/>
          <a:lstStyle/>
          <a:p>
            <a:pPr>
              <a:defRPr/>
            </a:pPr>
            <a:fld id="{CA40A734-EF3B-425E-9970-80954DDB0807}" type="slidenum">
              <a:rPr lang="zh-CN" altLang="en-US" smtClean="0"/>
              <a:pPr>
                <a:defRPr/>
              </a:pPr>
              <a:t>47</a:t>
            </a:fld>
            <a:endParaRPr lang="zh-CN" altLang="en-US" dirty="0"/>
          </a:p>
        </p:txBody>
      </p:sp>
      <p:sp>
        <p:nvSpPr>
          <p:cNvPr id="7" name="Rectangle 6">
            <a:extLst>
              <a:ext uri="{FF2B5EF4-FFF2-40B4-BE49-F238E27FC236}">
                <a16:creationId xmlns:a16="http://schemas.microsoft.com/office/drawing/2014/main" id="{7B46C01A-1371-7245-A6BF-D9037D523301}"/>
              </a:ext>
            </a:extLst>
          </p:cNvPr>
          <p:cNvSpPr/>
          <p:nvPr/>
        </p:nvSpPr>
        <p:spPr>
          <a:xfrm>
            <a:off x="2058616" y="6546229"/>
            <a:ext cx="7315200" cy="1384995"/>
          </a:xfrm>
          <a:prstGeom prst="rect">
            <a:avLst/>
          </a:prstGeom>
          <a:solidFill>
            <a:schemeClr val="bg1"/>
          </a:solidFill>
        </p:spPr>
        <p:txBody>
          <a:bodyPr>
            <a:spAutoFit/>
          </a:bodyPr>
          <a:lstStyle/>
          <a:p>
            <a:r>
              <a:rPr lang="nn-NO" sz="2800" dirty="0">
                <a:solidFill>
                  <a:srgbClr val="4B69C6"/>
                </a:solidFill>
                <a:latin typeface="Menlo" panose="020B0609030804020204" pitchFamily="49" charset="0"/>
              </a:rPr>
              <a:t>for</a:t>
            </a:r>
            <a:r>
              <a:rPr lang="nn-NO" sz="2800" dirty="0">
                <a:solidFill>
                  <a:srgbClr val="777777"/>
                </a:solidFill>
                <a:latin typeface="Menlo" panose="020B0609030804020204" pitchFamily="49" charset="0"/>
              </a:rPr>
              <a:t>(</a:t>
            </a:r>
            <a:r>
              <a:rPr lang="nn-NO" sz="2800" dirty="0" err="1">
                <a:solidFill>
                  <a:srgbClr val="7A3E9D"/>
                </a:solidFill>
                <a:latin typeface="Menlo" panose="020B0609030804020204" pitchFamily="49" charset="0"/>
              </a:rPr>
              <a:t>int</a:t>
            </a:r>
            <a:r>
              <a:rPr lang="nn-NO" sz="2800" dirty="0">
                <a:solidFill>
                  <a:srgbClr val="333333"/>
                </a:solidFill>
                <a:latin typeface="Menlo" panose="020B0609030804020204" pitchFamily="49" charset="0"/>
              </a:rPr>
              <a:t> i</a:t>
            </a:r>
            <a:r>
              <a:rPr lang="nn-NO" sz="2800" dirty="0">
                <a:solidFill>
                  <a:srgbClr val="777777"/>
                </a:solidFill>
                <a:latin typeface="Menlo" panose="020B0609030804020204" pitchFamily="49" charset="0"/>
              </a:rPr>
              <a:t>=</a:t>
            </a:r>
            <a:r>
              <a:rPr lang="nn-NO" sz="2800" dirty="0">
                <a:solidFill>
                  <a:srgbClr val="9C5D27"/>
                </a:solidFill>
                <a:latin typeface="Menlo" panose="020B0609030804020204" pitchFamily="49" charset="0"/>
              </a:rPr>
              <a:t>0</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i</a:t>
            </a:r>
            <a:r>
              <a:rPr lang="nn-NO" sz="2800" dirty="0">
                <a:solidFill>
                  <a:srgbClr val="777777"/>
                </a:solidFill>
                <a:latin typeface="Menlo" panose="020B0609030804020204" pitchFamily="49" charset="0"/>
              </a:rPr>
              <a:t>&lt;</a:t>
            </a:r>
            <a:r>
              <a:rPr lang="nn-NO" sz="2800" dirty="0">
                <a:solidFill>
                  <a:srgbClr val="9C5D27"/>
                </a:solidFill>
                <a:latin typeface="Menlo" panose="020B0609030804020204" pitchFamily="49" charset="0"/>
              </a:rPr>
              <a:t>10</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i</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r>
              <a:rPr lang="zh-CN" altLang="en-US" sz="2800" dirty="0">
                <a:solidFill>
                  <a:srgbClr val="333333"/>
                </a:solidFill>
                <a:latin typeface="Menlo" panose="020B0609030804020204" pitchFamily="49" charset="0"/>
              </a:rPr>
              <a:t>    </a:t>
            </a:r>
            <a:r>
              <a:rPr lang="nn-NO" sz="2800" dirty="0">
                <a:solidFill>
                  <a:srgbClr val="333333"/>
                </a:solidFill>
                <a:latin typeface="Menlo" panose="020B0609030804020204" pitchFamily="49" charset="0"/>
              </a:rPr>
              <a:t>b</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i</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err="1">
                <a:solidFill>
                  <a:srgbClr val="4B69C6"/>
                </a:solidFill>
                <a:latin typeface="Menlo" panose="020B0609030804020204" pitchFamily="49" charset="0"/>
              </a:rPr>
              <a:t>new</a:t>
            </a:r>
            <a:r>
              <a:rPr lang="nn-NO" sz="2800" dirty="0">
                <a:solidFill>
                  <a:srgbClr val="333333"/>
                </a:solidFill>
                <a:latin typeface="Menlo" panose="020B0609030804020204" pitchFamily="49" charset="0"/>
              </a:rPr>
              <a:t> </a:t>
            </a:r>
            <a:r>
              <a:rPr lang="nn-NO" sz="2800" dirty="0" err="1">
                <a:solidFill>
                  <a:srgbClr val="7A3E9D"/>
                </a:solidFill>
                <a:latin typeface="Menlo" panose="020B0609030804020204" pitchFamily="49" charset="0"/>
              </a:rPr>
              <a:t>int</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i</a:t>
            </a:r>
            <a:r>
              <a:rPr lang="nn-NO" sz="2800" dirty="0">
                <a:solidFill>
                  <a:srgbClr val="777777"/>
                </a:solidFill>
                <a:latin typeface="Menlo" panose="020B0609030804020204" pitchFamily="49" charset="0"/>
              </a:rPr>
              <a:t>+</a:t>
            </a:r>
            <a:r>
              <a:rPr lang="nn-NO" sz="2800" dirty="0">
                <a:solidFill>
                  <a:srgbClr val="9C5D27"/>
                </a:solidFill>
                <a:latin typeface="Menlo" panose="020B0609030804020204" pitchFamily="49" charset="0"/>
              </a:rPr>
              <a:t>1</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p:txBody>
      </p:sp>
      <p:sp>
        <p:nvSpPr>
          <p:cNvPr id="5" name="矩形 4">
            <a:extLst>
              <a:ext uri="{FF2B5EF4-FFF2-40B4-BE49-F238E27FC236}">
                <a16:creationId xmlns:a16="http://schemas.microsoft.com/office/drawing/2014/main" id="{B8766C41-C54C-4E28-B308-766293CE469A}"/>
              </a:ext>
            </a:extLst>
          </p:cNvPr>
          <p:cNvSpPr/>
          <p:nvPr/>
        </p:nvSpPr>
        <p:spPr>
          <a:xfrm>
            <a:off x="4866928" y="3106688"/>
            <a:ext cx="3735318" cy="400110"/>
          </a:xfrm>
          <a:prstGeom prst="rect">
            <a:avLst/>
          </a:prstGeom>
          <a:noFill/>
          <a:ln w="25400">
            <a:solidFill>
              <a:srgbClr val="C00000"/>
            </a:solidFill>
          </a:ln>
        </p:spPr>
        <p:txBody>
          <a:bodyPr wrap="none">
            <a:spAutoFit/>
          </a:bodyPr>
          <a:lstStyle/>
          <a:p>
            <a:r>
              <a:rPr lang="en-US" altLang="zh-CN" dirty="0">
                <a:solidFill>
                  <a:srgbClr val="333333"/>
                </a:solidFill>
                <a:latin typeface="Menlo" panose="020B0609030804020204" pitchFamily="49" charset="0"/>
              </a:rPr>
              <a:t>c</a:t>
            </a:r>
            <a:r>
              <a:rPr lang="en-US" altLang="zh-CN" dirty="0">
                <a:solidFill>
                  <a:srgbClr val="777777"/>
                </a:solidFill>
                <a:latin typeface="Menlo" panose="020B0609030804020204" pitchFamily="49" charset="0"/>
              </a:rPr>
              <a:t>[</a:t>
            </a:r>
            <a:r>
              <a:rPr lang="en-US" altLang="zh-CN" dirty="0">
                <a:solidFill>
                  <a:srgbClr val="9C5D27"/>
                </a:solidFill>
                <a:latin typeface="Menlo" panose="020B0609030804020204" pitchFamily="49" charset="0"/>
              </a:rPr>
              <a:t>10</a:t>
            </a:r>
            <a:r>
              <a:rPr lang="en-US" altLang="zh-CN" dirty="0">
                <a:solidFill>
                  <a:srgbClr val="777777"/>
                </a:solidFill>
                <a:latin typeface="Menlo" panose="020B0609030804020204" pitchFamily="49" charset="0"/>
              </a:rPr>
              <a:t>]</a:t>
            </a:r>
            <a:r>
              <a:rPr lang="zh-CN" altLang="en-US" sz="2000" dirty="0">
                <a:solidFill>
                  <a:srgbClr val="333333"/>
                </a:solidFill>
                <a:latin typeface="Menlo" panose="020B0609030804020204" pitchFamily="49" charset="0"/>
                <a:ea typeface="+mn-ea"/>
              </a:rPr>
              <a:t>中的元素是指针还是整形？</a:t>
            </a:r>
            <a:endParaRPr lang="zh-CN" altLang="en-US" sz="3360" dirty="0">
              <a:solidFill>
                <a:srgbClr val="333333"/>
              </a:solidFill>
              <a:latin typeface="Menlo" panose="020B0609030804020204" pitchFamily="49" charset="0"/>
              <a:ea typeface="+mn-ea"/>
            </a:endParaRPr>
          </a:p>
        </p:txBody>
      </p:sp>
    </p:spTree>
    <p:extLst>
      <p:ext uri="{BB962C8B-B14F-4D97-AF65-F5344CB8AC3E}">
        <p14:creationId xmlns:p14="http://schemas.microsoft.com/office/powerpoint/2010/main" val="2818889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A797-B263-0644-99FF-3AE81C8BDEAE}"/>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9DE8790F-E73B-6E45-BAD2-5C173AF0878C}"/>
              </a:ext>
            </a:extLst>
          </p:cNvPr>
          <p:cNvSpPr>
            <a:spLocks noGrp="1"/>
          </p:cNvSpPr>
          <p:nvPr>
            <p:ph idx="1"/>
          </p:nvPr>
        </p:nvSpPr>
        <p:spPr/>
        <p:txBody>
          <a:bodyPr/>
          <a:lstStyle/>
          <a:p>
            <a:r>
              <a:rPr lang="zh-CN" altLang="en-US" dirty="0"/>
              <a:t>指针数组</a:t>
            </a:r>
            <a:endParaRPr lang="en-US" altLang="zh-CN" dirty="0"/>
          </a:p>
          <a:p>
            <a:pPr lvl="1"/>
            <a:r>
              <a:rPr lang="zh-CN" altLang="en-US" dirty="0"/>
              <a:t>分配空间连续的 </a:t>
            </a:r>
            <a:r>
              <a:rPr lang="en-US" altLang="zh-CN" dirty="0"/>
              <a:t>n</a:t>
            </a:r>
            <a:r>
              <a:rPr lang="zh-CN" altLang="en-US" dirty="0"/>
              <a:t> </a:t>
            </a:r>
            <a:r>
              <a:rPr lang="en-US" altLang="zh-CN" dirty="0"/>
              <a:t>x</a:t>
            </a:r>
            <a:r>
              <a:rPr lang="zh-CN" altLang="en-US" dirty="0"/>
              <a:t> </a:t>
            </a:r>
            <a:r>
              <a:rPr lang="en-US" altLang="zh-CN" dirty="0"/>
              <a:t>m</a:t>
            </a:r>
            <a:r>
              <a:rPr lang="zh-CN" altLang="en-US" dirty="0"/>
              <a:t> 二维数组</a:t>
            </a:r>
            <a:endParaRPr lang="en-US" dirty="0"/>
          </a:p>
        </p:txBody>
      </p:sp>
      <p:sp>
        <p:nvSpPr>
          <p:cNvPr id="4" name="Slide Number Placeholder 3">
            <a:extLst>
              <a:ext uri="{FF2B5EF4-FFF2-40B4-BE49-F238E27FC236}">
                <a16:creationId xmlns:a16="http://schemas.microsoft.com/office/drawing/2014/main" id="{D4079B2E-9CF6-EF4A-B92C-E9849735E473}"/>
              </a:ext>
            </a:extLst>
          </p:cNvPr>
          <p:cNvSpPr>
            <a:spLocks noGrp="1"/>
          </p:cNvSpPr>
          <p:nvPr>
            <p:ph type="sldNum" sz="quarter" idx="12"/>
          </p:nvPr>
        </p:nvSpPr>
        <p:spPr/>
        <p:txBody>
          <a:bodyPr/>
          <a:lstStyle/>
          <a:p>
            <a:pPr>
              <a:defRPr/>
            </a:pPr>
            <a:fld id="{CA40A734-EF3B-425E-9970-80954DDB0807}" type="slidenum">
              <a:rPr lang="zh-CN" altLang="en-US" smtClean="0"/>
              <a:pPr>
                <a:defRPr/>
              </a:pPr>
              <a:t>48</a:t>
            </a:fld>
            <a:endParaRPr lang="zh-CN" altLang="en-US"/>
          </a:p>
        </p:txBody>
      </p:sp>
      <p:sp>
        <p:nvSpPr>
          <p:cNvPr id="5" name="Rectangle 4">
            <a:extLst>
              <a:ext uri="{FF2B5EF4-FFF2-40B4-BE49-F238E27FC236}">
                <a16:creationId xmlns:a16="http://schemas.microsoft.com/office/drawing/2014/main" id="{E08CDDA2-3EF4-C34E-A5CC-13424B827E1C}"/>
              </a:ext>
            </a:extLst>
          </p:cNvPr>
          <p:cNvSpPr/>
          <p:nvPr/>
        </p:nvSpPr>
        <p:spPr>
          <a:xfrm>
            <a:off x="1626568" y="2746648"/>
            <a:ext cx="8626152" cy="4832092"/>
          </a:xfrm>
          <a:prstGeom prst="rect">
            <a:avLst/>
          </a:prstGeom>
          <a:solidFill>
            <a:schemeClr val="bg1"/>
          </a:solidFill>
        </p:spPr>
        <p:txBody>
          <a:bodyPr wrap="square">
            <a:spAutoFit/>
          </a:bodyPr>
          <a:lstStyle/>
          <a:p>
            <a:r>
              <a:rPr lang="nn-NO" sz="2800" dirty="0" err="1">
                <a:solidFill>
                  <a:srgbClr val="7A3E9D"/>
                </a:solidFill>
                <a:latin typeface="Menlo" panose="020B0609030804020204" pitchFamily="49" charset="0"/>
              </a:rPr>
              <a:t>int</a:t>
            </a:r>
            <a:r>
              <a:rPr lang="nn-NO" sz="2800" dirty="0">
                <a:solidFill>
                  <a:srgbClr val="333333"/>
                </a:solidFill>
                <a:latin typeface="Menlo" panose="020B0609030804020204" pitchFamily="49" charset="0"/>
              </a:rPr>
              <a:t> n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9C5D27"/>
                </a:solidFill>
                <a:latin typeface="Menlo" panose="020B0609030804020204" pitchFamily="49" charset="0"/>
              </a:rPr>
              <a:t>10</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m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9C5D27"/>
                </a:solidFill>
                <a:latin typeface="Menlo" panose="020B0609030804020204" pitchFamily="49" charset="0"/>
              </a:rPr>
              <a:t>10</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r>
              <a:rPr lang="nn-NO" sz="2800" dirty="0" err="1">
                <a:solidFill>
                  <a:srgbClr val="7A3E9D"/>
                </a:solidFill>
                <a:latin typeface="Menlo" panose="020B0609030804020204" pitchFamily="49" charset="0"/>
              </a:rPr>
              <a:t>int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b</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err="1">
                <a:solidFill>
                  <a:srgbClr val="333333"/>
                </a:solidFill>
                <a:latin typeface="Menlo" panose="020B0609030804020204" pitchFamily="49" charset="0"/>
              </a:rPr>
              <a:t>b_data</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br>
              <a:rPr lang="nn-NO" sz="2800" dirty="0">
                <a:solidFill>
                  <a:srgbClr val="333333"/>
                </a:solidFill>
                <a:latin typeface="Menlo" panose="020B0609030804020204" pitchFamily="49" charset="0"/>
              </a:rPr>
            </a:br>
            <a:r>
              <a:rPr lang="nn-NO" sz="2800" dirty="0" err="1">
                <a:solidFill>
                  <a:srgbClr val="333333"/>
                </a:solidFill>
                <a:latin typeface="Menlo" panose="020B0609030804020204" pitchFamily="49" charset="0"/>
              </a:rPr>
              <a:t>b_data</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err="1">
                <a:solidFill>
                  <a:srgbClr val="4B69C6"/>
                </a:solidFill>
                <a:latin typeface="Menlo" panose="020B0609030804020204" pitchFamily="49" charset="0"/>
              </a:rPr>
              <a:t>new</a:t>
            </a:r>
            <a:r>
              <a:rPr lang="nn-NO" sz="2800" dirty="0">
                <a:solidFill>
                  <a:srgbClr val="333333"/>
                </a:solidFill>
                <a:latin typeface="Menlo" panose="020B0609030804020204" pitchFamily="49" charset="0"/>
              </a:rPr>
              <a:t> </a:t>
            </a:r>
            <a:r>
              <a:rPr lang="nn-NO" sz="2800" dirty="0" err="1">
                <a:solidFill>
                  <a:srgbClr val="7A3E9D"/>
                </a:solidFill>
                <a:latin typeface="Menlo" panose="020B0609030804020204" pitchFamily="49" charset="0"/>
              </a:rPr>
              <a:t>int</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n</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m</a:t>
            </a:r>
            <a:r>
              <a:rPr lang="nn-NO" sz="2800" dirty="0">
                <a:solidFill>
                  <a:srgbClr val="777777"/>
                </a:solidFill>
                <a:latin typeface="Menlo" panose="020B0609030804020204" pitchFamily="49" charset="0"/>
              </a:rPr>
              <a:t>];</a:t>
            </a:r>
            <a:r>
              <a:rPr lang="en-US" altLang="zh-CN" sz="2800" dirty="0">
                <a:solidFill>
                  <a:srgbClr val="777777"/>
                </a:solidFill>
                <a:latin typeface="Menlo" panose="020B0609030804020204" pitchFamily="49" charset="0"/>
              </a:rPr>
              <a:t>//</a:t>
            </a:r>
            <a:r>
              <a:rPr lang="zh-CN" altLang="en-US" sz="2800" dirty="0">
                <a:solidFill>
                  <a:srgbClr val="777777"/>
                </a:solidFill>
                <a:latin typeface="+mj-ea"/>
                <a:ea typeface="+mj-ea"/>
              </a:rPr>
              <a:t>为数据分配空间</a:t>
            </a:r>
            <a:endParaRPr lang="nn-NO" sz="2800" dirty="0">
              <a:solidFill>
                <a:srgbClr val="333333"/>
              </a:solidFill>
              <a:latin typeface="+mj-ea"/>
              <a:ea typeface="+mj-ea"/>
            </a:endParaRPr>
          </a:p>
          <a:p>
            <a:r>
              <a:rPr lang="nn-NO" sz="2800" dirty="0">
                <a:solidFill>
                  <a:srgbClr val="333333"/>
                </a:solidFill>
                <a:latin typeface="Menlo" panose="020B0609030804020204" pitchFamily="49" charset="0"/>
              </a:rPr>
              <a:t>b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err="1">
                <a:solidFill>
                  <a:srgbClr val="4B69C6"/>
                </a:solidFill>
                <a:latin typeface="Menlo" panose="020B0609030804020204" pitchFamily="49" charset="0"/>
              </a:rPr>
              <a:t>new</a:t>
            </a:r>
            <a:r>
              <a:rPr lang="nn-NO" sz="2800" dirty="0">
                <a:solidFill>
                  <a:srgbClr val="333333"/>
                </a:solidFill>
                <a:latin typeface="Menlo" panose="020B0609030804020204" pitchFamily="49" charset="0"/>
              </a:rPr>
              <a:t> </a:t>
            </a:r>
            <a:r>
              <a:rPr lang="nn-NO" sz="2800" dirty="0" err="1">
                <a:solidFill>
                  <a:srgbClr val="7A3E9D"/>
                </a:solidFill>
                <a:latin typeface="Menlo" panose="020B0609030804020204" pitchFamily="49" charset="0"/>
              </a:rPr>
              <a:t>int</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n</a:t>
            </a:r>
            <a:r>
              <a:rPr lang="nn-NO" sz="2800" dirty="0">
                <a:solidFill>
                  <a:srgbClr val="777777"/>
                </a:solidFill>
                <a:latin typeface="Menlo" panose="020B0609030804020204" pitchFamily="49" charset="0"/>
              </a:rPr>
              <a:t>];</a:t>
            </a:r>
            <a:r>
              <a:rPr lang="en-US" altLang="zh-CN" sz="2800" dirty="0">
                <a:solidFill>
                  <a:srgbClr val="777777"/>
                </a:solidFill>
                <a:latin typeface="Menlo" panose="020B0609030804020204" pitchFamily="49" charset="0"/>
              </a:rPr>
              <a:t>//</a:t>
            </a:r>
            <a:r>
              <a:rPr lang="zh-CN" altLang="en-US" sz="2800" dirty="0">
                <a:solidFill>
                  <a:srgbClr val="777777"/>
                </a:solidFill>
                <a:latin typeface="+mj-ea"/>
                <a:ea typeface="+mj-ea"/>
              </a:rPr>
              <a:t>为一维指针分配空间</a:t>
            </a:r>
            <a:endParaRPr lang="nn-NO" sz="2800" dirty="0">
              <a:solidFill>
                <a:srgbClr val="333333"/>
              </a:solidFill>
              <a:latin typeface="+mj-ea"/>
              <a:ea typeface="+mj-ea"/>
            </a:endParaRPr>
          </a:p>
          <a:p>
            <a:br>
              <a:rPr lang="nn-NO" sz="2800" dirty="0">
                <a:solidFill>
                  <a:srgbClr val="333333"/>
                </a:solidFill>
                <a:latin typeface="Menlo" panose="020B0609030804020204" pitchFamily="49" charset="0"/>
              </a:rPr>
            </a:br>
            <a:r>
              <a:rPr lang="nn-NO" sz="2800" dirty="0">
                <a:solidFill>
                  <a:srgbClr val="4B69C6"/>
                </a:solidFill>
                <a:latin typeface="Menlo" panose="020B0609030804020204" pitchFamily="49" charset="0"/>
              </a:rPr>
              <a:t>for</a:t>
            </a:r>
            <a:r>
              <a:rPr lang="nn-NO" sz="2800" dirty="0">
                <a:solidFill>
                  <a:srgbClr val="777777"/>
                </a:solidFill>
                <a:latin typeface="Menlo" panose="020B0609030804020204" pitchFamily="49" charset="0"/>
              </a:rPr>
              <a:t>(</a:t>
            </a:r>
            <a:r>
              <a:rPr lang="nn-NO" sz="2800" dirty="0" err="1">
                <a:solidFill>
                  <a:srgbClr val="7A3E9D"/>
                </a:solidFill>
                <a:latin typeface="Menlo" panose="020B0609030804020204" pitchFamily="49" charset="0"/>
              </a:rPr>
              <a:t>int</a:t>
            </a:r>
            <a:r>
              <a:rPr lang="nn-NO" sz="2800" dirty="0">
                <a:solidFill>
                  <a:srgbClr val="333333"/>
                </a:solidFill>
                <a:latin typeface="Menlo" panose="020B0609030804020204" pitchFamily="49" charset="0"/>
              </a:rPr>
              <a:t> i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9C5D27"/>
                </a:solidFill>
                <a:latin typeface="Menlo" panose="020B0609030804020204" pitchFamily="49" charset="0"/>
              </a:rPr>
              <a:t>0</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i </a:t>
            </a:r>
            <a:r>
              <a:rPr lang="nn-NO" sz="2800" dirty="0">
                <a:solidFill>
                  <a:srgbClr val="777777"/>
                </a:solidFill>
                <a:latin typeface="Menlo" panose="020B0609030804020204" pitchFamily="49" charset="0"/>
              </a:rPr>
              <a:t>&lt;</a:t>
            </a:r>
            <a:r>
              <a:rPr lang="nn-NO" sz="2800" dirty="0">
                <a:solidFill>
                  <a:srgbClr val="333333"/>
                </a:solidFill>
                <a:latin typeface="Menlo" panose="020B0609030804020204" pitchFamily="49" charset="0"/>
              </a:rPr>
              <a:t> n</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i</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r>
              <a:rPr lang="nn-NO" sz="2800" dirty="0">
                <a:solidFill>
                  <a:srgbClr val="777777"/>
                </a:solidFill>
                <a:latin typeface="Menlo" panose="020B0609030804020204" pitchFamily="49" charset="0"/>
              </a:rPr>
              <a:t>{</a:t>
            </a:r>
          </a:p>
          <a:p>
            <a:r>
              <a:rPr lang="zh-CN" altLang="en-US" sz="2800" dirty="0">
                <a:solidFill>
                  <a:srgbClr val="777777"/>
                </a:solidFill>
                <a:latin typeface="Menlo" panose="020B0609030804020204" pitchFamily="49" charset="0"/>
              </a:rPr>
              <a:t>    </a:t>
            </a:r>
            <a:r>
              <a:rPr lang="en-US" altLang="zh-CN" sz="2800" dirty="0">
                <a:solidFill>
                  <a:srgbClr val="777777"/>
                </a:solidFill>
                <a:latin typeface="Menlo" panose="020B0609030804020204" pitchFamily="49" charset="0"/>
              </a:rPr>
              <a:t>//</a:t>
            </a:r>
            <a:r>
              <a:rPr lang="zh-CN" altLang="en-US" sz="2800" dirty="0">
                <a:solidFill>
                  <a:srgbClr val="777777"/>
                </a:solidFill>
                <a:latin typeface="+mj-ea"/>
                <a:ea typeface="+mj-ea"/>
              </a:rPr>
              <a:t>将</a:t>
            </a:r>
            <a:r>
              <a:rPr lang="en-US" altLang="zh-CN" sz="2800" dirty="0">
                <a:solidFill>
                  <a:srgbClr val="777777"/>
                </a:solidFill>
                <a:latin typeface="+mj-ea"/>
                <a:ea typeface="+mj-ea"/>
              </a:rPr>
              <a:t>b</a:t>
            </a:r>
            <a:r>
              <a:rPr lang="zh-CN" altLang="en-US" sz="2800" dirty="0">
                <a:solidFill>
                  <a:srgbClr val="777777"/>
                </a:solidFill>
                <a:latin typeface="+mj-ea"/>
                <a:ea typeface="+mj-ea"/>
              </a:rPr>
              <a:t>中每一个指针指向内存中相应位置</a:t>
            </a:r>
            <a:endParaRPr lang="nn-NO" sz="2800" dirty="0">
              <a:solidFill>
                <a:srgbClr val="333333"/>
              </a:solidFill>
              <a:latin typeface="+mj-ea"/>
              <a:ea typeface="+mj-ea"/>
            </a:endParaRPr>
          </a:p>
          <a:p>
            <a:r>
              <a:rPr lang="zh-CN" altLang="en-US" sz="2800" dirty="0">
                <a:solidFill>
                  <a:srgbClr val="333333"/>
                </a:solidFill>
                <a:latin typeface="Menlo" panose="020B0609030804020204" pitchFamily="49" charset="0"/>
              </a:rPr>
              <a:t>    </a:t>
            </a:r>
            <a:r>
              <a:rPr lang="nn-NO" sz="2800" dirty="0">
                <a:solidFill>
                  <a:srgbClr val="333333"/>
                </a:solidFill>
                <a:latin typeface="Menlo" panose="020B0609030804020204" pitchFamily="49" charset="0"/>
              </a:rPr>
              <a:t>b</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i</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 </a:t>
            </a:r>
            <a:r>
              <a:rPr lang="nn-NO" sz="2800" dirty="0">
                <a:solidFill>
                  <a:srgbClr val="777777"/>
                </a:solidFill>
                <a:latin typeface="Menlo" panose="020B0609030804020204" pitchFamily="49" charset="0"/>
              </a:rPr>
              <a:t>&amp;</a:t>
            </a:r>
            <a:r>
              <a:rPr lang="nn-NO" sz="2800" dirty="0" err="1">
                <a:solidFill>
                  <a:srgbClr val="333333"/>
                </a:solidFill>
                <a:latin typeface="Menlo" panose="020B0609030804020204" pitchFamily="49" charset="0"/>
              </a:rPr>
              <a:t>b_data</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i</a:t>
            </a:r>
            <a:r>
              <a:rPr lang="nn-NO" sz="2800" dirty="0">
                <a:solidFill>
                  <a:srgbClr val="777777"/>
                </a:solidFill>
                <a:latin typeface="Menlo" panose="020B0609030804020204" pitchFamily="49" charset="0"/>
              </a:rPr>
              <a:t>*</a:t>
            </a:r>
            <a:r>
              <a:rPr lang="nn-NO" sz="2800" dirty="0">
                <a:solidFill>
                  <a:srgbClr val="333333"/>
                </a:solidFill>
                <a:latin typeface="Menlo" panose="020B0609030804020204" pitchFamily="49" charset="0"/>
              </a:rPr>
              <a:t>m</a:t>
            </a:r>
            <a:r>
              <a:rPr lang="nn-NO" sz="2800" dirty="0">
                <a:solidFill>
                  <a:srgbClr val="777777"/>
                </a:solidFill>
                <a:latin typeface="Menlo" panose="020B0609030804020204" pitchFamily="49" charset="0"/>
              </a:rPr>
              <a:t>];</a:t>
            </a:r>
            <a:endParaRPr lang="nn-NO" sz="2800" dirty="0">
              <a:solidFill>
                <a:srgbClr val="333333"/>
              </a:solidFill>
              <a:latin typeface="Menlo" panose="020B0609030804020204" pitchFamily="49" charset="0"/>
            </a:endParaRPr>
          </a:p>
          <a:p>
            <a:r>
              <a:rPr lang="nn-NO" sz="2800" dirty="0">
                <a:solidFill>
                  <a:srgbClr val="777777"/>
                </a:solidFill>
                <a:latin typeface="Menlo" panose="020B0609030804020204" pitchFamily="49" charset="0"/>
              </a:rPr>
              <a:t>}</a:t>
            </a:r>
            <a:endParaRPr lang="nn-NO"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053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B926-4F4B-1B40-B8F5-4CA2FF6F69C0}"/>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91FF0764-89CD-DB45-A123-B9F99330EA25}"/>
              </a:ext>
            </a:extLst>
          </p:cNvPr>
          <p:cNvSpPr>
            <a:spLocks noGrp="1"/>
          </p:cNvSpPr>
          <p:nvPr>
            <p:ph idx="1"/>
          </p:nvPr>
        </p:nvSpPr>
        <p:spPr/>
        <p:txBody>
          <a:bodyPr/>
          <a:lstStyle/>
          <a:p>
            <a:r>
              <a:rPr lang="zh-CN" altLang="en-US" dirty="0"/>
              <a:t>释放内存</a:t>
            </a:r>
            <a:endParaRPr lang="en-US" altLang="zh-CN" dirty="0"/>
          </a:p>
          <a:p>
            <a:pPr lvl="1"/>
            <a:r>
              <a:rPr lang="zh-CN" altLang="en-US" dirty="0"/>
              <a:t>用户需自行管理分配的内存</a:t>
            </a:r>
            <a:endParaRPr lang="en-US" altLang="zh-CN" dirty="0"/>
          </a:p>
          <a:p>
            <a:pPr lvl="1"/>
            <a:r>
              <a:rPr lang="zh-CN" altLang="en-US" dirty="0"/>
              <a:t>使用</a:t>
            </a:r>
            <a:r>
              <a:rPr lang="en-US" altLang="zh-CN" dirty="0">
                <a:latin typeface="Menlo" panose="020B0609030804020204" pitchFamily="49" charset="0"/>
                <a:ea typeface="Menlo" panose="020B0609030804020204" pitchFamily="49" charset="0"/>
                <a:cs typeface="Menlo" panose="020B0609030804020204" pitchFamily="49" charset="0"/>
              </a:rPr>
              <a:t>delete[]</a:t>
            </a:r>
            <a:r>
              <a:rPr lang="zh-CN" altLang="en-US" dirty="0"/>
              <a:t>运算符和</a:t>
            </a:r>
            <a:r>
              <a:rPr lang="en-US" altLang="zh-CN" dirty="0">
                <a:latin typeface="Menlo" panose="020B0609030804020204" pitchFamily="49" charset="0"/>
                <a:ea typeface="Menlo" panose="020B0609030804020204" pitchFamily="49" charset="0"/>
                <a:cs typeface="Menlo" panose="020B0609030804020204" pitchFamily="49" charset="0"/>
              </a:rPr>
              <a:t>free</a:t>
            </a:r>
            <a:r>
              <a:rPr lang="zh-CN" altLang="en-US"/>
              <a:t>函数</a:t>
            </a:r>
            <a:endParaRPr lang="en-US" altLang="zh-CN" dirty="0"/>
          </a:p>
          <a:p>
            <a:pPr lvl="1"/>
            <a:endParaRPr lang="en-US" altLang="zh-CN" dirty="0"/>
          </a:p>
          <a:p>
            <a:pPr lvl="1"/>
            <a:endParaRPr lang="en-US" altLang="zh-CN" dirty="0"/>
          </a:p>
        </p:txBody>
      </p:sp>
      <p:sp>
        <p:nvSpPr>
          <p:cNvPr id="4" name="Slide Number Placeholder 3">
            <a:extLst>
              <a:ext uri="{FF2B5EF4-FFF2-40B4-BE49-F238E27FC236}">
                <a16:creationId xmlns:a16="http://schemas.microsoft.com/office/drawing/2014/main" id="{BCD3F724-ABBD-1B44-A2FE-42B60DB3871B}"/>
              </a:ext>
            </a:extLst>
          </p:cNvPr>
          <p:cNvSpPr>
            <a:spLocks noGrp="1"/>
          </p:cNvSpPr>
          <p:nvPr>
            <p:ph type="sldNum" sz="quarter" idx="12"/>
          </p:nvPr>
        </p:nvSpPr>
        <p:spPr/>
        <p:txBody>
          <a:bodyPr/>
          <a:lstStyle/>
          <a:p>
            <a:pPr>
              <a:defRPr/>
            </a:pPr>
            <a:fld id="{CA40A734-EF3B-425E-9970-80954DDB0807}" type="slidenum">
              <a:rPr lang="zh-CN" altLang="en-US" smtClean="0"/>
              <a:pPr>
                <a:defRPr/>
              </a:pPr>
              <a:t>49</a:t>
            </a:fld>
            <a:endParaRPr lang="zh-CN" altLang="en-US"/>
          </a:p>
        </p:txBody>
      </p:sp>
      <p:sp>
        <p:nvSpPr>
          <p:cNvPr id="5" name="Rectangle 4">
            <a:extLst>
              <a:ext uri="{FF2B5EF4-FFF2-40B4-BE49-F238E27FC236}">
                <a16:creationId xmlns:a16="http://schemas.microsoft.com/office/drawing/2014/main" id="{0291F905-D143-5342-BE6E-7D56A755AEC5}"/>
              </a:ext>
            </a:extLst>
          </p:cNvPr>
          <p:cNvSpPr/>
          <p:nvPr/>
        </p:nvSpPr>
        <p:spPr>
          <a:xfrm>
            <a:off x="1713384" y="3376136"/>
            <a:ext cx="9994304" cy="2246769"/>
          </a:xfrm>
          <a:prstGeom prst="rect">
            <a:avLst/>
          </a:prstGeom>
        </p:spPr>
        <p:txBody>
          <a:bodyPr wrap="square">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4B69C6"/>
                </a:solidFill>
                <a:latin typeface="Menlo" panose="020B0609030804020204" pitchFamily="49" charset="0"/>
              </a:rPr>
              <a:t>new</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100</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a:solidFill>
                  <a:srgbClr val="4B69C6"/>
                </a:solidFill>
                <a:latin typeface="Menlo" panose="020B0609030804020204" pitchFamily="49" charset="0"/>
              </a:rPr>
              <a:t>delete[]</a:t>
            </a:r>
            <a:r>
              <a:rPr lang="en-US" sz="2800" dirty="0">
                <a:solidFill>
                  <a:srgbClr val="333333"/>
                </a:solidFill>
                <a:latin typeface="Menlo" panose="020B0609030804020204" pitchFamily="49" charset="0"/>
              </a:rPr>
              <a:t> array</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array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777777"/>
                </a:solidFill>
                <a:latin typeface="Menlo" panose="020B0609030804020204" pitchFamily="49" charset="0"/>
              </a:rPr>
              <a:t>*)</a:t>
            </a:r>
            <a:r>
              <a:rPr lang="en-US" sz="2800" b="1" dirty="0">
                <a:solidFill>
                  <a:srgbClr val="AA3731"/>
                </a:solidFill>
                <a:latin typeface="Menlo" panose="020B0609030804020204" pitchFamily="49" charset="0"/>
              </a:rPr>
              <a:t>malloc</a:t>
            </a:r>
            <a:r>
              <a:rPr lang="en-US" sz="2800" dirty="0">
                <a:solidFill>
                  <a:srgbClr val="777777"/>
                </a:solidFill>
                <a:latin typeface="Menlo" panose="020B0609030804020204" pitchFamily="49" charset="0"/>
              </a:rPr>
              <a:t>(</a:t>
            </a:r>
            <a:r>
              <a:rPr lang="en-US" sz="2800" dirty="0" err="1">
                <a:solidFill>
                  <a:srgbClr val="777777"/>
                </a:solidFill>
                <a:latin typeface="Menlo" panose="020B0609030804020204" pitchFamily="49" charset="0"/>
              </a:rPr>
              <a:t>sizeof</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100</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b="1" dirty="0">
                <a:solidFill>
                  <a:srgbClr val="AA3731"/>
                </a:solidFill>
                <a:latin typeface="Menlo" panose="020B0609030804020204" pitchFamily="49" charset="0"/>
              </a:rPr>
              <a:t>free</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array</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10062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824F-9D35-EC42-9E28-B3D2EDD6CC2F}"/>
              </a:ext>
            </a:extLst>
          </p:cNvPr>
          <p:cNvSpPr>
            <a:spLocks noGrp="1"/>
          </p:cNvSpPr>
          <p:nvPr>
            <p:ph type="title"/>
          </p:nvPr>
        </p:nvSpPr>
        <p:spPr/>
        <p:txBody>
          <a:bodyPr>
            <a:normAutofit fontScale="90000"/>
          </a:bodyPr>
          <a:lstStyle/>
          <a:p>
            <a:r>
              <a:rPr lang="en-US" dirty="0"/>
              <a:t>C</a:t>
            </a:r>
            <a:r>
              <a:rPr lang="en-US" altLang="zh-CN" dirty="0"/>
              <a:t>/C++</a:t>
            </a:r>
            <a:r>
              <a:rPr lang="zh-CN" altLang="en-US" dirty="0"/>
              <a:t>概要</a:t>
            </a:r>
            <a:endParaRPr lang="en-US" dirty="0"/>
          </a:p>
        </p:txBody>
      </p:sp>
      <p:sp>
        <p:nvSpPr>
          <p:cNvPr id="3" name="Content Placeholder 2">
            <a:extLst>
              <a:ext uri="{FF2B5EF4-FFF2-40B4-BE49-F238E27FC236}">
                <a16:creationId xmlns:a16="http://schemas.microsoft.com/office/drawing/2014/main" id="{44B862F2-23C1-7043-8B0C-0D49481AA4DD}"/>
              </a:ext>
            </a:extLst>
          </p:cNvPr>
          <p:cNvSpPr>
            <a:spLocks noGrp="1"/>
          </p:cNvSpPr>
          <p:nvPr>
            <p:ph idx="1"/>
          </p:nvPr>
        </p:nvSpPr>
        <p:spPr>
          <a:xfrm>
            <a:off x="731520" y="1234481"/>
            <a:ext cx="13167360" cy="6116918"/>
          </a:xfrm>
        </p:spPr>
        <p:txBody>
          <a:bodyPr/>
          <a:lstStyle/>
          <a:p>
            <a:r>
              <a:rPr lang="zh-CN" altLang="en-US" sz="3600" dirty="0">
                <a:latin typeface="+mj-ea"/>
                <a:ea typeface="+mj-ea"/>
              </a:rPr>
              <a:t>发展</a:t>
            </a:r>
            <a:endParaRPr lang="en-US" altLang="zh-CN" sz="36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1972</a:t>
            </a:r>
            <a:r>
              <a:rPr lang="zh-CN" altLang="en-US" sz="3200" dirty="0">
                <a:latin typeface="+mj-ea"/>
                <a:ea typeface="+mj-ea"/>
              </a:rPr>
              <a:t>年，面向过程，最新标准（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en-US" altLang="zh-CN" sz="3200" dirty="0">
                <a:latin typeface="+mj-ea"/>
                <a:ea typeface="+mj-ea"/>
              </a:rPr>
              <a:t>C++</a:t>
            </a:r>
            <a:r>
              <a:rPr lang="zh-CN" altLang="en-US" sz="3200" dirty="0">
                <a:latin typeface="+mj-ea"/>
                <a:ea typeface="+mj-ea"/>
              </a:rPr>
              <a:t>：发行于</a:t>
            </a:r>
            <a:r>
              <a:rPr lang="en-US" altLang="zh-CN" sz="3200" dirty="0">
                <a:latin typeface="+mj-ea"/>
                <a:ea typeface="+mj-ea"/>
              </a:rPr>
              <a:t>1983</a:t>
            </a:r>
            <a:r>
              <a:rPr lang="zh-CN" altLang="en-US" sz="3200" dirty="0">
                <a:latin typeface="+mj-ea"/>
                <a:ea typeface="+mj-ea"/>
              </a:rPr>
              <a:t>年，面向对象，最新标准（</a:t>
            </a:r>
            <a:r>
              <a:rPr lang="en-US" altLang="zh-CN" sz="3200" dirty="0">
                <a:latin typeface="+mj-ea"/>
                <a:ea typeface="+mj-ea"/>
              </a:rPr>
              <a:t>C++23?</a:t>
            </a:r>
            <a:r>
              <a:rPr lang="zh-CN" altLang="en-US" sz="3200" dirty="0">
                <a:latin typeface="+mj-ea"/>
                <a:ea typeface="+mj-ea"/>
              </a:rPr>
              <a:t>）</a:t>
            </a:r>
            <a:endParaRPr lang="en-US" altLang="zh-CN" sz="3200" dirty="0">
              <a:latin typeface="+mj-ea"/>
              <a:ea typeface="+mj-ea"/>
            </a:endParaRPr>
          </a:p>
          <a:p>
            <a:pPr lvl="1"/>
            <a:r>
              <a:rPr lang="zh-CN" altLang="en-US" sz="3200" dirty="0">
                <a:latin typeface="+mj-ea"/>
                <a:ea typeface="+mj-ea"/>
              </a:rPr>
              <a:t>相对</a:t>
            </a:r>
            <a:r>
              <a:rPr lang="en-US" altLang="zh-CN" sz="3200" dirty="0">
                <a:latin typeface="+mj-ea"/>
                <a:ea typeface="+mj-ea"/>
              </a:rPr>
              <a:t>JAVA</a:t>
            </a:r>
            <a:r>
              <a:rPr lang="zh-CN" altLang="en-US" sz="3200" dirty="0">
                <a:latin typeface="+mj-ea"/>
                <a:ea typeface="+mj-ea"/>
              </a:rPr>
              <a:t>等更接近于低级语言</a:t>
            </a:r>
            <a:endParaRPr lang="en-US" altLang="zh-CN" sz="3200" dirty="0">
              <a:latin typeface="+mj-ea"/>
              <a:ea typeface="+mj-ea"/>
            </a:endParaRPr>
          </a:p>
          <a:p>
            <a:r>
              <a:rPr lang="zh-CN" altLang="en-US" sz="3600" dirty="0">
                <a:latin typeface="+mj-ea"/>
                <a:ea typeface="+mj-ea"/>
              </a:rPr>
              <a:t>编译语言</a:t>
            </a:r>
            <a:endParaRPr lang="en-US" altLang="zh-CN" sz="3600" dirty="0">
              <a:latin typeface="+mj-ea"/>
              <a:ea typeface="+mj-ea"/>
            </a:endParaRPr>
          </a:p>
          <a:p>
            <a:pPr lvl="1"/>
            <a:r>
              <a:rPr lang="zh-CN" altLang="en-US" sz="3200" dirty="0">
                <a:latin typeface="+mj-ea"/>
                <a:ea typeface="+mj-ea"/>
              </a:rPr>
              <a:t>由编译器产生机器代码</a:t>
            </a:r>
            <a:endParaRPr lang="en-US" altLang="zh-CN" sz="3200" dirty="0">
              <a:latin typeface="+mj-ea"/>
              <a:ea typeface="+mj-ea"/>
            </a:endParaRPr>
          </a:p>
          <a:p>
            <a:r>
              <a:rPr lang="zh-CN" altLang="en-US" sz="3600" dirty="0">
                <a:latin typeface="+mj-ea"/>
                <a:ea typeface="+mj-ea"/>
              </a:rPr>
              <a:t>弱类型语言</a:t>
            </a:r>
            <a:endParaRPr lang="en-US" altLang="zh-CN" sz="3600" dirty="0">
              <a:latin typeface="+mj-ea"/>
              <a:ea typeface="+mj-ea"/>
            </a:endParaRPr>
          </a:p>
          <a:p>
            <a:pPr lvl="1"/>
            <a:r>
              <a:rPr lang="zh-CN" altLang="en-US" sz="3200" dirty="0">
                <a:latin typeface="+mj-ea"/>
                <a:ea typeface="+mj-ea"/>
              </a:rPr>
              <a:t>容忍隐式类型转换</a:t>
            </a:r>
            <a:endParaRPr lang="en-US" altLang="zh-CN" sz="3200" dirty="0">
              <a:latin typeface="+mj-ea"/>
              <a:ea typeface="+mj-ea"/>
            </a:endParaRPr>
          </a:p>
          <a:p>
            <a:r>
              <a:rPr lang="zh-CN" altLang="en-US" sz="3600" dirty="0">
                <a:latin typeface="+mj-ea"/>
                <a:ea typeface="+mj-ea"/>
              </a:rPr>
              <a:t>基本控制流</a:t>
            </a:r>
            <a:endParaRPr lang="en-US" altLang="zh-CN" sz="3600" dirty="0">
              <a:latin typeface="+mj-ea"/>
              <a:ea typeface="+mj-ea"/>
            </a:endParaRPr>
          </a:p>
          <a:p>
            <a:pPr lvl="1"/>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else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if,</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switch</a:t>
            </a:r>
          </a:p>
          <a:p>
            <a:pPr lvl="1"/>
            <a:r>
              <a:rPr lang="en-US" altLang="zh-CN" sz="3200" dirty="0">
                <a:latin typeface="Consolas" panose="020B0609020204030204" pitchFamily="49" charset="0"/>
                <a:ea typeface="+mj-ea"/>
                <a:cs typeface="Consolas" panose="020B0609020204030204" pitchFamily="49" charset="0"/>
              </a:rPr>
              <a:t>do,</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while,</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for,</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break,</a:t>
            </a:r>
            <a:r>
              <a:rPr lang="zh-CN" altLang="en-US" sz="3200" dirty="0">
                <a:latin typeface="Consolas" panose="020B0609020204030204" pitchFamily="49" charset="0"/>
                <a:ea typeface="+mj-ea"/>
                <a:cs typeface="Consolas" panose="020B0609020204030204" pitchFamily="49" charset="0"/>
              </a:rPr>
              <a:t> </a:t>
            </a:r>
            <a:r>
              <a:rPr lang="en-US" altLang="zh-CN" sz="3200" dirty="0">
                <a:latin typeface="Consolas" panose="020B0609020204030204" pitchFamily="49" charset="0"/>
                <a:ea typeface="+mj-ea"/>
                <a:cs typeface="Consolas" panose="020B0609020204030204" pitchFamily="49" charset="0"/>
              </a:rPr>
              <a:t>continue</a:t>
            </a:r>
            <a:r>
              <a:rPr lang="zh-CN" altLang="en-US" sz="3200" dirty="0">
                <a:latin typeface="Consolas" panose="020B0609020204030204" pitchFamily="49" charset="0"/>
                <a:ea typeface="+mj-ea"/>
                <a:cs typeface="Consolas" panose="020B0609020204030204" pitchFamily="49" charset="0"/>
              </a:rPr>
              <a:t> </a:t>
            </a:r>
            <a:endParaRPr lang="en-US" altLang="zh-CN" sz="3200" dirty="0">
              <a:latin typeface="Consolas" panose="020B0609020204030204" pitchFamily="49" charset="0"/>
              <a:ea typeface="+mj-ea"/>
              <a:cs typeface="Consolas" panose="020B0609020204030204" pitchFamily="49" charset="0"/>
            </a:endParaRPr>
          </a:p>
          <a:p>
            <a:pPr lvl="1"/>
            <a:endParaRPr lang="en-US" altLang="zh-CN" sz="3200" dirty="0">
              <a:latin typeface="+mj-ea"/>
              <a:ea typeface="+mj-ea"/>
            </a:endParaRPr>
          </a:p>
        </p:txBody>
      </p:sp>
      <p:sp>
        <p:nvSpPr>
          <p:cNvPr id="4" name="Slide Number Placeholder 3">
            <a:extLst>
              <a:ext uri="{FF2B5EF4-FFF2-40B4-BE49-F238E27FC236}">
                <a16:creationId xmlns:a16="http://schemas.microsoft.com/office/drawing/2014/main" id="{08E98CC6-E135-D843-8D7E-DCB635A9306D}"/>
              </a:ext>
            </a:extLst>
          </p:cNvPr>
          <p:cNvSpPr>
            <a:spLocks noGrp="1"/>
          </p:cNvSpPr>
          <p:nvPr>
            <p:ph type="sldNum" sz="quarter" idx="12"/>
          </p:nvPr>
        </p:nvSpPr>
        <p:spPr/>
        <p:txBody>
          <a:bodyPr/>
          <a:lstStyle/>
          <a:p>
            <a:pPr>
              <a:defRPr/>
            </a:pPr>
            <a:fld id="{CA40A734-EF3B-425E-9970-80954DDB0807}" type="slidenum">
              <a:rPr lang="zh-CN" altLang="en-US" smtClean="0"/>
              <a:pPr>
                <a:defRPr/>
              </a:pPr>
              <a:t>5</a:t>
            </a:fld>
            <a:endParaRPr lang="zh-CN" altLang="en-US" dirty="0"/>
          </a:p>
        </p:txBody>
      </p:sp>
      <p:sp>
        <p:nvSpPr>
          <p:cNvPr id="5" name="Rectangle 4">
            <a:extLst>
              <a:ext uri="{FF2B5EF4-FFF2-40B4-BE49-F238E27FC236}">
                <a16:creationId xmlns:a16="http://schemas.microsoft.com/office/drawing/2014/main" id="{D4A56A8F-F729-BB4E-9DE3-8E24593A8056}"/>
              </a:ext>
            </a:extLst>
          </p:cNvPr>
          <p:cNvSpPr/>
          <p:nvPr/>
        </p:nvSpPr>
        <p:spPr>
          <a:xfrm>
            <a:off x="1698576" y="2962672"/>
            <a:ext cx="11089232" cy="3046988"/>
          </a:xfrm>
          <a:prstGeom prst="rect">
            <a:avLst/>
          </a:prstGeom>
          <a:solidFill>
            <a:schemeClr val="bg1">
              <a:alpha val="92000"/>
            </a:schemeClr>
          </a:solidFill>
          <a:ln w="38100">
            <a:solidFill>
              <a:srgbClr val="C00000"/>
            </a:solidFill>
          </a:ln>
        </p:spPr>
        <p:txBody>
          <a:bodyPr wrap="square">
            <a:spAutoFit/>
          </a:bodyPr>
          <a:lstStyle/>
          <a:p>
            <a:endParaRPr lang="en-US" sz="3200" dirty="0">
              <a:latin typeface="Helvetica Neue"/>
              <a:ea typeface="Microsoft YaHei" panose="020B0503020204020204" pitchFamily="34" charset="-122"/>
            </a:endParaRPr>
          </a:p>
          <a:p>
            <a:r>
              <a:rPr lang="en-US" sz="3200" dirty="0">
                <a:latin typeface="Helvetica Neue"/>
                <a:ea typeface="Microsoft YaHei" panose="020B0503020204020204" pitchFamily="34" charset="-122"/>
              </a:rPr>
              <a:t>“When someone says ‘I want a programming language in which I need only say what I wish done’, give him a lollipop.”</a:t>
            </a:r>
            <a:endParaRPr lang="en-US" altLang="zh-CN" sz="3200" dirty="0">
              <a:latin typeface="Helvetica Neue"/>
              <a:ea typeface="Microsoft YaHei" panose="020B0503020204020204" pitchFamily="34" charset="-122"/>
            </a:endParaRPr>
          </a:p>
          <a:p>
            <a:endParaRPr lang="en-US" sz="3200" dirty="0">
              <a:latin typeface="Helvetica Neue"/>
              <a:ea typeface="Microsoft YaHei" panose="020B0503020204020204" pitchFamily="34" charset="-122"/>
            </a:endParaRPr>
          </a:p>
          <a:p>
            <a:pPr algn="r"/>
            <a:r>
              <a:rPr lang="en-US" sz="3200" dirty="0">
                <a:latin typeface="Helvetica Neue"/>
                <a:ea typeface="Microsoft YaHei" panose="020B0503020204020204" pitchFamily="34" charset="-122"/>
              </a:rPr>
              <a:t>-Alan Perlis, Epigrams of Programming, SIGPLAN</a:t>
            </a:r>
          </a:p>
          <a:p>
            <a:pPr algn="r"/>
            <a:endParaRPr lang="en-US" sz="3200" dirty="0">
              <a:latin typeface="Helvetica Neue"/>
              <a:ea typeface="Microsoft YaHei" panose="020B0503020204020204" pitchFamily="34" charset="-122"/>
            </a:endParaRPr>
          </a:p>
        </p:txBody>
      </p:sp>
    </p:spTree>
    <p:extLst>
      <p:ext uri="{BB962C8B-B14F-4D97-AF65-F5344CB8AC3E}">
        <p14:creationId xmlns:p14="http://schemas.microsoft.com/office/powerpoint/2010/main" val="3265557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5E41-BAB6-ED4E-94E1-7E3E3F73A753}"/>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83B3911E-3218-644D-A33B-8C597E0B7BF7}"/>
              </a:ext>
            </a:extLst>
          </p:cNvPr>
          <p:cNvSpPr>
            <a:spLocks noGrp="1"/>
          </p:cNvSpPr>
          <p:nvPr>
            <p:ph idx="1"/>
          </p:nvPr>
        </p:nvSpPr>
        <p:spPr/>
        <p:txBody>
          <a:bodyPr/>
          <a:lstStyle/>
          <a:p>
            <a:r>
              <a:rPr lang="zh-CN" altLang="en-US" dirty="0"/>
              <a:t>指针用途举例</a:t>
            </a:r>
            <a:endParaRPr lang="en-US" altLang="zh-CN" dirty="0"/>
          </a:p>
          <a:p>
            <a:pPr lvl="1"/>
            <a:endParaRPr lang="en-US" dirty="0"/>
          </a:p>
        </p:txBody>
      </p:sp>
      <p:sp>
        <p:nvSpPr>
          <p:cNvPr id="4" name="Slide Number Placeholder 3">
            <a:extLst>
              <a:ext uri="{FF2B5EF4-FFF2-40B4-BE49-F238E27FC236}">
                <a16:creationId xmlns:a16="http://schemas.microsoft.com/office/drawing/2014/main" id="{69AE8982-E8BF-5E44-A64E-91B2E4FB3ABB}"/>
              </a:ext>
            </a:extLst>
          </p:cNvPr>
          <p:cNvSpPr>
            <a:spLocks noGrp="1"/>
          </p:cNvSpPr>
          <p:nvPr>
            <p:ph type="sldNum" sz="quarter" idx="12"/>
          </p:nvPr>
        </p:nvSpPr>
        <p:spPr/>
        <p:txBody>
          <a:bodyPr/>
          <a:lstStyle/>
          <a:p>
            <a:pPr>
              <a:defRPr/>
            </a:pPr>
            <a:fld id="{CA40A734-EF3B-425E-9970-80954DDB0807}" type="slidenum">
              <a:rPr lang="zh-CN" altLang="en-US" smtClean="0"/>
              <a:pPr>
                <a:defRPr/>
              </a:pPr>
              <a:t>50</a:t>
            </a:fld>
            <a:endParaRPr lang="zh-CN" altLang="en-US"/>
          </a:p>
        </p:txBody>
      </p:sp>
      <p:sp>
        <p:nvSpPr>
          <p:cNvPr id="5" name="Rectangle 4">
            <a:extLst>
              <a:ext uri="{FF2B5EF4-FFF2-40B4-BE49-F238E27FC236}">
                <a16:creationId xmlns:a16="http://schemas.microsoft.com/office/drawing/2014/main" id="{11C2F318-7CD9-8E44-B05D-674DC3A19E03}"/>
              </a:ext>
            </a:extLst>
          </p:cNvPr>
          <p:cNvSpPr/>
          <p:nvPr/>
        </p:nvSpPr>
        <p:spPr>
          <a:xfrm>
            <a:off x="1281336" y="1991142"/>
            <a:ext cx="10786392" cy="5632311"/>
          </a:xfrm>
          <a:prstGeom prst="rect">
            <a:avLst/>
          </a:prstGeom>
          <a:solidFill>
            <a:schemeClr val="bg1"/>
          </a:solidFill>
        </p:spPr>
        <p:txBody>
          <a:bodyPr wrap="square">
            <a:spAutoFit/>
          </a:bodyPr>
          <a:lstStyle/>
          <a:p>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smooth</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org</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ret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for</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ret</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0.5f</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org</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org</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new</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new</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4B69C6"/>
                </a:solidFill>
                <a:latin typeface="Menlo" panose="020B0609030804020204" pitchFamily="49" charset="0"/>
              </a:rPr>
              <a:t>for</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128</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smooth</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err="1">
                <a:solidFill>
                  <a:srgbClr val="AA3731"/>
                </a:solidFill>
                <a:latin typeface="Menlo" panose="020B0609030804020204" pitchFamily="49" charset="0"/>
              </a:rPr>
              <a:t>memcpy</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77777"/>
                </a:solidFill>
                <a:latin typeface="Menlo" panose="020B0609030804020204" pitchFamily="49" charset="0"/>
              </a:rPr>
              <a:t>sizeof</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C6251C4B-587D-114D-A103-742453491B3A}"/>
              </a:ext>
            </a:extLst>
          </p:cNvPr>
          <p:cNvSpPr/>
          <p:nvPr/>
        </p:nvSpPr>
        <p:spPr>
          <a:xfrm>
            <a:off x="1554560" y="6779095"/>
            <a:ext cx="93610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8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5E41-BAB6-ED4E-94E1-7E3E3F73A753}"/>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83B3911E-3218-644D-A33B-8C597E0B7BF7}"/>
              </a:ext>
            </a:extLst>
          </p:cNvPr>
          <p:cNvSpPr>
            <a:spLocks noGrp="1"/>
          </p:cNvSpPr>
          <p:nvPr>
            <p:ph idx="1"/>
          </p:nvPr>
        </p:nvSpPr>
        <p:spPr/>
        <p:txBody>
          <a:bodyPr/>
          <a:lstStyle/>
          <a:p>
            <a:r>
              <a:rPr lang="zh-CN" altLang="en-US" dirty="0"/>
              <a:t>指针用途举例</a:t>
            </a:r>
            <a:endParaRPr lang="en-US" altLang="zh-CN" dirty="0"/>
          </a:p>
          <a:p>
            <a:pPr lvl="1"/>
            <a:endParaRPr lang="en-US" dirty="0"/>
          </a:p>
        </p:txBody>
      </p:sp>
      <p:sp>
        <p:nvSpPr>
          <p:cNvPr id="4" name="Slide Number Placeholder 3">
            <a:extLst>
              <a:ext uri="{FF2B5EF4-FFF2-40B4-BE49-F238E27FC236}">
                <a16:creationId xmlns:a16="http://schemas.microsoft.com/office/drawing/2014/main" id="{69AE8982-E8BF-5E44-A64E-91B2E4FB3ABB}"/>
              </a:ext>
            </a:extLst>
          </p:cNvPr>
          <p:cNvSpPr>
            <a:spLocks noGrp="1"/>
          </p:cNvSpPr>
          <p:nvPr>
            <p:ph type="sldNum" sz="quarter" idx="12"/>
          </p:nvPr>
        </p:nvSpPr>
        <p:spPr/>
        <p:txBody>
          <a:bodyPr/>
          <a:lstStyle/>
          <a:p>
            <a:pPr>
              <a:defRPr/>
            </a:pPr>
            <a:fld id="{CA40A734-EF3B-425E-9970-80954DDB0807}" type="slidenum">
              <a:rPr lang="zh-CN" altLang="en-US" smtClean="0"/>
              <a:pPr>
                <a:defRPr/>
              </a:pPr>
              <a:t>51</a:t>
            </a:fld>
            <a:endParaRPr lang="zh-CN" altLang="en-US"/>
          </a:p>
        </p:txBody>
      </p:sp>
      <p:sp>
        <p:nvSpPr>
          <p:cNvPr id="5" name="Rectangle 4">
            <a:extLst>
              <a:ext uri="{FF2B5EF4-FFF2-40B4-BE49-F238E27FC236}">
                <a16:creationId xmlns:a16="http://schemas.microsoft.com/office/drawing/2014/main" id="{11C2F318-7CD9-8E44-B05D-674DC3A19E03}"/>
              </a:ext>
            </a:extLst>
          </p:cNvPr>
          <p:cNvSpPr/>
          <p:nvPr/>
        </p:nvSpPr>
        <p:spPr>
          <a:xfrm>
            <a:off x="1281336" y="1991142"/>
            <a:ext cx="10786392" cy="5632311"/>
          </a:xfrm>
          <a:prstGeom prst="rect">
            <a:avLst/>
          </a:prstGeom>
          <a:solidFill>
            <a:schemeClr val="bg1"/>
          </a:solidFill>
        </p:spPr>
        <p:txBody>
          <a:bodyPr wrap="square">
            <a:spAutoFit/>
          </a:bodyPr>
          <a:lstStyle/>
          <a:p>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smooth</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org</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ret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dirty="0">
                <a:solidFill>
                  <a:srgbClr val="4B69C6"/>
                </a:solidFill>
                <a:latin typeface="Menlo" panose="020B0609030804020204" pitchFamily="49" charset="0"/>
              </a:rPr>
              <a:t>for</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ret</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0.5f</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org</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org</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new</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new</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float</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4B69C6"/>
                </a:solidFill>
                <a:latin typeface="Menlo" panose="020B0609030804020204" pitchFamily="49" charset="0"/>
              </a:rPr>
              <a:t>for</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128</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a:solidFill>
                  <a:srgbClr val="AA3731"/>
                </a:solidFill>
                <a:latin typeface="Menlo" panose="020B0609030804020204" pitchFamily="49" charset="0"/>
              </a:rPr>
              <a:t>smooth</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10000000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altLang="zh-CN" sz="2400" b="1" dirty="0">
                <a:solidFill>
                  <a:srgbClr val="AA3731"/>
                </a:solidFill>
                <a:latin typeface="Menlo" panose="020B0609030804020204" pitchFamily="49" charset="0"/>
              </a:rPr>
              <a:t>swap</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smooth_val</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C6251C4B-587D-114D-A103-742453491B3A}"/>
              </a:ext>
            </a:extLst>
          </p:cNvPr>
          <p:cNvSpPr/>
          <p:nvPr/>
        </p:nvSpPr>
        <p:spPr>
          <a:xfrm>
            <a:off x="1626568" y="6779096"/>
            <a:ext cx="446449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471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61AC-5076-CF4A-BBC3-B8DFBC7121A2}"/>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FDA5449F-5AF1-A54E-9AD9-CCD403BABA87}"/>
              </a:ext>
            </a:extLst>
          </p:cNvPr>
          <p:cNvSpPr>
            <a:spLocks noGrp="1"/>
          </p:cNvSpPr>
          <p:nvPr>
            <p:ph idx="1"/>
          </p:nvPr>
        </p:nvSpPr>
        <p:spPr/>
        <p:txBody>
          <a:bodyPr/>
          <a:lstStyle/>
          <a:p>
            <a:r>
              <a:rPr lang="zh-CN" altLang="en-US" dirty="0"/>
              <a:t>函数指针</a:t>
            </a:r>
            <a:endParaRPr lang="en-US" altLang="zh-CN" dirty="0"/>
          </a:p>
          <a:p>
            <a:pPr lvl="1"/>
            <a:r>
              <a:rPr lang="zh-CN" altLang="en-US" dirty="0"/>
              <a:t>声明函数指针</a:t>
            </a:r>
            <a:endParaRPr lang="en-US" altLang="zh-CN" dirty="0"/>
          </a:p>
          <a:p>
            <a:pPr marL="1097189" lvl="2" indent="0">
              <a:buNone/>
            </a:pP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func_ptr</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pPr lvl="1"/>
            <a:r>
              <a:rPr lang="zh-CN" altLang="en-US" dirty="0"/>
              <a:t>使用取地址运算符（</a:t>
            </a:r>
            <a:r>
              <a:rPr lang="en-US" altLang="zh-CN" dirty="0">
                <a:latin typeface="Menlo" panose="020B0609030804020204" pitchFamily="49" charset="0"/>
                <a:ea typeface="Menlo" panose="020B0609030804020204" pitchFamily="49" charset="0"/>
                <a:cs typeface="Menlo" panose="020B0609030804020204" pitchFamily="49" charset="0"/>
              </a:rPr>
              <a:t>&amp;</a:t>
            </a:r>
            <a:r>
              <a:rPr lang="zh-CN" altLang="en-US" dirty="0"/>
              <a:t>）函数获取函数地址</a:t>
            </a:r>
            <a:endParaRPr lang="en-US" altLang="zh-CN" dirty="0"/>
          </a:p>
          <a:p>
            <a:pPr marL="1097189" lvl="2" indent="0">
              <a:buNone/>
            </a:pPr>
            <a:endParaRPr lang="en-US" altLang="zh-CN" dirty="0"/>
          </a:p>
          <a:p>
            <a:pPr lvl="2"/>
            <a:endParaRPr lang="en-US" dirty="0"/>
          </a:p>
        </p:txBody>
      </p:sp>
      <p:sp>
        <p:nvSpPr>
          <p:cNvPr id="4" name="Slide Number Placeholder 3">
            <a:extLst>
              <a:ext uri="{FF2B5EF4-FFF2-40B4-BE49-F238E27FC236}">
                <a16:creationId xmlns:a16="http://schemas.microsoft.com/office/drawing/2014/main" id="{3DBFF774-33FC-3345-8D3D-E4F8D553E5EA}"/>
              </a:ext>
            </a:extLst>
          </p:cNvPr>
          <p:cNvSpPr>
            <a:spLocks noGrp="1"/>
          </p:cNvSpPr>
          <p:nvPr>
            <p:ph type="sldNum" sz="quarter" idx="12"/>
          </p:nvPr>
        </p:nvSpPr>
        <p:spPr/>
        <p:txBody>
          <a:bodyPr/>
          <a:lstStyle/>
          <a:p>
            <a:pPr>
              <a:defRPr/>
            </a:pPr>
            <a:fld id="{CA40A734-EF3B-425E-9970-80954DDB0807}" type="slidenum">
              <a:rPr lang="zh-CN" altLang="en-US" smtClean="0"/>
              <a:pPr>
                <a:defRPr/>
              </a:pPr>
              <a:t>52</a:t>
            </a:fld>
            <a:endParaRPr lang="zh-CN" altLang="en-US"/>
          </a:p>
        </p:txBody>
      </p:sp>
      <p:sp>
        <p:nvSpPr>
          <p:cNvPr id="6" name="Rectangle 5">
            <a:extLst>
              <a:ext uri="{FF2B5EF4-FFF2-40B4-BE49-F238E27FC236}">
                <a16:creationId xmlns:a16="http://schemas.microsoft.com/office/drawing/2014/main" id="{57386E56-C109-0649-85E9-46656BC8BADF}"/>
              </a:ext>
            </a:extLst>
          </p:cNvPr>
          <p:cNvSpPr/>
          <p:nvPr/>
        </p:nvSpPr>
        <p:spPr>
          <a:xfrm>
            <a:off x="1842592" y="3811969"/>
            <a:ext cx="7315200" cy="3539430"/>
          </a:xfrm>
          <a:prstGeom prst="rect">
            <a:avLst/>
          </a:prstGeom>
          <a:solidFill>
            <a:schemeClr val="bg1"/>
          </a:solidFill>
        </p:spPr>
        <p:txBody>
          <a:bodyPr>
            <a:spAutoFit/>
          </a:bodyPr>
          <a:lstStyle/>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add</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sub</a:t>
            </a:r>
            <a:r>
              <a:rPr lang="en-US" sz="2800" dirty="0">
                <a:solidFill>
                  <a:srgbClr val="777777"/>
                </a:solidFill>
                <a:latin typeface="Menlo" panose="020B0609030804020204" pitchFamily="49" charset="0"/>
              </a:rPr>
              <a:t>(</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err="1">
                <a:solidFill>
                  <a:srgbClr val="333333"/>
                </a:solidFill>
                <a:latin typeface="Menlo" panose="020B0609030804020204" pitchFamily="49" charset="0"/>
              </a:rPr>
              <a:t>func_ptr</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&amp;</a:t>
            </a:r>
            <a:r>
              <a:rPr lang="en-US" sz="2800" dirty="0">
                <a:solidFill>
                  <a:srgbClr val="333333"/>
                </a:solidFill>
                <a:latin typeface="Menlo" panose="020B0609030804020204" pitchFamily="49" charset="0"/>
              </a:rPr>
              <a:t>add</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altLang="zh-CN" sz="2800" b="1" dirty="0" err="1">
                <a:solidFill>
                  <a:srgbClr val="AA3731"/>
                </a:solidFill>
                <a:latin typeface="Menlo" panose="020B0609030804020204" pitchFamily="49" charset="0"/>
              </a:rPr>
              <a:t>f</a:t>
            </a:r>
            <a:r>
              <a:rPr lang="en-US" sz="2800" b="1" dirty="0" err="1">
                <a:solidFill>
                  <a:srgbClr val="AA3731"/>
                </a:solidFill>
                <a:latin typeface="Menlo" panose="020B0609030804020204" pitchFamily="49" charset="0"/>
              </a:rPr>
              <a:t>unc</a:t>
            </a:r>
            <a:r>
              <a:rPr lang="en-US" altLang="zh-CN" sz="2800" b="1" dirty="0" err="1">
                <a:solidFill>
                  <a:srgbClr val="AA3731"/>
                </a:solidFill>
                <a:latin typeface="Menlo" panose="020B0609030804020204" pitchFamily="49" charset="0"/>
              </a:rPr>
              <a:t>_ptr</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5</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//7</a:t>
            </a:r>
            <a:endParaRPr lang="en-US" sz="2800" dirty="0">
              <a:solidFill>
                <a:srgbClr val="333333"/>
              </a:solidFill>
              <a:latin typeface="Menlo" panose="020B0609030804020204" pitchFamily="49" charset="0"/>
            </a:endParaRPr>
          </a:p>
          <a:p>
            <a:br>
              <a:rPr lang="en-US" sz="2800" dirty="0">
                <a:solidFill>
                  <a:srgbClr val="333333"/>
                </a:solidFill>
                <a:latin typeface="Menlo" panose="020B0609030804020204" pitchFamily="49" charset="0"/>
              </a:rPr>
            </a:br>
            <a:r>
              <a:rPr lang="en-US" sz="2800" dirty="0" err="1">
                <a:solidFill>
                  <a:srgbClr val="333333"/>
                </a:solidFill>
                <a:latin typeface="Menlo" panose="020B0609030804020204" pitchFamily="49" charset="0"/>
              </a:rPr>
              <a:t>func_ptr</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&amp;</a:t>
            </a:r>
            <a:r>
              <a:rPr lang="en-US" sz="2800" dirty="0">
                <a:solidFill>
                  <a:srgbClr val="333333"/>
                </a:solidFill>
                <a:latin typeface="Menlo" panose="020B0609030804020204" pitchFamily="49" charset="0"/>
              </a:rPr>
              <a:t>sub</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p>
            <a:r>
              <a:rPr lang="en-US" sz="2800" b="1" dirty="0" err="1">
                <a:solidFill>
                  <a:srgbClr val="AA3731"/>
                </a:solidFill>
                <a:latin typeface="Menlo" panose="020B0609030804020204" pitchFamily="49" charset="0"/>
              </a:rPr>
              <a:t>func_ptr</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5</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2</a:t>
            </a:r>
            <a:r>
              <a:rPr lang="en-US" sz="2800" dirty="0">
                <a:solidFill>
                  <a:srgbClr val="777777"/>
                </a:solidFill>
                <a:latin typeface="Menlo" panose="020B0609030804020204" pitchFamily="49" charset="0"/>
              </a:rPr>
              <a:t>);</a:t>
            </a:r>
            <a:r>
              <a:rPr lang="en-US" sz="2800" dirty="0">
                <a:solidFill>
                  <a:srgbClr val="333333"/>
                </a:solidFill>
                <a:latin typeface="Menlo" panose="020B0609030804020204" pitchFamily="49" charset="0"/>
              </a:rPr>
              <a:t> </a:t>
            </a:r>
            <a:r>
              <a:rPr lang="en-US" sz="2800" i="1" dirty="0">
                <a:solidFill>
                  <a:srgbClr val="AAAAAA"/>
                </a:solidFill>
                <a:latin typeface="Menlo" panose="020B0609030804020204" pitchFamily="49" charset="0"/>
              </a:rPr>
              <a:t>//3</a:t>
            </a:r>
            <a:endParaRPr lang="en-US" sz="28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708189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61AC-5076-CF4A-BBC3-B8DFBC7121A2}"/>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FDA5449F-5AF1-A54E-9AD9-CCD403BABA87}"/>
              </a:ext>
            </a:extLst>
          </p:cNvPr>
          <p:cNvSpPr>
            <a:spLocks noGrp="1"/>
          </p:cNvSpPr>
          <p:nvPr>
            <p:ph idx="1"/>
          </p:nvPr>
        </p:nvSpPr>
        <p:spPr/>
        <p:txBody>
          <a:bodyPr/>
          <a:lstStyle/>
          <a:p>
            <a:r>
              <a:rPr lang="zh-CN" altLang="en-US" dirty="0"/>
              <a:t>函数指针用途举例</a:t>
            </a:r>
            <a:endParaRPr lang="en-US" altLang="zh-CN" dirty="0"/>
          </a:p>
          <a:p>
            <a:pPr lvl="1"/>
            <a:r>
              <a:rPr lang="zh-CN" altLang="en-US" dirty="0"/>
              <a:t>将数组中所有元素相加</a:t>
            </a:r>
            <a:r>
              <a:rPr lang="en-US" altLang="zh-CN" dirty="0"/>
              <a:t>/</a:t>
            </a:r>
            <a:r>
              <a:rPr lang="zh-CN" altLang="en-US" dirty="0"/>
              <a:t>相减</a:t>
            </a:r>
            <a:endParaRPr lang="en-US" altLang="zh-CN" dirty="0"/>
          </a:p>
          <a:p>
            <a:pPr lvl="2"/>
            <a:endParaRPr lang="en-US" dirty="0"/>
          </a:p>
        </p:txBody>
      </p:sp>
      <p:sp>
        <p:nvSpPr>
          <p:cNvPr id="4" name="Slide Number Placeholder 3">
            <a:extLst>
              <a:ext uri="{FF2B5EF4-FFF2-40B4-BE49-F238E27FC236}">
                <a16:creationId xmlns:a16="http://schemas.microsoft.com/office/drawing/2014/main" id="{3DBFF774-33FC-3345-8D3D-E4F8D553E5EA}"/>
              </a:ext>
            </a:extLst>
          </p:cNvPr>
          <p:cNvSpPr>
            <a:spLocks noGrp="1"/>
          </p:cNvSpPr>
          <p:nvPr>
            <p:ph type="sldNum" sz="quarter" idx="12"/>
          </p:nvPr>
        </p:nvSpPr>
        <p:spPr/>
        <p:txBody>
          <a:bodyPr/>
          <a:lstStyle/>
          <a:p>
            <a:pPr>
              <a:defRPr/>
            </a:pPr>
            <a:fld id="{CA40A734-EF3B-425E-9970-80954DDB0807}" type="slidenum">
              <a:rPr lang="zh-CN" altLang="en-US" smtClean="0"/>
              <a:pPr>
                <a:defRPr/>
              </a:pPr>
              <a:t>53</a:t>
            </a:fld>
            <a:endParaRPr lang="zh-CN" altLang="en-US" dirty="0"/>
          </a:p>
        </p:txBody>
      </p:sp>
      <p:sp>
        <p:nvSpPr>
          <p:cNvPr id="5" name="Rectangle 4">
            <a:extLst>
              <a:ext uri="{FF2B5EF4-FFF2-40B4-BE49-F238E27FC236}">
                <a16:creationId xmlns:a16="http://schemas.microsoft.com/office/drawing/2014/main" id="{045B7FE3-4A7B-2A43-8EBA-242E251FCA26}"/>
              </a:ext>
            </a:extLst>
          </p:cNvPr>
          <p:cNvSpPr/>
          <p:nvPr/>
        </p:nvSpPr>
        <p:spPr>
          <a:xfrm>
            <a:off x="1626568" y="2602632"/>
            <a:ext cx="7315200" cy="769441"/>
          </a:xfrm>
          <a:prstGeom prst="rect">
            <a:avLst/>
          </a:prstGeom>
          <a:solidFill>
            <a:schemeClr val="bg1"/>
          </a:solidFill>
        </p:spPr>
        <p:txBody>
          <a:bodyPr>
            <a:spAutoFit/>
          </a:bodyPr>
          <a:lstStyle/>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p:txBody>
      </p:sp>
      <p:sp>
        <p:nvSpPr>
          <p:cNvPr id="7" name="Rectangle 6">
            <a:extLst>
              <a:ext uri="{FF2B5EF4-FFF2-40B4-BE49-F238E27FC236}">
                <a16:creationId xmlns:a16="http://schemas.microsoft.com/office/drawing/2014/main" id="{82D087CD-EAE5-404A-A020-AF38291A3F70}"/>
              </a:ext>
            </a:extLst>
          </p:cNvPr>
          <p:cNvSpPr/>
          <p:nvPr/>
        </p:nvSpPr>
        <p:spPr>
          <a:xfrm>
            <a:off x="330424" y="3466728"/>
            <a:ext cx="6624736" cy="4524315"/>
          </a:xfrm>
          <a:prstGeom prst="rect">
            <a:avLst/>
          </a:prstGeom>
          <a:solidFill>
            <a:schemeClr val="bg1"/>
          </a:solidFill>
          <a:ln w="25400">
            <a:solidFill>
              <a:srgbClr val="C00000"/>
            </a:solidFill>
          </a:ln>
        </p:spPr>
        <p:txBody>
          <a:bodyPr wrap="square">
            <a:spAutoFit/>
          </a:bodyPr>
          <a:lstStyle/>
          <a:p>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vector_if</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zh-CN" altLang="en-US" sz="2200" dirty="0">
                <a:solidFill>
                  <a:srgbClr val="333333"/>
                </a:solidFill>
                <a:latin typeface="Menlo" panose="020B0609030804020204" pitchFamily="49" charset="0"/>
              </a:rPr>
              <a:t>       </a:t>
            </a:r>
            <a:endParaRPr lang="en-US" altLang="zh-CN"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mode</a:t>
            </a:r>
            <a:r>
              <a:rPr lang="en-US" sz="2200" dirty="0">
                <a:solidFill>
                  <a:srgbClr val="777777"/>
                </a:solidFill>
                <a:latin typeface="Menlo" panose="020B0609030804020204" pitchFamily="49" charset="0"/>
              </a:rPr>
              <a:t>)</a:t>
            </a: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if</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mode</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4B69C6"/>
                </a:solidFill>
                <a:latin typeface="Menlo" panose="020B0609030804020204" pitchFamily="49" charset="0"/>
              </a:rPr>
              <a:t>else</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r>
              <a:rPr lang="en-US" altLang="zh-CN" sz="2200" dirty="0">
                <a:solidFill>
                  <a:srgbClr val="777777"/>
                </a:solidFill>
                <a:latin typeface="Menlo" panose="020B0609030804020204" pitchFamily="49" charset="0"/>
              </a:rPr>
              <a:t>//</a:t>
            </a:r>
            <a:r>
              <a:rPr lang="zh-CN" altLang="en-US" sz="2200" dirty="0">
                <a:solidFill>
                  <a:srgbClr val="777777"/>
                </a:solidFill>
                <a:latin typeface="+mj-ea"/>
                <a:ea typeface="+mj-ea"/>
              </a:rPr>
              <a:t>调用</a:t>
            </a:r>
            <a:endParaRPr lang="en-US" sz="2200" dirty="0">
              <a:solidFill>
                <a:srgbClr val="777777"/>
              </a:solidFill>
              <a:latin typeface="+mj-ea"/>
              <a:ea typeface="+mj-ea"/>
            </a:endParaRPr>
          </a:p>
          <a:p>
            <a:r>
              <a:rPr lang="en-US" sz="2400" b="1" dirty="0" err="1">
                <a:solidFill>
                  <a:srgbClr val="AA3731"/>
                </a:solidFill>
                <a:latin typeface="Menlo" panose="020B0609030804020204" pitchFamily="49" charset="0"/>
              </a:rPr>
              <a:t>vector_if</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3100210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61AC-5076-CF4A-BBC3-B8DFBC7121A2}"/>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FDA5449F-5AF1-A54E-9AD9-CCD403BABA87}"/>
              </a:ext>
            </a:extLst>
          </p:cNvPr>
          <p:cNvSpPr>
            <a:spLocks noGrp="1"/>
          </p:cNvSpPr>
          <p:nvPr>
            <p:ph idx="1"/>
          </p:nvPr>
        </p:nvSpPr>
        <p:spPr/>
        <p:txBody>
          <a:bodyPr/>
          <a:lstStyle/>
          <a:p>
            <a:r>
              <a:rPr lang="zh-CN" altLang="en-US" dirty="0"/>
              <a:t>函数指针用途举例</a:t>
            </a:r>
            <a:endParaRPr lang="en-US" altLang="zh-CN" dirty="0"/>
          </a:p>
          <a:p>
            <a:pPr lvl="1"/>
            <a:r>
              <a:rPr lang="zh-CN" altLang="en-US" dirty="0"/>
              <a:t>将数组中所有元素相加</a:t>
            </a:r>
            <a:r>
              <a:rPr lang="en-US" altLang="zh-CN" dirty="0"/>
              <a:t>/</a:t>
            </a:r>
            <a:r>
              <a:rPr lang="zh-CN" altLang="en-US" dirty="0"/>
              <a:t>相减</a:t>
            </a:r>
            <a:endParaRPr lang="en-US" altLang="zh-CN" dirty="0"/>
          </a:p>
          <a:p>
            <a:pPr lvl="2"/>
            <a:endParaRPr lang="en-US" dirty="0"/>
          </a:p>
        </p:txBody>
      </p:sp>
      <p:sp>
        <p:nvSpPr>
          <p:cNvPr id="4" name="Slide Number Placeholder 3">
            <a:extLst>
              <a:ext uri="{FF2B5EF4-FFF2-40B4-BE49-F238E27FC236}">
                <a16:creationId xmlns:a16="http://schemas.microsoft.com/office/drawing/2014/main" id="{3DBFF774-33FC-3345-8D3D-E4F8D553E5EA}"/>
              </a:ext>
            </a:extLst>
          </p:cNvPr>
          <p:cNvSpPr>
            <a:spLocks noGrp="1"/>
          </p:cNvSpPr>
          <p:nvPr>
            <p:ph type="sldNum" sz="quarter" idx="12"/>
          </p:nvPr>
        </p:nvSpPr>
        <p:spPr/>
        <p:txBody>
          <a:bodyPr/>
          <a:lstStyle/>
          <a:p>
            <a:pPr>
              <a:defRPr/>
            </a:pPr>
            <a:fld id="{CA40A734-EF3B-425E-9970-80954DDB0807}" type="slidenum">
              <a:rPr lang="zh-CN" altLang="en-US" smtClean="0"/>
              <a:pPr>
                <a:defRPr/>
              </a:pPr>
              <a:t>54</a:t>
            </a:fld>
            <a:endParaRPr lang="zh-CN" altLang="en-US" dirty="0"/>
          </a:p>
        </p:txBody>
      </p:sp>
      <p:sp>
        <p:nvSpPr>
          <p:cNvPr id="5" name="Rectangle 4">
            <a:extLst>
              <a:ext uri="{FF2B5EF4-FFF2-40B4-BE49-F238E27FC236}">
                <a16:creationId xmlns:a16="http://schemas.microsoft.com/office/drawing/2014/main" id="{045B7FE3-4A7B-2A43-8EBA-242E251FCA26}"/>
              </a:ext>
            </a:extLst>
          </p:cNvPr>
          <p:cNvSpPr/>
          <p:nvPr/>
        </p:nvSpPr>
        <p:spPr>
          <a:xfrm>
            <a:off x="1626568" y="2602632"/>
            <a:ext cx="7315200" cy="769441"/>
          </a:xfrm>
          <a:prstGeom prst="rect">
            <a:avLst/>
          </a:prstGeom>
          <a:solidFill>
            <a:schemeClr val="bg1"/>
          </a:solidFill>
        </p:spPr>
        <p:txBody>
          <a:bodyPr>
            <a:spAutoFit/>
          </a:bodyPr>
          <a:lstStyle/>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p:txBody>
      </p:sp>
      <p:sp>
        <p:nvSpPr>
          <p:cNvPr id="7" name="Rectangle 6">
            <a:extLst>
              <a:ext uri="{FF2B5EF4-FFF2-40B4-BE49-F238E27FC236}">
                <a16:creationId xmlns:a16="http://schemas.microsoft.com/office/drawing/2014/main" id="{82D087CD-EAE5-404A-A020-AF38291A3F70}"/>
              </a:ext>
            </a:extLst>
          </p:cNvPr>
          <p:cNvSpPr/>
          <p:nvPr/>
        </p:nvSpPr>
        <p:spPr>
          <a:xfrm>
            <a:off x="330424" y="3466728"/>
            <a:ext cx="6624736" cy="4524315"/>
          </a:xfrm>
          <a:prstGeom prst="rect">
            <a:avLst/>
          </a:prstGeom>
          <a:solidFill>
            <a:schemeClr val="bg1"/>
          </a:solidFill>
          <a:ln w="25400">
            <a:solidFill>
              <a:srgbClr val="C00000"/>
            </a:solidFill>
          </a:ln>
        </p:spPr>
        <p:txBody>
          <a:bodyPr wrap="square">
            <a:spAutoFit/>
          </a:bodyPr>
          <a:lstStyle/>
          <a:p>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vector_if</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zh-CN" altLang="en-US" sz="2200" dirty="0">
                <a:solidFill>
                  <a:srgbClr val="333333"/>
                </a:solidFill>
                <a:latin typeface="Menlo" panose="020B0609030804020204" pitchFamily="49" charset="0"/>
              </a:rPr>
              <a:t>       </a:t>
            </a:r>
            <a:endParaRPr lang="en-US" altLang="zh-CN"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mode</a:t>
            </a:r>
            <a:r>
              <a:rPr lang="en-US" sz="2200" dirty="0">
                <a:solidFill>
                  <a:srgbClr val="777777"/>
                </a:solidFill>
                <a:latin typeface="Menlo" panose="020B0609030804020204" pitchFamily="49" charset="0"/>
              </a:rPr>
              <a:t>)</a:t>
            </a: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if</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mode</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4B69C6"/>
                </a:solidFill>
                <a:latin typeface="Menlo" panose="020B0609030804020204" pitchFamily="49" charset="0"/>
              </a:rPr>
              <a:t>else</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r>
              <a:rPr lang="en-US" altLang="zh-CN" sz="2200" dirty="0">
                <a:solidFill>
                  <a:srgbClr val="777777"/>
                </a:solidFill>
                <a:latin typeface="Menlo" panose="020B0609030804020204" pitchFamily="49" charset="0"/>
              </a:rPr>
              <a:t>//</a:t>
            </a:r>
            <a:r>
              <a:rPr lang="zh-CN" altLang="en-US" sz="2200" dirty="0">
                <a:solidFill>
                  <a:srgbClr val="777777"/>
                </a:solidFill>
                <a:latin typeface="+mj-ea"/>
                <a:ea typeface="+mj-ea"/>
              </a:rPr>
              <a:t>调用</a:t>
            </a:r>
            <a:endParaRPr lang="en-US" sz="2200" dirty="0">
              <a:solidFill>
                <a:srgbClr val="777777"/>
              </a:solidFill>
              <a:latin typeface="+mj-ea"/>
              <a:ea typeface="+mj-ea"/>
            </a:endParaRPr>
          </a:p>
          <a:p>
            <a:r>
              <a:rPr lang="en-US" sz="2400" b="1" dirty="0" err="1">
                <a:solidFill>
                  <a:srgbClr val="AA3731"/>
                </a:solidFill>
                <a:latin typeface="Menlo" panose="020B0609030804020204" pitchFamily="49" charset="0"/>
              </a:rPr>
              <a:t>vector_if</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47ED4220-9101-D140-BE97-C05CF33D1F98}"/>
              </a:ext>
            </a:extLst>
          </p:cNvPr>
          <p:cNvSpPr/>
          <p:nvPr/>
        </p:nvSpPr>
        <p:spPr>
          <a:xfrm>
            <a:off x="7416824" y="3466728"/>
            <a:ext cx="6624736" cy="4524315"/>
          </a:xfrm>
          <a:prstGeom prst="rect">
            <a:avLst/>
          </a:prstGeom>
          <a:solidFill>
            <a:schemeClr val="bg1"/>
          </a:solidFill>
          <a:ln w="25400">
            <a:solidFill>
              <a:srgbClr val="C00000"/>
            </a:solidFill>
          </a:ln>
        </p:spPr>
        <p:txBody>
          <a:bodyPr wrap="square">
            <a:spAutoFit/>
          </a:bodyPr>
          <a:lstStyle/>
          <a:p>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vector_fp</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p>
          <a:p>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r>
              <a:rPr lang="en-US" altLang="zh-CN" sz="2200" b="0" dirty="0">
                <a:solidFill>
                  <a:srgbClr val="777777"/>
                </a:solidFill>
                <a:effectLst/>
                <a:latin typeface="+mj-ea"/>
                <a:ea typeface="+mj-ea"/>
              </a:rPr>
              <a:t>//</a:t>
            </a:r>
            <a:r>
              <a:rPr lang="zh-CN" altLang="en-US" sz="2200" b="0" dirty="0">
                <a:solidFill>
                  <a:srgbClr val="777777"/>
                </a:solidFill>
                <a:effectLst/>
                <a:latin typeface="+mj-ea"/>
                <a:ea typeface="+mj-ea"/>
              </a:rPr>
              <a:t>调用</a:t>
            </a:r>
            <a:endParaRPr lang="en-US" sz="2200" b="0" dirty="0">
              <a:solidFill>
                <a:srgbClr val="777777"/>
              </a:solidFill>
              <a:effectLst/>
              <a:latin typeface="+mj-ea"/>
              <a:ea typeface="+mj-ea"/>
            </a:endParaRPr>
          </a:p>
          <a:p>
            <a:r>
              <a:rPr lang="pt" sz="2400" b="1" dirty="0" err="1">
                <a:solidFill>
                  <a:srgbClr val="AA3731"/>
                </a:solidFill>
                <a:latin typeface="Menlo" panose="020B0609030804020204" pitchFamily="49" charset="0"/>
              </a:rPr>
              <a:t>vector_fp</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a</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err="1">
                <a:solidFill>
                  <a:srgbClr val="333333"/>
                </a:solidFill>
                <a:latin typeface="Menlo" panose="020B0609030804020204" pitchFamily="49" charset="0"/>
              </a:rPr>
              <a:t>b</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err="1">
                <a:solidFill>
                  <a:srgbClr val="333333"/>
                </a:solidFill>
                <a:latin typeface="Menlo" panose="020B0609030804020204" pitchFamily="49" charset="0"/>
              </a:rPr>
              <a:t>c</a:t>
            </a:r>
            <a:r>
              <a:rPr lang="pt" sz="2400" dirty="0">
                <a:solidFill>
                  <a:srgbClr val="777777"/>
                </a:solidFill>
                <a:latin typeface="Menlo" panose="020B0609030804020204" pitchFamily="49" charset="0"/>
              </a:rPr>
              <a:t>,</a:t>
            </a:r>
            <a:r>
              <a:rPr lang="pt" sz="2400" dirty="0">
                <a:solidFill>
                  <a:srgbClr val="333333"/>
                </a:solidFill>
                <a:latin typeface="Menlo" panose="020B0609030804020204" pitchFamily="49" charset="0"/>
              </a:rPr>
              <a:t> </a:t>
            </a:r>
            <a:r>
              <a:rPr lang="pt" sz="2400" dirty="0" err="1">
                <a:solidFill>
                  <a:srgbClr val="333333"/>
                </a:solidFill>
                <a:latin typeface="Menlo" panose="020B0609030804020204" pitchFamily="49" charset="0"/>
              </a:rPr>
              <a:t>n</a:t>
            </a:r>
            <a:r>
              <a:rPr lang="pt" sz="2400" dirty="0">
                <a:solidFill>
                  <a:srgbClr val="777777"/>
                </a:solidFill>
                <a:latin typeface="Menlo" panose="020B0609030804020204" pitchFamily="49" charset="0"/>
              </a:rPr>
              <a:t>,</a:t>
            </a:r>
            <a:r>
              <a:rPr lang="zh-CN" altLang="en-US" sz="2400" dirty="0">
                <a:solidFill>
                  <a:srgbClr val="777777"/>
                </a:solidFill>
                <a:latin typeface="Menlo" panose="020B0609030804020204" pitchFamily="49" charset="0"/>
              </a:rPr>
              <a:t> </a:t>
            </a:r>
            <a:r>
              <a:rPr lang="en-US" altLang="zh-CN" sz="2400" dirty="0">
                <a:solidFill>
                  <a:srgbClr val="777777"/>
                </a:solidFill>
                <a:latin typeface="Menlo" panose="020B0609030804020204" pitchFamily="49" charset="0"/>
              </a:rPr>
              <a:t>&amp;</a:t>
            </a:r>
            <a:r>
              <a:rPr lang="pt" sz="2400" dirty="0" err="1">
                <a:solidFill>
                  <a:srgbClr val="333333"/>
                </a:solidFill>
                <a:latin typeface="Menlo" panose="020B0609030804020204" pitchFamily="49" charset="0"/>
              </a:rPr>
              <a:t>add</a:t>
            </a:r>
            <a:r>
              <a:rPr lang="pt" sz="2400" dirty="0">
                <a:solidFill>
                  <a:srgbClr val="777777"/>
                </a:solidFill>
                <a:latin typeface="Menlo" panose="020B0609030804020204" pitchFamily="49" charset="0"/>
              </a:rPr>
              <a:t>);</a:t>
            </a:r>
            <a:endParaRPr lang="pt" sz="2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1582180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61AC-5076-CF4A-BBC3-B8DFBC7121A2}"/>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FDA5449F-5AF1-A54E-9AD9-CCD403BABA87}"/>
              </a:ext>
            </a:extLst>
          </p:cNvPr>
          <p:cNvSpPr>
            <a:spLocks noGrp="1"/>
          </p:cNvSpPr>
          <p:nvPr>
            <p:ph idx="1"/>
          </p:nvPr>
        </p:nvSpPr>
        <p:spPr/>
        <p:txBody>
          <a:bodyPr/>
          <a:lstStyle/>
          <a:p>
            <a:r>
              <a:rPr lang="zh-CN" altLang="en-US" dirty="0"/>
              <a:t>函数指针用途举例</a:t>
            </a:r>
            <a:endParaRPr lang="en-US" altLang="zh-CN" dirty="0"/>
          </a:p>
          <a:p>
            <a:pPr lvl="1"/>
            <a:r>
              <a:rPr lang="zh-CN" altLang="en-US" dirty="0"/>
              <a:t>将数组中所有元素相加</a:t>
            </a:r>
            <a:r>
              <a:rPr lang="en-US" altLang="zh-CN" dirty="0"/>
              <a:t>/</a:t>
            </a:r>
            <a:r>
              <a:rPr lang="zh-CN" altLang="en-US" dirty="0"/>
              <a:t>相减</a:t>
            </a:r>
            <a:endParaRPr lang="en-US" altLang="zh-CN" dirty="0"/>
          </a:p>
          <a:p>
            <a:pPr lvl="2"/>
            <a:endParaRPr lang="en-US" dirty="0"/>
          </a:p>
        </p:txBody>
      </p:sp>
      <p:sp>
        <p:nvSpPr>
          <p:cNvPr id="4" name="Slide Number Placeholder 3">
            <a:extLst>
              <a:ext uri="{FF2B5EF4-FFF2-40B4-BE49-F238E27FC236}">
                <a16:creationId xmlns:a16="http://schemas.microsoft.com/office/drawing/2014/main" id="{3DBFF774-33FC-3345-8D3D-E4F8D553E5EA}"/>
              </a:ext>
            </a:extLst>
          </p:cNvPr>
          <p:cNvSpPr>
            <a:spLocks noGrp="1"/>
          </p:cNvSpPr>
          <p:nvPr>
            <p:ph type="sldNum" sz="quarter" idx="12"/>
          </p:nvPr>
        </p:nvSpPr>
        <p:spPr/>
        <p:txBody>
          <a:bodyPr/>
          <a:lstStyle/>
          <a:p>
            <a:pPr>
              <a:defRPr/>
            </a:pPr>
            <a:fld id="{CA40A734-EF3B-425E-9970-80954DDB0807}" type="slidenum">
              <a:rPr lang="zh-CN" altLang="en-US" smtClean="0"/>
              <a:pPr>
                <a:defRPr/>
              </a:pPr>
              <a:t>55</a:t>
            </a:fld>
            <a:endParaRPr lang="zh-CN" altLang="en-US" dirty="0"/>
          </a:p>
        </p:txBody>
      </p:sp>
      <p:sp>
        <p:nvSpPr>
          <p:cNvPr id="5" name="Rectangle 4">
            <a:extLst>
              <a:ext uri="{FF2B5EF4-FFF2-40B4-BE49-F238E27FC236}">
                <a16:creationId xmlns:a16="http://schemas.microsoft.com/office/drawing/2014/main" id="{045B7FE3-4A7B-2A43-8EBA-242E251FCA26}"/>
              </a:ext>
            </a:extLst>
          </p:cNvPr>
          <p:cNvSpPr/>
          <p:nvPr/>
        </p:nvSpPr>
        <p:spPr>
          <a:xfrm>
            <a:off x="1626568" y="2602632"/>
            <a:ext cx="7315200" cy="769441"/>
          </a:xfrm>
          <a:prstGeom prst="rect">
            <a:avLst/>
          </a:prstGeom>
          <a:solidFill>
            <a:schemeClr val="bg1"/>
          </a:solidFill>
        </p:spPr>
        <p:txBody>
          <a:bodyPr>
            <a:spAutoFit/>
          </a:bodyPr>
          <a:lstStyle/>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47ED4220-9101-D140-BE97-C05CF33D1F98}"/>
              </a:ext>
            </a:extLst>
          </p:cNvPr>
          <p:cNvSpPr/>
          <p:nvPr/>
        </p:nvSpPr>
        <p:spPr>
          <a:xfrm>
            <a:off x="186408" y="3466728"/>
            <a:ext cx="6624736" cy="4524315"/>
          </a:xfrm>
          <a:prstGeom prst="rect">
            <a:avLst/>
          </a:prstGeom>
          <a:solidFill>
            <a:schemeClr val="bg1"/>
          </a:solidFill>
          <a:ln w="25400">
            <a:solidFill>
              <a:srgbClr val="C00000"/>
            </a:solidFill>
          </a:ln>
        </p:spPr>
        <p:txBody>
          <a:bodyPr wrap="square">
            <a:spAutoFit/>
          </a:bodyPr>
          <a:lstStyle/>
          <a:p>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vector_fp</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p>
          <a:p>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r>
              <a:rPr lang="en-US" altLang="zh-CN" sz="2200" b="0" dirty="0">
                <a:solidFill>
                  <a:srgbClr val="777777"/>
                </a:solidFill>
                <a:effectLst/>
                <a:latin typeface="+mj-ea"/>
                <a:ea typeface="+mj-ea"/>
              </a:rPr>
              <a:t>//</a:t>
            </a:r>
            <a:r>
              <a:rPr lang="zh-CN" altLang="en-US" sz="2200" b="0" dirty="0">
                <a:solidFill>
                  <a:srgbClr val="777777"/>
                </a:solidFill>
                <a:effectLst/>
                <a:latin typeface="+mj-ea"/>
                <a:ea typeface="+mj-ea"/>
              </a:rPr>
              <a:t>调用</a:t>
            </a:r>
            <a:endParaRPr lang="en-US" sz="2200" b="0" dirty="0">
              <a:solidFill>
                <a:srgbClr val="777777"/>
              </a:solidFill>
              <a:effectLst/>
              <a:latin typeface="+mj-ea"/>
              <a:ea typeface="+mj-ea"/>
            </a:endParaRPr>
          </a:p>
          <a:p>
            <a:r>
              <a:rPr lang="pt" sz="2200" b="1" dirty="0" err="1">
                <a:solidFill>
                  <a:srgbClr val="AA3731"/>
                </a:solidFill>
                <a:latin typeface="Menlo" panose="020B0609030804020204" pitchFamily="49" charset="0"/>
              </a:rPr>
              <a:t>vector_fp</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a</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b</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c</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n</a:t>
            </a:r>
            <a:r>
              <a:rPr lang="pt" sz="2200" dirty="0">
                <a:solidFill>
                  <a:srgbClr val="777777"/>
                </a:solidFill>
                <a:latin typeface="Menlo" panose="020B0609030804020204" pitchFamily="49" charset="0"/>
              </a:rPr>
              <a:t>,</a:t>
            </a:r>
            <a:r>
              <a:rPr lang="zh-CN" altLang="en-US" sz="2200" dirty="0">
                <a:solidFill>
                  <a:srgbClr val="777777"/>
                </a:solidFill>
                <a:latin typeface="Menlo" panose="020B0609030804020204" pitchFamily="49" charset="0"/>
              </a:rPr>
              <a:t> </a:t>
            </a:r>
            <a:r>
              <a:rPr lang="en-US" altLang="zh-CN" sz="2200" dirty="0">
                <a:solidFill>
                  <a:srgbClr val="777777"/>
                </a:solidFill>
                <a:latin typeface="Menlo" panose="020B0609030804020204" pitchFamily="49" charset="0"/>
              </a:rPr>
              <a:t>&amp;</a:t>
            </a:r>
            <a:r>
              <a:rPr lang="pt" sz="2200" dirty="0" err="1">
                <a:solidFill>
                  <a:srgbClr val="333333"/>
                </a:solidFill>
                <a:latin typeface="Menlo" panose="020B0609030804020204" pitchFamily="49" charset="0"/>
              </a:rPr>
              <a:t>add</a:t>
            </a:r>
            <a:r>
              <a:rPr lang="pt" sz="2200" dirty="0">
                <a:solidFill>
                  <a:srgbClr val="777777"/>
                </a:solidFill>
                <a:latin typeface="Menlo" panose="020B0609030804020204" pitchFamily="49" charset="0"/>
              </a:rPr>
              <a:t>);</a:t>
            </a:r>
            <a:endParaRPr lang="pt" sz="2200" dirty="0">
              <a:solidFill>
                <a:srgbClr val="333333"/>
              </a:solidFill>
              <a:latin typeface="Menlo" panose="020B0609030804020204" pitchFamily="49" charset="0"/>
            </a:endParaRPr>
          </a:p>
        </p:txBody>
      </p:sp>
      <p:sp>
        <p:nvSpPr>
          <p:cNvPr id="9" name="Rectangle 8">
            <a:extLst>
              <a:ext uri="{FF2B5EF4-FFF2-40B4-BE49-F238E27FC236}">
                <a16:creationId xmlns:a16="http://schemas.microsoft.com/office/drawing/2014/main" id="{BC00FD6F-401C-8540-97C0-71D686178253}"/>
              </a:ext>
            </a:extLst>
          </p:cNvPr>
          <p:cNvSpPr/>
          <p:nvPr/>
        </p:nvSpPr>
        <p:spPr>
          <a:xfrm>
            <a:off x="6966894" y="3466728"/>
            <a:ext cx="7477098" cy="4493538"/>
          </a:xfrm>
          <a:prstGeom prst="rect">
            <a:avLst/>
          </a:prstGeom>
          <a:solidFill>
            <a:schemeClr val="bg1"/>
          </a:solidFill>
          <a:ln w="25400">
            <a:solidFill>
              <a:srgbClr val="C00000"/>
            </a:solidFill>
          </a:ln>
        </p:spPr>
        <p:txBody>
          <a:bodyPr wrap="square">
            <a:spAutoFit/>
          </a:bodyPr>
          <a:lstStyle/>
          <a:p>
            <a:r>
              <a:rPr lang="en-US" sz="2200" dirty="0">
                <a:solidFill>
                  <a:srgbClr val="777777"/>
                </a:solidFill>
                <a:latin typeface="Menlo" panose="020B0609030804020204" pitchFamily="49" charset="0"/>
              </a:rPr>
              <a:t>#</a:t>
            </a:r>
            <a:r>
              <a:rPr lang="en-US" sz="2200" dirty="0">
                <a:solidFill>
                  <a:srgbClr val="4B69C6"/>
                </a:solidFill>
                <a:latin typeface="Menlo" panose="020B0609030804020204" pitchFamily="49" charset="0"/>
              </a:rPr>
              <a:t>define</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VECTOR_OPERATOR</a:t>
            </a:r>
            <a:r>
              <a:rPr lang="en-US" sz="2200" dirty="0">
                <a:solidFill>
                  <a:srgbClr val="333333"/>
                </a:solidFill>
                <a:latin typeface="Menlo" panose="020B0609030804020204" pitchFamily="49" charset="0"/>
              </a:rPr>
              <a:t> add</a:t>
            </a:r>
          </a:p>
          <a:p>
            <a:br>
              <a:rPr lang="en-US" sz="2200" dirty="0">
                <a:solidFill>
                  <a:srgbClr val="333333"/>
                </a:solidFill>
                <a:latin typeface="Menlo" panose="020B0609030804020204" pitchFamily="49" charset="0"/>
              </a:rPr>
            </a:br>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vector_macro</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p>
          <a:p>
            <a:r>
              <a:rPr lang="zh-CN" altLang="en-US" sz="2200" dirty="0">
                <a:solidFill>
                  <a:srgbClr val="7A3E9D"/>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n</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VECTOR_OPERATOR</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endParaRPr lang="en-US" altLang="zh-CN" sz="2200" dirty="0">
              <a:solidFill>
                <a:srgbClr val="777777"/>
              </a:solidFill>
              <a:latin typeface="Menlo" panose="020B0609030804020204" pitchFamily="49" charset="0"/>
            </a:endParaRPr>
          </a:p>
          <a:p>
            <a:endParaRPr lang="en-US" altLang="zh-CN" sz="2200" dirty="0">
              <a:solidFill>
                <a:srgbClr val="777777"/>
              </a:solidFill>
              <a:latin typeface="Menlo" panose="020B0609030804020204" pitchFamily="49" charset="0"/>
            </a:endParaRPr>
          </a:p>
          <a:p>
            <a:r>
              <a:rPr lang="en-US" altLang="zh-CN" sz="2200" dirty="0">
                <a:solidFill>
                  <a:srgbClr val="777777"/>
                </a:solidFill>
                <a:latin typeface="+mj-ea"/>
                <a:ea typeface="+mj-ea"/>
              </a:rPr>
              <a:t>//</a:t>
            </a:r>
            <a:r>
              <a:rPr lang="zh-CN" altLang="en-US" sz="2200" dirty="0">
                <a:solidFill>
                  <a:srgbClr val="777777"/>
                </a:solidFill>
                <a:latin typeface="+mj-ea"/>
                <a:ea typeface="+mj-ea"/>
              </a:rPr>
              <a:t>调用</a:t>
            </a:r>
            <a:br>
              <a:rPr lang="en-US" sz="2200" dirty="0">
                <a:solidFill>
                  <a:srgbClr val="333333"/>
                </a:solidFill>
                <a:latin typeface="Menlo" panose="020B0609030804020204" pitchFamily="49" charset="0"/>
              </a:rPr>
            </a:br>
            <a:r>
              <a:rPr lang="en-US" sz="2200" b="1" dirty="0" err="1">
                <a:solidFill>
                  <a:srgbClr val="AA3731"/>
                </a:solidFill>
                <a:latin typeface="Menlo" panose="020B0609030804020204" pitchFamily="49" charset="0"/>
              </a:rPr>
              <a:t>vector_macro</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endParaRPr lang="en-US" sz="22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165368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61AC-5076-CF4A-BBC3-B8DFBC7121A2}"/>
              </a:ext>
            </a:extLst>
          </p:cNvPr>
          <p:cNvSpPr>
            <a:spLocks noGrp="1"/>
          </p:cNvSpPr>
          <p:nvPr>
            <p:ph type="title"/>
          </p:nvPr>
        </p:nvSpPr>
        <p:spPr/>
        <p:txBody>
          <a:bodyPr>
            <a:normAutofit fontScale="90000"/>
          </a:bodyPr>
          <a:lstStyle/>
          <a:p>
            <a:r>
              <a:rPr lang="zh-CN" altLang="en-US" dirty="0"/>
              <a:t>指针与内存</a:t>
            </a:r>
            <a:endParaRPr lang="en-US" dirty="0"/>
          </a:p>
        </p:txBody>
      </p:sp>
      <p:sp>
        <p:nvSpPr>
          <p:cNvPr id="3" name="Content Placeholder 2">
            <a:extLst>
              <a:ext uri="{FF2B5EF4-FFF2-40B4-BE49-F238E27FC236}">
                <a16:creationId xmlns:a16="http://schemas.microsoft.com/office/drawing/2014/main" id="{FDA5449F-5AF1-A54E-9AD9-CCD403BABA87}"/>
              </a:ext>
            </a:extLst>
          </p:cNvPr>
          <p:cNvSpPr>
            <a:spLocks noGrp="1"/>
          </p:cNvSpPr>
          <p:nvPr>
            <p:ph idx="1"/>
          </p:nvPr>
        </p:nvSpPr>
        <p:spPr/>
        <p:txBody>
          <a:bodyPr/>
          <a:lstStyle/>
          <a:p>
            <a:r>
              <a:rPr lang="zh-CN" altLang="en-US" dirty="0"/>
              <a:t>函数指针用途举例</a:t>
            </a:r>
            <a:endParaRPr lang="en-US" altLang="zh-CN" dirty="0"/>
          </a:p>
          <a:p>
            <a:pPr lvl="1"/>
            <a:r>
              <a:rPr lang="zh-CN" altLang="en-US" dirty="0"/>
              <a:t>将数组中所有元素相加</a:t>
            </a:r>
            <a:r>
              <a:rPr lang="en-US" altLang="zh-CN" dirty="0"/>
              <a:t>/</a:t>
            </a:r>
            <a:r>
              <a:rPr lang="zh-CN" altLang="en-US" dirty="0"/>
              <a:t>相减</a:t>
            </a:r>
            <a:endParaRPr lang="en-US" altLang="zh-CN" dirty="0"/>
          </a:p>
          <a:p>
            <a:pPr lvl="2"/>
            <a:endParaRPr lang="en-US" dirty="0"/>
          </a:p>
        </p:txBody>
      </p:sp>
      <p:sp>
        <p:nvSpPr>
          <p:cNvPr id="4" name="Slide Number Placeholder 3">
            <a:extLst>
              <a:ext uri="{FF2B5EF4-FFF2-40B4-BE49-F238E27FC236}">
                <a16:creationId xmlns:a16="http://schemas.microsoft.com/office/drawing/2014/main" id="{3DBFF774-33FC-3345-8D3D-E4F8D553E5EA}"/>
              </a:ext>
            </a:extLst>
          </p:cNvPr>
          <p:cNvSpPr>
            <a:spLocks noGrp="1"/>
          </p:cNvSpPr>
          <p:nvPr>
            <p:ph type="sldNum" sz="quarter" idx="12"/>
          </p:nvPr>
        </p:nvSpPr>
        <p:spPr/>
        <p:txBody>
          <a:bodyPr/>
          <a:lstStyle/>
          <a:p>
            <a:pPr>
              <a:defRPr/>
            </a:pPr>
            <a:fld id="{CA40A734-EF3B-425E-9970-80954DDB0807}" type="slidenum">
              <a:rPr lang="zh-CN" altLang="en-US" smtClean="0"/>
              <a:pPr>
                <a:defRPr/>
              </a:pPr>
              <a:t>56</a:t>
            </a:fld>
            <a:endParaRPr lang="zh-CN" altLang="en-US" dirty="0"/>
          </a:p>
        </p:txBody>
      </p:sp>
      <p:sp>
        <p:nvSpPr>
          <p:cNvPr id="5" name="Rectangle 4">
            <a:extLst>
              <a:ext uri="{FF2B5EF4-FFF2-40B4-BE49-F238E27FC236}">
                <a16:creationId xmlns:a16="http://schemas.microsoft.com/office/drawing/2014/main" id="{045B7FE3-4A7B-2A43-8EBA-242E251FCA26}"/>
              </a:ext>
            </a:extLst>
          </p:cNvPr>
          <p:cNvSpPr/>
          <p:nvPr/>
        </p:nvSpPr>
        <p:spPr>
          <a:xfrm>
            <a:off x="1626568" y="2602632"/>
            <a:ext cx="7315200" cy="769441"/>
          </a:xfrm>
          <a:prstGeom prst="rect">
            <a:avLst/>
          </a:prstGeom>
          <a:solidFill>
            <a:schemeClr val="bg1"/>
          </a:solidFill>
        </p:spPr>
        <p:txBody>
          <a:bodyPr>
            <a:spAutoFit/>
          </a:bodyPr>
          <a:lstStyle/>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add</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b="1" dirty="0">
                <a:solidFill>
                  <a:srgbClr val="AA3731"/>
                </a:solidFill>
                <a:latin typeface="Menlo" panose="020B0609030804020204" pitchFamily="49" charset="0"/>
              </a:rPr>
              <a:t>sub</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47ED4220-9101-D140-BE97-C05CF33D1F98}"/>
              </a:ext>
            </a:extLst>
          </p:cNvPr>
          <p:cNvSpPr/>
          <p:nvPr/>
        </p:nvSpPr>
        <p:spPr>
          <a:xfrm>
            <a:off x="186408" y="3466728"/>
            <a:ext cx="6624736" cy="4524315"/>
          </a:xfrm>
          <a:prstGeom prst="rect">
            <a:avLst/>
          </a:prstGeom>
          <a:solidFill>
            <a:schemeClr val="bg1"/>
          </a:solidFill>
          <a:ln w="25400">
            <a:solidFill>
              <a:srgbClr val="C00000"/>
            </a:solidFill>
          </a:ln>
        </p:spPr>
        <p:txBody>
          <a:bodyPr wrap="square">
            <a:spAutoFit/>
          </a:bodyPr>
          <a:lstStyle/>
          <a:p>
            <a:r>
              <a:rPr lang="en-US" sz="2200" dirty="0">
                <a:solidFill>
                  <a:srgbClr val="7A3E9D"/>
                </a:solidFill>
                <a:latin typeface="Menlo" panose="020B0609030804020204" pitchFamily="49" charset="0"/>
              </a:rPr>
              <a:t>void</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vector_fp</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b</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c</a:t>
            </a:r>
            <a:r>
              <a:rPr lang="en-US" sz="2200" dirty="0">
                <a:solidFill>
                  <a:srgbClr val="777777"/>
                </a:solidFill>
                <a:latin typeface="Menlo" panose="020B0609030804020204" pitchFamily="49" charset="0"/>
              </a:rPr>
              <a:t>,</a:t>
            </a:r>
          </a:p>
          <a:p>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n</a:t>
            </a:r>
            <a:r>
              <a:rPr lang="en-US" sz="2200" dirty="0">
                <a:solidFill>
                  <a:srgbClr val="777777"/>
                </a:solidFill>
                <a:latin typeface="Menlo" panose="020B0609030804020204" pitchFamily="49" charset="0"/>
              </a:rPr>
              <a:t>,</a:t>
            </a:r>
            <a:r>
              <a:rPr lang="zh-CN" alt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7A3E9D"/>
                </a:solidFill>
                <a:latin typeface="Menlo" panose="020B0609030804020204" pitchFamily="49" charset="0"/>
              </a:rPr>
              <a:t>int</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4B69C6"/>
                </a:solidFill>
                <a:latin typeface="Menlo" panose="020B0609030804020204" pitchFamily="49" charset="0"/>
              </a:rPr>
              <a:t>    </a:t>
            </a:r>
            <a:r>
              <a:rPr lang="en-US" sz="2200" dirty="0">
                <a:solidFill>
                  <a:srgbClr val="4B69C6"/>
                </a:solidFill>
                <a:latin typeface="Menlo" panose="020B0609030804020204" pitchFamily="49" charset="0"/>
              </a:rPr>
              <a:t>for</a:t>
            </a:r>
            <a:r>
              <a:rPr lang="en-US" sz="2200" dirty="0">
                <a:solidFill>
                  <a:srgbClr val="777777"/>
                </a:solidFill>
                <a:latin typeface="Menlo" panose="020B0609030804020204" pitchFamily="49" charset="0"/>
              </a:rPr>
              <a:t>(</a:t>
            </a:r>
            <a:r>
              <a:rPr lang="en-US" sz="2200" dirty="0" err="1">
                <a:solidFill>
                  <a:srgbClr val="7A3E9D"/>
                </a:solidFill>
                <a:latin typeface="Menlo" panose="020B0609030804020204" pitchFamily="49" charset="0"/>
              </a:rPr>
              <a:t>int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9C5D27"/>
                </a:solidFill>
                <a:latin typeface="Menlo" panose="020B0609030804020204" pitchFamily="49" charset="0"/>
              </a:rPr>
              <a:t>0</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&lt;</a:t>
            </a:r>
            <a:r>
              <a:rPr lang="en-US" sz="2200" dirty="0">
                <a:solidFill>
                  <a:srgbClr val="333333"/>
                </a:solidFill>
                <a:latin typeface="Menlo" panose="020B0609030804020204" pitchFamily="49" charset="0"/>
              </a:rPr>
              <a:t>n</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333333"/>
                </a:solidFill>
                <a:latin typeface="Menlo" panose="020B0609030804020204" pitchFamily="49" charset="0"/>
              </a:rPr>
              <a:t>        </a:t>
            </a:r>
            <a:r>
              <a:rPr lang="en-US" sz="2200" dirty="0">
                <a:solidFill>
                  <a:srgbClr val="333333"/>
                </a:solidFill>
                <a:latin typeface="Menlo" panose="020B0609030804020204" pitchFamily="49" charset="0"/>
              </a:rPr>
              <a:t>c</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a:t>
            </a:r>
            <a:r>
              <a:rPr lang="en-US" sz="2200" b="1" dirty="0" err="1">
                <a:solidFill>
                  <a:srgbClr val="AA3731"/>
                </a:solidFill>
                <a:latin typeface="Menlo" panose="020B0609030804020204" pitchFamily="49" charset="0"/>
              </a:rPr>
              <a:t>func_ptr</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a</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r>
              <a:rPr lang="en-US" sz="2200" dirty="0">
                <a:solidFill>
                  <a:srgbClr val="333333"/>
                </a:solidFill>
                <a:latin typeface="Menlo" panose="020B0609030804020204" pitchFamily="49" charset="0"/>
              </a:rPr>
              <a:t> b</a:t>
            </a:r>
            <a:r>
              <a:rPr lang="en-US" sz="2200" dirty="0">
                <a:solidFill>
                  <a:srgbClr val="777777"/>
                </a:solidFill>
                <a:latin typeface="Menlo" panose="020B0609030804020204" pitchFamily="49" charset="0"/>
              </a:rPr>
              <a:t>[</a:t>
            </a:r>
            <a:r>
              <a:rPr lang="en-US" sz="2200" dirty="0" err="1">
                <a:solidFill>
                  <a:srgbClr val="333333"/>
                </a:solidFill>
                <a:latin typeface="Menlo" panose="020B0609030804020204" pitchFamily="49" charset="0"/>
              </a:rPr>
              <a:t>i</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zh-CN" altLang="en-US" sz="2200" dirty="0">
                <a:solidFill>
                  <a:srgbClr val="777777"/>
                </a:solidFill>
                <a:latin typeface="Menlo" panose="020B0609030804020204" pitchFamily="49" charset="0"/>
              </a:rPr>
              <a:t>    </a:t>
            </a:r>
            <a:r>
              <a:rPr lang="en-US" sz="2200" dirty="0">
                <a:solidFill>
                  <a:srgbClr val="777777"/>
                </a:solidFill>
                <a:latin typeface="Menlo" panose="020B0609030804020204" pitchFamily="49" charset="0"/>
              </a:rPr>
              <a:t>}</a:t>
            </a:r>
            <a:endParaRPr lang="en-US" sz="2200" dirty="0">
              <a:solidFill>
                <a:srgbClr val="333333"/>
              </a:solidFill>
              <a:latin typeface="Menlo" panose="020B0609030804020204" pitchFamily="49" charset="0"/>
            </a:endParaRPr>
          </a:p>
          <a:p>
            <a:r>
              <a:rPr lang="en-US" sz="2200" dirty="0">
                <a:solidFill>
                  <a:srgbClr val="777777"/>
                </a:solidFill>
                <a:latin typeface="Menlo" panose="020B0609030804020204" pitchFamily="49" charset="0"/>
              </a:rPr>
              <a:t>}</a:t>
            </a: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endParaRPr lang="en-US" sz="2200" b="0" dirty="0">
              <a:solidFill>
                <a:srgbClr val="777777"/>
              </a:solidFill>
              <a:effectLst/>
              <a:latin typeface="Menlo" panose="020B0609030804020204" pitchFamily="49" charset="0"/>
            </a:endParaRPr>
          </a:p>
          <a:p>
            <a:endParaRPr lang="en-US" sz="2200" dirty="0">
              <a:solidFill>
                <a:srgbClr val="777777"/>
              </a:solidFill>
              <a:latin typeface="Menlo" panose="020B0609030804020204" pitchFamily="49" charset="0"/>
            </a:endParaRPr>
          </a:p>
          <a:p>
            <a:r>
              <a:rPr lang="en-US" altLang="zh-CN" sz="2200" b="0" dirty="0">
                <a:solidFill>
                  <a:srgbClr val="777777"/>
                </a:solidFill>
                <a:effectLst/>
                <a:latin typeface="+mj-ea"/>
                <a:ea typeface="+mj-ea"/>
              </a:rPr>
              <a:t>//</a:t>
            </a:r>
            <a:r>
              <a:rPr lang="zh-CN" altLang="en-US" sz="2200" b="0" dirty="0">
                <a:solidFill>
                  <a:srgbClr val="777777"/>
                </a:solidFill>
                <a:effectLst/>
                <a:latin typeface="+mj-ea"/>
                <a:ea typeface="+mj-ea"/>
              </a:rPr>
              <a:t>调用</a:t>
            </a:r>
            <a:endParaRPr lang="en-US" sz="2200" b="0" dirty="0">
              <a:solidFill>
                <a:srgbClr val="777777"/>
              </a:solidFill>
              <a:effectLst/>
              <a:latin typeface="+mj-ea"/>
              <a:ea typeface="+mj-ea"/>
            </a:endParaRPr>
          </a:p>
          <a:p>
            <a:r>
              <a:rPr lang="pt" sz="2200" b="1" dirty="0" err="1">
                <a:solidFill>
                  <a:srgbClr val="AA3731"/>
                </a:solidFill>
                <a:latin typeface="Menlo" panose="020B0609030804020204" pitchFamily="49" charset="0"/>
              </a:rPr>
              <a:t>vector_fp</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a</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b</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c</a:t>
            </a:r>
            <a:r>
              <a:rPr lang="pt" sz="2200" dirty="0">
                <a:solidFill>
                  <a:srgbClr val="777777"/>
                </a:solidFill>
                <a:latin typeface="Menlo" panose="020B0609030804020204" pitchFamily="49" charset="0"/>
              </a:rPr>
              <a:t>,</a:t>
            </a:r>
            <a:r>
              <a:rPr lang="pt" sz="2200" dirty="0">
                <a:solidFill>
                  <a:srgbClr val="333333"/>
                </a:solidFill>
                <a:latin typeface="Menlo" panose="020B0609030804020204" pitchFamily="49" charset="0"/>
              </a:rPr>
              <a:t> </a:t>
            </a:r>
            <a:r>
              <a:rPr lang="pt" sz="2200" dirty="0" err="1">
                <a:solidFill>
                  <a:srgbClr val="333333"/>
                </a:solidFill>
                <a:latin typeface="Menlo" panose="020B0609030804020204" pitchFamily="49" charset="0"/>
              </a:rPr>
              <a:t>n</a:t>
            </a:r>
            <a:r>
              <a:rPr lang="pt" sz="2200" dirty="0">
                <a:solidFill>
                  <a:srgbClr val="777777"/>
                </a:solidFill>
                <a:latin typeface="Menlo" panose="020B0609030804020204" pitchFamily="49" charset="0"/>
              </a:rPr>
              <a:t>,</a:t>
            </a:r>
            <a:r>
              <a:rPr lang="zh-CN" altLang="en-US" sz="2200" dirty="0">
                <a:solidFill>
                  <a:srgbClr val="777777"/>
                </a:solidFill>
                <a:latin typeface="Menlo" panose="020B0609030804020204" pitchFamily="49" charset="0"/>
              </a:rPr>
              <a:t> </a:t>
            </a:r>
            <a:r>
              <a:rPr lang="en-US" altLang="zh-CN" sz="2200" dirty="0">
                <a:solidFill>
                  <a:srgbClr val="777777"/>
                </a:solidFill>
                <a:latin typeface="Menlo" panose="020B0609030804020204" pitchFamily="49" charset="0"/>
              </a:rPr>
              <a:t>&amp;</a:t>
            </a:r>
            <a:r>
              <a:rPr lang="pt" sz="2200" dirty="0" err="1">
                <a:solidFill>
                  <a:srgbClr val="333333"/>
                </a:solidFill>
                <a:latin typeface="Menlo" panose="020B0609030804020204" pitchFamily="49" charset="0"/>
              </a:rPr>
              <a:t>add</a:t>
            </a:r>
            <a:r>
              <a:rPr lang="pt" sz="2200" dirty="0">
                <a:solidFill>
                  <a:srgbClr val="777777"/>
                </a:solidFill>
                <a:latin typeface="Menlo" panose="020B0609030804020204" pitchFamily="49" charset="0"/>
              </a:rPr>
              <a:t>);</a:t>
            </a:r>
            <a:endParaRPr lang="pt" sz="2200" dirty="0">
              <a:solidFill>
                <a:srgbClr val="333333"/>
              </a:solidFill>
              <a:latin typeface="Menlo" panose="020B0609030804020204" pitchFamily="49" charset="0"/>
            </a:endParaRPr>
          </a:p>
        </p:txBody>
      </p:sp>
      <p:sp>
        <p:nvSpPr>
          <p:cNvPr id="9" name="Rectangle 8">
            <a:extLst>
              <a:ext uri="{FF2B5EF4-FFF2-40B4-BE49-F238E27FC236}">
                <a16:creationId xmlns:a16="http://schemas.microsoft.com/office/drawing/2014/main" id="{BC00FD6F-401C-8540-97C0-71D686178253}"/>
              </a:ext>
            </a:extLst>
          </p:cNvPr>
          <p:cNvSpPr/>
          <p:nvPr/>
        </p:nvSpPr>
        <p:spPr>
          <a:xfrm>
            <a:off x="6966894" y="2740253"/>
            <a:ext cx="7477098" cy="5262979"/>
          </a:xfrm>
          <a:prstGeom prst="rect">
            <a:avLst/>
          </a:prstGeom>
          <a:solidFill>
            <a:schemeClr val="bg1"/>
          </a:solidFill>
          <a:ln w="25400">
            <a:solidFill>
              <a:srgbClr val="C00000"/>
            </a:solidFill>
          </a:ln>
        </p:spPr>
        <p:txBody>
          <a:bodyPr wrap="square">
            <a:spAutoFit/>
          </a:bodyPr>
          <a:lstStyle/>
          <a:p>
            <a:r>
              <a:rPr lang="en-US" sz="2400" dirty="0">
                <a:solidFill>
                  <a:srgbClr val="7A3E9D"/>
                </a:solidFill>
                <a:latin typeface="Menlo" panose="020B0609030804020204" pitchFamily="49" charset="0"/>
              </a:rPr>
              <a:t>template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&lt;</a:t>
            </a:r>
            <a:r>
              <a:rPr lang="en-US" sz="2400" dirty="0">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b="1" dirty="0">
                <a:solidFill>
                  <a:srgbClr val="7A3E9D"/>
                </a:solidFill>
                <a:latin typeface="Menlo" panose="020B0609030804020204" pitchFamily="49" charset="0"/>
              </a:rPr>
              <a:t>mode</a:t>
            </a:r>
            <a:r>
              <a:rPr lang="en-US" sz="2400" dirty="0">
                <a:solidFill>
                  <a:srgbClr val="777777"/>
                </a:solidFill>
                <a:latin typeface="Menlo" panose="020B0609030804020204" pitchFamily="49" charset="0"/>
              </a:rPr>
              <a:t>&gt;</a:t>
            </a:r>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vector_template</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a:t>
            </a:r>
            <a:r>
              <a:rPr lang="en-US" sz="2400" dirty="0">
                <a:solidFill>
                  <a:srgbClr val="7A3E9D"/>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a:t>
            </a:r>
            <a:r>
              <a:rPr lang="en-US" sz="2400" dirty="0">
                <a:solidFill>
                  <a:srgbClr val="7A3E9D"/>
                </a:solidFill>
                <a:latin typeface="Menlo" panose="020B0609030804020204" pitchFamily="49" charset="0"/>
              </a:rPr>
              <a:t>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p>
          <a:p>
            <a:r>
              <a:rPr lang="en-US" sz="2400" dirty="0">
                <a:solidFill>
                  <a:srgbClr val="7A3E9D"/>
                </a:solidFill>
                <a:latin typeface="Menlo" panose="020B0609030804020204" pitchFamily="49" charset="0"/>
              </a:rPr>
              <a:t>    int</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a:t>
            </a:r>
            <a:r>
              <a:rPr lang="en-US" sz="2400" dirty="0">
                <a:solidFill>
                  <a:srgbClr val="7A3E9D"/>
                </a:solidFill>
                <a:latin typeface="Menlo" panose="020B0609030804020204" pitchFamily="49" charset="0"/>
              </a:rPr>
              <a:t>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    for</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4B69C6"/>
                </a:solidFill>
                <a:latin typeface="Menlo" panose="020B0609030804020204" pitchFamily="49" charset="0"/>
              </a:rPr>
              <a:t>        if</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mode</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add</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b</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        }</a:t>
            </a:r>
            <a:r>
              <a:rPr 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else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A3E9D"/>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sub</a:t>
            </a:r>
            <a:r>
              <a:rPr lang="en-US" sz="2400" dirty="0">
                <a:solidFill>
                  <a:srgbClr val="777777"/>
                </a:solidFill>
                <a:latin typeface="Menlo" panose="020B0609030804020204" pitchFamily="49" charset="0"/>
              </a:rPr>
              <a:t>(</a:t>
            </a:r>
            <a:r>
              <a:rPr lang="en-US" sz="2400" dirty="0">
                <a:solidFill>
                  <a:srgbClr val="7A3E9D"/>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A3E9D"/>
                </a:solidFill>
                <a:latin typeface="Menlo" panose="020B0609030804020204" pitchFamily="49" charset="0"/>
              </a:rPr>
              <a:t>b</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i</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        }</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    }</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i="1" dirty="0">
                <a:solidFill>
                  <a:srgbClr val="AAAAAA"/>
                </a:solidFill>
                <a:latin typeface="Menlo" panose="020B0609030804020204" pitchFamily="49" charset="0"/>
              </a:rPr>
              <a:t>//</a:t>
            </a:r>
            <a:r>
              <a:rPr lang="ja-JP" altLang="en-US" sz="2400" i="1">
                <a:solidFill>
                  <a:srgbClr val="AAAAAA"/>
                </a:solidFill>
                <a:latin typeface="Menlo" panose="020B0609030804020204" pitchFamily="49" charset="0"/>
              </a:rPr>
              <a:t>调用</a:t>
            </a:r>
            <a:endParaRPr lang="en-US" altLang="ja-JP" sz="2400" i="1" dirty="0">
              <a:solidFill>
                <a:srgbClr val="AAAAAA"/>
              </a:solidFill>
              <a:latin typeface="Menlo" panose="020B0609030804020204" pitchFamily="49" charset="0"/>
            </a:endParaRPr>
          </a:p>
          <a:p>
            <a:r>
              <a:rPr lang="en-US" sz="2400" b="1" dirty="0" err="1">
                <a:solidFill>
                  <a:srgbClr val="AA3731"/>
                </a:solidFill>
                <a:latin typeface="Menlo" panose="020B0609030804020204" pitchFamily="49" charset="0"/>
              </a:rPr>
              <a:t>vector_template</a:t>
            </a:r>
            <a:r>
              <a:rPr lang="en-US" sz="2400" dirty="0">
                <a:solidFill>
                  <a:srgbClr val="777777"/>
                </a:solidFill>
                <a:latin typeface="Menlo" panose="020B0609030804020204" pitchFamily="49" charset="0"/>
              </a:rPr>
              <a:t>&lt;</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&gt;(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3561455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2551-1693-E74F-A705-C3B1254A2DD8}"/>
              </a:ext>
            </a:extLst>
          </p:cNvPr>
          <p:cNvSpPr>
            <a:spLocks noGrp="1"/>
          </p:cNvSpPr>
          <p:nvPr>
            <p:ph type="title"/>
          </p:nvPr>
        </p:nvSpPr>
        <p:spPr/>
        <p:txBody>
          <a:bodyPr>
            <a:normAutofit fontScale="90000"/>
          </a:bodyPr>
          <a:lstStyle/>
          <a:p>
            <a:r>
              <a:rPr lang="en-US" dirty="0"/>
              <a:t>C++</a:t>
            </a:r>
            <a:r>
              <a:rPr lang="ja-JP" altLang="en-US" sz="5300">
                <a:latin typeface="Microsoft YaHei" panose="020B0503020204020204" pitchFamily="34" charset="-122"/>
                <a:ea typeface="Microsoft YaHei" panose="020B0503020204020204" pitchFamily="34" charset="-122"/>
              </a:rPr>
              <a:t>小结</a:t>
            </a:r>
            <a:endParaRPr lang="en-US" sz="5300" dirty="0">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BFED8EAB-E521-3347-BEDE-37E68D838805}"/>
              </a:ext>
            </a:extLst>
          </p:cNvPr>
          <p:cNvSpPr>
            <a:spLocks noGrp="1"/>
          </p:cNvSpPr>
          <p:nvPr>
            <p:ph idx="1"/>
          </p:nvPr>
        </p:nvSpPr>
        <p:spPr/>
        <p:txBody>
          <a:bodyPr/>
          <a:lstStyle/>
          <a:p>
            <a:r>
              <a:rPr lang="ja-JP" altLang="en-US">
                <a:latin typeface="Microsoft YaHei" panose="020B0503020204020204" pitchFamily="34" charset="-122"/>
                <a:ea typeface="Microsoft YaHei" panose="020B0503020204020204" pitchFamily="34" charset="-122"/>
              </a:rPr>
              <a:t>预处理器与宏</a:t>
            </a:r>
            <a:endParaRPr lang="en-US" altLang="ja-JP" dirty="0">
              <a:latin typeface="Microsoft YaHei" panose="020B0503020204020204" pitchFamily="34" charset="-122"/>
              <a:ea typeface="Microsoft YaHei" panose="020B0503020204020204" pitchFamily="34" charset="-122"/>
            </a:endParaRPr>
          </a:p>
          <a:p>
            <a:pPr lvl="1"/>
            <a:r>
              <a:rPr lang="en-US" dirty="0">
                <a:latin typeface="Microsoft YaHei" panose="020B0503020204020204" pitchFamily="34" charset="-122"/>
                <a:ea typeface="Microsoft YaHei" panose="020B0503020204020204" pitchFamily="34" charset="-122"/>
              </a:rPr>
              <a:t>#define</a:t>
            </a:r>
          </a:p>
          <a:p>
            <a:r>
              <a:rPr lang="ja-JP" altLang="en-US">
                <a:latin typeface="Microsoft YaHei" panose="020B0503020204020204" pitchFamily="34" charset="-122"/>
                <a:ea typeface="Microsoft YaHei" panose="020B0503020204020204" pitchFamily="34" charset="-122"/>
              </a:rPr>
              <a:t>数据类型与存储</a:t>
            </a:r>
            <a:endParaRPr lang="en-US" altLang="ja-JP" dirty="0">
              <a:latin typeface="Microsoft YaHei" panose="020B0503020204020204" pitchFamily="34" charset="-122"/>
              <a:ea typeface="Microsoft YaHei" panose="020B0503020204020204" pitchFamily="34" charset="-122"/>
            </a:endParaRPr>
          </a:p>
          <a:p>
            <a:pPr lvl="1"/>
            <a:r>
              <a:rPr lang="ja-JP" altLang="en-US">
                <a:latin typeface="Microsoft YaHei" panose="020B0503020204020204" pitchFamily="34" charset="-122"/>
                <a:ea typeface="Microsoft YaHei" panose="020B0503020204020204" pitchFamily="34" charset="-122"/>
              </a:rPr>
              <a:t>类型决定如何理解数据</a:t>
            </a:r>
            <a:endParaRPr lang="en-US" altLang="ja-JP" dirty="0">
              <a:latin typeface="Microsoft YaHei" panose="020B0503020204020204" pitchFamily="34" charset="-122"/>
              <a:ea typeface="Microsoft YaHei" panose="020B0503020204020204" pitchFamily="34" charset="-122"/>
            </a:endParaRPr>
          </a:p>
          <a:p>
            <a:r>
              <a:rPr lang="ja-JP" altLang="en-US">
                <a:latin typeface="Microsoft YaHei" panose="020B0503020204020204" pitchFamily="34" charset="-122"/>
                <a:ea typeface="Microsoft YaHei" panose="020B0503020204020204" pitchFamily="34" charset="-122"/>
              </a:rPr>
              <a:t>修饰词</a:t>
            </a:r>
            <a:endParaRPr lang="en-US" altLang="ja-JP" dirty="0">
              <a:latin typeface="Microsoft YaHei" panose="020B0503020204020204" pitchFamily="34" charset="-122"/>
              <a:ea typeface="Microsoft YaHei" panose="020B0503020204020204" pitchFamily="34" charset="-122"/>
            </a:endParaRPr>
          </a:p>
          <a:p>
            <a:pPr lvl="1"/>
            <a:r>
              <a:rPr lang="en-US" altLang="ja-JP" dirty="0">
                <a:latin typeface="Microsoft YaHei" panose="020B0503020204020204" pitchFamily="34" charset="-122"/>
                <a:ea typeface="Microsoft YaHei" panose="020B0503020204020204" pitchFamily="34" charset="-122"/>
              </a:rPr>
              <a:t>inline, static, const, volatile, extern…</a:t>
            </a:r>
          </a:p>
          <a:p>
            <a:r>
              <a:rPr lang="ja-JP" altLang="en-US">
                <a:latin typeface="Microsoft YaHei" panose="020B0503020204020204" pitchFamily="34" charset="-122"/>
                <a:ea typeface="Microsoft YaHei" panose="020B0503020204020204" pitchFamily="34" charset="-122"/>
              </a:rPr>
              <a:t>指针与内存</a:t>
            </a:r>
            <a:endParaRPr lang="en-US" altLang="ja-JP" dirty="0">
              <a:latin typeface="Microsoft YaHei" panose="020B0503020204020204" pitchFamily="34" charset="-122"/>
              <a:ea typeface="Microsoft YaHei" panose="020B0503020204020204" pitchFamily="34" charset="-122"/>
            </a:endParaRPr>
          </a:p>
          <a:p>
            <a:pPr lvl="1"/>
            <a:r>
              <a:rPr lang="ja-JP" altLang="en-US">
                <a:latin typeface="Microsoft YaHei" panose="020B0503020204020204" pitchFamily="34" charset="-122"/>
                <a:ea typeface="Microsoft YaHei" panose="020B0503020204020204" pitchFamily="34" charset="-122"/>
              </a:rPr>
              <a:t>指针本质为内存中的地址</a:t>
            </a:r>
            <a:endParaRPr lang="en-US" altLang="ja-JP" dirty="0">
              <a:latin typeface="Microsoft YaHei" panose="020B0503020204020204" pitchFamily="34" charset="-122"/>
              <a:ea typeface="Microsoft YaHei" panose="020B0503020204020204" pitchFamily="34" charset="-122"/>
            </a:endParaRPr>
          </a:p>
          <a:p>
            <a:pPr lvl="1"/>
            <a:r>
              <a:rPr lang="ja-JP" altLang="en-US">
                <a:latin typeface="Microsoft YaHei" panose="020B0503020204020204" pitchFamily="34" charset="-122"/>
                <a:ea typeface="Microsoft YaHei" panose="020B0503020204020204" pitchFamily="34" charset="-122"/>
              </a:rPr>
              <a:t>指针类型决定如何理解指针指向的内容</a:t>
            </a:r>
            <a:endParaRPr lang="en-US" altLang="ja-JP" dirty="0">
              <a:latin typeface="Microsoft YaHei" panose="020B0503020204020204" pitchFamily="34" charset="-122"/>
              <a:ea typeface="Microsoft YaHei" panose="020B0503020204020204" pitchFamily="34" charset="-122"/>
            </a:endParaRPr>
          </a:p>
          <a:p>
            <a:pPr lvl="1"/>
            <a:r>
              <a:rPr lang="ja-JP" altLang="en-US">
                <a:latin typeface="Microsoft YaHei" panose="020B0503020204020204" pitchFamily="34" charset="-122"/>
                <a:ea typeface="Microsoft YaHei" panose="020B0503020204020204" pitchFamily="34" charset="-122"/>
              </a:rPr>
              <a:t>指针与一般的变量之间的关系</a:t>
            </a:r>
            <a:endParaRPr lang="en-US" dirty="0">
              <a:latin typeface="Microsoft YaHei" panose="020B0503020204020204" pitchFamily="34" charset="-122"/>
              <a:ea typeface="Microsoft YaHei" panose="020B0503020204020204" pitchFamily="34" charset="-122"/>
            </a:endParaRPr>
          </a:p>
        </p:txBody>
      </p:sp>
      <p:sp>
        <p:nvSpPr>
          <p:cNvPr id="4" name="Slide Number Placeholder 3">
            <a:extLst>
              <a:ext uri="{FF2B5EF4-FFF2-40B4-BE49-F238E27FC236}">
                <a16:creationId xmlns:a16="http://schemas.microsoft.com/office/drawing/2014/main" id="{6521A212-8794-1547-A237-84B11B0EB307}"/>
              </a:ext>
            </a:extLst>
          </p:cNvPr>
          <p:cNvSpPr>
            <a:spLocks noGrp="1"/>
          </p:cNvSpPr>
          <p:nvPr>
            <p:ph type="sldNum" sz="quarter" idx="12"/>
          </p:nvPr>
        </p:nvSpPr>
        <p:spPr/>
        <p:txBody>
          <a:bodyPr/>
          <a:lstStyle/>
          <a:p>
            <a:pPr>
              <a:defRPr/>
            </a:pPr>
            <a:fld id="{CA40A734-EF3B-425E-9970-80954DDB0807}" type="slidenum">
              <a:rPr lang="zh-CN" altLang="en-US" smtClean="0"/>
              <a:pPr>
                <a:defRPr/>
              </a:pPr>
              <a:t>57</a:t>
            </a:fld>
            <a:endParaRPr lang="zh-CN" altLang="en-US"/>
          </a:p>
        </p:txBody>
      </p:sp>
    </p:spTree>
    <p:extLst>
      <p:ext uri="{BB962C8B-B14F-4D97-AF65-F5344CB8AC3E}">
        <p14:creationId xmlns:p14="http://schemas.microsoft.com/office/powerpoint/2010/main" val="2075974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840">
                <a:solidFill>
                  <a:schemeClr val="tx1"/>
                </a:solidFill>
                <a:latin typeface="Calibri" panose="020F0502020204030204" pitchFamily="34" charset="0"/>
                <a:ea typeface="宋体" panose="02010600030101010101" pitchFamily="2" charset="-122"/>
              </a:defRPr>
            </a:lvl1pPr>
            <a:lvl2pPr marL="891467" indent="-342872">
              <a:spcBef>
                <a:spcPct val="20000"/>
              </a:spcBef>
              <a:buFont typeface="Arial" panose="020B0604020202020204" pitchFamily="34" charset="0"/>
              <a:buChar char="–"/>
              <a:defRPr sz="3360">
                <a:solidFill>
                  <a:schemeClr val="tx1"/>
                </a:solidFill>
                <a:latin typeface="Calibri" panose="020F0502020204030204" pitchFamily="34" charset="0"/>
                <a:ea typeface="宋体" panose="02010600030101010101" pitchFamily="2" charset="-122"/>
              </a:defRPr>
            </a:lvl2pPr>
            <a:lvl3pPr marL="1371488" indent="-274299">
              <a:spcBef>
                <a:spcPct val="20000"/>
              </a:spcBef>
              <a:buFont typeface="Arial" panose="020B0604020202020204" pitchFamily="34" charset="0"/>
              <a:buChar char="•"/>
              <a:defRPr sz="2880">
                <a:solidFill>
                  <a:schemeClr val="tx1"/>
                </a:solidFill>
                <a:latin typeface="Calibri" panose="020F0502020204030204" pitchFamily="34" charset="0"/>
                <a:ea typeface="宋体" panose="02010600030101010101" pitchFamily="2" charset="-122"/>
              </a:defRPr>
            </a:lvl3pPr>
            <a:lvl4pPr marL="1920085"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4pPr>
            <a:lvl5pPr marL="2468677"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5pPr>
            <a:lvl6pPr marL="301727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6pPr>
            <a:lvl7pPr marL="3565867"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7pPr>
            <a:lvl8pPr marL="411446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8pPr>
            <a:lvl9pPr marL="4663058"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C37259-17AB-4033-9296-718E8806D94A}" type="slidenum">
              <a:rPr lang="zh-CN" altLang="en-US" sz="1440">
                <a:solidFill>
                  <a:srgbClr val="898989"/>
                </a:solidFill>
              </a:rPr>
              <a:pPr>
                <a:spcBef>
                  <a:spcPct val="0"/>
                </a:spcBef>
                <a:buFontTx/>
                <a:buNone/>
              </a:pPr>
              <a:t>58</a:t>
            </a:fld>
            <a:endParaRPr lang="zh-CN" altLang="en-US" sz="1440">
              <a:solidFill>
                <a:srgbClr val="898989"/>
              </a:solidFill>
            </a:endParaRPr>
          </a:p>
        </p:txBody>
      </p:sp>
      <p:sp>
        <p:nvSpPr>
          <p:cNvPr id="34820" name="TextBox 4"/>
          <p:cNvSpPr txBox="1">
            <a:spLocks noChangeArrowheads="1"/>
          </p:cNvSpPr>
          <p:nvPr/>
        </p:nvSpPr>
        <p:spPr bwMode="auto">
          <a:xfrm>
            <a:off x="0" y="3245022"/>
            <a:ext cx="14630399" cy="941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9718" tIns="54859" rIns="109718" bIns="548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5400" b="1" dirty="0">
                <a:solidFill>
                  <a:srgbClr val="C00000"/>
                </a:solidFill>
                <a:latin typeface="Times New Roman" panose="02020603050405020304" pitchFamily="18" charset="0"/>
                <a:ea typeface="华文楷体" panose="02010600040101010101" pitchFamily="2" charset="-122"/>
              </a:rPr>
              <a:t>Questions?</a:t>
            </a:r>
            <a:endParaRPr lang="zh-CN" altLang="en-US" sz="5400"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824F-9D35-EC42-9E28-B3D2EDD6CC2F}"/>
              </a:ext>
            </a:extLst>
          </p:cNvPr>
          <p:cNvSpPr>
            <a:spLocks noGrp="1"/>
          </p:cNvSpPr>
          <p:nvPr>
            <p:ph type="title"/>
          </p:nvPr>
        </p:nvSpPr>
        <p:spPr/>
        <p:txBody>
          <a:bodyPr>
            <a:normAutofit fontScale="90000"/>
          </a:bodyPr>
          <a:lstStyle/>
          <a:p>
            <a:r>
              <a:rPr lang="zh-CN" altLang="en-US" dirty="0"/>
              <a:t>编译语言 </a:t>
            </a:r>
            <a:r>
              <a:rPr lang="en-US" altLang="zh-CN" dirty="0"/>
              <a:t>vs</a:t>
            </a:r>
            <a:r>
              <a:rPr lang="zh-CN" altLang="en-US" dirty="0"/>
              <a:t> 解释语言</a:t>
            </a:r>
            <a:endParaRPr lang="en-US" dirty="0"/>
          </a:p>
        </p:txBody>
      </p:sp>
      <p:sp>
        <p:nvSpPr>
          <p:cNvPr id="3" name="Content Placeholder 2">
            <a:extLst>
              <a:ext uri="{FF2B5EF4-FFF2-40B4-BE49-F238E27FC236}">
                <a16:creationId xmlns:a16="http://schemas.microsoft.com/office/drawing/2014/main" id="{44B862F2-23C1-7043-8B0C-0D49481AA4DD}"/>
              </a:ext>
            </a:extLst>
          </p:cNvPr>
          <p:cNvSpPr>
            <a:spLocks noGrp="1"/>
          </p:cNvSpPr>
          <p:nvPr>
            <p:ph idx="1"/>
          </p:nvPr>
        </p:nvSpPr>
        <p:spPr>
          <a:xfrm>
            <a:off x="731520" y="1234481"/>
            <a:ext cx="13167360" cy="6116918"/>
          </a:xfrm>
        </p:spPr>
        <p:txBody>
          <a:bodyPr/>
          <a:lstStyle/>
          <a:p>
            <a:r>
              <a:rPr lang="zh-CN" altLang="en-US" dirty="0">
                <a:latin typeface="+mj-ea"/>
                <a:ea typeface="+mj-ea"/>
              </a:rPr>
              <a:t>编译语言</a:t>
            </a:r>
            <a:endParaRPr lang="en-US" altLang="zh-CN" dirty="0">
              <a:latin typeface="+mj-ea"/>
              <a:ea typeface="+mj-ea"/>
            </a:endParaRPr>
          </a:p>
          <a:p>
            <a:pPr lvl="1"/>
            <a:r>
              <a:rPr lang="en-US" altLang="zh-CN" dirty="0">
                <a:latin typeface="+mj-ea"/>
                <a:ea typeface="+mj-ea"/>
              </a:rPr>
              <a:t>C/C++</a:t>
            </a:r>
          </a:p>
          <a:p>
            <a:pPr lvl="1"/>
            <a:r>
              <a:rPr lang="zh-CN" altLang="en-US" dirty="0">
                <a:latin typeface="+mj-ea"/>
                <a:ea typeface="+mj-ea"/>
              </a:rPr>
              <a:t>编译器将代码转换成机器指令</a:t>
            </a:r>
            <a:endParaRPr lang="en-US" altLang="zh-CN" dirty="0">
              <a:latin typeface="+mj-ea"/>
              <a:ea typeface="+mj-ea"/>
            </a:endParaRPr>
          </a:p>
          <a:p>
            <a:pPr lvl="1"/>
            <a:r>
              <a:rPr lang="zh-CN" altLang="en-US" dirty="0">
                <a:latin typeface="+mj-ea"/>
                <a:ea typeface="+mj-ea"/>
              </a:rPr>
              <a:t>机器指令无法在不同架构上运行</a:t>
            </a:r>
            <a:endParaRPr lang="en-US" altLang="zh-CN" dirty="0">
              <a:latin typeface="+mj-ea"/>
              <a:ea typeface="+mj-ea"/>
            </a:endParaRPr>
          </a:p>
          <a:p>
            <a:pPr lvl="1"/>
            <a:r>
              <a:rPr lang="zh-CN" altLang="en-US" dirty="0">
                <a:latin typeface="+mj-ea"/>
                <a:ea typeface="+mj-ea"/>
              </a:rPr>
              <a:t>通常执行速度更快</a:t>
            </a:r>
            <a:endParaRPr lang="en-US" altLang="zh-CN" dirty="0">
              <a:latin typeface="+mj-ea"/>
              <a:ea typeface="+mj-ea"/>
            </a:endParaRPr>
          </a:p>
          <a:p>
            <a:r>
              <a:rPr lang="zh-CN" altLang="en-US" dirty="0">
                <a:latin typeface="+mj-ea"/>
                <a:ea typeface="+mj-ea"/>
              </a:rPr>
              <a:t>解释语言</a:t>
            </a:r>
            <a:endParaRPr lang="en-US" altLang="zh-CN" dirty="0">
              <a:latin typeface="+mj-ea"/>
              <a:ea typeface="+mj-ea"/>
            </a:endParaRPr>
          </a:p>
          <a:p>
            <a:pPr lvl="1"/>
            <a:r>
              <a:rPr lang="en-US" altLang="zh-CN" dirty="0">
                <a:latin typeface="+mj-ea"/>
                <a:ea typeface="+mj-ea"/>
              </a:rPr>
              <a:t>JAVA</a:t>
            </a:r>
            <a:r>
              <a:rPr lang="zh-CN" altLang="en-US" dirty="0">
                <a:latin typeface="+mj-ea"/>
                <a:ea typeface="+mj-ea"/>
              </a:rPr>
              <a:t>、</a:t>
            </a:r>
            <a:r>
              <a:rPr lang="en-US" altLang="zh-CN" dirty="0">
                <a:latin typeface="+mj-ea"/>
                <a:ea typeface="+mj-ea"/>
              </a:rPr>
              <a:t>Python</a:t>
            </a:r>
          </a:p>
          <a:p>
            <a:pPr lvl="1"/>
            <a:r>
              <a:rPr lang="zh-CN" altLang="en-US" dirty="0">
                <a:latin typeface="+mj-ea"/>
                <a:ea typeface="+mj-ea"/>
              </a:rPr>
              <a:t>执行过程中由解释器转换成指令（但为实时优化提供可能性）</a:t>
            </a:r>
            <a:endParaRPr lang="en-US" altLang="zh-CN" dirty="0">
              <a:latin typeface="+mj-ea"/>
              <a:ea typeface="+mj-ea"/>
            </a:endParaRPr>
          </a:p>
          <a:p>
            <a:pPr lvl="1"/>
            <a:r>
              <a:rPr lang="zh-CN" altLang="en-US" dirty="0">
                <a:latin typeface="+mj-ea"/>
                <a:ea typeface="+mj-ea"/>
              </a:rPr>
              <a:t>通常执行更慢</a:t>
            </a:r>
            <a:endParaRPr lang="en-US" altLang="zh-CN" dirty="0">
              <a:latin typeface="+mj-ea"/>
              <a:ea typeface="+mj-ea"/>
            </a:endParaRPr>
          </a:p>
          <a:p>
            <a:pPr lvl="1"/>
            <a:r>
              <a:rPr lang="zh-CN" altLang="en-US" dirty="0">
                <a:latin typeface="+mj-ea"/>
                <a:ea typeface="+mj-ea"/>
              </a:rPr>
              <a:t>即时编译器技术（</a:t>
            </a:r>
            <a:r>
              <a:rPr lang="en-US" altLang="zh-CN" dirty="0">
                <a:latin typeface="+mj-ea"/>
                <a:ea typeface="+mj-ea"/>
              </a:rPr>
              <a:t>Just-in-Time</a:t>
            </a:r>
            <a:r>
              <a:rPr lang="zh-CN" altLang="en-US" dirty="0">
                <a:latin typeface="+mj-ea"/>
                <a:ea typeface="+mj-ea"/>
              </a:rPr>
              <a:t>）</a:t>
            </a:r>
            <a:r>
              <a:rPr lang="en-US" altLang="zh-CN" dirty="0">
                <a:latin typeface="+mj-ea"/>
                <a:ea typeface="+mj-ea"/>
              </a:rPr>
              <a:t>:</a:t>
            </a:r>
            <a:r>
              <a:rPr lang="zh-CN" altLang="en-US" dirty="0">
                <a:latin typeface="+mj-ea"/>
                <a:ea typeface="+mj-ea"/>
              </a:rPr>
              <a:t> 实时编译部分代码</a:t>
            </a:r>
            <a:endParaRPr lang="en-US" dirty="0">
              <a:latin typeface="+mj-ea"/>
              <a:ea typeface="+mj-ea"/>
            </a:endParaRPr>
          </a:p>
        </p:txBody>
      </p:sp>
      <p:sp>
        <p:nvSpPr>
          <p:cNvPr id="4" name="Slide Number Placeholder 3">
            <a:extLst>
              <a:ext uri="{FF2B5EF4-FFF2-40B4-BE49-F238E27FC236}">
                <a16:creationId xmlns:a16="http://schemas.microsoft.com/office/drawing/2014/main" id="{08E98CC6-E135-D843-8D7E-DCB635A9306D}"/>
              </a:ext>
            </a:extLst>
          </p:cNvPr>
          <p:cNvSpPr>
            <a:spLocks noGrp="1"/>
          </p:cNvSpPr>
          <p:nvPr>
            <p:ph type="sldNum" sz="quarter" idx="12"/>
          </p:nvPr>
        </p:nvSpPr>
        <p:spPr/>
        <p:txBody>
          <a:bodyPr/>
          <a:lstStyle/>
          <a:p>
            <a:pPr>
              <a:defRPr/>
            </a:pPr>
            <a:fld id="{CA40A734-EF3B-425E-9970-80954DDB0807}" type="slidenum">
              <a:rPr lang="zh-CN" altLang="en-US" smtClean="0"/>
              <a:pPr>
                <a:defRPr/>
              </a:pPr>
              <a:t>6</a:t>
            </a:fld>
            <a:endParaRPr lang="zh-CN" altLang="en-US" dirty="0"/>
          </a:p>
        </p:txBody>
      </p:sp>
    </p:spTree>
    <p:extLst>
      <p:ext uri="{BB962C8B-B14F-4D97-AF65-F5344CB8AC3E}">
        <p14:creationId xmlns:p14="http://schemas.microsoft.com/office/powerpoint/2010/main" val="305435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3424-B081-0F4F-8F05-7670872A33F9}"/>
              </a:ext>
            </a:extLst>
          </p:cNvPr>
          <p:cNvSpPr>
            <a:spLocks noGrp="1"/>
          </p:cNvSpPr>
          <p:nvPr>
            <p:ph type="title"/>
          </p:nvPr>
        </p:nvSpPr>
        <p:spPr/>
        <p:txBody>
          <a:bodyPr>
            <a:normAutofit fontScale="90000"/>
          </a:bodyPr>
          <a:lstStyle/>
          <a:p>
            <a:r>
              <a:rPr lang="en-US" dirty="0"/>
              <a:t>C</a:t>
            </a:r>
            <a:r>
              <a:rPr lang="en-US" altLang="zh-CN" dirty="0"/>
              <a:t>/C++</a:t>
            </a:r>
            <a:r>
              <a:rPr lang="zh-CN" altLang="en-US" dirty="0"/>
              <a:t>程序编译流程</a:t>
            </a:r>
            <a:endParaRPr lang="en-US" dirty="0"/>
          </a:p>
        </p:txBody>
      </p:sp>
      <p:sp>
        <p:nvSpPr>
          <p:cNvPr id="4" name="Slide Number Placeholder 3">
            <a:extLst>
              <a:ext uri="{FF2B5EF4-FFF2-40B4-BE49-F238E27FC236}">
                <a16:creationId xmlns:a16="http://schemas.microsoft.com/office/drawing/2014/main" id="{2A77EC31-FE2D-8A47-8285-2D530A299C45}"/>
              </a:ext>
            </a:extLst>
          </p:cNvPr>
          <p:cNvSpPr>
            <a:spLocks noGrp="1"/>
          </p:cNvSpPr>
          <p:nvPr>
            <p:ph type="sldNum" sz="quarter" idx="12"/>
          </p:nvPr>
        </p:nvSpPr>
        <p:spPr/>
        <p:txBody>
          <a:bodyPr/>
          <a:lstStyle/>
          <a:p>
            <a:pPr>
              <a:defRPr/>
            </a:pPr>
            <a:fld id="{CA40A734-EF3B-425E-9970-80954DDB0807}" type="slidenum">
              <a:rPr lang="zh-CN" altLang="en-US" smtClean="0"/>
              <a:pPr>
                <a:defRPr/>
              </a:pPr>
              <a:t>7</a:t>
            </a:fld>
            <a:endParaRPr lang="zh-CN" altLang="en-US"/>
          </a:p>
        </p:txBody>
      </p:sp>
      <p:pic>
        <p:nvPicPr>
          <p:cNvPr id="3" name="Picture 2">
            <a:extLst>
              <a:ext uri="{FF2B5EF4-FFF2-40B4-BE49-F238E27FC236}">
                <a16:creationId xmlns:a16="http://schemas.microsoft.com/office/drawing/2014/main" id="{A30431B8-E34E-AC42-BEAF-FDFD6A2BD189}"/>
              </a:ext>
            </a:extLst>
          </p:cNvPr>
          <p:cNvPicPr>
            <a:picLocks noChangeAspect="1"/>
          </p:cNvPicPr>
          <p:nvPr/>
        </p:nvPicPr>
        <p:blipFill>
          <a:blip r:embed="rId3"/>
          <a:stretch>
            <a:fillRect/>
          </a:stretch>
        </p:blipFill>
        <p:spPr>
          <a:xfrm>
            <a:off x="338444" y="1873250"/>
            <a:ext cx="13961532" cy="5409902"/>
          </a:xfrm>
          <a:prstGeom prst="rect">
            <a:avLst/>
          </a:prstGeom>
        </p:spPr>
      </p:pic>
    </p:spTree>
    <p:extLst>
      <p:ext uri="{BB962C8B-B14F-4D97-AF65-F5344CB8AC3E}">
        <p14:creationId xmlns:p14="http://schemas.microsoft.com/office/powerpoint/2010/main" val="337390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5982-6B1D-584A-8946-2E2AE25E0831}"/>
              </a:ext>
            </a:extLst>
          </p:cNvPr>
          <p:cNvSpPr>
            <a:spLocks noGrp="1"/>
          </p:cNvSpPr>
          <p:nvPr>
            <p:ph type="title"/>
          </p:nvPr>
        </p:nvSpPr>
        <p:spPr/>
        <p:txBody>
          <a:bodyPr>
            <a:normAutofit fontScale="90000"/>
          </a:bodyPr>
          <a:lstStyle/>
          <a:p>
            <a:r>
              <a:rPr lang="en-US" altLang="zh-CN" dirty="0"/>
              <a:t>C/</a:t>
            </a:r>
            <a:r>
              <a:rPr lang="en-US" dirty="0"/>
              <a:t>C++</a:t>
            </a:r>
            <a:r>
              <a:rPr lang="zh-CN" altLang="en-US" dirty="0"/>
              <a:t>入门课程提纲</a:t>
            </a:r>
            <a:endParaRPr lang="en-US" dirty="0"/>
          </a:p>
        </p:txBody>
      </p:sp>
      <p:sp>
        <p:nvSpPr>
          <p:cNvPr id="3" name="Content Placeholder 2">
            <a:extLst>
              <a:ext uri="{FF2B5EF4-FFF2-40B4-BE49-F238E27FC236}">
                <a16:creationId xmlns:a16="http://schemas.microsoft.com/office/drawing/2014/main" id="{C2178D8D-50C9-1643-AFDB-7EFCC0025458}"/>
              </a:ext>
            </a:extLst>
          </p:cNvPr>
          <p:cNvSpPr>
            <a:spLocks noGrp="1"/>
          </p:cNvSpPr>
          <p:nvPr>
            <p:ph idx="1"/>
          </p:nvPr>
        </p:nvSpPr>
        <p:spPr/>
        <p:txBody>
          <a:bodyPr/>
          <a:lstStyle/>
          <a:p>
            <a:r>
              <a:rPr lang="zh-CN" altLang="en-US" dirty="0"/>
              <a:t>概要</a:t>
            </a:r>
            <a:endParaRPr lang="en-US" altLang="zh-CN" dirty="0"/>
          </a:p>
          <a:p>
            <a:r>
              <a:rPr lang="zh-CN" altLang="en-US" dirty="0">
                <a:solidFill>
                  <a:srgbClr val="C00000"/>
                </a:solidFill>
              </a:rPr>
              <a:t>预处理器与宏</a:t>
            </a:r>
            <a:endParaRPr lang="en-US" altLang="zh-CN" dirty="0">
              <a:solidFill>
                <a:srgbClr val="C00000"/>
              </a:solidFill>
            </a:endParaRPr>
          </a:p>
          <a:p>
            <a:r>
              <a:rPr lang="zh-CN" altLang="en-US" dirty="0"/>
              <a:t>变量与函数</a:t>
            </a:r>
            <a:endParaRPr lang="en-US" altLang="zh-CN" dirty="0"/>
          </a:p>
          <a:p>
            <a:r>
              <a:rPr lang="zh-CN" altLang="en-US" dirty="0"/>
              <a:t>修饰词</a:t>
            </a:r>
            <a:endParaRPr lang="en-US" altLang="zh-CN" dirty="0"/>
          </a:p>
          <a:p>
            <a:r>
              <a:rPr lang="zh-CN" altLang="en-US" dirty="0"/>
              <a:t>指针与内存</a:t>
            </a:r>
            <a:endParaRPr lang="en-US" altLang="zh-CN" dirty="0"/>
          </a:p>
          <a:p>
            <a:endParaRPr lang="en-US" dirty="0"/>
          </a:p>
        </p:txBody>
      </p:sp>
      <p:sp>
        <p:nvSpPr>
          <p:cNvPr id="4" name="Slide Number Placeholder 3">
            <a:extLst>
              <a:ext uri="{FF2B5EF4-FFF2-40B4-BE49-F238E27FC236}">
                <a16:creationId xmlns:a16="http://schemas.microsoft.com/office/drawing/2014/main" id="{11AA29BA-8362-0342-BE0F-6F7FDEAEAB69}"/>
              </a:ext>
            </a:extLst>
          </p:cNvPr>
          <p:cNvSpPr>
            <a:spLocks noGrp="1"/>
          </p:cNvSpPr>
          <p:nvPr>
            <p:ph type="sldNum" sz="quarter" idx="12"/>
          </p:nvPr>
        </p:nvSpPr>
        <p:spPr/>
        <p:txBody>
          <a:bodyPr/>
          <a:lstStyle/>
          <a:p>
            <a:pPr>
              <a:defRPr/>
            </a:pPr>
            <a:fld id="{CA40A734-EF3B-425E-9970-80954DDB0807}" type="slidenum">
              <a:rPr lang="zh-CN" altLang="en-US" smtClean="0"/>
              <a:pPr>
                <a:defRPr/>
              </a:pPr>
              <a:t>8</a:t>
            </a:fld>
            <a:endParaRPr lang="zh-CN" altLang="en-US"/>
          </a:p>
        </p:txBody>
      </p:sp>
    </p:spTree>
    <p:extLst>
      <p:ext uri="{BB962C8B-B14F-4D97-AF65-F5344CB8AC3E}">
        <p14:creationId xmlns:p14="http://schemas.microsoft.com/office/powerpoint/2010/main" val="295454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2F40-F046-1544-BF17-427314D97067}"/>
              </a:ext>
            </a:extLst>
          </p:cNvPr>
          <p:cNvSpPr>
            <a:spLocks noGrp="1"/>
          </p:cNvSpPr>
          <p:nvPr>
            <p:ph type="title"/>
          </p:nvPr>
        </p:nvSpPr>
        <p:spPr/>
        <p:txBody>
          <a:bodyPr>
            <a:normAutofit fontScale="90000"/>
          </a:bodyPr>
          <a:lstStyle/>
          <a:p>
            <a:r>
              <a:rPr lang="zh-CN" altLang="en-US" dirty="0"/>
              <a:t>预处理器</a:t>
            </a:r>
            <a:endParaRPr lang="en-US" dirty="0"/>
          </a:p>
        </p:txBody>
      </p:sp>
      <p:sp>
        <p:nvSpPr>
          <p:cNvPr id="3" name="Content Placeholder 2">
            <a:extLst>
              <a:ext uri="{FF2B5EF4-FFF2-40B4-BE49-F238E27FC236}">
                <a16:creationId xmlns:a16="http://schemas.microsoft.com/office/drawing/2014/main" id="{9131FE62-F423-4B4A-BD97-0248321F0FF5}"/>
              </a:ext>
            </a:extLst>
          </p:cNvPr>
          <p:cNvSpPr>
            <a:spLocks noGrp="1"/>
          </p:cNvSpPr>
          <p:nvPr>
            <p:ph idx="1"/>
          </p:nvPr>
        </p:nvSpPr>
        <p:spPr/>
        <p:txBody>
          <a:bodyPr/>
          <a:lstStyle/>
          <a:p>
            <a:r>
              <a:rPr lang="zh-CN" altLang="en-US" sz="4000" dirty="0">
                <a:latin typeface="+mj-ea"/>
                <a:ea typeface="+mj-ea"/>
              </a:rPr>
              <a:t>处理以</a:t>
            </a:r>
            <a:r>
              <a:rPr lang="en-US" altLang="zh-CN" sz="4000" dirty="0">
                <a:latin typeface="+mj-ea"/>
                <a:ea typeface="+mj-ea"/>
              </a:rPr>
              <a:t>”#”</a:t>
            </a:r>
            <a:r>
              <a:rPr lang="zh-CN" altLang="en-US" sz="4000" dirty="0">
                <a:latin typeface="+mj-ea"/>
                <a:ea typeface="+mj-ea"/>
              </a:rPr>
              <a:t>开头的预处理指令</a:t>
            </a:r>
            <a:endParaRPr lang="en-US" altLang="zh-CN" sz="4000" dirty="0">
              <a:latin typeface="+mj-ea"/>
              <a:ea typeface="+mj-ea"/>
            </a:endParaRPr>
          </a:p>
          <a:p>
            <a:pPr lvl="1"/>
            <a:r>
              <a:rPr lang="en-US" altLang="zh-CN" sz="3600" dirty="0">
                <a:latin typeface="Consolas" panose="020B0609020204030204" pitchFamily="49" charset="0"/>
                <a:ea typeface="+mj-ea"/>
                <a:cs typeface="Consolas" panose="020B0609020204030204" pitchFamily="49" charset="0"/>
              </a:rPr>
              <a:t>#include</a:t>
            </a:r>
            <a:r>
              <a:rPr lang="zh-CN" altLang="en-US" sz="3600" dirty="0">
                <a:latin typeface="Consolas" panose="020B0609020204030204" pitchFamily="49" charset="0"/>
                <a:ea typeface="+mj-ea"/>
                <a:cs typeface="Consolas" panose="020B0609020204030204" pitchFamily="49" charset="0"/>
              </a:rPr>
              <a:t> </a:t>
            </a:r>
            <a:r>
              <a:rPr lang="en-US" altLang="zh-CN" sz="3600" dirty="0">
                <a:latin typeface="Consolas" panose="020B0609020204030204" pitchFamily="49" charset="0"/>
                <a:ea typeface="+mj-ea"/>
                <a:cs typeface="Consolas" panose="020B0609020204030204" pitchFamily="49" charset="0"/>
              </a:rPr>
              <a:t>&lt;</a:t>
            </a:r>
            <a:r>
              <a:rPr lang="en-US" altLang="zh-CN" sz="3600" dirty="0" err="1">
                <a:latin typeface="Consolas" panose="020B0609020204030204" pitchFamily="49" charset="0"/>
                <a:ea typeface="+mj-ea"/>
                <a:cs typeface="Consolas" panose="020B0609020204030204" pitchFamily="49" charset="0"/>
              </a:rPr>
              <a:t>header.h</a:t>
            </a:r>
            <a:r>
              <a:rPr lang="en-US" altLang="zh-CN" sz="3600" dirty="0">
                <a:latin typeface="Consolas" panose="020B0609020204030204" pitchFamily="49" charset="0"/>
                <a:ea typeface="+mj-ea"/>
                <a:cs typeface="Consolas" panose="020B0609020204030204" pitchFamily="49" charset="0"/>
              </a:rPr>
              <a:t>&gt;</a:t>
            </a:r>
            <a:endParaRPr lang="en-US" altLang="zh-CN" sz="3600" dirty="0">
              <a:latin typeface="+mj-ea"/>
              <a:ea typeface="+mj-ea"/>
            </a:endParaRPr>
          </a:p>
          <a:p>
            <a:pPr lvl="1"/>
            <a:r>
              <a:rPr lang="zh-CN" altLang="en-US" sz="3600" dirty="0">
                <a:latin typeface="+mj-ea"/>
                <a:ea typeface="+mj-ea"/>
              </a:rPr>
              <a:t>宏（</a:t>
            </a:r>
            <a:r>
              <a:rPr lang="en-US" altLang="zh-CN" sz="3600" dirty="0">
                <a:latin typeface="+mj-ea"/>
                <a:ea typeface="+mj-ea"/>
              </a:rPr>
              <a:t>macro</a:t>
            </a:r>
            <a:r>
              <a:rPr lang="zh-CN" altLang="en-US" sz="3600" dirty="0">
                <a:latin typeface="+mj-ea"/>
                <a:ea typeface="+mj-ea"/>
              </a:rPr>
              <a:t>）</a:t>
            </a:r>
            <a:endParaRPr lang="en-US" altLang="zh-CN" sz="3200" dirty="0">
              <a:latin typeface="+mj-ea"/>
              <a:ea typeface="+mj-ea"/>
            </a:endParaRPr>
          </a:p>
          <a:p>
            <a:pPr lvl="2"/>
            <a:r>
              <a:rPr lang="zh-CN" altLang="en-US" sz="3200" dirty="0">
                <a:latin typeface="+mj-ea"/>
                <a:ea typeface="+mj-ea"/>
              </a:rPr>
              <a:t>宏定义</a:t>
            </a:r>
            <a:endParaRPr lang="en-US" altLang="zh-CN" sz="3200" dirty="0">
              <a:latin typeface="+mj-ea"/>
              <a:ea typeface="+mj-ea"/>
            </a:endParaRPr>
          </a:p>
          <a:p>
            <a:pPr lvl="3"/>
            <a:r>
              <a:rPr lang="zh-CN" altLang="en-US" sz="2720" dirty="0">
                <a:latin typeface="+mj-ea"/>
                <a:ea typeface="+mj-ea"/>
              </a:rPr>
              <a:t>本质为文字替换</a:t>
            </a:r>
            <a:endParaRPr lang="en-US" altLang="zh-CN" sz="2720" dirty="0">
              <a:latin typeface="+mj-ea"/>
              <a:ea typeface="+mj-ea"/>
            </a:endParaRPr>
          </a:p>
          <a:p>
            <a:pPr lvl="3"/>
            <a:r>
              <a:rPr lang="zh-CN" altLang="en-US" sz="2800" dirty="0">
                <a:latin typeface="+mj-ea"/>
                <a:ea typeface="+mj-ea"/>
              </a:rPr>
              <a:t>常量宏定义：</a:t>
            </a:r>
            <a:r>
              <a:rPr lang="en-US" sz="2800" dirty="0">
                <a:solidFill>
                  <a:srgbClr val="777777"/>
                </a:solidFill>
                <a:latin typeface="Menlo" panose="020B0609030804020204" pitchFamily="49" charset="0"/>
              </a:rPr>
              <a:t>#</a:t>
            </a:r>
            <a:r>
              <a:rPr lang="en-US" sz="2800" dirty="0">
                <a:solidFill>
                  <a:srgbClr val="4B69C6"/>
                </a:solidFill>
                <a:latin typeface="Menlo" panose="020B0609030804020204" pitchFamily="49" charset="0"/>
              </a:rPr>
              <a:t>define</a:t>
            </a:r>
            <a:r>
              <a:rPr lang="en-US" sz="2800" dirty="0">
                <a:solidFill>
                  <a:srgbClr val="333333"/>
                </a:solidFill>
                <a:latin typeface="Menlo" panose="020B0609030804020204" pitchFamily="49" charset="0"/>
              </a:rPr>
              <a:t> </a:t>
            </a:r>
            <a:r>
              <a:rPr lang="en-US" sz="2800" b="1" dirty="0">
                <a:solidFill>
                  <a:srgbClr val="AA3731"/>
                </a:solidFill>
                <a:latin typeface="Menlo" panose="020B0609030804020204" pitchFamily="49" charset="0"/>
              </a:rPr>
              <a:t>SOME_VALUE</a:t>
            </a:r>
            <a:r>
              <a:rPr lang="en-US" sz="2800" dirty="0">
                <a:solidFill>
                  <a:srgbClr val="333333"/>
                </a:solidFill>
                <a:latin typeface="Menlo" panose="020B0609030804020204" pitchFamily="49" charset="0"/>
              </a:rPr>
              <a:t> </a:t>
            </a:r>
            <a:r>
              <a:rPr lang="en-US" sz="2800" dirty="0">
                <a:solidFill>
                  <a:srgbClr val="9C5D27"/>
                </a:solidFill>
                <a:latin typeface="Menlo" panose="020B0609030804020204" pitchFamily="49" charset="0"/>
              </a:rPr>
              <a:t>1024</a:t>
            </a:r>
            <a:endParaRPr lang="en-US" altLang="zh-CN" sz="2800" dirty="0">
              <a:latin typeface="+mj-ea"/>
              <a:ea typeface="+mj-ea"/>
            </a:endParaRPr>
          </a:p>
          <a:p>
            <a:pPr lvl="3"/>
            <a:r>
              <a:rPr lang="zh-CN" altLang="en-US" sz="2800" dirty="0">
                <a:latin typeface="+mj-ea"/>
                <a:ea typeface="+mj-ea"/>
              </a:rPr>
              <a:t>参数宏定义：</a:t>
            </a:r>
            <a:r>
              <a:rPr lang="pt" sz="2800" dirty="0">
                <a:solidFill>
                  <a:srgbClr val="777777"/>
                </a:solidFill>
                <a:latin typeface="Menlo" panose="020B0609030804020204" pitchFamily="49" charset="0"/>
              </a:rPr>
              <a:t>#</a:t>
            </a:r>
            <a:r>
              <a:rPr lang="pt" sz="2800" dirty="0">
                <a:solidFill>
                  <a:srgbClr val="4B69C6"/>
                </a:solidFill>
                <a:latin typeface="Menlo" panose="020B0609030804020204" pitchFamily="49" charset="0"/>
              </a:rPr>
              <a:t>define</a:t>
            </a:r>
            <a:r>
              <a:rPr lang="pt" sz="2800" dirty="0">
                <a:solidFill>
                  <a:srgbClr val="333333"/>
                </a:solidFill>
                <a:latin typeface="Menlo" panose="020B0609030804020204" pitchFamily="49" charset="0"/>
              </a:rPr>
              <a:t> </a:t>
            </a:r>
            <a:r>
              <a:rPr lang="pt" sz="2800" b="1" dirty="0">
                <a:solidFill>
                  <a:srgbClr val="AA3731"/>
                </a:solidFill>
                <a:latin typeface="Menlo" panose="020B0609030804020204" pitchFamily="49" charset="0"/>
              </a:rPr>
              <a:t>ABS</a:t>
            </a:r>
            <a:r>
              <a:rPr lang="pt" sz="2800" dirty="0">
                <a:solidFill>
                  <a:srgbClr val="777777"/>
                </a:solidFill>
                <a:latin typeface="Menlo" panose="020B0609030804020204" pitchFamily="49" charset="0"/>
              </a:rPr>
              <a:t>(</a:t>
            </a:r>
            <a:r>
              <a:rPr lang="pt" sz="2800" dirty="0" err="1">
                <a:solidFill>
                  <a:srgbClr val="7A3E9D"/>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a:solidFill>
                  <a:srgbClr val="333333"/>
                </a:solidFill>
                <a:latin typeface="Menlo" panose="020B0609030804020204" pitchFamily="49" charset="0"/>
              </a:rPr>
              <a:t> </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&gt;</a:t>
            </a:r>
            <a:r>
              <a:rPr lang="pt" sz="2800" dirty="0">
                <a:solidFill>
                  <a:srgbClr val="9C5D27"/>
                </a:solidFill>
                <a:latin typeface="Menlo" panose="020B0609030804020204" pitchFamily="49" charset="0"/>
              </a:rPr>
              <a:t>0</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r>
              <a:rPr lang="pt" sz="2800" dirty="0" err="1">
                <a:solidFill>
                  <a:srgbClr val="333333"/>
                </a:solidFill>
                <a:latin typeface="Menlo" panose="020B0609030804020204" pitchFamily="49" charset="0"/>
              </a:rPr>
              <a:t>n</a:t>
            </a:r>
            <a:r>
              <a:rPr lang="pt" sz="2800" dirty="0">
                <a:solidFill>
                  <a:srgbClr val="777777"/>
                </a:solidFill>
                <a:latin typeface="Menlo" panose="020B0609030804020204" pitchFamily="49" charset="0"/>
              </a:rPr>
              <a:t>))</a:t>
            </a:r>
            <a:endParaRPr lang="en-US" altLang="zh-CN" sz="2800" dirty="0">
              <a:latin typeface="Consolas" panose="020B0609020204030204" pitchFamily="49" charset="0"/>
              <a:ea typeface="+mj-ea"/>
              <a:cs typeface="Consolas" panose="020B0609020204030204" pitchFamily="49" charset="0"/>
              <a:sym typeface="Wingdings" pitchFamily="2" charset="2"/>
            </a:endParaRPr>
          </a:p>
          <a:p>
            <a:pPr lvl="2"/>
            <a:r>
              <a:rPr lang="zh-CN" altLang="en-US" sz="3200" dirty="0">
                <a:latin typeface="+mj-ea"/>
                <a:ea typeface="+mj-ea"/>
              </a:rPr>
              <a:t>条件编译</a:t>
            </a:r>
            <a:endParaRPr lang="en-US" altLang="zh-CN" sz="3200" dirty="0">
              <a:latin typeface="+mj-ea"/>
              <a:ea typeface="+mj-ea"/>
            </a:endParaRPr>
          </a:p>
          <a:p>
            <a:pPr lvl="3"/>
            <a:r>
              <a:rPr lang="en-US" altLang="zh-CN" sz="2800" dirty="0">
                <a:latin typeface="Consolas" panose="020B0609020204030204" pitchFamily="49" charset="0"/>
                <a:ea typeface="+mj-ea"/>
                <a:cs typeface="Consolas" panose="020B0609020204030204" pitchFamily="49" charset="0"/>
              </a:rPr>
              <a:t>#if,</a:t>
            </a:r>
            <a:r>
              <a:rPr lang="zh-CN" altLang="en-US" sz="2800" dirty="0">
                <a:latin typeface="Consolas" panose="020B0609020204030204" pitchFamily="49" charset="0"/>
                <a:ea typeface="+mj-ea"/>
                <a:cs typeface="Consolas" panose="020B0609020204030204" pitchFamily="49" charset="0"/>
              </a:rPr>
              <a:t> </a:t>
            </a:r>
            <a:r>
              <a:rPr lang="en-US" altLang="zh-CN" sz="2800" dirty="0">
                <a:latin typeface="Consolas" panose="020B0609020204030204" pitchFamily="49" charset="0"/>
                <a:ea typeface="+mj-ea"/>
                <a:cs typeface="Consolas" panose="020B0609020204030204" pitchFamily="49" charset="0"/>
              </a:rPr>
              <a:t>#</a:t>
            </a:r>
            <a:r>
              <a:rPr lang="en-US" altLang="zh-CN" sz="2800" dirty="0" err="1">
                <a:latin typeface="Consolas" panose="020B0609020204030204" pitchFamily="49" charset="0"/>
                <a:ea typeface="+mj-ea"/>
                <a:cs typeface="Consolas" panose="020B0609020204030204" pitchFamily="49" charset="0"/>
              </a:rPr>
              <a:t>elseif</a:t>
            </a:r>
            <a:r>
              <a:rPr lang="en-US" altLang="zh-CN" sz="2800" dirty="0">
                <a:latin typeface="Consolas" panose="020B0609020204030204" pitchFamily="49" charset="0"/>
                <a:ea typeface="+mj-ea"/>
                <a:cs typeface="Consolas" panose="020B0609020204030204" pitchFamily="49" charset="0"/>
              </a:rPr>
              <a:t>,</a:t>
            </a:r>
            <a:r>
              <a:rPr lang="zh-CN" altLang="en-US" sz="2800" dirty="0">
                <a:latin typeface="Consolas" panose="020B0609020204030204" pitchFamily="49" charset="0"/>
                <a:ea typeface="+mj-ea"/>
                <a:cs typeface="Consolas" panose="020B0609020204030204" pitchFamily="49" charset="0"/>
              </a:rPr>
              <a:t> </a:t>
            </a:r>
            <a:r>
              <a:rPr lang="en-US" altLang="zh-CN" sz="2800" dirty="0">
                <a:latin typeface="Consolas" panose="020B0609020204030204" pitchFamily="49" charset="0"/>
                <a:ea typeface="+mj-ea"/>
                <a:cs typeface="Consolas" panose="020B0609020204030204" pitchFamily="49" charset="0"/>
              </a:rPr>
              <a:t>#else,</a:t>
            </a:r>
            <a:r>
              <a:rPr lang="zh-CN" altLang="en-US" sz="2800" dirty="0">
                <a:latin typeface="Consolas" panose="020B0609020204030204" pitchFamily="49" charset="0"/>
                <a:ea typeface="+mj-ea"/>
                <a:cs typeface="Consolas" panose="020B0609020204030204" pitchFamily="49" charset="0"/>
              </a:rPr>
              <a:t> </a:t>
            </a:r>
            <a:r>
              <a:rPr lang="en-US" altLang="zh-CN" sz="2800" dirty="0">
                <a:latin typeface="Consolas" panose="020B0609020204030204" pitchFamily="49" charset="0"/>
                <a:ea typeface="+mj-ea"/>
                <a:cs typeface="Consolas" panose="020B0609020204030204" pitchFamily="49" charset="0"/>
              </a:rPr>
              <a:t>#endif</a:t>
            </a:r>
          </a:p>
          <a:p>
            <a:pPr lvl="3"/>
            <a:r>
              <a:rPr lang="en-US" altLang="zh-CN" sz="2800" dirty="0">
                <a:latin typeface="Consolas" panose="020B0609020204030204" pitchFamily="49" charset="0"/>
                <a:ea typeface="+mj-ea"/>
                <a:cs typeface="Consolas" panose="020B0609020204030204" pitchFamily="49" charset="0"/>
              </a:rPr>
              <a:t>#ifdef,</a:t>
            </a:r>
            <a:r>
              <a:rPr lang="zh-CN" altLang="en-US" sz="2800" dirty="0">
                <a:latin typeface="Consolas" panose="020B0609020204030204" pitchFamily="49" charset="0"/>
                <a:ea typeface="+mj-ea"/>
                <a:cs typeface="Consolas" panose="020B0609020204030204" pitchFamily="49" charset="0"/>
              </a:rPr>
              <a:t> </a:t>
            </a:r>
            <a:r>
              <a:rPr lang="en-US" altLang="zh-CN" sz="2800" dirty="0">
                <a:latin typeface="Consolas" panose="020B0609020204030204" pitchFamily="49" charset="0"/>
                <a:ea typeface="+mj-ea"/>
                <a:cs typeface="Consolas" panose="020B0609020204030204" pitchFamily="49" charset="0"/>
              </a:rPr>
              <a:t>#ifndef, #defined</a:t>
            </a:r>
            <a:endParaRPr lang="en-US" sz="2800" dirty="0">
              <a:latin typeface="Consolas" panose="020B0609020204030204" pitchFamily="49" charset="0"/>
              <a:ea typeface="+mj-ea"/>
              <a:cs typeface="Consolas" panose="020B0609020204030204" pitchFamily="49" charset="0"/>
            </a:endParaRPr>
          </a:p>
        </p:txBody>
      </p:sp>
      <p:sp>
        <p:nvSpPr>
          <p:cNvPr id="4" name="Slide Number Placeholder 3">
            <a:extLst>
              <a:ext uri="{FF2B5EF4-FFF2-40B4-BE49-F238E27FC236}">
                <a16:creationId xmlns:a16="http://schemas.microsoft.com/office/drawing/2014/main" id="{15F63EF4-D47E-254A-AF7A-8301050367A8}"/>
              </a:ext>
            </a:extLst>
          </p:cNvPr>
          <p:cNvSpPr>
            <a:spLocks noGrp="1"/>
          </p:cNvSpPr>
          <p:nvPr>
            <p:ph type="sldNum" sz="quarter" idx="12"/>
          </p:nvPr>
        </p:nvSpPr>
        <p:spPr/>
        <p:txBody>
          <a:bodyPr/>
          <a:lstStyle/>
          <a:p>
            <a:pPr>
              <a:defRPr/>
            </a:pPr>
            <a:fld id="{CA40A734-EF3B-425E-9970-80954DDB0807}" type="slidenum">
              <a:rPr lang="zh-CN" altLang="en-US" smtClean="0"/>
              <a:pPr>
                <a:defRPr/>
              </a:pPr>
              <a:t>9</a:t>
            </a:fld>
            <a:endParaRPr lang="zh-CN" altLang="en-US"/>
          </a:p>
        </p:txBody>
      </p:sp>
    </p:spTree>
    <p:extLst>
      <p:ext uri="{BB962C8B-B14F-4D97-AF65-F5344CB8AC3E}">
        <p14:creationId xmlns:p14="http://schemas.microsoft.com/office/powerpoint/2010/main" val="2983777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18515</TotalTime>
  <Words>5827</Words>
  <Application>Microsoft Office PowerPoint</Application>
  <PresentationFormat>自定义</PresentationFormat>
  <Paragraphs>857</Paragraphs>
  <Slides>58</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-apple-system</vt:lpstr>
      <vt:lpstr>Arial Unicode MS</vt:lpstr>
      <vt:lpstr>Helvetica Neue</vt:lpstr>
      <vt:lpstr>Lantinghei SC Heavy</vt:lpstr>
      <vt:lpstr>Menlo</vt:lpstr>
      <vt:lpstr>Microsoft YaHei Light</vt:lpstr>
      <vt:lpstr>Söhne</vt:lpstr>
      <vt:lpstr>KaiTi</vt:lpstr>
      <vt:lpstr>微软雅黑</vt:lpstr>
      <vt:lpstr>微软雅黑</vt:lpstr>
      <vt:lpstr>Arial</vt:lpstr>
      <vt:lpstr>Arial Black</vt:lpstr>
      <vt:lpstr>Calibri</vt:lpstr>
      <vt:lpstr>Consolas</vt:lpstr>
      <vt:lpstr>Courier New</vt:lpstr>
      <vt:lpstr>Times New Roman</vt:lpstr>
      <vt:lpstr>Office 主题​​</vt:lpstr>
      <vt:lpstr>PowerPoint 演示文稿</vt:lpstr>
      <vt:lpstr>C/C++入门课程提纲</vt:lpstr>
      <vt:lpstr>C/C++概要</vt:lpstr>
      <vt:lpstr>C/C++概要</vt:lpstr>
      <vt:lpstr>C/C++概要</vt:lpstr>
      <vt:lpstr>编译语言 vs 解释语言</vt:lpstr>
      <vt:lpstr>C/C++程序编译流程</vt:lpstr>
      <vt:lpstr>C/C++入门课程提纲</vt:lpstr>
      <vt:lpstr>预处理器</vt:lpstr>
      <vt:lpstr>预处理器</vt:lpstr>
      <vt:lpstr>预处理器</vt:lpstr>
      <vt:lpstr>预处理器</vt:lpstr>
      <vt:lpstr>预处理器</vt:lpstr>
      <vt:lpstr>预处理器</vt:lpstr>
      <vt:lpstr>预处理器</vt:lpstr>
      <vt:lpstr>预处理器</vt:lpstr>
      <vt:lpstr>预处理器</vt:lpstr>
      <vt:lpstr>C/C++入门课程提纲</vt:lpstr>
      <vt:lpstr>数据类型</vt:lpstr>
      <vt:lpstr>数据类型</vt:lpstr>
      <vt:lpstr>类型转换</vt:lpstr>
      <vt:lpstr>类型转换</vt:lpstr>
      <vt:lpstr>类型转换</vt:lpstr>
      <vt:lpstr>类型转换</vt:lpstr>
      <vt:lpstr>类型转换</vt:lpstr>
      <vt:lpstr>类型转换</vt:lpstr>
      <vt:lpstr>类型转换</vt:lpstr>
      <vt:lpstr>类型与取值</vt:lpstr>
      <vt:lpstr>类型与取值</vt:lpstr>
      <vt:lpstr>函数与变量作用域</vt:lpstr>
      <vt:lpstr>函数与变量作用域</vt:lpstr>
      <vt:lpstr>函数与变量作用域</vt:lpstr>
      <vt:lpstr>声明与定义</vt:lpstr>
      <vt:lpstr>C/C++入门课程提纲</vt:lpstr>
      <vt:lpstr>变量修饰词</vt:lpstr>
      <vt:lpstr>变量修饰词</vt:lpstr>
      <vt:lpstr>函数修饰词</vt:lpstr>
      <vt:lpstr>函数修饰词</vt:lpstr>
      <vt:lpstr>inline vs 宏</vt:lpstr>
      <vt:lpstr>inline vs 宏</vt:lpstr>
      <vt:lpstr>函数模板</vt:lpstr>
      <vt:lpstr>函数模板</vt:lpstr>
      <vt:lpstr>C/C++入门课程提纲</vt:lpstr>
      <vt:lpstr>指针与内存</vt:lpstr>
      <vt:lpstr>指针与内存</vt:lpstr>
      <vt:lpstr>指针与内存</vt:lpstr>
      <vt:lpstr>指针与内存</vt:lpstr>
      <vt:lpstr>指针与内存</vt:lpstr>
      <vt:lpstr>指针与内存</vt:lpstr>
      <vt:lpstr>指针与内存</vt:lpstr>
      <vt:lpstr>指针与内存</vt:lpstr>
      <vt:lpstr>指针与内存</vt:lpstr>
      <vt:lpstr>指针与内存</vt:lpstr>
      <vt:lpstr>指针与内存</vt:lpstr>
      <vt:lpstr>指针与内存</vt:lpstr>
      <vt:lpstr>指针与内存</vt:lpstr>
      <vt:lpstr>C++小结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Jones Wong</cp:lastModifiedBy>
  <cp:revision>670</cp:revision>
  <cp:lastPrinted>2019-03-05T03:10:30Z</cp:lastPrinted>
  <dcterms:created xsi:type="dcterms:W3CDTF">2016-04-18T09:33:21Z</dcterms:created>
  <dcterms:modified xsi:type="dcterms:W3CDTF">2024-04-22T02:32:06Z</dcterms:modified>
</cp:coreProperties>
</file>