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handoutMasterIdLst>
    <p:handoutMasterId r:id="rId72"/>
  </p:handoutMasterIdLst>
  <p:sldIdLst>
    <p:sldId id="256" r:id="rId2"/>
    <p:sldId id="826" r:id="rId3"/>
    <p:sldId id="884" r:id="rId4"/>
    <p:sldId id="828" r:id="rId5"/>
    <p:sldId id="831" r:id="rId6"/>
    <p:sldId id="832" r:id="rId7"/>
    <p:sldId id="833" r:id="rId8"/>
    <p:sldId id="834" r:id="rId9"/>
    <p:sldId id="835" r:id="rId10"/>
    <p:sldId id="836" r:id="rId11"/>
    <p:sldId id="837" r:id="rId12"/>
    <p:sldId id="886" r:id="rId13"/>
    <p:sldId id="830" r:id="rId14"/>
    <p:sldId id="829" r:id="rId15"/>
    <p:sldId id="838" r:id="rId16"/>
    <p:sldId id="841" r:id="rId17"/>
    <p:sldId id="839" r:id="rId18"/>
    <p:sldId id="842" r:id="rId19"/>
    <p:sldId id="843" r:id="rId20"/>
    <p:sldId id="844" r:id="rId21"/>
    <p:sldId id="887" r:id="rId22"/>
    <p:sldId id="845" r:id="rId23"/>
    <p:sldId id="846" r:id="rId24"/>
    <p:sldId id="850" r:id="rId25"/>
    <p:sldId id="849" r:id="rId26"/>
    <p:sldId id="851" r:id="rId27"/>
    <p:sldId id="879" r:id="rId28"/>
    <p:sldId id="880" r:id="rId29"/>
    <p:sldId id="881" r:id="rId30"/>
    <p:sldId id="888" r:id="rId31"/>
    <p:sldId id="853" r:id="rId32"/>
    <p:sldId id="854" r:id="rId33"/>
    <p:sldId id="855" r:id="rId34"/>
    <p:sldId id="856" r:id="rId35"/>
    <p:sldId id="889" r:id="rId36"/>
    <p:sldId id="857" r:id="rId37"/>
    <p:sldId id="860" r:id="rId38"/>
    <p:sldId id="861" r:id="rId39"/>
    <p:sldId id="859" r:id="rId40"/>
    <p:sldId id="892" r:id="rId41"/>
    <p:sldId id="893" r:id="rId42"/>
    <p:sldId id="894" r:id="rId43"/>
    <p:sldId id="895" r:id="rId44"/>
    <p:sldId id="896" r:id="rId45"/>
    <p:sldId id="897" r:id="rId46"/>
    <p:sldId id="898" r:id="rId47"/>
    <p:sldId id="899" r:id="rId48"/>
    <p:sldId id="900" r:id="rId49"/>
    <p:sldId id="901" r:id="rId50"/>
    <p:sldId id="902" r:id="rId51"/>
    <p:sldId id="858" r:id="rId52"/>
    <p:sldId id="862" r:id="rId53"/>
    <p:sldId id="863" r:id="rId54"/>
    <p:sldId id="864" r:id="rId55"/>
    <p:sldId id="865" r:id="rId56"/>
    <p:sldId id="866" r:id="rId57"/>
    <p:sldId id="867" r:id="rId58"/>
    <p:sldId id="868" r:id="rId59"/>
    <p:sldId id="869" r:id="rId60"/>
    <p:sldId id="870" r:id="rId61"/>
    <p:sldId id="871" r:id="rId62"/>
    <p:sldId id="873" r:id="rId63"/>
    <p:sldId id="874" r:id="rId64"/>
    <p:sldId id="875" r:id="rId65"/>
    <p:sldId id="876" r:id="rId66"/>
    <p:sldId id="877" r:id="rId67"/>
    <p:sldId id="903" r:id="rId68"/>
    <p:sldId id="885" r:id="rId69"/>
    <p:sldId id="270" r:id="rId70"/>
  </p:sldIdLst>
  <p:sldSz cx="14630400" cy="82296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73146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46292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219438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92584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65729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438876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512021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585168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80426" autoAdjust="0"/>
  </p:normalViewPr>
  <p:slideViewPr>
    <p:cSldViewPr>
      <p:cViewPr varScale="1">
        <p:scale>
          <a:sx n="69" d="100"/>
          <a:sy n="69" d="100"/>
        </p:scale>
        <p:origin x="664" y="56"/>
      </p:cViewPr>
      <p:guideLst>
        <p:guide orient="horz" pos="2592"/>
        <p:guide pos="4608"/>
      </p:guideLst>
    </p:cSldViewPr>
  </p:slideViewPr>
  <p:outlineViewPr>
    <p:cViewPr>
      <p:scale>
        <a:sx n="20" d="100"/>
        <a:sy n="2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A72A8EAD-C844-4104-A9BF-163C7CB379FA}"/>
    <pc:docChg chg="modSld">
      <pc:chgData name="Jones Wong" userId="ffaff864a26d44c2" providerId="LiveId" clId="{A72A8EAD-C844-4104-A9BF-163C7CB379FA}" dt="2024-04-24T02:38:45.958" v="18"/>
      <pc:docMkLst>
        <pc:docMk/>
      </pc:docMkLst>
      <pc:sldChg chg="modSp mod">
        <pc:chgData name="Jones Wong" userId="ffaff864a26d44c2" providerId="LiveId" clId="{A72A8EAD-C844-4104-A9BF-163C7CB379FA}" dt="2024-04-24T00:26:10.008" v="4" actId="20577"/>
        <pc:sldMkLst>
          <pc:docMk/>
          <pc:sldMk cId="2082979435" sldId="828"/>
        </pc:sldMkLst>
        <pc:spChg chg="mod">
          <ac:chgData name="Jones Wong" userId="ffaff864a26d44c2" providerId="LiveId" clId="{A72A8EAD-C844-4104-A9BF-163C7CB379FA}" dt="2024-04-24T00:26:10.008" v="4" actId="20577"/>
          <ac:spMkLst>
            <pc:docMk/>
            <pc:sldMk cId="2082979435" sldId="828"/>
            <ac:spMk id="3" creationId="{2FCFF9C3-8255-5743-82BD-247789FF2F03}"/>
          </ac:spMkLst>
        </pc:spChg>
      </pc:sldChg>
      <pc:sldChg chg="modSp mod">
        <pc:chgData name="Jones Wong" userId="ffaff864a26d44c2" providerId="LiveId" clId="{A72A8EAD-C844-4104-A9BF-163C7CB379FA}" dt="2024-04-24T00:26:15.397" v="6" actId="20577"/>
        <pc:sldMkLst>
          <pc:docMk/>
          <pc:sldMk cId="587915153" sldId="831"/>
        </pc:sldMkLst>
        <pc:spChg chg="mod">
          <ac:chgData name="Jones Wong" userId="ffaff864a26d44c2" providerId="LiveId" clId="{A72A8EAD-C844-4104-A9BF-163C7CB379FA}" dt="2024-04-24T00:26:15.397" v="6" actId="20577"/>
          <ac:spMkLst>
            <pc:docMk/>
            <pc:sldMk cId="587915153" sldId="831"/>
            <ac:spMk id="3" creationId="{2FCFF9C3-8255-5743-82BD-247789FF2F03}"/>
          </ac:spMkLst>
        </pc:spChg>
      </pc:sldChg>
      <pc:sldChg chg="modSp mod">
        <pc:chgData name="Jones Wong" userId="ffaff864a26d44c2" providerId="LiveId" clId="{A72A8EAD-C844-4104-A9BF-163C7CB379FA}" dt="2024-04-24T00:26:23.100" v="8" actId="20577"/>
        <pc:sldMkLst>
          <pc:docMk/>
          <pc:sldMk cId="2745185703" sldId="832"/>
        </pc:sldMkLst>
        <pc:spChg chg="mod">
          <ac:chgData name="Jones Wong" userId="ffaff864a26d44c2" providerId="LiveId" clId="{A72A8EAD-C844-4104-A9BF-163C7CB379FA}" dt="2024-04-24T00:26:23.100" v="8" actId="20577"/>
          <ac:spMkLst>
            <pc:docMk/>
            <pc:sldMk cId="2745185703" sldId="832"/>
            <ac:spMk id="3" creationId="{2FCFF9C3-8255-5743-82BD-247789FF2F03}"/>
          </ac:spMkLst>
        </pc:spChg>
      </pc:sldChg>
      <pc:sldChg chg="modSp mod">
        <pc:chgData name="Jones Wong" userId="ffaff864a26d44c2" providerId="LiveId" clId="{A72A8EAD-C844-4104-A9BF-163C7CB379FA}" dt="2024-04-24T00:26:28.868" v="10" actId="20577"/>
        <pc:sldMkLst>
          <pc:docMk/>
          <pc:sldMk cId="4246410080" sldId="833"/>
        </pc:sldMkLst>
        <pc:spChg chg="mod">
          <ac:chgData name="Jones Wong" userId="ffaff864a26d44c2" providerId="LiveId" clId="{A72A8EAD-C844-4104-A9BF-163C7CB379FA}" dt="2024-04-24T00:26:28.868" v="10" actId="20577"/>
          <ac:spMkLst>
            <pc:docMk/>
            <pc:sldMk cId="4246410080" sldId="833"/>
            <ac:spMk id="3" creationId="{2FCFF9C3-8255-5743-82BD-247789FF2F03}"/>
          </ac:spMkLst>
        </pc:spChg>
      </pc:sldChg>
      <pc:sldChg chg="modSp mod">
        <pc:chgData name="Jones Wong" userId="ffaff864a26d44c2" providerId="LiveId" clId="{A72A8EAD-C844-4104-A9BF-163C7CB379FA}" dt="2024-04-24T00:48:50.305" v="12" actId="20577"/>
        <pc:sldMkLst>
          <pc:docMk/>
          <pc:sldMk cId="670436628" sldId="841"/>
        </pc:sldMkLst>
        <pc:spChg chg="mod">
          <ac:chgData name="Jones Wong" userId="ffaff864a26d44c2" providerId="LiveId" clId="{A72A8EAD-C844-4104-A9BF-163C7CB379FA}" dt="2024-04-24T00:48:50.305" v="12" actId="20577"/>
          <ac:spMkLst>
            <pc:docMk/>
            <pc:sldMk cId="670436628" sldId="841"/>
            <ac:spMk id="3" creationId="{52E62471-2E11-8041-9239-9C7AB4401243}"/>
          </ac:spMkLst>
        </pc:spChg>
      </pc:sldChg>
      <pc:sldChg chg="modNotesTx">
        <pc:chgData name="Jones Wong" userId="ffaff864a26d44c2" providerId="LiveId" clId="{A72A8EAD-C844-4104-A9BF-163C7CB379FA}" dt="2024-04-24T02:38:45.958" v="18"/>
        <pc:sldMkLst>
          <pc:docMk/>
          <pc:sldMk cId="3221401017" sldId="871"/>
        </pc:sldMkLst>
      </pc:sldChg>
    </pc:docChg>
  </pc:docChgLst>
  <pc:docChgLst>
    <pc:chgData name="Jones Wong" userId="ffaff864a26d44c2" providerId="LiveId" clId="{1E857E58-4220-487D-889D-464B32E7AAFE}"/>
    <pc:docChg chg="modSld">
      <pc:chgData name="Jones Wong" userId="ffaff864a26d44c2" providerId="LiveId" clId="{1E857E58-4220-487D-889D-464B32E7AAFE}" dt="2024-04-24T05:20:44.286" v="47" actId="20577"/>
      <pc:docMkLst>
        <pc:docMk/>
      </pc:docMkLst>
      <pc:sldChg chg="modSp mod">
        <pc:chgData name="Jones Wong" userId="ffaff864a26d44c2" providerId="LiveId" clId="{1E857E58-4220-487D-889D-464B32E7AAFE}" dt="2024-04-24T04:02:35.442" v="42" actId="20577"/>
        <pc:sldMkLst>
          <pc:docMk/>
          <pc:sldMk cId="0" sldId="256"/>
        </pc:sldMkLst>
        <pc:spChg chg="mod">
          <ac:chgData name="Jones Wong" userId="ffaff864a26d44c2" providerId="LiveId" clId="{1E857E58-4220-487D-889D-464B32E7AAFE}" dt="2024-04-24T04:02:16.535" v="17" actId="20577"/>
          <ac:spMkLst>
            <pc:docMk/>
            <pc:sldMk cId="0" sldId="256"/>
            <ac:spMk id="7" creationId="{00000000-0000-0000-0000-000000000000}"/>
          </ac:spMkLst>
        </pc:spChg>
        <pc:spChg chg="mod">
          <ac:chgData name="Jones Wong" userId="ffaff864a26d44c2" providerId="LiveId" clId="{1E857E58-4220-487D-889D-464B32E7AAFE}" dt="2024-04-24T04:02:35.442" v="42" actId="20577"/>
          <ac:spMkLst>
            <pc:docMk/>
            <pc:sldMk cId="0" sldId="256"/>
            <ac:spMk id="9" creationId="{00000000-0000-0000-0000-000000000000}"/>
          </ac:spMkLst>
        </pc:spChg>
      </pc:sldChg>
      <pc:sldChg chg="modNotesTx">
        <pc:chgData name="Jones Wong" userId="ffaff864a26d44c2" providerId="LiveId" clId="{1E857E58-4220-487D-889D-464B32E7AAFE}" dt="2024-04-24T05:20:44.286" v="47" actId="20577"/>
        <pc:sldMkLst>
          <pc:docMk/>
          <pc:sldMk cId="3221401017" sldId="8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2024/04/24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2024/04/24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920" kern="1200">
        <a:solidFill>
          <a:schemeClr val="tx1"/>
        </a:solidFill>
        <a:latin typeface="+mn-lt"/>
        <a:ea typeface="+mn-ea"/>
        <a:cs typeface="+mn-cs"/>
      </a:defRPr>
    </a:lvl1pPr>
    <a:lvl2pPr marL="731461" algn="l" rtl="0" eaLnBrk="0" fontAlgn="base" hangingPunct="0">
      <a:spcBef>
        <a:spcPct val="30000"/>
      </a:spcBef>
      <a:spcAft>
        <a:spcPct val="0"/>
      </a:spcAft>
      <a:defRPr sz="1920" kern="1200">
        <a:solidFill>
          <a:schemeClr val="tx1"/>
        </a:solidFill>
        <a:latin typeface="+mn-lt"/>
        <a:ea typeface="+mn-ea"/>
        <a:cs typeface="+mn-cs"/>
      </a:defRPr>
    </a:lvl2pPr>
    <a:lvl3pPr marL="1462920" algn="l" rtl="0" eaLnBrk="0" fontAlgn="base" hangingPunct="0">
      <a:spcBef>
        <a:spcPct val="30000"/>
      </a:spcBef>
      <a:spcAft>
        <a:spcPct val="0"/>
      </a:spcAft>
      <a:defRPr sz="1920" kern="1200">
        <a:solidFill>
          <a:schemeClr val="tx1"/>
        </a:solidFill>
        <a:latin typeface="+mn-lt"/>
        <a:ea typeface="+mn-ea"/>
        <a:cs typeface="+mn-cs"/>
      </a:defRPr>
    </a:lvl3pPr>
    <a:lvl4pPr marL="2194381" algn="l" rtl="0" eaLnBrk="0" fontAlgn="base" hangingPunct="0">
      <a:spcBef>
        <a:spcPct val="30000"/>
      </a:spcBef>
      <a:spcAft>
        <a:spcPct val="0"/>
      </a:spcAft>
      <a:defRPr sz="1920" kern="1200">
        <a:solidFill>
          <a:schemeClr val="tx1"/>
        </a:solidFill>
        <a:latin typeface="+mn-lt"/>
        <a:ea typeface="+mn-ea"/>
        <a:cs typeface="+mn-cs"/>
      </a:defRPr>
    </a:lvl4pPr>
    <a:lvl5pPr marL="2925840" algn="l" rtl="0" eaLnBrk="0" fontAlgn="base" hangingPunct="0">
      <a:spcBef>
        <a:spcPct val="30000"/>
      </a:spcBef>
      <a:spcAft>
        <a:spcPct val="0"/>
      </a:spcAft>
      <a:defRPr sz="1920" kern="1200">
        <a:solidFill>
          <a:schemeClr val="tx1"/>
        </a:solidFill>
        <a:latin typeface="+mn-lt"/>
        <a:ea typeface="+mn-ea"/>
        <a:cs typeface="+mn-cs"/>
      </a:defRPr>
    </a:lvl5pPr>
    <a:lvl6pPr marL="3657299" algn="l" defTabSz="1462920" rtl="0" eaLnBrk="1" latinLnBrk="0" hangingPunct="1">
      <a:defRPr sz="1920" kern="1200">
        <a:solidFill>
          <a:schemeClr val="tx1"/>
        </a:solidFill>
        <a:latin typeface="+mn-lt"/>
        <a:ea typeface="+mn-ea"/>
        <a:cs typeface="+mn-cs"/>
      </a:defRPr>
    </a:lvl6pPr>
    <a:lvl7pPr marL="4388760" algn="l" defTabSz="1462920" rtl="0" eaLnBrk="1" latinLnBrk="0" hangingPunct="1">
      <a:defRPr sz="1920" kern="1200">
        <a:solidFill>
          <a:schemeClr val="tx1"/>
        </a:solidFill>
        <a:latin typeface="+mn-lt"/>
        <a:ea typeface="+mn-ea"/>
        <a:cs typeface="+mn-cs"/>
      </a:defRPr>
    </a:lvl7pPr>
    <a:lvl8pPr marL="5120219" algn="l" defTabSz="1462920" rtl="0" eaLnBrk="1" latinLnBrk="0" hangingPunct="1">
      <a:defRPr sz="1920" kern="1200">
        <a:solidFill>
          <a:schemeClr val="tx1"/>
        </a:solidFill>
        <a:latin typeface="+mn-lt"/>
        <a:ea typeface="+mn-ea"/>
        <a:cs typeface="+mn-cs"/>
      </a:defRPr>
    </a:lvl8pPr>
    <a:lvl9pPr marL="5851680" algn="l" defTabSz="14629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217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7515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8400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9671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505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771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069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4429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4661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969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0D0D0D"/>
                </a:solidFill>
                <a:effectLst/>
                <a:latin typeface="Söhne"/>
              </a:rPr>
              <a:t>Shared memory banks are the physical subdivisions of shared memory that allow concurrent access by multiple threads within the same block. Each memory bank can service one memory access per clock cycle.</a:t>
            </a:r>
          </a:p>
          <a:p>
            <a:endParaRPr lang="en-US" b="0" i="0" dirty="0">
              <a:solidFill>
                <a:srgbClr val="0D0D0D"/>
              </a:solidFill>
              <a:effectLst/>
              <a:latin typeface="Söhne"/>
            </a:endParaRPr>
          </a:p>
          <a:p>
            <a:r>
              <a:rPr lang="en-US" altLang="zh-CN" b="0" i="0" dirty="0">
                <a:solidFill>
                  <a:srgbClr val="0D0D0D"/>
                </a:solidFill>
                <a:effectLst/>
                <a:latin typeface="Söhne"/>
              </a:rPr>
              <a:t>Bank conflicts occur when multiple threads attempt to access data stored in the same memory bank simultaneously, resulting in serialized access and decreased performance.</a:t>
            </a:r>
          </a:p>
          <a:p>
            <a:endParaRPr lang="en-US" b="0" i="0" dirty="0">
              <a:solidFill>
                <a:srgbClr val="0D0D0D"/>
              </a:solidFill>
              <a:effectLst/>
              <a:latin typeface="Söhne"/>
            </a:endParaRPr>
          </a:p>
          <a:p>
            <a:r>
              <a:rPr lang="zh-CN" altLang="en-US" b="0" i="0" dirty="0">
                <a:solidFill>
                  <a:srgbClr val="0D0D0D"/>
                </a:solidFill>
                <a:effectLst/>
                <a:latin typeface="Söhne"/>
              </a:rPr>
              <a:t>解决存储体冲突的方法之一是使用广播访问。在</a:t>
            </a:r>
            <a:r>
              <a:rPr lang="en-US" altLang="zh-CN" b="0" i="0" dirty="0">
                <a:solidFill>
                  <a:srgbClr val="0D0D0D"/>
                </a:solidFill>
                <a:effectLst/>
                <a:latin typeface="Söhne"/>
              </a:rPr>
              <a:t>CUDA</a:t>
            </a:r>
            <a:r>
              <a:rPr lang="zh-CN" altLang="en-US" b="0" i="0" dirty="0">
                <a:solidFill>
                  <a:srgbClr val="0D0D0D"/>
                </a:solidFill>
                <a:effectLst/>
                <a:latin typeface="Söhne"/>
              </a:rPr>
              <a:t>中，当多个线程束（</a:t>
            </a:r>
            <a:r>
              <a:rPr lang="en-US" altLang="zh-CN" b="0" i="0" dirty="0">
                <a:solidFill>
                  <a:srgbClr val="0D0D0D"/>
                </a:solidFill>
                <a:effectLst/>
                <a:latin typeface="Söhne"/>
              </a:rPr>
              <a:t>warp</a:t>
            </a:r>
            <a:r>
              <a:rPr lang="zh-CN" altLang="en-US" b="0" i="0" dirty="0">
                <a:solidFill>
                  <a:srgbClr val="0D0D0D"/>
                </a:solidFill>
                <a:effectLst/>
                <a:latin typeface="Söhne"/>
              </a:rPr>
              <a:t>）中的线程访问同一个存储体单元时，这些访问会被广播，而不是导致冲突。这意味着存储体的内容只需从存储体中读取一次，然后广播到所有需要的线程中，从而避免了冲突。</a:t>
            </a:r>
            <a:endParaRPr lang="en-US" dirty="0"/>
          </a:p>
        </p:txBody>
      </p:sp>
    </p:spTree>
    <p:extLst>
      <p:ext uri="{BB962C8B-B14F-4D97-AF65-F5344CB8AC3E}">
        <p14:creationId xmlns:p14="http://schemas.microsoft.com/office/powerpoint/2010/main" val="13784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4923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003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75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295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930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263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314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0718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8843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556515"/>
            <a:ext cx="12435840" cy="176403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595" indent="0" algn="ctr">
              <a:buNone/>
              <a:defRPr>
                <a:solidFill>
                  <a:schemeClr val="tx1">
                    <a:tint val="75000"/>
                  </a:schemeClr>
                </a:solidFill>
              </a:defRPr>
            </a:lvl2pPr>
            <a:lvl3pPr marL="1097190" indent="0" algn="ctr">
              <a:buNone/>
              <a:defRPr>
                <a:solidFill>
                  <a:schemeClr val="tx1">
                    <a:tint val="75000"/>
                  </a:schemeClr>
                </a:solidFill>
              </a:defRPr>
            </a:lvl3pPr>
            <a:lvl4pPr marL="1645786" indent="0" algn="ctr">
              <a:buNone/>
              <a:defRPr>
                <a:solidFill>
                  <a:schemeClr val="tx1">
                    <a:tint val="75000"/>
                  </a:schemeClr>
                </a:solidFill>
              </a:defRPr>
            </a:lvl4pPr>
            <a:lvl5pPr marL="2194381" indent="0" algn="ctr">
              <a:buNone/>
              <a:defRPr>
                <a:solidFill>
                  <a:schemeClr val="tx1">
                    <a:tint val="75000"/>
                  </a:schemeClr>
                </a:solidFill>
              </a:defRPr>
            </a:lvl5pPr>
            <a:lvl6pPr marL="2742974" indent="0" algn="ctr">
              <a:buNone/>
              <a:defRPr>
                <a:solidFill>
                  <a:schemeClr val="tx1">
                    <a:tint val="75000"/>
                  </a:schemeClr>
                </a:solidFill>
              </a:defRPr>
            </a:lvl6pPr>
            <a:lvl7pPr marL="3291570" indent="0" algn="ctr">
              <a:buNone/>
              <a:defRPr>
                <a:solidFill>
                  <a:schemeClr val="tx1">
                    <a:tint val="75000"/>
                  </a:schemeClr>
                </a:solidFill>
              </a:defRPr>
            </a:lvl7pPr>
            <a:lvl8pPr marL="3840165" indent="0" algn="ctr">
              <a:buNone/>
              <a:defRPr>
                <a:solidFill>
                  <a:schemeClr val="tx1">
                    <a:tint val="75000"/>
                  </a:schemeClr>
                </a:solidFill>
              </a:defRPr>
            </a:lvl8pPr>
            <a:lvl9pPr marL="438876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7040" y="329568"/>
            <a:ext cx="3291840" cy="702183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1520" y="329568"/>
            <a:ext cx="9631680" cy="702183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30624" y="82352"/>
            <a:ext cx="9433048" cy="848060"/>
          </a:xfrm>
          <a:prstGeom prst="rect">
            <a:avLst/>
          </a:prstGeom>
        </p:spPr>
        <p:txBody>
          <a:bodyPr/>
          <a:lstStyle>
            <a:lvl1pPr>
              <a:defRPr b="1" i="0" baseline="0">
                <a:solidFill>
                  <a:schemeClr val="accent1">
                    <a:lumMod val="50000"/>
                  </a:schemeClr>
                </a:solidFill>
                <a:latin typeface="Lantinghei SC Heavy" panose="02000000000000000000"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11446" indent="-411446">
              <a:buClr>
                <a:srgbClr val="FF0000"/>
              </a:buClr>
              <a:buSzPct val="100000"/>
              <a:buFontTx/>
              <a:buBlip>
                <a:blip r:embed="rId2"/>
              </a:buBlip>
              <a:defRPr baseline="0">
                <a:solidFill>
                  <a:srgbClr val="0070C0"/>
                </a:solidFill>
                <a:latin typeface="Helvetica Neue" panose="02000503000000020004" pitchFamily="2" charset="0"/>
              </a:defRPr>
            </a:lvl1pPr>
            <a:lvl2pPr>
              <a:defRPr baseline="0">
                <a:solidFill>
                  <a:schemeClr val="tx1"/>
                </a:solidFill>
                <a:latin typeface="+mn-lt"/>
              </a:defRPr>
            </a:lvl2pPr>
            <a:lvl3pPr>
              <a:defRPr baseline="0">
                <a:solidFill>
                  <a:schemeClr val="tx1"/>
                </a:solidFill>
                <a:latin typeface="+mn-lt"/>
              </a:defRPr>
            </a:lvl3pPr>
            <a:lvl4pPr>
              <a:defRPr baseline="0">
                <a:solidFill>
                  <a:schemeClr val="tx1"/>
                </a:solidFill>
                <a:latin typeface="+mn-lt"/>
              </a:defRPr>
            </a:lvl4pPr>
            <a:lvl5pPr>
              <a:defRPr baseline="0">
                <a:solidFill>
                  <a:schemeClr val="tx1"/>
                </a:solidFill>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pic>
        <p:nvPicPr>
          <p:cNvPr id="7" name="图片 3">
            <a:extLst>
              <a:ext uri="{FF2B5EF4-FFF2-40B4-BE49-F238E27FC236}">
                <a16:creationId xmlns:a16="http://schemas.microsoft.com/office/drawing/2014/main" id="{793CB052-9F02-D640-AF0D-5C1F7D1D6A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91664" y="16426"/>
            <a:ext cx="2937510" cy="1002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2" y="5288283"/>
            <a:ext cx="12435840" cy="1634490"/>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1155702" y="3488056"/>
            <a:ext cx="12435840" cy="1800224"/>
          </a:xfrm>
        </p:spPr>
        <p:txBody>
          <a:bodyPr anchor="b"/>
          <a:lstStyle>
            <a:lvl1pPr marL="0" indent="0">
              <a:buNone/>
              <a:defRPr sz="2400">
                <a:solidFill>
                  <a:schemeClr val="tx1">
                    <a:tint val="75000"/>
                  </a:schemeClr>
                </a:solidFill>
              </a:defRPr>
            </a:lvl1pPr>
            <a:lvl2pPr marL="548595" indent="0">
              <a:buNone/>
              <a:defRPr sz="2160">
                <a:solidFill>
                  <a:schemeClr val="tx1">
                    <a:tint val="75000"/>
                  </a:schemeClr>
                </a:solidFill>
              </a:defRPr>
            </a:lvl2pPr>
            <a:lvl3pPr marL="1097190" indent="0">
              <a:buNone/>
              <a:defRPr sz="1920">
                <a:solidFill>
                  <a:schemeClr val="tx1">
                    <a:tint val="75000"/>
                  </a:schemeClr>
                </a:solidFill>
              </a:defRPr>
            </a:lvl3pPr>
            <a:lvl4pPr marL="1645786" indent="0">
              <a:buNone/>
              <a:defRPr sz="1680">
                <a:solidFill>
                  <a:schemeClr val="tx1">
                    <a:tint val="75000"/>
                  </a:schemeClr>
                </a:solidFill>
              </a:defRPr>
            </a:lvl4pPr>
            <a:lvl5pPr marL="2194381" indent="0">
              <a:buNone/>
              <a:defRPr sz="1680">
                <a:solidFill>
                  <a:schemeClr val="tx1">
                    <a:tint val="75000"/>
                  </a:schemeClr>
                </a:solidFill>
              </a:defRPr>
            </a:lvl5pPr>
            <a:lvl6pPr marL="2742974" indent="0">
              <a:buNone/>
              <a:defRPr sz="1680">
                <a:solidFill>
                  <a:schemeClr val="tx1">
                    <a:tint val="75000"/>
                  </a:schemeClr>
                </a:solidFill>
              </a:defRPr>
            </a:lvl6pPr>
            <a:lvl7pPr marL="3291570" indent="0">
              <a:buNone/>
              <a:defRPr sz="1680">
                <a:solidFill>
                  <a:schemeClr val="tx1">
                    <a:tint val="75000"/>
                  </a:schemeClr>
                </a:solidFill>
              </a:defRPr>
            </a:lvl7pPr>
            <a:lvl8pPr marL="3840165" indent="0">
              <a:buNone/>
              <a:defRPr sz="1680">
                <a:solidFill>
                  <a:schemeClr val="tx1">
                    <a:tint val="75000"/>
                  </a:schemeClr>
                </a:solidFill>
              </a:defRPr>
            </a:lvl8pPr>
            <a:lvl9pPr marL="4388760"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1520"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437122"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731520" y="1842136"/>
            <a:ext cx="6464301"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731520" y="2609849"/>
            <a:ext cx="6464301"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7432046" y="1842136"/>
            <a:ext cx="6466840"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7432046" y="2609849"/>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6" y="327659"/>
            <a:ext cx="4813301" cy="1394461"/>
          </a:xfrm>
          <a:prstGeom prst="rect">
            <a:avLst/>
          </a:prstGeo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5720082" y="327663"/>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31526" y="1722124"/>
            <a:ext cx="4813301" cy="562927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1" y="5760722"/>
            <a:ext cx="8778240" cy="680086"/>
          </a:xfrm>
          <a:prstGeom prst="rect">
            <a:avLst/>
          </a:prstGeo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867661" y="735330"/>
            <a:ext cx="8778240" cy="4937760"/>
          </a:xfrm>
        </p:spPr>
        <p:txBody>
          <a:bodyPr rtlCol="0">
            <a:normAutofit/>
          </a:bodyPr>
          <a:lstStyle>
            <a:lvl1pPr marL="0" indent="0">
              <a:buNone/>
              <a:defRPr sz="3840"/>
            </a:lvl1pPr>
            <a:lvl2pPr marL="548595" indent="0">
              <a:buNone/>
              <a:defRPr sz="3360"/>
            </a:lvl2pPr>
            <a:lvl3pPr marL="1097190" indent="0">
              <a:buNone/>
              <a:defRPr sz="2880"/>
            </a:lvl3pPr>
            <a:lvl4pPr marL="1645786" indent="0">
              <a:buNone/>
              <a:defRPr sz="2400"/>
            </a:lvl4pPr>
            <a:lvl5pPr marL="2194381" indent="0">
              <a:buNone/>
              <a:defRPr sz="2400"/>
            </a:lvl5pPr>
            <a:lvl6pPr marL="2742974" indent="0">
              <a:buNone/>
              <a:defRPr sz="2400"/>
            </a:lvl6pPr>
            <a:lvl7pPr marL="3291570" indent="0">
              <a:buNone/>
              <a:defRPr sz="2400"/>
            </a:lvl7pPr>
            <a:lvl8pPr marL="3840165" indent="0">
              <a:buNone/>
              <a:defRPr sz="2400"/>
            </a:lvl8pPr>
            <a:lvl9pPr marL="4388760" indent="0">
              <a:buNone/>
              <a:defRPr sz="2400"/>
            </a:lvl9pPr>
          </a:lstStyle>
          <a:p>
            <a:pPr lvl="0"/>
            <a:endParaRPr lang="zh-CN" altLang="en-US" noProof="0"/>
          </a:p>
        </p:txBody>
      </p:sp>
      <p:sp>
        <p:nvSpPr>
          <p:cNvPr id="4" name="文本占位符 3"/>
          <p:cNvSpPr>
            <a:spLocks noGrp="1"/>
          </p:cNvSpPr>
          <p:nvPr>
            <p:ph type="body" sz="half" idx="2"/>
          </p:nvPr>
        </p:nvSpPr>
        <p:spPr>
          <a:xfrm>
            <a:off x="2867661" y="6440807"/>
            <a:ext cx="8778240" cy="96583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731520" y="1234481"/>
            <a:ext cx="13167360" cy="6116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31520" y="7627623"/>
            <a:ext cx="3413760" cy="438150"/>
          </a:xfrm>
          <a:prstGeom prst="rect">
            <a:avLst/>
          </a:prstGeom>
        </p:spPr>
        <p:txBody>
          <a:bodyPr vert="horz" lIns="91432" tIns="45716" rIns="91432" bIns="45716" rtlCol="0" anchor="ctr"/>
          <a:lstStyle>
            <a:lvl1pPr algn="l" eaLnBrk="1" hangingPunct="1">
              <a:defRPr sz="144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4998720" y="7627623"/>
            <a:ext cx="4632960" cy="438150"/>
          </a:xfrm>
          <a:prstGeom prst="rect">
            <a:avLst/>
          </a:prstGeom>
        </p:spPr>
        <p:txBody>
          <a:bodyPr vert="horz" lIns="91432" tIns="45716" rIns="91432" bIns="45716" rtlCol="0" anchor="ctr"/>
          <a:lstStyle>
            <a:lvl1pPr algn="ctr" eaLnBrk="1" hangingPunct="1">
              <a:defRPr sz="144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10485120" y="7627623"/>
            <a:ext cx="3413760" cy="438150"/>
          </a:xfrm>
          <a:prstGeom prst="rect">
            <a:avLst/>
          </a:prstGeom>
        </p:spPr>
        <p:txBody>
          <a:bodyPr vert="horz" wrap="square" lIns="91432" tIns="45716" rIns="91432" bIns="45716" numCol="1" anchor="ctr" anchorCtr="0" compatLnSpc="1">
            <a:prstTxWarp prst="textNoShape">
              <a:avLst/>
            </a:prstTxWarp>
          </a:bodyPr>
          <a:lstStyle>
            <a:lvl1pPr algn="r" eaLnBrk="1" hangingPunct="1">
              <a:defRPr sz="1440">
                <a:solidFill>
                  <a:srgbClr val="898989"/>
                </a:solidFill>
              </a:defRPr>
            </a:lvl1pPr>
          </a:lstStyle>
          <a:p>
            <a:pPr>
              <a:defRPr/>
            </a:pPr>
            <a:fld id="{EB08D79A-444D-4C36-A6F5-FB17350375E2}" type="slidenum">
              <a:rPr lang="zh-CN" altLang="en-US"/>
              <a:pPr>
                <a:defRPr/>
              </a:pPr>
              <a:t>‹#›</a:t>
            </a:fld>
            <a:endParaRPr lang="zh-CN" altLang="en-US"/>
          </a:p>
        </p:txBody>
      </p:sp>
      <p:sp>
        <p:nvSpPr>
          <p:cNvPr id="2" name="Title Placeholder 1">
            <a:extLst>
              <a:ext uri="{FF2B5EF4-FFF2-40B4-BE49-F238E27FC236}">
                <a16:creationId xmlns:a16="http://schemas.microsoft.com/office/drawing/2014/main" id="{5928FFDD-B150-D743-B2E3-B44E3AB2BED2}"/>
              </a:ext>
            </a:extLst>
          </p:cNvPr>
          <p:cNvSpPr>
            <a:spLocks noGrp="1"/>
          </p:cNvSpPr>
          <p:nvPr>
            <p:ph type="title"/>
          </p:nvPr>
        </p:nvSpPr>
        <p:spPr>
          <a:xfrm>
            <a:off x="2058615" y="1"/>
            <a:ext cx="9505057" cy="1002030"/>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5280" kern="1200">
          <a:solidFill>
            <a:schemeClr val="tx1"/>
          </a:solidFill>
          <a:latin typeface="+mj-lt"/>
          <a:ea typeface="+mj-ea"/>
          <a:cs typeface="+mj-cs"/>
        </a:defRPr>
      </a:lvl1pPr>
      <a:lvl2pPr algn="ctr" rtl="0" eaLnBrk="0" fontAlgn="base" hangingPunct="0">
        <a:spcBef>
          <a:spcPct val="0"/>
        </a:spcBef>
        <a:spcAft>
          <a:spcPct val="0"/>
        </a:spcAft>
        <a:defRPr sz="5280">
          <a:solidFill>
            <a:schemeClr val="tx1"/>
          </a:solidFill>
          <a:latin typeface="Calibri" pitchFamily="34" charset="0"/>
          <a:ea typeface="宋体" charset="-122"/>
        </a:defRPr>
      </a:lvl2pPr>
      <a:lvl3pPr algn="ctr" rtl="0" eaLnBrk="0" fontAlgn="base" hangingPunct="0">
        <a:spcBef>
          <a:spcPct val="0"/>
        </a:spcBef>
        <a:spcAft>
          <a:spcPct val="0"/>
        </a:spcAft>
        <a:defRPr sz="5280">
          <a:solidFill>
            <a:schemeClr val="tx1"/>
          </a:solidFill>
          <a:latin typeface="Calibri" pitchFamily="34" charset="0"/>
          <a:ea typeface="宋体" charset="-122"/>
        </a:defRPr>
      </a:lvl3pPr>
      <a:lvl4pPr algn="ctr" rtl="0" eaLnBrk="0" fontAlgn="base" hangingPunct="0">
        <a:spcBef>
          <a:spcPct val="0"/>
        </a:spcBef>
        <a:spcAft>
          <a:spcPct val="0"/>
        </a:spcAft>
        <a:defRPr sz="5280">
          <a:solidFill>
            <a:schemeClr val="tx1"/>
          </a:solidFill>
          <a:latin typeface="Calibri" pitchFamily="34" charset="0"/>
          <a:ea typeface="宋体" charset="-122"/>
        </a:defRPr>
      </a:lvl4pPr>
      <a:lvl5pPr algn="ctr" rtl="0" eaLnBrk="0" fontAlgn="base" hangingPunct="0">
        <a:spcBef>
          <a:spcPct val="0"/>
        </a:spcBef>
        <a:spcAft>
          <a:spcPct val="0"/>
        </a:spcAft>
        <a:defRPr sz="5280">
          <a:solidFill>
            <a:schemeClr val="tx1"/>
          </a:solidFill>
          <a:latin typeface="Calibri" pitchFamily="34" charset="0"/>
          <a:ea typeface="宋体" charset="-122"/>
        </a:defRPr>
      </a:lvl5pPr>
      <a:lvl6pPr marL="548595" algn="ctr" rtl="0" fontAlgn="base">
        <a:spcBef>
          <a:spcPct val="0"/>
        </a:spcBef>
        <a:spcAft>
          <a:spcPct val="0"/>
        </a:spcAft>
        <a:defRPr sz="5280">
          <a:solidFill>
            <a:schemeClr val="tx1"/>
          </a:solidFill>
          <a:latin typeface="Calibri" pitchFamily="34" charset="0"/>
          <a:ea typeface="宋体" charset="-122"/>
        </a:defRPr>
      </a:lvl6pPr>
      <a:lvl7pPr marL="1097190" algn="ctr" rtl="0" fontAlgn="base">
        <a:spcBef>
          <a:spcPct val="0"/>
        </a:spcBef>
        <a:spcAft>
          <a:spcPct val="0"/>
        </a:spcAft>
        <a:defRPr sz="5280">
          <a:solidFill>
            <a:schemeClr val="tx1"/>
          </a:solidFill>
          <a:latin typeface="Calibri" pitchFamily="34" charset="0"/>
          <a:ea typeface="宋体" charset="-122"/>
        </a:defRPr>
      </a:lvl7pPr>
      <a:lvl8pPr marL="1645786" algn="ctr" rtl="0" fontAlgn="base">
        <a:spcBef>
          <a:spcPct val="0"/>
        </a:spcBef>
        <a:spcAft>
          <a:spcPct val="0"/>
        </a:spcAft>
        <a:defRPr sz="5280">
          <a:solidFill>
            <a:schemeClr val="tx1"/>
          </a:solidFill>
          <a:latin typeface="Calibri" pitchFamily="34" charset="0"/>
          <a:ea typeface="宋体" charset="-122"/>
        </a:defRPr>
      </a:lvl8pPr>
      <a:lvl9pPr marL="2194381" algn="ctr" rtl="0" fontAlgn="base">
        <a:spcBef>
          <a:spcPct val="0"/>
        </a:spcBef>
        <a:spcAft>
          <a:spcPct val="0"/>
        </a:spcAft>
        <a:defRPr sz="5280">
          <a:solidFill>
            <a:schemeClr val="tx1"/>
          </a:solidFill>
          <a:latin typeface="Calibri" pitchFamily="34" charset="0"/>
          <a:ea typeface="宋体" charset="-122"/>
        </a:defRPr>
      </a:lvl9pPr>
    </p:titleStyle>
    <p:bodyStyle>
      <a:lvl1pPr marL="411446" indent="-411446"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190" rtl="0" eaLnBrk="1" latinLnBrk="0" hangingPunct="1">
        <a:defRPr sz="2160" kern="1200">
          <a:solidFill>
            <a:schemeClr val="tx1"/>
          </a:solidFill>
          <a:latin typeface="+mn-lt"/>
          <a:ea typeface="+mn-ea"/>
          <a:cs typeface="+mn-cs"/>
        </a:defRPr>
      </a:lvl1pPr>
      <a:lvl2pPr marL="548595" algn="l" defTabSz="1097190" rtl="0" eaLnBrk="1" latinLnBrk="0" hangingPunct="1">
        <a:defRPr sz="2160" kern="1200">
          <a:solidFill>
            <a:schemeClr val="tx1"/>
          </a:solidFill>
          <a:latin typeface="+mn-lt"/>
          <a:ea typeface="+mn-ea"/>
          <a:cs typeface="+mn-cs"/>
        </a:defRPr>
      </a:lvl2pPr>
      <a:lvl3pPr marL="1097190" algn="l" defTabSz="1097190" rtl="0" eaLnBrk="1" latinLnBrk="0" hangingPunct="1">
        <a:defRPr sz="2160" kern="1200">
          <a:solidFill>
            <a:schemeClr val="tx1"/>
          </a:solidFill>
          <a:latin typeface="+mn-lt"/>
          <a:ea typeface="+mn-ea"/>
          <a:cs typeface="+mn-cs"/>
        </a:defRPr>
      </a:lvl3pPr>
      <a:lvl4pPr marL="1645786" algn="l" defTabSz="1097190" rtl="0" eaLnBrk="1" latinLnBrk="0" hangingPunct="1">
        <a:defRPr sz="2160" kern="1200">
          <a:solidFill>
            <a:schemeClr val="tx1"/>
          </a:solidFill>
          <a:latin typeface="+mn-lt"/>
          <a:ea typeface="+mn-ea"/>
          <a:cs typeface="+mn-cs"/>
        </a:defRPr>
      </a:lvl4pPr>
      <a:lvl5pPr marL="2194381" algn="l" defTabSz="1097190" rtl="0" eaLnBrk="1" latinLnBrk="0" hangingPunct="1">
        <a:defRPr sz="2160" kern="1200">
          <a:solidFill>
            <a:schemeClr val="tx1"/>
          </a:solidFill>
          <a:latin typeface="+mn-lt"/>
          <a:ea typeface="+mn-ea"/>
          <a:cs typeface="+mn-cs"/>
        </a:defRPr>
      </a:lvl5pPr>
      <a:lvl6pPr marL="2742974" algn="l" defTabSz="1097190" rtl="0" eaLnBrk="1" latinLnBrk="0" hangingPunct="1">
        <a:defRPr sz="2160" kern="1200">
          <a:solidFill>
            <a:schemeClr val="tx1"/>
          </a:solidFill>
          <a:latin typeface="+mn-lt"/>
          <a:ea typeface="+mn-ea"/>
          <a:cs typeface="+mn-cs"/>
        </a:defRPr>
      </a:lvl6pPr>
      <a:lvl7pPr marL="3291570" algn="l" defTabSz="1097190" rtl="0" eaLnBrk="1" latinLnBrk="0" hangingPunct="1">
        <a:defRPr sz="2160" kern="1200">
          <a:solidFill>
            <a:schemeClr val="tx1"/>
          </a:solidFill>
          <a:latin typeface="+mn-lt"/>
          <a:ea typeface="+mn-ea"/>
          <a:cs typeface="+mn-cs"/>
        </a:defRPr>
      </a:lvl7pPr>
      <a:lvl8pPr marL="3840165" algn="l" defTabSz="1097190" rtl="0" eaLnBrk="1" latinLnBrk="0" hangingPunct="1">
        <a:defRPr sz="2160" kern="1200">
          <a:solidFill>
            <a:schemeClr val="tx1"/>
          </a:solidFill>
          <a:latin typeface="+mn-lt"/>
          <a:ea typeface="+mn-ea"/>
          <a:cs typeface="+mn-cs"/>
        </a:defRPr>
      </a:lvl8pPr>
      <a:lvl9pPr marL="4388760" algn="l" defTabSz="109719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mailto:taoj23@mail.sysu.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TextBox 18"/>
          <p:cNvSpPr txBox="1">
            <a:spLocks noChangeArrowheads="1"/>
          </p:cNvSpPr>
          <p:nvPr/>
        </p:nvSpPr>
        <p:spPr bwMode="auto">
          <a:xfrm>
            <a:off x="0" y="5205371"/>
            <a:ext cx="14630400" cy="269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5000" b="1" dirty="0">
                <a:latin typeface="KaiTi" panose="02010609060101010101" pitchFamily="49" charset="-122"/>
                <a:ea typeface="KaiTi" panose="02010609060101010101" pitchFamily="49" charset="-122"/>
                <a:cs typeface="Arial Unicode MS" charset="0"/>
              </a:rPr>
              <a:t>王桢</a:t>
            </a:r>
            <a:endParaRPr lang="en-US" altLang="zh-CN" sz="5000" b="1" dirty="0">
              <a:latin typeface="Arial Unicode MS" charset="0"/>
              <a:ea typeface="Arial Unicode MS" charset="0"/>
              <a:cs typeface="Arial Unicode MS" charset="0"/>
            </a:endParaRPr>
          </a:p>
          <a:p>
            <a:pPr algn="ctr" eaLnBrk="1" hangingPunct="1">
              <a:defRPr/>
            </a:pPr>
            <a:r>
              <a:rPr lang="en-US" altLang="zh-CN" sz="3200" b="1" dirty="0">
                <a:latin typeface="Arial Unicode MS" charset="0"/>
                <a:ea typeface="Arial Unicode MS" charset="0"/>
                <a:cs typeface="Arial Unicode MS" charset="0"/>
                <a:hlinkClick r:id="rId4"/>
              </a:rPr>
              <a:t>wangzh665@mail.sysu.edu.cn</a:t>
            </a:r>
            <a:endParaRPr lang="en-US" altLang="zh-CN" sz="3200" b="1" dirty="0">
              <a:latin typeface="Arial Unicode MS" charset="0"/>
              <a:ea typeface="Arial Unicode MS" charset="0"/>
              <a:cs typeface="Arial Unicode MS" charset="0"/>
            </a:endParaRPr>
          </a:p>
          <a:p>
            <a:pPr algn="ctr" eaLnBrk="1" hangingPunct="1">
              <a:defRPr/>
            </a:pPr>
            <a:endParaRPr lang="en-US" altLang="zh-CN" sz="1400" b="1" dirty="0">
              <a:latin typeface="Arial Unicode MS" charset="0"/>
              <a:ea typeface="Arial Unicode MS" charset="0"/>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中山大学 计算机学院</a:t>
            </a:r>
            <a:endParaRPr lang="en-US" altLang="zh-CN" sz="3600" b="1" dirty="0">
              <a:latin typeface="KaiTi" panose="02010609060101010101" pitchFamily="49" charset="-122"/>
              <a:ea typeface="KaiTi" panose="02010609060101010101" pitchFamily="49" charset="-122"/>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国家超级计算广州中心</a:t>
            </a:r>
            <a:endParaRPr lang="en-US" altLang="zh-CN" sz="3600" b="1" dirty="0">
              <a:latin typeface="KaiTi" panose="02010609060101010101" pitchFamily="49" charset="-122"/>
              <a:ea typeface="KaiTi" panose="02010609060101010101" pitchFamily="49" charset="-122"/>
              <a:cs typeface="Arial Unicode MS" charset="0"/>
            </a:endParaRPr>
          </a:p>
        </p:txBody>
      </p:sp>
      <p:pic>
        <p:nvPicPr>
          <p:cNvPr id="4101"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9747" y="369573"/>
            <a:ext cx="5455920" cy="876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17423" y="306707"/>
            <a:ext cx="2937510" cy="1002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7"/>
          <p:cNvSpPr txBox="1">
            <a:spLocks noChangeArrowheads="1"/>
          </p:cNvSpPr>
          <p:nvPr/>
        </p:nvSpPr>
        <p:spPr bwMode="auto">
          <a:xfrm>
            <a:off x="0" y="2639922"/>
            <a:ext cx="14630400" cy="211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8000" b="1" dirty="0">
                <a:solidFill>
                  <a:srgbClr val="0070C0"/>
                </a:solidFill>
                <a:latin typeface="KaiTi" panose="02010609060101010101" pitchFamily="49" charset="-122"/>
                <a:ea typeface="KaiTi" panose="02010609060101010101" pitchFamily="49" charset="-122"/>
              </a:rPr>
              <a:t>GPU Programming with CUDA</a:t>
            </a:r>
          </a:p>
          <a:p>
            <a:pPr algn="ctr" eaLnBrk="1" hangingPunct="1">
              <a:defRPr/>
            </a:pPr>
            <a:r>
              <a:rPr lang="en-US" altLang="zh-CN" sz="5000" b="1" dirty="0">
                <a:solidFill>
                  <a:srgbClr val="0070C0"/>
                </a:solidFill>
                <a:latin typeface="KaiTi" panose="02010609060101010101" pitchFamily="49" charset="-122"/>
                <a:ea typeface="KaiTi" panose="02010609060101010101" pitchFamily="49" charset="-122"/>
              </a:rPr>
              <a:t>CUDA</a:t>
            </a:r>
            <a:r>
              <a:rPr lang="zh-CN" altLang="en-US" sz="5000" b="1" dirty="0">
                <a:solidFill>
                  <a:srgbClr val="0070C0"/>
                </a:solidFill>
                <a:latin typeface="KaiTi" panose="02010609060101010101" pitchFamily="49" charset="-122"/>
                <a:ea typeface="KaiTi" panose="02010609060101010101" pitchFamily="49" charset="-122"/>
              </a:rPr>
              <a:t>内存结构</a:t>
            </a:r>
            <a:r>
              <a:rPr lang="en-US" sz="5000" b="1" dirty="0">
                <a:solidFill>
                  <a:srgbClr val="0070C0"/>
                </a:solidFill>
                <a:latin typeface="KaiTi" panose="02010609060101010101" pitchFamily="49" charset="-122"/>
                <a:ea typeface="KaiTi" panose="02010609060101010101" pitchFamily="49" charset="-122"/>
              </a:rPr>
              <a:t> </a:t>
            </a:r>
            <a:endParaRPr lang="en-US" altLang="zh-CN" sz="5000" b="1" spc="360" dirty="0">
              <a:solidFill>
                <a:srgbClr val="0070C0"/>
              </a:solidFill>
              <a:latin typeface="KaiTi" panose="02010609060101010101" pitchFamily="49" charset="-122"/>
              <a:ea typeface="KaiTi" panose="02010609060101010101" pitchFamily="49" charset="-122"/>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gird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altLang="zh-CN" dirty="0"/>
          </a:p>
          <a:p>
            <a:pPr lvl="2"/>
            <a:r>
              <a:rPr lang="zh-CN" altLang="en-US" dirty="0"/>
              <a:t>存在问题：</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中线程访问的内存空间不连续</a:t>
            </a:r>
            <a:endParaRPr lang="en-US" altLang="zh-CN" dirty="0"/>
          </a:p>
          <a:p>
            <a:pPr marL="1097189" lvl="2" indent="0">
              <a:buNone/>
            </a:pPr>
            <a:r>
              <a:rPr lang="zh-CN" altLang="en-US" dirty="0"/>
              <a:t>                     在</a:t>
            </a:r>
            <a:r>
              <a:rPr lang="en-US" altLang="zh-CN" dirty="0">
                <a:latin typeface="Menlo" panose="020B0609030804020204" pitchFamily="49" charset="0"/>
                <a:cs typeface="Menlo" panose="020B0609030804020204" pitchFamily="49" charset="0"/>
              </a:rPr>
              <a:t>x</a:t>
            </a:r>
            <a:r>
              <a:rPr lang="zh-CN" altLang="en-US" dirty="0">
                <a:latin typeface="Menlo" panose="020B0609030804020204" pitchFamily="49" charset="0"/>
                <a:cs typeface="Menlo" panose="020B0609030804020204" pitchFamily="49" charset="0"/>
              </a:rPr>
              <a:t>、</a:t>
            </a:r>
            <a:r>
              <a:rPr lang="en-US" altLang="zh-CN" dirty="0">
                <a:latin typeface="Menlo" panose="020B0609030804020204" pitchFamily="49" charset="0"/>
                <a:cs typeface="Menlo" panose="020B0609030804020204" pitchFamily="49" charset="0"/>
              </a:rPr>
              <a:t>y</a:t>
            </a:r>
            <a:r>
              <a:rPr lang="zh-CN" altLang="en-US" dirty="0">
                <a:latin typeface="Menlo" panose="020B0609030804020204" pitchFamily="49" charset="0"/>
                <a:cs typeface="Menlo" panose="020B0609030804020204" pitchFamily="49" charset="0"/>
              </a:rPr>
              <a:t>维度上都可能出现余数</a:t>
            </a:r>
            <a:endParaRPr lang="en-US" altLang="zh-CN" dirty="0">
              <a:latin typeface="Menlo" panose="020B0609030804020204" pitchFamily="49" charset="0"/>
              <a:cs typeface="Menlo" panose="020B0609030804020204" pitchFamily="49" charset="0"/>
            </a:endParaRPr>
          </a:p>
          <a:p>
            <a:pPr lvl="2"/>
            <a:r>
              <a:rPr lang="zh-CN" altLang="en-US" dirty="0">
                <a:latin typeface="Menlo" panose="020B0609030804020204" pitchFamily="49" charset="0"/>
                <a:cs typeface="Menlo" panose="020B0609030804020204" pitchFamily="49" charset="0"/>
              </a:rPr>
              <a:t>解决方案：使用一维</a:t>
            </a:r>
            <a:r>
              <a:rPr lang="en-US" altLang="zh-CN" dirty="0">
                <a:latin typeface="Menlo" panose="020B0609030804020204" pitchFamily="49" charset="0"/>
                <a:cs typeface="Menlo" panose="020B0609030804020204" pitchFamily="49" charset="0"/>
              </a:rPr>
              <a:t>grid</a:t>
            </a:r>
            <a:r>
              <a:rPr lang="zh-CN" altLang="en-US" dirty="0">
                <a:latin typeface="Menlo" panose="020B0609030804020204" pitchFamily="49" charset="0"/>
                <a:cs typeface="Menlo" panose="020B0609030804020204" pitchFamily="49" charset="0"/>
              </a:rPr>
              <a:t>与</a:t>
            </a:r>
            <a:r>
              <a:rPr lang="en-US" altLang="zh-CN" dirty="0">
                <a:latin typeface="Menlo" panose="020B0609030804020204" pitchFamily="49" charset="0"/>
                <a:cs typeface="Menlo" panose="020B0609030804020204" pitchFamily="49" charset="0"/>
              </a:rPr>
              <a:t>block</a:t>
            </a:r>
          </a:p>
          <a:p>
            <a:pPr lvl="3"/>
            <a:r>
              <a:rPr lang="zh-CN" altLang="en-US" dirty="0">
                <a:latin typeface="Menlo" panose="020B0609030804020204" pitchFamily="49" charset="0"/>
                <a:cs typeface="Menlo" panose="020B0609030804020204" pitchFamily="49" charset="0"/>
              </a:rPr>
              <a:t>与</a:t>
            </a:r>
            <a:r>
              <a:rPr lang="pt" b="1" dirty="0" err="1">
                <a:solidFill>
                  <a:srgbClr val="AA3731"/>
                </a:solidFill>
                <a:latin typeface="Menlo" panose="020B0609030804020204" pitchFamily="49" charset="0"/>
              </a:rPr>
              <a:t>vector_add</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A</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err="1">
                <a:solidFill>
                  <a:srgbClr val="333333"/>
                </a:solidFill>
                <a:latin typeface="Menlo" panose="020B0609030804020204" pitchFamily="49" charset="0"/>
              </a:rPr>
              <a:t>B</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C</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err="1">
                <a:solidFill>
                  <a:srgbClr val="333333"/>
                </a:solidFill>
                <a:latin typeface="Menlo" panose="020B0609030804020204" pitchFamily="49" charset="0"/>
              </a:rPr>
              <a:t>n</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m</a:t>
            </a:r>
            <a:r>
              <a:rPr lang="pt" dirty="0">
                <a:solidFill>
                  <a:srgbClr val="777777"/>
                </a:solidFill>
                <a:latin typeface="Menlo" panose="020B0609030804020204" pitchFamily="49" charset="0"/>
              </a:rPr>
              <a:t>)</a:t>
            </a:r>
            <a:r>
              <a:rPr lang="zh-CN" altLang="en-US" dirty="0">
                <a:latin typeface="Menlo" panose="020B0609030804020204" pitchFamily="49" charset="0"/>
                <a:cs typeface="Menlo" panose="020B0609030804020204" pitchFamily="49" charset="0"/>
              </a:rPr>
              <a:t>等价</a:t>
            </a:r>
            <a:r>
              <a:rPr lang="en-US" altLang="zh-CN" dirty="0">
                <a:latin typeface="Menlo" panose="020B0609030804020204" pitchFamily="49" charset="0"/>
                <a:cs typeface="Menlo" panose="020B0609030804020204" pitchFamily="49" charset="0"/>
              </a:rPr>
              <a:t>!</a:t>
            </a:r>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10</a:t>
            </a:fld>
            <a:endParaRPr lang="zh-CN" altLang="en-US"/>
          </a:p>
        </p:txBody>
      </p:sp>
      <p:sp>
        <p:nvSpPr>
          <p:cNvPr id="7" name="Rectangle 6">
            <a:extLst>
              <a:ext uri="{FF2B5EF4-FFF2-40B4-BE49-F238E27FC236}">
                <a16:creationId xmlns:a16="http://schemas.microsoft.com/office/drawing/2014/main" id="{EB8C0E54-00A1-2B4B-BCE7-AE28BB8608D4}"/>
              </a:ext>
            </a:extLst>
          </p:cNvPr>
          <p:cNvSpPr/>
          <p:nvPr/>
        </p:nvSpPr>
        <p:spPr>
          <a:xfrm>
            <a:off x="1410544" y="4586912"/>
            <a:ext cx="12889432" cy="3416320"/>
          </a:xfrm>
          <a:prstGeom prst="rect">
            <a:avLst/>
          </a:prstGeom>
          <a:solidFill>
            <a:schemeClr val="bg1"/>
          </a:solidFill>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matrix_add</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tid</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blockDim</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br>
              <a:rPr lang="en-US" sz="2400" dirty="0">
                <a:solidFill>
                  <a:srgbClr val="333333"/>
                </a:solidFill>
                <a:latin typeface="Menlo" panose="020B0609030804020204" pitchFamily="49" charset="0"/>
              </a:rPr>
            </a:br>
            <a:br>
              <a:rPr lang="en-US" sz="2400" dirty="0">
                <a:solidFill>
                  <a:srgbClr val="333333"/>
                </a:solidFill>
                <a:latin typeface="Menlo" panose="020B0609030804020204" pitchFamily="49" charset="0"/>
              </a:rPr>
            </a:br>
            <a:r>
              <a:rPr lang="zh-CN" alt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if</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m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C</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matrix_add</a:t>
            </a:r>
            <a:r>
              <a:rPr lang="en-US" sz="2400" dirty="0">
                <a:solidFill>
                  <a:srgbClr val="777777"/>
                </a:solidFill>
                <a:latin typeface="Menlo" panose="020B0609030804020204" pitchFamily="49" charset="0"/>
              </a:rPr>
              <a:t>&lt;&lt;&lt;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divup</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block_size</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block_size</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&gt;&gt;&gt;(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19560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线程组织方式和内存中数据的组织方式可以互相独立</a:t>
            </a:r>
            <a:endParaRPr lang="en-US" altLang="zh-CN" dirty="0"/>
          </a:p>
          <a:p>
            <a:pPr lvl="2"/>
            <a:r>
              <a:rPr lang="zh-CN" altLang="en-US" dirty="0"/>
              <a:t>二维</a:t>
            </a:r>
            <a:r>
              <a:rPr lang="en-US" altLang="zh-CN" dirty="0"/>
              <a:t>grid</a:t>
            </a:r>
            <a:r>
              <a:rPr lang="zh-CN" altLang="en-US" dirty="0"/>
              <a:t>与</a:t>
            </a:r>
            <a:r>
              <a:rPr lang="en-US" altLang="zh-CN" dirty="0"/>
              <a:t>block</a:t>
            </a:r>
            <a:r>
              <a:rPr lang="zh-CN" altLang="en-US" dirty="0"/>
              <a:t>也可以用于一维数据，反之亦然</a:t>
            </a:r>
            <a:endParaRPr lang="en-US" altLang="zh-CN" dirty="0"/>
          </a:p>
          <a:p>
            <a:pPr lvl="1"/>
            <a:r>
              <a:rPr lang="zh-CN" altLang="en-US" dirty="0"/>
              <a:t>相同的组织方式在编程中显得更直观</a:t>
            </a:r>
            <a:endParaRPr lang="en-US" altLang="zh-CN" dirty="0"/>
          </a:p>
          <a:p>
            <a:pPr lvl="2"/>
            <a:r>
              <a:rPr lang="zh-CN" altLang="en-US" dirty="0"/>
              <a:t>但效率不一定最优</a:t>
            </a:r>
            <a:endParaRPr lang="en-US" altLang="zh-CN" dirty="0"/>
          </a:p>
          <a:p>
            <a:pPr lvl="2"/>
            <a:r>
              <a:rPr lang="zh-CN" altLang="en-US" dirty="0"/>
              <a:t>效率归根结底由硬件结构决定</a:t>
            </a:r>
            <a:endParaRPr lang="en-US" altLang="zh-CN" dirty="0"/>
          </a:p>
          <a:p>
            <a:pPr lvl="1"/>
            <a:endParaRPr lang="en-US" altLang="zh-CN"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11</a:t>
            </a:fld>
            <a:endParaRPr lang="zh-CN" altLang="en-US"/>
          </a:p>
        </p:txBody>
      </p:sp>
    </p:spTree>
    <p:extLst>
      <p:ext uri="{BB962C8B-B14F-4D97-AF65-F5344CB8AC3E}">
        <p14:creationId xmlns:p14="http://schemas.microsoft.com/office/powerpoint/2010/main" val="148376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t>线程组织与内存结构</a:t>
            </a:r>
            <a:endParaRPr lang="en-US" altLang="zh-CN" dirty="0"/>
          </a:p>
          <a:p>
            <a:r>
              <a:rPr lang="en-US" altLang="zh-CN" dirty="0">
                <a:solidFill>
                  <a:srgbClr val="C00000"/>
                </a:solidFill>
              </a:rPr>
              <a:t>CUDA</a:t>
            </a:r>
            <a:r>
              <a:rPr lang="zh-CN" altLang="en-US" dirty="0">
                <a:solidFill>
                  <a:srgbClr val="C00000"/>
                </a:solidFill>
              </a:rPr>
              <a:t>内存模型</a:t>
            </a:r>
            <a:endParaRPr lang="en-US" altLang="zh-CN" dirty="0">
              <a:solidFill>
                <a:srgbClr val="C00000"/>
              </a:solidFill>
            </a:endParaRPr>
          </a:p>
          <a:p>
            <a:r>
              <a:rPr lang="zh-CN" altLang="en-US" dirty="0"/>
              <a:t>全局内存</a:t>
            </a:r>
            <a:endParaRPr lang="en-US" altLang="zh-CN" dirty="0"/>
          </a:p>
          <a:p>
            <a:r>
              <a:rPr lang="zh-CN" altLang="en-US" dirty="0"/>
              <a:t>常量内存</a:t>
            </a:r>
            <a:endParaRPr lang="en-US" altLang="zh-CN" dirty="0"/>
          </a:p>
          <a:p>
            <a:r>
              <a:rPr lang="zh-CN" altLang="en-US" dirty="0"/>
              <a:t>只读</a:t>
            </a:r>
            <a:r>
              <a:rPr lang="en-US" altLang="zh-CN" dirty="0"/>
              <a:t>/</a:t>
            </a:r>
            <a:r>
              <a:rPr lang="zh-CN" altLang="en-US" dirty="0"/>
              <a:t>纹理内存</a:t>
            </a:r>
            <a:endParaRPr lang="en-US" altLang="zh-CN" dirty="0"/>
          </a:p>
          <a:p>
            <a:r>
              <a:rPr lang="zh-CN" altLang="en-US" dirty="0"/>
              <a:t>共享内存</a:t>
            </a:r>
            <a:endParaRPr lang="en-US" altLang="zh-CN" dirty="0"/>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12</a:t>
            </a:fld>
            <a:endParaRPr lang="zh-CN" altLang="en-US"/>
          </a:p>
        </p:txBody>
      </p:sp>
    </p:spTree>
    <p:extLst>
      <p:ext uri="{BB962C8B-B14F-4D97-AF65-F5344CB8AC3E}">
        <p14:creationId xmlns:p14="http://schemas.microsoft.com/office/powerpoint/2010/main" val="130754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9A60-0FAD-6549-98FC-06517EB0479E}"/>
              </a:ext>
            </a:extLst>
          </p:cNvPr>
          <p:cNvSpPr>
            <a:spLocks noGrp="1"/>
          </p:cNvSpPr>
          <p:nvPr>
            <p:ph type="title"/>
          </p:nvPr>
        </p:nvSpPr>
        <p:spPr/>
        <p:txBody>
          <a:bodyPr>
            <a:normAutofit fontScale="90000"/>
          </a:bodyPr>
          <a:lstStyle/>
          <a:p>
            <a:r>
              <a:rPr lang="zh-CN" altLang="en-US" dirty="0"/>
              <a:t>内存层次结构</a:t>
            </a:r>
            <a:endParaRPr lang="en-US" dirty="0"/>
          </a:p>
        </p:txBody>
      </p:sp>
      <p:sp>
        <p:nvSpPr>
          <p:cNvPr id="3" name="Content Placeholder 2">
            <a:extLst>
              <a:ext uri="{FF2B5EF4-FFF2-40B4-BE49-F238E27FC236}">
                <a16:creationId xmlns:a16="http://schemas.microsoft.com/office/drawing/2014/main" id="{D41405C6-5E30-8B4E-9EE1-6E26C3ACF78F}"/>
              </a:ext>
            </a:extLst>
          </p:cNvPr>
          <p:cNvSpPr>
            <a:spLocks noGrp="1"/>
          </p:cNvSpPr>
          <p:nvPr>
            <p:ph idx="1"/>
          </p:nvPr>
        </p:nvSpPr>
        <p:spPr/>
        <p:txBody>
          <a:bodyPr/>
          <a:lstStyle/>
          <a:p>
            <a:r>
              <a:rPr lang="zh-CN" altLang="en-US" sz="3200" dirty="0"/>
              <a:t>应用程序往往遵循局部性原则</a:t>
            </a:r>
            <a:endParaRPr lang="en-US" altLang="zh-CN" sz="3200" dirty="0"/>
          </a:p>
          <a:p>
            <a:pPr lvl="1"/>
            <a:r>
              <a:rPr lang="zh-CN" altLang="en-US" sz="2800" dirty="0"/>
              <a:t>访问数据</a:t>
            </a:r>
            <a:r>
              <a:rPr lang="en-US" altLang="zh-CN" sz="2800" dirty="0"/>
              <a:t>/</a:t>
            </a:r>
            <a:r>
              <a:rPr lang="zh-CN" altLang="en-US" sz="2800" dirty="0"/>
              <a:t>代码的模式并不是完全任意的</a:t>
            </a:r>
            <a:endParaRPr lang="en-US" altLang="zh-CN" sz="2800" dirty="0"/>
          </a:p>
          <a:p>
            <a:pPr lvl="1"/>
            <a:r>
              <a:rPr lang="zh-CN" altLang="en-US" sz="2800" dirty="0">
                <a:solidFill>
                  <a:srgbClr val="C00000"/>
                </a:solidFill>
              </a:rPr>
              <a:t>时间局部性：</a:t>
            </a:r>
            <a:r>
              <a:rPr lang="zh-CN" altLang="en-US" sz="2800" dirty="0"/>
              <a:t>数据在较短时间内很可能被重复访问</a:t>
            </a:r>
            <a:endParaRPr lang="en-US" altLang="zh-CN" sz="2800" dirty="0"/>
          </a:p>
          <a:p>
            <a:pPr lvl="1"/>
            <a:r>
              <a:rPr lang="zh-CN" altLang="en-US" sz="2800" dirty="0">
                <a:solidFill>
                  <a:srgbClr val="C00000"/>
                </a:solidFill>
              </a:rPr>
              <a:t>空间局部性：</a:t>
            </a:r>
            <a:r>
              <a:rPr lang="zh-CN" altLang="en-US" sz="2800" dirty="0"/>
              <a:t>临近位置很可能被访问</a:t>
            </a:r>
            <a:endParaRPr lang="en-US" altLang="zh-CN" sz="2800" dirty="0"/>
          </a:p>
          <a:p>
            <a:pPr lvl="1"/>
            <a:r>
              <a:rPr lang="zh-CN" altLang="en-US" sz="2800" dirty="0"/>
              <a:t>多级内存层次结构</a:t>
            </a:r>
            <a:endParaRPr lang="en-US" altLang="zh-CN" sz="2800" dirty="0"/>
          </a:p>
          <a:p>
            <a:pPr lvl="2"/>
            <a:r>
              <a:rPr lang="zh-CN" altLang="en-US" sz="2400" dirty="0"/>
              <a:t>优化性能、降低延迟</a:t>
            </a:r>
            <a:endParaRPr lang="en-US" altLang="zh-CN" sz="2400" dirty="0"/>
          </a:p>
          <a:p>
            <a:pPr lvl="2"/>
            <a:r>
              <a:rPr lang="zh-CN" altLang="en-US" sz="2400" dirty="0"/>
              <a:t>可编程的存储器</a:t>
            </a:r>
            <a:endParaRPr lang="en-US" altLang="zh-CN" sz="1440" dirty="0">
              <a:latin typeface="Menlo" panose="020B0609030804020204" pitchFamily="49" charset="0"/>
              <a:ea typeface="Menlo" panose="020B0609030804020204" pitchFamily="49" charset="0"/>
              <a:cs typeface="Menlo" panose="020B0609030804020204" pitchFamily="49" charset="0"/>
            </a:endParaRPr>
          </a:p>
          <a:p>
            <a:pPr lvl="2"/>
            <a:r>
              <a:rPr lang="zh-CN" altLang="en-US" sz="2400" dirty="0">
                <a:latin typeface="SimHei" panose="02010609060101010101" pitchFamily="49" charset="-122"/>
                <a:ea typeface="SimHei" panose="02010609060101010101" pitchFamily="49" charset="-122"/>
                <a:cs typeface="Menlo" panose="020B0609030804020204" pitchFamily="49" charset="0"/>
              </a:rPr>
              <a:t>不可编程的存储器</a:t>
            </a:r>
            <a:endParaRPr lang="en-US" altLang="zh-CN" sz="2400" dirty="0">
              <a:latin typeface="SimHei" panose="02010609060101010101" pitchFamily="49" charset="-122"/>
              <a:ea typeface="SimHei" panose="02010609060101010101" pitchFamily="49" charset="-122"/>
              <a:cs typeface="Menlo" panose="020B0609030804020204" pitchFamily="49" charset="0"/>
            </a:endParaRPr>
          </a:p>
          <a:p>
            <a:pPr lvl="3"/>
            <a:r>
              <a:rPr lang="en-US" altLang="zh-CN" sz="1920" dirty="0">
                <a:latin typeface="Menlo" panose="020B0609030804020204" pitchFamily="49" charset="0"/>
                <a:ea typeface="Menlo" panose="020B0609030804020204" pitchFamily="49" charset="0"/>
                <a:cs typeface="Menlo" panose="020B0609030804020204" pitchFamily="49" charset="0"/>
              </a:rPr>
              <a:t>L1</a:t>
            </a:r>
            <a:r>
              <a:rPr lang="zh-CN" altLang="en-US" sz="1920" dirty="0"/>
              <a:t>、</a:t>
            </a:r>
            <a:r>
              <a:rPr lang="en-US" altLang="zh-CN" sz="1920" dirty="0">
                <a:latin typeface="Menlo" panose="020B0609030804020204" pitchFamily="49" charset="0"/>
                <a:ea typeface="Menlo" panose="020B0609030804020204" pitchFamily="49" charset="0"/>
                <a:cs typeface="Menlo" panose="020B0609030804020204" pitchFamily="49" charset="0"/>
              </a:rPr>
              <a:t>L2</a:t>
            </a:r>
          </a:p>
          <a:p>
            <a:pPr lvl="3"/>
            <a:endParaRPr lang="en-US" sz="1920" dirty="0"/>
          </a:p>
        </p:txBody>
      </p:sp>
      <p:sp>
        <p:nvSpPr>
          <p:cNvPr id="4" name="Slide Number Placeholder 3">
            <a:extLst>
              <a:ext uri="{FF2B5EF4-FFF2-40B4-BE49-F238E27FC236}">
                <a16:creationId xmlns:a16="http://schemas.microsoft.com/office/drawing/2014/main" id="{E7B7D4F9-6783-0B40-90DC-5CCAA6ED648D}"/>
              </a:ext>
            </a:extLst>
          </p:cNvPr>
          <p:cNvSpPr>
            <a:spLocks noGrp="1"/>
          </p:cNvSpPr>
          <p:nvPr>
            <p:ph type="sldNum" sz="quarter" idx="12"/>
          </p:nvPr>
        </p:nvSpPr>
        <p:spPr/>
        <p:txBody>
          <a:bodyPr/>
          <a:lstStyle/>
          <a:p>
            <a:pPr>
              <a:defRPr/>
            </a:pPr>
            <a:fld id="{CA40A734-EF3B-425E-9970-80954DDB0807}" type="slidenum">
              <a:rPr lang="zh-CN" altLang="en-US" smtClean="0"/>
              <a:pPr>
                <a:defRPr/>
              </a:pPr>
              <a:t>13</a:t>
            </a:fld>
            <a:endParaRPr lang="zh-CN" altLang="en-US"/>
          </a:p>
        </p:txBody>
      </p:sp>
      <p:pic>
        <p:nvPicPr>
          <p:cNvPr id="5" name="Picture 4">
            <a:extLst>
              <a:ext uri="{FF2B5EF4-FFF2-40B4-BE49-F238E27FC236}">
                <a16:creationId xmlns:a16="http://schemas.microsoft.com/office/drawing/2014/main" id="{18F97339-8750-F24C-9E3F-E6E902AD3F42}"/>
              </a:ext>
            </a:extLst>
          </p:cNvPr>
          <p:cNvPicPr>
            <a:picLocks noChangeAspect="1"/>
          </p:cNvPicPr>
          <p:nvPr/>
        </p:nvPicPr>
        <p:blipFill>
          <a:blip r:embed="rId3"/>
          <a:stretch>
            <a:fillRect/>
          </a:stretch>
        </p:blipFill>
        <p:spPr>
          <a:xfrm>
            <a:off x="5659016" y="3249240"/>
            <a:ext cx="8648700" cy="4826000"/>
          </a:xfrm>
          <a:prstGeom prst="rect">
            <a:avLst/>
          </a:prstGeom>
        </p:spPr>
      </p:pic>
      <p:sp>
        <p:nvSpPr>
          <p:cNvPr id="6" name="TextBox 5">
            <a:extLst>
              <a:ext uri="{FF2B5EF4-FFF2-40B4-BE49-F238E27FC236}">
                <a16:creationId xmlns:a16="http://schemas.microsoft.com/office/drawing/2014/main" id="{89A08F08-727D-0040-8F83-7A892B5E8B8F}"/>
              </a:ext>
            </a:extLst>
          </p:cNvPr>
          <p:cNvSpPr txBox="1"/>
          <p:nvPr/>
        </p:nvSpPr>
        <p:spPr>
          <a:xfrm>
            <a:off x="2154680" y="5655200"/>
            <a:ext cx="2520280" cy="1200329"/>
          </a:xfrm>
          <a:prstGeom prst="rect">
            <a:avLst/>
          </a:prstGeom>
          <a:noFill/>
          <a:ln w="25400">
            <a:solidFill>
              <a:srgbClr val="C00000"/>
            </a:solidFill>
          </a:ln>
        </p:spPr>
        <p:txBody>
          <a:bodyPr wrap="square" rtlCol="0">
            <a:spAutoFit/>
          </a:bodyPr>
          <a:lstStyle/>
          <a:p>
            <a:r>
              <a:rPr lang="zh-CN" altLang="en-US" sz="2400" dirty="0">
                <a:latin typeface="SimHei" panose="02010609060101010101" pitchFamily="49" charset="-122"/>
                <a:ea typeface="SimHei" panose="02010609060101010101" pitchFamily="49" charset="-122"/>
              </a:rPr>
              <a:t>是否能显式控制哪些数据存放在存储器中</a:t>
            </a:r>
            <a:endParaRPr lang="en-US" sz="2400" dirty="0">
              <a:latin typeface="SimHei" panose="02010609060101010101" pitchFamily="49" charset="-122"/>
              <a:ea typeface="SimHei" panose="02010609060101010101" pitchFamily="49" charset="-122"/>
            </a:endParaRPr>
          </a:p>
        </p:txBody>
      </p:sp>
      <p:pic>
        <p:nvPicPr>
          <p:cNvPr id="7" name="Picture 6">
            <a:extLst>
              <a:ext uri="{FF2B5EF4-FFF2-40B4-BE49-F238E27FC236}">
                <a16:creationId xmlns:a16="http://schemas.microsoft.com/office/drawing/2014/main" id="{1AFC01C1-3228-0849-8A1D-0DAEE6119192}"/>
              </a:ext>
            </a:extLst>
          </p:cNvPr>
          <p:cNvPicPr>
            <a:picLocks noChangeAspect="1"/>
          </p:cNvPicPr>
          <p:nvPr/>
        </p:nvPicPr>
        <p:blipFill>
          <a:blip r:embed="rId4"/>
          <a:stretch>
            <a:fillRect/>
          </a:stretch>
        </p:blipFill>
        <p:spPr>
          <a:xfrm>
            <a:off x="4604916" y="4276680"/>
            <a:ext cx="1054100" cy="1765300"/>
          </a:xfrm>
          <a:prstGeom prst="rect">
            <a:avLst/>
          </a:prstGeom>
        </p:spPr>
      </p:pic>
    </p:spTree>
    <p:extLst>
      <p:ext uri="{BB962C8B-B14F-4D97-AF65-F5344CB8AC3E}">
        <p14:creationId xmlns:p14="http://schemas.microsoft.com/office/powerpoint/2010/main" val="261246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4A67-62C4-5F4A-AF9E-BAFFC8D3F4C8}"/>
              </a:ext>
            </a:extLst>
          </p:cNvPr>
          <p:cNvSpPr>
            <a:spLocks noGrp="1"/>
          </p:cNvSpPr>
          <p:nvPr>
            <p:ph type="title"/>
          </p:nvPr>
        </p:nvSpPr>
        <p:spPr/>
        <p:txBody>
          <a:bodyPr>
            <a:normAutofit fontScale="90000"/>
          </a:bodyPr>
          <a:lstStyle/>
          <a:p>
            <a:r>
              <a:rPr lang="en-US"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48F640C0-6496-A349-8730-15A86D7BE538}"/>
              </a:ext>
            </a:extLst>
          </p:cNvPr>
          <p:cNvSpPr>
            <a:spLocks noGrp="1"/>
          </p:cNvSpPr>
          <p:nvPr>
            <p:ph idx="1"/>
          </p:nvPr>
        </p:nvSpPr>
        <p:spPr/>
        <p:txBody>
          <a:bodyPr/>
          <a:lstStyle/>
          <a:p>
            <a:r>
              <a:rPr lang="zh-CN" altLang="en-US" dirty="0"/>
              <a:t>每个线程</a:t>
            </a:r>
            <a:endParaRPr lang="en-US" altLang="zh-CN" dirty="0"/>
          </a:p>
          <a:p>
            <a:pPr lvl="1"/>
            <a:r>
              <a:rPr lang="zh-CN" altLang="en-US" dirty="0"/>
              <a:t>寄存器</a:t>
            </a:r>
            <a:endParaRPr lang="en-US" altLang="zh-CN" dirty="0"/>
          </a:p>
          <a:p>
            <a:pPr lvl="1"/>
            <a:r>
              <a:rPr lang="zh-CN" altLang="en-US" dirty="0"/>
              <a:t>本地内存</a:t>
            </a:r>
            <a:endParaRPr lang="en-US" altLang="zh-CN" dirty="0"/>
          </a:p>
          <a:p>
            <a:r>
              <a:rPr lang="zh-CN" altLang="en-US" dirty="0"/>
              <a:t>线程块</a:t>
            </a:r>
            <a:endParaRPr lang="en-US" altLang="zh-CN" dirty="0"/>
          </a:p>
          <a:p>
            <a:pPr lvl="1"/>
            <a:r>
              <a:rPr lang="zh-CN" altLang="en-US" dirty="0"/>
              <a:t>共享内存</a:t>
            </a:r>
            <a:endParaRPr lang="en-US" altLang="zh-CN" dirty="0"/>
          </a:p>
          <a:p>
            <a:r>
              <a:rPr lang="zh-CN" altLang="en-US" dirty="0"/>
              <a:t>所有线程</a:t>
            </a:r>
            <a:endParaRPr lang="en-US" altLang="zh-CN" dirty="0"/>
          </a:p>
          <a:p>
            <a:pPr lvl="1"/>
            <a:r>
              <a:rPr lang="zh-CN" altLang="en-US" dirty="0"/>
              <a:t>全局内存</a:t>
            </a:r>
            <a:endParaRPr lang="en-US" altLang="zh-CN" dirty="0"/>
          </a:p>
          <a:p>
            <a:pPr lvl="1"/>
            <a:r>
              <a:rPr lang="zh-CN" altLang="en-US" dirty="0"/>
              <a:t>常量内存</a:t>
            </a:r>
            <a:endParaRPr lang="en-US" altLang="zh-CN" dirty="0"/>
          </a:p>
          <a:p>
            <a:pPr lvl="1"/>
            <a:r>
              <a:rPr lang="zh-CN" altLang="en-US" dirty="0"/>
              <a:t>纹理内存</a:t>
            </a:r>
            <a:endParaRPr lang="en-US" altLang="zh-CN" dirty="0"/>
          </a:p>
        </p:txBody>
      </p:sp>
      <p:sp>
        <p:nvSpPr>
          <p:cNvPr id="4" name="Slide Number Placeholder 3">
            <a:extLst>
              <a:ext uri="{FF2B5EF4-FFF2-40B4-BE49-F238E27FC236}">
                <a16:creationId xmlns:a16="http://schemas.microsoft.com/office/drawing/2014/main" id="{ACFC7BE4-7331-524D-947F-0B881463215C}"/>
              </a:ext>
            </a:extLst>
          </p:cNvPr>
          <p:cNvSpPr>
            <a:spLocks noGrp="1"/>
          </p:cNvSpPr>
          <p:nvPr>
            <p:ph type="sldNum" sz="quarter" idx="12"/>
          </p:nvPr>
        </p:nvSpPr>
        <p:spPr/>
        <p:txBody>
          <a:bodyPr/>
          <a:lstStyle/>
          <a:p>
            <a:pPr>
              <a:defRPr/>
            </a:pPr>
            <a:fld id="{CA40A734-EF3B-425E-9970-80954DDB0807}" type="slidenum">
              <a:rPr lang="zh-CN" altLang="en-US" smtClean="0"/>
              <a:pPr>
                <a:defRPr/>
              </a:pPr>
              <a:t>14</a:t>
            </a:fld>
            <a:endParaRPr lang="zh-CN" altLang="en-US"/>
          </a:p>
        </p:txBody>
      </p:sp>
      <p:pic>
        <p:nvPicPr>
          <p:cNvPr id="8" name="Picture 7">
            <a:extLst>
              <a:ext uri="{FF2B5EF4-FFF2-40B4-BE49-F238E27FC236}">
                <a16:creationId xmlns:a16="http://schemas.microsoft.com/office/drawing/2014/main" id="{495724C9-B303-B34A-ACE5-D6D6730A29D7}"/>
              </a:ext>
            </a:extLst>
          </p:cNvPr>
          <p:cNvPicPr>
            <a:picLocks noChangeAspect="1"/>
          </p:cNvPicPr>
          <p:nvPr/>
        </p:nvPicPr>
        <p:blipFill>
          <a:blip r:embed="rId2"/>
          <a:stretch>
            <a:fillRect/>
          </a:stretch>
        </p:blipFill>
        <p:spPr>
          <a:xfrm>
            <a:off x="5316502" y="1096050"/>
            <a:ext cx="8582378" cy="6524717"/>
          </a:xfrm>
          <a:prstGeom prst="rect">
            <a:avLst/>
          </a:prstGeom>
        </p:spPr>
      </p:pic>
    </p:spTree>
    <p:extLst>
      <p:ext uri="{BB962C8B-B14F-4D97-AF65-F5344CB8AC3E}">
        <p14:creationId xmlns:p14="http://schemas.microsoft.com/office/powerpoint/2010/main" val="216045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8C18-1496-1D48-B778-28BA2BEBAFD9}"/>
              </a:ext>
            </a:extLst>
          </p:cNvPr>
          <p:cNvSpPr>
            <a:spLocks noGrp="1"/>
          </p:cNvSpPr>
          <p:nvPr>
            <p:ph type="title"/>
          </p:nvPr>
        </p:nvSpPr>
        <p:spPr/>
        <p:txBody>
          <a:bodyPr>
            <a:normAutofit fontScale="90000"/>
          </a:bodyPr>
          <a:lstStyle/>
          <a:p>
            <a:r>
              <a:rPr lang="en-US" altLang="zh-CN"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52E62471-2E11-8041-9239-9C7AB4401243}"/>
              </a:ext>
            </a:extLst>
          </p:cNvPr>
          <p:cNvSpPr>
            <a:spLocks noGrp="1"/>
          </p:cNvSpPr>
          <p:nvPr>
            <p:ph idx="1"/>
          </p:nvPr>
        </p:nvSpPr>
        <p:spPr/>
        <p:txBody>
          <a:bodyPr/>
          <a:lstStyle/>
          <a:p>
            <a:r>
              <a:rPr lang="en-US" dirty="0"/>
              <a:t>CUDA</a:t>
            </a:r>
            <a:r>
              <a:rPr lang="zh-CN" altLang="en-US" dirty="0"/>
              <a:t>变量与类型修饰符</a:t>
            </a:r>
            <a:endParaRPr lang="en-US" altLang="zh-CN" dirty="0"/>
          </a:p>
          <a:p>
            <a:pPr lvl="1"/>
            <a:r>
              <a:rPr lang="zh-CN" altLang="en-US" dirty="0"/>
              <a:t>没有修饰符的变量将被置于寄存器</a:t>
            </a:r>
            <a:endParaRPr lang="en-US" altLang="zh-CN" dirty="0"/>
          </a:p>
          <a:p>
            <a:pPr lvl="2"/>
            <a:r>
              <a:rPr lang="zh-CN" altLang="en-US" dirty="0"/>
              <a:t>超过寄存器限制的变量将被置于本地内存</a:t>
            </a:r>
            <a:endParaRPr lang="en-US" altLang="zh-CN" dirty="0"/>
          </a:p>
          <a:p>
            <a:pPr lvl="2"/>
            <a:r>
              <a:rPr lang="zh-CN" altLang="en-US" dirty="0">
                <a:solidFill>
                  <a:srgbClr val="C00000"/>
                </a:solidFill>
              </a:rPr>
              <a:t>极大地降低程序效率！</a:t>
            </a:r>
            <a:endParaRPr lang="en-US" altLang="zh-CN" dirty="0">
              <a:solidFill>
                <a:srgbClr val="C00000"/>
              </a:solidFill>
            </a:endParaRPr>
          </a:p>
          <a:p>
            <a:pPr lvl="1"/>
            <a:r>
              <a:rPr lang="zh-CN" altLang="en-US" dirty="0"/>
              <a:t>没有修饰符的数组将被置于寄存器</a:t>
            </a:r>
            <a:r>
              <a:rPr lang="en-US" altLang="zh-CN" dirty="0"/>
              <a:t>/</a:t>
            </a:r>
            <a:r>
              <a:rPr lang="zh-CN" altLang="en-US" dirty="0"/>
              <a:t>本地内存</a:t>
            </a:r>
            <a:endParaRPr lang="en-US" dirty="0"/>
          </a:p>
        </p:txBody>
      </p:sp>
      <p:sp>
        <p:nvSpPr>
          <p:cNvPr id="4" name="Slide Number Placeholder 3">
            <a:extLst>
              <a:ext uri="{FF2B5EF4-FFF2-40B4-BE49-F238E27FC236}">
                <a16:creationId xmlns:a16="http://schemas.microsoft.com/office/drawing/2014/main" id="{6BBB4D19-6695-6D44-A7C6-931978B45F1D}"/>
              </a:ext>
            </a:extLst>
          </p:cNvPr>
          <p:cNvSpPr>
            <a:spLocks noGrp="1"/>
          </p:cNvSpPr>
          <p:nvPr>
            <p:ph type="sldNum" sz="quarter" idx="12"/>
          </p:nvPr>
        </p:nvSpPr>
        <p:spPr/>
        <p:txBody>
          <a:bodyPr/>
          <a:lstStyle/>
          <a:p>
            <a:pPr>
              <a:defRPr/>
            </a:pPr>
            <a:fld id="{CA40A734-EF3B-425E-9970-80954DDB0807}" type="slidenum">
              <a:rPr lang="zh-CN" altLang="en-US" smtClean="0"/>
              <a:pPr>
                <a:defRPr/>
              </a:pPr>
              <a:t>15</a:t>
            </a:fld>
            <a:endParaRPr lang="zh-CN" altLang="en-US"/>
          </a:p>
        </p:txBody>
      </p:sp>
      <p:graphicFrame>
        <p:nvGraphicFramePr>
          <p:cNvPr id="5" name="Table 4">
            <a:extLst>
              <a:ext uri="{FF2B5EF4-FFF2-40B4-BE49-F238E27FC236}">
                <a16:creationId xmlns:a16="http://schemas.microsoft.com/office/drawing/2014/main" id="{ECCB9A26-1CE7-B649-9D87-B5E1262DA4F8}"/>
              </a:ext>
            </a:extLst>
          </p:cNvPr>
          <p:cNvGraphicFramePr>
            <a:graphicFrameLocks noGrp="1"/>
          </p:cNvGraphicFramePr>
          <p:nvPr>
            <p:extLst>
              <p:ext uri="{D42A27DB-BD31-4B8C-83A1-F6EECF244321}">
                <p14:modId xmlns:p14="http://schemas.microsoft.com/office/powerpoint/2010/main" val="2554708611"/>
              </p:ext>
            </p:extLst>
          </p:nvPr>
        </p:nvGraphicFramePr>
        <p:xfrm>
          <a:off x="906488" y="4348688"/>
          <a:ext cx="12817423" cy="3078480"/>
        </p:xfrm>
        <a:graphic>
          <a:graphicData uri="http://schemas.openxmlformats.org/drawingml/2006/table">
            <a:tbl>
              <a:tblPr firstRow="1" bandRow="1">
                <a:tableStyleId>{7DF18680-E054-41AD-8BC1-D1AEF772440D}</a:tableStyleId>
              </a:tblPr>
              <a:tblGrid>
                <a:gridCol w="7103393">
                  <a:extLst>
                    <a:ext uri="{9D8B030D-6E8A-4147-A177-3AD203B41FA5}">
                      <a16:colId xmlns:a16="http://schemas.microsoft.com/office/drawing/2014/main" val="2680604976"/>
                    </a:ext>
                  </a:extLst>
                </a:gridCol>
                <a:gridCol w="2168000">
                  <a:extLst>
                    <a:ext uri="{9D8B030D-6E8A-4147-A177-3AD203B41FA5}">
                      <a16:colId xmlns:a16="http://schemas.microsoft.com/office/drawing/2014/main" val="1508327917"/>
                    </a:ext>
                  </a:extLst>
                </a:gridCol>
                <a:gridCol w="1699140">
                  <a:extLst>
                    <a:ext uri="{9D8B030D-6E8A-4147-A177-3AD203B41FA5}">
                      <a16:colId xmlns:a16="http://schemas.microsoft.com/office/drawing/2014/main" val="1153191959"/>
                    </a:ext>
                  </a:extLst>
                </a:gridCol>
                <a:gridCol w="1846890">
                  <a:extLst>
                    <a:ext uri="{9D8B030D-6E8A-4147-A177-3AD203B41FA5}">
                      <a16:colId xmlns:a16="http://schemas.microsoft.com/office/drawing/2014/main" val="676836795"/>
                    </a:ext>
                  </a:extLst>
                </a:gridCol>
              </a:tblGrid>
              <a:tr h="370840">
                <a:tc>
                  <a:txBody>
                    <a:bodyPr/>
                    <a:lstStyle/>
                    <a:p>
                      <a:r>
                        <a:rPr lang="zh-CN" altLang="en-US" sz="2600" dirty="0"/>
                        <a:t>变量声明</a:t>
                      </a:r>
                      <a:endParaRPr lang="en-US" sz="2600" dirty="0"/>
                    </a:p>
                  </a:txBody>
                  <a:tcPr/>
                </a:tc>
                <a:tc>
                  <a:txBody>
                    <a:bodyPr/>
                    <a:lstStyle/>
                    <a:p>
                      <a:r>
                        <a:rPr lang="zh-CN" altLang="en-US" sz="2600" dirty="0"/>
                        <a:t>存储器</a:t>
                      </a:r>
                      <a:endParaRPr lang="en-US" sz="2600" dirty="0"/>
                    </a:p>
                  </a:txBody>
                  <a:tcPr/>
                </a:tc>
                <a:tc>
                  <a:txBody>
                    <a:bodyPr/>
                    <a:lstStyle/>
                    <a:p>
                      <a:r>
                        <a:rPr lang="zh-CN" altLang="en-US" sz="2600" dirty="0"/>
                        <a:t>作用域</a:t>
                      </a:r>
                      <a:endParaRPr lang="en-US" sz="2600" dirty="0"/>
                    </a:p>
                  </a:txBody>
                  <a:tcPr/>
                </a:tc>
                <a:tc>
                  <a:txBody>
                    <a:bodyPr/>
                    <a:lstStyle/>
                    <a:p>
                      <a:r>
                        <a:rPr lang="zh-CN" altLang="en-US" sz="2600" dirty="0"/>
                        <a:t>生存周期</a:t>
                      </a:r>
                      <a:endParaRPr lang="en-US" sz="2600" dirty="0"/>
                    </a:p>
                  </a:txBody>
                  <a:tcPr/>
                </a:tc>
                <a:extLst>
                  <a:ext uri="{0D108BD9-81ED-4DB2-BD59-A6C34878D82A}">
                    <a16:rowId xmlns:a16="http://schemas.microsoft.com/office/drawing/2014/main" val="1358308828"/>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7A3E9D"/>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寄存器</a:t>
                      </a:r>
                      <a:endParaRPr lang="en-US" sz="2600" dirty="0"/>
                    </a:p>
                  </a:txBody>
                  <a:tcPr/>
                </a:tc>
                <a:tc>
                  <a:txBody>
                    <a:bodyPr/>
                    <a:lstStyle/>
                    <a:p>
                      <a:r>
                        <a:rPr lang="zh-CN" altLang="en-US" sz="2600" dirty="0"/>
                        <a:t>线程</a:t>
                      </a:r>
                      <a:endParaRPr lang="en-US" sz="2600" dirty="0"/>
                    </a:p>
                  </a:txBody>
                  <a:tcPr/>
                </a:tc>
                <a:tc>
                  <a:txBody>
                    <a:bodyPr/>
                    <a:lstStyle/>
                    <a:p>
                      <a:r>
                        <a:rPr lang="zh-CN" altLang="en-US" sz="2600" dirty="0"/>
                        <a:t>线程</a:t>
                      </a:r>
                      <a:endParaRPr lang="en-US" sz="2600" dirty="0"/>
                    </a:p>
                  </a:txBody>
                  <a:tcPr/>
                </a:tc>
                <a:extLst>
                  <a:ext uri="{0D108BD9-81ED-4DB2-BD59-A6C34878D82A}">
                    <a16:rowId xmlns:a16="http://schemas.microsoft.com/office/drawing/2014/main" val="4007921521"/>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7A3E9D"/>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array_var</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a:t>
                      </a:r>
                      <a:r>
                        <a:rPr lang="en-US" altLang="zh-CN" sz="2800" dirty="0">
                          <a:solidFill>
                            <a:srgbClr val="9C5D27"/>
                          </a:solidFill>
                          <a:latin typeface="Menlo" panose="020B0609030804020204" pitchFamily="49" charset="0"/>
                        </a:rPr>
                        <a:t>0</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寄存器</a:t>
                      </a:r>
                      <a:r>
                        <a:rPr lang="en-US" altLang="zh-CN" sz="2600" dirty="0"/>
                        <a:t>/</a:t>
                      </a:r>
                      <a:r>
                        <a:rPr lang="zh-CN" altLang="en-US" sz="2600" dirty="0"/>
                        <a:t>本地</a:t>
                      </a:r>
                      <a:endParaRPr lang="en-US" sz="2600" dirty="0"/>
                    </a:p>
                  </a:txBody>
                  <a:tcPr/>
                </a:tc>
                <a:tc>
                  <a:txBody>
                    <a:bodyPr/>
                    <a:lstStyle/>
                    <a:p>
                      <a:r>
                        <a:rPr lang="zh-CN" altLang="en-US" sz="2600" dirty="0"/>
                        <a:t>线程</a:t>
                      </a:r>
                      <a:endParaRPr lang="en-US" sz="2600" dirty="0"/>
                    </a:p>
                  </a:txBody>
                  <a:tcPr/>
                </a:tc>
                <a:tc>
                  <a:txBody>
                    <a:bodyPr/>
                    <a:lstStyle/>
                    <a:p>
                      <a:r>
                        <a:rPr lang="zh-CN" altLang="en-US" sz="2600" dirty="0"/>
                        <a:t>线程</a:t>
                      </a:r>
                      <a:endParaRPr lang="en-US" sz="2600" dirty="0"/>
                    </a:p>
                  </a:txBody>
                  <a:tcPr/>
                </a:tc>
                <a:extLst>
                  <a:ext uri="{0D108BD9-81ED-4DB2-BD59-A6C34878D82A}">
                    <a16:rowId xmlns:a16="http://schemas.microsoft.com/office/drawing/2014/main" val="3731954029"/>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333333"/>
                          </a:solidFill>
                          <a:latin typeface="Menlo" panose="020B0609030804020204" pitchFamily="49" charset="0"/>
                        </a:rPr>
                        <a:t>  </a:t>
                      </a:r>
                      <a:r>
                        <a:rPr lang="en-US" sz="2800" dirty="0">
                          <a:solidFill>
                            <a:srgbClr val="333333"/>
                          </a:solidFill>
                          <a:latin typeface="Menlo" panose="020B0609030804020204" pitchFamily="49" charset="0"/>
                        </a:rPr>
                        <a:t>__shared__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shared_var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共享</a:t>
                      </a:r>
                      <a:endParaRPr lang="en-US" sz="2600" dirty="0"/>
                    </a:p>
                  </a:txBody>
                  <a:tcPr/>
                </a:tc>
                <a:tc>
                  <a:txBody>
                    <a:bodyPr/>
                    <a:lstStyle/>
                    <a:p>
                      <a:r>
                        <a:rPr lang="zh-CN" altLang="en-US" sz="2600" dirty="0"/>
                        <a:t>线程块</a:t>
                      </a:r>
                      <a:endParaRPr lang="en-US" sz="2600" dirty="0"/>
                    </a:p>
                  </a:txBody>
                  <a:tcPr/>
                </a:tc>
                <a:tc>
                  <a:txBody>
                    <a:bodyPr/>
                    <a:lstStyle/>
                    <a:p>
                      <a:r>
                        <a:rPr lang="zh-CN" altLang="en-US" sz="2600" dirty="0"/>
                        <a:t>线程块</a:t>
                      </a:r>
                      <a:endParaRPr lang="en-US" sz="2600" dirty="0"/>
                    </a:p>
                  </a:txBody>
                  <a:tcPr/>
                </a:tc>
                <a:extLst>
                  <a:ext uri="{0D108BD9-81ED-4DB2-BD59-A6C34878D82A}">
                    <a16:rowId xmlns:a16="http://schemas.microsoft.com/office/drawing/2014/main" val="3266243539"/>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333333"/>
                          </a:solidFill>
                          <a:latin typeface="Menlo" panose="020B0609030804020204" pitchFamily="49" charset="0"/>
                        </a:rPr>
                        <a:t>  </a:t>
                      </a:r>
                      <a:r>
                        <a:rPr lang="en-US" sz="2800" dirty="0">
                          <a:solidFill>
                            <a:srgbClr val="333333"/>
                          </a:solidFill>
                          <a:latin typeface="Menlo" panose="020B0609030804020204" pitchFamily="49" charset="0"/>
                        </a:rPr>
                        <a:t>__device__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global_var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全局</a:t>
                      </a:r>
                      <a:endParaRPr lang="en-US" sz="2600" dirty="0"/>
                    </a:p>
                  </a:txBody>
                  <a:tcPr/>
                </a:tc>
                <a:tc>
                  <a:txBody>
                    <a:bodyPr/>
                    <a:lstStyle/>
                    <a:p>
                      <a:r>
                        <a:rPr lang="zh-CN" altLang="en-US" sz="2600" dirty="0"/>
                        <a:t>全局</a:t>
                      </a:r>
                      <a:endParaRPr lang="en-US" sz="2600" dirty="0"/>
                    </a:p>
                  </a:txBody>
                  <a:tcPr/>
                </a:tc>
                <a:tc>
                  <a:txBody>
                    <a:bodyPr/>
                    <a:lstStyle/>
                    <a:p>
                      <a:r>
                        <a:rPr lang="zh-CN" altLang="en-US" sz="2600" dirty="0"/>
                        <a:t>应用程序</a:t>
                      </a:r>
                      <a:endParaRPr lang="en-US" sz="2600" dirty="0"/>
                    </a:p>
                  </a:txBody>
                  <a:tcPr/>
                </a:tc>
                <a:extLst>
                  <a:ext uri="{0D108BD9-81ED-4DB2-BD59-A6C34878D82A}">
                    <a16:rowId xmlns:a16="http://schemas.microsoft.com/office/drawing/2014/main" val="2525835967"/>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en-US" sz="2800" dirty="0">
                          <a:solidFill>
                            <a:srgbClr val="333333"/>
                          </a:solidFill>
                          <a:latin typeface="Menlo" panose="020B0609030804020204" pitchFamily="49" charset="0"/>
                        </a:rPr>
                        <a:t>__constant__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constant_var</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a:txBody>
                  <a:tcPr/>
                </a:tc>
                <a:tc>
                  <a:txBody>
                    <a:bodyPr/>
                    <a:lstStyle/>
                    <a:p>
                      <a:r>
                        <a:rPr lang="zh-CN" altLang="en-US" sz="2600" dirty="0"/>
                        <a:t>常量</a:t>
                      </a:r>
                      <a:endParaRPr lang="en-US" sz="2600" dirty="0"/>
                    </a:p>
                  </a:txBody>
                  <a:tcPr/>
                </a:tc>
                <a:tc>
                  <a:txBody>
                    <a:bodyPr/>
                    <a:lstStyle/>
                    <a:p>
                      <a:r>
                        <a:rPr lang="zh-CN" altLang="en-US" sz="2600" dirty="0"/>
                        <a:t>全局</a:t>
                      </a:r>
                      <a:endParaRPr lang="en-US" sz="2600" dirty="0"/>
                    </a:p>
                  </a:txBody>
                  <a:tcPr/>
                </a:tc>
                <a:tc>
                  <a:txBody>
                    <a:bodyPr/>
                    <a:lstStyle/>
                    <a:p>
                      <a:r>
                        <a:rPr lang="zh-CN" altLang="en-US" sz="2600" dirty="0"/>
                        <a:t>应用程序</a:t>
                      </a:r>
                      <a:endParaRPr lang="en-US" sz="2600" dirty="0"/>
                    </a:p>
                  </a:txBody>
                  <a:tcPr/>
                </a:tc>
                <a:extLst>
                  <a:ext uri="{0D108BD9-81ED-4DB2-BD59-A6C34878D82A}">
                    <a16:rowId xmlns:a16="http://schemas.microsoft.com/office/drawing/2014/main" val="3656730451"/>
                  </a:ext>
                </a:extLst>
              </a:tr>
            </a:tbl>
          </a:graphicData>
        </a:graphic>
      </p:graphicFrame>
    </p:spTree>
    <p:extLst>
      <p:ext uri="{BB962C8B-B14F-4D97-AF65-F5344CB8AC3E}">
        <p14:creationId xmlns:p14="http://schemas.microsoft.com/office/powerpoint/2010/main" val="235760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8C18-1496-1D48-B778-28BA2BEBAFD9}"/>
              </a:ext>
            </a:extLst>
          </p:cNvPr>
          <p:cNvSpPr>
            <a:spLocks noGrp="1"/>
          </p:cNvSpPr>
          <p:nvPr>
            <p:ph type="title"/>
          </p:nvPr>
        </p:nvSpPr>
        <p:spPr/>
        <p:txBody>
          <a:bodyPr>
            <a:normAutofit fontScale="90000"/>
          </a:bodyPr>
          <a:lstStyle/>
          <a:p>
            <a:r>
              <a:rPr lang="en-US" altLang="zh-CN"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52E62471-2E11-8041-9239-9C7AB4401243}"/>
              </a:ext>
            </a:extLst>
          </p:cNvPr>
          <p:cNvSpPr>
            <a:spLocks noGrp="1"/>
          </p:cNvSpPr>
          <p:nvPr>
            <p:ph idx="1"/>
          </p:nvPr>
        </p:nvSpPr>
        <p:spPr>
          <a:xfrm>
            <a:off x="731520" y="1234481"/>
            <a:ext cx="7447776" cy="6116918"/>
          </a:xfrm>
        </p:spPr>
        <p:txBody>
          <a:bodyPr/>
          <a:lstStyle/>
          <a:p>
            <a:r>
              <a:rPr lang="zh-CN" altLang="en-US" dirty="0"/>
              <a:t>本地内存</a:t>
            </a:r>
            <a:endParaRPr lang="en-US" altLang="zh-CN" dirty="0"/>
          </a:p>
          <a:p>
            <a:pPr lvl="1"/>
            <a:r>
              <a:rPr lang="zh-CN" altLang="en-US" dirty="0"/>
              <a:t>每个线程独立读写</a:t>
            </a:r>
            <a:endParaRPr lang="en-US" altLang="zh-CN" dirty="0"/>
          </a:p>
          <a:p>
            <a:pPr lvl="1"/>
            <a:r>
              <a:rPr lang="zh-CN" altLang="en-US" dirty="0"/>
              <a:t>并非物理存在</a:t>
            </a:r>
            <a:endParaRPr lang="en-US" altLang="zh-CN" dirty="0"/>
          </a:p>
          <a:p>
            <a:pPr lvl="2"/>
            <a:r>
              <a:rPr lang="zh-CN" altLang="en-US" dirty="0"/>
              <a:t>与全局内存在同一块存储区域</a:t>
            </a:r>
            <a:endParaRPr lang="en-US" altLang="zh-CN" dirty="0"/>
          </a:p>
          <a:p>
            <a:pPr lvl="2"/>
            <a:r>
              <a:rPr lang="zh-CN" altLang="en-US" dirty="0"/>
              <a:t>计算能力</a:t>
            </a:r>
            <a:r>
              <a:rPr lang="en-US" altLang="zh-CN" dirty="0"/>
              <a:t>2.0</a:t>
            </a:r>
            <a:r>
              <a:rPr lang="zh-CN" altLang="en-US" dirty="0"/>
              <a:t>以上的</a:t>
            </a:r>
            <a:r>
              <a:rPr lang="en-US" altLang="zh-CN" dirty="0"/>
              <a:t>GPU</a:t>
            </a:r>
            <a:r>
              <a:rPr lang="zh-CN" altLang="en-US" dirty="0"/>
              <a:t>中，存储在</a:t>
            </a:r>
            <a:r>
              <a:rPr lang="en-US" altLang="zh-CN" dirty="0"/>
              <a:t>SM</a:t>
            </a:r>
            <a:r>
              <a:rPr lang="zh-CN" altLang="en-US" dirty="0"/>
              <a:t>的一级缓存以及设备的二级缓存</a:t>
            </a:r>
            <a:endParaRPr lang="en-US" altLang="zh-CN" dirty="0"/>
          </a:p>
          <a:p>
            <a:pPr lvl="1"/>
            <a:r>
              <a:rPr lang="zh-CN" altLang="en-US" dirty="0"/>
              <a:t>可能存放到本地内存的变量：</a:t>
            </a:r>
            <a:endParaRPr lang="en-US" altLang="zh-CN" dirty="0"/>
          </a:p>
          <a:p>
            <a:pPr lvl="2"/>
            <a:r>
              <a:rPr lang="zh-CN" altLang="en-US" dirty="0"/>
              <a:t>编译时使用未知索引引用的本地数组</a:t>
            </a:r>
            <a:endParaRPr lang="en-US" altLang="zh-CN" dirty="0"/>
          </a:p>
          <a:p>
            <a:pPr lvl="2"/>
            <a:r>
              <a:rPr lang="zh-CN" altLang="en-US" dirty="0"/>
              <a:t>可能占用大量寄存器空间的本地数组</a:t>
            </a:r>
            <a:endParaRPr lang="en-US" altLang="zh-CN" dirty="0"/>
          </a:p>
          <a:p>
            <a:pPr lvl="2"/>
            <a:r>
              <a:rPr lang="zh-CN" altLang="en-US" dirty="0"/>
              <a:t>不满足寄存器限定的变量</a:t>
            </a:r>
            <a:endParaRPr lang="en-US" dirty="0"/>
          </a:p>
        </p:txBody>
      </p:sp>
      <p:sp>
        <p:nvSpPr>
          <p:cNvPr id="4" name="Slide Number Placeholder 3">
            <a:extLst>
              <a:ext uri="{FF2B5EF4-FFF2-40B4-BE49-F238E27FC236}">
                <a16:creationId xmlns:a16="http://schemas.microsoft.com/office/drawing/2014/main" id="{6BBB4D19-6695-6D44-A7C6-931978B45F1D}"/>
              </a:ext>
            </a:extLst>
          </p:cNvPr>
          <p:cNvSpPr>
            <a:spLocks noGrp="1"/>
          </p:cNvSpPr>
          <p:nvPr>
            <p:ph type="sldNum" sz="quarter" idx="12"/>
          </p:nvPr>
        </p:nvSpPr>
        <p:spPr/>
        <p:txBody>
          <a:bodyPr/>
          <a:lstStyle/>
          <a:p>
            <a:pPr>
              <a:defRPr/>
            </a:pPr>
            <a:fld id="{CA40A734-EF3B-425E-9970-80954DDB0807}" type="slidenum">
              <a:rPr lang="zh-CN" altLang="en-US" smtClean="0"/>
              <a:pPr>
                <a:defRPr/>
              </a:pPr>
              <a:t>16</a:t>
            </a:fld>
            <a:endParaRPr lang="zh-CN" altLang="en-US"/>
          </a:p>
        </p:txBody>
      </p:sp>
      <p:sp>
        <p:nvSpPr>
          <p:cNvPr id="6" name="Rectangle 5">
            <a:extLst>
              <a:ext uri="{FF2B5EF4-FFF2-40B4-BE49-F238E27FC236}">
                <a16:creationId xmlns:a16="http://schemas.microsoft.com/office/drawing/2014/main" id="{B9ADE479-AC49-6644-B016-52390553832B}"/>
              </a:ext>
            </a:extLst>
          </p:cNvPr>
          <p:cNvSpPr/>
          <p:nvPr/>
        </p:nvSpPr>
        <p:spPr>
          <a:xfrm>
            <a:off x="8212752" y="1298644"/>
            <a:ext cx="6264696" cy="5632311"/>
          </a:xfrm>
          <a:prstGeom prst="rect">
            <a:avLst/>
          </a:prstGeom>
          <a:solidFill>
            <a:schemeClr val="bg1"/>
          </a:solidFill>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local_memory</a:t>
            </a:r>
            <a:endParaRPr lang="en-US" sz="2400" b="1" dirty="0">
              <a:solidFill>
                <a:srgbClr val="AA3731"/>
              </a:solidFill>
              <a:latin typeface="Menlo" panose="020B0609030804020204" pitchFamily="49" charset="0"/>
            </a:endParaRPr>
          </a:p>
          <a:p>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input</a:t>
            </a:r>
            <a:r>
              <a:rPr lang="en-US" sz="2400" dirty="0">
                <a:solidFill>
                  <a:srgbClr val="777777"/>
                </a:solidFill>
                <a:latin typeface="Menlo" panose="020B0609030804020204" pitchFamily="49" charset="0"/>
              </a:rPr>
              <a:t>)</a:t>
            </a: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index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zh-CN" alt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array1</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C00000"/>
                </a:solidFill>
                <a:latin typeface="Menlo" panose="020B0609030804020204" pitchFamily="49" charset="0"/>
              </a:rPr>
              <a:t>    </a:t>
            </a:r>
            <a:r>
              <a:rPr lang="en-US" sz="2400" b="1" dirty="0" err="1">
                <a:solidFill>
                  <a:srgbClr val="C00000"/>
                </a:solidFill>
                <a:latin typeface="Menlo" panose="020B0609030804020204" pitchFamily="49" charset="0"/>
              </a:rPr>
              <a:t>int</a:t>
            </a:r>
            <a:r>
              <a:rPr lang="en-US" sz="2400" b="1" dirty="0">
                <a:solidFill>
                  <a:srgbClr val="C00000"/>
                </a:solidFill>
                <a:latin typeface="Menlo" panose="020B0609030804020204" pitchFamily="49" charset="0"/>
              </a:rPr>
              <a:t> array2[4];</a:t>
            </a:r>
          </a:p>
          <a:p>
            <a:r>
              <a:rPr lang="zh-CN" altLang="en-US" sz="2400" b="1" dirty="0">
                <a:solidFill>
                  <a:srgbClr val="C00000"/>
                </a:solidFill>
                <a:latin typeface="Menlo" panose="020B0609030804020204" pitchFamily="49" charset="0"/>
              </a:rPr>
              <a:t>    </a:t>
            </a:r>
            <a:r>
              <a:rPr lang="en-US" sz="2400" b="1" dirty="0" err="1">
                <a:solidFill>
                  <a:srgbClr val="C00000"/>
                </a:solidFill>
                <a:latin typeface="Menlo" panose="020B0609030804020204" pitchFamily="49" charset="0"/>
              </a:rPr>
              <a:t>int</a:t>
            </a:r>
            <a:r>
              <a:rPr lang="en-US" sz="2400" b="1" dirty="0">
                <a:solidFill>
                  <a:srgbClr val="C00000"/>
                </a:solidFill>
                <a:latin typeface="Menlo" panose="020B0609030804020204" pitchFamily="49" charset="0"/>
              </a:rPr>
              <a:t> array3[100];</a:t>
            </a:r>
          </a:p>
          <a:p>
            <a:br>
              <a:rPr lang="en-US" sz="2400" dirty="0">
                <a:solidFill>
                  <a:srgbClr val="333333"/>
                </a:solidFill>
                <a:latin typeface="Menlo" panose="020B0609030804020204" pitchFamily="49" charset="0"/>
              </a:rPr>
            </a:br>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index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input</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a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array1</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b="1" dirty="0">
                <a:solidFill>
                  <a:srgbClr val="C00000"/>
                </a:solidFill>
                <a:latin typeface="Menlo" panose="020B0609030804020204" pitchFamily="49" charset="0"/>
              </a:rPr>
              <a:t>b = array2[index];</a:t>
            </a: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7043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8C18-1496-1D48-B778-28BA2BEBAFD9}"/>
              </a:ext>
            </a:extLst>
          </p:cNvPr>
          <p:cNvSpPr>
            <a:spLocks noGrp="1"/>
          </p:cNvSpPr>
          <p:nvPr>
            <p:ph type="title"/>
          </p:nvPr>
        </p:nvSpPr>
        <p:spPr/>
        <p:txBody>
          <a:bodyPr>
            <a:normAutofit fontScale="90000"/>
          </a:bodyPr>
          <a:lstStyle/>
          <a:p>
            <a:r>
              <a:rPr lang="en-US" altLang="zh-CN"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52E62471-2E11-8041-9239-9C7AB4401243}"/>
              </a:ext>
            </a:extLst>
          </p:cNvPr>
          <p:cNvSpPr>
            <a:spLocks noGrp="1"/>
          </p:cNvSpPr>
          <p:nvPr>
            <p:ph idx="1"/>
          </p:nvPr>
        </p:nvSpPr>
        <p:spPr/>
        <p:txBody>
          <a:bodyPr/>
          <a:lstStyle/>
          <a:p>
            <a:r>
              <a:rPr lang="en-US" dirty="0"/>
              <a:t>CUDA</a:t>
            </a:r>
            <a:r>
              <a:rPr lang="zh-CN" altLang="en-US" dirty="0"/>
              <a:t>变量与类型修饰符</a:t>
            </a:r>
            <a:endParaRPr lang="en-US" altLang="zh-CN" dirty="0"/>
          </a:p>
          <a:p>
            <a:pPr lvl="1"/>
            <a:r>
              <a:rPr lang="zh-CN" altLang="en-US" dirty="0"/>
              <a:t>存储器位置与访问开销</a:t>
            </a:r>
            <a:endParaRPr lang="en-US" dirty="0"/>
          </a:p>
        </p:txBody>
      </p:sp>
      <p:sp>
        <p:nvSpPr>
          <p:cNvPr id="4" name="Slide Number Placeholder 3">
            <a:extLst>
              <a:ext uri="{FF2B5EF4-FFF2-40B4-BE49-F238E27FC236}">
                <a16:creationId xmlns:a16="http://schemas.microsoft.com/office/drawing/2014/main" id="{6BBB4D19-6695-6D44-A7C6-931978B45F1D}"/>
              </a:ext>
            </a:extLst>
          </p:cNvPr>
          <p:cNvSpPr>
            <a:spLocks noGrp="1"/>
          </p:cNvSpPr>
          <p:nvPr>
            <p:ph type="sldNum" sz="quarter" idx="12"/>
          </p:nvPr>
        </p:nvSpPr>
        <p:spPr/>
        <p:txBody>
          <a:bodyPr/>
          <a:lstStyle/>
          <a:p>
            <a:pPr>
              <a:defRPr/>
            </a:pPr>
            <a:fld id="{CA40A734-EF3B-425E-9970-80954DDB0807}" type="slidenum">
              <a:rPr lang="zh-CN" altLang="en-US" smtClean="0"/>
              <a:pPr>
                <a:defRPr/>
              </a:pPr>
              <a:t>17</a:t>
            </a:fld>
            <a:endParaRPr lang="zh-CN" altLang="en-US"/>
          </a:p>
        </p:txBody>
      </p:sp>
      <p:graphicFrame>
        <p:nvGraphicFramePr>
          <p:cNvPr id="5" name="Table 4">
            <a:extLst>
              <a:ext uri="{FF2B5EF4-FFF2-40B4-BE49-F238E27FC236}">
                <a16:creationId xmlns:a16="http://schemas.microsoft.com/office/drawing/2014/main" id="{ECCB9A26-1CE7-B649-9D87-B5E1262DA4F8}"/>
              </a:ext>
            </a:extLst>
          </p:cNvPr>
          <p:cNvGraphicFramePr>
            <a:graphicFrameLocks noGrp="1"/>
          </p:cNvGraphicFramePr>
          <p:nvPr>
            <p:extLst>
              <p:ext uri="{D42A27DB-BD31-4B8C-83A1-F6EECF244321}">
                <p14:modId xmlns:p14="http://schemas.microsoft.com/office/powerpoint/2010/main" val="3963377873"/>
              </p:ext>
            </p:extLst>
          </p:nvPr>
        </p:nvGraphicFramePr>
        <p:xfrm>
          <a:off x="402433" y="2602632"/>
          <a:ext cx="13897543" cy="3444240"/>
        </p:xfrm>
        <a:graphic>
          <a:graphicData uri="http://schemas.openxmlformats.org/drawingml/2006/table">
            <a:tbl>
              <a:tblPr firstRow="1" bandRow="1">
                <a:tableStyleId>{7DF18680-E054-41AD-8BC1-D1AEF772440D}</a:tableStyleId>
              </a:tblPr>
              <a:tblGrid>
                <a:gridCol w="7250481">
                  <a:extLst>
                    <a:ext uri="{9D8B030D-6E8A-4147-A177-3AD203B41FA5}">
                      <a16:colId xmlns:a16="http://schemas.microsoft.com/office/drawing/2014/main" val="2680604976"/>
                    </a:ext>
                  </a:extLst>
                </a:gridCol>
                <a:gridCol w="1486542">
                  <a:extLst>
                    <a:ext uri="{9D8B030D-6E8A-4147-A177-3AD203B41FA5}">
                      <a16:colId xmlns:a16="http://schemas.microsoft.com/office/drawing/2014/main" val="1508327917"/>
                    </a:ext>
                  </a:extLst>
                </a:gridCol>
                <a:gridCol w="1858178">
                  <a:extLst>
                    <a:ext uri="{9D8B030D-6E8A-4147-A177-3AD203B41FA5}">
                      <a16:colId xmlns:a16="http://schemas.microsoft.com/office/drawing/2014/main" val="1153191959"/>
                    </a:ext>
                  </a:extLst>
                </a:gridCol>
                <a:gridCol w="1189233">
                  <a:extLst>
                    <a:ext uri="{9D8B030D-6E8A-4147-A177-3AD203B41FA5}">
                      <a16:colId xmlns:a16="http://schemas.microsoft.com/office/drawing/2014/main" val="676836795"/>
                    </a:ext>
                  </a:extLst>
                </a:gridCol>
                <a:gridCol w="2113109">
                  <a:extLst>
                    <a:ext uri="{9D8B030D-6E8A-4147-A177-3AD203B41FA5}">
                      <a16:colId xmlns:a16="http://schemas.microsoft.com/office/drawing/2014/main" val="1365044588"/>
                    </a:ext>
                  </a:extLst>
                </a:gridCol>
              </a:tblGrid>
              <a:tr h="370840">
                <a:tc>
                  <a:txBody>
                    <a:bodyPr/>
                    <a:lstStyle/>
                    <a:p>
                      <a:r>
                        <a:rPr lang="zh-CN" altLang="en-US" sz="2600" dirty="0"/>
                        <a:t>变量声明</a:t>
                      </a:r>
                      <a:endParaRPr lang="en-US" sz="2600" dirty="0"/>
                    </a:p>
                  </a:txBody>
                  <a:tcPr/>
                </a:tc>
                <a:tc>
                  <a:txBody>
                    <a:bodyPr/>
                    <a:lstStyle/>
                    <a:p>
                      <a:r>
                        <a:rPr lang="zh-CN" altLang="en-US" sz="2600" dirty="0"/>
                        <a:t>存储器</a:t>
                      </a:r>
                      <a:endParaRPr lang="en-US" sz="2600" dirty="0"/>
                    </a:p>
                  </a:txBody>
                  <a:tcPr/>
                </a:tc>
                <a:tc>
                  <a:txBody>
                    <a:bodyPr/>
                    <a:lstStyle/>
                    <a:p>
                      <a:r>
                        <a:rPr lang="zh-CN" altLang="en-US" sz="2600" dirty="0"/>
                        <a:t>片上</a:t>
                      </a:r>
                      <a:r>
                        <a:rPr lang="en-US" altLang="zh-CN" sz="2600" dirty="0"/>
                        <a:t>/</a:t>
                      </a:r>
                      <a:r>
                        <a:rPr lang="zh-CN" altLang="en-US" sz="2600" dirty="0"/>
                        <a:t>片外</a:t>
                      </a:r>
                      <a:endParaRPr lang="en-US" sz="2600" dirty="0"/>
                    </a:p>
                  </a:txBody>
                  <a:tcPr/>
                </a:tc>
                <a:tc>
                  <a:txBody>
                    <a:bodyPr/>
                    <a:lstStyle/>
                    <a:p>
                      <a:r>
                        <a:rPr lang="zh-CN" altLang="en-US" sz="2600" dirty="0"/>
                        <a:t>缓存</a:t>
                      </a:r>
                      <a:endParaRPr lang="en-US" sz="2600" dirty="0"/>
                    </a:p>
                  </a:txBody>
                  <a:tcPr/>
                </a:tc>
                <a:tc>
                  <a:txBody>
                    <a:bodyPr/>
                    <a:lstStyle/>
                    <a:p>
                      <a:r>
                        <a:rPr lang="zh-CN" altLang="en-US" sz="2600" dirty="0"/>
                        <a:t>访问开销</a:t>
                      </a:r>
                      <a:endParaRPr lang="en-US" sz="2600" dirty="0"/>
                    </a:p>
                  </a:txBody>
                  <a:tcPr/>
                </a:tc>
                <a:extLst>
                  <a:ext uri="{0D108BD9-81ED-4DB2-BD59-A6C34878D82A}">
                    <a16:rowId xmlns:a16="http://schemas.microsoft.com/office/drawing/2014/main" val="1358308828"/>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7A3E9D"/>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寄存器</a:t>
                      </a:r>
                      <a:endParaRPr lang="en-US" sz="2600" dirty="0"/>
                    </a:p>
                  </a:txBody>
                  <a:tcPr/>
                </a:tc>
                <a:tc>
                  <a:txBody>
                    <a:bodyPr/>
                    <a:lstStyle/>
                    <a:p>
                      <a:r>
                        <a:rPr lang="zh-CN" altLang="en-US" sz="2600" dirty="0"/>
                        <a:t>片上</a:t>
                      </a:r>
                      <a:endParaRPr lang="en-US" sz="2600" dirty="0"/>
                    </a:p>
                  </a:txBody>
                  <a:tcPr/>
                </a:tc>
                <a:tc>
                  <a:txBody>
                    <a:bodyPr/>
                    <a:lstStyle/>
                    <a:p>
                      <a:r>
                        <a:rPr lang="en-US" altLang="zh-CN" sz="2600" dirty="0"/>
                        <a:t>NA</a:t>
                      </a:r>
                      <a:endParaRPr lang="en-US" sz="2600" dirty="0"/>
                    </a:p>
                  </a:txBody>
                  <a:tcPr/>
                </a:tc>
                <a:tc>
                  <a:txBody>
                    <a:bodyPr/>
                    <a:lstStyle/>
                    <a:p>
                      <a:r>
                        <a:rPr lang="en-US" altLang="zh-CN" sz="2600" dirty="0"/>
                        <a:t>1</a:t>
                      </a:r>
                      <a:endParaRPr lang="en-US" sz="2600" dirty="0"/>
                    </a:p>
                  </a:txBody>
                  <a:tcPr/>
                </a:tc>
                <a:extLst>
                  <a:ext uri="{0D108BD9-81ED-4DB2-BD59-A6C34878D82A}">
                    <a16:rowId xmlns:a16="http://schemas.microsoft.com/office/drawing/2014/main" val="4007921521"/>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7A3E9D"/>
                          </a:solidFill>
                          <a:latin typeface="Menlo" panose="020B0609030804020204" pitchFamily="49" charset="0"/>
                        </a:rPr>
                        <a:t>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array_var</a:t>
                      </a:r>
                      <a:r>
                        <a:rPr lang="en-US" sz="2800" dirty="0">
                          <a:solidFill>
                            <a:srgbClr val="777777"/>
                          </a:solidFill>
                          <a:latin typeface="Menlo" panose="020B0609030804020204" pitchFamily="49" charset="0"/>
                        </a:rPr>
                        <a:t>[</a:t>
                      </a:r>
                      <a:r>
                        <a:rPr lang="en-US" sz="2800" dirty="0">
                          <a:solidFill>
                            <a:srgbClr val="9C5D27"/>
                          </a:solidFill>
                          <a:latin typeface="Menlo" panose="020B0609030804020204" pitchFamily="49" charset="0"/>
                        </a:rPr>
                        <a:t>1</a:t>
                      </a:r>
                      <a:r>
                        <a:rPr lang="en-US" altLang="zh-CN" sz="2800" dirty="0">
                          <a:solidFill>
                            <a:srgbClr val="9C5D27"/>
                          </a:solidFill>
                          <a:latin typeface="Menlo" panose="020B0609030804020204" pitchFamily="49" charset="0"/>
                        </a:rPr>
                        <a:t>0</a:t>
                      </a:r>
                      <a:r>
                        <a:rPr lang="en-US" sz="2800" dirty="0">
                          <a:solidFill>
                            <a:srgbClr val="9C5D27"/>
                          </a:solidFill>
                          <a:latin typeface="Menlo" panose="020B0609030804020204" pitchFamily="49" charset="0"/>
                        </a:rPr>
                        <a:t>0</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本地</a:t>
                      </a:r>
                      <a:endParaRPr lang="en-US" sz="2600" dirty="0"/>
                    </a:p>
                  </a:txBody>
                  <a:tcPr/>
                </a:tc>
                <a:tc>
                  <a:txBody>
                    <a:bodyPr/>
                    <a:lstStyle/>
                    <a:p>
                      <a:r>
                        <a:rPr lang="zh-CN" altLang="en-US" sz="2600" dirty="0"/>
                        <a:t>片外</a:t>
                      </a:r>
                      <a:endParaRPr lang="en-US" sz="2600" dirty="0"/>
                    </a:p>
                  </a:txBody>
                  <a:tcPr/>
                </a:tc>
                <a:tc>
                  <a:txBody>
                    <a:bodyPr/>
                    <a:lstStyle/>
                    <a:p>
                      <a:r>
                        <a:rPr lang="zh-CN" altLang="en-US" sz="2600" dirty="0"/>
                        <a:t>是*</a:t>
                      </a:r>
                      <a:endParaRPr lang="en-US" sz="2600" dirty="0"/>
                    </a:p>
                  </a:txBody>
                  <a:tcPr/>
                </a:tc>
                <a:tc>
                  <a:txBody>
                    <a:bodyPr/>
                    <a:lstStyle/>
                    <a:p>
                      <a:r>
                        <a:rPr lang="en-US" altLang="zh-CN" sz="2600" dirty="0"/>
                        <a:t>1</a:t>
                      </a:r>
                      <a:r>
                        <a:rPr lang="zh-CN" altLang="en-US" sz="2600" dirty="0"/>
                        <a:t> （</a:t>
                      </a:r>
                      <a:r>
                        <a:rPr lang="en-US" altLang="zh-CN" sz="2600" dirty="0"/>
                        <a:t>L1</a:t>
                      </a:r>
                      <a:r>
                        <a:rPr lang="zh-CN" altLang="en-US" sz="2600" dirty="0"/>
                        <a:t>缓存）</a:t>
                      </a:r>
                      <a:endParaRPr lang="en-US" altLang="zh-CN" sz="2600" dirty="0"/>
                    </a:p>
                    <a:p>
                      <a:r>
                        <a:rPr lang="en-US" altLang="zh-CN" sz="2600" dirty="0"/>
                        <a:t>200-800</a:t>
                      </a:r>
                      <a:endParaRPr lang="en-US" sz="2600" dirty="0"/>
                    </a:p>
                  </a:txBody>
                  <a:tcPr/>
                </a:tc>
                <a:extLst>
                  <a:ext uri="{0D108BD9-81ED-4DB2-BD59-A6C34878D82A}">
                    <a16:rowId xmlns:a16="http://schemas.microsoft.com/office/drawing/2014/main" val="3731954029"/>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333333"/>
                          </a:solidFill>
                          <a:latin typeface="Menlo" panose="020B0609030804020204" pitchFamily="49" charset="0"/>
                        </a:rPr>
                        <a:t>  </a:t>
                      </a:r>
                      <a:r>
                        <a:rPr lang="en-US" sz="2800" dirty="0">
                          <a:solidFill>
                            <a:srgbClr val="333333"/>
                          </a:solidFill>
                          <a:latin typeface="Menlo" panose="020B0609030804020204" pitchFamily="49" charset="0"/>
                        </a:rPr>
                        <a:t>__shared__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shared_var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共享</a:t>
                      </a:r>
                      <a:endParaRPr lang="en-US" sz="2600" dirty="0"/>
                    </a:p>
                  </a:txBody>
                  <a:tcPr/>
                </a:tc>
                <a:tc>
                  <a:txBody>
                    <a:bodyPr/>
                    <a:lstStyle/>
                    <a:p>
                      <a:r>
                        <a:rPr lang="zh-CN" altLang="en-US" sz="2600" dirty="0"/>
                        <a:t>片上</a:t>
                      </a:r>
                      <a:endParaRPr lang="en-US" sz="2600" dirty="0"/>
                    </a:p>
                  </a:txBody>
                  <a:tcPr/>
                </a:tc>
                <a:tc>
                  <a:txBody>
                    <a:bodyPr/>
                    <a:lstStyle/>
                    <a:p>
                      <a:r>
                        <a:rPr lang="en-US" altLang="zh-CN" sz="2600" dirty="0"/>
                        <a:t>NA</a:t>
                      </a:r>
                      <a:endParaRPr lang="en-US" sz="2600" dirty="0"/>
                    </a:p>
                  </a:txBody>
                  <a:tcPr/>
                </a:tc>
                <a:tc>
                  <a:txBody>
                    <a:bodyPr/>
                    <a:lstStyle/>
                    <a:p>
                      <a:r>
                        <a:rPr lang="en-US" altLang="zh-CN" sz="2600" dirty="0"/>
                        <a:t>~1</a:t>
                      </a:r>
                      <a:endParaRPr lang="en-US" sz="2600" dirty="0"/>
                    </a:p>
                  </a:txBody>
                  <a:tcPr/>
                </a:tc>
                <a:extLst>
                  <a:ext uri="{0D108BD9-81ED-4DB2-BD59-A6C34878D82A}">
                    <a16:rowId xmlns:a16="http://schemas.microsoft.com/office/drawing/2014/main" val="3266243539"/>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zh-CN" altLang="en-US" sz="2800" dirty="0">
                          <a:solidFill>
                            <a:srgbClr val="333333"/>
                          </a:solidFill>
                          <a:latin typeface="Menlo" panose="020B0609030804020204" pitchFamily="49" charset="0"/>
                        </a:rPr>
                        <a:t>  </a:t>
                      </a:r>
                      <a:r>
                        <a:rPr lang="en-US" sz="2800" dirty="0">
                          <a:solidFill>
                            <a:srgbClr val="333333"/>
                          </a:solidFill>
                          <a:latin typeface="Menlo" panose="020B0609030804020204" pitchFamily="49" charset="0"/>
                        </a:rPr>
                        <a:t>__device__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global_var</a:t>
                      </a:r>
                      <a:r>
                        <a:rPr lang="en-US" sz="2800" dirty="0">
                          <a:solidFill>
                            <a:srgbClr val="777777"/>
                          </a:solidFill>
                          <a:latin typeface="Menlo" panose="020B0609030804020204" pitchFamily="49" charset="0"/>
                        </a:rPr>
                        <a:t>;</a:t>
                      </a:r>
                      <a:endParaRPr lang="en-US" sz="2800" dirty="0">
                        <a:solidFill>
                          <a:srgbClr val="333333"/>
                        </a:solidFill>
                        <a:latin typeface="Menlo" panose="020B0609030804020204" pitchFamily="49" charset="0"/>
                      </a:endParaRPr>
                    </a:p>
                  </a:txBody>
                  <a:tcPr/>
                </a:tc>
                <a:tc>
                  <a:txBody>
                    <a:bodyPr/>
                    <a:lstStyle/>
                    <a:p>
                      <a:r>
                        <a:rPr lang="zh-CN" altLang="en-US" sz="2600" dirty="0"/>
                        <a:t>全局</a:t>
                      </a:r>
                      <a:endParaRPr lang="en-US" sz="2600" dirty="0"/>
                    </a:p>
                  </a:txBody>
                  <a:tcPr/>
                </a:tc>
                <a:tc>
                  <a:txBody>
                    <a:bodyPr/>
                    <a:lstStyle/>
                    <a:p>
                      <a:r>
                        <a:rPr lang="zh-CN" altLang="en-US" sz="2600" dirty="0"/>
                        <a:t>片外</a:t>
                      </a:r>
                      <a:endParaRPr lang="en-US" sz="2600" dirty="0"/>
                    </a:p>
                  </a:txBody>
                  <a:tcPr/>
                </a:tc>
                <a:tc>
                  <a:txBody>
                    <a:bodyPr/>
                    <a:lstStyle/>
                    <a:p>
                      <a:r>
                        <a:rPr lang="zh-CN" altLang="en-US" sz="2600" dirty="0"/>
                        <a:t>是*</a:t>
                      </a:r>
                      <a:endParaRPr lang="en-US" sz="2600" dirty="0"/>
                    </a:p>
                  </a:txBody>
                  <a:tcPr/>
                </a:tc>
                <a:tc>
                  <a:txBody>
                    <a:bodyPr/>
                    <a:lstStyle/>
                    <a:p>
                      <a:r>
                        <a:rPr lang="en-US" altLang="zh-CN" sz="2600" dirty="0"/>
                        <a:t>200-800</a:t>
                      </a:r>
                      <a:endParaRPr lang="en-US" sz="2600" dirty="0"/>
                    </a:p>
                  </a:txBody>
                  <a:tcPr/>
                </a:tc>
                <a:extLst>
                  <a:ext uri="{0D108BD9-81ED-4DB2-BD59-A6C34878D82A}">
                    <a16:rowId xmlns:a16="http://schemas.microsoft.com/office/drawing/2014/main" val="2525835967"/>
                  </a:ext>
                </a:extLst>
              </a:tr>
              <a:tr h="370840">
                <a:tc>
                  <a:txBody>
                    <a:bodyPr/>
                    <a:lstStyle/>
                    <a:p>
                      <a:pPr marL="0" marR="0" lvl="0" indent="0" algn="l" defTabSz="1097190" rtl="0" eaLnBrk="1" fontAlgn="auto" latinLnBrk="0" hangingPunct="1">
                        <a:lnSpc>
                          <a:spcPct val="100000"/>
                        </a:lnSpc>
                        <a:spcBef>
                          <a:spcPts val="0"/>
                        </a:spcBef>
                        <a:spcAft>
                          <a:spcPts val="0"/>
                        </a:spcAft>
                        <a:buClrTx/>
                        <a:buSzTx/>
                        <a:buFontTx/>
                        <a:buNone/>
                        <a:tabLst/>
                        <a:defRPr/>
                      </a:pPr>
                      <a:r>
                        <a:rPr lang="en-US" sz="2800" dirty="0">
                          <a:solidFill>
                            <a:srgbClr val="333333"/>
                          </a:solidFill>
                          <a:latin typeface="Menlo" panose="020B0609030804020204" pitchFamily="49" charset="0"/>
                        </a:rPr>
                        <a:t>__constant__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err="1">
                          <a:solidFill>
                            <a:srgbClr val="333333"/>
                          </a:solidFill>
                          <a:latin typeface="Menlo" panose="020B0609030804020204" pitchFamily="49" charset="0"/>
                        </a:rPr>
                        <a:t>constant_var</a:t>
                      </a:r>
                      <a:r>
                        <a:rPr lang="en-US" sz="2800" dirty="0">
                          <a:solidFill>
                            <a:srgbClr val="777777"/>
                          </a:solidFill>
                          <a:latin typeface="Menlo" panose="020B0609030804020204" pitchFamily="49" charset="0"/>
                        </a:rPr>
                        <a:t>;</a:t>
                      </a:r>
                      <a:endParaRPr lang="en-US" sz="2800" b="0" dirty="0">
                        <a:solidFill>
                          <a:srgbClr val="333333"/>
                        </a:solidFill>
                        <a:effectLst/>
                        <a:latin typeface="Menlo" panose="020B0609030804020204" pitchFamily="49" charset="0"/>
                      </a:endParaRPr>
                    </a:p>
                  </a:txBody>
                  <a:tcPr/>
                </a:tc>
                <a:tc>
                  <a:txBody>
                    <a:bodyPr/>
                    <a:lstStyle/>
                    <a:p>
                      <a:r>
                        <a:rPr lang="zh-CN" altLang="en-US" sz="2600" dirty="0"/>
                        <a:t>常量</a:t>
                      </a:r>
                      <a:endParaRPr lang="en-US" sz="2600" dirty="0"/>
                    </a:p>
                  </a:txBody>
                  <a:tcPr/>
                </a:tc>
                <a:tc>
                  <a:txBody>
                    <a:bodyPr/>
                    <a:lstStyle/>
                    <a:p>
                      <a:r>
                        <a:rPr lang="zh-CN" altLang="en-US" sz="2600" dirty="0"/>
                        <a:t>片外</a:t>
                      </a:r>
                      <a:endParaRPr lang="en-US" sz="2600" dirty="0"/>
                    </a:p>
                  </a:txBody>
                  <a:tcPr/>
                </a:tc>
                <a:tc>
                  <a:txBody>
                    <a:bodyPr/>
                    <a:lstStyle/>
                    <a:p>
                      <a:r>
                        <a:rPr lang="zh-CN" altLang="en-US" sz="2600" dirty="0"/>
                        <a:t>是</a:t>
                      </a:r>
                      <a:endParaRPr lang="en-US" sz="2600" dirty="0"/>
                    </a:p>
                  </a:txBody>
                  <a:tcPr/>
                </a:tc>
                <a:tc>
                  <a:txBody>
                    <a:bodyPr/>
                    <a:lstStyle/>
                    <a:p>
                      <a:r>
                        <a:rPr lang="en-US" altLang="zh-CN" sz="2600" dirty="0"/>
                        <a:t>~1</a:t>
                      </a:r>
                      <a:r>
                        <a:rPr lang="zh-CN" altLang="en-US" sz="2600" dirty="0"/>
                        <a:t>（缓存）</a:t>
                      </a:r>
                      <a:endParaRPr lang="en-US" sz="2600" dirty="0"/>
                    </a:p>
                  </a:txBody>
                  <a:tcPr/>
                </a:tc>
                <a:extLst>
                  <a:ext uri="{0D108BD9-81ED-4DB2-BD59-A6C34878D82A}">
                    <a16:rowId xmlns:a16="http://schemas.microsoft.com/office/drawing/2014/main" val="3656730451"/>
                  </a:ext>
                </a:extLst>
              </a:tr>
            </a:tbl>
          </a:graphicData>
        </a:graphic>
      </p:graphicFrame>
      <p:sp>
        <p:nvSpPr>
          <p:cNvPr id="6" name="Rectangle 5">
            <a:extLst>
              <a:ext uri="{FF2B5EF4-FFF2-40B4-BE49-F238E27FC236}">
                <a16:creationId xmlns:a16="http://schemas.microsoft.com/office/drawing/2014/main" id="{1211118E-03C9-BF42-934E-AC8C5D0846FC}"/>
              </a:ext>
            </a:extLst>
          </p:cNvPr>
          <p:cNvSpPr/>
          <p:nvPr/>
        </p:nvSpPr>
        <p:spPr>
          <a:xfrm>
            <a:off x="8830845" y="6059016"/>
            <a:ext cx="5109091" cy="461665"/>
          </a:xfrm>
          <a:prstGeom prst="rect">
            <a:avLst/>
          </a:prstGeom>
        </p:spPr>
        <p:txBody>
          <a:bodyPr wrap="none">
            <a:spAutoFit/>
          </a:bodyPr>
          <a:lstStyle/>
          <a:p>
            <a:r>
              <a:rPr lang="zh-CN" altLang="en-US" sz="2400" dirty="0">
                <a:latin typeface="SimHei" panose="02010609060101010101" pitchFamily="49" charset="-122"/>
                <a:ea typeface="SimHei" panose="02010609060101010101" pitchFamily="49" charset="-122"/>
              </a:rPr>
              <a:t>*只在计算能力</a:t>
            </a:r>
            <a:r>
              <a:rPr lang="en-US" altLang="zh-CN" sz="2400" dirty="0">
                <a:latin typeface="SimHei" panose="02010609060101010101" pitchFamily="49" charset="-122"/>
                <a:ea typeface="SimHei" panose="02010609060101010101" pitchFamily="49" charset="-122"/>
              </a:rPr>
              <a:t>2.0</a:t>
            </a:r>
            <a:r>
              <a:rPr lang="zh-CN" altLang="en-US" sz="2400" dirty="0">
                <a:latin typeface="SimHei" panose="02010609060101010101" pitchFamily="49" charset="-122"/>
                <a:ea typeface="SimHei" panose="02010609060101010101" pitchFamily="49" charset="-122"/>
              </a:rPr>
              <a:t>的设备上进行缓存</a:t>
            </a:r>
            <a:endParaRPr 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98859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BE3-5AB7-754C-A9F5-0F75AF688F85}"/>
              </a:ext>
            </a:extLst>
          </p:cNvPr>
          <p:cNvSpPr>
            <a:spLocks noGrp="1"/>
          </p:cNvSpPr>
          <p:nvPr>
            <p:ph type="title"/>
          </p:nvPr>
        </p:nvSpPr>
        <p:spPr/>
        <p:txBody>
          <a:bodyPr>
            <a:normAutofit fontScale="90000"/>
          </a:bodyPr>
          <a:lstStyle/>
          <a:p>
            <a:r>
              <a:rPr lang="en-US"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317A19DC-245F-F446-994D-B6FB7A85B190}"/>
              </a:ext>
            </a:extLst>
          </p:cNvPr>
          <p:cNvSpPr>
            <a:spLocks noGrp="1"/>
          </p:cNvSpPr>
          <p:nvPr>
            <p:ph idx="1"/>
          </p:nvPr>
        </p:nvSpPr>
        <p:spPr/>
        <p:txBody>
          <a:bodyPr/>
          <a:lstStyle/>
          <a:p>
            <a:r>
              <a:rPr lang="en-US" altLang="zh-CN" dirty="0"/>
              <a:t>GPU</a:t>
            </a:r>
            <a:r>
              <a:rPr lang="zh-CN" altLang="en-US" dirty="0"/>
              <a:t> </a:t>
            </a:r>
            <a:r>
              <a:rPr lang="en-US" altLang="zh-CN" dirty="0"/>
              <a:t>DRAM</a:t>
            </a:r>
            <a:r>
              <a:rPr lang="zh-CN" altLang="en-US" dirty="0"/>
              <a:t>访问模式</a:t>
            </a:r>
            <a:endParaRPr lang="en-US" altLang="zh-CN" dirty="0"/>
          </a:p>
          <a:p>
            <a:pPr lvl="1"/>
            <a:r>
              <a:rPr lang="zh-CN" altLang="en-US" dirty="0"/>
              <a:t>全局内存</a:t>
            </a:r>
            <a:endParaRPr lang="en-US" altLang="zh-CN" dirty="0"/>
          </a:p>
          <a:p>
            <a:pPr lvl="2"/>
            <a:r>
              <a:rPr lang="zh-CN" altLang="en-US" dirty="0"/>
              <a:t>通过二级缓存或配置共享内存</a:t>
            </a:r>
            <a:endParaRPr lang="en-US" altLang="zh-CN" dirty="0"/>
          </a:p>
          <a:p>
            <a:pPr lvl="1"/>
            <a:r>
              <a:rPr lang="zh-CN" altLang="en-US" dirty="0"/>
              <a:t>常量内存</a:t>
            </a:r>
            <a:endParaRPr lang="en-US" altLang="zh-CN" dirty="0"/>
          </a:p>
          <a:p>
            <a:pPr lvl="2"/>
            <a:r>
              <a:rPr lang="zh-CN" altLang="en-US" dirty="0"/>
              <a:t>通过二级缓存或线程块的常量缓存（需</a:t>
            </a:r>
            <a:r>
              <a:rPr lang="en-US" altLang="zh-CN" dirty="0"/>
              <a:t>Kepler</a:t>
            </a:r>
            <a:r>
              <a:rPr lang="zh-CN" altLang="en-US" dirty="0"/>
              <a:t>以后的设备）</a:t>
            </a:r>
            <a:endParaRPr lang="en-US" altLang="zh-CN" dirty="0"/>
          </a:p>
          <a:p>
            <a:pPr lvl="1"/>
            <a:r>
              <a:rPr lang="zh-CN" altLang="en-US" dirty="0"/>
              <a:t>只读</a:t>
            </a:r>
            <a:r>
              <a:rPr lang="en-US" altLang="zh-CN" dirty="0"/>
              <a:t>/</a:t>
            </a:r>
            <a:r>
              <a:rPr lang="zh-CN" altLang="en-US" dirty="0"/>
              <a:t>纹理内存</a:t>
            </a:r>
            <a:endParaRPr lang="en-US" altLang="zh-CN" dirty="0"/>
          </a:p>
          <a:p>
            <a:pPr lvl="2"/>
            <a:r>
              <a:rPr lang="zh-CN" altLang="en-US" dirty="0"/>
              <a:t>通过二级缓存或线程块的只读缓存（需</a:t>
            </a:r>
            <a:r>
              <a:rPr lang="en-US" altLang="zh-CN" dirty="0"/>
              <a:t>Kepler</a:t>
            </a:r>
            <a:r>
              <a:rPr lang="zh-CN" altLang="en-US" dirty="0"/>
              <a:t>以后的设备）</a:t>
            </a:r>
            <a:endParaRPr lang="en-US" dirty="0"/>
          </a:p>
        </p:txBody>
      </p:sp>
      <p:sp>
        <p:nvSpPr>
          <p:cNvPr id="4" name="Slide Number Placeholder 3">
            <a:extLst>
              <a:ext uri="{FF2B5EF4-FFF2-40B4-BE49-F238E27FC236}">
                <a16:creationId xmlns:a16="http://schemas.microsoft.com/office/drawing/2014/main" id="{4A3C18B8-8474-4740-B4B4-3396E82F9D2B}"/>
              </a:ext>
            </a:extLst>
          </p:cNvPr>
          <p:cNvSpPr>
            <a:spLocks noGrp="1"/>
          </p:cNvSpPr>
          <p:nvPr>
            <p:ph type="sldNum" sz="quarter" idx="12"/>
          </p:nvPr>
        </p:nvSpPr>
        <p:spPr/>
        <p:txBody>
          <a:bodyPr/>
          <a:lstStyle/>
          <a:p>
            <a:pPr>
              <a:defRPr/>
            </a:pPr>
            <a:fld id="{CA40A734-EF3B-425E-9970-80954DDB0807}" type="slidenum">
              <a:rPr lang="zh-CN" altLang="en-US" smtClean="0"/>
              <a:pPr>
                <a:defRPr/>
              </a:pPr>
              <a:t>18</a:t>
            </a:fld>
            <a:endParaRPr lang="zh-CN" altLang="en-US"/>
          </a:p>
        </p:txBody>
      </p:sp>
    </p:spTree>
    <p:extLst>
      <p:ext uri="{BB962C8B-B14F-4D97-AF65-F5344CB8AC3E}">
        <p14:creationId xmlns:p14="http://schemas.microsoft.com/office/powerpoint/2010/main" val="266525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BE3-5AB7-754C-A9F5-0F75AF688F85}"/>
              </a:ext>
            </a:extLst>
          </p:cNvPr>
          <p:cNvSpPr>
            <a:spLocks noGrp="1"/>
          </p:cNvSpPr>
          <p:nvPr>
            <p:ph type="title"/>
          </p:nvPr>
        </p:nvSpPr>
        <p:spPr/>
        <p:txBody>
          <a:bodyPr>
            <a:normAutofit fontScale="90000"/>
          </a:bodyPr>
          <a:lstStyle/>
          <a:p>
            <a:r>
              <a:rPr lang="en-US"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317A19DC-245F-F446-994D-B6FB7A85B190}"/>
              </a:ext>
            </a:extLst>
          </p:cNvPr>
          <p:cNvSpPr>
            <a:spLocks noGrp="1"/>
          </p:cNvSpPr>
          <p:nvPr>
            <p:ph idx="1"/>
          </p:nvPr>
        </p:nvSpPr>
        <p:spPr/>
        <p:txBody>
          <a:bodyPr/>
          <a:lstStyle/>
          <a:p>
            <a:r>
              <a:rPr lang="zh-CN" altLang="en-US" dirty="0"/>
              <a:t>了解你的硬件！</a:t>
            </a:r>
            <a:endParaRPr lang="en-US" altLang="zh-CN" dirty="0"/>
          </a:p>
          <a:p>
            <a:pPr lvl="1"/>
            <a:r>
              <a:rPr lang="zh-CN" altLang="en-US" dirty="0"/>
              <a:t>不同系列的</a:t>
            </a:r>
            <a:r>
              <a:rPr lang="en-US" altLang="zh-CN" dirty="0"/>
              <a:t>GPU</a:t>
            </a:r>
            <a:r>
              <a:rPr lang="zh-CN" altLang="en-US" dirty="0"/>
              <a:t>之间参数及设计都可能有变动</a:t>
            </a:r>
            <a:endParaRPr lang="en-US" altLang="zh-CN" dirty="0"/>
          </a:p>
          <a:p>
            <a:pPr lvl="2"/>
            <a:r>
              <a:rPr lang="zh-CN" altLang="en-US" dirty="0"/>
              <a:t>如，</a:t>
            </a:r>
            <a:r>
              <a:rPr lang="en-US" altLang="zh-CN" dirty="0"/>
              <a:t>Fermin</a:t>
            </a:r>
            <a:r>
              <a:rPr lang="zh-CN" altLang="en-US" dirty="0"/>
              <a:t>与</a:t>
            </a:r>
            <a:r>
              <a:rPr lang="en-US" altLang="zh-CN" dirty="0"/>
              <a:t>Kepler</a:t>
            </a:r>
            <a:r>
              <a:rPr lang="zh-CN" altLang="en-US" dirty="0"/>
              <a:t>中共享内存与一级缓存共用同一块存储区域，而</a:t>
            </a:r>
            <a:r>
              <a:rPr lang="en-US" altLang="zh-CN" dirty="0"/>
              <a:t>Maxwell</a:t>
            </a:r>
            <a:r>
              <a:rPr lang="zh-CN" altLang="en-US" dirty="0"/>
              <a:t>与</a:t>
            </a:r>
            <a:r>
              <a:rPr lang="en-US" altLang="zh-CN" dirty="0"/>
              <a:t>Pascal</a:t>
            </a:r>
            <a:r>
              <a:rPr lang="zh-CN" altLang="en-US" dirty="0"/>
              <a:t>中共享内存使用独立缓存而只读</a:t>
            </a:r>
            <a:r>
              <a:rPr lang="en-US" altLang="zh-CN" dirty="0"/>
              <a:t>/</a:t>
            </a:r>
            <a:r>
              <a:rPr lang="zh-CN" altLang="en-US" dirty="0"/>
              <a:t>纹理缓存与一级缓存共用同一块存储区域</a:t>
            </a:r>
            <a:endParaRPr lang="en-US" altLang="zh-CN" dirty="0"/>
          </a:p>
          <a:p>
            <a:pPr lvl="2"/>
            <a:endParaRPr lang="en-US" altLang="zh-CN" dirty="0"/>
          </a:p>
          <a:p>
            <a:pPr lvl="2"/>
            <a:endParaRPr lang="en-US" dirty="0"/>
          </a:p>
        </p:txBody>
      </p:sp>
      <p:sp>
        <p:nvSpPr>
          <p:cNvPr id="4" name="Slide Number Placeholder 3">
            <a:extLst>
              <a:ext uri="{FF2B5EF4-FFF2-40B4-BE49-F238E27FC236}">
                <a16:creationId xmlns:a16="http://schemas.microsoft.com/office/drawing/2014/main" id="{4A3C18B8-8474-4740-B4B4-3396E82F9D2B}"/>
              </a:ext>
            </a:extLst>
          </p:cNvPr>
          <p:cNvSpPr>
            <a:spLocks noGrp="1"/>
          </p:cNvSpPr>
          <p:nvPr>
            <p:ph type="sldNum" sz="quarter" idx="12"/>
          </p:nvPr>
        </p:nvSpPr>
        <p:spPr/>
        <p:txBody>
          <a:bodyPr/>
          <a:lstStyle/>
          <a:p>
            <a:pPr>
              <a:defRPr/>
            </a:pPr>
            <a:fld id="{CA40A734-EF3B-425E-9970-80954DDB0807}" type="slidenum">
              <a:rPr lang="zh-CN" altLang="en-US" smtClean="0"/>
              <a:pPr>
                <a:defRPr/>
              </a:pPr>
              <a:t>19</a:t>
            </a:fld>
            <a:endParaRPr lang="zh-CN" altLang="en-US"/>
          </a:p>
        </p:txBody>
      </p:sp>
      <p:pic>
        <p:nvPicPr>
          <p:cNvPr id="8" name="Picture 7">
            <a:extLst>
              <a:ext uri="{FF2B5EF4-FFF2-40B4-BE49-F238E27FC236}">
                <a16:creationId xmlns:a16="http://schemas.microsoft.com/office/drawing/2014/main" id="{F8BC1AE9-6B9A-D64B-B773-9B09AC0F7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56" y="3970784"/>
            <a:ext cx="13651904" cy="3758310"/>
          </a:xfrm>
          <a:prstGeom prst="rect">
            <a:avLst/>
          </a:prstGeom>
        </p:spPr>
      </p:pic>
      <p:sp>
        <p:nvSpPr>
          <p:cNvPr id="9" name="Rectangle 8">
            <a:extLst>
              <a:ext uri="{FF2B5EF4-FFF2-40B4-BE49-F238E27FC236}">
                <a16:creationId xmlns:a16="http://schemas.microsoft.com/office/drawing/2014/main" id="{E1FF2010-69E7-F145-AE0A-AB8BA26A1765}"/>
              </a:ext>
            </a:extLst>
          </p:cNvPr>
          <p:cNvSpPr/>
          <p:nvPr/>
        </p:nvSpPr>
        <p:spPr>
          <a:xfrm>
            <a:off x="8402321" y="7777916"/>
            <a:ext cx="4961551" cy="369332"/>
          </a:xfrm>
          <a:prstGeom prst="rect">
            <a:avLst/>
          </a:prstGeom>
          <a:solidFill>
            <a:schemeClr val="bg1"/>
          </a:solidFill>
        </p:spPr>
        <p:txBody>
          <a:bodyPr wrap="none">
            <a:spAutoFit/>
          </a:bodyPr>
          <a:lstStyle/>
          <a:p>
            <a:r>
              <a:rPr lang="zh-CN" altLang="en-US" dirty="0">
                <a:latin typeface="SimHei" panose="02010609060101010101" pitchFamily="49" charset="-122"/>
                <a:ea typeface="SimHei" panose="02010609060101010101" pitchFamily="49" charset="-122"/>
                <a:cs typeface="Helvetica Neue" panose="02000503000000020004" pitchFamily="2" charset="0"/>
              </a:rPr>
              <a:t>图片截取自</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https://</a:t>
            </a:r>
            <a:r>
              <a:rPr lang="en-US" altLang="zh-CN" dirty="0" err="1">
                <a:latin typeface="Helvetica Neue" panose="02000503000000020004" pitchFamily="2" charset="0"/>
                <a:ea typeface="Helvetica Neue" panose="02000503000000020004" pitchFamily="2" charset="0"/>
                <a:cs typeface="Helvetica Neue" panose="02000503000000020004" pitchFamily="2" charset="0"/>
              </a:rPr>
              <a:t>en.wikipedia.org</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/wiki/CUDA</a:t>
            </a:r>
            <a:endParaRPr lang="en-US" dirty="0"/>
          </a:p>
        </p:txBody>
      </p:sp>
    </p:spTree>
    <p:extLst>
      <p:ext uri="{BB962C8B-B14F-4D97-AF65-F5344CB8AC3E}">
        <p14:creationId xmlns:p14="http://schemas.microsoft.com/office/powerpoint/2010/main" val="281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AEF5-9D1E-EA48-AD65-D063B49BA379}"/>
              </a:ext>
            </a:extLst>
          </p:cNvPr>
          <p:cNvSpPr>
            <a:spLocks noGrp="1"/>
          </p:cNvSpPr>
          <p:nvPr>
            <p:ph type="title"/>
          </p:nvPr>
        </p:nvSpPr>
        <p:spPr/>
        <p:txBody>
          <a:bodyPr>
            <a:normAutofit fontScale="90000"/>
          </a:bodyPr>
          <a:lstStyle/>
          <a:p>
            <a:r>
              <a:rPr lang="zh-CN" altLang="en-US" dirty="0"/>
              <a:t>上周回顾</a:t>
            </a:r>
            <a:endParaRPr lang="en-US" dirty="0"/>
          </a:p>
        </p:txBody>
      </p:sp>
      <p:sp>
        <p:nvSpPr>
          <p:cNvPr id="3" name="Content Placeholder 2">
            <a:extLst>
              <a:ext uri="{FF2B5EF4-FFF2-40B4-BE49-F238E27FC236}">
                <a16:creationId xmlns:a16="http://schemas.microsoft.com/office/drawing/2014/main" id="{5E6A06A4-F848-EA46-9839-4976C555F85C}"/>
              </a:ext>
            </a:extLst>
          </p:cNvPr>
          <p:cNvSpPr>
            <a:spLocks noGrp="1"/>
          </p:cNvSpPr>
          <p:nvPr>
            <p:ph idx="1"/>
          </p:nvPr>
        </p:nvSpPr>
        <p:spPr/>
        <p:txBody>
          <a:bodyPr/>
          <a:lstStyle/>
          <a:p>
            <a:r>
              <a:rPr lang="en-US" sz="3200" dirty="0">
                <a:latin typeface="Menlo" panose="020B0609030804020204" pitchFamily="49" charset="0"/>
                <a:ea typeface="Menlo" panose="020B0609030804020204" pitchFamily="49" charset="0"/>
                <a:cs typeface="Menlo" panose="020B0609030804020204" pitchFamily="49" charset="0"/>
              </a:rPr>
              <a:t>CUDA</a:t>
            </a:r>
            <a:r>
              <a:rPr lang="zh-CN" altLang="en-US" sz="3200" dirty="0"/>
              <a:t>架构特征</a:t>
            </a:r>
            <a:endParaRPr lang="en-US" altLang="zh-CN" sz="3200" dirty="0"/>
          </a:p>
          <a:p>
            <a:pPr lvl="1"/>
            <a:r>
              <a:rPr lang="zh-CN" altLang="en-US" sz="2800" dirty="0"/>
              <a:t>异构、</a:t>
            </a:r>
            <a:r>
              <a:rPr lang="en-US" altLang="zh-CN" sz="2800" dirty="0">
                <a:latin typeface="Menlo" panose="020B0609030804020204" pitchFamily="49" charset="0"/>
                <a:ea typeface="Menlo" panose="020B0609030804020204" pitchFamily="49" charset="0"/>
                <a:cs typeface="Menlo" panose="020B0609030804020204" pitchFamily="49" charset="0"/>
              </a:rPr>
              <a:t>SIMD</a:t>
            </a:r>
            <a:r>
              <a:rPr lang="zh-CN" altLang="en-US" sz="2800" dirty="0"/>
              <a:t>与</a:t>
            </a:r>
            <a:r>
              <a:rPr lang="en-US" altLang="zh-CN" sz="2800" dirty="0">
                <a:latin typeface="Menlo" panose="020B0609030804020204" pitchFamily="49" charset="0"/>
                <a:ea typeface="Menlo" panose="020B0609030804020204" pitchFamily="49" charset="0"/>
                <a:cs typeface="Menlo" panose="020B0609030804020204" pitchFamily="49" charset="0"/>
              </a:rPr>
              <a:t>SPMD</a:t>
            </a:r>
            <a:r>
              <a:rPr lang="zh-CN" altLang="en-US" sz="2800" dirty="0"/>
              <a:t>特性、大量超轻量级线程、高吞吐量</a:t>
            </a:r>
            <a:endParaRPr lang="en-US" altLang="zh-CN" sz="2800" dirty="0"/>
          </a:p>
          <a:p>
            <a:r>
              <a:rPr lang="en-US" altLang="zh-CN" sz="3200" dirty="0">
                <a:latin typeface="Menlo" panose="020B0609030804020204" pitchFamily="49" charset="0"/>
                <a:ea typeface="Menlo" panose="020B0609030804020204" pitchFamily="49" charset="0"/>
                <a:cs typeface="Menlo" panose="020B0609030804020204" pitchFamily="49" charset="0"/>
              </a:rPr>
              <a:t>CUDA</a:t>
            </a:r>
            <a:r>
              <a:rPr lang="zh-CN" altLang="en-US" sz="3200" dirty="0"/>
              <a:t>编程结构</a:t>
            </a:r>
            <a:endParaRPr lang="en-US" altLang="zh-CN" sz="3200" dirty="0"/>
          </a:p>
          <a:p>
            <a:pPr lvl="1"/>
            <a:r>
              <a:rPr lang="en-US" altLang="zh-CN" sz="2800" dirty="0">
                <a:latin typeface="Menlo" panose="020B0609030804020204" pitchFamily="49" charset="0"/>
                <a:ea typeface="Menlo" panose="020B0609030804020204" pitchFamily="49" charset="0"/>
                <a:cs typeface="Menlo" panose="020B0609030804020204" pitchFamily="49" charset="0"/>
              </a:rPr>
              <a:t>__host__,</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__global__</a:t>
            </a:r>
            <a:r>
              <a:rPr lang="zh-CN" altLang="en-US" sz="2800" dirty="0">
                <a:latin typeface="Menlo" panose="020B0609030804020204" pitchFamily="49" charset="0"/>
                <a:ea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kernel</a:t>
            </a:r>
            <a:r>
              <a:rPr lang="zh-CN" altLang="en-US" sz="2800" dirty="0">
                <a:latin typeface="Menlo" panose="020B0609030804020204" pitchFamily="49" charset="0"/>
                <a:ea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zh-CN" altLang="en-US" sz="2800" dirty="0">
                <a:latin typeface="Menlo" panose="020B0609030804020204" pitchFamily="49" charset="0"/>
                <a:cs typeface="Menlo" panose="020B0609030804020204" pitchFamily="49" charset="0"/>
              </a:rPr>
              <a:t> </a:t>
            </a:r>
            <a:r>
              <a:rPr lang="en-US" altLang="zh-CN" sz="2800" dirty="0">
                <a:latin typeface="Menlo" panose="020B0609030804020204" pitchFamily="49" charset="0"/>
                <a:ea typeface="Menlo" panose="020B0609030804020204" pitchFamily="49" charset="0"/>
                <a:cs typeface="Menlo" panose="020B0609030804020204" pitchFamily="49" charset="0"/>
              </a:rPr>
              <a:t>__device__</a:t>
            </a:r>
          </a:p>
          <a:p>
            <a:pPr lvl="1"/>
            <a:r>
              <a:rPr lang="zh-CN" altLang="en-US" sz="2800" dirty="0"/>
              <a:t>网格（</a:t>
            </a:r>
            <a:r>
              <a:rPr lang="en-US" altLang="zh-CN" sz="2800" dirty="0">
                <a:latin typeface="Menlo" panose="020B0609030804020204" pitchFamily="49" charset="0"/>
                <a:ea typeface="Menlo" panose="020B0609030804020204" pitchFamily="49" charset="0"/>
                <a:cs typeface="Menlo" panose="020B0609030804020204" pitchFamily="49" charset="0"/>
              </a:rPr>
              <a:t>grid</a:t>
            </a:r>
            <a:r>
              <a:rPr lang="zh-CN" altLang="en-US" sz="2800" dirty="0"/>
              <a:t>）与块（</a:t>
            </a:r>
            <a:r>
              <a:rPr lang="en-US" altLang="zh-CN" sz="2800" dirty="0">
                <a:latin typeface="Menlo" panose="020B0609030804020204" pitchFamily="49" charset="0"/>
                <a:ea typeface="Menlo" panose="020B0609030804020204" pitchFamily="49" charset="0"/>
                <a:cs typeface="Menlo" panose="020B0609030804020204" pitchFamily="49" charset="0"/>
              </a:rPr>
              <a:t>block</a:t>
            </a:r>
            <a:r>
              <a:rPr lang="zh-CN" altLang="en-US" sz="2800" dirty="0"/>
              <a:t>）</a:t>
            </a:r>
            <a:endParaRPr lang="en-US" altLang="zh-CN" sz="2800" dirty="0"/>
          </a:p>
          <a:p>
            <a:r>
              <a:rPr lang="en-US" altLang="zh-CN" sz="3200" dirty="0">
                <a:latin typeface="Menlo" panose="020B0609030804020204" pitchFamily="49" charset="0"/>
                <a:ea typeface="Menlo" panose="020B0609030804020204" pitchFamily="49" charset="0"/>
                <a:cs typeface="Menlo" panose="020B0609030804020204" pitchFamily="49" charset="0"/>
              </a:rPr>
              <a:t>CUDA</a:t>
            </a:r>
            <a:r>
              <a:rPr lang="zh-CN" altLang="en-US" sz="3200" dirty="0"/>
              <a:t>编程举例</a:t>
            </a:r>
            <a:endParaRPr lang="en-US" altLang="zh-CN" sz="3200" dirty="0"/>
          </a:p>
          <a:p>
            <a:pPr lvl="1"/>
            <a:r>
              <a:rPr lang="zh-CN" altLang="en-US" sz="2800" dirty="0"/>
              <a:t>向量相加</a:t>
            </a:r>
            <a:endParaRPr lang="en-US" altLang="zh-CN" sz="2800" dirty="0"/>
          </a:p>
        </p:txBody>
      </p:sp>
      <p:sp>
        <p:nvSpPr>
          <p:cNvPr id="4" name="Slide Number Placeholder 3">
            <a:extLst>
              <a:ext uri="{FF2B5EF4-FFF2-40B4-BE49-F238E27FC236}">
                <a16:creationId xmlns:a16="http://schemas.microsoft.com/office/drawing/2014/main" id="{CE39DF6E-05F7-EE49-8B29-A88BAAA1CFFB}"/>
              </a:ext>
            </a:extLst>
          </p:cNvPr>
          <p:cNvSpPr>
            <a:spLocks noGrp="1"/>
          </p:cNvSpPr>
          <p:nvPr>
            <p:ph type="sldNum" sz="quarter" idx="12"/>
          </p:nvPr>
        </p:nvSpPr>
        <p:spPr/>
        <p:txBody>
          <a:bodyPr/>
          <a:lstStyle/>
          <a:p>
            <a:pPr>
              <a:defRPr/>
            </a:pPr>
            <a:fld id="{CA40A734-EF3B-425E-9970-80954DDB0807}" type="slidenum">
              <a:rPr lang="zh-CN" altLang="en-US" smtClean="0"/>
              <a:pPr>
                <a:defRPr/>
              </a:pPr>
              <a:t>2</a:t>
            </a:fld>
            <a:endParaRPr lang="zh-CN" altLang="en-US"/>
          </a:p>
        </p:txBody>
      </p:sp>
      <p:pic>
        <p:nvPicPr>
          <p:cNvPr id="6" name="Picture 5">
            <a:extLst>
              <a:ext uri="{FF2B5EF4-FFF2-40B4-BE49-F238E27FC236}">
                <a16:creationId xmlns:a16="http://schemas.microsoft.com/office/drawing/2014/main" id="{79BE4580-6ADB-6243-9F60-FA35B0CFB351}"/>
              </a:ext>
            </a:extLst>
          </p:cNvPr>
          <p:cNvPicPr>
            <a:picLocks noChangeAspect="1"/>
          </p:cNvPicPr>
          <p:nvPr/>
        </p:nvPicPr>
        <p:blipFill>
          <a:blip r:embed="rId2"/>
          <a:stretch>
            <a:fillRect/>
          </a:stretch>
        </p:blipFill>
        <p:spPr>
          <a:xfrm>
            <a:off x="1194520" y="5019132"/>
            <a:ext cx="12119912" cy="2862590"/>
          </a:xfrm>
          <a:prstGeom prst="rect">
            <a:avLst/>
          </a:prstGeom>
        </p:spPr>
      </p:pic>
    </p:spTree>
    <p:extLst>
      <p:ext uri="{BB962C8B-B14F-4D97-AF65-F5344CB8AC3E}">
        <p14:creationId xmlns:p14="http://schemas.microsoft.com/office/powerpoint/2010/main" val="158881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BE3-5AB7-754C-A9F5-0F75AF688F85}"/>
              </a:ext>
            </a:extLst>
          </p:cNvPr>
          <p:cNvSpPr>
            <a:spLocks noGrp="1"/>
          </p:cNvSpPr>
          <p:nvPr>
            <p:ph type="title"/>
          </p:nvPr>
        </p:nvSpPr>
        <p:spPr/>
        <p:txBody>
          <a:bodyPr>
            <a:normAutofit fontScale="90000"/>
          </a:bodyPr>
          <a:lstStyle/>
          <a:p>
            <a:r>
              <a:rPr lang="en-US" dirty="0"/>
              <a:t>CUDA</a:t>
            </a:r>
            <a:r>
              <a:rPr lang="zh-CN" altLang="en-US" dirty="0"/>
              <a:t>内存模型</a:t>
            </a:r>
            <a:endParaRPr lang="en-US" dirty="0"/>
          </a:p>
        </p:txBody>
      </p:sp>
      <p:sp>
        <p:nvSpPr>
          <p:cNvPr id="3" name="Content Placeholder 2">
            <a:extLst>
              <a:ext uri="{FF2B5EF4-FFF2-40B4-BE49-F238E27FC236}">
                <a16:creationId xmlns:a16="http://schemas.microsoft.com/office/drawing/2014/main" id="{317A19DC-245F-F446-994D-B6FB7A85B190}"/>
              </a:ext>
            </a:extLst>
          </p:cNvPr>
          <p:cNvSpPr>
            <a:spLocks noGrp="1"/>
          </p:cNvSpPr>
          <p:nvPr>
            <p:ph idx="1"/>
          </p:nvPr>
        </p:nvSpPr>
        <p:spPr/>
        <p:txBody>
          <a:bodyPr/>
          <a:lstStyle/>
          <a:p>
            <a:r>
              <a:rPr lang="zh-CN" altLang="en-US" dirty="0"/>
              <a:t>了解你的硬件！</a:t>
            </a:r>
            <a:endParaRPr lang="en-US" altLang="zh-CN" dirty="0"/>
          </a:p>
          <a:p>
            <a:pPr lvl="1"/>
            <a:r>
              <a:rPr lang="zh-CN" altLang="en-US" dirty="0"/>
              <a:t>不同系列的</a:t>
            </a:r>
            <a:r>
              <a:rPr lang="en-US" altLang="zh-CN" dirty="0"/>
              <a:t>GPU</a:t>
            </a:r>
            <a:r>
              <a:rPr lang="zh-CN" altLang="en-US" dirty="0"/>
              <a:t>之间参数及设计都可能有变动</a:t>
            </a:r>
            <a:endParaRPr lang="en-US" altLang="zh-CN" dirty="0"/>
          </a:p>
          <a:p>
            <a:pPr lvl="2"/>
            <a:r>
              <a:rPr lang="zh-CN" altLang="en-US" dirty="0"/>
              <a:t>使用</a:t>
            </a:r>
            <a:r>
              <a:rPr lang="en-US" sz="2800" b="1" dirty="0" err="1">
                <a:solidFill>
                  <a:srgbClr val="AA3731"/>
                </a:solidFill>
                <a:latin typeface="Menlo" panose="020B0609030804020204" pitchFamily="49" charset="0"/>
              </a:rPr>
              <a:t>cudaGetDeviceProperties</a:t>
            </a:r>
            <a:r>
              <a:rPr lang="zh-CN" altLang="en-US" dirty="0"/>
              <a:t>查询</a:t>
            </a:r>
            <a:endParaRPr lang="en-US" altLang="zh-CN" dirty="0"/>
          </a:p>
          <a:p>
            <a:pPr lvl="3"/>
            <a:r>
              <a:rPr lang="zh-CN" altLang="en-US" dirty="0"/>
              <a:t>如 </a:t>
            </a:r>
            <a:r>
              <a:rPr lang="en-US" dirty="0" err="1">
                <a:solidFill>
                  <a:srgbClr val="333333"/>
                </a:solidFill>
                <a:latin typeface="Menlo" panose="020B0609030804020204" pitchFamily="49" charset="0"/>
              </a:rPr>
              <a:t>prop</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sharedMemPerBlock</a:t>
            </a:r>
            <a:endParaRPr lang="en-US" dirty="0">
              <a:solidFill>
                <a:srgbClr val="333333"/>
              </a:solidFill>
              <a:latin typeface="Menlo" panose="020B0609030804020204" pitchFamily="49" charset="0"/>
            </a:endParaRPr>
          </a:p>
          <a:p>
            <a:pPr lvl="3"/>
            <a:endParaRPr lang="en-US" altLang="zh-CN" dirty="0"/>
          </a:p>
          <a:p>
            <a:pPr lvl="2"/>
            <a:endParaRPr lang="en-US" dirty="0"/>
          </a:p>
        </p:txBody>
      </p:sp>
      <p:sp>
        <p:nvSpPr>
          <p:cNvPr id="4" name="Slide Number Placeholder 3">
            <a:extLst>
              <a:ext uri="{FF2B5EF4-FFF2-40B4-BE49-F238E27FC236}">
                <a16:creationId xmlns:a16="http://schemas.microsoft.com/office/drawing/2014/main" id="{4A3C18B8-8474-4740-B4B4-3396E82F9D2B}"/>
              </a:ext>
            </a:extLst>
          </p:cNvPr>
          <p:cNvSpPr>
            <a:spLocks noGrp="1"/>
          </p:cNvSpPr>
          <p:nvPr>
            <p:ph type="sldNum" sz="quarter" idx="12"/>
          </p:nvPr>
        </p:nvSpPr>
        <p:spPr/>
        <p:txBody>
          <a:bodyPr/>
          <a:lstStyle/>
          <a:p>
            <a:pPr>
              <a:defRPr/>
            </a:pPr>
            <a:fld id="{CA40A734-EF3B-425E-9970-80954DDB0807}" type="slidenum">
              <a:rPr lang="zh-CN" altLang="en-US" smtClean="0"/>
              <a:pPr>
                <a:defRPr/>
              </a:pPr>
              <a:t>20</a:t>
            </a:fld>
            <a:endParaRPr lang="zh-CN" altLang="en-US"/>
          </a:p>
        </p:txBody>
      </p:sp>
      <p:sp>
        <p:nvSpPr>
          <p:cNvPr id="5" name="Rectangle 4">
            <a:extLst>
              <a:ext uri="{FF2B5EF4-FFF2-40B4-BE49-F238E27FC236}">
                <a16:creationId xmlns:a16="http://schemas.microsoft.com/office/drawing/2014/main" id="{883943C8-957E-0A46-9FBE-F519C572880D}"/>
              </a:ext>
            </a:extLst>
          </p:cNvPr>
          <p:cNvSpPr/>
          <p:nvPr/>
        </p:nvSpPr>
        <p:spPr>
          <a:xfrm>
            <a:off x="262831" y="3534668"/>
            <a:ext cx="5472608" cy="2585323"/>
          </a:xfrm>
          <a:prstGeom prst="rect">
            <a:avLst/>
          </a:prstGeom>
          <a:solidFill>
            <a:schemeClr val="bg1"/>
          </a:solidFill>
          <a:ln w="25400">
            <a:solidFill>
              <a:srgbClr val="C00000"/>
            </a:solidFill>
          </a:ln>
        </p:spPr>
        <p:txBody>
          <a:bodyPr wrap="square">
            <a:spAutoFit/>
          </a:bodyPr>
          <a:lstStyle/>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nDevices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cudaGetDeviceCount</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nDevices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p>
          <a:p>
            <a:br>
              <a:rPr lang="en-US" dirty="0">
                <a:solidFill>
                  <a:srgbClr val="333333"/>
                </a:solidFill>
                <a:latin typeface="Menlo" panose="020B0609030804020204" pitchFamily="49" charset="0"/>
              </a:rPr>
            </a:br>
            <a:r>
              <a:rPr lang="en-US" dirty="0">
                <a:solidFill>
                  <a:srgbClr val="4B69C6"/>
                </a:solidFill>
                <a:latin typeface="Menlo" panose="020B0609030804020204" pitchFamily="49" charset="0"/>
              </a:rPr>
              <a:t>for</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nDevices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cudaDeviceProp</a:t>
            </a:r>
            <a:r>
              <a:rPr lang="en-US" dirty="0">
                <a:solidFill>
                  <a:srgbClr val="333333"/>
                </a:solidFill>
                <a:latin typeface="Menlo" panose="020B0609030804020204" pitchFamily="49" charset="0"/>
              </a:rPr>
              <a:t> prop</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cudaGetDeviceProperties</a:t>
            </a:r>
            <a:r>
              <a:rPr lang="en-US" dirty="0">
                <a:solidFill>
                  <a:srgbClr val="777777"/>
                </a:solidFill>
                <a:latin typeface="Menlo" panose="020B0609030804020204" pitchFamily="49" charset="0"/>
              </a:rPr>
              <a:t>(&amp;</a:t>
            </a:r>
            <a:r>
              <a:rPr lang="en-US" dirty="0">
                <a:solidFill>
                  <a:srgbClr val="333333"/>
                </a:solidFill>
                <a:latin typeface="Menlo" panose="020B0609030804020204" pitchFamily="49" charset="0"/>
              </a:rPr>
              <a:t>prop</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printf</a:t>
            </a:r>
            <a:r>
              <a:rPr lang="en-US" dirty="0">
                <a:solidFill>
                  <a:srgbClr val="777777"/>
                </a:solidFill>
                <a:latin typeface="Menlo" panose="020B0609030804020204" pitchFamily="49" charset="0"/>
              </a:rPr>
              <a:t>("</a:t>
            </a:r>
            <a:r>
              <a:rPr lang="en-US" dirty="0">
                <a:solidFill>
                  <a:srgbClr val="448C27"/>
                </a:solidFill>
                <a:latin typeface="Menlo" panose="020B0609030804020204" pitchFamily="49" charset="0"/>
              </a:rPr>
              <a:t> Device Number: </a:t>
            </a:r>
            <a:r>
              <a:rPr lang="en-US" dirty="0">
                <a:solidFill>
                  <a:srgbClr val="9C5D27"/>
                </a:solidFill>
                <a:latin typeface="Menlo" panose="020B0609030804020204" pitchFamily="49" charset="0"/>
              </a:rPr>
              <a:t>%d</a:t>
            </a:r>
            <a:r>
              <a:rPr lang="en-US" dirty="0">
                <a:solidFill>
                  <a:srgbClr val="777777"/>
                </a:solidFill>
                <a:latin typeface="Menlo" panose="020B0609030804020204" pitchFamily="49" charset="0"/>
              </a:rPr>
              <a:t>\n",</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p>
          <a:p>
            <a:r>
              <a:rPr lang="zh-CN" altLang="en-US" dirty="0">
                <a:solidFill>
                  <a:srgbClr val="777777"/>
                </a:solidFill>
                <a:latin typeface="Menlo" panose="020B0609030804020204" pitchFamily="49" charset="0"/>
              </a:rPr>
              <a:t>    </a:t>
            </a:r>
            <a:r>
              <a:rPr lang="en-US" altLang="zh-CN"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pic>
        <p:nvPicPr>
          <p:cNvPr id="10" name="Picture 9">
            <a:extLst>
              <a:ext uri="{FF2B5EF4-FFF2-40B4-BE49-F238E27FC236}">
                <a16:creationId xmlns:a16="http://schemas.microsoft.com/office/drawing/2014/main" id="{F44971BB-EE17-DD43-A3A8-E44578D3DC09}"/>
              </a:ext>
            </a:extLst>
          </p:cNvPr>
          <p:cNvPicPr>
            <a:picLocks noChangeAspect="1"/>
          </p:cNvPicPr>
          <p:nvPr/>
        </p:nvPicPr>
        <p:blipFill>
          <a:blip r:embed="rId3"/>
          <a:stretch>
            <a:fillRect/>
          </a:stretch>
        </p:blipFill>
        <p:spPr>
          <a:xfrm>
            <a:off x="5873524" y="3517847"/>
            <a:ext cx="8430607" cy="4137621"/>
          </a:xfrm>
          <a:prstGeom prst="rect">
            <a:avLst/>
          </a:prstGeom>
        </p:spPr>
      </p:pic>
      <p:sp>
        <p:nvSpPr>
          <p:cNvPr id="7" name="TextBox 6">
            <a:extLst>
              <a:ext uri="{FF2B5EF4-FFF2-40B4-BE49-F238E27FC236}">
                <a16:creationId xmlns:a16="http://schemas.microsoft.com/office/drawing/2014/main" id="{9228DE44-9630-6447-BBB2-C915D8716FED}"/>
              </a:ext>
            </a:extLst>
          </p:cNvPr>
          <p:cNvSpPr txBox="1"/>
          <p:nvPr/>
        </p:nvSpPr>
        <p:spPr>
          <a:xfrm>
            <a:off x="11738691" y="7662032"/>
            <a:ext cx="1845377" cy="369332"/>
          </a:xfrm>
          <a:prstGeom prst="rect">
            <a:avLst/>
          </a:prstGeom>
          <a:noFill/>
        </p:spPr>
        <p:txBody>
          <a:bodyPr wrap="none" rtlCol="0">
            <a:spAutoFit/>
          </a:bodyPr>
          <a:lstStyle/>
          <a:p>
            <a:r>
              <a:rPr lang="zh-CN" altLang="en-US" dirty="0">
                <a:latin typeface="SimHei" panose="02010609060101010101" pitchFamily="49" charset="-122"/>
                <a:ea typeface="SimHei" panose="02010609060101010101" pitchFamily="49" charset="-122"/>
              </a:rPr>
              <a:t>图片来自</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NVIDIA</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2299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t>线程组织与内存结构</a:t>
            </a:r>
            <a:endParaRPr lang="en-US" altLang="zh-CN" dirty="0"/>
          </a:p>
          <a:p>
            <a:r>
              <a:rPr lang="en-US" altLang="zh-CN" dirty="0"/>
              <a:t>CUDA</a:t>
            </a:r>
            <a:r>
              <a:rPr lang="zh-CN" altLang="en-US" dirty="0"/>
              <a:t>内存模型</a:t>
            </a:r>
            <a:endParaRPr lang="en-US" altLang="zh-CN" dirty="0"/>
          </a:p>
          <a:p>
            <a:r>
              <a:rPr lang="zh-CN" altLang="en-US" dirty="0">
                <a:solidFill>
                  <a:srgbClr val="C00000"/>
                </a:solidFill>
              </a:rPr>
              <a:t>全局内存</a:t>
            </a:r>
            <a:endParaRPr lang="en-US" altLang="zh-CN" dirty="0">
              <a:solidFill>
                <a:srgbClr val="C00000"/>
              </a:solidFill>
            </a:endParaRPr>
          </a:p>
          <a:p>
            <a:r>
              <a:rPr lang="zh-CN" altLang="en-US" dirty="0"/>
              <a:t>常量内存</a:t>
            </a:r>
            <a:endParaRPr lang="en-US" altLang="zh-CN" dirty="0"/>
          </a:p>
          <a:p>
            <a:r>
              <a:rPr lang="zh-CN" altLang="en-US" dirty="0"/>
              <a:t>只读</a:t>
            </a:r>
            <a:r>
              <a:rPr lang="en-US" altLang="zh-CN" dirty="0"/>
              <a:t>/</a:t>
            </a:r>
            <a:r>
              <a:rPr lang="zh-CN" altLang="en-US" dirty="0"/>
              <a:t>纹理内存</a:t>
            </a:r>
            <a:endParaRPr lang="en-US" altLang="zh-CN" dirty="0"/>
          </a:p>
          <a:p>
            <a:r>
              <a:rPr lang="zh-CN" altLang="en-US" dirty="0"/>
              <a:t>共享内存</a:t>
            </a:r>
            <a:endParaRPr lang="en-US" altLang="zh-CN" dirty="0"/>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21</a:t>
            </a:fld>
            <a:endParaRPr lang="zh-CN" altLang="en-US"/>
          </a:p>
        </p:txBody>
      </p:sp>
    </p:spTree>
    <p:extLst>
      <p:ext uri="{BB962C8B-B14F-4D97-AF65-F5344CB8AC3E}">
        <p14:creationId xmlns:p14="http://schemas.microsoft.com/office/powerpoint/2010/main" val="54896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637B-42F9-6546-8559-6C0FAC820101}"/>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CA27D761-11ED-CA42-9F61-202A86DBD7FB}"/>
              </a:ext>
            </a:extLst>
          </p:cNvPr>
          <p:cNvSpPr>
            <a:spLocks noGrp="1"/>
          </p:cNvSpPr>
          <p:nvPr>
            <p:ph idx="1"/>
          </p:nvPr>
        </p:nvSpPr>
        <p:spPr>
          <a:xfrm>
            <a:off x="731520" y="1234481"/>
            <a:ext cx="7231752" cy="6116918"/>
          </a:xfrm>
        </p:spPr>
        <p:txBody>
          <a:bodyPr/>
          <a:lstStyle/>
          <a:p>
            <a:r>
              <a:rPr lang="zh-CN" altLang="en-US" sz="4000" dirty="0"/>
              <a:t>动态与静态全局内存</a:t>
            </a:r>
            <a:endParaRPr lang="en-US" altLang="zh-CN" sz="4000" dirty="0"/>
          </a:p>
          <a:p>
            <a:pPr lvl="1"/>
            <a:r>
              <a:rPr lang="zh-CN" altLang="en-US" sz="3600" dirty="0"/>
              <a:t>动态全局内存管理</a:t>
            </a:r>
            <a:endParaRPr lang="en-US" altLang="zh-CN" sz="3600" dirty="0"/>
          </a:p>
          <a:p>
            <a:pPr lvl="2"/>
            <a:r>
              <a:rPr lang="en-US" sz="3200" b="1" dirty="0" err="1">
                <a:solidFill>
                  <a:srgbClr val="AA3731"/>
                </a:solidFill>
                <a:latin typeface="Menlo" panose="020B0609030804020204" pitchFamily="49" charset="0"/>
              </a:rPr>
              <a:t>cudaMalloc</a:t>
            </a:r>
            <a:r>
              <a:rPr lang="en-US" sz="3200" dirty="0">
                <a:solidFill>
                  <a:srgbClr val="777777"/>
                </a:solidFill>
                <a:latin typeface="Menlo" panose="020B0609030804020204" pitchFamily="49" charset="0"/>
              </a:rPr>
              <a:t>(),</a:t>
            </a:r>
            <a:r>
              <a:rPr lang="en-US" sz="3200" dirty="0">
                <a:solidFill>
                  <a:srgbClr val="333333"/>
                </a:solidFill>
                <a:latin typeface="Menlo" panose="020B0609030804020204" pitchFamily="49" charset="0"/>
              </a:rPr>
              <a:t> </a:t>
            </a:r>
            <a:r>
              <a:rPr lang="en-US" sz="3200" b="1" dirty="0" err="1">
                <a:solidFill>
                  <a:srgbClr val="AA3731"/>
                </a:solidFill>
                <a:latin typeface="Menlo" panose="020B0609030804020204" pitchFamily="49" charset="0"/>
              </a:rPr>
              <a:t>cudaMemcpy</a:t>
            </a:r>
            <a:r>
              <a:rPr lang="en-US" sz="3200" dirty="0">
                <a:solidFill>
                  <a:srgbClr val="777777"/>
                </a:solidFill>
                <a:latin typeface="Menlo" panose="020B0609030804020204" pitchFamily="49" charset="0"/>
              </a:rPr>
              <a:t>(),</a:t>
            </a:r>
            <a:r>
              <a:rPr lang="en-US" sz="3200" dirty="0">
                <a:solidFill>
                  <a:srgbClr val="333333"/>
                </a:solidFill>
                <a:latin typeface="Menlo" panose="020B0609030804020204" pitchFamily="49" charset="0"/>
              </a:rPr>
              <a:t> </a:t>
            </a:r>
            <a:r>
              <a:rPr lang="en-US" sz="3200" b="1" dirty="0" err="1">
                <a:solidFill>
                  <a:srgbClr val="AA3731"/>
                </a:solidFill>
                <a:latin typeface="Menlo" panose="020B0609030804020204" pitchFamily="49" charset="0"/>
              </a:rPr>
              <a:t>cudaFree</a:t>
            </a:r>
            <a:r>
              <a:rPr lang="en-US" sz="3200" dirty="0">
                <a:solidFill>
                  <a:srgbClr val="777777"/>
                </a:solidFill>
                <a:latin typeface="Menlo" panose="020B0609030804020204" pitchFamily="49" charset="0"/>
              </a:rPr>
              <a:t>()</a:t>
            </a:r>
            <a:endParaRPr lang="en-US" altLang="zh-CN" sz="3200" dirty="0"/>
          </a:p>
          <a:p>
            <a:pPr lvl="1"/>
            <a:r>
              <a:rPr lang="zh-CN" altLang="en-US" sz="3600" dirty="0"/>
              <a:t>静态全局内存</a:t>
            </a:r>
            <a:endParaRPr lang="en-US" altLang="zh-CN" sz="3600" dirty="0"/>
          </a:p>
          <a:p>
            <a:pPr lvl="2"/>
            <a:r>
              <a:rPr lang="zh-CN" altLang="en-US" sz="3200" dirty="0"/>
              <a:t>通过</a:t>
            </a:r>
            <a:r>
              <a:rPr lang="en-US" sz="2800" dirty="0">
                <a:solidFill>
                  <a:srgbClr val="333333"/>
                </a:solidFill>
                <a:latin typeface="Menlo" panose="020B0609030804020204" pitchFamily="49" charset="0"/>
              </a:rPr>
              <a:t>__device__</a:t>
            </a:r>
            <a:r>
              <a:rPr lang="zh-CN" altLang="en-US" sz="3200" dirty="0"/>
              <a:t>修饰符声明</a:t>
            </a:r>
            <a:endParaRPr lang="en-US" altLang="zh-CN" sz="3200" dirty="0"/>
          </a:p>
          <a:p>
            <a:pPr lvl="2"/>
            <a:r>
              <a:rPr lang="zh-CN" altLang="en-US" sz="3200" dirty="0"/>
              <a:t>使用</a:t>
            </a:r>
            <a:r>
              <a:rPr lang="en-US" sz="2800" b="1" dirty="0" err="1">
                <a:solidFill>
                  <a:srgbClr val="AA3731"/>
                </a:solidFill>
                <a:latin typeface="Menlo" panose="020B0609030804020204" pitchFamily="49" charset="0"/>
              </a:rPr>
              <a:t>cudaMemcpyToSymbol</a:t>
            </a:r>
            <a:r>
              <a:rPr lang="en-US" sz="3200" dirty="0">
                <a:solidFill>
                  <a:srgbClr val="777777"/>
                </a:solidFill>
                <a:latin typeface="Menlo" panose="020B0609030804020204" pitchFamily="49" charset="0"/>
              </a:rPr>
              <a:t>()</a:t>
            </a:r>
            <a:r>
              <a:rPr lang="zh-CN" altLang="en-US" sz="3200" dirty="0"/>
              <a:t>与</a:t>
            </a:r>
            <a:r>
              <a:rPr lang="en-US" sz="2800" b="1" dirty="0" err="1">
                <a:solidFill>
                  <a:srgbClr val="AA3731"/>
                </a:solidFill>
                <a:latin typeface="Menlo" panose="020B0609030804020204" pitchFamily="49" charset="0"/>
              </a:rPr>
              <a:t>cudaMemcpyFromSymbol</a:t>
            </a:r>
            <a:r>
              <a:rPr lang="en-US" sz="3200" dirty="0">
                <a:solidFill>
                  <a:srgbClr val="777777"/>
                </a:solidFill>
                <a:latin typeface="Menlo" panose="020B0609030804020204" pitchFamily="49" charset="0"/>
              </a:rPr>
              <a:t>()</a:t>
            </a:r>
            <a:r>
              <a:rPr lang="zh-CN" altLang="en-US" sz="3200" dirty="0"/>
              <a:t>在主机端与设备端之间拷贝</a:t>
            </a:r>
            <a:endParaRPr lang="en-US" altLang="zh-CN" sz="3200" dirty="0"/>
          </a:p>
        </p:txBody>
      </p:sp>
      <p:sp>
        <p:nvSpPr>
          <p:cNvPr id="4" name="Slide Number Placeholder 3">
            <a:extLst>
              <a:ext uri="{FF2B5EF4-FFF2-40B4-BE49-F238E27FC236}">
                <a16:creationId xmlns:a16="http://schemas.microsoft.com/office/drawing/2014/main" id="{1B2623F7-A17F-3345-BD51-122D6E409546}"/>
              </a:ext>
            </a:extLst>
          </p:cNvPr>
          <p:cNvSpPr>
            <a:spLocks noGrp="1"/>
          </p:cNvSpPr>
          <p:nvPr>
            <p:ph type="sldNum" sz="quarter" idx="12"/>
          </p:nvPr>
        </p:nvSpPr>
        <p:spPr/>
        <p:txBody>
          <a:bodyPr/>
          <a:lstStyle/>
          <a:p>
            <a:pPr>
              <a:defRPr/>
            </a:pPr>
            <a:fld id="{CA40A734-EF3B-425E-9970-80954DDB0807}" type="slidenum">
              <a:rPr lang="zh-CN" altLang="en-US" smtClean="0"/>
              <a:pPr>
                <a:defRPr/>
              </a:pPr>
              <a:t>22</a:t>
            </a:fld>
            <a:endParaRPr lang="zh-CN" altLang="en-US"/>
          </a:p>
        </p:txBody>
      </p:sp>
      <p:sp>
        <p:nvSpPr>
          <p:cNvPr id="6" name="Rectangle 5">
            <a:extLst>
              <a:ext uri="{FF2B5EF4-FFF2-40B4-BE49-F238E27FC236}">
                <a16:creationId xmlns:a16="http://schemas.microsoft.com/office/drawing/2014/main" id="{2AF262C4-94F2-0745-A80D-894788B4D692}"/>
              </a:ext>
            </a:extLst>
          </p:cNvPr>
          <p:cNvSpPr/>
          <p:nvPr/>
        </p:nvSpPr>
        <p:spPr>
          <a:xfrm>
            <a:off x="7891264" y="1738536"/>
            <a:ext cx="6480720" cy="5940088"/>
          </a:xfrm>
          <a:prstGeom prst="rect">
            <a:avLst/>
          </a:prstGeom>
          <a:solidFill>
            <a:schemeClr val="bg1"/>
          </a:solidFill>
          <a:ln w="25400">
            <a:solidFill>
              <a:srgbClr val="C00000"/>
            </a:solidFill>
          </a:ln>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N</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1024</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__device__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d_a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d_a</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size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err="1">
                <a:solidFill>
                  <a:srgbClr val="333333"/>
                </a:solidFill>
                <a:latin typeface="Menlo" panose="020B0609030804020204" pitchFamily="49" charset="0"/>
              </a:rPr>
              <a:t>h_a</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b="1" dirty="0">
                <a:solidFill>
                  <a:srgbClr val="AA3731"/>
                </a:solidFill>
                <a:latin typeface="Menlo" panose="020B0609030804020204" pitchFamily="49" charset="0"/>
              </a:rPr>
              <a:t>malloc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size</a:t>
            </a:r>
            <a:r>
              <a:rPr lang="en-US" sz="2000" dirty="0">
                <a:solidFill>
                  <a:srgbClr val="777777"/>
                </a:solidFill>
                <a:latin typeface="Menlo" panose="020B0609030804020204" pitchFamily="49" charset="0"/>
              </a:rPr>
              <a:t>);</a:t>
            </a: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init_data</a:t>
            </a:r>
            <a:r>
              <a:rPr lang="en-US" sz="2000" dirty="0">
                <a:solidFill>
                  <a:srgbClr val="777777"/>
                </a:solidFill>
                <a:latin typeface="Menlo" panose="020B0609030804020204" pitchFamily="49" charset="0"/>
              </a:rPr>
              <a:t>(</a:t>
            </a:r>
            <a:r>
              <a:rPr lang="en-US" altLang="zh-CN" sz="2000" dirty="0" err="1">
                <a:solidFill>
                  <a:srgbClr val="333333"/>
                </a:solidFill>
                <a:latin typeface="Menlo" panose="020B0609030804020204" pitchFamily="49" charset="0"/>
              </a:rPr>
              <a:t>h_a</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cudaMemcpyToSymbol</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d_a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altLang="zh-CN" sz="2000" dirty="0" err="1">
                <a:solidFill>
                  <a:srgbClr val="333333"/>
                </a:solidFill>
                <a:latin typeface="Menlo" panose="020B0609030804020204" pitchFamily="49" charset="0"/>
              </a:rPr>
              <a:t>h_a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size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a:t>
            </a:r>
            <a:r>
              <a:rPr lang="en-US" sz="2000" dirty="0">
                <a:solidFill>
                  <a:srgbClr val="777777"/>
                </a:solidFill>
                <a:latin typeface="Menlo" panose="020B0609030804020204" pitchFamily="49" charset="0"/>
              </a:rPr>
              <a:t>&lt;&lt;&lt;</a:t>
            </a:r>
            <a:r>
              <a:rPr lang="en-US" altLang="zh-CN" sz="2000" dirty="0">
                <a:solidFill>
                  <a:srgbClr val="777777"/>
                </a:solidFill>
                <a:latin typeface="Menlo" panose="020B0609030804020204" pitchFamily="49" charset="0"/>
              </a:rPr>
              <a:t>...</a:t>
            </a:r>
            <a:r>
              <a:rPr lang="en-US" sz="2000" dirty="0">
                <a:solidFill>
                  <a:srgbClr val="777777"/>
                </a:solidFill>
                <a:latin typeface="Menlo" panose="020B0609030804020204" pitchFamily="49" charset="0"/>
              </a:rPr>
              <a:t>&gt;&gt;&gt;();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cudaMemcpyFromSymbol</a:t>
            </a:r>
            <a:r>
              <a:rPr lang="en-US" sz="2000" dirty="0">
                <a:solidFill>
                  <a:srgbClr val="777777"/>
                </a:solidFill>
                <a:latin typeface="Menlo" panose="020B0609030804020204" pitchFamily="49" charset="0"/>
              </a:rPr>
              <a:t>(</a:t>
            </a:r>
            <a:r>
              <a:rPr lang="en-US" altLang="zh-CN" sz="2000" dirty="0" err="1">
                <a:solidFill>
                  <a:srgbClr val="333333"/>
                </a:solidFill>
                <a:latin typeface="Menlo" panose="020B0609030804020204" pitchFamily="49" charset="0"/>
              </a:rPr>
              <a:t>h_a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d_a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size</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free</a:t>
            </a:r>
            <a:r>
              <a:rPr lang="en-US" sz="2000" dirty="0">
                <a:solidFill>
                  <a:srgbClr val="777777"/>
                </a:solidFill>
                <a:latin typeface="Menlo" panose="020B0609030804020204" pitchFamily="49" charset="0"/>
              </a:rPr>
              <a:t>(</a:t>
            </a:r>
            <a:r>
              <a:rPr lang="en-US" altLang="zh-CN" sz="2000" dirty="0" err="1">
                <a:solidFill>
                  <a:srgbClr val="333333"/>
                </a:solidFill>
                <a:latin typeface="Menlo" panose="020B0609030804020204" pitchFamily="49" charset="0"/>
              </a:rPr>
              <a:t>h_a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Tree>
    <p:extLst>
      <p:ext uri="{BB962C8B-B14F-4D97-AF65-F5344CB8AC3E}">
        <p14:creationId xmlns:p14="http://schemas.microsoft.com/office/powerpoint/2010/main" val="3530290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637B-42F9-6546-8559-6C0FAC820101}"/>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CA27D761-11ED-CA42-9F61-202A86DBD7FB}"/>
              </a:ext>
            </a:extLst>
          </p:cNvPr>
          <p:cNvSpPr>
            <a:spLocks noGrp="1"/>
          </p:cNvSpPr>
          <p:nvPr>
            <p:ph idx="1"/>
          </p:nvPr>
        </p:nvSpPr>
        <p:spPr>
          <a:xfrm>
            <a:off x="731520" y="1234481"/>
            <a:ext cx="7231752" cy="6116918"/>
          </a:xfrm>
        </p:spPr>
        <p:txBody>
          <a:bodyPr/>
          <a:lstStyle/>
          <a:p>
            <a:r>
              <a:rPr lang="zh-CN" altLang="en-US" dirty="0"/>
              <a:t>动态与静态全局内存</a:t>
            </a:r>
            <a:endParaRPr lang="en-US" altLang="zh-CN" dirty="0"/>
          </a:p>
          <a:p>
            <a:pPr lvl="1"/>
            <a:r>
              <a:rPr lang="zh-CN" altLang="en-US" dirty="0"/>
              <a:t>与</a:t>
            </a:r>
            <a:r>
              <a:rPr lang="en-US" altLang="zh-CN" dirty="0"/>
              <a:t>C</a:t>
            </a:r>
            <a:r>
              <a:rPr lang="zh-CN" altLang="en-US" dirty="0"/>
              <a:t>中静态</a:t>
            </a:r>
            <a:r>
              <a:rPr lang="en-US" altLang="zh-CN" dirty="0"/>
              <a:t>/</a:t>
            </a:r>
            <a:r>
              <a:rPr lang="zh-CN" altLang="en-US" dirty="0"/>
              <a:t>动态数组的关系类似</a:t>
            </a:r>
            <a:endParaRPr lang="en-US" altLang="zh-CN" dirty="0"/>
          </a:p>
          <a:p>
            <a:pPr lvl="2"/>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p>
          <a:p>
            <a:pPr lvl="2"/>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b="1" dirty="0">
                <a:solidFill>
                  <a:srgbClr val="AA3731"/>
                </a:solidFill>
                <a:latin typeface="Menlo" panose="020B0609030804020204" pitchFamily="49" charset="0"/>
              </a:rPr>
              <a:t>malloc</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pPr lvl="2"/>
            <a:endParaRPr lang="en-US" altLang="zh-CN" dirty="0"/>
          </a:p>
        </p:txBody>
      </p:sp>
      <p:sp>
        <p:nvSpPr>
          <p:cNvPr id="4" name="Slide Number Placeholder 3">
            <a:extLst>
              <a:ext uri="{FF2B5EF4-FFF2-40B4-BE49-F238E27FC236}">
                <a16:creationId xmlns:a16="http://schemas.microsoft.com/office/drawing/2014/main" id="{1B2623F7-A17F-3345-BD51-122D6E409546}"/>
              </a:ext>
            </a:extLst>
          </p:cNvPr>
          <p:cNvSpPr>
            <a:spLocks noGrp="1"/>
          </p:cNvSpPr>
          <p:nvPr>
            <p:ph type="sldNum" sz="quarter" idx="12"/>
          </p:nvPr>
        </p:nvSpPr>
        <p:spPr/>
        <p:txBody>
          <a:bodyPr/>
          <a:lstStyle/>
          <a:p>
            <a:pPr>
              <a:defRPr/>
            </a:pPr>
            <a:fld id="{CA40A734-EF3B-425E-9970-80954DDB0807}" type="slidenum">
              <a:rPr lang="zh-CN" altLang="en-US" smtClean="0"/>
              <a:pPr>
                <a:defRPr/>
              </a:pPr>
              <a:t>23</a:t>
            </a:fld>
            <a:endParaRPr lang="zh-CN" altLang="en-US"/>
          </a:p>
        </p:txBody>
      </p:sp>
      <p:sp>
        <p:nvSpPr>
          <p:cNvPr id="6" name="Rectangle 5">
            <a:extLst>
              <a:ext uri="{FF2B5EF4-FFF2-40B4-BE49-F238E27FC236}">
                <a16:creationId xmlns:a16="http://schemas.microsoft.com/office/drawing/2014/main" id="{2AF262C4-94F2-0745-A80D-894788B4D692}"/>
              </a:ext>
            </a:extLst>
          </p:cNvPr>
          <p:cNvSpPr/>
          <p:nvPr/>
        </p:nvSpPr>
        <p:spPr>
          <a:xfrm>
            <a:off x="7963272" y="1990556"/>
            <a:ext cx="5935608" cy="5724644"/>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SimHei" panose="02010609060101010101" pitchFamily="49" charset="-122"/>
                <a:ea typeface="SimHei" panose="02010609060101010101" pitchFamily="49" charset="-122"/>
              </a:rPr>
              <a:t>静态：</a:t>
            </a:r>
            <a:endParaRPr lang="en-US" sz="2400" dirty="0">
              <a:solidFill>
                <a:srgbClr val="C00000"/>
              </a:solidFill>
              <a:latin typeface="SimHei" panose="02010609060101010101" pitchFamily="49" charset="-122"/>
              <a:ea typeface="SimHei" panose="02010609060101010101" pitchFamily="49" charset="-122"/>
            </a:endParaRPr>
          </a:p>
          <a:p>
            <a:r>
              <a:rPr lang="en-US" dirty="0">
                <a:solidFill>
                  <a:srgbClr val="777777"/>
                </a:solidFill>
                <a:latin typeface="Menlo" panose="020B0609030804020204" pitchFamily="49" charset="0"/>
              </a:rPr>
              <a:t>#</a:t>
            </a:r>
            <a:r>
              <a:rPr lang="en-US" dirty="0">
                <a:solidFill>
                  <a:srgbClr val="4B69C6"/>
                </a:solidFill>
                <a:latin typeface="Menlo" panose="020B0609030804020204" pitchFamily="49" charset="0"/>
              </a:rPr>
              <a:t>define</a:t>
            </a:r>
            <a:r>
              <a:rPr lang="en-US" dirty="0">
                <a:solidFill>
                  <a:srgbClr val="333333"/>
                </a:solidFill>
                <a:latin typeface="Menlo" panose="020B0609030804020204" pitchFamily="49" charset="0"/>
              </a:rPr>
              <a:t> </a:t>
            </a:r>
            <a:r>
              <a:rPr lang="en-US" b="1" dirty="0">
                <a:solidFill>
                  <a:srgbClr val="AA3731"/>
                </a:solidFill>
                <a:latin typeface="Menlo" panose="020B0609030804020204" pitchFamily="49" charset="0"/>
              </a:rPr>
              <a:t>N</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1024</a:t>
            </a:r>
            <a:endParaRPr lang="en-US" dirty="0">
              <a:solidFill>
                <a:srgbClr val="333333"/>
              </a:solidFill>
              <a:latin typeface="Menlo" panose="020B0609030804020204" pitchFamily="49" charset="0"/>
            </a:endParaRPr>
          </a:p>
          <a:p>
            <a:r>
              <a:rPr lang="en-US" dirty="0">
                <a:solidFill>
                  <a:srgbClr val="333333"/>
                </a:solidFill>
                <a:latin typeface="Menlo" panose="020B0609030804020204" pitchFamily="49" charset="0"/>
              </a:rPr>
              <a:t>__device__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en-US" dirty="0">
                <a:solidFill>
                  <a:srgbClr val="333333"/>
                </a:solidFill>
                <a:latin typeface="Menlo" panose="020B0609030804020204" pitchFamily="49" charset="0"/>
              </a:rPr>
              <a:t>__global__ </a:t>
            </a:r>
            <a:r>
              <a:rPr lang="en-US" dirty="0">
                <a:solidFill>
                  <a:srgbClr val="7A3E9D"/>
                </a:solidFill>
                <a:latin typeface="Menlo" panose="020B0609030804020204" pitchFamily="49" charset="0"/>
              </a:rPr>
              <a:t>void</a:t>
            </a:r>
            <a:r>
              <a:rPr lang="en-US" dirty="0">
                <a:solidFill>
                  <a:srgbClr val="333333"/>
                </a:solidFill>
                <a:latin typeface="Menlo" panose="020B0609030804020204" pitchFamily="49" charset="0"/>
              </a:rPr>
              <a:t> </a:t>
            </a:r>
            <a:r>
              <a:rPr lang="en-US" b="1" dirty="0">
                <a:solidFill>
                  <a:srgbClr val="AA3731"/>
                </a:solidFill>
                <a:latin typeface="Menlo" panose="020B0609030804020204" pitchFamily="49" charset="0"/>
              </a:rPr>
              <a:t>kernel</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b="1" dirty="0">
                <a:solidFill>
                  <a:srgbClr val="AA3731"/>
                </a:solidFill>
                <a:latin typeface="Menlo" panose="020B0609030804020204" pitchFamily="49" charset="0"/>
              </a:rPr>
              <a:t>main</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size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h_a</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malloc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size</a:t>
            </a:r>
            <a:r>
              <a:rPr lang="en-US" dirty="0">
                <a:solidFill>
                  <a:srgbClr val="777777"/>
                </a:solidFill>
                <a:latin typeface="Menlo" panose="020B0609030804020204" pitchFamily="49" charset="0"/>
              </a:rPr>
              <a:t>);</a:t>
            </a: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init_data</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cudaMemcpyToSymbol</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altLang="zh-CN"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size</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kernel</a:t>
            </a:r>
            <a:r>
              <a:rPr lang="en-US" dirty="0">
                <a:solidFill>
                  <a:srgbClr val="777777"/>
                </a:solidFill>
                <a:latin typeface="Menlo" panose="020B0609030804020204" pitchFamily="49" charset="0"/>
              </a:rPr>
              <a:t>&lt;&lt;&lt;</a:t>
            </a:r>
            <a:r>
              <a:rPr lang="en-US" altLang="zh-CN" dirty="0">
                <a:solidFill>
                  <a:srgbClr val="777777"/>
                </a:solidFill>
                <a:latin typeface="Menlo" panose="020B0609030804020204" pitchFamily="49" charset="0"/>
              </a:rPr>
              <a:t>...</a:t>
            </a:r>
            <a:r>
              <a:rPr lang="en-US" dirty="0">
                <a:solidFill>
                  <a:srgbClr val="777777"/>
                </a:solidFill>
                <a:latin typeface="Menlo" panose="020B0609030804020204" pitchFamily="49" charset="0"/>
              </a:rPr>
              <a:t>&gt;&gt;&gt;();</a:t>
            </a:r>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cudaMemcpyFromSymbol</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size</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a:solidFill>
                  <a:srgbClr val="AA3731"/>
                </a:solidFill>
                <a:latin typeface="Menlo" panose="020B0609030804020204" pitchFamily="49" charset="0"/>
              </a:rPr>
              <a:t>free</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CE39C930-C2B5-7D49-B9D3-B4BE47B31F0D}"/>
              </a:ext>
            </a:extLst>
          </p:cNvPr>
          <p:cNvSpPr/>
          <p:nvPr/>
        </p:nvSpPr>
        <p:spPr>
          <a:xfrm>
            <a:off x="546448" y="3929548"/>
            <a:ext cx="7231752" cy="3785652"/>
          </a:xfrm>
          <a:prstGeom prst="rect">
            <a:avLst/>
          </a:prstGeom>
          <a:solidFill>
            <a:schemeClr val="bg1"/>
          </a:solidFill>
          <a:ln w="25400">
            <a:solidFill>
              <a:srgbClr val="C00000"/>
            </a:solidFill>
          </a:ln>
        </p:spPr>
        <p:txBody>
          <a:bodyPr wrap="square">
            <a:spAutoFit/>
          </a:bodyPr>
          <a:lstStyle/>
          <a:p>
            <a:r>
              <a:rPr lang="zh-CN" altLang="en-US" sz="2400" dirty="0">
                <a:solidFill>
                  <a:srgbClr val="C00000"/>
                </a:solidFill>
                <a:latin typeface="SimHei" panose="02010609060101010101" pitchFamily="49" charset="-122"/>
                <a:ea typeface="SimHei" panose="02010609060101010101" pitchFamily="49" charset="-122"/>
              </a:rPr>
              <a:t>动态：</a:t>
            </a:r>
            <a:endParaRPr lang="en-US" dirty="0">
              <a:solidFill>
                <a:srgbClr val="C00000"/>
              </a:solidFill>
              <a:latin typeface="SimHei" panose="02010609060101010101" pitchFamily="49" charset="-122"/>
              <a:ea typeface="SimHei" panose="02010609060101010101" pitchFamily="49" charset="-122"/>
            </a:endParaRPr>
          </a:p>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h_a</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b="1" dirty="0">
                <a:solidFill>
                  <a:srgbClr val="AA3731"/>
                </a:solidFill>
                <a:latin typeface="Menlo" panose="020B0609030804020204" pitchFamily="49" charset="0"/>
              </a:rPr>
              <a:t>malloc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size</a:t>
            </a:r>
            <a:r>
              <a:rPr lang="en-US" dirty="0">
                <a:solidFill>
                  <a:srgbClr val="777777"/>
                </a:solidFill>
                <a:latin typeface="Menlo" panose="020B0609030804020204" pitchFamily="49" charset="0"/>
              </a:rPr>
              <a:t>)</a:t>
            </a:r>
            <a:r>
              <a:rPr lang="en-US" altLang="zh-CN" dirty="0">
                <a:solidFill>
                  <a:srgbClr val="777777"/>
                </a:solidFill>
                <a:latin typeface="Menlo" panose="020B0609030804020204" pitchFamily="49" charset="0"/>
              </a:rPr>
              <a:t>;</a:t>
            </a:r>
          </a:p>
          <a:p>
            <a:r>
              <a:rPr lang="en-US" b="1" dirty="0" err="1">
                <a:solidFill>
                  <a:srgbClr val="AA3731"/>
                </a:solidFill>
                <a:latin typeface="Menlo" panose="020B0609030804020204" pitchFamily="49" charset="0"/>
              </a:rPr>
              <a:t>init_data</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endParaRPr lang="en-US" dirty="0">
              <a:solidFill>
                <a:srgbClr val="333333"/>
              </a:solidFill>
              <a:latin typeface="Menlo" panose="020B0609030804020204" pitchFamily="49" charset="0"/>
            </a:endParaRPr>
          </a:p>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p>
          <a:p>
            <a:r>
              <a:rPr lang="en-US" b="1" dirty="0" err="1">
                <a:solidFill>
                  <a:srgbClr val="AA3731"/>
                </a:solidFill>
                <a:latin typeface="Menlo" panose="020B0609030804020204" pitchFamily="49" charset="0"/>
              </a:rPr>
              <a:t>cudaMalloc</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void</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size</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cudaMemcpy</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size</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cudaMemcpyHostToDevice</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333333"/>
                </a:solidFill>
                <a:latin typeface="Menlo" panose="020B0609030804020204" pitchFamily="49" charset="0"/>
              </a:rPr>
              <a:t>kernel</a:t>
            </a:r>
            <a:r>
              <a:rPr lang="en-US" dirty="0">
                <a:solidFill>
                  <a:srgbClr val="777777"/>
                </a:solidFill>
                <a:latin typeface="Menlo" panose="020B0609030804020204" pitchFamily="49" charset="0"/>
              </a:rPr>
              <a:t>&lt;&lt;&lt;</a:t>
            </a:r>
            <a:r>
              <a:rPr lang="en-US" altLang="zh-CN" dirty="0">
                <a:solidFill>
                  <a:srgbClr val="777777"/>
                </a:solidFill>
                <a:latin typeface="Menlo" panose="020B0609030804020204" pitchFamily="49" charset="0"/>
              </a:rPr>
              <a:t>...</a:t>
            </a:r>
            <a:r>
              <a:rPr lang="en-US" dirty="0">
                <a:solidFill>
                  <a:srgbClr val="777777"/>
                </a:solidFill>
                <a:latin typeface="Menlo" panose="020B0609030804020204" pitchFamily="49" charset="0"/>
              </a:rPr>
              <a:t>&gt;&gt;&gt;(</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cudaMemcpy</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size</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cudaMemcpyDeviceToHost</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cudaFree</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d_a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a:solidFill>
                  <a:srgbClr val="AA3731"/>
                </a:solidFill>
                <a:latin typeface="Menlo" panose="020B0609030804020204" pitchFamily="49" charset="0"/>
              </a:rPr>
              <a:t>free</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h_a</a:t>
            </a: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056558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7F70-2195-1841-9ABA-CA06D5231911}"/>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58A51647-F7BB-EC46-9253-2425C50B47FF}"/>
              </a:ext>
            </a:extLst>
          </p:cNvPr>
          <p:cNvSpPr>
            <a:spLocks noGrp="1"/>
          </p:cNvSpPr>
          <p:nvPr>
            <p:ph idx="1"/>
          </p:nvPr>
        </p:nvSpPr>
        <p:spPr/>
        <p:txBody>
          <a:bodyPr/>
          <a:lstStyle/>
          <a:p>
            <a:r>
              <a:rPr lang="zh-CN" altLang="en-US" dirty="0"/>
              <a:t>统一内存寻址（</a:t>
            </a:r>
            <a:r>
              <a:rPr lang="en-US" altLang="zh-CN" dirty="0"/>
              <a:t>unified</a:t>
            </a:r>
            <a:r>
              <a:rPr lang="zh-CN" altLang="en-US" dirty="0"/>
              <a:t> </a:t>
            </a:r>
            <a:r>
              <a:rPr lang="en-US" altLang="zh-CN" dirty="0"/>
              <a:t>memory</a:t>
            </a:r>
            <a:r>
              <a:rPr lang="zh-CN" altLang="en-US" dirty="0"/>
              <a:t>）</a:t>
            </a:r>
            <a:endParaRPr lang="en-US" altLang="zh-CN" dirty="0"/>
          </a:p>
          <a:p>
            <a:pPr lvl="1"/>
            <a:r>
              <a:rPr lang="zh-CN" altLang="en-US" dirty="0"/>
              <a:t>使用相同的内存地址（指针）在主机和设备上进行访问</a:t>
            </a:r>
            <a:endParaRPr lang="en-US" altLang="zh-CN" dirty="0"/>
          </a:p>
          <a:p>
            <a:pPr lvl="2"/>
            <a:r>
              <a:rPr lang="zh-CN" altLang="en-US" dirty="0"/>
              <a:t>统一内存中创建托管内存池</a:t>
            </a:r>
            <a:endParaRPr lang="en-US" altLang="zh-CN" dirty="0"/>
          </a:p>
          <a:p>
            <a:pPr lvl="2"/>
            <a:r>
              <a:rPr lang="zh-CN" altLang="en-US" dirty="0"/>
              <a:t>底层系统在统一内存空间中自动在主机和设备间进行传输</a:t>
            </a:r>
            <a:endParaRPr lang="en-US" altLang="zh-CN" dirty="0"/>
          </a:p>
          <a:p>
            <a:pPr lvl="2"/>
            <a:r>
              <a:rPr lang="zh-CN" altLang="en-US" dirty="0"/>
              <a:t>简化程序员视角中的内存管理</a:t>
            </a:r>
            <a:endParaRPr lang="en-US" altLang="zh-CN" dirty="0"/>
          </a:p>
          <a:p>
            <a:pPr lvl="1"/>
            <a:r>
              <a:rPr lang="zh-CN" altLang="en-US" dirty="0"/>
              <a:t>需要</a:t>
            </a:r>
            <a:r>
              <a:rPr lang="en-US" altLang="zh-CN" dirty="0"/>
              <a:t>CUDA</a:t>
            </a:r>
            <a:r>
              <a:rPr lang="zh-CN" altLang="en-US" dirty="0"/>
              <a:t> </a:t>
            </a:r>
            <a:r>
              <a:rPr lang="en-US" altLang="zh-CN" dirty="0"/>
              <a:t>6.0+</a:t>
            </a:r>
            <a:r>
              <a:rPr lang="zh-CN" altLang="en-US" dirty="0"/>
              <a:t>与计算能力 </a:t>
            </a:r>
            <a:r>
              <a:rPr lang="en-US" altLang="zh-CN" dirty="0"/>
              <a:t>3.0+</a:t>
            </a:r>
            <a:r>
              <a:rPr lang="zh-CN" altLang="en-US" dirty="0"/>
              <a:t>（</a:t>
            </a:r>
            <a:r>
              <a:rPr lang="en-US" altLang="zh-CN" dirty="0"/>
              <a:t>Kepler</a:t>
            </a:r>
            <a:r>
              <a:rPr lang="zh-CN" altLang="en-US" dirty="0"/>
              <a:t>及以上架构）</a:t>
            </a:r>
            <a:endParaRPr lang="en-US" dirty="0"/>
          </a:p>
        </p:txBody>
      </p:sp>
      <p:sp>
        <p:nvSpPr>
          <p:cNvPr id="4" name="Slide Number Placeholder 3">
            <a:extLst>
              <a:ext uri="{FF2B5EF4-FFF2-40B4-BE49-F238E27FC236}">
                <a16:creationId xmlns:a16="http://schemas.microsoft.com/office/drawing/2014/main" id="{A70BDB94-02BD-C64C-A53A-C91D19CCDECE}"/>
              </a:ext>
            </a:extLst>
          </p:cNvPr>
          <p:cNvSpPr>
            <a:spLocks noGrp="1"/>
          </p:cNvSpPr>
          <p:nvPr>
            <p:ph type="sldNum" sz="quarter" idx="12"/>
          </p:nvPr>
        </p:nvSpPr>
        <p:spPr/>
        <p:txBody>
          <a:bodyPr/>
          <a:lstStyle/>
          <a:p>
            <a:pPr>
              <a:defRPr/>
            </a:pPr>
            <a:fld id="{CA40A734-EF3B-425E-9970-80954DDB0807}" type="slidenum">
              <a:rPr lang="zh-CN" altLang="en-US" smtClean="0"/>
              <a:pPr>
                <a:defRPr/>
              </a:pPr>
              <a:t>24</a:t>
            </a:fld>
            <a:endParaRPr lang="zh-CN" altLang="en-US"/>
          </a:p>
        </p:txBody>
      </p:sp>
      <p:pic>
        <p:nvPicPr>
          <p:cNvPr id="10" name="Picture 9">
            <a:extLst>
              <a:ext uri="{FF2B5EF4-FFF2-40B4-BE49-F238E27FC236}">
                <a16:creationId xmlns:a16="http://schemas.microsoft.com/office/drawing/2014/main" id="{700A15BA-1AE5-384A-B56A-F56A7DD80FA8}"/>
              </a:ext>
            </a:extLst>
          </p:cNvPr>
          <p:cNvPicPr>
            <a:picLocks noChangeAspect="1"/>
          </p:cNvPicPr>
          <p:nvPr/>
        </p:nvPicPr>
        <p:blipFill>
          <a:blip r:embed="rId2"/>
          <a:stretch>
            <a:fillRect/>
          </a:stretch>
        </p:blipFill>
        <p:spPr>
          <a:xfrm>
            <a:off x="1770584" y="4806968"/>
            <a:ext cx="11218440" cy="3196264"/>
          </a:xfrm>
          <a:prstGeom prst="rect">
            <a:avLst/>
          </a:prstGeom>
        </p:spPr>
      </p:pic>
    </p:spTree>
    <p:extLst>
      <p:ext uri="{BB962C8B-B14F-4D97-AF65-F5344CB8AC3E}">
        <p14:creationId xmlns:p14="http://schemas.microsoft.com/office/powerpoint/2010/main" val="120419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7F70-2195-1841-9ABA-CA06D5231911}"/>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58A51647-F7BB-EC46-9253-2425C50B47FF}"/>
              </a:ext>
            </a:extLst>
          </p:cNvPr>
          <p:cNvSpPr>
            <a:spLocks noGrp="1"/>
          </p:cNvSpPr>
          <p:nvPr>
            <p:ph idx="1"/>
          </p:nvPr>
        </p:nvSpPr>
        <p:spPr/>
        <p:txBody>
          <a:bodyPr/>
          <a:lstStyle/>
          <a:p>
            <a:r>
              <a:rPr lang="zh-CN" altLang="en-US" dirty="0"/>
              <a:t>统一内存寻址（</a:t>
            </a:r>
            <a:r>
              <a:rPr lang="en-US" altLang="zh-CN" dirty="0"/>
              <a:t>unified</a:t>
            </a:r>
            <a:r>
              <a:rPr lang="zh-CN" altLang="en-US" dirty="0"/>
              <a:t> </a:t>
            </a:r>
            <a:r>
              <a:rPr lang="en-US" altLang="zh-CN" dirty="0"/>
              <a:t>memory</a:t>
            </a:r>
            <a:r>
              <a:rPr lang="zh-CN" altLang="en-US" dirty="0"/>
              <a:t>）</a:t>
            </a:r>
            <a:endParaRPr lang="en-US" altLang="zh-CN" dirty="0"/>
          </a:p>
          <a:p>
            <a:pPr lvl="1"/>
            <a:r>
              <a:rPr lang="zh-CN" altLang="en-US" dirty="0"/>
              <a:t>例子（来自</a:t>
            </a:r>
            <a:r>
              <a:rPr lang="en-US" altLang="zh-CN" dirty="0"/>
              <a:t>NVIDIA</a:t>
            </a:r>
            <a:r>
              <a:rPr lang="zh-CN" altLang="en-US" dirty="0"/>
              <a:t>）</a:t>
            </a:r>
            <a:endParaRPr lang="en-US" altLang="zh-CN" dirty="0"/>
          </a:p>
        </p:txBody>
      </p:sp>
      <p:sp>
        <p:nvSpPr>
          <p:cNvPr id="4" name="Slide Number Placeholder 3">
            <a:extLst>
              <a:ext uri="{FF2B5EF4-FFF2-40B4-BE49-F238E27FC236}">
                <a16:creationId xmlns:a16="http://schemas.microsoft.com/office/drawing/2014/main" id="{A70BDB94-02BD-C64C-A53A-C91D19CCDECE}"/>
              </a:ext>
            </a:extLst>
          </p:cNvPr>
          <p:cNvSpPr>
            <a:spLocks noGrp="1"/>
          </p:cNvSpPr>
          <p:nvPr>
            <p:ph type="sldNum" sz="quarter" idx="12"/>
          </p:nvPr>
        </p:nvSpPr>
        <p:spPr/>
        <p:txBody>
          <a:bodyPr/>
          <a:lstStyle/>
          <a:p>
            <a:pPr>
              <a:defRPr/>
            </a:pPr>
            <a:fld id="{CA40A734-EF3B-425E-9970-80954DDB0807}" type="slidenum">
              <a:rPr lang="zh-CN" altLang="en-US" smtClean="0"/>
              <a:pPr>
                <a:defRPr/>
              </a:pPr>
              <a:t>25</a:t>
            </a:fld>
            <a:endParaRPr lang="zh-CN" altLang="en-US"/>
          </a:p>
        </p:txBody>
      </p:sp>
      <p:sp>
        <p:nvSpPr>
          <p:cNvPr id="5" name="Rectangle 4">
            <a:extLst>
              <a:ext uri="{FF2B5EF4-FFF2-40B4-BE49-F238E27FC236}">
                <a16:creationId xmlns:a16="http://schemas.microsoft.com/office/drawing/2014/main" id="{0F3EDF2C-EAD6-9641-AB35-EEE3705F4C1C}"/>
              </a:ext>
            </a:extLst>
          </p:cNvPr>
          <p:cNvSpPr/>
          <p:nvPr/>
        </p:nvSpPr>
        <p:spPr>
          <a:xfrm>
            <a:off x="1050504" y="2962672"/>
            <a:ext cx="5169768" cy="4216539"/>
          </a:xfrm>
          <a:prstGeom prst="rect">
            <a:avLst/>
          </a:prstGeom>
          <a:solidFill>
            <a:schemeClr val="bg1"/>
          </a:solidFill>
          <a:ln w="25400">
            <a:solidFill>
              <a:srgbClr val="C00000"/>
            </a:solidFill>
          </a:ln>
        </p:spPr>
        <p:txBody>
          <a:bodyPr wrap="square">
            <a:spAutoFit/>
          </a:bodyPr>
          <a:lstStyle/>
          <a:p>
            <a:r>
              <a:rPr lang="en-US" altLang="zh-CN" sz="28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C</a:t>
            </a:r>
            <a:r>
              <a:rPr lang="zh-CN" altLang="en-US" sz="2800" dirty="0">
                <a:solidFill>
                  <a:srgbClr val="C00000"/>
                </a:solidFill>
                <a:latin typeface="SimHei" panose="02010609060101010101" pitchFamily="49" charset="-122"/>
                <a:ea typeface="SimHei" panose="02010609060101010101" pitchFamily="49" charset="-122"/>
              </a:rPr>
              <a:t>源码：</a:t>
            </a:r>
            <a:endParaRPr lang="en-US" sz="2800" dirty="0">
              <a:solidFill>
                <a:srgbClr val="C00000"/>
              </a:solidFill>
              <a:latin typeface="SimHei" panose="02010609060101010101" pitchFamily="49" charset="-122"/>
              <a:ea typeface="SimHei" panose="02010609060101010101" pitchFamily="49" charset="-122"/>
            </a:endParaRPr>
          </a:p>
          <a:p>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sortfile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FILE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fp</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char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data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data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char</a:t>
            </a:r>
            <a:r>
              <a:rPr lang="en-US" sz="2000" dirty="0">
                <a:solidFill>
                  <a:srgbClr val="777777"/>
                </a:solidFill>
                <a:latin typeface="Menlo" panose="020B0609030804020204" pitchFamily="49" charset="0"/>
              </a:rPr>
              <a:t>*)</a:t>
            </a:r>
            <a:r>
              <a:rPr lang="en-US" sz="2000" b="1" dirty="0">
                <a:solidFill>
                  <a:srgbClr val="AA3731"/>
                </a:solidFill>
                <a:latin typeface="Menlo" panose="020B0609030804020204" pitchFamily="49" charset="0"/>
              </a:rPr>
              <a:t>malloc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fread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fp</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qsort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compare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use_data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A6C30F52-5C1A-AB4F-893F-12FF0F553D08}"/>
              </a:ext>
            </a:extLst>
          </p:cNvPr>
          <p:cNvSpPr/>
          <p:nvPr/>
        </p:nvSpPr>
        <p:spPr>
          <a:xfrm>
            <a:off x="7099176" y="2962672"/>
            <a:ext cx="6480720" cy="4524315"/>
          </a:xfrm>
          <a:prstGeom prst="rect">
            <a:avLst/>
          </a:prstGeom>
          <a:solidFill>
            <a:schemeClr val="bg1"/>
          </a:solidFill>
          <a:ln w="25400">
            <a:solidFill>
              <a:srgbClr val="C00000"/>
            </a:solidFill>
          </a:ln>
        </p:spPr>
        <p:txBody>
          <a:bodyPr wrap="square">
            <a:spAutoFit/>
          </a:bodyPr>
          <a:lstStyle/>
          <a:p>
            <a:r>
              <a:rPr lang="en-US" altLang="zh-CN" sz="28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CUDA</a:t>
            </a:r>
            <a:r>
              <a:rPr lang="zh-CN" altLang="en-US" sz="2800" dirty="0">
                <a:solidFill>
                  <a:srgbClr val="C00000"/>
                </a:solidFill>
                <a:latin typeface="SimHei" panose="02010609060101010101" pitchFamily="49" charset="-122"/>
                <a:ea typeface="SimHei" panose="02010609060101010101" pitchFamily="49" charset="-122"/>
              </a:rPr>
              <a:t>源码：</a:t>
            </a:r>
            <a:endParaRPr lang="en-US" sz="2800" dirty="0">
              <a:solidFill>
                <a:srgbClr val="7A3E9D"/>
              </a:solidFill>
              <a:latin typeface="Menlo" panose="020B0609030804020204" pitchFamily="49" charset="0"/>
            </a:endParaRPr>
          </a:p>
          <a:p>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sortfile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FILE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fp</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char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data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cudaMallocManaged</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fread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fp</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endParaRPr lang="en-US" sz="2000" b="1" dirty="0">
              <a:solidFill>
                <a:srgbClr val="AA3731"/>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qsort</a:t>
            </a:r>
            <a:r>
              <a:rPr lang="en-US" sz="2000" dirty="0">
                <a:solidFill>
                  <a:srgbClr val="777777"/>
                </a:solidFill>
                <a:latin typeface="Menlo" panose="020B0609030804020204" pitchFamily="49" charset="0"/>
              </a:rPr>
              <a:t>&lt;&lt;&lt;...&gt;&gt;&gt;(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compare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cudaDeviceSynchronize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use_data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data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22636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7F70-2195-1841-9ABA-CA06D5231911}"/>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58A51647-F7BB-EC46-9253-2425C50B47FF}"/>
              </a:ext>
            </a:extLst>
          </p:cNvPr>
          <p:cNvSpPr>
            <a:spLocks noGrp="1"/>
          </p:cNvSpPr>
          <p:nvPr>
            <p:ph idx="1"/>
          </p:nvPr>
        </p:nvSpPr>
        <p:spPr/>
        <p:txBody>
          <a:bodyPr/>
          <a:lstStyle/>
          <a:p>
            <a:r>
              <a:rPr lang="zh-CN" altLang="en-US" dirty="0"/>
              <a:t>统一内存寻址（</a:t>
            </a:r>
            <a:r>
              <a:rPr lang="en-US" altLang="zh-CN" dirty="0"/>
              <a:t>unified</a:t>
            </a:r>
            <a:r>
              <a:rPr lang="zh-CN" altLang="en-US" dirty="0"/>
              <a:t> </a:t>
            </a:r>
            <a:r>
              <a:rPr lang="en-US" altLang="zh-CN" dirty="0"/>
              <a:t>memory</a:t>
            </a:r>
            <a:r>
              <a:rPr lang="zh-CN" altLang="en-US" dirty="0"/>
              <a:t>）</a:t>
            </a:r>
            <a:endParaRPr lang="en-US" altLang="zh-CN" dirty="0"/>
          </a:p>
          <a:p>
            <a:pPr lvl="1"/>
            <a:r>
              <a:rPr lang="zh-CN" altLang="en-US" dirty="0"/>
              <a:t>优点</a:t>
            </a:r>
            <a:endParaRPr lang="en-US" altLang="zh-CN" dirty="0"/>
          </a:p>
          <a:p>
            <a:pPr lvl="2"/>
            <a:r>
              <a:rPr lang="zh-CN" altLang="en-US" dirty="0"/>
              <a:t>更容易将</a:t>
            </a:r>
            <a:r>
              <a:rPr lang="en-US" altLang="zh-CN" dirty="0"/>
              <a:t>C</a:t>
            </a:r>
            <a:r>
              <a:rPr lang="zh-CN" altLang="en-US" dirty="0"/>
              <a:t>代码移植到</a:t>
            </a:r>
            <a:r>
              <a:rPr lang="en-US" altLang="zh-CN" dirty="0"/>
              <a:t>CUDA</a:t>
            </a:r>
          </a:p>
          <a:p>
            <a:pPr lvl="2"/>
            <a:r>
              <a:rPr lang="zh-CN" altLang="en-US" dirty="0"/>
              <a:t>更方便数据管理</a:t>
            </a:r>
            <a:endParaRPr lang="en-US" altLang="zh-CN" dirty="0"/>
          </a:p>
          <a:p>
            <a:pPr lvl="3"/>
            <a:r>
              <a:rPr lang="zh-CN" altLang="en-US" dirty="0"/>
              <a:t>不需要显式控制数据在主机与设备端的传输</a:t>
            </a:r>
            <a:endParaRPr lang="en-US" altLang="zh-CN" dirty="0"/>
          </a:p>
          <a:p>
            <a:pPr lvl="3"/>
            <a:r>
              <a:rPr lang="zh-CN" altLang="en-US" dirty="0"/>
              <a:t>与操作系统管理虚拟内存方式相似</a:t>
            </a:r>
            <a:endParaRPr lang="en-US" altLang="zh-CN" dirty="0"/>
          </a:p>
          <a:p>
            <a:pPr lvl="1"/>
            <a:r>
              <a:rPr lang="zh-CN" altLang="en-US" dirty="0"/>
              <a:t>缺点</a:t>
            </a:r>
            <a:endParaRPr lang="en-US" altLang="zh-CN" dirty="0"/>
          </a:p>
          <a:p>
            <a:pPr lvl="2"/>
            <a:r>
              <a:rPr lang="zh-CN" altLang="en-US" dirty="0"/>
              <a:t>内存只是“虚拟统一”</a:t>
            </a:r>
            <a:endParaRPr lang="en-US" altLang="zh-CN" dirty="0"/>
          </a:p>
          <a:p>
            <a:pPr lvl="3"/>
            <a:r>
              <a:rPr lang="en-US" altLang="zh-CN" dirty="0"/>
              <a:t>GPU</a:t>
            </a:r>
            <a:r>
              <a:rPr lang="zh-CN" altLang="en-US" dirty="0"/>
              <a:t>上内存依然独立于主机内存外</a:t>
            </a:r>
            <a:endParaRPr lang="en-US" altLang="zh-CN" dirty="0"/>
          </a:p>
          <a:p>
            <a:pPr lvl="3"/>
            <a:r>
              <a:rPr lang="zh-CN" altLang="en-US" dirty="0"/>
              <a:t>依然需要通过</a:t>
            </a:r>
            <a:r>
              <a:rPr lang="en-US" altLang="zh-CN" dirty="0"/>
              <a:t>PCIe</a:t>
            </a:r>
            <a:r>
              <a:rPr lang="zh-CN" altLang="en-US" dirty="0"/>
              <a:t>或</a:t>
            </a:r>
            <a:r>
              <a:rPr lang="en-US" altLang="zh-CN" dirty="0"/>
              <a:t>NVLINK</a:t>
            </a:r>
            <a:r>
              <a:rPr lang="zh-CN" altLang="en-US" dirty="0"/>
              <a:t>传输数据</a:t>
            </a:r>
            <a:endParaRPr lang="en-US" altLang="zh-CN" dirty="0"/>
          </a:p>
          <a:p>
            <a:pPr lvl="2"/>
            <a:r>
              <a:rPr lang="zh-CN" altLang="en-US" dirty="0"/>
              <a:t>需要适当的页面调度及同步保证内存中数据正确</a:t>
            </a:r>
            <a:endParaRPr lang="en-US" altLang="zh-CN" dirty="0"/>
          </a:p>
          <a:p>
            <a:pPr lvl="2"/>
            <a:r>
              <a:rPr lang="zh-CN" altLang="en-US" dirty="0"/>
              <a:t>与显式控制内存相比效率往往更低</a:t>
            </a:r>
            <a:endParaRPr lang="en-US" altLang="zh-CN" dirty="0"/>
          </a:p>
          <a:p>
            <a:pPr lvl="3"/>
            <a:r>
              <a:rPr lang="zh-CN" altLang="en-US" dirty="0"/>
              <a:t>在课程中我们依然手动管理内存！</a:t>
            </a:r>
            <a:endParaRPr lang="en-US" altLang="zh-CN" dirty="0"/>
          </a:p>
        </p:txBody>
      </p:sp>
      <p:sp>
        <p:nvSpPr>
          <p:cNvPr id="4" name="Slide Number Placeholder 3">
            <a:extLst>
              <a:ext uri="{FF2B5EF4-FFF2-40B4-BE49-F238E27FC236}">
                <a16:creationId xmlns:a16="http://schemas.microsoft.com/office/drawing/2014/main" id="{A70BDB94-02BD-C64C-A53A-C91D19CCDECE}"/>
              </a:ext>
            </a:extLst>
          </p:cNvPr>
          <p:cNvSpPr>
            <a:spLocks noGrp="1"/>
          </p:cNvSpPr>
          <p:nvPr>
            <p:ph type="sldNum" sz="quarter" idx="12"/>
          </p:nvPr>
        </p:nvSpPr>
        <p:spPr/>
        <p:txBody>
          <a:bodyPr/>
          <a:lstStyle/>
          <a:p>
            <a:pPr>
              <a:defRPr/>
            </a:pPr>
            <a:fld id="{CA40A734-EF3B-425E-9970-80954DDB0807}" type="slidenum">
              <a:rPr lang="zh-CN" altLang="en-US" smtClean="0"/>
              <a:pPr>
                <a:defRPr/>
              </a:pPr>
              <a:t>26</a:t>
            </a:fld>
            <a:endParaRPr lang="zh-CN" altLang="en-US"/>
          </a:p>
        </p:txBody>
      </p:sp>
    </p:spTree>
    <p:extLst>
      <p:ext uri="{BB962C8B-B14F-4D97-AF65-F5344CB8AC3E}">
        <p14:creationId xmlns:p14="http://schemas.microsoft.com/office/powerpoint/2010/main" val="266372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198-679D-4C43-BC68-06D6D71F790A}"/>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AB488332-E1A8-5E42-B3BA-44E909574929}"/>
              </a:ext>
            </a:extLst>
          </p:cNvPr>
          <p:cNvSpPr>
            <a:spLocks noGrp="1"/>
          </p:cNvSpPr>
          <p:nvPr>
            <p:ph idx="1"/>
          </p:nvPr>
        </p:nvSpPr>
        <p:spPr/>
        <p:txBody>
          <a:bodyPr/>
          <a:lstStyle/>
          <a:p>
            <a:r>
              <a:rPr lang="zh-CN" altLang="en-US" dirty="0"/>
              <a:t>深度拷贝</a:t>
            </a:r>
            <a:endParaRPr lang="en-US" altLang="zh-CN" dirty="0"/>
          </a:p>
          <a:p>
            <a:pPr lvl="1"/>
            <a:r>
              <a:rPr lang="zh-CN" altLang="en-US" dirty="0"/>
              <a:t>复杂数据结构需要多次拷贝</a:t>
            </a:r>
            <a:endParaRPr lang="en-US" altLang="zh-CN" dirty="0"/>
          </a:p>
          <a:p>
            <a:pPr lvl="2"/>
            <a:r>
              <a:rPr lang="zh-CN" altLang="en-US" dirty="0"/>
              <a:t>如结构体</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需要两次拷贝</a:t>
            </a:r>
            <a:endParaRPr lang="en-US" altLang="zh-CN" dirty="0"/>
          </a:p>
          <a:p>
            <a:pPr lvl="2"/>
            <a:r>
              <a:rPr lang="zh-CN" altLang="en-US" dirty="0"/>
              <a:t>一次拷贝结构体成员变量</a:t>
            </a:r>
            <a:endParaRPr lang="en-US" altLang="zh-CN" dirty="0"/>
          </a:p>
          <a:p>
            <a:pPr lvl="2"/>
            <a:r>
              <a:rPr lang="zh-CN" altLang="en-US" dirty="0"/>
              <a:t>一次拷贝数组</a:t>
            </a:r>
            <a:r>
              <a:rPr lang="en-US" altLang="zh-CN" dirty="0">
                <a:latin typeface="Menlo" panose="020B0609030804020204" pitchFamily="49" charset="0"/>
                <a:ea typeface="Menlo" panose="020B0609030804020204" pitchFamily="49" charset="0"/>
                <a:cs typeface="Menlo" panose="020B0609030804020204" pitchFamily="49" charset="0"/>
              </a:rPr>
              <a:t>name</a:t>
            </a:r>
          </a:p>
          <a:p>
            <a:pPr lvl="3"/>
            <a:r>
              <a:rPr lang="zh-CN" altLang="en-US" dirty="0">
                <a:latin typeface="Menlo" panose="020B0609030804020204" pitchFamily="49" charset="0"/>
                <a:ea typeface="Menlo" panose="020B0609030804020204" pitchFamily="49" charset="0"/>
                <a:cs typeface="Menlo" panose="020B0609030804020204" pitchFamily="49" charset="0"/>
              </a:rPr>
              <a:t>还需要动态分配内存</a:t>
            </a:r>
            <a:endParaRPr lang="en-US" altLang="zh-CN" dirty="0">
              <a:latin typeface="Menlo" panose="020B0609030804020204" pitchFamily="49" charset="0"/>
              <a:ea typeface="Menlo" panose="020B0609030804020204" pitchFamily="49" charset="0"/>
              <a:cs typeface="Menlo" panose="020B0609030804020204" pitchFamily="49" charset="0"/>
            </a:endParaRPr>
          </a:p>
          <a:p>
            <a:pPr lvl="2"/>
            <a:endParaRPr lang="en-US" dirty="0"/>
          </a:p>
        </p:txBody>
      </p:sp>
      <p:sp>
        <p:nvSpPr>
          <p:cNvPr id="4" name="Slide Number Placeholder 3">
            <a:extLst>
              <a:ext uri="{FF2B5EF4-FFF2-40B4-BE49-F238E27FC236}">
                <a16:creationId xmlns:a16="http://schemas.microsoft.com/office/drawing/2014/main" id="{6B16DD60-CCB3-3844-B228-C66EC5CD9340}"/>
              </a:ext>
            </a:extLst>
          </p:cNvPr>
          <p:cNvSpPr>
            <a:spLocks noGrp="1"/>
          </p:cNvSpPr>
          <p:nvPr>
            <p:ph type="sldNum" sz="quarter" idx="12"/>
          </p:nvPr>
        </p:nvSpPr>
        <p:spPr/>
        <p:txBody>
          <a:bodyPr/>
          <a:lstStyle/>
          <a:p>
            <a:pPr>
              <a:defRPr/>
            </a:pPr>
            <a:fld id="{CA40A734-EF3B-425E-9970-80954DDB0807}" type="slidenum">
              <a:rPr lang="zh-CN" altLang="en-US" smtClean="0"/>
              <a:pPr>
                <a:defRPr/>
              </a:pPr>
              <a:t>27</a:t>
            </a:fld>
            <a:endParaRPr lang="zh-CN" altLang="en-US"/>
          </a:p>
        </p:txBody>
      </p:sp>
      <p:sp>
        <p:nvSpPr>
          <p:cNvPr id="8" name="Rectangle 7">
            <a:extLst>
              <a:ext uri="{FF2B5EF4-FFF2-40B4-BE49-F238E27FC236}">
                <a16:creationId xmlns:a16="http://schemas.microsoft.com/office/drawing/2014/main" id="{545BAFAE-A718-5C4D-AF60-D3D940040F7A}"/>
              </a:ext>
            </a:extLst>
          </p:cNvPr>
          <p:cNvSpPr/>
          <p:nvPr/>
        </p:nvSpPr>
        <p:spPr>
          <a:xfrm>
            <a:off x="2130624" y="3145304"/>
            <a:ext cx="3456384" cy="1938992"/>
          </a:xfrm>
          <a:prstGeom prst="rect">
            <a:avLst/>
          </a:prstGeom>
        </p:spPr>
        <p:txBody>
          <a:bodyPr wrap="square">
            <a:spAutoFit/>
          </a:bodyPr>
          <a:lstStyle/>
          <a:p>
            <a:r>
              <a:rPr lang="en-US" sz="2400" dirty="0">
                <a:solidFill>
                  <a:srgbClr val="7A3E9D"/>
                </a:solidFill>
                <a:latin typeface="Menlo" panose="020B0609030804020204" pitchFamily="49" charset="0"/>
              </a:rPr>
              <a:t>struct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dataELem</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prop_0</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prop_1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a:solidFill>
                  <a:srgbClr val="7A3E9D"/>
                </a:solidFill>
                <a:latin typeface="Menlo" panose="020B0609030804020204" pitchFamily="49" charset="0"/>
              </a:rPr>
              <a:t>char</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name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pic>
        <p:nvPicPr>
          <p:cNvPr id="5" name="Picture 4">
            <a:extLst>
              <a:ext uri="{FF2B5EF4-FFF2-40B4-BE49-F238E27FC236}">
                <a16:creationId xmlns:a16="http://schemas.microsoft.com/office/drawing/2014/main" id="{55BAEE24-34AE-6843-9569-957BB2F97E6B}"/>
              </a:ext>
            </a:extLst>
          </p:cNvPr>
          <p:cNvPicPr>
            <a:picLocks noChangeAspect="1"/>
          </p:cNvPicPr>
          <p:nvPr/>
        </p:nvPicPr>
        <p:blipFill>
          <a:blip r:embed="rId2"/>
          <a:stretch>
            <a:fillRect/>
          </a:stretch>
        </p:blipFill>
        <p:spPr>
          <a:xfrm>
            <a:off x="7768927" y="2194653"/>
            <a:ext cx="5432386" cy="5294858"/>
          </a:xfrm>
          <a:prstGeom prst="rect">
            <a:avLst/>
          </a:prstGeom>
        </p:spPr>
      </p:pic>
    </p:spTree>
    <p:extLst>
      <p:ext uri="{BB962C8B-B14F-4D97-AF65-F5344CB8AC3E}">
        <p14:creationId xmlns:p14="http://schemas.microsoft.com/office/powerpoint/2010/main" val="195612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198-679D-4C43-BC68-06D6D71F790A}"/>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AB488332-E1A8-5E42-B3BA-44E909574929}"/>
              </a:ext>
            </a:extLst>
          </p:cNvPr>
          <p:cNvSpPr>
            <a:spLocks noGrp="1"/>
          </p:cNvSpPr>
          <p:nvPr>
            <p:ph idx="1"/>
          </p:nvPr>
        </p:nvSpPr>
        <p:spPr/>
        <p:txBody>
          <a:bodyPr/>
          <a:lstStyle/>
          <a:p>
            <a:r>
              <a:rPr lang="zh-CN" altLang="en-US" dirty="0"/>
              <a:t>深度拷贝</a:t>
            </a:r>
            <a:endParaRPr lang="en-US" altLang="zh-CN" dirty="0"/>
          </a:p>
          <a:p>
            <a:pPr lvl="1"/>
            <a:r>
              <a:rPr lang="zh-CN" altLang="en-US" dirty="0"/>
              <a:t>使用统一内存寻址</a:t>
            </a:r>
            <a:endParaRPr lang="en-US" altLang="zh-CN" dirty="0"/>
          </a:p>
          <a:p>
            <a:pPr lvl="2"/>
            <a:endParaRPr lang="en-US" dirty="0"/>
          </a:p>
        </p:txBody>
      </p:sp>
      <p:sp>
        <p:nvSpPr>
          <p:cNvPr id="4" name="Slide Number Placeholder 3">
            <a:extLst>
              <a:ext uri="{FF2B5EF4-FFF2-40B4-BE49-F238E27FC236}">
                <a16:creationId xmlns:a16="http://schemas.microsoft.com/office/drawing/2014/main" id="{6B16DD60-CCB3-3844-B228-C66EC5CD9340}"/>
              </a:ext>
            </a:extLst>
          </p:cNvPr>
          <p:cNvSpPr>
            <a:spLocks noGrp="1"/>
          </p:cNvSpPr>
          <p:nvPr>
            <p:ph type="sldNum" sz="quarter" idx="12"/>
          </p:nvPr>
        </p:nvSpPr>
        <p:spPr/>
        <p:txBody>
          <a:bodyPr/>
          <a:lstStyle/>
          <a:p>
            <a:pPr>
              <a:defRPr/>
            </a:pPr>
            <a:fld id="{CA40A734-EF3B-425E-9970-80954DDB0807}" type="slidenum">
              <a:rPr lang="zh-CN" altLang="en-US" smtClean="0"/>
              <a:pPr>
                <a:defRPr/>
              </a:pPr>
              <a:t>28</a:t>
            </a:fld>
            <a:endParaRPr lang="zh-CN" altLang="en-US"/>
          </a:p>
        </p:txBody>
      </p:sp>
      <p:sp>
        <p:nvSpPr>
          <p:cNvPr id="5" name="Rectangle 4">
            <a:extLst>
              <a:ext uri="{FF2B5EF4-FFF2-40B4-BE49-F238E27FC236}">
                <a16:creationId xmlns:a16="http://schemas.microsoft.com/office/drawing/2014/main" id="{6EFF68A6-B84D-7843-ACD9-9C1047C55EC3}"/>
              </a:ext>
            </a:extLst>
          </p:cNvPr>
          <p:cNvSpPr/>
          <p:nvPr/>
        </p:nvSpPr>
        <p:spPr>
          <a:xfrm>
            <a:off x="1236732" y="2677124"/>
            <a:ext cx="6126609" cy="4401205"/>
          </a:xfrm>
          <a:prstGeom prst="rect">
            <a:avLst/>
          </a:prstGeom>
        </p:spPr>
        <p:txBody>
          <a:bodyPr wrap="square">
            <a:spAutoFit/>
          </a:bodyPr>
          <a:lstStyle/>
          <a:p>
            <a:r>
              <a:rPr lang="en-US" sz="2000" dirty="0">
                <a:solidFill>
                  <a:srgbClr val="7A3E9D"/>
                </a:solidFill>
                <a:latin typeface="Menlo" panose="020B0609030804020204" pitchFamily="49" charset="0"/>
              </a:rPr>
              <a:t>class</a:t>
            </a:r>
            <a:r>
              <a:rPr lang="en-US" sz="2000" dirty="0">
                <a:solidFill>
                  <a:srgbClr val="333333"/>
                </a:solidFill>
                <a:latin typeface="Menlo" panose="020B0609030804020204" pitchFamily="49" charset="0"/>
              </a:rPr>
              <a:t> </a:t>
            </a:r>
            <a:r>
              <a:rPr lang="en-US" sz="2000" b="1" dirty="0">
                <a:solidFill>
                  <a:srgbClr val="7A3E9D"/>
                </a:solidFill>
                <a:latin typeface="Menlo" panose="020B0609030804020204" pitchFamily="49" charset="0"/>
              </a:rPr>
              <a:t>Managed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4B69C6"/>
                </a:solidFill>
                <a:latin typeface="Menlo" panose="020B0609030804020204" pitchFamily="49" charset="0"/>
              </a:rPr>
              <a:t>public:</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operator</a:t>
            </a:r>
            <a:r>
              <a:rPr 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new</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size_t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len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ptr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cudaMallocManaged</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ptr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len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cudaDeviceSynchronize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return</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ptr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operator</a:t>
            </a:r>
            <a:r>
              <a:rPr 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delete</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ptr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cudaDeviceSynchronize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ptr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8B7C6B6B-936C-2543-8843-59562B7CEC65}"/>
              </a:ext>
            </a:extLst>
          </p:cNvPr>
          <p:cNvSpPr txBox="1"/>
          <p:nvPr/>
        </p:nvSpPr>
        <p:spPr>
          <a:xfrm>
            <a:off x="4794920" y="6753199"/>
            <a:ext cx="2133918" cy="400110"/>
          </a:xfrm>
          <a:prstGeom prst="rect">
            <a:avLst/>
          </a:prstGeom>
          <a:solidFill>
            <a:schemeClr val="bg1"/>
          </a:solidFill>
        </p:spPr>
        <p:txBody>
          <a:bodyPr wrap="none" rtlCol="0">
            <a:spAutoFit/>
          </a:bodyPr>
          <a:lstStyle/>
          <a:p>
            <a:r>
              <a:rPr lang="zh-CN" altLang="en-US" sz="2000" dirty="0">
                <a:latin typeface="SimHei" panose="02010609060101010101" pitchFamily="49" charset="-122"/>
                <a:ea typeface="SimHei" panose="02010609060101010101" pitchFamily="49" charset="-122"/>
              </a:rPr>
              <a:t>代码来自</a:t>
            </a:r>
            <a:r>
              <a:rPr lang="en-US" altLang="zh-CN" sz="2000" dirty="0">
                <a:latin typeface="Menlo" panose="020B0609030804020204" pitchFamily="49" charset="0"/>
                <a:ea typeface="Menlo" panose="020B0609030804020204" pitchFamily="49" charset="0"/>
                <a:cs typeface="Menlo" panose="020B0609030804020204" pitchFamily="49" charset="0"/>
              </a:rPr>
              <a:t>NVIDIA</a:t>
            </a:r>
            <a:endParaRPr lang="en-US" sz="2000" dirty="0">
              <a:latin typeface="Menlo" panose="020B0609030804020204" pitchFamily="49" charset="0"/>
              <a:ea typeface="Menlo" panose="020B0609030804020204" pitchFamily="49" charset="0"/>
              <a:cs typeface="Menlo" panose="020B0609030804020204" pitchFamily="49" charset="0"/>
            </a:endParaRPr>
          </a:p>
        </p:txBody>
      </p:sp>
      <p:pic>
        <p:nvPicPr>
          <p:cNvPr id="9" name="Picture 8">
            <a:extLst>
              <a:ext uri="{FF2B5EF4-FFF2-40B4-BE49-F238E27FC236}">
                <a16:creationId xmlns:a16="http://schemas.microsoft.com/office/drawing/2014/main" id="{F8830C56-4763-2145-AB9E-48134ADE1580}"/>
              </a:ext>
            </a:extLst>
          </p:cNvPr>
          <p:cNvPicPr>
            <a:picLocks noChangeAspect="1"/>
          </p:cNvPicPr>
          <p:nvPr/>
        </p:nvPicPr>
        <p:blipFill>
          <a:blip r:embed="rId2"/>
          <a:stretch>
            <a:fillRect/>
          </a:stretch>
        </p:blipFill>
        <p:spPr>
          <a:xfrm>
            <a:off x="7768927" y="2194653"/>
            <a:ext cx="5432386" cy="5294858"/>
          </a:xfrm>
          <a:prstGeom prst="rect">
            <a:avLst/>
          </a:prstGeom>
        </p:spPr>
      </p:pic>
    </p:spTree>
    <p:extLst>
      <p:ext uri="{BB962C8B-B14F-4D97-AF65-F5344CB8AC3E}">
        <p14:creationId xmlns:p14="http://schemas.microsoft.com/office/powerpoint/2010/main" val="138428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198-679D-4C43-BC68-06D6D71F790A}"/>
              </a:ext>
            </a:extLst>
          </p:cNvPr>
          <p:cNvSpPr>
            <a:spLocks noGrp="1"/>
          </p:cNvSpPr>
          <p:nvPr>
            <p:ph type="title"/>
          </p:nvPr>
        </p:nvSpPr>
        <p:spPr/>
        <p:txBody>
          <a:bodyPr>
            <a:normAutofit fontScale="90000"/>
          </a:bodyPr>
          <a:lstStyle/>
          <a:p>
            <a:r>
              <a:rPr lang="zh-CN" altLang="en-US" dirty="0"/>
              <a:t>全局内存</a:t>
            </a:r>
            <a:endParaRPr lang="en-US" dirty="0"/>
          </a:p>
        </p:txBody>
      </p:sp>
      <p:sp>
        <p:nvSpPr>
          <p:cNvPr id="3" name="Content Placeholder 2">
            <a:extLst>
              <a:ext uri="{FF2B5EF4-FFF2-40B4-BE49-F238E27FC236}">
                <a16:creationId xmlns:a16="http://schemas.microsoft.com/office/drawing/2014/main" id="{AB488332-E1A8-5E42-B3BA-44E909574929}"/>
              </a:ext>
            </a:extLst>
          </p:cNvPr>
          <p:cNvSpPr>
            <a:spLocks noGrp="1"/>
          </p:cNvSpPr>
          <p:nvPr>
            <p:ph idx="1"/>
          </p:nvPr>
        </p:nvSpPr>
        <p:spPr/>
        <p:txBody>
          <a:bodyPr/>
          <a:lstStyle/>
          <a:p>
            <a:r>
              <a:rPr lang="zh-CN" altLang="en-US" dirty="0"/>
              <a:t>深度拷贝</a:t>
            </a:r>
            <a:endParaRPr lang="en-US" altLang="zh-CN" dirty="0"/>
          </a:p>
          <a:p>
            <a:pPr lvl="1"/>
            <a:r>
              <a:rPr lang="zh-CN" altLang="en-US" dirty="0"/>
              <a:t>个人习惯（仅供参考）</a:t>
            </a:r>
            <a:endParaRPr lang="en-US" altLang="zh-CN" dirty="0"/>
          </a:p>
          <a:p>
            <a:pPr lvl="2"/>
            <a:r>
              <a:rPr lang="zh-CN" altLang="en-US" dirty="0"/>
              <a:t>在结构体中不使用指针，而使用一个</a:t>
            </a:r>
            <a:r>
              <a:rPr lang="en-US" altLang="zh-CN" dirty="0"/>
              <a:t>index</a:t>
            </a:r>
            <a:r>
              <a:rPr lang="zh-CN" altLang="en-US" dirty="0"/>
              <a:t>表明数据位置</a:t>
            </a:r>
            <a:endParaRPr lang="en-US" altLang="zh-CN" dirty="0"/>
          </a:p>
          <a:p>
            <a:pPr lvl="3"/>
            <a:r>
              <a:rPr lang="zh-CN" altLang="en-US" dirty="0"/>
              <a:t>需要传输一个数组的</a:t>
            </a:r>
            <a:r>
              <a:rPr lang="en-US" altLang="zh-CN" dirty="0" err="1"/>
              <a:t>dataElem</a:t>
            </a:r>
            <a:r>
              <a:rPr lang="zh-CN" altLang="en-US" dirty="0"/>
              <a:t>时，只需两次拷贝</a:t>
            </a:r>
            <a:endParaRPr lang="en-US" altLang="zh-CN" dirty="0"/>
          </a:p>
          <a:p>
            <a:pPr lvl="4"/>
            <a:r>
              <a:rPr lang="zh-CN" altLang="en-US" dirty="0"/>
              <a:t>一次拷贝</a:t>
            </a:r>
            <a:r>
              <a:rPr lang="en-US" altLang="zh-CN" dirty="0" err="1"/>
              <a:t>dataElem</a:t>
            </a:r>
            <a:r>
              <a:rPr lang="zh-CN" altLang="en-US" dirty="0"/>
              <a:t>数组</a:t>
            </a:r>
            <a:endParaRPr lang="en-US" altLang="zh-CN" dirty="0"/>
          </a:p>
          <a:p>
            <a:pPr lvl="4"/>
            <a:r>
              <a:rPr lang="zh-CN" altLang="en-US" dirty="0"/>
              <a:t>一次拷贝数据（）</a:t>
            </a:r>
            <a:r>
              <a:rPr lang="en-US" altLang="zh-CN" dirty="0" err="1"/>
              <a:t>all_names</a:t>
            </a:r>
            <a:endParaRPr lang="en-US" altLang="zh-CN" dirty="0"/>
          </a:p>
          <a:p>
            <a:pPr lvl="3"/>
            <a:r>
              <a:rPr lang="zh-CN" altLang="en-US" dirty="0"/>
              <a:t>数据（</a:t>
            </a:r>
            <a:r>
              <a:rPr lang="en-US" altLang="zh-CN" dirty="0"/>
              <a:t>name</a:t>
            </a:r>
            <a:r>
              <a:rPr lang="zh-CN" altLang="en-US" dirty="0"/>
              <a:t>）在内存空间中连续</a:t>
            </a:r>
            <a:endParaRPr lang="en-US" altLang="zh-CN" dirty="0"/>
          </a:p>
          <a:p>
            <a:pPr lvl="2"/>
            <a:r>
              <a:rPr lang="zh-CN" altLang="en-US" dirty="0"/>
              <a:t>使用统一内存寻址</a:t>
            </a:r>
            <a:endParaRPr lang="en-US" altLang="zh-CN" dirty="0"/>
          </a:p>
          <a:p>
            <a:pPr lvl="3"/>
            <a:r>
              <a:rPr lang="zh-CN" altLang="en-US" dirty="0"/>
              <a:t>需要托管多个内存</a:t>
            </a:r>
            <a:endParaRPr lang="en-US" altLang="zh-CN" dirty="0"/>
          </a:p>
          <a:p>
            <a:pPr lvl="4"/>
            <a:r>
              <a:rPr lang="zh-CN" altLang="en-US" dirty="0"/>
              <a:t>不一定连续，可能需要多次传输</a:t>
            </a:r>
            <a:endParaRPr lang="en-US" altLang="zh-CN" dirty="0"/>
          </a:p>
        </p:txBody>
      </p:sp>
      <p:sp>
        <p:nvSpPr>
          <p:cNvPr id="4" name="Slide Number Placeholder 3">
            <a:extLst>
              <a:ext uri="{FF2B5EF4-FFF2-40B4-BE49-F238E27FC236}">
                <a16:creationId xmlns:a16="http://schemas.microsoft.com/office/drawing/2014/main" id="{6B16DD60-CCB3-3844-B228-C66EC5CD9340}"/>
              </a:ext>
            </a:extLst>
          </p:cNvPr>
          <p:cNvSpPr>
            <a:spLocks noGrp="1"/>
          </p:cNvSpPr>
          <p:nvPr>
            <p:ph type="sldNum" sz="quarter" idx="12"/>
          </p:nvPr>
        </p:nvSpPr>
        <p:spPr/>
        <p:txBody>
          <a:bodyPr/>
          <a:lstStyle/>
          <a:p>
            <a:pPr>
              <a:defRPr/>
            </a:pPr>
            <a:fld id="{CA40A734-EF3B-425E-9970-80954DDB0807}" type="slidenum">
              <a:rPr lang="zh-CN" altLang="en-US" smtClean="0"/>
              <a:pPr>
                <a:defRPr/>
              </a:pPr>
              <a:t>29</a:t>
            </a:fld>
            <a:endParaRPr lang="zh-CN" altLang="en-US"/>
          </a:p>
        </p:txBody>
      </p:sp>
      <p:sp>
        <p:nvSpPr>
          <p:cNvPr id="8" name="Rectangle 7">
            <a:extLst>
              <a:ext uri="{FF2B5EF4-FFF2-40B4-BE49-F238E27FC236}">
                <a16:creationId xmlns:a16="http://schemas.microsoft.com/office/drawing/2014/main" id="{A0367D92-92BD-A948-8290-9ADB7F62A2B7}"/>
              </a:ext>
            </a:extLst>
          </p:cNvPr>
          <p:cNvSpPr/>
          <p:nvPr/>
        </p:nvSpPr>
        <p:spPr>
          <a:xfrm>
            <a:off x="10011290" y="5684455"/>
            <a:ext cx="4361420" cy="2246769"/>
          </a:xfrm>
          <a:prstGeom prst="rect">
            <a:avLst/>
          </a:prstGeom>
          <a:solidFill>
            <a:schemeClr val="bg1"/>
          </a:solidFill>
          <a:ln w="25400">
            <a:solidFill>
              <a:srgbClr val="C00000"/>
            </a:solidFill>
          </a:ln>
        </p:spPr>
        <p:txBody>
          <a:bodyPr wrap="square">
            <a:spAutoFit/>
          </a:bodyPr>
          <a:lstStyle/>
          <a:p>
            <a:r>
              <a:rPr lang="en-US" sz="2000" dirty="0">
                <a:solidFill>
                  <a:srgbClr val="7A3E9D"/>
                </a:solidFill>
                <a:latin typeface="Menlo" panose="020B0609030804020204" pitchFamily="49" charset="0"/>
              </a:rPr>
              <a:t>struct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dataElem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prop_0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prop_1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name_pos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name_len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a:solidFill>
                  <a:srgbClr val="7A3E9D"/>
                </a:solidFill>
                <a:latin typeface="Menlo" panose="020B0609030804020204" pitchFamily="49" charset="0"/>
              </a:rPr>
              <a:t>char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all_names</a:t>
            </a:r>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9" name="Rectangle 8">
            <a:extLst>
              <a:ext uri="{FF2B5EF4-FFF2-40B4-BE49-F238E27FC236}">
                <a16:creationId xmlns:a16="http://schemas.microsoft.com/office/drawing/2014/main" id="{1F291ABD-8A7D-9246-84C5-A7CB717876AF}"/>
              </a:ext>
            </a:extLst>
          </p:cNvPr>
          <p:cNvSpPr/>
          <p:nvPr/>
        </p:nvSpPr>
        <p:spPr>
          <a:xfrm>
            <a:off x="7144166" y="6299914"/>
            <a:ext cx="2736304" cy="1631216"/>
          </a:xfrm>
          <a:prstGeom prst="rect">
            <a:avLst/>
          </a:prstGeom>
          <a:solidFill>
            <a:schemeClr val="bg1"/>
          </a:solidFill>
          <a:ln w="25400">
            <a:solidFill>
              <a:srgbClr val="C00000"/>
            </a:solidFill>
          </a:ln>
        </p:spPr>
        <p:txBody>
          <a:bodyPr wrap="square">
            <a:spAutoFit/>
          </a:bodyPr>
          <a:lstStyle/>
          <a:p>
            <a:r>
              <a:rPr lang="en-US" sz="2000" dirty="0">
                <a:solidFill>
                  <a:srgbClr val="7A3E9D"/>
                </a:solidFill>
                <a:latin typeface="Menlo" panose="020B0609030804020204" pitchFamily="49" charset="0"/>
              </a:rPr>
              <a:t>struct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dataElem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prop_0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prop_1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char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name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79854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solidFill>
                  <a:srgbClr val="C00000"/>
                </a:solidFill>
              </a:rPr>
              <a:t>线程组织与内存结构</a:t>
            </a:r>
            <a:endParaRPr lang="en-US" altLang="zh-CN" dirty="0">
              <a:solidFill>
                <a:srgbClr val="C00000"/>
              </a:solidFill>
            </a:endParaRPr>
          </a:p>
          <a:p>
            <a:r>
              <a:rPr lang="en-US" altLang="zh-CN" dirty="0"/>
              <a:t>CUDA</a:t>
            </a:r>
            <a:r>
              <a:rPr lang="zh-CN" altLang="en-US" dirty="0"/>
              <a:t>内存模型</a:t>
            </a:r>
            <a:endParaRPr lang="en-US" altLang="zh-CN" dirty="0"/>
          </a:p>
          <a:p>
            <a:r>
              <a:rPr lang="zh-CN" altLang="en-US" dirty="0"/>
              <a:t>全局内存</a:t>
            </a:r>
            <a:endParaRPr lang="en-US" altLang="zh-CN" dirty="0"/>
          </a:p>
          <a:p>
            <a:r>
              <a:rPr lang="zh-CN" altLang="en-US" dirty="0"/>
              <a:t>常量内存</a:t>
            </a:r>
            <a:endParaRPr lang="en-US" altLang="zh-CN" dirty="0"/>
          </a:p>
          <a:p>
            <a:r>
              <a:rPr lang="zh-CN" altLang="en-US" dirty="0"/>
              <a:t>只读</a:t>
            </a:r>
            <a:r>
              <a:rPr lang="en-US" altLang="zh-CN" dirty="0"/>
              <a:t>/</a:t>
            </a:r>
            <a:r>
              <a:rPr lang="zh-CN" altLang="en-US" dirty="0"/>
              <a:t>纹理内存</a:t>
            </a:r>
            <a:endParaRPr lang="en-US" altLang="zh-CN" dirty="0"/>
          </a:p>
          <a:p>
            <a:r>
              <a:rPr lang="zh-CN" altLang="en-US" dirty="0"/>
              <a:t>共享内存</a:t>
            </a:r>
            <a:endParaRPr lang="en-US" altLang="zh-CN" dirty="0"/>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3</a:t>
            </a:fld>
            <a:endParaRPr lang="zh-CN" altLang="en-US"/>
          </a:p>
        </p:txBody>
      </p:sp>
    </p:spTree>
    <p:extLst>
      <p:ext uri="{BB962C8B-B14F-4D97-AF65-F5344CB8AC3E}">
        <p14:creationId xmlns:p14="http://schemas.microsoft.com/office/powerpoint/2010/main" val="930691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t>线程组织与内存结构</a:t>
            </a:r>
            <a:endParaRPr lang="en-US" altLang="zh-CN" dirty="0"/>
          </a:p>
          <a:p>
            <a:r>
              <a:rPr lang="en-US" altLang="zh-CN" dirty="0"/>
              <a:t>CUDA</a:t>
            </a:r>
            <a:r>
              <a:rPr lang="zh-CN" altLang="en-US" dirty="0"/>
              <a:t>内存模型</a:t>
            </a:r>
            <a:endParaRPr lang="en-US" altLang="zh-CN" dirty="0"/>
          </a:p>
          <a:p>
            <a:r>
              <a:rPr lang="zh-CN" altLang="en-US" dirty="0"/>
              <a:t>全局内存</a:t>
            </a:r>
            <a:endParaRPr lang="en-US" altLang="zh-CN" dirty="0"/>
          </a:p>
          <a:p>
            <a:r>
              <a:rPr lang="zh-CN" altLang="en-US" dirty="0">
                <a:solidFill>
                  <a:srgbClr val="C00000"/>
                </a:solidFill>
              </a:rPr>
              <a:t>常量内存</a:t>
            </a:r>
            <a:endParaRPr lang="en-US" altLang="zh-CN" dirty="0">
              <a:solidFill>
                <a:srgbClr val="C00000"/>
              </a:solidFill>
            </a:endParaRPr>
          </a:p>
          <a:p>
            <a:r>
              <a:rPr lang="zh-CN" altLang="en-US" dirty="0"/>
              <a:t>只读</a:t>
            </a:r>
            <a:r>
              <a:rPr lang="en-US" altLang="zh-CN" dirty="0"/>
              <a:t>/</a:t>
            </a:r>
            <a:r>
              <a:rPr lang="zh-CN" altLang="en-US" dirty="0"/>
              <a:t>纹理内存</a:t>
            </a:r>
            <a:endParaRPr lang="en-US" altLang="zh-CN" dirty="0"/>
          </a:p>
          <a:p>
            <a:r>
              <a:rPr lang="zh-CN" altLang="en-US" dirty="0"/>
              <a:t>共享内存</a:t>
            </a:r>
            <a:endParaRPr lang="en-US" altLang="zh-CN" dirty="0"/>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30</a:t>
            </a:fld>
            <a:endParaRPr lang="zh-CN" altLang="en-US"/>
          </a:p>
        </p:txBody>
      </p:sp>
    </p:spTree>
    <p:extLst>
      <p:ext uri="{BB962C8B-B14F-4D97-AF65-F5344CB8AC3E}">
        <p14:creationId xmlns:p14="http://schemas.microsoft.com/office/powerpoint/2010/main" val="3676096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2CF-05B5-A043-A8CD-7255A51C579A}"/>
              </a:ext>
            </a:extLst>
          </p:cNvPr>
          <p:cNvSpPr>
            <a:spLocks noGrp="1"/>
          </p:cNvSpPr>
          <p:nvPr>
            <p:ph type="title"/>
          </p:nvPr>
        </p:nvSpPr>
        <p:spPr/>
        <p:txBody>
          <a:bodyPr>
            <a:normAutofit fontScale="90000"/>
          </a:bodyPr>
          <a:lstStyle/>
          <a:p>
            <a:r>
              <a:rPr lang="zh-CN" altLang="en-US" dirty="0"/>
              <a:t>常量内存</a:t>
            </a:r>
            <a:endParaRPr lang="en-US" dirty="0"/>
          </a:p>
        </p:txBody>
      </p:sp>
      <p:sp>
        <p:nvSpPr>
          <p:cNvPr id="3" name="Content Placeholder 2">
            <a:extLst>
              <a:ext uri="{FF2B5EF4-FFF2-40B4-BE49-F238E27FC236}">
                <a16:creationId xmlns:a16="http://schemas.microsoft.com/office/drawing/2014/main" id="{572584A0-2439-6D4E-B67B-F3131D845F18}"/>
              </a:ext>
            </a:extLst>
          </p:cNvPr>
          <p:cNvSpPr>
            <a:spLocks noGrp="1"/>
          </p:cNvSpPr>
          <p:nvPr>
            <p:ph idx="1"/>
          </p:nvPr>
        </p:nvSpPr>
        <p:spPr/>
        <p:txBody>
          <a:bodyPr/>
          <a:lstStyle/>
          <a:p>
            <a:r>
              <a:rPr lang="zh-CN" altLang="en-US" sz="3200" dirty="0"/>
              <a:t>常量内存</a:t>
            </a:r>
            <a:endParaRPr lang="en-US" altLang="zh-CN" sz="3200" dirty="0"/>
          </a:p>
          <a:p>
            <a:pPr lvl="1"/>
            <a:r>
              <a:rPr lang="zh-CN" altLang="en-US" sz="2800" dirty="0"/>
              <a:t>存储与</a:t>
            </a:r>
            <a:r>
              <a:rPr lang="en-US" altLang="zh-CN" sz="2800" dirty="0"/>
              <a:t>GPU</a:t>
            </a:r>
            <a:r>
              <a:rPr lang="zh-CN" altLang="en-US" sz="2800" dirty="0"/>
              <a:t> </a:t>
            </a:r>
            <a:r>
              <a:rPr lang="en-US" altLang="zh-CN" sz="2800" dirty="0"/>
              <a:t>DRAM</a:t>
            </a:r>
            <a:r>
              <a:rPr lang="zh-CN" altLang="en-US" sz="2800" dirty="0"/>
              <a:t>中（与全局内存一样）</a:t>
            </a:r>
            <a:endParaRPr lang="en-US" altLang="zh-CN" sz="2800" dirty="0"/>
          </a:p>
          <a:p>
            <a:pPr lvl="1"/>
            <a:r>
              <a:rPr lang="zh-CN" altLang="en-US" sz="2800" dirty="0"/>
              <a:t>每个</a:t>
            </a:r>
            <a:r>
              <a:rPr lang="en-US" altLang="zh-CN" sz="2800" dirty="0"/>
              <a:t>SM</a:t>
            </a:r>
            <a:r>
              <a:rPr lang="zh-CN" altLang="en-US" sz="2800" dirty="0"/>
              <a:t>上有专用的片上缓存</a:t>
            </a:r>
            <a:endParaRPr lang="en-US" altLang="zh-CN" sz="2800" dirty="0"/>
          </a:p>
          <a:p>
            <a:pPr lvl="1"/>
            <a:r>
              <a:rPr lang="zh-CN" altLang="en-US" sz="2800" dirty="0"/>
              <a:t>常量缓存中读取的延迟比常量内存中低的多</a:t>
            </a:r>
            <a:endParaRPr lang="en-US" altLang="zh-CN" sz="2800" dirty="0"/>
          </a:p>
          <a:p>
            <a:pPr lvl="1"/>
            <a:r>
              <a:rPr lang="zh-CN" altLang="en-US" sz="2800" dirty="0"/>
              <a:t>在运行时设置</a:t>
            </a:r>
            <a:endParaRPr lang="en-US" altLang="zh-CN" sz="2800" dirty="0"/>
          </a:p>
          <a:p>
            <a:r>
              <a:rPr lang="zh-CN" altLang="en-US" sz="3200" dirty="0"/>
              <a:t>使用</a:t>
            </a:r>
            <a:endParaRPr lang="en-US" altLang="zh-CN" sz="3200" dirty="0"/>
          </a:p>
          <a:p>
            <a:pPr lvl="1"/>
            <a:r>
              <a:rPr lang="zh-CN" altLang="en-US" sz="2800" dirty="0"/>
              <a:t>变量定义：使用</a:t>
            </a:r>
            <a:r>
              <a:rPr lang="en-US" sz="2800" dirty="0"/>
              <a:t>__constant__</a:t>
            </a:r>
            <a:r>
              <a:rPr lang="zh-CN" altLang="en-US" sz="2800" dirty="0"/>
              <a:t>修饰词</a:t>
            </a:r>
            <a:endParaRPr lang="en-US" altLang="zh-CN" sz="2800" dirty="0"/>
          </a:p>
          <a:p>
            <a:pPr lvl="1"/>
            <a:r>
              <a:rPr lang="zh-CN" altLang="en-US" sz="2800" dirty="0"/>
              <a:t>值拷贝：使用</a:t>
            </a:r>
            <a:r>
              <a:rPr lang="en-US" sz="2800" b="1" dirty="0" err="1">
                <a:solidFill>
                  <a:srgbClr val="AA3731"/>
                </a:solidFill>
                <a:latin typeface="Menlo" panose="020B0609030804020204" pitchFamily="49" charset="0"/>
              </a:rPr>
              <a:t>cudaMemcpyToSymbol</a:t>
            </a:r>
            <a:r>
              <a:rPr lang="zh-CN" altLang="en-US" sz="2800" dirty="0"/>
              <a:t>（与静态全局变量一致）</a:t>
            </a:r>
            <a:endParaRPr lang="en-US" altLang="zh-CN" sz="2800" dirty="0"/>
          </a:p>
          <a:p>
            <a:pPr lvl="2"/>
            <a:r>
              <a:rPr lang="zh-CN" altLang="en-US" sz="2400" dirty="0"/>
              <a:t>用于少量</a:t>
            </a:r>
            <a:r>
              <a:rPr lang="zh-CN" altLang="en-US" sz="2400" dirty="0">
                <a:solidFill>
                  <a:srgbClr val="C00000"/>
                </a:solidFill>
              </a:rPr>
              <a:t>只读</a:t>
            </a:r>
            <a:r>
              <a:rPr lang="zh-CN" altLang="en-US" sz="2400" dirty="0"/>
              <a:t>数据</a:t>
            </a:r>
            <a:endParaRPr lang="en-US" altLang="zh-CN" sz="2400" dirty="0"/>
          </a:p>
          <a:p>
            <a:r>
              <a:rPr lang="zh-CN" altLang="en-US" sz="3200" dirty="0"/>
              <a:t>访问行为</a:t>
            </a:r>
            <a:endParaRPr lang="en-US" altLang="zh-CN" sz="3200" dirty="0"/>
          </a:p>
          <a:p>
            <a:pPr lvl="1"/>
            <a:r>
              <a:rPr lang="zh-CN" altLang="en-US" sz="2800" dirty="0"/>
              <a:t>线程束中线程访问不同地址，则访问需要串行</a:t>
            </a:r>
            <a:endParaRPr lang="en-US" altLang="zh-CN" sz="2800" dirty="0"/>
          </a:p>
          <a:p>
            <a:pPr lvl="2"/>
            <a:r>
              <a:rPr lang="zh-CN" altLang="en-US" sz="2400" dirty="0"/>
              <a:t>常量内存读取成本与线程束中线程读取唯一地址数量呈线性关系</a:t>
            </a:r>
            <a:endParaRPr lang="en-US" sz="2400" dirty="0"/>
          </a:p>
        </p:txBody>
      </p:sp>
      <p:sp>
        <p:nvSpPr>
          <p:cNvPr id="4" name="Slide Number Placeholder 3">
            <a:extLst>
              <a:ext uri="{FF2B5EF4-FFF2-40B4-BE49-F238E27FC236}">
                <a16:creationId xmlns:a16="http://schemas.microsoft.com/office/drawing/2014/main" id="{1AAB9977-BC44-E143-8953-663A22316B45}"/>
              </a:ext>
            </a:extLst>
          </p:cNvPr>
          <p:cNvSpPr>
            <a:spLocks noGrp="1"/>
          </p:cNvSpPr>
          <p:nvPr>
            <p:ph type="sldNum" sz="quarter" idx="12"/>
          </p:nvPr>
        </p:nvSpPr>
        <p:spPr/>
        <p:txBody>
          <a:bodyPr/>
          <a:lstStyle/>
          <a:p>
            <a:pPr>
              <a:defRPr/>
            </a:pPr>
            <a:fld id="{CA40A734-EF3B-425E-9970-80954DDB0807}" type="slidenum">
              <a:rPr lang="zh-CN" altLang="en-US" smtClean="0"/>
              <a:pPr>
                <a:defRPr/>
              </a:pPr>
              <a:t>31</a:t>
            </a:fld>
            <a:endParaRPr lang="zh-CN" altLang="en-US"/>
          </a:p>
        </p:txBody>
      </p:sp>
    </p:spTree>
    <p:extLst>
      <p:ext uri="{BB962C8B-B14F-4D97-AF65-F5344CB8AC3E}">
        <p14:creationId xmlns:p14="http://schemas.microsoft.com/office/powerpoint/2010/main" val="2600753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2CF-05B5-A043-A8CD-7255A51C579A}"/>
              </a:ext>
            </a:extLst>
          </p:cNvPr>
          <p:cNvSpPr>
            <a:spLocks noGrp="1"/>
          </p:cNvSpPr>
          <p:nvPr>
            <p:ph type="title"/>
          </p:nvPr>
        </p:nvSpPr>
        <p:spPr/>
        <p:txBody>
          <a:bodyPr>
            <a:normAutofit fontScale="90000"/>
          </a:bodyPr>
          <a:lstStyle/>
          <a:p>
            <a:r>
              <a:rPr lang="zh-CN" altLang="en-US" dirty="0"/>
              <a:t>常量内存</a:t>
            </a:r>
            <a:endParaRPr lang="en-US" dirty="0"/>
          </a:p>
        </p:txBody>
      </p:sp>
      <p:sp>
        <p:nvSpPr>
          <p:cNvPr id="3" name="Content Placeholder 2">
            <a:extLst>
              <a:ext uri="{FF2B5EF4-FFF2-40B4-BE49-F238E27FC236}">
                <a16:creationId xmlns:a16="http://schemas.microsoft.com/office/drawing/2014/main" id="{572584A0-2439-6D4E-B67B-F3131D845F18}"/>
              </a:ext>
            </a:extLst>
          </p:cNvPr>
          <p:cNvSpPr>
            <a:spLocks noGrp="1"/>
          </p:cNvSpPr>
          <p:nvPr>
            <p:ph idx="1"/>
          </p:nvPr>
        </p:nvSpPr>
        <p:spPr/>
        <p:txBody>
          <a:bodyPr/>
          <a:lstStyle/>
          <a:p>
            <a:r>
              <a:rPr lang="zh-CN" altLang="en-US" sz="3200" dirty="0"/>
              <a:t>常量内存访问举例</a:t>
            </a:r>
            <a:endParaRPr lang="en-US" altLang="zh-CN" sz="3200" dirty="0"/>
          </a:p>
          <a:p>
            <a:pPr lvl="1"/>
            <a:r>
              <a:rPr lang="zh-CN" altLang="en-US" sz="2800" dirty="0"/>
              <a:t>哪种访问更有效率？</a:t>
            </a:r>
            <a:endParaRPr lang="en-US" sz="2800" dirty="0"/>
          </a:p>
        </p:txBody>
      </p:sp>
      <p:sp>
        <p:nvSpPr>
          <p:cNvPr id="4" name="Slide Number Placeholder 3">
            <a:extLst>
              <a:ext uri="{FF2B5EF4-FFF2-40B4-BE49-F238E27FC236}">
                <a16:creationId xmlns:a16="http://schemas.microsoft.com/office/drawing/2014/main" id="{1AAB9977-BC44-E143-8953-663A22316B45}"/>
              </a:ext>
            </a:extLst>
          </p:cNvPr>
          <p:cNvSpPr>
            <a:spLocks noGrp="1"/>
          </p:cNvSpPr>
          <p:nvPr>
            <p:ph type="sldNum" sz="quarter" idx="12"/>
          </p:nvPr>
        </p:nvSpPr>
        <p:spPr/>
        <p:txBody>
          <a:bodyPr/>
          <a:lstStyle/>
          <a:p>
            <a:pPr>
              <a:defRPr/>
            </a:pPr>
            <a:fld id="{CA40A734-EF3B-425E-9970-80954DDB0807}" type="slidenum">
              <a:rPr lang="zh-CN" altLang="en-US" smtClean="0"/>
              <a:pPr>
                <a:defRPr/>
              </a:pPr>
              <a:t>32</a:t>
            </a:fld>
            <a:endParaRPr lang="zh-CN" altLang="en-US"/>
          </a:p>
        </p:txBody>
      </p:sp>
      <p:sp>
        <p:nvSpPr>
          <p:cNvPr id="5" name="Rectangle 4">
            <a:extLst>
              <a:ext uri="{FF2B5EF4-FFF2-40B4-BE49-F238E27FC236}">
                <a16:creationId xmlns:a16="http://schemas.microsoft.com/office/drawing/2014/main" id="{01979B08-B632-5447-9F71-848BFD83EAE9}"/>
              </a:ext>
            </a:extLst>
          </p:cNvPr>
          <p:cNvSpPr/>
          <p:nvPr/>
        </p:nvSpPr>
        <p:spPr>
          <a:xfrm>
            <a:off x="731520" y="2599224"/>
            <a:ext cx="5091296" cy="1938992"/>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__constant__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value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64406D20-43F0-DE49-8130-1C4CC0D466E6}"/>
              </a:ext>
            </a:extLst>
          </p:cNvPr>
          <p:cNvSpPr/>
          <p:nvPr/>
        </p:nvSpPr>
        <p:spPr>
          <a:xfrm>
            <a:off x="6014004" y="2611056"/>
            <a:ext cx="7884876" cy="1938992"/>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__constant__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value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Tree>
    <p:extLst>
      <p:ext uri="{BB962C8B-B14F-4D97-AF65-F5344CB8AC3E}">
        <p14:creationId xmlns:p14="http://schemas.microsoft.com/office/powerpoint/2010/main" val="2308544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2CF-05B5-A043-A8CD-7255A51C579A}"/>
              </a:ext>
            </a:extLst>
          </p:cNvPr>
          <p:cNvSpPr>
            <a:spLocks noGrp="1"/>
          </p:cNvSpPr>
          <p:nvPr>
            <p:ph type="title"/>
          </p:nvPr>
        </p:nvSpPr>
        <p:spPr/>
        <p:txBody>
          <a:bodyPr>
            <a:normAutofit fontScale="90000"/>
          </a:bodyPr>
          <a:lstStyle/>
          <a:p>
            <a:r>
              <a:rPr lang="zh-CN" altLang="en-US" dirty="0"/>
              <a:t>常量内存</a:t>
            </a:r>
            <a:endParaRPr lang="en-US" dirty="0"/>
          </a:p>
        </p:txBody>
      </p:sp>
      <p:sp>
        <p:nvSpPr>
          <p:cNvPr id="3" name="Content Placeholder 2">
            <a:extLst>
              <a:ext uri="{FF2B5EF4-FFF2-40B4-BE49-F238E27FC236}">
                <a16:creationId xmlns:a16="http://schemas.microsoft.com/office/drawing/2014/main" id="{572584A0-2439-6D4E-B67B-F3131D845F18}"/>
              </a:ext>
            </a:extLst>
          </p:cNvPr>
          <p:cNvSpPr>
            <a:spLocks noGrp="1"/>
          </p:cNvSpPr>
          <p:nvPr>
            <p:ph idx="1"/>
          </p:nvPr>
        </p:nvSpPr>
        <p:spPr/>
        <p:txBody>
          <a:bodyPr/>
          <a:lstStyle/>
          <a:p>
            <a:r>
              <a:rPr lang="zh-CN" altLang="en-US" sz="3200" dirty="0"/>
              <a:t>常量内存访问举例</a:t>
            </a:r>
            <a:endParaRPr lang="en-US" altLang="zh-CN" sz="3200" dirty="0"/>
          </a:p>
          <a:p>
            <a:pPr lvl="1"/>
            <a:r>
              <a:rPr lang="zh-CN" altLang="en-US" sz="2800" dirty="0"/>
              <a:t>哪种访问更有效率？</a:t>
            </a:r>
            <a:endParaRPr lang="en-US" sz="2800" dirty="0"/>
          </a:p>
        </p:txBody>
      </p:sp>
      <p:sp>
        <p:nvSpPr>
          <p:cNvPr id="4" name="Slide Number Placeholder 3">
            <a:extLst>
              <a:ext uri="{FF2B5EF4-FFF2-40B4-BE49-F238E27FC236}">
                <a16:creationId xmlns:a16="http://schemas.microsoft.com/office/drawing/2014/main" id="{1AAB9977-BC44-E143-8953-663A22316B45}"/>
              </a:ext>
            </a:extLst>
          </p:cNvPr>
          <p:cNvSpPr>
            <a:spLocks noGrp="1"/>
          </p:cNvSpPr>
          <p:nvPr>
            <p:ph type="sldNum" sz="quarter" idx="12"/>
          </p:nvPr>
        </p:nvSpPr>
        <p:spPr/>
        <p:txBody>
          <a:bodyPr/>
          <a:lstStyle/>
          <a:p>
            <a:pPr>
              <a:defRPr/>
            </a:pPr>
            <a:fld id="{CA40A734-EF3B-425E-9970-80954DDB0807}" type="slidenum">
              <a:rPr lang="zh-CN" altLang="en-US" smtClean="0"/>
              <a:pPr>
                <a:defRPr/>
              </a:pPr>
              <a:t>33</a:t>
            </a:fld>
            <a:endParaRPr lang="zh-CN" altLang="en-US"/>
          </a:p>
        </p:txBody>
      </p:sp>
      <p:sp>
        <p:nvSpPr>
          <p:cNvPr id="5" name="Rectangle 4">
            <a:extLst>
              <a:ext uri="{FF2B5EF4-FFF2-40B4-BE49-F238E27FC236}">
                <a16:creationId xmlns:a16="http://schemas.microsoft.com/office/drawing/2014/main" id="{01979B08-B632-5447-9F71-848BFD83EAE9}"/>
              </a:ext>
            </a:extLst>
          </p:cNvPr>
          <p:cNvSpPr/>
          <p:nvPr/>
        </p:nvSpPr>
        <p:spPr>
          <a:xfrm>
            <a:off x="731520" y="2599224"/>
            <a:ext cx="5091296" cy="1938992"/>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__constant__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value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64406D20-43F0-DE49-8130-1C4CC0D466E6}"/>
              </a:ext>
            </a:extLst>
          </p:cNvPr>
          <p:cNvSpPr/>
          <p:nvPr/>
        </p:nvSpPr>
        <p:spPr>
          <a:xfrm>
            <a:off x="6014004" y="2611056"/>
            <a:ext cx="7884876" cy="1938992"/>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__constant__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value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const_var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16</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
        <p:nvSpPr>
          <p:cNvPr id="7" name="Content Placeholder 2">
            <a:extLst>
              <a:ext uri="{FF2B5EF4-FFF2-40B4-BE49-F238E27FC236}">
                <a16:creationId xmlns:a16="http://schemas.microsoft.com/office/drawing/2014/main" id="{24EC2859-BF22-9C41-9BBC-EA9D648D387D}"/>
              </a:ext>
            </a:extLst>
          </p:cNvPr>
          <p:cNvSpPr txBox="1">
            <a:spLocks/>
          </p:cNvSpPr>
          <p:nvPr/>
        </p:nvSpPr>
        <p:spPr bwMode="auto">
          <a:xfrm>
            <a:off x="186408" y="4788239"/>
            <a:ext cx="6408712" cy="314298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411446" indent="-411446" algn="l" rtl="0" eaLnBrk="0" fontAlgn="base" hangingPunct="0">
              <a:spcBef>
                <a:spcPct val="20000"/>
              </a:spcBef>
              <a:spcAft>
                <a:spcPct val="0"/>
              </a:spcAft>
              <a:buClr>
                <a:srgbClr val="FF0000"/>
              </a:buClr>
              <a:buSzPct val="100000"/>
              <a:buFontTx/>
              <a:buBlip>
                <a:blip r:embed="rId2"/>
              </a:buBlip>
              <a:defRPr sz="3840" kern="1200" baseline="0">
                <a:solidFill>
                  <a:srgbClr val="0070C0"/>
                </a:solidFill>
                <a:latin typeface="Helvetica Neue" panose="02000503000000020004" pitchFamily="2" charset="0"/>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baseline="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baseline="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sz="2800" dirty="0"/>
              <a:t>常量内存的最佳访问模式</a:t>
            </a:r>
            <a:endParaRPr lang="en-US" altLang="zh-CN" sz="2800" dirty="0"/>
          </a:p>
          <a:p>
            <a:pPr lvl="2"/>
            <a:r>
              <a:rPr lang="zh-CN" altLang="en-US" sz="2320" dirty="0"/>
              <a:t>基于</a:t>
            </a:r>
            <a:r>
              <a:rPr lang="en-US" sz="2400" dirty="0" err="1">
                <a:solidFill>
                  <a:srgbClr val="333333"/>
                </a:solidFill>
                <a:latin typeface="Menlo" panose="020B0609030804020204" pitchFamily="49" charset="0"/>
              </a:rPr>
              <a:t>blockIdx</a:t>
            </a:r>
            <a:r>
              <a:rPr lang="zh-CN" altLang="en-US" sz="2320" dirty="0"/>
              <a:t>访问</a:t>
            </a:r>
            <a:endParaRPr lang="en-US" altLang="zh-CN" sz="2320" dirty="0"/>
          </a:p>
          <a:p>
            <a:pPr lvl="2"/>
            <a:r>
              <a:rPr lang="zh-CN" altLang="en-US" sz="2320" dirty="0"/>
              <a:t>所有线程访问同一内存（广播访问）</a:t>
            </a:r>
            <a:endParaRPr lang="en-US" altLang="zh-CN" sz="2320" dirty="0"/>
          </a:p>
          <a:p>
            <a:pPr lvl="1"/>
            <a:r>
              <a:rPr lang="zh-CN" altLang="en-US" sz="2800" dirty="0"/>
              <a:t>无串行访问</a:t>
            </a:r>
            <a:endParaRPr lang="en-US" altLang="zh-CN" sz="2800" dirty="0"/>
          </a:p>
          <a:p>
            <a:pPr lvl="2"/>
            <a:r>
              <a:rPr lang="zh-CN" altLang="en-US" sz="2320" dirty="0"/>
              <a:t>只需要一次内存读取</a:t>
            </a:r>
            <a:endParaRPr lang="en-US" altLang="zh-CN" sz="2320" dirty="0"/>
          </a:p>
          <a:p>
            <a:pPr lvl="1"/>
            <a:r>
              <a:rPr lang="zh-CN" altLang="en-US" sz="2800" dirty="0"/>
              <a:t>线程块中其他线程所需数据也同样会命中缓存</a:t>
            </a:r>
            <a:endParaRPr lang="en-US" sz="2800" dirty="0"/>
          </a:p>
        </p:txBody>
      </p:sp>
      <p:sp>
        <p:nvSpPr>
          <p:cNvPr id="8" name="Content Placeholder 2">
            <a:extLst>
              <a:ext uri="{FF2B5EF4-FFF2-40B4-BE49-F238E27FC236}">
                <a16:creationId xmlns:a16="http://schemas.microsoft.com/office/drawing/2014/main" id="{18DBC290-FA85-8847-A4C5-DBD01C4886F8}"/>
              </a:ext>
            </a:extLst>
          </p:cNvPr>
          <p:cNvSpPr txBox="1">
            <a:spLocks/>
          </p:cNvSpPr>
          <p:nvPr/>
        </p:nvSpPr>
        <p:spPr bwMode="auto">
          <a:xfrm>
            <a:off x="7171184" y="4788239"/>
            <a:ext cx="5472608" cy="314298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411446" indent="-411446" algn="l" rtl="0" eaLnBrk="0" fontAlgn="base" hangingPunct="0">
              <a:spcBef>
                <a:spcPct val="20000"/>
              </a:spcBef>
              <a:spcAft>
                <a:spcPct val="0"/>
              </a:spcAft>
              <a:buClr>
                <a:srgbClr val="FF0000"/>
              </a:buClr>
              <a:buSzPct val="100000"/>
              <a:buFontTx/>
              <a:buBlip>
                <a:blip r:embed="rId2"/>
              </a:buBlip>
              <a:defRPr sz="3840" kern="1200" baseline="0">
                <a:solidFill>
                  <a:srgbClr val="0070C0"/>
                </a:solidFill>
                <a:latin typeface="Helvetica Neue" panose="02000503000000020004" pitchFamily="2" charset="0"/>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baseline="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baseline="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sz="2800" dirty="0"/>
              <a:t>常量内存的最差访问模式</a:t>
            </a:r>
            <a:endParaRPr lang="en-US" altLang="zh-CN" sz="2800" dirty="0"/>
          </a:p>
          <a:p>
            <a:pPr lvl="2"/>
            <a:r>
              <a:rPr lang="zh-CN" altLang="en-US" sz="2320" dirty="0"/>
              <a:t>基于</a:t>
            </a:r>
            <a:r>
              <a:rPr lang="en-US" sz="2400" dirty="0" err="1">
                <a:solidFill>
                  <a:srgbClr val="333333"/>
                </a:solidFill>
                <a:latin typeface="Menlo" panose="020B0609030804020204" pitchFamily="49" charset="0"/>
              </a:rPr>
              <a:t>threadIdx</a:t>
            </a:r>
            <a:r>
              <a:rPr lang="zh-CN" altLang="en-US" sz="2320" dirty="0"/>
              <a:t>访问</a:t>
            </a:r>
            <a:endParaRPr lang="en-US" altLang="zh-CN" sz="2320" dirty="0"/>
          </a:p>
          <a:p>
            <a:pPr lvl="2"/>
            <a:r>
              <a:rPr lang="zh-CN" altLang="en-US" sz="2320" dirty="0"/>
              <a:t>线程访问多个不同内存</a:t>
            </a:r>
            <a:endParaRPr lang="en-US" altLang="zh-CN" sz="2320" dirty="0"/>
          </a:p>
          <a:p>
            <a:pPr lvl="1"/>
            <a:r>
              <a:rPr lang="zh-CN" altLang="en-US" sz="2800" dirty="0"/>
              <a:t>需要串行访问</a:t>
            </a:r>
            <a:endParaRPr lang="en-US" altLang="zh-CN" sz="2800" dirty="0"/>
          </a:p>
          <a:p>
            <a:pPr lvl="2"/>
            <a:r>
              <a:rPr lang="zh-CN" altLang="en-US" sz="2320" dirty="0"/>
              <a:t>需要</a:t>
            </a:r>
            <a:r>
              <a:rPr lang="en-US" altLang="zh-CN" sz="2320" dirty="0"/>
              <a:t>16</a:t>
            </a:r>
            <a:r>
              <a:rPr lang="zh-CN" altLang="en-US" sz="2320" dirty="0"/>
              <a:t>次内存读取</a:t>
            </a:r>
            <a:endParaRPr lang="en-US" altLang="zh-CN" sz="2320" dirty="0"/>
          </a:p>
          <a:p>
            <a:pPr lvl="1"/>
            <a:r>
              <a:rPr lang="zh-CN" altLang="en-US" sz="2800" dirty="0"/>
              <a:t>线程块中其他线程所需数据可能不会命中缓存</a:t>
            </a:r>
            <a:endParaRPr lang="en-US" sz="2800" dirty="0"/>
          </a:p>
        </p:txBody>
      </p:sp>
    </p:spTree>
    <p:extLst>
      <p:ext uri="{BB962C8B-B14F-4D97-AF65-F5344CB8AC3E}">
        <p14:creationId xmlns:p14="http://schemas.microsoft.com/office/powerpoint/2010/main" val="3756512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640F-CFBC-EC46-B281-E4F98D15BF77}"/>
              </a:ext>
            </a:extLst>
          </p:cNvPr>
          <p:cNvSpPr>
            <a:spLocks noGrp="1"/>
          </p:cNvSpPr>
          <p:nvPr>
            <p:ph type="title"/>
          </p:nvPr>
        </p:nvSpPr>
        <p:spPr/>
        <p:txBody>
          <a:bodyPr>
            <a:normAutofit fontScale="90000"/>
          </a:bodyPr>
          <a:lstStyle/>
          <a:p>
            <a:r>
              <a:rPr lang="zh-CN" altLang="en-US" dirty="0"/>
              <a:t>常量内存</a:t>
            </a:r>
            <a:endParaRPr lang="en-US" dirty="0"/>
          </a:p>
        </p:txBody>
      </p:sp>
      <p:sp>
        <p:nvSpPr>
          <p:cNvPr id="3" name="Content Placeholder 2">
            <a:extLst>
              <a:ext uri="{FF2B5EF4-FFF2-40B4-BE49-F238E27FC236}">
                <a16:creationId xmlns:a16="http://schemas.microsoft.com/office/drawing/2014/main" id="{2BBC97C0-EF09-EB4E-A876-6E85107F15FF}"/>
              </a:ext>
            </a:extLst>
          </p:cNvPr>
          <p:cNvSpPr>
            <a:spLocks noGrp="1"/>
          </p:cNvSpPr>
          <p:nvPr>
            <p:ph idx="1"/>
          </p:nvPr>
        </p:nvSpPr>
        <p:spPr/>
        <p:txBody>
          <a:bodyPr/>
          <a:lstStyle/>
          <a:p>
            <a:r>
              <a:rPr lang="zh-CN" altLang="en-US" dirty="0"/>
              <a:t>常量内存 </a:t>
            </a:r>
            <a:r>
              <a:rPr lang="en-US" altLang="zh-CN" dirty="0"/>
              <a:t>vs</a:t>
            </a:r>
            <a:r>
              <a:rPr lang="zh-CN" altLang="en-US" dirty="0"/>
              <a:t> 宏定义</a:t>
            </a:r>
            <a:endParaRPr lang="en-US" altLang="zh-CN" dirty="0"/>
          </a:p>
          <a:p>
            <a:pPr lvl="1"/>
            <a:r>
              <a:rPr lang="zh-CN" altLang="en-US" dirty="0"/>
              <a:t>宏定义由预处理器进行文字替换</a:t>
            </a:r>
            <a:endParaRPr lang="en-US" altLang="zh-CN" dirty="0"/>
          </a:p>
          <a:p>
            <a:pPr lvl="2"/>
            <a:r>
              <a:rPr lang="zh-CN" altLang="en-US" dirty="0"/>
              <a:t>不占用寄存器</a:t>
            </a:r>
            <a:endParaRPr lang="en-US" altLang="zh-CN" dirty="0"/>
          </a:p>
          <a:p>
            <a:pPr lvl="2"/>
            <a:r>
              <a:rPr lang="zh-CN" altLang="en-US" dirty="0"/>
              <a:t>存在于指令空间中</a:t>
            </a:r>
            <a:endParaRPr lang="en-US" altLang="zh-CN" dirty="0"/>
          </a:p>
          <a:p>
            <a:pPr lvl="1"/>
            <a:r>
              <a:rPr lang="zh-CN" altLang="en-US" dirty="0"/>
              <a:t>何时使用常量内存</a:t>
            </a:r>
            <a:r>
              <a:rPr lang="en-US" altLang="zh-CN" dirty="0"/>
              <a:t>/</a:t>
            </a:r>
            <a:r>
              <a:rPr lang="zh-CN" altLang="en-US" dirty="0"/>
              <a:t>宏定义？</a:t>
            </a:r>
            <a:endParaRPr lang="en-US" altLang="zh-CN" dirty="0"/>
          </a:p>
          <a:p>
            <a:pPr lvl="2"/>
            <a:r>
              <a:rPr lang="zh-CN" altLang="en-US" dirty="0"/>
              <a:t>宏定义中的值成为应用程序的一部分适用于编译后不再修改的值</a:t>
            </a:r>
            <a:endParaRPr lang="en-US" altLang="zh-CN" dirty="0"/>
          </a:p>
          <a:p>
            <a:pPr lvl="2"/>
            <a:r>
              <a:rPr lang="zh-CN" altLang="en-US" dirty="0"/>
              <a:t>常量内存适用于在执行中可能更改的值（在</a:t>
            </a:r>
            <a:r>
              <a:rPr lang="en-US" altLang="zh-CN" dirty="0"/>
              <a:t>GPU</a:t>
            </a:r>
            <a:r>
              <a:rPr lang="zh-CN" altLang="en-US" dirty="0"/>
              <a:t>代码执行过程中不变）</a:t>
            </a:r>
            <a:endParaRPr lang="en-US" altLang="zh-CN" dirty="0"/>
          </a:p>
        </p:txBody>
      </p:sp>
      <p:sp>
        <p:nvSpPr>
          <p:cNvPr id="4" name="Slide Number Placeholder 3">
            <a:extLst>
              <a:ext uri="{FF2B5EF4-FFF2-40B4-BE49-F238E27FC236}">
                <a16:creationId xmlns:a16="http://schemas.microsoft.com/office/drawing/2014/main" id="{6E373726-B902-CA4D-8A28-5564C9E692F3}"/>
              </a:ext>
            </a:extLst>
          </p:cNvPr>
          <p:cNvSpPr>
            <a:spLocks noGrp="1"/>
          </p:cNvSpPr>
          <p:nvPr>
            <p:ph type="sldNum" sz="quarter" idx="12"/>
          </p:nvPr>
        </p:nvSpPr>
        <p:spPr/>
        <p:txBody>
          <a:bodyPr/>
          <a:lstStyle/>
          <a:p>
            <a:pPr>
              <a:defRPr/>
            </a:pPr>
            <a:fld id="{CA40A734-EF3B-425E-9970-80954DDB0807}" type="slidenum">
              <a:rPr lang="zh-CN" altLang="en-US" smtClean="0"/>
              <a:pPr>
                <a:defRPr/>
              </a:pPr>
              <a:t>34</a:t>
            </a:fld>
            <a:endParaRPr lang="zh-CN" altLang="en-US"/>
          </a:p>
        </p:txBody>
      </p:sp>
    </p:spTree>
    <p:extLst>
      <p:ext uri="{BB962C8B-B14F-4D97-AF65-F5344CB8AC3E}">
        <p14:creationId xmlns:p14="http://schemas.microsoft.com/office/powerpoint/2010/main" val="132770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t>线程组织与内存结构</a:t>
            </a:r>
            <a:endParaRPr lang="en-US" altLang="zh-CN" dirty="0"/>
          </a:p>
          <a:p>
            <a:r>
              <a:rPr lang="en-US" altLang="zh-CN" dirty="0"/>
              <a:t>CUDA</a:t>
            </a:r>
            <a:r>
              <a:rPr lang="zh-CN" altLang="en-US" dirty="0"/>
              <a:t>内存模型</a:t>
            </a:r>
            <a:endParaRPr lang="en-US" altLang="zh-CN" dirty="0"/>
          </a:p>
          <a:p>
            <a:r>
              <a:rPr lang="zh-CN" altLang="en-US" dirty="0"/>
              <a:t>全局内存</a:t>
            </a:r>
            <a:endParaRPr lang="en-US" altLang="zh-CN" dirty="0"/>
          </a:p>
          <a:p>
            <a:r>
              <a:rPr lang="zh-CN" altLang="en-US" dirty="0"/>
              <a:t>常量内存</a:t>
            </a:r>
            <a:endParaRPr lang="en-US" altLang="zh-CN" dirty="0"/>
          </a:p>
          <a:p>
            <a:r>
              <a:rPr lang="zh-CN" altLang="en-US" dirty="0">
                <a:solidFill>
                  <a:srgbClr val="C00000"/>
                </a:solidFill>
              </a:rPr>
              <a:t>只读</a:t>
            </a:r>
            <a:r>
              <a:rPr lang="en-US" altLang="zh-CN" dirty="0">
                <a:solidFill>
                  <a:srgbClr val="C00000"/>
                </a:solidFill>
              </a:rPr>
              <a:t>/</a:t>
            </a:r>
            <a:r>
              <a:rPr lang="zh-CN" altLang="en-US" dirty="0">
                <a:solidFill>
                  <a:srgbClr val="C00000"/>
                </a:solidFill>
              </a:rPr>
              <a:t>纹理内存</a:t>
            </a:r>
            <a:endParaRPr lang="en-US" altLang="zh-CN" dirty="0">
              <a:solidFill>
                <a:srgbClr val="C00000"/>
              </a:solidFill>
            </a:endParaRPr>
          </a:p>
          <a:p>
            <a:r>
              <a:rPr lang="zh-CN" altLang="en-US" dirty="0"/>
              <a:t>共享内存</a:t>
            </a:r>
            <a:endParaRPr lang="en-US" altLang="zh-CN" dirty="0"/>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35</a:t>
            </a:fld>
            <a:endParaRPr lang="zh-CN" altLang="en-US"/>
          </a:p>
        </p:txBody>
      </p:sp>
    </p:spTree>
    <p:extLst>
      <p:ext uri="{BB962C8B-B14F-4D97-AF65-F5344CB8AC3E}">
        <p14:creationId xmlns:p14="http://schemas.microsoft.com/office/powerpoint/2010/main" val="4110551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64ED-138A-A24D-A853-24398C29F9BE}"/>
              </a:ext>
            </a:extLst>
          </p:cNvPr>
          <p:cNvSpPr>
            <a:spLocks noGrp="1"/>
          </p:cNvSpPr>
          <p:nvPr>
            <p:ph type="title"/>
          </p:nvPr>
        </p:nvSpPr>
        <p:spPr/>
        <p:txBody>
          <a:bodyPr>
            <a:normAutofit fontScale="90000"/>
          </a:bodyPr>
          <a:lstStyle/>
          <a:p>
            <a:r>
              <a:rPr lang="zh-CN" altLang="en-US" dirty="0"/>
              <a:t>只读</a:t>
            </a:r>
            <a:r>
              <a:rPr lang="en-US" altLang="zh-CN" dirty="0"/>
              <a:t>/</a:t>
            </a:r>
            <a:r>
              <a:rPr lang="zh-CN" altLang="en-US" dirty="0"/>
              <a:t>纹理内存</a:t>
            </a:r>
            <a:endParaRPr lang="en-US" dirty="0"/>
          </a:p>
        </p:txBody>
      </p:sp>
      <p:sp>
        <p:nvSpPr>
          <p:cNvPr id="3" name="Content Placeholder 2">
            <a:extLst>
              <a:ext uri="{FF2B5EF4-FFF2-40B4-BE49-F238E27FC236}">
                <a16:creationId xmlns:a16="http://schemas.microsoft.com/office/drawing/2014/main" id="{427FF50A-EE06-1E4E-8D7F-0260B86D259A}"/>
              </a:ext>
            </a:extLst>
          </p:cNvPr>
          <p:cNvSpPr>
            <a:spLocks noGrp="1"/>
          </p:cNvSpPr>
          <p:nvPr>
            <p:ph idx="1"/>
          </p:nvPr>
        </p:nvSpPr>
        <p:spPr/>
        <p:txBody>
          <a:bodyPr/>
          <a:lstStyle/>
          <a:p>
            <a:r>
              <a:rPr lang="zh-CN" altLang="en-US" dirty="0"/>
              <a:t>只读内存与纹理内存</a:t>
            </a:r>
            <a:endParaRPr lang="en-US" altLang="zh-CN" dirty="0"/>
          </a:p>
          <a:p>
            <a:pPr lvl="1"/>
            <a:r>
              <a:rPr lang="en-US" dirty="0"/>
              <a:t>Kepler</a:t>
            </a:r>
            <a:r>
              <a:rPr lang="zh-CN" altLang="en-US" dirty="0"/>
              <a:t>架构中相互独立</a:t>
            </a:r>
            <a:endParaRPr lang="en-US" altLang="zh-CN" dirty="0"/>
          </a:p>
          <a:p>
            <a:pPr lvl="1"/>
            <a:r>
              <a:rPr lang="zh-CN" altLang="en-US" dirty="0"/>
              <a:t>在此后架构中占用同一块内存空间（</a:t>
            </a:r>
            <a:r>
              <a:rPr lang="en-US" altLang="zh-CN" dirty="0"/>
              <a:t>GPU</a:t>
            </a:r>
            <a:r>
              <a:rPr lang="zh-CN" altLang="en-US" dirty="0"/>
              <a:t> </a:t>
            </a:r>
            <a:r>
              <a:rPr lang="en-US" altLang="zh-CN" dirty="0"/>
              <a:t>DRAM</a:t>
            </a:r>
            <a:r>
              <a:rPr lang="zh-CN" altLang="en-US" dirty="0"/>
              <a:t>）</a:t>
            </a:r>
            <a:endParaRPr lang="en-US" altLang="zh-CN" dirty="0"/>
          </a:p>
          <a:p>
            <a:r>
              <a:rPr lang="zh-CN" altLang="en-US" dirty="0"/>
              <a:t>特点</a:t>
            </a:r>
            <a:endParaRPr lang="en-US" altLang="zh-CN" dirty="0"/>
          </a:p>
          <a:p>
            <a:pPr lvl="1"/>
            <a:r>
              <a:rPr lang="zh-CN" altLang="en-US" dirty="0"/>
              <a:t>数据均为只读</a:t>
            </a:r>
            <a:endParaRPr lang="en-US" altLang="zh-CN" dirty="0"/>
          </a:p>
          <a:p>
            <a:pPr lvl="2"/>
            <a:r>
              <a:rPr lang="zh-CN" altLang="en-US" dirty="0"/>
              <a:t>不能在设备端代码中修改</a:t>
            </a:r>
            <a:endParaRPr lang="en-US" altLang="zh-CN" dirty="0"/>
          </a:p>
          <a:p>
            <a:pPr lvl="1"/>
            <a:r>
              <a:rPr lang="zh-CN" altLang="en-US" dirty="0"/>
              <a:t>满足空间局部性的读取更有效率</a:t>
            </a:r>
            <a:endParaRPr lang="en-US" altLang="zh-CN" dirty="0"/>
          </a:p>
          <a:p>
            <a:pPr lvl="2"/>
            <a:r>
              <a:rPr lang="zh-CN" altLang="en-US" dirty="0"/>
              <a:t>图形学代码访问纹理的特性</a:t>
            </a:r>
            <a:endParaRPr lang="en-US" altLang="zh-CN" dirty="0"/>
          </a:p>
          <a:p>
            <a:r>
              <a:rPr lang="zh-CN" altLang="en-US" dirty="0"/>
              <a:t>使用</a:t>
            </a:r>
            <a:endParaRPr lang="en-US" altLang="zh-CN" dirty="0"/>
          </a:p>
          <a:p>
            <a:pPr lvl="1"/>
            <a:r>
              <a:rPr lang="zh-CN" altLang="en-US" dirty="0"/>
              <a:t>通过绑定到底层内存的纹理引用读取</a:t>
            </a:r>
            <a:endParaRPr lang="en-US" altLang="zh-CN" dirty="0"/>
          </a:p>
          <a:p>
            <a:pPr lvl="1"/>
            <a:r>
              <a:rPr lang="zh-CN" altLang="en-US" dirty="0"/>
              <a:t>通过修饰词指示编译器使用只读内存</a:t>
            </a:r>
            <a:endParaRPr lang="en-US" altLang="zh-CN" dirty="0"/>
          </a:p>
        </p:txBody>
      </p:sp>
      <p:sp>
        <p:nvSpPr>
          <p:cNvPr id="4" name="Slide Number Placeholder 3">
            <a:extLst>
              <a:ext uri="{FF2B5EF4-FFF2-40B4-BE49-F238E27FC236}">
                <a16:creationId xmlns:a16="http://schemas.microsoft.com/office/drawing/2014/main" id="{0ABA24B9-D9FF-1B46-9C88-B170595A973E}"/>
              </a:ext>
            </a:extLst>
          </p:cNvPr>
          <p:cNvSpPr>
            <a:spLocks noGrp="1"/>
          </p:cNvSpPr>
          <p:nvPr>
            <p:ph type="sldNum" sz="quarter" idx="12"/>
          </p:nvPr>
        </p:nvSpPr>
        <p:spPr/>
        <p:txBody>
          <a:bodyPr/>
          <a:lstStyle/>
          <a:p>
            <a:pPr>
              <a:defRPr/>
            </a:pPr>
            <a:fld id="{CA40A734-EF3B-425E-9970-80954DDB0807}" type="slidenum">
              <a:rPr lang="zh-CN" altLang="en-US" smtClean="0"/>
              <a:pPr>
                <a:defRPr/>
              </a:pPr>
              <a:t>36</a:t>
            </a:fld>
            <a:endParaRPr lang="zh-CN" altLang="en-US"/>
          </a:p>
        </p:txBody>
      </p:sp>
    </p:spTree>
    <p:extLst>
      <p:ext uri="{BB962C8B-B14F-4D97-AF65-F5344CB8AC3E}">
        <p14:creationId xmlns:p14="http://schemas.microsoft.com/office/powerpoint/2010/main" val="1786457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3F3B-8086-1149-896F-409AF31CAFB6}"/>
              </a:ext>
            </a:extLst>
          </p:cNvPr>
          <p:cNvSpPr>
            <a:spLocks noGrp="1"/>
          </p:cNvSpPr>
          <p:nvPr>
            <p:ph type="title"/>
          </p:nvPr>
        </p:nvSpPr>
        <p:spPr/>
        <p:txBody>
          <a:bodyPr>
            <a:normAutofit fontScale="90000"/>
          </a:bodyPr>
          <a:lstStyle/>
          <a:p>
            <a:r>
              <a:rPr lang="zh-CN" altLang="en-US" dirty="0"/>
              <a:t>只读</a:t>
            </a:r>
            <a:r>
              <a:rPr lang="en-US" altLang="zh-CN" dirty="0"/>
              <a:t>/</a:t>
            </a:r>
            <a:r>
              <a:rPr lang="zh-CN" altLang="en-US" dirty="0"/>
              <a:t>纹理缓存</a:t>
            </a:r>
            <a:endParaRPr lang="en-US" dirty="0"/>
          </a:p>
        </p:txBody>
      </p:sp>
      <p:sp>
        <p:nvSpPr>
          <p:cNvPr id="3" name="Content Placeholder 2">
            <a:extLst>
              <a:ext uri="{FF2B5EF4-FFF2-40B4-BE49-F238E27FC236}">
                <a16:creationId xmlns:a16="http://schemas.microsoft.com/office/drawing/2014/main" id="{A226E9C0-78AC-6647-BFF9-DAD95ED32BFE}"/>
              </a:ext>
            </a:extLst>
          </p:cNvPr>
          <p:cNvSpPr>
            <a:spLocks noGrp="1"/>
          </p:cNvSpPr>
          <p:nvPr>
            <p:ph idx="1"/>
          </p:nvPr>
        </p:nvSpPr>
        <p:spPr/>
        <p:txBody>
          <a:bodyPr/>
          <a:lstStyle/>
          <a:p>
            <a:r>
              <a:rPr lang="zh-CN" altLang="en-US" dirty="0"/>
              <a:t>只读缓存</a:t>
            </a:r>
            <a:endParaRPr lang="en-US" altLang="zh-CN" dirty="0"/>
          </a:p>
          <a:p>
            <a:pPr lvl="1"/>
            <a:r>
              <a:rPr lang="zh-CN" altLang="en-US" dirty="0"/>
              <a:t>使用内部函数</a:t>
            </a:r>
            <a:r>
              <a:rPr lang="en-US" sz="3200" b="1" dirty="0">
                <a:solidFill>
                  <a:srgbClr val="AA3731"/>
                </a:solidFill>
                <a:latin typeface="Menlo" panose="020B0609030804020204" pitchFamily="49" charset="0"/>
              </a:rPr>
              <a:t>__</a:t>
            </a:r>
            <a:r>
              <a:rPr lang="en-US" sz="3200" b="1" dirty="0" err="1">
                <a:solidFill>
                  <a:srgbClr val="AA3731"/>
                </a:solidFill>
                <a:latin typeface="Menlo" panose="020B0609030804020204" pitchFamily="49" charset="0"/>
              </a:rPr>
              <a:t>ldg</a:t>
            </a:r>
            <a:r>
              <a:rPr lang="en-US" sz="3200" dirty="0">
                <a:solidFill>
                  <a:srgbClr val="777777"/>
                </a:solidFill>
                <a:latin typeface="Menlo" panose="020B0609030804020204" pitchFamily="49" charset="0"/>
              </a:rPr>
              <a:t>(</a:t>
            </a:r>
            <a:r>
              <a:rPr lang="en-US" altLang="zh-CN" sz="3200" dirty="0">
                <a:solidFill>
                  <a:srgbClr val="777777"/>
                </a:solidFill>
                <a:latin typeface="Menlo" panose="020B0609030804020204" pitchFamily="49" charset="0"/>
              </a:rPr>
              <a:t>)</a:t>
            </a:r>
            <a:endParaRPr lang="en-US" altLang="zh-CN" dirty="0"/>
          </a:p>
          <a:p>
            <a:pPr lvl="2"/>
            <a:r>
              <a:rPr lang="en-US" sz="2800" b="1" dirty="0">
                <a:solidFill>
                  <a:srgbClr val="AA3731"/>
                </a:solidFill>
                <a:latin typeface="Menlo" panose="020B0609030804020204" pitchFamily="49" charset="0"/>
              </a:rPr>
              <a:t>__</a:t>
            </a:r>
            <a:r>
              <a:rPr lang="en-US" sz="2800" b="1" dirty="0" err="1">
                <a:solidFill>
                  <a:srgbClr val="AA3731"/>
                </a:solidFill>
                <a:latin typeface="Menlo" panose="020B0609030804020204" pitchFamily="49" charset="0"/>
              </a:rPr>
              <a:t>ldg</a:t>
            </a:r>
            <a:r>
              <a:rPr lang="en-US" sz="2800" dirty="0">
                <a:solidFill>
                  <a:srgbClr val="777777"/>
                </a:solidFill>
                <a:latin typeface="Menlo" panose="020B0609030804020204" pitchFamily="49" charset="0"/>
              </a:rPr>
              <a:t>(</a:t>
            </a:r>
            <a:r>
              <a:rPr lang="en-US" altLang="zh-CN" sz="2800" dirty="0">
                <a:solidFill>
                  <a:srgbClr val="777777"/>
                </a:solidFill>
                <a:latin typeface="Menlo" panose="020B0609030804020204" pitchFamily="49" charset="0"/>
              </a:rPr>
              <a:t>)</a:t>
            </a:r>
            <a:r>
              <a:rPr lang="zh-CN" altLang="en-US" dirty="0"/>
              <a:t>用于代替标准指针解引用，并且强制通过只读数据缓存加载</a:t>
            </a:r>
            <a:endParaRPr lang="en-US" altLang="zh-CN" dirty="0"/>
          </a:p>
        </p:txBody>
      </p:sp>
      <p:sp>
        <p:nvSpPr>
          <p:cNvPr id="4" name="Slide Number Placeholder 3">
            <a:extLst>
              <a:ext uri="{FF2B5EF4-FFF2-40B4-BE49-F238E27FC236}">
                <a16:creationId xmlns:a16="http://schemas.microsoft.com/office/drawing/2014/main" id="{EEE10A24-BDB5-7B40-B933-0A556846A242}"/>
              </a:ext>
            </a:extLst>
          </p:cNvPr>
          <p:cNvSpPr>
            <a:spLocks noGrp="1"/>
          </p:cNvSpPr>
          <p:nvPr>
            <p:ph type="sldNum" sz="quarter" idx="12"/>
          </p:nvPr>
        </p:nvSpPr>
        <p:spPr/>
        <p:txBody>
          <a:bodyPr/>
          <a:lstStyle/>
          <a:p>
            <a:pPr>
              <a:defRPr/>
            </a:pPr>
            <a:fld id="{CA40A734-EF3B-425E-9970-80954DDB0807}" type="slidenum">
              <a:rPr lang="zh-CN" altLang="en-US" smtClean="0"/>
              <a:pPr>
                <a:defRPr/>
              </a:pPr>
              <a:t>37</a:t>
            </a:fld>
            <a:endParaRPr lang="zh-CN" altLang="en-US"/>
          </a:p>
        </p:txBody>
      </p:sp>
      <p:sp>
        <p:nvSpPr>
          <p:cNvPr id="5" name="Rectangle 4">
            <a:extLst>
              <a:ext uri="{FF2B5EF4-FFF2-40B4-BE49-F238E27FC236}">
                <a16:creationId xmlns:a16="http://schemas.microsoft.com/office/drawing/2014/main" id="{1C15ECE1-0950-804A-8087-91EC03F0C911}"/>
              </a:ext>
            </a:extLst>
          </p:cNvPr>
          <p:cNvSpPr/>
          <p:nvPr/>
        </p:nvSpPr>
        <p:spPr>
          <a:xfrm>
            <a:off x="1929408" y="3176949"/>
            <a:ext cx="9202216" cy="3477875"/>
          </a:xfrm>
          <a:prstGeom prst="rect">
            <a:avLst/>
          </a:prstGeom>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altLang="zh-CN"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__</a:t>
            </a:r>
            <a:r>
              <a:rPr lang="en-US" sz="2000" b="1" dirty="0" err="1">
                <a:solidFill>
                  <a:srgbClr val="AA3731"/>
                </a:solidFill>
                <a:latin typeface="Menlo" panose="020B0609030804020204" pitchFamily="49" charset="0"/>
              </a:rPr>
              <a:t>ldg</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6870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3F3B-8086-1149-896F-409AF31CAFB6}"/>
              </a:ext>
            </a:extLst>
          </p:cNvPr>
          <p:cNvSpPr>
            <a:spLocks noGrp="1"/>
          </p:cNvSpPr>
          <p:nvPr>
            <p:ph type="title"/>
          </p:nvPr>
        </p:nvSpPr>
        <p:spPr/>
        <p:txBody>
          <a:bodyPr>
            <a:normAutofit fontScale="90000"/>
          </a:bodyPr>
          <a:lstStyle/>
          <a:p>
            <a:r>
              <a:rPr lang="zh-CN" altLang="en-US" dirty="0"/>
              <a:t>只读</a:t>
            </a:r>
            <a:r>
              <a:rPr lang="en-US" altLang="zh-CN" dirty="0"/>
              <a:t>/</a:t>
            </a:r>
            <a:r>
              <a:rPr lang="zh-CN" altLang="en-US" dirty="0"/>
              <a:t>纹理缓存</a:t>
            </a:r>
            <a:endParaRPr lang="en-US" dirty="0"/>
          </a:p>
        </p:txBody>
      </p:sp>
      <p:sp>
        <p:nvSpPr>
          <p:cNvPr id="3" name="Content Placeholder 2">
            <a:extLst>
              <a:ext uri="{FF2B5EF4-FFF2-40B4-BE49-F238E27FC236}">
                <a16:creationId xmlns:a16="http://schemas.microsoft.com/office/drawing/2014/main" id="{A226E9C0-78AC-6647-BFF9-DAD95ED32BFE}"/>
              </a:ext>
            </a:extLst>
          </p:cNvPr>
          <p:cNvSpPr>
            <a:spLocks noGrp="1"/>
          </p:cNvSpPr>
          <p:nvPr>
            <p:ph idx="1"/>
          </p:nvPr>
        </p:nvSpPr>
        <p:spPr/>
        <p:txBody>
          <a:bodyPr/>
          <a:lstStyle/>
          <a:p>
            <a:r>
              <a:rPr lang="zh-CN" altLang="en-US" dirty="0"/>
              <a:t>只读缓存</a:t>
            </a:r>
            <a:endParaRPr lang="en-US" altLang="zh-CN" dirty="0"/>
          </a:p>
          <a:p>
            <a:pPr lvl="1"/>
            <a:r>
              <a:rPr lang="zh-CN" altLang="en-US" dirty="0"/>
              <a:t>使用全局内存的限定指针</a:t>
            </a:r>
            <a:endParaRPr lang="en-US" altLang="zh-CN" dirty="0"/>
          </a:p>
          <a:p>
            <a:pPr lvl="2"/>
            <a:r>
              <a:rPr lang="zh-CN" altLang="en-US" dirty="0"/>
              <a:t>使用</a:t>
            </a:r>
            <a:r>
              <a:rPr lang="en-US" sz="2800" b="1" dirty="0" err="1">
                <a:solidFill>
                  <a:srgbClr val="4B69C6"/>
                </a:solidFill>
                <a:latin typeface="Menlo" panose="020B0609030804020204" pitchFamily="49" charset="0"/>
              </a:rPr>
              <a:t>const</a:t>
            </a:r>
            <a:r>
              <a:rPr lang="zh-CN" altLang="en-US" sz="2800" b="1" dirty="0">
                <a:solidFill>
                  <a:srgbClr val="333333"/>
                </a:solidFill>
                <a:latin typeface="Menlo" panose="020B0609030804020204" pitchFamily="49" charset="0"/>
              </a:rPr>
              <a:t> </a:t>
            </a:r>
            <a:r>
              <a:rPr lang="en-US" sz="2800" b="1" dirty="0">
                <a:solidFill>
                  <a:srgbClr val="333333"/>
                </a:solidFill>
                <a:latin typeface="Menlo" panose="020B0609030804020204" pitchFamily="49" charset="0"/>
              </a:rPr>
              <a:t>__restrict__</a:t>
            </a:r>
            <a:r>
              <a:rPr lang="zh-CN" altLang="en-US" dirty="0"/>
              <a:t>表明数据应该通过只读缓存被访问</a:t>
            </a:r>
            <a:endParaRPr lang="en-US" altLang="zh-CN" dirty="0"/>
          </a:p>
        </p:txBody>
      </p:sp>
      <p:sp>
        <p:nvSpPr>
          <p:cNvPr id="4" name="Slide Number Placeholder 3">
            <a:extLst>
              <a:ext uri="{FF2B5EF4-FFF2-40B4-BE49-F238E27FC236}">
                <a16:creationId xmlns:a16="http://schemas.microsoft.com/office/drawing/2014/main" id="{EEE10A24-BDB5-7B40-B933-0A556846A242}"/>
              </a:ext>
            </a:extLst>
          </p:cNvPr>
          <p:cNvSpPr>
            <a:spLocks noGrp="1"/>
          </p:cNvSpPr>
          <p:nvPr>
            <p:ph type="sldNum" sz="quarter" idx="12"/>
          </p:nvPr>
        </p:nvSpPr>
        <p:spPr/>
        <p:txBody>
          <a:bodyPr/>
          <a:lstStyle/>
          <a:p>
            <a:pPr>
              <a:defRPr/>
            </a:pPr>
            <a:fld id="{CA40A734-EF3B-425E-9970-80954DDB0807}" type="slidenum">
              <a:rPr lang="zh-CN" altLang="en-US" smtClean="0"/>
              <a:pPr>
                <a:defRPr/>
              </a:pPr>
              <a:t>38</a:t>
            </a:fld>
            <a:endParaRPr lang="zh-CN" altLang="en-US"/>
          </a:p>
        </p:txBody>
      </p:sp>
      <p:sp>
        <p:nvSpPr>
          <p:cNvPr id="5" name="Rectangle 4">
            <a:extLst>
              <a:ext uri="{FF2B5EF4-FFF2-40B4-BE49-F238E27FC236}">
                <a16:creationId xmlns:a16="http://schemas.microsoft.com/office/drawing/2014/main" id="{1C15ECE1-0950-804A-8087-91EC03F0C911}"/>
              </a:ext>
            </a:extLst>
          </p:cNvPr>
          <p:cNvSpPr/>
          <p:nvPr/>
        </p:nvSpPr>
        <p:spPr>
          <a:xfrm>
            <a:off x="1929408" y="3176949"/>
            <a:ext cx="8698160" cy="3477875"/>
          </a:xfrm>
          <a:prstGeom prst="rect">
            <a:avLst/>
          </a:prstGeom>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b="1" dirty="0" err="1">
                <a:solidFill>
                  <a:srgbClr val="4B69C6"/>
                </a:solidFill>
                <a:latin typeface="Menlo" panose="020B0609030804020204" pitchFamily="49" charset="0"/>
              </a:rPr>
              <a:t>const</a:t>
            </a:r>
            <a:r>
              <a:rPr lang="en-US" sz="2000" b="1" dirty="0">
                <a:solidFill>
                  <a:srgbClr val="333333"/>
                </a:solidFill>
                <a:latin typeface="Menlo" panose="020B0609030804020204" pitchFamily="49" charset="0"/>
              </a:rPr>
              <a:t> </a:t>
            </a:r>
            <a:r>
              <a:rPr lang="en-US" sz="2000" b="1" dirty="0" err="1">
                <a:solidFill>
                  <a:srgbClr val="7A3E9D"/>
                </a:solidFill>
                <a:latin typeface="Menlo" panose="020B0609030804020204" pitchFamily="49" charset="0"/>
              </a:rPr>
              <a:t>int</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__restrict__ 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altLang="zh-CN"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buffer</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361384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0E9B-83AB-9D48-BE48-46797374596B}"/>
              </a:ext>
            </a:extLst>
          </p:cNvPr>
          <p:cNvSpPr>
            <a:spLocks noGrp="1"/>
          </p:cNvSpPr>
          <p:nvPr>
            <p:ph type="title"/>
          </p:nvPr>
        </p:nvSpPr>
        <p:spPr/>
        <p:txBody>
          <a:bodyPr>
            <a:normAutofit fontScale="90000"/>
          </a:bodyPr>
          <a:lstStyle/>
          <a:p>
            <a:r>
              <a:rPr lang="zh-CN" altLang="en-US" dirty="0"/>
              <a:t>只读</a:t>
            </a:r>
            <a:r>
              <a:rPr lang="en-US" altLang="zh-CN" dirty="0"/>
              <a:t>/</a:t>
            </a:r>
            <a:r>
              <a:rPr lang="zh-CN" altLang="en-US" dirty="0"/>
              <a:t>纹理内存</a:t>
            </a:r>
            <a:endParaRPr lang="en-US" dirty="0"/>
          </a:p>
        </p:txBody>
      </p:sp>
      <p:sp>
        <p:nvSpPr>
          <p:cNvPr id="3" name="Content Placeholder 2">
            <a:extLst>
              <a:ext uri="{FF2B5EF4-FFF2-40B4-BE49-F238E27FC236}">
                <a16:creationId xmlns:a16="http://schemas.microsoft.com/office/drawing/2014/main" id="{CBA2E085-1D5A-1941-9A57-A25492C607ED}"/>
              </a:ext>
            </a:extLst>
          </p:cNvPr>
          <p:cNvSpPr>
            <a:spLocks noGrp="1"/>
          </p:cNvSpPr>
          <p:nvPr>
            <p:ph idx="1"/>
          </p:nvPr>
        </p:nvSpPr>
        <p:spPr/>
        <p:txBody>
          <a:bodyPr/>
          <a:lstStyle/>
          <a:p>
            <a:r>
              <a:rPr lang="zh-CN" altLang="en-US" dirty="0"/>
              <a:t>常量缓存与只读缓存</a:t>
            </a:r>
            <a:endParaRPr lang="en-US" altLang="zh-CN" dirty="0"/>
          </a:p>
          <a:p>
            <a:pPr lvl="1"/>
            <a:r>
              <a:rPr lang="zh-CN" altLang="en-US" dirty="0"/>
              <a:t>常量</a:t>
            </a:r>
            <a:r>
              <a:rPr lang="zh-CN" altLang="en-US"/>
              <a:t>缓存与只读缓存</a:t>
            </a:r>
            <a:r>
              <a:rPr lang="zh-CN" altLang="en-US" dirty="0"/>
              <a:t>都是只读的</a:t>
            </a:r>
            <a:endParaRPr lang="en-US" altLang="zh-CN" dirty="0"/>
          </a:p>
          <a:p>
            <a:pPr lvl="1"/>
            <a:r>
              <a:rPr lang="zh-CN" altLang="en-US" dirty="0"/>
              <a:t>在</a:t>
            </a:r>
            <a:r>
              <a:rPr lang="en-US" altLang="zh-CN" dirty="0"/>
              <a:t>SM</a:t>
            </a:r>
            <a:r>
              <a:rPr lang="zh-CN" altLang="en-US" dirty="0"/>
              <a:t>上为相互独立的硬件</a:t>
            </a:r>
            <a:endParaRPr lang="en-US" altLang="zh-CN" dirty="0"/>
          </a:p>
          <a:p>
            <a:pPr lvl="1"/>
            <a:r>
              <a:rPr lang="zh-CN" altLang="en-US" dirty="0"/>
              <a:t>常量缓存更适用于统一读取</a:t>
            </a:r>
            <a:endParaRPr lang="en-US" altLang="zh-CN" dirty="0"/>
          </a:p>
          <a:p>
            <a:pPr lvl="2"/>
            <a:r>
              <a:rPr lang="zh-CN" altLang="en-US" dirty="0"/>
              <a:t>线程束中的每一个线程都访问相同的地址</a:t>
            </a:r>
            <a:endParaRPr lang="en-US" altLang="zh-CN" dirty="0"/>
          </a:p>
          <a:p>
            <a:pPr lvl="1"/>
            <a:r>
              <a:rPr lang="zh-CN" altLang="en-US" dirty="0"/>
              <a:t>只读缓存更适用于分散读取</a:t>
            </a:r>
            <a:endParaRPr lang="en-US" altLang="zh-CN" dirty="0"/>
          </a:p>
          <a:p>
            <a:pPr lvl="2"/>
            <a:r>
              <a:rPr lang="zh-CN" altLang="en-US" dirty="0"/>
              <a:t>线程束中的每一个线程访问不同地址</a:t>
            </a:r>
            <a:endParaRPr lang="en-US" altLang="zh-CN" dirty="0"/>
          </a:p>
        </p:txBody>
      </p:sp>
      <p:sp>
        <p:nvSpPr>
          <p:cNvPr id="4" name="Slide Number Placeholder 3">
            <a:extLst>
              <a:ext uri="{FF2B5EF4-FFF2-40B4-BE49-F238E27FC236}">
                <a16:creationId xmlns:a16="http://schemas.microsoft.com/office/drawing/2014/main" id="{EF569176-524C-D846-8405-70E12FA01925}"/>
              </a:ext>
            </a:extLst>
          </p:cNvPr>
          <p:cNvSpPr>
            <a:spLocks noGrp="1"/>
          </p:cNvSpPr>
          <p:nvPr>
            <p:ph type="sldNum" sz="quarter" idx="12"/>
          </p:nvPr>
        </p:nvSpPr>
        <p:spPr/>
        <p:txBody>
          <a:bodyPr/>
          <a:lstStyle/>
          <a:p>
            <a:pPr>
              <a:defRPr/>
            </a:pPr>
            <a:fld id="{CA40A734-EF3B-425E-9970-80954DDB0807}" type="slidenum">
              <a:rPr lang="zh-CN" altLang="en-US" smtClean="0"/>
              <a:pPr>
                <a:defRPr/>
              </a:pPr>
              <a:t>39</a:t>
            </a:fld>
            <a:endParaRPr lang="zh-CN" altLang="en-US"/>
          </a:p>
        </p:txBody>
      </p:sp>
    </p:spTree>
    <p:extLst>
      <p:ext uri="{BB962C8B-B14F-4D97-AF65-F5344CB8AC3E}">
        <p14:creationId xmlns:p14="http://schemas.microsoft.com/office/powerpoint/2010/main" val="216418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grid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altLang="zh-CN" dirty="0"/>
          </a:p>
          <a:p>
            <a:pPr lvl="2"/>
            <a:r>
              <a:rPr lang="zh-CN" altLang="en-US" dirty="0"/>
              <a:t>每个线程负责一个位置上的数字相加</a:t>
            </a:r>
            <a:endParaRPr lang="en-US" altLang="zh-CN" dirty="0"/>
          </a:p>
          <a:p>
            <a:pPr lvl="2"/>
            <a:r>
              <a:rPr lang="en-US" altLang="zh-CN" dirty="0">
                <a:latin typeface="Menlo" panose="020B0609030804020204" pitchFamily="49" charset="0"/>
                <a:ea typeface="Menlo" panose="020B0609030804020204" pitchFamily="49" charset="0"/>
                <a:cs typeface="Menlo" panose="020B0609030804020204" pitchFamily="49" charset="0"/>
              </a:rPr>
              <a:t>x</a:t>
            </a:r>
            <a:r>
              <a:rPr lang="zh-CN" altLang="en-US" dirty="0"/>
              <a:t>、</a:t>
            </a:r>
            <a:r>
              <a:rPr lang="en-US" altLang="zh-CN" dirty="0">
                <a:latin typeface="Menlo" panose="020B0609030804020204" pitchFamily="49" charset="0"/>
                <a:ea typeface="Menlo" panose="020B0609030804020204" pitchFamily="49" charset="0"/>
                <a:cs typeface="Menlo" panose="020B0609030804020204" pitchFamily="49" charset="0"/>
              </a:rPr>
              <a:t>y</a:t>
            </a:r>
            <a:r>
              <a:rPr lang="zh-CN" altLang="en-US" dirty="0"/>
              <a:t>方向上分别求全局坐标</a:t>
            </a:r>
            <a:endParaRPr lang="en-US" altLang="zh-CN" dirty="0"/>
          </a:p>
          <a:p>
            <a:pPr lvl="3"/>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pPr lvl="3"/>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y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777777"/>
                </a:solidFill>
                <a:latin typeface="Menlo" panose="020B0609030804020204" pitchFamily="49" charset="0"/>
              </a:rPr>
              <a:t>;</a:t>
            </a:r>
          </a:p>
          <a:p>
            <a:pPr lvl="3"/>
            <a:r>
              <a:rPr lang="en-US" altLang="zh-CN" sz="2000" dirty="0">
                <a:solidFill>
                  <a:srgbClr val="333333"/>
                </a:solidFill>
                <a:latin typeface="Menlo" panose="020B0609030804020204" pitchFamily="49" charset="0"/>
              </a:rPr>
              <a:t>C</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y</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x</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 </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 </a:t>
            </a:r>
            <a:r>
              <a:rPr lang="en-US" altLang="zh-CN" sz="2000" dirty="0">
                <a:solidFill>
                  <a:srgbClr val="333333"/>
                </a:solidFill>
                <a:latin typeface="Menlo" panose="020B0609030804020204" pitchFamily="49" charset="0"/>
              </a:rPr>
              <a:t>A</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y</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x</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 </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 </a:t>
            </a:r>
            <a:r>
              <a:rPr lang="en-US" altLang="zh-CN" sz="2000" dirty="0">
                <a:solidFill>
                  <a:srgbClr val="333333"/>
                </a:solidFill>
                <a:latin typeface="Menlo" panose="020B0609030804020204" pitchFamily="49" charset="0"/>
              </a:rPr>
              <a:t>B</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y</a:t>
            </a:r>
            <a:r>
              <a:rPr lang="es-ES" sz="2000" dirty="0">
                <a:solidFill>
                  <a:srgbClr val="777777"/>
                </a:solidFill>
                <a:latin typeface="Menlo" panose="020B0609030804020204" pitchFamily="49" charset="0"/>
              </a:rPr>
              <a:t>][</a:t>
            </a:r>
            <a:r>
              <a:rPr lang="es-ES" sz="2000" dirty="0">
                <a:solidFill>
                  <a:srgbClr val="333333"/>
                </a:solidFill>
                <a:latin typeface="Menlo" panose="020B0609030804020204" pitchFamily="49" charset="0"/>
              </a:rPr>
              <a:t>x</a:t>
            </a:r>
            <a:r>
              <a:rPr lang="es-ES" sz="2000" dirty="0">
                <a:solidFill>
                  <a:srgbClr val="777777"/>
                </a:solidFill>
                <a:latin typeface="Menlo" panose="020B0609030804020204" pitchFamily="49" charset="0"/>
              </a:rPr>
              <a:t>];</a:t>
            </a:r>
            <a:endParaRPr lang="es-ES" sz="2000" dirty="0">
              <a:solidFill>
                <a:srgbClr val="333333"/>
              </a:solidFill>
              <a:latin typeface="Menlo" panose="020B0609030804020204" pitchFamily="49" charset="0"/>
            </a:endParaRPr>
          </a:p>
          <a:p>
            <a:pPr lvl="3"/>
            <a:endParaRPr lang="en-US" sz="2000" dirty="0">
              <a:solidFill>
                <a:srgbClr val="777777"/>
              </a:solidFill>
              <a:latin typeface="Menlo" panose="020B0609030804020204" pitchFamily="49" charset="0"/>
            </a:endParaRPr>
          </a:p>
          <a:p>
            <a:pPr lvl="3"/>
            <a:endParaRPr lang="en-US" sz="2000" dirty="0">
              <a:solidFill>
                <a:srgbClr val="333333"/>
              </a:solidFill>
              <a:latin typeface="Menlo" panose="020B0609030804020204" pitchFamily="49" charset="0"/>
            </a:endParaRPr>
          </a:p>
          <a:p>
            <a:pPr lvl="3"/>
            <a:endParaRPr lang="en-US" altLang="zh-CN" dirty="0"/>
          </a:p>
          <a:p>
            <a:pPr lvl="3"/>
            <a:endParaRPr lang="en-US" altLang="zh-CN" dirty="0"/>
          </a:p>
          <a:p>
            <a:pPr lvl="2"/>
            <a:endParaRPr lang="en-US" altLang="zh-CN" dirty="0"/>
          </a:p>
          <a:p>
            <a:pPr lvl="1"/>
            <a:endParaRPr lang="en-US"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4</a:t>
            </a:fld>
            <a:endParaRPr lang="zh-CN" altLang="en-US"/>
          </a:p>
        </p:txBody>
      </p:sp>
      <p:pic>
        <p:nvPicPr>
          <p:cNvPr id="6" name="Picture 5">
            <a:extLst>
              <a:ext uri="{FF2B5EF4-FFF2-40B4-BE49-F238E27FC236}">
                <a16:creationId xmlns:a16="http://schemas.microsoft.com/office/drawing/2014/main" id="{2BF518C7-FBDB-A44F-A712-36421B8304C6}"/>
              </a:ext>
            </a:extLst>
          </p:cNvPr>
          <p:cNvPicPr>
            <a:picLocks noChangeAspect="1"/>
          </p:cNvPicPr>
          <p:nvPr/>
        </p:nvPicPr>
        <p:blipFill>
          <a:blip r:embed="rId3"/>
          <a:stretch>
            <a:fillRect/>
          </a:stretch>
        </p:blipFill>
        <p:spPr>
          <a:xfrm>
            <a:off x="-1366816" y="4311647"/>
            <a:ext cx="15265696" cy="4024592"/>
          </a:xfrm>
          <a:prstGeom prst="rect">
            <a:avLst/>
          </a:prstGeom>
        </p:spPr>
      </p:pic>
    </p:spTree>
    <p:extLst>
      <p:ext uri="{BB962C8B-B14F-4D97-AF65-F5344CB8AC3E}">
        <p14:creationId xmlns:p14="http://schemas.microsoft.com/office/powerpoint/2010/main" val="2082979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特性</a:t>
            </a:r>
            <a:endParaRPr lang="en-US" altLang="zh-CN" dirty="0"/>
          </a:p>
          <a:p>
            <a:pPr lvl="1"/>
            <a:r>
              <a:rPr lang="zh-CN" altLang="en-US" dirty="0"/>
              <a:t>与只读内存共享物理空间（</a:t>
            </a:r>
            <a:r>
              <a:rPr lang="en-US" altLang="zh-CN" dirty="0">
                <a:latin typeface="Arial" panose="020B0604020202020204" pitchFamily="34" charset="0"/>
                <a:ea typeface="Helvetica Neue" panose="02000503000000020004" pitchFamily="2" charset="0"/>
                <a:cs typeface="Arial" panose="020B0604020202020204" pitchFamily="34" charset="0"/>
              </a:rPr>
              <a:t>Kepler</a:t>
            </a:r>
            <a:r>
              <a:rPr lang="zh-CN" altLang="en-US" dirty="0"/>
              <a:t>以后）</a:t>
            </a:r>
            <a:endParaRPr lang="en-US" altLang="zh-CN" dirty="0"/>
          </a:p>
          <a:p>
            <a:pPr lvl="1"/>
            <a:r>
              <a:rPr lang="zh-CN" altLang="en-US" dirty="0"/>
              <a:t>每个</a:t>
            </a:r>
            <a:r>
              <a:rPr lang="en-US" altLang="zh-CN" dirty="0"/>
              <a:t>SM</a:t>
            </a:r>
            <a:r>
              <a:rPr lang="zh-CN" altLang="en-US" dirty="0"/>
              <a:t>具有数个</a:t>
            </a:r>
            <a:r>
              <a:rPr lang="en-US" altLang="zh-CN" dirty="0"/>
              <a:t>texture</a:t>
            </a:r>
            <a:r>
              <a:rPr lang="zh-CN" altLang="en-US" dirty="0"/>
              <a:t> </a:t>
            </a:r>
            <a:r>
              <a:rPr lang="en-US" altLang="zh-CN" dirty="0"/>
              <a:t>fetch</a:t>
            </a:r>
            <a:r>
              <a:rPr lang="zh-CN" altLang="en-US" dirty="0"/>
              <a:t> </a:t>
            </a:r>
            <a:r>
              <a:rPr lang="en-US" altLang="zh-CN" dirty="0"/>
              <a:t>units</a:t>
            </a:r>
          </a:p>
          <a:p>
            <a:pPr lvl="1"/>
            <a:r>
              <a:rPr lang="zh-CN" altLang="en-US" dirty="0"/>
              <a:t>高维纹理</a:t>
            </a:r>
            <a:endParaRPr lang="en-US" altLang="zh-CN" dirty="0"/>
          </a:p>
          <a:p>
            <a:pPr lvl="2"/>
            <a:r>
              <a:rPr lang="zh-CN" altLang="en-US" dirty="0"/>
              <a:t>物理内存一维连续</a:t>
            </a:r>
            <a:endParaRPr lang="en-US" altLang="zh-CN" dirty="0"/>
          </a:p>
          <a:p>
            <a:pPr lvl="2"/>
            <a:r>
              <a:rPr lang="zh-CN" altLang="en-US" dirty="0"/>
              <a:t>缓存数据方式具有高维空间局部性</a:t>
            </a:r>
            <a:endParaRPr lang="en-US" altLang="zh-CN" dirty="0"/>
          </a:p>
          <a:p>
            <a:pPr lvl="2"/>
            <a:r>
              <a:rPr lang="zh-CN" altLang="en-US" dirty="0"/>
              <a:t>为图形应用程序设计</a:t>
            </a:r>
            <a:endParaRPr lang="en-US" altLang="zh-CN" dirty="0"/>
          </a:p>
          <a:p>
            <a:pPr lvl="1"/>
            <a:endParaRPr lang="en-US"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40</a:t>
            </a:fld>
            <a:endParaRPr lang="zh-CN" altLang="en-US"/>
          </a:p>
        </p:txBody>
      </p:sp>
      <p:pic>
        <p:nvPicPr>
          <p:cNvPr id="6" name="Picture 5">
            <a:extLst>
              <a:ext uri="{FF2B5EF4-FFF2-40B4-BE49-F238E27FC236}">
                <a16:creationId xmlns:a16="http://schemas.microsoft.com/office/drawing/2014/main" id="{D9EBA12A-345B-2F44-9A49-B8CE99CEC468}"/>
              </a:ext>
            </a:extLst>
          </p:cNvPr>
          <p:cNvPicPr>
            <a:picLocks noChangeAspect="1"/>
          </p:cNvPicPr>
          <p:nvPr/>
        </p:nvPicPr>
        <p:blipFill>
          <a:blip r:embed="rId2"/>
          <a:stretch>
            <a:fillRect/>
          </a:stretch>
        </p:blipFill>
        <p:spPr>
          <a:xfrm>
            <a:off x="4218856" y="5109930"/>
            <a:ext cx="6408712" cy="2893302"/>
          </a:xfrm>
          <a:prstGeom prst="rect">
            <a:avLst/>
          </a:prstGeom>
        </p:spPr>
      </p:pic>
    </p:spTree>
    <p:extLst>
      <p:ext uri="{BB962C8B-B14F-4D97-AF65-F5344CB8AC3E}">
        <p14:creationId xmlns:p14="http://schemas.microsoft.com/office/powerpoint/2010/main" val="4246896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sz="3200" dirty="0"/>
              <a:t>适用计算模型</a:t>
            </a:r>
            <a:endParaRPr lang="en-US" altLang="zh-CN" sz="3200" dirty="0"/>
          </a:p>
          <a:p>
            <a:pPr lvl="1"/>
            <a:r>
              <a:rPr lang="zh-CN" altLang="en-US" sz="2800" dirty="0"/>
              <a:t>线程束访问内存的模式具有空间局部性</a:t>
            </a:r>
            <a:endParaRPr lang="en-US" altLang="zh-CN" sz="2800" dirty="0"/>
          </a:p>
          <a:p>
            <a:pPr lvl="1"/>
            <a:r>
              <a:rPr lang="zh-CN" altLang="en-US" sz="2800" dirty="0"/>
              <a:t>二维纹理内存举例</a:t>
            </a:r>
            <a:endParaRPr lang="en-US" altLang="zh-CN" sz="2800" dirty="0"/>
          </a:p>
          <a:p>
            <a:pPr lvl="2"/>
            <a:r>
              <a:rPr lang="zh-CN" altLang="en-US" sz="2400" dirty="0"/>
              <a:t>矩阵加法、二维热传导模拟</a:t>
            </a:r>
            <a:endParaRPr lang="en-US" sz="2400"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41</a:t>
            </a:fld>
            <a:endParaRPr lang="zh-CN" altLang="en-US"/>
          </a:p>
        </p:txBody>
      </p:sp>
      <p:pic>
        <p:nvPicPr>
          <p:cNvPr id="7" name="Picture 6">
            <a:extLst>
              <a:ext uri="{FF2B5EF4-FFF2-40B4-BE49-F238E27FC236}">
                <a16:creationId xmlns:a16="http://schemas.microsoft.com/office/drawing/2014/main" id="{8708FCB5-0F31-8C48-88D3-280EBA32BF27}"/>
              </a:ext>
            </a:extLst>
          </p:cNvPr>
          <p:cNvPicPr>
            <a:picLocks noChangeAspect="1"/>
          </p:cNvPicPr>
          <p:nvPr/>
        </p:nvPicPr>
        <p:blipFill>
          <a:blip r:embed="rId2"/>
          <a:stretch>
            <a:fillRect/>
          </a:stretch>
        </p:blipFill>
        <p:spPr>
          <a:xfrm>
            <a:off x="1266528" y="3178696"/>
            <a:ext cx="7200800" cy="1898393"/>
          </a:xfrm>
          <a:prstGeom prst="rect">
            <a:avLst/>
          </a:prstGeom>
        </p:spPr>
      </p:pic>
      <p:pic>
        <p:nvPicPr>
          <p:cNvPr id="8" name="Picture 7">
            <a:extLst>
              <a:ext uri="{FF2B5EF4-FFF2-40B4-BE49-F238E27FC236}">
                <a16:creationId xmlns:a16="http://schemas.microsoft.com/office/drawing/2014/main" id="{D2B958D0-99A8-854E-B42D-CCB822D05223}"/>
              </a:ext>
            </a:extLst>
          </p:cNvPr>
          <p:cNvPicPr>
            <a:picLocks noChangeAspect="1"/>
          </p:cNvPicPr>
          <p:nvPr/>
        </p:nvPicPr>
        <p:blipFill>
          <a:blip r:embed="rId3"/>
          <a:stretch>
            <a:fillRect/>
          </a:stretch>
        </p:blipFill>
        <p:spPr>
          <a:xfrm>
            <a:off x="9438620" y="2458616"/>
            <a:ext cx="2515556" cy="2472432"/>
          </a:xfrm>
          <a:prstGeom prst="rect">
            <a:avLst/>
          </a:prstGeom>
        </p:spPr>
      </p:pic>
      <p:sp>
        <p:nvSpPr>
          <p:cNvPr id="11" name="Rectangle 10">
            <a:extLst>
              <a:ext uri="{FF2B5EF4-FFF2-40B4-BE49-F238E27FC236}">
                <a16:creationId xmlns:a16="http://schemas.microsoft.com/office/drawing/2014/main" id="{8CEEAF68-A8A4-5F4D-BF8E-960A41FDFC53}"/>
              </a:ext>
            </a:extLst>
          </p:cNvPr>
          <p:cNvSpPr/>
          <p:nvPr/>
        </p:nvSpPr>
        <p:spPr>
          <a:xfrm>
            <a:off x="507346" y="3800497"/>
            <a:ext cx="1518364" cy="492443"/>
          </a:xfrm>
          <a:prstGeom prst="rect">
            <a:avLst/>
          </a:prstGeom>
        </p:spPr>
        <p:txBody>
          <a:bodyPr wrap="none">
            <a:spAutoFit/>
          </a:bodyPr>
          <a:lstStyle/>
          <a:p>
            <a:r>
              <a:rPr lang="zh-CN" altLang="en-US" sz="2600" dirty="0">
                <a:latin typeface="SimHei" panose="02010609060101010101" pitchFamily="49" charset="-122"/>
                <a:ea typeface="SimHei" panose="02010609060101010101" pitchFamily="49" charset="-122"/>
              </a:rPr>
              <a:t>计算模型</a:t>
            </a:r>
            <a:endParaRPr lang="en-US" sz="2600" dirty="0">
              <a:latin typeface="SimHei" panose="02010609060101010101" pitchFamily="49" charset="-122"/>
              <a:ea typeface="SimHei" panose="02010609060101010101" pitchFamily="49" charset="-122"/>
            </a:endParaRPr>
          </a:p>
        </p:txBody>
      </p:sp>
      <p:sp>
        <p:nvSpPr>
          <p:cNvPr id="12" name="Rectangle 11">
            <a:extLst>
              <a:ext uri="{FF2B5EF4-FFF2-40B4-BE49-F238E27FC236}">
                <a16:creationId xmlns:a16="http://schemas.microsoft.com/office/drawing/2014/main" id="{3564A8DF-02A7-7A49-A644-717DF5FB4DE1}"/>
              </a:ext>
            </a:extLst>
          </p:cNvPr>
          <p:cNvSpPr/>
          <p:nvPr/>
        </p:nvSpPr>
        <p:spPr>
          <a:xfrm>
            <a:off x="540252" y="6358661"/>
            <a:ext cx="2185214" cy="492443"/>
          </a:xfrm>
          <a:prstGeom prst="rect">
            <a:avLst/>
          </a:prstGeom>
        </p:spPr>
        <p:txBody>
          <a:bodyPr wrap="none">
            <a:spAutoFit/>
          </a:bodyPr>
          <a:lstStyle/>
          <a:p>
            <a:r>
              <a:rPr lang="zh-CN" altLang="en-US" sz="2600" dirty="0">
                <a:latin typeface="SimHei" panose="02010609060101010101" pitchFamily="49" charset="-122"/>
                <a:ea typeface="SimHei" panose="02010609060101010101" pitchFamily="49" charset="-122"/>
              </a:rPr>
              <a:t>内存访问模型</a:t>
            </a:r>
            <a:endParaRPr lang="en-US" sz="2600" dirty="0">
              <a:latin typeface="SimHei" panose="02010609060101010101" pitchFamily="49" charset="-122"/>
              <a:ea typeface="SimHei" panose="02010609060101010101" pitchFamily="49" charset="-122"/>
            </a:endParaRPr>
          </a:p>
        </p:txBody>
      </p:sp>
      <p:pic>
        <p:nvPicPr>
          <p:cNvPr id="13" name="Picture 12">
            <a:extLst>
              <a:ext uri="{FF2B5EF4-FFF2-40B4-BE49-F238E27FC236}">
                <a16:creationId xmlns:a16="http://schemas.microsoft.com/office/drawing/2014/main" id="{E07EBD38-6998-B948-B00E-6910BDD638C5}"/>
              </a:ext>
            </a:extLst>
          </p:cNvPr>
          <p:cNvPicPr>
            <a:picLocks noChangeAspect="1"/>
          </p:cNvPicPr>
          <p:nvPr/>
        </p:nvPicPr>
        <p:blipFill>
          <a:blip r:embed="rId4"/>
          <a:stretch>
            <a:fillRect/>
          </a:stretch>
        </p:blipFill>
        <p:spPr>
          <a:xfrm>
            <a:off x="3947197" y="5253434"/>
            <a:ext cx="2598643" cy="2605782"/>
          </a:xfrm>
          <a:prstGeom prst="rect">
            <a:avLst/>
          </a:prstGeom>
        </p:spPr>
      </p:pic>
      <p:pic>
        <p:nvPicPr>
          <p:cNvPr id="14" name="Picture 13">
            <a:extLst>
              <a:ext uri="{FF2B5EF4-FFF2-40B4-BE49-F238E27FC236}">
                <a16:creationId xmlns:a16="http://schemas.microsoft.com/office/drawing/2014/main" id="{E88131B2-E7BF-804C-BFE7-DE093E88A3DD}"/>
              </a:ext>
            </a:extLst>
          </p:cNvPr>
          <p:cNvPicPr>
            <a:picLocks noChangeAspect="1"/>
          </p:cNvPicPr>
          <p:nvPr/>
        </p:nvPicPr>
        <p:blipFill>
          <a:blip r:embed="rId5"/>
          <a:stretch>
            <a:fillRect/>
          </a:stretch>
        </p:blipFill>
        <p:spPr>
          <a:xfrm>
            <a:off x="9397077" y="5240916"/>
            <a:ext cx="2598643" cy="2605782"/>
          </a:xfrm>
          <a:prstGeom prst="rect">
            <a:avLst/>
          </a:prstGeom>
        </p:spPr>
      </p:pic>
    </p:spTree>
    <p:extLst>
      <p:ext uri="{BB962C8B-B14F-4D97-AF65-F5344CB8AC3E}">
        <p14:creationId xmlns:p14="http://schemas.microsoft.com/office/powerpoint/2010/main" val="774559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绑定纹理内存使用</a:t>
            </a:r>
            <a:endParaRPr lang="en-US" altLang="zh-CN" dirty="0"/>
          </a:p>
          <a:p>
            <a:pPr lvl="1"/>
            <a:r>
              <a:rPr lang="zh-CN" altLang="en-US" dirty="0"/>
              <a:t>声明全局纹理引用</a:t>
            </a:r>
            <a:endParaRPr lang="en-US" altLang="zh-CN" dirty="0"/>
          </a:p>
          <a:p>
            <a:pPr lvl="2"/>
            <a:r>
              <a:rPr lang="en-US" sz="2400" dirty="0">
                <a:solidFill>
                  <a:srgbClr val="333333"/>
                </a:solidFill>
                <a:latin typeface="Menlo" panose="020B0609030804020204" pitchFamily="49" charset="0"/>
              </a:rPr>
              <a:t>texture</a:t>
            </a:r>
            <a:r>
              <a:rPr lang="en-US" sz="2400" dirty="0">
                <a:solidFill>
                  <a:srgbClr val="777777"/>
                </a:solidFill>
                <a:latin typeface="Menlo" panose="020B0609030804020204" pitchFamily="49" charset="0"/>
              </a:rPr>
              <a:t>&lt;</a:t>
            </a:r>
            <a:r>
              <a:rPr lang="en-US" altLang="zh-CN" sz="2400" dirty="0">
                <a:solidFill>
                  <a:srgbClr val="7A3E9D"/>
                </a:solidFill>
                <a:latin typeface="Menlo" panose="020B0609030804020204" pitchFamily="49" charset="0"/>
              </a:rPr>
              <a:t>D</a:t>
            </a:r>
            <a:r>
              <a:rPr lang="en-US" sz="2400" dirty="0">
                <a:solidFill>
                  <a:srgbClr val="7A3E9D"/>
                </a:solidFill>
                <a:latin typeface="Menlo" panose="020B0609030804020204" pitchFamily="49" charset="0"/>
              </a:rPr>
              <a:t>ata</a:t>
            </a:r>
            <a:r>
              <a:rPr lang="en-US" altLang="zh-CN" sz="2400" dirty="0">
                <a:solidFill>
                  <a:srgbClr val="7A3E9D"/>
                </a:solidFill>
                <a:latin typeface="Menlo" panose="020B0609030804020204" pitchFamily="49" charset="0"/>
              </a:rPr>
              <a:t>type</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altLang="zh-CN" sz="2400" dirty="0">
                <a:solidFill>
                  <a:srgbClr val="9C5D27"/>
                </a:solidFill>
                <a:latin typeface="Menlo" panose="020B0609030804020204" pitchFamily="49" charset="0"/>
              </a:rPr>
              <a:t>Type</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altLang="zh-CN" sz="2400" dirty="0" err="1">
                <a:solidFill>
                  <a:srgbClr val="333333"/>
                </a:solidFill>
                <a:latin typeface="Menlo" panose="020B0609030804020204" pitchFamily="49" charset="0"/>
              </a:rPr>
              <a:t>ReadMode</a:t>
            </a:r>
            <a:r>
              <a:rPr lang="en-US" sz="2400" dirty="0">
                <a:solidFill>
                  <a:srgbClr val="777777"/>
                </a:solidFill>
                <a:latin typeface="Menlo" panose="020B0609030804020204" pitchFamily="49" charset="0"/>
              </a:rPr>
              <a:t>&gt;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tex</a:t>
            </a:r>
            <a:r>
              <a:rPr lang="en-US" sz="2400" dirty="0">
                <a:solidFill>
                  <a:srgbClr val="777777"/>
                </a:solidFill>
                <a:latin typeface="Menlo" panose="020B0609030804020204" pitchFamily="49" charset="0"/>
              </a:rPr>
              <a:t>;</a:t>
            </a:r>
            <a:endParaRPr lang="en-US" altLang="zh-CN" sz="2400" dirty="0"/>
          </a:p>
          <a:p>
            <a:pPr lvl="1"/>
            <a:r>
              <a:rPr lang="zh-CN" altLang="en-US" dirty="0"/>
              <a:t>调用过程</a:t>
            </a:r>
            <a:endParaRPr lang="en-US" altLang="zh-CN" dirty="0"/>
          </a:p>
          <a:p>
            <a:pPr lvl="2"/>
            <a:r>
              <a:rPr lang="zh-CN" altLang="en-US" dirty="0"/>
              <a:t>分配内存空间</a:t>
            </a:r>
            <a:r>
              <a:rPr lang="en-US" altLang="zh-CN" dirty="0"/>
              <a:t>→</a:t>
            </a:r>
            <a:r>
              <a:rPr lang="zh-CN" altLang="en-US" dirty="0"/>
              <a:t>绑定纹理</a:t>
            </a:r>
            <a:r>
              <a:rPr lang="en-US" altLang="zh-CN" dirty="0"/>
              <a:t>→</a:t>
            </a:r>
            <a:r>
              <a:rPr lang="zh-CN" altLang="en-US" dirty="0"/>
              <a:t>核函数调用</a:t>
            </a:r>
            <a:r>
              <a:rPr lang="en-US" altLang="zh-CN" dirty="0"/>
              <a:t>→</a:t>
            </a:r>
            <a:r>
              <a:rPr lang="zh-CN" altLang="en-US" dirty="0"/>
              <a:t>解除绑定</a:t>
            </a:r>
            <a:r>
              <a:rPr lang="en-US" altLang="zh-CN" dirty="0"/>
              <a:t>→</a:t>
            </a:r>
            <a:r>
              <a:rPr lang="zh-CN" altLang="en-US" dirty="0"/>
              <a:t>释放内存</a:t>
            </a:r>
            <a:endParaRPr lang="en-US" altLang="zh-CN" dirty="0"/>
          </a:p>
          <a:p>
            <a:pPr lvl="3"/>
            <a:r>
              <a:rPr lang="en-US" b="1" dirty="0" err="1">
                <a:solidFill>
                  <a:srgbClr val="AA3731"/>
                </a:solidFill>
                <a:latin typeface="Menlo" panose="020B0609030804020204" pitchFamily="49" charset="0"/>
                <a:ea typeface="Menlo" panose="020B0609030804020204" pitchFamily="49" charset="0"/>
                <a:cs typeface="Menlo" panose="020B0609030804020204" pitchFamily="49" charset="0"/>
              </a:rPr>
              <a:t>cudaBindTexture</a:t>
            </a:r>
            <a:r>
              <a:rPr lang="en-US" dirty="0">
                <a:solidFill>
                  <a:srgbClr val="777777"/>
                </a:solidFill>
                <a:latin typeface="Menlo" panose="020B0609030804020204" pitchFamily="49" charset="0"/>
                <a:ea typeface="Menlo" panose="020B0609030804020204" pitchFamily="49" charset="0"/>
                <a:cs typeface="Menlo" panose="020B0609030804020204" pitchFamily="49" charset="0"/>
              </a:rPr>
              <a:t>()</a:t>
            </a:r>
            <a:r>
              <a:rPr lang="zh-CN" altLang="en-US" dirty="0">
                <a:solidFill>
                  <a:srgbClr val="777777"/>
                </a:solidFill>
                <a:latin typeface="Menlo" panose="020B0609030804020204" pitchFamily="49" charset="0"/>
                <a:ea typeface="Menlo" panose="020B0609030804020204" pitchFamily="49" charset="0"/>
                <a:cs typeface="Menlo" panose="020B0609030804020204" pitchFamily="49" charset="0"/>
              </a:rPr>
              <a:t>、</a:t>
            </a:r>
            <a:r>
              <a:rPr lang="en-US" b="1" dirty="0">
                <a:solidFill>
                  <a:srgbClr val="AA3731"/>
                </a:solidFill>
                <a:latin typeface="Menlo" panose="020B0609030804020204" pitchFamily="49" charset="0"/>
                <a:ea typeface="Menlo" panose="020B0609030804020204" pitchFamily="49" charset="0"/>
                <a:cs typeface="Menlo" panose="020B0609030804020204" pitchFamily="49" charset="0"/>
              </a:rPr>
              <a:t>cudaBindTexture</a:t>
            </a:r>
            <a:r>
              <a:rPr lang="en-US" altLang="zh-CN" b="1" dirty="0">
                <a:solidFill>
                  <a:srgbClr val="AA3731"/>
                </a:solidFill>
                <a:latin typeface="Menlo" panose="020B0609030804020204" pitchFamily="49" charset="0"/>
                <a:ea typeface="Menlo" panose="020B0609030804020204" pitchFamily="49" charset="0"/>
                <a:cs typeface="Menlo" panose="020B0609030804020204" pitchFamily="49" charset="0"/>
              </a:rPr>
              <a:t>2D</a:t>
            </a:r>
            <a:r>
              <a:rPr lang="en-US" dirty="0">
                <a:solidFill>
                  <a:srgbClr val="777777"/>
                </a:solidFill>
                <a:latin typeface="Menlo" panose="020B0609030804020204" pitchFamily="49" charset="0"/>
                <a:ea typeface="Menlo" panose="020B0609030804020204" pitchFamily="49" charset="0"/>
                <a:cs typeface="Menlo" panose="020B0609030804020204" pitchFamily="49" charset="0"/>
              </a:rPr>
              <a:t>()</a:t>
            </a:r>
            <a:endParaRPr lang="en-US" dirty="0">
              <a:solidFill>
                <a:srgbClr val="333333"/>
              </a:solidFill>
              <a:latin typeface="Menlo" panose="020B0609030804020204" pitchFamily="49" charset="0"/>
              <a:ea typeface="Menlo" panose="020B0609030804020204" pitchFamily="49" charset="0"/>
              <a:cs typeface="Menlo" panose="020B0609030804020204" pitchFamily="49" charset="0"/>
            </a:endParaRPr>
          </a:p>
          <a:p>
            <a:pPr lvl="3"/>
            <a:r>
              <a:rPr lang="en-US" b="1" dirty="0" err="1">
                <a:solidFill>
                  <a:srgbClr val="AA3731"/>
                </a:solidFill>
                <a:latin typeface="Menlo" panose="020B0609030804020204" pitchFamily="49" charset="0"/>
                <a:ea typeface="Menlo" panose="020B0609030804020204" pitchFamily="49" charset="0"/>
                <a:cs typeface="Menlo" panose="020B0609030804020204" pitchFamily="49" charset="0"/>
              </a:rPr>
              <a:t>cudaUnbindTexture</a:t>
            </a:r>
            <a:r>
              <a:rPr lang="en-US" dirty="0">
                <a:solidFill>
                  <a:srgbClr val="777777"/>
                </a:solidFill>
                <a:latin typeface="Menlo" panose="020B0609030804020204" pitchFamily="49" charset="0"/>
                <a:ea typeface="Menlo" panose="020B0609030804020204" pitchFamily="49" charset="0"/>
                <a:cs typeface="Menlo" panose="020B0609030804020204" pitchFamily="49" charset="0"/>
              </a:rPr>
              <a:t>()</a:t>
            </a:r>
            <a:endParaRPr lang="en-US" altLang="zh-CN" dirty="0">
              <a:latin typeface="Menlo" panose="020B0609030804020204" pitchFamily="49" charset="0"/>
              <a:ea typeface="Menlo" panose="020B0609030804020204" pitchFamily="49" charset="0"/>
              <a:cs typeface="Menlo" panose="020B0609030804020204" pitchFamily="49" charset="0"/>
            </a:endParaRPr>
          </a:p>
          <a:p>
            <a:pPr lvl="2"/>
            <a:r>
              <a:rPr lang="zh-CN" altLang="en-US" dirty="0"/>
              <a:t>与全局内存对比：分配内存空间</a:t>
            </a:r>
            <a:r>
              <a:rPr lang="en-US" altLang="zh-CN" dirty="0"/>
              <a:t>→</a:t>
            </a:r>
            <a:r>
              <a:rPr lang="zh-CN" altLang="en-US" dirty="0"/>
              <a:t>核函数调用</a:t>
            </a:r>
            <a:r>
              <a:rPr lang="en-US" altLang="zh-CN" dirty="0"/>
              <a:t>→</a:t>
            </a:r>
            <a:r>
              <a:rPr lang="zh-CN" altLang="en-US" dirty="0"/>
              <a:t>释放内存</a:t>
            </a:r>
            <a:endParaRPr lang="en-US" altLang="zh-CN" dirty="0"/>
          </a:p>
          <a:p>
            <a:pPr lvl="2"/>
            <a:r>
              <a:rPr lang="zh-CN" altLang="en-US" dirty="0"/>
              <a:t>与</a:t>
            </a:r>
            <a:r>
              <a:rPr lang="en-US" altLang="zh-CN" dirty="0"/>
              <a:t>CPU</a:t>
            </a:r>
            <a:r>
              <a:rPr lang="zh-CN" altLang="en-US" dirty="0"/>
              <a:t>上二维数组对比：</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zh-CN" altLang="en-US" sz="2400" dirty="0">
                <a:solidFill>
                  <a:srgbClr val="333333"/>
                </a:solidFill>
                <a:latin typeface="Menlo" panose="020B0609030804020204" pitchFamily="49" charset="0"/>
              </a:rPr>
              <a:t> </a:t>
            </a:r>
            <a:r>
              <a:rPr lang="zh-CN" altLang="en-US" dirty="0">
                <a:solidFill>
                  <a:srgbClr val="333333"/>
                </a:solidFill>
                <a:latin typeface="Menlo" panose="020B0609030804020204" pitchFamily="49" charset="0"/>
              </a:rPr>
              <a:t>为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A_data</a:t>
            </a:r>
            <a:r>
              <a:rPr lang="zh-CN" altLang="en-US" sz="2400" dirty="0">
                <a:solidFill>
                  <a:srgbClr val="333333"/>
                </a:solidFill>
                <a:latin typeface="Menlo" panose="020B0609030804020204" pitchFamily="49" charset="0"/>
              </a:rPr>
              <a:t> </a:t>
            </a:r>
            <a:r>
              <a:rPr lang="zh-CN" altLang="en-US" dirty="0">
                <a:solidFill>
                  <a:srgbClr val="333333"/>
                </a:solidFill>
                <a:latin typeface="Menlo" panose="020B0609030804020204" pitchFamily="49" charset="0"/>
              </a:rPr>
              <a:t>提供二维引用</a:t>
            </a:r>
            <a:endParaRPr lang="en-US"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42</a:t>
            </a:fld>
            <a:endParaRPr lang="zh-CN" altLang="en-US" dirty="0"/>
          </a:p>
        </p:txBody>
      </p:sp>
      <p:sp>
        <p:nvSpPr>
          <p:cNvPr id="7" name="Rectangle 6">
            <a:extLst>
              <a:ext uri="{FF2B5EF4-FFF2-40B4-BE49-F238E27FC236}">
                <a16:creationId xmlns:a16="http://schemas.microsoft.com/office/drawing/2014/main" id="{34B35E0C-3C03-224D-A18C-3354C671FB26}"/>
              </a:ext>
            </a:extLst>
          </p:cNvPr>
          <p:cNvSpPr/>
          <p:nvPr/>
        </p:nvSpPr>
        <p:spPr>
          <a:xfrm>
            <a:off x="2670684" y="6256455"/>
            <a:ext cx="4176464" cy="1477328"/>
          </a:xfrm>
          <a:prstGeom prst="rect">
            <a:avLst/>
          </a:prstGeom>
          <a:solidFill>
            <a:schemeClr val="bg1"/>
          </a:solidFill>
          <a:ln w="25400">
            <a:solidFill>
              <a:srgbClr val="C00000"/>
            </a:solidFill>
          </a:ln>
        </p:spPr>
        <p:txBody>
          <a:bodyPr wrap="square">
            <a:spAutoFit/>
          </a:bodyPr>
          <a:lstStyle/>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A_data</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new</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new</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dirty="0">
                <a:solidFill>
                  <a:srgbClr val="4B69C6"/>
                </a:solidFill>
                <a:latin typeface="Menlo" panose="020B0609030804020204" pitchFamily="49" charset="0"/>
              </a:rPr>
              <a:t>for</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804031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纹理内存使用举例</a:t>
            </a:r>
            <a:endParaRPr lang="en-US" altLang="zh-CN"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43</a:t>
            </a:fld>
            <a:endParaRPr lang="zh-CN" altLang="en-US"/>
          </a:p>
        </p:txBody>
      </p:sp>
      <p:sp>
        <p:nvSpPr>
          <p:cNvPr id="5" name="Rectangle 4">
            <a:extLst>
              <a:ext uri="{FF2B5EF4-FFF2-40B4-BE49-F238E27FC236}">
                <a16:creationId xmlns:a16="http://schemas.microsoft.com/office/drawing/2014/main" id="{3CAF4F96-FFD0-EC48-87F7-D11F5F7843DD}"/>
              </a:ext>
            </a:extLst>
          </p:cNvPr>
          <p:cNvSpPr/>
          <p:nvPr/>
        </p:nvSpPr>
        <p:spPr>
          <a:xfrm>
            <a:off x="1122512" y="2129641"/>
            <a:ext cx="8424936" cy="5016758"/>
          </a:xfrm>
          <a:prstGeom prst="rect">
            <a:avLst/>
          </a:prstGeom>
          <a:solidFill>
            <a:schemeClr val="bg1"/>
          </a:solidFill>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N</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1024</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texture</a:t>
            </a:r>
            <a:r>
              <a:rPr lang="en-US" sz="2000" dirty="0">
                <a:solidFill>
                  <a:srgbClr val="777777"/>
                </a:solidFill>
                <a:latin typeface="Menlo" panose="020B0609030804020204" pitchFamily="49" charset="0"/>
              </a:rPr>
              <a:t>&lt;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cudaReadModeElementType</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tex1Dfetch</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cudaBindTexture</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&gt;&gt;&gt;();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cudaUnbindTexture</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7" name="Picture 6">
            <a:extLst>
              <a:ext uri="{FF2B5EF4-FFF2-40B4-BE49-F238E27FC236}">
                <a16:creationId xmlns:a16="http://schemas.microsoft.com/office/drawing/2014/main" id="{77716CF6-EA35-8146-86AA-D00B9572AB74}"/>
              </a:ext>
            </a:extLst>
          </p:cNvPr>
          <p:cNvPicPr>
            <a:picLocks noChangeAspect="1"/>
          </p:cNvPicPr>
          <p:nvPr/>
        </p:nvPicPr>
        <p:blipFill>
          <a:blip r:embed="rId2"/>
          <a:stretch>
            <a:fillRect/>
          </a:stretch>
        </p:blipFill>
        <p:spPr>
          <a:xfrm>
            <a:off x="3210744" y="1806479"/>
            <a:ext cx="8826500" cy="952500"/>
          </a:xfrm>
          <a:prstGeom prst="rect">
            <a:avLst/>
          </a:prstGeom>
        </p:spPr>
      </p:pic>
      <p:sp>
        <p:nvSpPr>
          <p:cNvPr id="8" name="Rectangle 7">
            <a:extLst>
              <a:ext uri="{FF2B5EF4-FFF2-40B4-BE49-F238E27FC236}">
                <a16:creationId xmlns:a16="http://schemas.microsoft.com/office/drawing/2014/main" id="{2C52AFB1-CA26-794F-8B9B-4290018BAFE7}"/>
              </a:ext>
            </a:extLst>
          </p:cNvPr>
          <p:cNvSpPr/>
          <p:nvPr/>
        </p:nvSpPr>
        <p:spPr>
          <a:xfrm>
            <a:off x="9949800" y="2674640"/>
            <a:ext cx="3832844" cy="1631216"/>
          </a:xfrm>
          <a:prstGeom prst="rect">
            <a:avLst/>
          </a:prstGeom>
          <a:ln w="25400">
            <a:solidFill>
              <a:srgbClr val="C00000"/>
            </a:solidFill>
          </a:ln>
        </p:spPr>
        <p:txBody>
          <a:bodyPr wrap="square">
            <a:spAutoFit/>
          </a:bodyPr>
          <a:lstStyle/>
          <a:p>
            <a:r>
              <a:rPr lang="en-US" altLang="zh-CN" sz="2000" dirty="0">
                <a:latin typeface="Menlo" panose="020B0609030804020204" pitchFamily="49" charset="0"/>
              </a:rPr>
              <a:t>Datatype:</a:t>
            </a:r>
          </a:p>
          <a:p>
            <a:r>
              <a:rPr lang="en-US" altLang="zh-CN" sz="2000" dirty="0">
                <a:solidFill>
                  <a:srgbClr val="7A3E9D"/>
                </a:solidFill>
                <a:latin typeface="Menlo" panose="020B0609030804020204" pitchFamily="49" charset="0"/>
              </a:rPr>
              <a:t>char,</a:t>
            </a:r>
            <a:r>
              <a:rPr lang="zh-CN" altLang="en-US" sz="2000" dirty="0">
                <a:solidFill>
                  <a:srgbClr val="7A3E9D"/>
                </a:solidFill>
                <a:latin typeface="Menlo" panose="020B0609030804020204" pitchFamily="49" charset="0"/>
              </a:rPr>
              <a:t> </a:t>
            </a:r>
            <a:r>
              <a:rPr lang="en-US" altLang="zh-CN" sz="2000" dirty="0">
                <a:solidFill>
                  <a:srgbClr val="7A3E9D"/>
                </a:solidFill>
                <a:latin typeface="Menlo" panose="020B0609030804020204" pitchFamily="49" charset="0"/>
              </a:rPr>
              <a:t>short,</a:t>
            </a:r>
            <a:r>
              <a:rPr lang="zh-CN" altLang="en-US" sz="2000" dirty="0">
                <a:solidFill>
                  <a:srgbClr val="7A3E9D"/>
                </a:solidFill>
                <a:latin typeface="Menlo" panose="020B0609030804020204" pitchFamily="49" charset="0"/>
              </a:rPr>
              <a:t> </a:t>
            </a:r>
            <a:r>
              <a:rPr lang="en-US" altLang="zh-CN" sz="2000" dirty="0" err="1">
                <a:solidFill>
                  <a:srgbClr val="7A3E9D"/>
                </a:solidFill>
                <a:latin typeface="Menlo" panose="020B0609030804020204" pitchFamily="49" charset="0"/>
              </a:rPr>
              <a:t>int</a:t>
            </a:r>
            <a:r>
              <a:rPr lang="en-US" altLang="zh-CN" sz="2000" dirty="0">
                <a:solidFill>
                  <a:srgbClr val="7A3E9D"/>
                </a:solidFill>
                <a:latin typeface="Menlo" panose="020B0609030804020204" pitchFamily="49" charset="0"/>
              </a:rPr>
              <a:t>,</a:t>
            </a:r>
            <a:r>
              <a:rPr lang="zh-CN" altLang="en-US" sz="2000" dirty="0">
                <a:solidFill>
                  <a:srgbClr val="7A3E9D"/>
                </a:solidFill>
                <a:latin typeface="Menlo" panose="020B0609030804020204" pitchFamily="49" charset="0"/>
              </a:rPr>
              <a:t> </a:t>
            </a:r>
            <a:r>
              <a:rPr lang="en-US" altLang="zh-CN" sz="2000" dirty="0">
                <a:solidFill>
                  <a:srgbClr val="7A3E9D"/>
                </a:solidFill>
                <a:latin typeface="Menlo" panose="020B0609030804020204" pitchFamily="49" charset="0"/>
              </a:rPr>
              <a:t>long,</a:t>
            </a:r>
            <a:r>
              <a:rPr lang="zh-CN" altLang="en-US" sz="2000" dirty="0">
                <a:solidFill>
                  <a:srgbClr val="7A3E9D"/>
                </a:solidFill>
                <a:latin typeface="Menlo" panose="020B0609030804020204" pitchFamily="49" charset="0"/>
              </a:rPr>
              <a:t> </a:t>
            </a:r>
            <a:r>
              <a:rPr lang="en-US" altLang="zh-CN" sz="2000" dirty="0" err="1">
                <a:solidFill>
                  <a:srgbClr val="7A3E9D"/>
                </a:solidFill>
                <a:latin typeface="Menlo" panose="020B0609030804020204" pitchFamily="49" charset="0"/>
              </a:rPr>
              <a:t>longlong</a:t>
            </a:r>
            <a:r>
              <a:rPr lang="en-US" altLang="zh-CN" sz="2000" dirty="0">
                <a:solidFill>
                  <a:srgbClr val="7A3E9D"/>
                </a:solidFill>
                <a:latin typeface="Menlo" panose="020B0609030804020204" pitchFamily="49" charset="0"/>
              </a:rPr>
              <a:t>,</a:t>
            </a:r>
            <a:r>
              <a:rPr lang="zh-CN" altLang="en-US" sz="2000" dirty="0">
                <a:solidFill>
                  <a:srgbClr val="7A3E9D"/>
                </a:solidFill>
                <a:latin typeface="Menlo" panose="020B0609030804020204" pitchFamily="49" charset="0"/>
              </a:rPr>
              <a:t> </a:t>
            </a:r>
            <a:r>
              <a:rPr lang="en-US" altLang="zh-CN" sz="2000" dirty="0">
                <a:solidFill>
                  <a:srgbClr val="7A3E9D"/>
                </a:solidFill>
                <a:latin typeface="Menlo" panose="020B0609030804020204" pitchFamily="49" charset="0"/>
              </a:rPr>
              <a:t>float,</a:t>
            </a:r>
            <a:r>
              <a:rPr lang="zh-CN" altLang="en-US" sz="2000" dirty="0">
                <a:solidFill>
                  <a:srgbClr val="7A3E9D"/>
                </a:solidFill>
                <a:latin typeface="Menlo" panose="020B0609030804020204" pitchFamily="49" charset="0"/>
              </a:rPr>
              <a:t> </a:t>
            </a:r>
            <a:r>
              <a:rPr lang="en-US" altLang="zh-CN" sz="2000" dirty="0">
                <a:solidFill>
                  <a:srgbClr val="7A3E9D"/>
                </a:solidFill>
                <a:latin typeface="Menlo" panose="020B0609030804020204" pitchFamily="49" charset="0"/>
              </a:rPr>
              <a:t>double</a:t>
            </a:r>
          </a:p>
          <a:p>
            <a:r>
              <a:rPr lang="zh-CN" altLang="en-US" sz="2000" dirty="0">
                <a:latin typeface="SimHei" panose="02010609060101010101" pitchFamily="49" charset="-122"/>
                <a:ea typeface="SimHei" panose="02010609060101010101" pitchFamily="49" charset="-122"/>
              </a:rPr>
              <a:t>及其向量形式：</a:t>
            </a:r>
            <a:endParaRPr lang="en-US" altLang="zh-CN" sz="2000" dirty="0">
              <a:latin typeface="SimHei" panose="02010609060101010101" pitchFamily="49" charset="-122"/>
              <a:ea typeface="SimHei" panose="02010609060101010101" pitchFamily="49" charset="-122"/>
            </a:endParaRPr>
          </a:p>
          <a:p>
            <a:r>
              <a:rPr lang="en-US" altLang="zh-CN" sz="2000" dirty="0">
                <a:solidFill>
                  <a:srgbClr val="7A3E9D"/>
                </a:solidFill>
                <a:latin typeface="Menlo" panose="020B0609030804020204" pitchFamily="49" charset="0"/>
              </a:rPr>
              <a:t>uchar4,</a:t>
            </a:r>
            <a:r>
              <a:rPr lang="zh-CN" altLang="en-US" sz="2000" dirty="0">
                <a:solidFill>
                  <a:srgbClr val="7A3E9D"/>
                </a:solidFill>
                <a:latin typeface="Menlo" panose="020B0609030804020204" pitchFamily="49" charset="0"/>
              </a:rPr>
              <a:t> </a:t>
            </a:r>
            <a:r>
              <a:rPr lang="en-US" altLang="zh-CN" sz="2000" dirty="0">
                <a:solidFill>
                  <a:srgbClr val="7A3E9D"/>
                </a:solidFill>
                <a:latin typeface="Menlo" panose="020B0609030804020204" pitchFamily="49" charset="0"/>
              </a:rPr>
              <a:t>float3</a:t>
            </a:r>
            <a:r>
              <a:rPr lang="zh-CN" altLang="en-US" sz="2000" dirty="0">
                <a:latin typeface="SimHei" panose="02010609060101010101" pitchFamily="49" charset="-122"/>
                <a:ea typeface="SimHei" panose="02010609060101010101" pitchFamily="49" charset="-122"/>
              </a:rPr>
              <a:t>等</a:t>
            </a:r>
            <a:endParaRPr lang="en-US" sz="2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69682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纹理内存使用举例</a:t>
            </a:r>
            <a:endParaRPr lang="en-US" altLang="zh-CN"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44</a:t>
            </a:fld>
            <a:endParaRPr lang="zh-CN" altLang="en-US"/>
          </a:p>
        </p:txBody>
      </p:sp>
      <p:sp>
        <p:nvSpPr>
          <p:cNvPr id="5" name="Rectangle 4">
            <a:extLst>
              <a:ext uri="{FF2B5EF4-FFF2-40B4-BE49-F238E27FC236}">
                <a16:creationId xmlns:a16="http://schemas.microsoft.com/office/drawing/2014/main" id="{3CAF4F96-FFD0-EC48-87F7-D11F5F7843DD}"/>
              </a:ext>
            </a:extLst>
          </p:cNvPr>
          <p:cNvSpPr/>
          <p:nvPr/>
        </p:nvSpPr>
        <p:spPr>
          <a:xfrm>
            <a:off x="1122512" y="2129641"/>
            <a:ext cx="8424936" cy="5016758"/>
          </a:xfrm>
          <a:prstGeom prst="rect">
            <a:avLst/>
          </a:prstGeom>
          <a:solidFill>
            <a:schemeClr val="bg1"/>
          </a:solidFill>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N</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1024</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texture</a:t>
            </a:r>
            <a:r>
              <a:rPr lang="en-US" sz="2000" dirty="0">
                <a:solidFill>
                  <a:srgbClr val="777777"/>
                </a:solidFill>
                <a:latin typeface="Menlo" panose="020B0609030804020204" pitchFamily="49" charset="0"/>
              </a:rPr>
              <a:t>&lt;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cudaReadModeElementType</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tex1Dfetch</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cudaBindTexture</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&gt;&gt;&gt;();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cudaUnbindTexture</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2C52AFB1-CA26-794F-8B9B-4290018BAFE7}"/>
              </a:ext>
            </a:extLst>
          </p:cNvPr>
          <p:cNvSpPr/>
          <p:nvPr/>
        </p:nvSpPr>
        <p:spPr>
          <a:xfrm>
            <a:off x="9403432" y="2674640"/>
            <a:ext cx="4886440" cy="2339102"/>
          </a:xfrm>
          <a:prstGeom prst="rect">
            <a:avLst/>
          </a:prstGeom>
          <a:ln w="25400">
            <a:solidFill>
              <a:srgbClr val="C00000"/>
            </a:solidFill>
          </a:ln>
        </p:spPr>
        <p:txBody>
          <a:bodyPr wrap="square">
            <a:spAutoFit/>
          </a:bodyPr>
          <a:lstStyle/>
          <a:p>
            <a:r>
              <a:rPr lang="en-US" altLang="zh-CN" sz="2000" dirty="0">
                <a:latin typeface="Menlo" panose="020B0609030804020204" pitchFamily="49" charset="0"/>
              </a:rPr>
              <a:t>Type:</a:t>
            </a:r>
          </a:p>
          <a:p>
            <a:r>
              <a:rPr lang="en-US" altLang="zh-CN" dirty="0">
                <a:latin typeface="Menlo" panose="020B0609030804020204" pitchFamily="49" charset="0"/>
              </a:rPr>
              <a:t>cudaTextureType1D (1) </a:t>
            </a:r>
          </a:p>
          <a:p>
            <a:r>
              <a:rPr lang="en-US" altLang="zh-CN" dirty="0">
                <a:latin typeface="Menlo" panose="020B0609030804020204" pitchFamily="49" charset="0"/>
              </a:rPr>
              <a:t>cudaTextureType2D (2) </a:t>
            </a:r>
          </a:p>
          <a:p>
            <a:r>
              <a:rPr lang="en-US" altLang="zh-CN" dirty="0">
                <a:latin typeface="Menlo" panose="020B0609030804020204" pitchFamily="49" charset="0"/>
              </a:rPr>
              <a:t>cudaTextureType3D (3) </a:t>
            </a:r>
          </a:p>
          <a:p>
            <a:r>
              <a:rPr lang="en-US" altLang="zh-CN" dirty="0">
                <a:latin typeface="Menlo" panose="020B0609030804020204" pitchFamily="49" charset="0"/>
              </a:rPr>
              <a:t>cudaTextureType1DLayered (4) </a:t>
            </a:r>
          </a:p>
          <a:p>
            <a:r>
              <a:rPr lang="en-US" altLang="zh-CN" dirty="0">
                <a:latin typeface="Menlo" panose="020B0609030804020204" pitchFamily="49" charset="0"/>
              </a:rPr>
              <a:t>cudaTextureType2DLayered (5) </a:t>
            </a:r>
          </a:p>
          <a:p>
            <a:r>
              <a:rPr lang="en-US" altLang="zh-CN" dirty="0" err="1">
                <a:latin typeface="Menlo" panose="020B0609030804020204" pitchFamily="49" charset="0"/>
              </a:rPr>
              <a:t>cudaTextureTypeCubemap</a:t>
            </a:r>
            <a:r>
              <a:rPr lang="en-US" altLang="zh-CN" dirty="0">
                <a:latin typeface="Menlo" panose="020B0609030804020204" pitchFamily="49" charset="0"/>
              </a:rPr>
              <a:t> (6) </a:t>
            </a:r>
          </a:p>
          <a:p>
            <a:r>
              <a:rPr lang="en-US" altLang="zh-CN" dirty="0" err="1">
                <a:latin typeface="Menlo" panose="020B0609030804020204" pitchFamily="49" charset="0"/>
              </a:rPr>
              <a:t>cudaTextureTypeCubemapLayered</a:t>
            </a:r>
            <a:r>
              <a:rPr lang="en-US" altLang="zh-CN" dirty="0">
                <a:latin typeface="Menlo" panose="020B0609030804020204" pitchFamily="49" charset="0"/>
              </a:rPr>
              <a:t> (7)</a:t>
            </a:r>
          </a:p>
        </p:txBody>
      </p:sp>
      <p:pic>
        <p:nvPicPr>
          <p:cNvPr id="6" name="Picture 5">
            <a:extLst>
              <a:ext uri="{FF2B5EF4-FFF2-40B4-BE49-F238E27FC236}">
                <a16:creationId xmlns:a16="http://schemas.microsoft.com/office/drawing/2014/main" id="{F73B28EC-0047-7640-B391-632A83DABD91}"/>
              </a:ext>
            </a:extLst>
          </p:cNvPr>
          <p:cNvPicPr>
            <a:picLocks noChangeAspect="1"/>
          </p:cNvPicPr>
          <p:nvPr/>
        </p:nvPicPr>
        <p:blipFill>
          <a:blip r:embed="rId2"/>
          <a:stretch>
            <a:fillRect/>
          </a:stretch>
        </p:blipFill>
        <p:spPr>
          <a:xfrm>
            <a:off x="3543072" y="1853417"/>
            <a:ext cx="8483600" cy="952500"/>
          </a:xfrm>
          <a:prstGeom prst="rect">
            <a:avLst/>
          </a:prstGeom>
        </p:spPr>
      </p:pic>
    </p:spTree>
    <p:extLst>
      <p:ext uri="{BB962C8B-B14F-4D97-AF65-F5344CB8AC3E}">
        <p14:creationId xmlns:p14="http://schemas.microsoft.com/office/powerpoint/2010/main" val="331715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纹理内存使用举例</a:t>
            </a:r>
            <a:endParaRPr lang="en-US" altLang="zh-CN"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45</a:t>
            </a:fld>
            <a:endParaRPr lang="zh-CN" altLang="en-US"/>
          </a:p>
        </p:txBody>
      </p:sp>
      <p:sp>
        <p:nvSpPr>
          <p:cNvPr id="5" name="Rectangle 4">
            <a:extLst>
              <a:ext uri="{FF2B5EF4-FFF2-40B4-BE49-F238E27FC236}">
                <a16:creationId xmlns:a16="http://schemas.microsoft.com/office/drawing/2014/main" id="{3CAF4F96-FFD0-EC48-87F7-D11F5F7843DD}"/>
              </a:ext>
            </a:extLst>
          </p:cNvPr>
          <p:cNvSpPr/>
          <p:nvPr/>
        </p:nvSpPr>
        <p:spPr>
          <a:xfrm>
            <a:off x="1122512" y="2129641"/>
            <a:ext cx="8424936" cy="5016758"/>
          </a:xfrm>
          <a:prstGeom prst="rect">
            <a:avLst/>
          </a:prstGeom>
          <a:solidFill>
            <a:schemeClr val="bg1"/>
          </a:solidFill>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N</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1024</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texture</a:t>
            </a:r>
            <a:r>
              <a:rPr lang="en-US" sz="2000" dirty="0">
                <a:solidFill>
                  <a:srgbClr val="777777"/>
                </a:solidFill>
                <a:latin typeface="Menlo" panose="020B0609030804020204" pitchFamily="49" charset="0"/>
              </a:rPr>
              <a:t>&lt;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cudaReadModeElementType</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tex1Dfetch</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cudaBindTexture</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&gt;&gt;&gt;();</a:t>
            </a:r>
            <a:r>
              <a:rPr lang="en-US" sz="2000" dirty="0">
                <a:solidFill>
                  <a:srgbClr val="333333"/>
                </a:solidFill>
                <a:latin typeface="Menlo" panose="020B0609030804020204" pitchFamily="49" charset="0"/>
              </a:rPr>
              <a:t> </a:t>
            </a:r>
          </a:p>
          <a:p>
            <a:r>
              <a:rPr lang="zh-CN" altLang="en-US" sz="2000" b="1"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cudaUnbindTexture</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2C52AFB1-CA26-794F-8B9B-4290018BAFE7}"/>
              </a:ext>
            </a:extLst>
          </p:cNvPr>
          <p:cNvSpPr/>
          <p:nvPr/>
        </p:nvSpPr>
        <p:spPr>
          <a:xfrm>
            <a:off x="9403432" y="2674640"/>
            <a:ext cx="4886440" cy="1015663"/>
          </a:xfrm>
          <a:prstGeom prst="rect">
            <a:avLst/>
          </a:prstGeom>
          <a:ln w="25400">
            <a:solidFill>
              <a:srgbClr val="C00000"/>
            </a:solidFill>
          </a:ln>
        </p:spPr>
        <p:txBody>
          <a:bodyPr wrap="square">
            <a:spAutoFit/>
          </a:bodyPr>
          <a:lstStyle/>
          <a:p>
            <a:r>
              <a:rPr lang="en-US" altLang="zh-CN" sz="2000" dirty="0" err="1">
                <a:latin typeface="Menlo" panose="020B0609030804020204" pitchFamily="49" charset="0"/>
              </a:rPr>
              <a:t>ReadMode</a:t>
            </a:r>
            <a:r>
              <a:rPr lang="en-US" altLang="zh-CN" sz="2000" dirty="0">
                <a:latin typeface="Menlo" panose="020B0609030804020204" pitchFamily="49" charset="0"/>
              </a:rPr>
              <a:t>:</a:t>
            </a:r>
          </a:p>
          <a:p>
            <a:r>
              <a:rPr lang="en-US" altLang="zh-CN" sz="2000" dirty="0" err="1">
                <a:latin typeface="Menlo" panose="020B0609030804020204" pitchFamily="49" charset="0"/>
              </a:rPr>
              <a:t>cudaReadModeElementType</a:t>
            </a:r>
            <a:endParaRPr lang="en-US" altLang="zh-CN" sz="2000" dirty="0">
              <a:latin typeface="Menlo" panose="020B0609030804020204" pitchFamily="49" charset="0"/>
            </a:endParaRPr>
          </a:p>
          <a:p>
            <a:r>
              <a:rPr lang="en-US" altLang="zh-CN" sz="2000" dirty="0" err="1">
                <a:latin typeface="Menlo" panose="020B0609030804020204" pitchFamily="49" charset="0"/>
              </a:rPr>
              <a:t>cudaReadModeNormalizedFloat</a:t>
            </a:r>
            <a:endParaRPr lang="en-US" altLang="zh-CN" sz="2000" dirty="0">
              <a:latin typeface="Menlo" panose="020B0609030804020204" pitchFamily="49" charset="0"/>
            </a:endParaRPr>
          </a:p>
        </p:txBody>
      </p:sp>
      <p:pic>
        <p:nvPicPr>
          <p:cNvPr id="7" name="Picture 6">
            <a:extLst>
              <a:ext uri="{FF2B5EF4-FFF2-40B4-BE49-F238E27FC236}">
                <a16:creationId xmlns:a16="http://schemas.microsoft.com/office/drawing/2014/main" id="{A2315D68-26EF-0746-BA4D-2D2111FD64DF}"/>
              </a:ext>
            </a:extLst>
          </p:cNvPr>
          <p:cNvPicPr>
            <a:picLocks noChangeAspect="1"/>
          </p:cNvPicPr>
          <p:nvPr/>
        </p:nvPicPr>
        <p:blipFill>
          <a:blip r:embed="rId2"/>
          <a:stretch>
            <a:fillRect/>
          </a:stretch>
        </p:blipFill>
        <p:spPr>
          <a:xfrm>
            <a:off x="5587008" y="1810544"/>
            <a:ext cx="6426200" cy="952500"/>
          </a:xfrm>
          <a:prstGeom prst="rect">
            <a:avLst/>
          </a:prstGeom>
        </p:spPr>
      </p:pic>
    </p:spTree>
    <p:extLst>
      <p:ext uri="{BB962C8B-B14F-4D97-AF65-F5344CB8AC3E}">
        <p14:creationId xmlns:p14="http://schemas.microsoft.com/office/powerpoint/2010/main" val="723855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二维纹理使用举例</a:t>
            </a:r>
            <a:endParaRPr lang="en-US" altLang="zh-CN" dirty="0"/>
          </a:p>
          <a:p>
            <a:pPr lvl="1"/>
            <a:endParaRPr lang="en-US" altLang="zh-CN"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46</a:t>
            </a:fld>
            <a:endParaRPr lang="zh-CN" altLang="en-US"/>
          </a:p>
        </p:txBody>
      </p:sp>
      <p:sp>
        <p:nvSpPr>
          <p:cNvPr id="7" name="Rectangle 6">
            <a:extLst>
              <a:ext uri="{FF2B5EF4-FFF2-40B4-BE49-F238E27FC236}">
                <a16:creationId xmlns:a16="http://schemas.microsoft.com/office/drawing/2014/main" id="{854044DD-2749-6643-B7C4-BF62BBC8AA2A}"/>
              </a:ext>
            </a:extLst>
          </p:cNvPr>
          <p:cNvSpPr/>
          <p:nvPr/>
        </p:nvSpPr>
        <p:spPr>
          <a:xfrm>
            <a:off x="2058616" y="1954560"/>
            <a:ext cx="10513168" cy="5940088"/>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texture</a:t>
            </a:r>
            <a:r>
              <a:rPr lang="en-US" sz="2000" dirty="0">
                <a:solidFill>
                  <a:srgbClr val="777777"/>
                </a:solidFill>
                <a:latin typeface="Menlo" panose="020B0609030804020204" pitchFamily="49" charset="0"/>
              </a:rPr>
              <a:t>&lt;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2</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cudaReadModeElementType</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y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v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tex2D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y</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main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cudaMalloc</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W</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H</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333333"/>
                </a:solidFill>
                <a:latin typeface="Menlo" panose="020B0609030804020204" pitchFamily="49" charset="0"/>
              </a:rPr>
              <a:t>    </a:t>
            </a:r>
            <a:r>
              <a:rPr lang="en-US" sz="2000" b="1" dirty="0" err="1">
                <a:solidFill>
                  <a:srgbClr val="333333"/>
                </a:solidFill>
                <a:latin typeface="Menlo" panose="020B0609030804020204" pitchFamily="49" charset="0"/>
              </a:rPr>
              <a:t>cudaChannelFormatDesc</a:t>
            </a:r>
            <a:r>
              <a:rPr lang="en-US" sz="2000" b="1" dirty="0">
                <a:solidFill>
                  <a:srgbClr val="333333"/>
                </a:solidFill>
                <a:latin typeface="Menlo" panose="020B0609030804020204" pitchFamily="49" charset="0"/>
              </a:rPr>
              <a:t> </a:t>
            </a:r>
            <a:r>
              <a:rPr lang="en-US" sz="2000" b="1" dirty="0" err="1">
                <a:solidFill>
                  <a:srgbClr val="333333"/>
                </a:solidFill>
                <a:latin typeface="Menlo" panose="020B0609030804020204" pitchFamily="49" charset="0"/>
              </a:rPr>
              <a:t>desc</a:t>
            </a:r>
            <a:r>
              <a:rPr lang="en-US" sz="2000" b="1" dirty="0">
                <a:solidFill>
                  <a:srgbClr val="333333"/>
                </a:solidFill>
                <a:latin typeface="Menlo" panose="020B0609030804020204" pitchFamily="49" charset="0"/>
              </a:rPr>
              <a:t> </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a:t>
            </a:r>
            <a:r>
              <a:rPr lang="en-US" sz="2000" b="1" dirty="0" err="1">
                <a:solidFill>
                  <a:srgbClr val="333333"/>
                </a:solidFill>
                <a:latin typeface="Menlo" panose="020B0609030804020204" pitchFamily="49" charset="0"/>
              </a:rPr>
              <a:t>cudaCreateChannelDesc</a:t>
            </a:r>
            <a:r>
              <a:rPr lang="en-US" sz="2000" b="1" dirty="0">
                <a:solidFill>
                  <a:srgbClr val="777777"/>
                </a:solidFill>
                <a:latin typeface="Menlo" panose="020B0609030804020204" pitchFamily="49" charset="0"/>
              </a:rPr>
              <a:t>&lt;</a:t>
            </a:r>
            <a:r>
              <a:rPr lang="en-US" sz="2000" b="1" dirty="0">
                <a:solidFill>
                  <a:srgbClr val="7A3E9D"/>
                </a:solidFill>
                <a:latin typeface="Menlo" panose="020B0609030804020204" pitchFamily="49" charset="0"/>
              </a:rPr>
              <a:t>float</a:t>
            </a:r>
            <a:r>
              <a:rPr lang="en-US" sz="2000" b="1" dirty="0">
                <a:solidFill>
                  <a:srgbClr val="777777"/>
                </a:solidFill>
                <a:latin typeface="Menlo" panose="020B0609030804020204" pitchFamily="49" charset="0"/>
              </a:rPr>
              <a:t>&gt;();</a:t>
            </a:r>
            <a:endParaRPr lang="en-US" sz="2000" b="1"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cudaBindTexture2D</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buffer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desc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w</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h</a:t>
            </a:r>
            <a:r>
              <a:rPr lang="en-US" sz="2000" dirty="0">
                <a:solidFill>
                  <a:srgbClr val="777777"/>
                </a:solidFill>
                <a:latin typeface="Menlo" panose="020B0609030804020204" pitchFamily="49" charset="0"/>
              </a:rPr>
              <a:t>,</a:t>
            </a:r>
          </a:p>
          <a:p>
            <a:r>
              <a:rPr lang="zh-CN" altLang="en-US" sz="2000" dirty="0">
                <a:solidFill>
                  <a:srgbClr val="777777"/>
                </a:solidFill>
                <a:latin typeface="Menlo" panose="020B0609030804020204" pitchFamily="49" charset="0"/>
              </a:rPr>
              <a:t>                      </a:t>
            </a:r>
            <a:r>
              <a:rPr lang="en-US" altLang="zh-CN" sz="2000" dirty="0">
                <a:solidFill>
                  <a:srgbClr val="333333"/>
                </a:solidFill>
                <a:latin typeface="Menlo" panose="020B0609030804020204" pitchFamily="49" charset="0"/>
              </a:rPr>
              <a:t>w</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kernel </a:t>
            </a:r>
            <a:r>
              <a:rPr lang="en-US" sz="2000" dirty="0">
                <a:solidFill>
                  <a:srgbClr val="777777"/>
                </a:solidFill>
                <a:latin typeface="Menlo" panose="020B0609030804020204" pitchFamily="49" charset="0"/>
              </a:rPr>
              <a:t>&lt;&lt;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&gt;();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cudaUnbindTexture</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cudaFree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buffer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9" name="Picture 8">
            <a:extLst>
              <a:ext uri="{FF2B5EF4-FFF2-40B4-BE49-F238E27FC236}">
                <a16:creationId xmlns:a16="http://schemas.microsoft.com/office/drawing/2014/main" id="{3EA1188C-3D98-3640-8A19-0FA281F970C5}"/>
              </a:ext>
            </a:extLst>
          </p:cNvPr>
          <p:cNvPicPr>
            <a:picLocks noChangeAspect="1"/>
          </p:cNvPicPr>
          <p:nvPr/>
        </p:nvPicPr>
        <p:blipFill>
          <a:blip r:embed="rId2"/>
          <a:stretch>
            <a:fillRect/>
          </a:stretch>
        </p:blipFill>
        <p:spPr>
          <a:xfrm>
            <a:off x="7027168" y="3466728"/>
            <a:ext cx="863600" cy="406400"/>
          </a:xfrm>
          <a:prstGeom prst="rect">
            <a:avLst/>
          </a:prstGeom>
        </p:spPr>
      </p:pic>
      <p:pic>
        <p:nvPicPr>
          <p:cNvPr id="10" name="Picture 9">
            <a:extLst>
              <a:ext uri="{FF2B5EF4-FFF2-40B4-BE49-F238E27FC236}">
                <a16:creationId xmlns:a16="http://schemas.microsoft.com/office/drawing/2014/main" id="{214D571E-3DA9-5C47-A21D-64962A0F6483}"/>
              </a:ext>
            </a:extLst>
          </p:cNvPr>
          <p:cNvPicPr>
            <a:picLocks noChangeAspect="1"/>
          </p:cNvPicPr>
          <p:nvPr/>
        </p:nvPicPr>
        <p:blipFill>
          <a:blip r:embed="rId2"/>
          <a:stretch>
            <a:fillRect/>
          </a:stretch>
        </p:blipFill>
        <p:spPr>
          <a:xfrm>
            <a:off x="11851704" y="5279164"/>
            <a:ext cx="863600" cy="406400"/>
          </a:xfrm>
          <a:prstGeom prst="rect">
            <a:avLst/>
          </a:prstGeom>
        </p:spPr>
      </p:pic>
      <p:pic>
        <p:nvPicPr>
          <p:cNvPr id="11" name="Picture 10">
            <a:extLst>
              <a:ext uri="{FF2B5EF4-FFF2-40B4-BE49-F238E27FC236}">
                <a16:creationId xmlns:a16="http://schemas.microsoft.com/office/drawing/2014/main" id="{02621AC4-8505-DF48-8752-B357D22F3A75}"/>
              </a:ext>
            </a:extLst>
          </p:cNvPr>
          <p:cNvPicPr>
            <a:picLocks noChangeAspect="1"/>
          </p:cNvPicPr>
          <p:nvPr/>
        </p:nvPicPr>
        <p:blipFill>
          <a:blip r:embed="rId2"/>
          <a:stretch>
            <a:fillRect/>
          </a:stretch>
        </p:blipFill>
        <p:spPr>
          <a:xfrm>
            <a:off x="8035280" y="6168925"/>
            <a:ext cx="863600" cy="406400"/>
          </a:xfrm>
          <a:prstGeom prst="rect">
            <a:avLst/>
          </a:prstGeom>
        </p:spPr>
      </p:pic>
      <p:sp>
        <p:nvSpPr>
          <p:cNvPr id="13" name="Rectangle 12">
            <a:extLst>
              <a:ext uri="{FF2B5EF4-FFF2-40B4-BE49-F238E27FC236}">
                <a16:creationId xmlns:a16="http://schemas.microsoft.com/office/drawing/2014/main" id="{84C0E37C-9453-064F-88C3-453FDA822372}"/>
              </a:ext>
            </a:extLst>
          </p:cNvPr>
          <p:cNvSpPr/>
          <p:nvPr/>
        </p:nvSpPr>
        <p:spPr>
          <a:xfrm>
            <a:off x="8898880" y="5864293"/>
            <a:ext cx="3384872" cy="1938992"/>
          </a:xfrm>
          <a:prstGeom prst="rect">
            <a:avLst/>
          </a:prstGeom>
          <a:ln w="25400">
            <a:solidFill>
              <a:srgbClr val="C00000"/>
            </a:solidFill>
          </a:ln>
        </p:spPr>
        <p:txBody>
          <a:bodyPr wrap="square">
            <a:spAutoFit/>
          </a:bodyPr>
          <a:lstStyle/>
          <a:p>
            <a:r>
              <a:rPr lang="en-US" altLang="zh-CN" sz="2000" dirty="0">
                <a:solidFill>
                  <a:srgbClr val="333333"/>
                </a:solidFill>
                <a:latin typeface="Menlo" panose="020B0609030804020204" pitchFamily="49" charset="0"/>
              </a:rPr>
              <a:t>w</a:t>
            </a:r>
            <a:r>
              <a:rPr lang="en-US" sz="2000" dirty="0">
                <a:solidFill>
                  <a:srgbClr val="777777"/>
                </a:solidFill>
                <a:latin typeface="Menlo" panose="020B0609030804020204" pitchFamily="49" charset="0"/>
              </a:rPr>
              <a:t>*</a:t>
            </a:r>
            <a:r>
              <a:rPr lang="en-US" sz="2000" dirty="0" err="1">
                <a:solidFill>
                  <a:srgbClr val="777777"/>
                </a:solidFill>
                <a:latin typeface="Menlo" panose="020B0609030804020204" pitchFamily="49" charset="0"/>
              </a:rPr>
              <a:t>sizeof</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altLang="zh-CN" sz="2000" dirty="0">
                <a:latin typeface="Menlo" panose="020B0609030804020204" pitchFamily="49" charset="0"/>
              </a:rPr>
              <a:t>:</a:t>
            </a:r>
          </a:p>
          <a:p>
            <a:pPr marL="342900" indent="-34290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最后一个参数为</a:t>
            </a:r>
            <a:r>
              <a:rPr lang="en-US" altLang="zh-CN" sz="2000" dirty="0">
                <a:latin typeface="Menlo" panose="020B0609030804020204" pitchFamily="49" charset="0"/>
              </a:rPr>
              <a:t>pitch</a:t>
            </a:r>
            <a:r>
              <a:rPr lang="zh-CN" altLang="en-US" sz="2000" dirty="0">
                <a:latin typeface="SimHei" panose="02010609060101010101" pitchFamily="49" charset="-122"/>
                <a:ea typeface="SimHei" panose="02010609060101010101" pitchFamily="49" charset="-122"/>
              </a:rPr>
              <a:t>而非分配空间大小</a:t>
            </a:r>
            <a:endParaRPr lang="en-US" altLang="zh-CN" sz="2000" dirty="0">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lang="en-US" altLang="zh-CN" sz="2000" dirty="0">
                <a:latin typeface="SimHei" panose="02010609060101010101" pitchFamily="49" charset="-122"/>
                <a:ea typeface="SimHei" panose="02010609060101010101" pitchFamily="49" charset="-122"/>
              </a:rPr>
              <a:t>pitch</a:t>
            </a:r>
            <a:r>
              <a:rPr lang="zh-CN" altLang="en-US" sz="2000" dirty="0">
                <a:latin typeface="SimHei" panose="02010609060101010101" pitchFamily="49" charset="-122"/>
                <a:ea typeface="SimHei" panose="02010609060101010101" pitchFamily="49" charset="-122"/>
              </a:rPr>
              <a:t>指明的是内存对齐的方式，目的是避免存储体冲突</a:t>
            </a:r>
            <a:endParaRPr lang="en-US" altLang="zh-CN" sz="2000" dirty="0">
              <a:latin typeface="Menlo" panose="020B0609030804020204" pitchFamily="49" charset="0"/>
            </a:endParaRPr>
          </a:p>
        </p:txBody>
      </p:sp>
    </p:spTree>
    <p:extLst>
      <p:ext uri="{BB962C8B-B14F-4D97-AF65-F5344CB8AC3E}">
        <p14:creationId xmlns:p14="http://schemas.microsoft.com/office/powerpoint/2010/main" val="2311267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32DC-0F12-8741-97FF-88B77A5E424A}"/>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BC401981-B38A-1B46-A311-CE67AAE6D433}"/>
              </a:ext>
            </a:extLst>
          </p:cNvPr>
          <p:cNvSpPr>
            <a:spLocks noGrp="1"/>
          </p:cNvSpPr>
          <p:nvPr>
            <p:ph idx="1"/>
          </p:nvPr>
        </p:nvSpPr>
        <p:spPr/>
        <p:txBody>
          <a:bodyPr/>
          <a:lstStyle/>
          <a:p>
            <a:r>
              <a:rPr lang="zh-CN" altLang="en-US" dirty="0"/>
              <a:t>使用无绑定纹理</a:t>
            </a:r>
            <a:endParaRPr lang="en-US" altLang="zh-CN" dirty="0"/>
          </a:p>
          <a:p>
            <a:pPr lvl="1"/>
            <a:r>
              <a:rPr lang="zh-CN" altLang="en-US" dirty="0"/>
              <a:t>分配内存</a:t>
            </a:r>
            <a:endParaRPr lang="en-US" altLang="zh-CN" dirty="0"/>
          </a:p>
          <a:p>
            <a:pPr lvl="1"/>
            <a:r>
              <a:rPr lang="zh-CN" altLang="en-US" dirty="0"/>
              <a:t>描述通道信息</a:t>
            </a:r>
            <a:endParaRPr lang="en-US" altLang="zh-CN" dirty="0"/>
          </a:p>
          <a:p>
            <a:pPr lvl="1"/>
            <a:r>
              <a:rPr lang="zh-CN" altLang="en-US" dirty="0"/>
              <a:t>描述纹理信息</a:t>
            </a:r>
            <a:endParaRPr lang="en-US" altLang="zh-CN" dirty="0"/>
          </a:p>
          <a:p>
            <a:pPr lvl="1"/>
            <a:r>
              <a:rPr lang="zh-CN" altLang="en-US" dirty="0"/>
              <a:t>创建纹理对象</a:t>
            </a:r>
            <a:endParaRPr lang="en-US" altLang="zh-CN" dirty="0"/>
          </a:p>
          <a:p>
            <a:pPr lvl="1"/>
            <a:r>
              <a:rPr lang="zh-CN" altLang="en-US" dirty="0"/>
              <a:t>核函数调用</a:t>
            </a:r>
            <a:endParaRPr lang="en-US" altLang="zh-CN" dirty="0"/>
          </a:p>
          <a:p>
            <a:pPr lvl="1"/>
            <a:r>
              <a:rPr lang="zh-CN" altLang="en-US" dirty="0"/>
              <a:t>销毁纹理对象</a:t>
            </a:r>
            <a:endParaRPr lang="en-US" altLang="zh-CN" dirty="0"/>
          </a:p>
          <a:p>
            <a:pPr lvl="1"/>
            <a:r>
              <a:rPr lang="zh-CN" altLang="en-US" dirty="0"/>
              <a:t>释放内存</a:t>
            </a:r>
            <a:endParaRPr lang="en-US" altLang="zh-CN" dirty="0"/>
          </a:p>
        </p:txBody>
      </p:sp>
      <p:sp>
        <p:nvSpPr>
          <p:cNvPr id="4" name="Slide Number Placeholder 3">
            <a:extLst>
              <a:ext uri="{FF2B5EF4-FFF2-40B4-BE49-F238E27FC236}">
                <a16:creationId xmlns:a16="http://schemas.microsoft.com/office/drawing/2014/main" id="{8E1A3121-60D7-BE43-ACF5-EBBC499F3503}"/>
              </a:ext>
            </a:extLst>
          </p:cNvPr>
          <p:cNvSpPr>
            <a:spLocks noGrp="1"/>
          </p:cNvSpPr>
          <p:nvPr>
            <p:ph type="sldNum" sz="quarter" idx="12"/>
          </p:nvPr>
        </p:nvSpPr>
        <p:spPr/>
        <p:txBody>
          <a:bodyPr/>
          <a:lstStyle/>
          <a:p>
            <a:pPr>
              <a:defRPr/>
            </a:pPr>
            <a:fld id="{CA40A734-EF3B-425E-9970-80954DDB0807}" type="slidenum">
              <a:rPr lang="zh-CN" altLang="en-US" smtClean="0"/>
              <a:pPr>
                <a:defRPr/>
              </a:pPr>
              <a:t>47</a:t>
            </a:fld>
            <a:endParaRPr lang="zh-CN" altLang="en-US"/>
          </a:p>
        </p:txBody>
      </p:sp>
      <p:sp>
        <p:nvSpPr>
          <p:cNvPr id="6" name="Rectangle 5">
            <a:extLst>
              <a:ext uri="{FF2B5EF4-FFF2-40B4-BE49-F238E27FC236}">
                <a16:creationId xmlns:a16="http://schemas.microsoft.com/office/drawing/2014/main" id="{AB43725A-E15C-EB4C-BF47-AEE6A6DCE48C}"/>
              </a:ext>
            </a:extLst>
          </p:cNvPr>
          <p:cNvSpPr/>
          <p:nvPr/>
        </p:nvSpPr>
        <p:spPr>
          <a:xfrm>
            <a:off x="4722912" y="1857200"/>
            <a:ext cx="9289032" cy="5632311"/>
          </a:xfrm>
          <a:prstGeom prst="rect">
            <a:avLst/>
          </a:prstGeom>
          <a:solidFill>
            <a:schemeClr val="bg1"/>
          </a:solidFill>
        </p:spPr>
        <p:txBody>
          <a:bodyPr wrap="square">
            <a:spAutoFit/>
          </a:bodyPr>
          <a:lstStyle/>
          <a:p>
            <a:r>
              <a:rPr lang="en-US" dirty="0">
                <a:solidFill>
                  <a:srgbClr val="7A3E9D"/>
                </a:solidFill>
                <a:latin typeface="Menlo" panose="020B0609030804020204" pitchFamily="49" charset="0"/>
              </a:rPr>
              <a:t>float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buffer</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cudaMalloc</a:t>
            </a:r>
            <a:r>
              <a:rPr lang="en-US" dirty="0">
                <a:solidFill>
                  <a:srgbClr val="777777"/>
                </a:solidFill>
                <a:latin typeface="Menlo" panose="020B0609030804020204" pitchFamily="49" charset="0"/>
              </a:rPr>
              <a:t>(&amp;</a:t>
            </a:r>
            <a:r>
              <a:rPr lang="en-US" dirty="0">
                <a:solidFill>
                  <a:srgbClr val="333333"/>
                </a:solidFill>
                <a:latin typeface="Menlo" panose="020B0609030804020204" pitchFamily="49" charset="0"/>
              </a:rPr>
              <a:t>buffer</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N</a:t>
            </a:r>
            <a:r>
              <a:rPr lang="en-US" dirty="0">
                <a:solidFill>
                  <a:srgbClr val="777777"/>
                </a:solidFill>
                <a:latin typeface="Menlo" panose="020B0609030804020204" pitchFamily="49" charset="0"/>
              </a:rPr>
              <a:t>*</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float</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cudaResourceDesc</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resDesc</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memset</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resDesc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resDesc</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resDesc.resType</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cudaResourceTypeLinear</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resDesc.res.linear.devPtr</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buffer</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resDesc.res.linear.desc.f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cudaChannelFormatKindFloat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resDesc.res.linear.desc.x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32</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p>
          <a:p>
            <a:r>
              <a:rPr lang="en-US" dirty="0" err="1">
                <a:solidFill>
                  <a:srgbClr val="333333"/>
                </a:solidFill>
                <a:latin typeface="Menlo" panose="020B0609030804020204" pitchFamily="49" charset="0"/>
              </a:rPr>
              <a:t>resDesc.res.linear.sizeInBytes</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N</a:t>
            </a:r>
            <a:r>
              <a:rPr lang="en-US" dirty="0">
                <a:solidFill>
                  <a:srgbClr val="777777"/>
                </a:solidFill>
                <a:latin typeface="Menlo" panose="020B0609030804020204" pitchFamily="49" charset="0"/>
              </a:rPr>
              <a:t>*</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float</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cudaTextureDesc</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texDesc</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memset</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texDesc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texDesc</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333333"/>
                </a:solidFill>
                <a:latin typeface="Menlo" panose="020B0609030804020204" pitchFamily="49" charset="0"/>
              </a:rPr>
              <a:t>texDesc.readMode</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cudaReadModeElementType</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endParaRPr lang="en-US" dirty="0">
              <a:solidFill>
                <a:srgbClr val="7A3E9D"/>
              </a:solidFill>
              <a:latin typeface="Menlo" panose="020B0609030804020204" pitchFamily="49" charset="0"/>
            </a:endParaRPr>
          </a:p>
          <a:p>
            <a:r>
              <a:rPr lang="en-US" dirty="0" err="1">
                <a:solidFill>
                  <a:srgbClr val="7A3E9D"/>
                </a:solidFill>
                <a:latin typeface="Menlo" panose="020B0609030804020204" pitchFamily="49" charset="0"/>
              </a:rPr>
              <a:t>cudaTextureObject_t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tex</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cudaCreateTextureObject</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tex</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resDesc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texDesc</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NULL</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333333"/>
                </a:solidFill>
                <a:latin typeface="Menlo" panose="020B0609030804020204" pitchFamily="49" charset="0"/>
              </a:rPr>
              <a:t>kernel </a:t>
            </a:r>
            <a:r>
              <a:rPr lang="en-US" dirty="0">
                <a:solidFill>
                  <a:srgbClr val="777777"/>
                </a:solidFill>
                <a:latin typeface="Menlo" panose="020B0609030804020204" pitchFamily="49" charset="0"/>
              </a:rPr>
              <a:t>&lt;&lt;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grid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block </a:t>
            </a:r>
            <a:r>
              <a:rPr lang="en-US" dirty="0">
                <a:solidFill>
                  <a:srgbClr val="777777"/>
                </a:solidFill>
                <a:latin typeface="Menlo" panose="020B0609030804020204" pitchFamily="49" charset="0"/>
              </a:rPr>
              <a:t>&gt;&gt;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&gt;(</a:t>
            </a:r>
            <a:r>
              <a:rPr lang="en-US" dirty="0" err="1">
                <a:solidFill>
                  <a:srgbClr val="333333"/>
                </a:solidFill>
                <a:latin typeface="Menlo" panose="020B0609030804020204" pitchFamily="49" charset="0"/>
              </a:rPr>
              <a:t>tex</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cudaDestroyTextureObject</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tex</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cudaFree</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buffer</a:t>
            </a: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92168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A399-EF45-704E-8BA9-41B47C477FD1}"/>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A41DFEBB-A28B-6745-BFC4-6A883CFFC51B}"/>
              </a:ext>
            </a:extLst>
          </p:cNvPr>
          <p:cNvSpPr>
            <a:spLocks noGrp="1"/>
          </p:cNvSpPr>
          <p:nvPr>
            <p:ph idx="1"/>
          </p:nvPr>
        </p:nvSpPr>
        <p:spPr/>
        <p:txBody>
          <a:bodyPr/>
          <a:lstStyle/>
          <a:p>
            <a:r>
              <a:rPr lang="en-US" sz="3600" dirty="0"/>
              <a:t>ad</a:t>
            </a:r>
            <a:r>
              <a:rPr lang="en-US" altLang="zh-CN" sz="3600" dirty="0"/>
              <a:t>dress</a:t>
            </a:r>
            <a:r>
              <a:rPr lang="zh-CN" altLang="en-US" sz="3600" dirty="0"/>
              <a:t> </a:t>
            </a:r>
            <a:r>
              <a:rPr lang="en-US" altLang="zh-CN" sz="3600" dirty="0"/>
              <a:t>mode</a:t>
            </a:r>
            <a:r>
              <a:rPr lang="zh-CN" altLang="en-US" sz="3600" dirty="0"/>
              <a:t>与</a:t>
            </a:r>
            <a:r>
              <a:rPr lang="en-US" altLang="zh-CN" sz="3600" dirty="0"/>
              <a:t>filter</a:t>
            </a:r>
            <a:r>
              <a:rPr lang="zh-CN" altLang="en-US" sz="3600" dirty="0"/>
              <a:t> </a:t>
            </a:r>
            <a:r>
              <a:rPr lang="en-US" altLang="zh-CN" sz="3600" dirty="0"/>
              <a:t>mode</a:t>
            </a:r>
          </a:p>
          <a:p>
            <a:pPr lvl="1"/>
            <a:r>
              <a:rPr lang="en-US" sz="3200" dirty="0"/>
              <a:t>address</a:t>
            </a:r>
            <a:r>
              <a:rPr lang="zh-CN" altLang="en-US" sz="3200" dirty="0"/>
              <a:t> </a:t>
            </a:r>
            <a:r>
              <a:rPr lang="en-US" altLang="zh-CN" sz="3200" dirty="0"/>
              <a:t>mode:</a:t>
            </a:r>
            <a:r>
              <a:rPr lang="zh-CN" altLang="en-US" sz="3200" dirty="0"/>
              <a:t> 指明当坐标越界时如何处理</a:t>
            </a:r>
            <a:endParaRPr lang="en-US" altLang="zh-CN" sz="3200" dirty="0"/>
          </a:p>
          <a:p>
            <a:pPr lvl="2"/>
            <a:r>
              <a:rPr lang="en-US" altLang="zh-CN" sz="2800" dirty="0" err="1"/>
              <a:t>cudaAddressModeClamp</a:t>
            </a:r>
            <a:endParaRPr lang="en-US" altLang="zh-CN" sz="2800" dirty="0"/>
          </a:p>
          <a:p>
            <a:pPr lvl="3"/>
            <a:r>
              <a:rPr lang="zh-CN" altLang="en-US" sz="2000" dirty="0"/>
              <a:t>越界时等于对应边界上的值</a:t>
            </a:r>
            <a:endParaRPr lang="en-US" altLang="zh-CN" sz="2000" dirty="0"/>
          </a:p>
          <a:p>
            <a:pPr lvl="3"/>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[k]</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[0]</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(if</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k&lt;0);</a:t>
            </a:r>
          </a:p>
          <a:p>
            <a:pPr lvl="3"/>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[k]</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[n-1]</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(if</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k&gt;=n)</a:t>
            </a:r>
          </a:p>
          <a:p>
            <a:pPr lvl="2"/>
            <a:r>
              <a:rPr lang="en-US" altLang="zh-CN" sz="2800" dirty="0" err="1"/>
              <a:t>cudaAddressModeBorder</a:t>
            </a:r>
            <a:endParaRPr lang="en-US" altLang="zh-CN" sz="2800" dirty="0"/>
          </a:p>
          <a:p>
            <a:pPr lvl="3"/>
            <a:r>
              <a:rPr lang="zh-CN" altLang="en-US" sz="2000" dirty="0"/>
              <a:t>越界时值为常数</a:t>
            </a:r>
            <a:endParaRPr lang="en-US" altLang="zh-CN" sz="2000" dirty="0"/>
          </a:p>
          <a:p>
            <a:pPr lvl="3"/>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[k]</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cs typeface="Menlo" panose="020B0609030804020204" pitchFamily="49" charset="0"/>
              </a:rPr>
              <a:t>0</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(if</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k&lt;0</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or</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k&gt;=n)</a:t>
            </a:r>
            <a:endParaRPr lang="en-US" altLang="zh-CN" sz="2000" dirty="0"/>
          </a:p>
          <a:p>
            <a:pPr lvl="2"/>
            <a:r>
              <a:rPr lang="en-US" altLang="zh-CN" sz="2800" dirty="0" err="1"/>
              <a:t>cudaAddressModeWrap</a:t>
            </a:r>
            <a:endParaRPr lang="en-US" altLang="zh-CN" sz="2800" dirty="0"/>
          </a:p>
          <a:p>
            <a:pPr lvl="3"/>
            <a:r>
              <a:rPr lang="zh-CN" altLang="en-US" sz="2000" dirty="0"/>
              <a:t>以</a:t>
            </a:r>
            <a:r>
              <a:rPr lang="en-US" altLang="zh-CN" sz="2000" dirty="0"/>
              <a:t>n</a:t>
            </a:r>
            <a:r>
              <a:rPr lang="zh-CN" altLang="en-US" sz="2000" dirty="0"/>
              <a:t>为周期重复</a:t>
            </a:r>
            <a:endParaRPr lang="en-US" altLang="zh-CN" sz="2000" dirty="0"/>
          </a:p>
          <a:p>
            <a:pPr lvl="3"/>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[k]</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err="1">
                <a:latin typeface="Menlo" panose="020B0609030804020204" pitchFamily="49" charset="0"/>
                <a:cs typeface="Menlo" panose="020B0609030804020204" pitchFamily="49" charset="0"/>
              </a:rPr>
              <a:t>tex</a:t>
            </a:r>
            <a:r>
              <a:rPr lang="en-US" altLang="zh-CN" sz="2000" dirty="0">
                <a:latin typeface="Menlo" panose="020B0609030804020204" pitchFamily="49" charset="0"/>
                <a:cs typeface="Menlo" panose="020B0609030804020204" pitchFamily="49" charset="0"/>
              </a:rPr>
              <a:t>[</a:t>
            </a:r>
            <a:r>
              <a:rPr lang="en-US" altLang="zh-CN" sz="2000" dirty="0" err="1">
                <a:latin typeface="Menlo" panose="020B0609030804020204" pitchFamily="49" charset="0"/>
                <a:cs typeface="Menlo" panose="020B0609030804020204" pitchFamily="49" charset="0"/>
              </a:rPr>
              <a:t>k%n</a:t>
            </a:r>
            <a:r>
              <a:rPr lang="en-US" altLang="zh-CN" sz="2000" dirty="0">
                <a:latin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(if</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k&lt;0</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or</a:t>
            </a:r>
            <a:r>
              <a:rPr lang="zh-CN" altLang="en-US" sz="2000" dirty="0">
                <a:latin typeface="Menlo" panose="020B0609030804020204" pitchFamily="49" charset="0"/>
                <a:ea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k&gt;=n)</a:t>
            </a:r>
            <a:endParaRPr lang="en-US" altLang="zh-CN" sz="2000" dirty="0"/>
          </a:p>
          <a:p>
            <a:pPr lvl="2"/>
            <a:r>
              <a:rPr lang="en-US" altLang="zh-CN" sz="2800" dirty="0" err="1"/>
              <a:t>cudaAddressModeMirror</a:t>
            </a:r>
            <a:endParaRPr lang="en-US" altLang="zh-CN" sz="2800" dirty="0"/>
          </a:p>
          <a:p>
            <a:pPr lvl="3"/>
            <a:r>
              <a:rPr lang="zh-CN" altLang="en-US" sz="2000" dirty="0"/>
              <a:t>沿边界镜像，以</a:t>
            </a:r>
            <a:r>
              <a:rPr lang="en-US" altLang="zh-CN" sz="2000" dirty="0"/>
              <a:t>2n-2</a:t>
            </a:r>
            <a:r>
              <a:rPr lang="zh-CN" altLang="en-US" sz="2000" dirty="0"/>
              <a:t>为周期重复</a:t>
            </a:r>
            <a:endParaRPr lang="en-US" altLang="zh-CN" sz="2000" dirty="0"/>
          </a:p>
          <a:p>
            <a:pPr lvl="3"/>
            <a:r>
              <a:rPr lang="en-US" altLang="zh-CN" sz="2000" dirty="0" err="1">
                <a:latin typeface="Menlo" panose="020B0609030804020204" pitchFamily="49" charset="0"/>
                <a:ea typeface="Menlo" panose="020B0609030804020204" pitchFamily="49" charset="0"/>
                <a:cs typeface="Menlo" panose="020B0609030804020204" pitchFamily="49" charset="0"/>
              </a:rPr>
              <a:t>tex</a:t>
            </a:r>
            <a:r>
              <a:rPr lang="en-US" altLang="zh-CN" sz="2000" dirty="0">
                <a:latin typeface="Menlo" panose="020B0609030804020204" pitchFamily="49" charset="0"/>
                <a:ea typeface="Menlo" panose="020B0609030804020204" pitchFamily="49" charset="0"/>
                <a:cs typeface="Menlo" panose="020B0609030804020204" pitchFamily="49" charset="0"/>
              </a:rPr>
              <a:t>[l]</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ea typeface="Menlo" panose="020B0609030804020204" pitchFamily="49" charset="0"/>
                <a:cs typeface="Menlo" panose="020B0609030804020204" pitchFamily="49" charset="0"/>
              </a:rPr>
              <a:t>=</a:t>
            </a:r>
            <a:r>
              <a:rPr lang="zh-CN" altLang="en-US" sz="2000" dirty="0">
                <a:latin typeface="Menlo" panose="020B0609030804020204" pitchFamily="49" charset="0"/>
                <a:cs typeface="Menlo" panose="020B0609030804020204" pitchFamily="49" charset="0"/>
              </a:rPr>
              <a:t> </a:t>
            </a:r>
            <a:r>
              <a:rPr lang="en-US" altLang="zh-CN" sz="2000" dirty="0" err="1">
                <a:latin typeface="Menlo" panose="020B0609030804020204" pitchFamily="49" charset="0"/>
                <a:cs typeface="Menlo" panose="020B0609030804020204" pitchFamily="49" charset="0"/>
              </a:rPr>
              <a:t>tex</a:t>
            </a:r>
            <a:r>
              <a:rPr lang="en-US" altLang="zh-CN" sz="2000" dirty="0">
                <a:latin typeface="Menlo" panose="020B0609030804020204" pitchFamily="49" charset="0"/>
                <a:cs typeface="Menlo" panose="020B0609030804020204" pitchFamily="49" charset="0"/>
              </a:rPr>
              <a:t>[k]</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cs typeface="Menlo" panose="020B0609030804020204" pitchFamily="49" charset="0"/>
              </a:rPr>
              <a:t>(if</a:t>
            </a:r>
            <a:r>
              <a:rPr lang="zh-CN" altLang="en-US" sz="2000" dirty="0">
                <a:latin typeface="Menlo" panose="020B0609030804020204" pitchFamily="49" charset="0"/>
                <a:cs typeface="Menlo" panose="020B0609030804020204" pitchFamily="49" charset="0"/>
              </a:rPr>
              <a:t> </a:t>
            </a:r>
            <a:r>
              <a:rPr lang="en-US" altLang="zh-CN" sz="2000" dirty="0">
                <a:latin typeface="Menlo" panose="020B0609030804020204" pitchFamily="49" charset="0"/>
                <a:cs typeface="Menlo" panose="020B0609030804020204" pitchFamily="49" charset="0"/>
              </a:rPr>
              <a:t>(</a:t>
            </a:r>
            <a:r>
              <a:rPr lang="en-US" altLang="zh-CN" sz="2000" dirty="0" err="1">
                <a:latin typeface="Menlo" panose="020B0609030804020204" pitchFamily="49" charset="0"/>
                <a:cs typeface="Menlo" panose="020B0609030804020204" pitchFamily="49" charset="0"/>
              </a:rPr>
              <a:t>l+k</a:t>
            </a:r>
            <a:r>
              <a:rPr lang="en-US" altLang="zh-CN" sz="2000" dirty="0">
                <a:latin typeface="Menlo" panose="020B0609030804020204" pitchFamily="49" charset="0"/>
                <a:cs typeface="Menlo" panose="020B0609030804020204" pitchFamily="49" charset="0"/>
              </a:rPr>
              <a:t>)%(2n-2)==0)</a:t>
            </a:r>
            <a:endParaRPr lang="en-US" sz="2000" dirty="0"/>
          </a:p>
        </p:txBody>
      </p:sp>
      <p:sp>
        <p:nvSpPr>
          <p:cNvPr id="4" name="Slide Number Placeholder 3">
            <a:extLst>
              <a:ext uri="{FF2B5EF4-FFF2-40B4-BE49-F238E27FC236}">
                <a16:creationId xmlns:a16="http://schemas.microsoft.com/office/drawing/2014/main" id="{C4C250DD-2C9D-2A45-B33B-6266DCB6FE2F}"/>
              </a:ext>
            </a:extLst>
          </p:cNvPr>
          <p:cNvSpPr>
            <a:spLocks noGrp="1"/>
          </p:cNvSpPr>
          <p:nvPr>
            <p:ph type="sldNum" sz="quarter" idx="12"/>
          </p:nvPr>
        </p:nvSpPr>
        <p:spPr/>
        <p:txBody>
          <a:bodyPr/>
          <a:lstStyle/>
          <a:p>
            <a:pPr>
              <a:defRPr/>
            </a:pPr>
            <a:fld id="{CA40A734-EF3B-425E-9970-80954DDB0807}" type="slidenum">
              <a:rPr lang="zh-CN" altLang="en-US" smtClean="0"/>
              <a:pPr>
                <a:defRPr/>
              </a:pPr>
              <a:t>48</a:t>
            </a:fld>
            <a:endParaRPr lang="zh-CN" altLang="en-US"/>
          </a:p>
        </p:txBody>
      </p:sp>
    </p:spTree>
    <p:extLst>
      <p:ext uri="{BB962C8B-B14F-4D97-AF65-F5344CB8AC3E}">
        <p14:creationId xmlns:p14="http://schemas.microsoft.com/office/powerpoint/2010/main" val="1857754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A399-EF45-704E-8BA9-41B47C477FD1}"/>
              </a:ext>
            </a:extLst>
          </p:cNvPr>
          <p:cNvSpPr>
            <a:spLocks noGrp="1"/>
          </p:cNvSpPr>
          <p:nvPr>
            <p:ph type="title"/>
          </p:nvPr>
        </p:nvSpPr>
        <p:spPr/>
        <p:txBody>
          <a:bodyPr>
            <a:normAutofit fontScale="90000"/>
          </a:bodyPr>
          <a:lstStyle/>
          <a:p>
            <a:r>
              <a:rPr lang="zh-CN" altLang="en-US" dirty="0"/>
              <a:t>纹理内存</a:t>
            </a:r>
            <a:endParaRPr lang="en-US" dirty="0"/>
          </a:p>
        </p:txBody>
      </p:sp>
      <p:sp>
        <p:nvSpPr>
          <p:cNvPr id="3" name="Content Placeholder 2">
            <a:extLst>
              <a:ext uri="{FF2B5EF4-FFF2-40B4-BE49-F238E27FC236}">
                <a16:creationId xmlns:a16="http://schemas.microsoft.com/office/drawing/2014/main" id="{A41DFEBB-A28B-6745-BFC4-6A883CFFC51B}"/>
              </a:ext>
            </a:extLst>
          </p:cNvPr>
          <p:cNvSpPr>
            <a:spLocks noGrp="1"/>
          </p:cNvSpPr>
          <p:nvPr>
            <p:ph idx="1"/>
          </p:nvPr>
        </p:nvSpPr>
        <p:spPr/>
        <p:txBody>
          <a:bodyPr/>
          <a:lstStyle/>
          <a:p>
            <a:r>
              <a:rPr lang="en-US" sz="4000" dirty="0"/>
              <a:t>ad</a:t>
            </a:r>
            <a:r>
              <a:rPr lang="en-US" altLang="zh-CN" sz="4000" dirty="0"/>
              <a:t>dress</a:t>
            </a:r>
            <a:r>
              <a:rPr lang="zh-CN" altLang="en-US" sz="4000" dirty="0"/>
              <a:t> </a:t>
            </a:r>
            <a:r>
              <a:rPr lang="en-US" altLang="zh-CN" sz="4000" dirty="0"/>
              <a:t>mode</a:t>
            </a:r>
            <a:r>
              <a:rPr lang="zh-CN" altLang="en-US" sz="4000" dirty="0"/>
              <a:t>与</a:t>
            </a:r>
            <a:r>
              <a:rPr lang="en-US" altLang="zh-CN" sz="4000" dirty="0"/>
              <a:t>filter</a:t>
            </a:r>
            <a:r>
              <a:rPr lang="zh-CN" altLang="en-US" sz="4000" dirty="0"/>
              <a:t> </a:t>
            </a:r>
            <a:r>
              <a:rPr lang="en-US" altLang="zh-CN" sz="4000" dirty="0"/>
              <a:t>mode</a:t>
            </a:r>
          </a:p>
          <a:p>
            <a:pPr lvl="1"/>
            <a:r>
              <a:rPr lang="en-US" altLang="zh-CN" sz="3600" dirty="0"/>
              <a:t>filter</a:t>
            </a:r>
            <a:r>
              <a:rPr lang="zh-CN" altLang="en-US" sz="3600" dirty="0"/>
              <a:t> </a:t>
            </a:r>
            <a:r>
              <a:rPr lang="en-US" altLang="zh-CN" sz="3600" dirty="0"/>
              <a:t>mode:</a:t>
            </a:r>
            <a:r>
              <a:rPr lang="zh-CN" altLang="en-US" sz="3600" dirty="0"/>
              <a:t> 指明插值方式</a:t>
            </a:r>
            <a:endParaRPr lang="en-US" altLang="zh-CN" sz="3600" dirty="0"/>
          </a:p>
          <a:p>
            <a:pPr lvl="2"/>
            <a:r>
              <a:rPr lang="en-US" altLang="zh-CN" sz="2800" dirty="0" err="1"/>
              <a:t>cudaFilterModeLinear</a:t>
            </a:r>
            <a:r>
              <a:rPr lang="zh-CN" altLang="en-US" sz="2800" dirty="0"/>
              <a:t>：返回相邻格点的线性插值</a:t>
            </a:r>
            <a:endParaRPr lang="en-US" altLang="zh-CN" sz="2400" dirty="0"/>
          </a:p>
          <a:p>
            <a:pPr lvl="2"/>
            <a:r>
              <a:rPr lang="en-US" altLang="zh-CN" sz="2800" dirty="0" err="1"/>
              <a:t>cudaFilterModePoint</a:t>
            </a:r>
            <a:r>
              <a:rPr lang="zh-CN" altLang="en-US" sz="2800" dirty="0"/>
              <a:t>：返回所处格点的值</a:t>
            </a:r>
            <a:endParaRPr lang="en-US" altLang="zh-CN" sz="2800" dirty="0"/>
          </a:p>
          <a:p>
            <a:pPr lvl="1"/>
            <a:r>
              <a:rPr lang="en-US" altLang="zh-CN" sz="3600" dirty="0"/>
              <a:t>address</a:t>
            </a:r>
            <a:r>
              <a:rPr lang="zh-CN" altLang="en-US" sz="3600" dirty="0"/>
              <a:t> </a:t>
            </a:r>
            <a:r>
              <a:rPr lang="en-US" altLang="zh-CN" sz="3600" dirty="0"/>
              <a:t>mode</a:t>
            </a:r>
            <a:r>
              <a:rPr lang="zh-CN" altLang="en-US" sz="3600" dirty="0"/>
              <a:t>与</a:t>
            </a:r>
            <a:r>
              <a:rPr lang="en-US" altLang="zh-CN" sz="3600" dirty="0"/>
              <a:t>filter</a:t>
            </a:r>
            <a:r>
              <a:rPr lang="zh-CN" altLang="en-US" sz="3600" dirty="0"/>
              <a:t> </a:t>
            </a:r>
            <a:r>
              <a:rPr lang="en-US" altLang="zh-CN" sz="3600" dirty="0"/>
              <a:t>mode</a:t>
            </a:r>
            <a:r>
              <a:rPr lang="zh-CN" altLang="en-US" sz="3600" dirty="0"/>
              <a:t>的指明方式</a:t>
            </a:r>
            <a:endParaRPr lang="en-US" altLang="zh-CN" sz="3600" dirty="0"/>
          </a:p>
          <a:p>
            <a:pPr lvl="2"/>
            <a:r>
              <a:rPr lang="zh-CN" altLang="en-US" sz="2800" dirty="0"/>
              <a:t>绑定纹理</a:t>
            </a:r>
            <a:endParaRPr lang="en-US" altLang="zh-CN" sz="2800" dirty="0"/>
          </a:p>
          <a:p>
            <a:pPr lvl="2"/>
            <a:endParaRPr lang="en-US" altLang="zh-CN" sz="2800" dirty="0"/>
          </a:p>
          <a:p>
            <a:pPr marL="1097189" lvl="2" indent="0">
              <a:buNone/>
            </a:pPr>
            <a:endParaRPr lang="en-US" altLang="zh-CN" sz="2800" dirty="0"/>
          </a:p>
          <a:p>
            <a:pPr lvl="2"/>
            <a:r>
              <a:rPr lang="zh-CN" altLang="en-US" sz="2800" dirty="0"/>
              <a:t>非绑定纹理</a:t>
            </a:r>
            <a:endParaRPr lang="en-US" altLang="zh-CN" sz="2800" dirty="0"/>
          </a:p>
          <a:p>
            <a:pPr lvl="3"/>
            <a:endParaRPr lang="en-US" altLang="zh-CN" dirty="0"/>
          </a:p>
          <a:p>
            <a:pPr lvl="2"/>
            <a:endParaRPr lang="en-US" sz="2400" dirty="0"/>
          </a:p>
        </p:txBody>
      </p:sp>
      <p:sp>
        <p:nvSpPr>
          <p:cNvPr id="4" name="Slide Number Placeholder 3">
            <a:extLst>
              <a:ext uri="{FF2B5EF4-FFF2-40B4-BE49-F238E27FC236}">
                <a16:creationId xmlns:a16="http://schemas.microsoft.com/office/drawing/2014/main" id="{C4C250DD-2C9D-2A45-B33B-6266DCB6FE2F}"/>
              </a:ext>
            </a:extLst>
          </p:cNvPr>
          <p:cNvSpPr>
            <a:spLocks noGrp="1"/>
          </p:cNvSpPr>
          <p:nvPr>
            <p:ph type="sldNum" sz="quarter" idx="12"/>
          </p:nvPr>
        </p:nvSpPr>
        <p:spPr/>
        <p:txBody>
          <a:bodyPr/>
          <a:lstStyle/>
          <a:p>
            <a:pPr>
              <a:defRPr/>
            </a:pPr>
            <a:fld id="{CA40A734-EF3B-425E-9970-80954DDB0807}" type="slidenum">
              <a:rPr lang="zh-CN" altLang="en-US" smtClean="0"/>
              <a:pPr>
                <a:defRPr/>
              </a:pPr>
              <a:t>49</a:t>
            </a:fld>
            <a:endParaRPr lang="zh-CN" altLang="en-US"/>
          </a:p>
        </p:txBody>
      </p:sp>
      <p:sp>
        <p:nvSpPr>
          <p:cNvPr id="6" name="Rectangle 5">
            <a:extLst>
              <a:ext uri="{FF2B5EF4-FFF2-40B4-BE49-F238E27FC236}">
                <a16:creationId xmlns:a16="http://schemas.microsoft.com/office/drawing/2014/main" id="{4462B1C5-FA20-1F44-B093-F5EFD96359A9}"/>
              </a:ext>
            </a:extLst>
          </p:cNvPr>
          <p:cNvSpPr/>
          <p:nvPr/>
        </p:nvSpPr>
        <p:spPr>
          <a:xfrm>
            <a:off x="2155855" y="6332029"/>
            <a:ext cx="8831753" cy="1323439"/>
          </a:xfrm>
          <a:prstGeom prst="rect">
            <a:avLst/>
          </a:prstGeom>
          <a:solidFill>
            <a:schemeClr val="bg1"/>
          </a:solidFill>
        </p:spPr>
        <p:txBody>
          <a:bodyPr wrap="square">
            <a:spAutoFit/>
          </a:bodyPr>
          <a:lstStyle/>
          <a:p>
            <a:r>
              <a:rPr lang="en-US" sz="2000" dirty="0" err="1">
                <a:solidFill>
                  <a:srgbClr val="7A3E9D"/>
                </a:solidFill>
                <a:latin typeface="Menlo" panose="020B0609030804020204" pitchFamily="49" charset="0"/>
              </a:rPr>
              <a:t>cudaTextureObject_t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b="1" dirty="0" err="1">
                <a:solidFill>
                  <a:srgbClr val="AA3731"/>
                </a:solidFill>
                <a:latin typeface="Menlo" panose="020B0609030804020204" pitchFamily="49" charset="0"/>
              </a:rPr>
              <a:t>cudaCreateTextureObject</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resDesc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texDesc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NULL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err="1">
                <a:solidFill>
                  <a:srgbClr val="333333"/>
                </a:solidFill>
                <a:latin typeface="Menlo" panose="020B0609030804020204" pitchFamily="49" charset="0"/>
              </a:rPr>
              <a:t>tex.addressMode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cudaAddressModeClamp</a:t>
            </a:r>
            <a:r>
              <a:rPr lang="en-US" sz="2000" dirty="0">
                <a:solidFill>
                  <a:srgbClr val="777777"/>
                </a:solidFill>
                <a:latin typeface="Menlo" panose="020B0609030804020204" pitchFamily="49" charset="0"/>
              </a:rPr>
              <a:t>;</a:t>
            </a:r>
          </a:p>
          <a:p>
            <a:r>
              <a:rPr lang="en-US" sz="2000" dirty="0" err="1">
                <a:solidFill>
                  <a:srgbClr val="333333"/>
                </a:solidFill>
                <a:latin typeface="Menlo" panose="020B0609030804020204" pitchFamily="49" charset="0"/>
              </a:rPr>
              <a:t>tex.</a:t>
            </a:r>
            <a:r>
              <a:rPr lang="en-US" altLang="zh-CN" sz="2000" dirty="0" err="1">
                <a:solidFill>
                  <a:srgbClr val="333333"/>
                </a:solidFill>
                <a:latin typeface="Menlo" panose="020B0609030804020204" pitchFamily="49" charset="0"/>
              </a:rPr>
              <a:t>filterMode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altLang="zh-CN" sz="2000" dirty="0" err="1">
                <a:solidFill>
                  <a:srgbClr val="333333"/>
                </a:solidFill>
                <a:latin typeface="Menlo" panose="020B0609030804020204" pitchFamily="49" charset="0"/>
              </a:rPr>
              <a:t>cudaFilterModeLinear</a:t>
            </a:r>
            <a:r>
              <a:rPr lang="en-US" sz="2000" dirty="0">
                <a:solidFill>
                  <a:srgbClr val="777777"/>
                </a:solidFill>
                <a:latin typeface="Menlo" panose="020B0609030804020204" pitchFamily="49" charset="0"/>
              </a:rPr>
              <a:t>;</a:t>
            </a:r>
          </a:p>
        </p:txBody>
      </p:sp>
      <p:sp>
        <p:nvSpPr>
          <p:cNvPr id="7" name="Rectangle 6">
            <a:extLst>
              <a:ext uri="{FF2B5EF4-FFF2-40B4-BE49-F238E27FC236}">
                <a16:creationId xmlns:a16="http://schemas.microsoft.com/office/drawing/2014/main" id="{157208BC-CF08-4848-BF0E-C19FBAFC0318}"/>
              </a:ext>
            </a:extLst>
          </p:cNvPr>
          <p:cNvSpPr/>
          <p:nvPr/>
        </p:nvSpPr>
        <p:spPr>
          <a:xfrm>
            <a:off x="2148801" y="4762872"/>
            <a:ext cx="7906072" cy="1015663"/>
          </a:xfrm>
          <a:prstGeom prst="rect">
            <a:avLst/>
          </a:prstGeom>
        </p:spPr>
        <p:txBody>
          <a:bodyPr wrap="square">
            <a:spAutoFit/>
          </a:bodyPr>
          <a:lstStyle/>
          <a:p>
            <a:r>
              <a:rPr lang="en-US" sz="2000" dirty="0">
                <a:solidFill>
                  <a:srgbClr val="333333"/>
                </a:solidFill>
                <a:latin typeface="Menlo" panose="020B0609030804020204" pitchFamily="49" charset="0"/>
              </a:rPr>
              <a:t>texture</a:t>
            </a:r>
            <a:r>
              <a:rPr lang="en-US" sz="2000" dirty="0">
                <a:solidFill>
                  <a:srgbClr val="777777"/>
                </a:solidFill>
                <a:latin typeface="Menlo" panose="020B0609030804020204" pitchFamily="49" charset="0"/>
              </a:rPr>
              <a:t>&lt;</a:t>
            </a:r>
            <a:r>
              <a:rPr lang="en-US" sz="2000" dirty="0">
                <a:solidFill>
                  <a:srgbClr val="7A3E9D"/>
                </a:solidFill>
                <a:latin typeface="Menlo" panose="020B0609030804020204" pitchFamily="49" charset="0"/>
              </a:rPr>
              <a:t>float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cudaReadModeElementType</a:t>
            </a:r>
            <a:r>
              <a:rPr lang="en-US" sz="2000" dirty="0">
                <a:solidFill>
                  <a:srgbClr val="777777"/>
                </a:solidFill>
                <a:latin typeface="Menlo" panose="020B0609030804020204" pitchFamily="49" charset="0"/>
              </a:rPr>
              <a:t>&gt;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err="1">
                <a:solidFill>
                  <a:srgbClr val="333333"/>
                </a:solidFill>
                <a:latin typeface="Menlo" panose="020B0609030804020204" pitchFamily="49" charset="0"/>
              </a:rPr>
              <a:t>tex.addressMode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cudaAddressModeClamp</a:t>
            </a:r>
            <a:r>
              <a:rPr lang="en-US" sz="2000" dirty="0">
                <a:solidFill>
                  <a:srgbClr val="777777"/>
                </a:solidFill>
                <a:latin typeface="Menlo" panose="020B0609030804020204" pitchFamily="49" charset="0"/>
              </a:rPr>
              <a:t>;</a:t>
            </a:r>
          </a:p>
          <a:p>
            <a:r>
              <a:rPr lang="en-US" sz="2000" dirty="0" err="1">
                <a:solidFill>
                  <a:srgbClr val="333333"/>
                </a:solidFill>
                <a:latin typeface="Menlo" panose="020B0609030804020204" pitchFamily="49" charset="0"/>
              </a:rPr>
              <a:t>tex.</a:t>
            </a:r>
            <a:r>
              <a:rPr lang="en-US" altLang="zh-CN" sz="2000" dirty="0" err="1">
                <a:solidFill>
                  <a:srgbClr val="333333"/>
                </a:solidFill>
                <a:latin typeface="Menlo" panose="020B0609030804020204" pitchFamily="49" charset="0"/>
              </a:rPr>
              <a:t>filterMode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altLang="zh-CN" sz="2000" dirty="0" err="1">
                <a:solidFill>
                  <a:srgbClr val="333333"/>
                </a:solidFill>
                <a:latin typeface="Menlo" panose="020B0609030804020204" pitchFamily="49" charset="0"/>
              </a:rPr>
              <a:t>cudaFilterModeLinear</a:t>
            </a:r>
            <a:r>
              <a:rPr lang="en-US" sz="2000" dirty="0">
                <a:solidFill>
                  <a:srgbClr val="777777"/>
                </a:solidFill>
                <a:latin typeface="Menlo" panose="020B0609030804020204" pitchFamily="49" charset="0"/>
              </a:rPr>
              <a:t>;</a:t>
            </a:r>
          </a:p>
        </p:txBody>
      </p:sp>
    </p:spTree>
    <p:extLst>
      <p:ext uri="{BB962C8B-B14F-4D97-AF65-F5344CB8AC3E}">
        <p14:creationId xmlns:p14="http://schemas.microsoft.com/office/powerpoint/2010/main" val="306888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grid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sz="2000" dirty="0">
              <a:solidFill>
                <a:srgbClr val="777777"/>
              </a:solidFill>
              <a:latin typeface="Menlo" panose="020B0609030804020204" pitchFamily="49" charset="0"/>
            </a:endParaRPr>
          </a:p>
          <a:p>
            <a:pPr lvl="3"/>
            <a:endParaRPr lang="en-US" sz="2000" dirty="0">
              <a:solidFill>
                <a:srgbClr val="333333"/>
              </a:solidFill>
              <a:latin typeface="Menlo" panose="020B0609030804020204" pitchFamily="49" charset="0"/>
            </a:endParaRPr>
          </a:p>
          <a:p>
            <a:pPr lvl="3"/>
            <a:endParaRPr lang="en-US" altLang="zh-CN" dirty="0"/>
          </a:p>
          <a:p>
            <a:pPr lvl="3"/>
            <a:endParaRPr lang="en-US" altLang="zh-CN" dirty="0"/>
          </a:p>
          <a:p>
            <a:pPr lvl="2"/>
            <a:endParaRPr lang="en-US" altLang="zh-CN" dirty="0"/>
          </a:p>
          <a:p>
            <a:pPr lvl="1"/>
            <a:endParaRPr lang="en-US"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5</a:t>
            </a:fld>
            <a:endParaRPr lang="zh-CN" altLang="en-US"/>
          </a:p>
        </p:txBody>
      </p:sp>
      <p:sp>
        <p:nvSpPr>
          <p:cNvPr id="5" name="Rectangle 4">
            <a:extLst>
              <a:ext uri="{FF2B5EF4-FFF2-40B4-BE49-F238E27FC236}">
                <a16:creationId xmlns:a16="http://schemas.microsoft.com/office/drawing/2014/main" id="{843CDD39-A776-7B4C-B776-CE07F224BE32}"/>
              </a:ext>
            </a:extLst>
          </p:cNvPr>
          <p:cNvSpPr/>
          <p:nvPr/>
        </p:nvSpPr>
        <p:spPr>
          <a:xfrm>
            <a:off x="1276632" y="2812261"/>
            <a:ext cx="13167360" cy="4524315"/>
          </a:xfrm>
          <a:prstGeom prst="rect">
            <a:avLst/>
          </a:prstGeom>
          <a:solidFill>
            <a:schemeClr val="bg1"/>
          </a:solidFill>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matrix_add</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x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blockDim</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y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blockDim</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y</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y</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y</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zh-CN" altLang="en-US" sz="2400" dirty="0">
                <a:solidFill>
                  <a:srgbClr val="333333"/>
                </a:solidFill>
                <a:latin typeface="Menlo" panose="020B0609030804020204" pitchFamily="49" charset="0"/>
              </a:rPr>
              <a:t>    </a:t>
            </a:r>
            <a:r>
              <a:rPr lang="en-US" sz="2400" dirty="0">
                <a:solidFill>
                  <a:srgbClr val="4B69C6"/>
                </a:solidFill>
                <a:latin typeface="Menlo" panose="020B0609030804020204" pitchFamily="49" charset="0"/>
              </a:rPr>
              <a:t>if</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y</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n </a:t>
            </a:r>
            <a:r>
              <a:rPr lang="en-US" sz="2400" dirty="0">
                <a:solidFill>
                  <a:srgbClr val="777777"/>
                </a:solidFill>
                <a:latin typeface="Menlo" panose="020B0609030804020204" pitchFamily="49" charset="0"/>
              </a:rPr>
              <a:t>&amp;&amp;</a:t>
            </a:r>
            <a:r>
              <a:rPr lang="en-US" sz="2400" dirty="0">
                <a:solidFill>
                  <a:srgbClr val="333333"/>
                </a:solidFill>
                <a:latin typeface="Menlo" panose="020B0609030804020204" pitchFamily="49" charset="0"/>
              </a:rPr>
              <a:t> x</a:t>
            </a:r>
            <a:r>
              <a:rPr lang="en-US" sz="2400" dirty="0">
                <a:solidFill>
                  <a:srgbClr val="777777"/>
                </a:solidFill>
                <a:latin typeface="Menlo" panose="020B0609030804020204" pitchFamily="49" charset="0"/>
              </a:rPr>
              <a:t>&lt;</a:t>
            </a:r>
            <a:r>
              <a:rPr lang="en-US" sz="2400" dirty="0">
                <a:solidFill>
                  <a:srgbClr val="333333"/>
                </a:solidFill>
                <a:latin typeface="Menlo" panose="020B0609030804020204" pitchFamily="49" charset="0"/>
              </a:rPr>
              <a:t>m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y</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x</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y</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x</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y</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dim3 </a:t>
            </a:r>
            <a:r>
              <a:rPr lang="en-US" sz="2400" b="1" dirty="0">
                <a:solidFill>
                  <a:srgbClr val="AA3731"/>
                </a:solidFill>
                <a:latin typeface="Menlo" panose="020B0609030804020204" pitchFamily="49" charset="0"/>
              </a:rPr>
              <a:t>block</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w</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h</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333333"/>
                </a:solidFill>
                <a:latin typeface="Menlo" panose="020B0609030804020204" pitchFamily="49" charset="0"/>
              </a:rPr>
              <a:t>dim3 </a:t>
            </a:r>
            <a:r>
              <a:rPr lang="en-US" sz="2400" b="1" dirty="0">
                <a:solidFill>
                  <a:srgbClr val="AA3731"/>
                </a:solidFill>
                <a:latin typeface="Menlo" panose="020B0609030804020204" pitchFamily="49" charset="0"/>
              </a:rPr>
              <a:t>grid</a:t>
            </a:r>
            <a:r>
              <a:rPr lang="en-US" sz="2400" dirty="0">
                <a:solidFill>
                  <a:srgbClr val="777777"/>
                </a:solidFill>
                <a:latin typeface="Menlo" panose="020B0609030804020204" pitchFamily="49" charset="0"/>
              </a:rPr>
              <a:t>(</a:t>
            </a:r>
            <a:r>
              <a:rPr lang="en-US" sz="2400" b="1" dirty="0" err="1">
                <a:solidFill>
                  <a:srgbClr val="AA3731"/>
                </a:solidFill>
                <a:latin typeface="Menlo" panose="020B0609030804020204" pitchFamily="49" charset="0"/>
              </a:rPr>
              <a:t>divup</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w</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divup</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h</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err="1">
                <a:solidFill>
                  <a:srgbClr val="333333"/>
                </a:solidFill>
                <a:latin typeface="Menlo" panose="020B0609030804020204" pitchFamily="49" charset="0"/>
              </a:rPr>
              <a:t>matrix_add</a:t>
            </a:r>
            <a:r>
              <a:rPr lang="en-US" sz="2400" dirty="0">
                <a:solidFill>
                  <a:srgbClr val="777777"/>
                </a:solidFill>
                <a:latin typeface="Menlo" panose="020B0609030804020204" pitchFamily="49" charset="0"/>
              </a:rPr>
              <a:t>&lt;&lt;&lt;</a:t>
            </a:r>
            <a:r>
              <a:rPr lang="en-US" sz="2400" dirty="0">
                <a:solidFill>
                  <a:srgbClr val="333333"/>
                </a:solidFill>
                <a:latin typeface="Menlo" panose="020B0609030804020204" pitchFamily="49" charset="0"/>
              </a:rPr>
              <a:t> grid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block </a:t>
            </a:r>
            <a:r>
              <a:rPr lang="en-US" sz="2400" dirty="0">
                <a:solidFill>
                  <a:srgbClr val="777777"/>
                </a:solidFill>
                <a:latin typeface="Menlo" panose="020B0609030804020204" pitchFamily="49" charset="0"/>
              </a:rPr>
              <a:t>&gt;&gt;&gt;(</a:t>
            </a:r>
            <a:r>
              <a:rPr lang="en-US" sz="2400" dirty="0">
                <a:solidFill>
                  <a:srgbClr val="333333"/>
                </a:solidFill>
                <a:latin typeface="Menlo" panose="020B0609030804020204" pitchFamily="49" charset="0"/>
              </a:rPr>
              <a:t>A</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altLang="zh-CN"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altLang="zh-CN" sz="2400" dirty="0">
                <a:solidFill>
                  <a:srgbClr val="333333"/>
                </a:solidFill>
                <a:latin typeface="Menlo" panose="020B0609030804020204" pitchFamily="49" charset="0"/>
              </a:rPr>
              <a:t>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587915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CC7-FFF7-EF44-BA86-31077C52604B}"/>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7E2FB2A4-9925-CB4D-A560-186C2609E0E4}"/>
              </a:ext>
            </a:extLst>
          </p:cNvPr>
          <p:cNvSpPr>
            <a:spLocks noGrp="1"/>
          </p:cNvSpPr>
          <p:nvPr>
            <p:ph idx="1"/>
          </p:nvPr>
        </p:nvSpPr>
        <p:spPr/>
        <p:txBody>
          <a:bodyPr/>
          <a:lstStyle/>
          <a:p>
            <a:r>
              <a:rPr lang="zh-CN" altLang="en-US" dirty="0"/>
              <a:t>线程组织与内存结构</a:t>
            </a:r>
            <a:endParaRPr lang="en-US" altLang="zh-CN" dirty="0"/>
          </a:p>
          <a:p>
            <a:r>
              <a:rPr lang="en-US" altLang="zh-CN" dirty="0"/>
              <a:t>CUDA</a:t>
            </a:r>
            <a:r>
              <a:rPr lang="zh-CN" altLang="en-US" dirty="0"/>
              <a:t>内存模型</a:t>
            </a:r>
            <a:endParaRPr lang="en-US" altLang="zh-CN" dirty="0"/>
          </a:p>
          <a:p>
            <a:r>
              <a:rPr lang="zh-CN" altLang="en-US" dirty="0"/>
              <a:t>全局内存</a:t>
            </a:r>
            <a:endParaRPr lang="en-US" altLang="zh-CN" dirty="0"/>
          </a:p>
          <a:p>
            <a:r>
              <a:rPr lang="zh-CN" altLang="en-US" dirty="0"/>
              <a:t>常量内存</a:t>
            </a:r>
            <a:endParaRPr lang="en-US" altLang="zh-CN" dirty="0"/>
          </a:p>
          <a:p>
            <a:r>
              <a:rPr lang="zh-CN" altLang="en-US" dirty="0"/>
              <a:t>只读</a:t>
            </a:r>
            <a:r>
              <a:rPr lang="en-US" altLang="zh-CN" dirty="0"/>
              <a:t>/</a:t>
            </a:r>
            <a:r>
              <a:rPr lang="zh-CN" altLang="en-US" dirty="0"/>
              <a:t>纹理内存</a:t>
            </a:r>
            <a:endParaRPr lang="en-US" altLang="zh-CN" dirty="0"/>
          </a:p>
          <a:p>
            <a:r>
              <a:rPr lang="zh-CN" altLang="en-US" dirty="0">
                <a:solidFill>
                  <a:srgbClr val="C00000"/>
                </a:solidFill>
              </a:rPr>
              <a:t>共享内存</a:t>
            </a:r>
            <a:endParaRPr lang="en-US" altLang="zh-CN" dirty="0">
              <a:solidFill>
                <a:srgbClr val="C00000"/>
              </a:solidFill>
            </a:endParaRPr>
          </a:p>
          <a:p>
            <a:endParaRPr lang="en-US" dirty="0"/>
          </a:p>
        </p:txBody>
      </p:sp>
      <p:sp>
        <p:nvSpPr>
          <p:cNvPr id="4" name="Slide Number Placeholder 3">
            <a:extLst>
              <a:ext uri="{FF2B5EF4-FFF2-40B4-BE49-F238E27FC236}">
                <a16:creationId xmlns:a16="http://schemas.microsoft.com/office/drawing/2014/main" id="{42067B25-FCBF-8A4D-B359-ABF6A5F8C956}"/>
              </a:ext>
            </a:extLst>
          </p:cNvPr>
          <p:cNvSpPr>
            <a:spLocks noGrp="1"/>
          </p:cNvSpPr>
          <p:nvPr>
            <p:ph type="sldNum" sz="quarter" idx="12"/>
          </p:nvPr>
        </p:nvSpPr>
        <p:spPr/>
        <p:txBody>
          <a:bodyPr/>
          <a:lstStyle/>
          <a:p>
            <a:pPr>
              <a:defRPr/>
            </a:pPr>
            <a:fld id="{CA40A734-EF3B-425E-9970-80954DDB0807}" type="slidenum">
              <a:rPr lang="zh-CN" altLang="en-US" smtClean="0"/>
              <a:pPr>
                <a:defRPr/>
              </a:pPr>
              <a:t>50</a:t>
            </a:fld>
            <a:endParaRPr lang="zh-CN" altLang="en-US"/>
          </a:p>
        </p:txBody>
      </p:sp>
    </p:spTree>
    <p:extLst>
      <p:ext uri="{BB962C8B-B14F-4D97-AF65-F5344CB8AC3E}">
        <p14:creationId xmlns:p14="http://schemas.microsoft.com/office/powerpoint/2010/main" val="874215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742E-D69F-394D-B5E0-90C9EA695B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BA319B57-356E-474A-9A16-8CB354E56010}"/>
              </a:ext>
            </a:extLst>
          </p:cNvPr>
          <p:cNvSpPr>
            <a:spLocks noGrp="1"/>
          </p:cNvSpPr>
          <p:nvPr>
            <p:ph idx="1"/>
          </p:nvPr>
        </p:nvSpPr>
        <p:spPr/>
        <p:txBody>
          <a:bodyPr/>
          <a:lstStyle/>
          <a:p>
            <a:r>
              <a:rPr lang="zh-CN" altLang="en-US" dirty="0"/>
              <a:t>可编程的缓存</a:t>
            </a:r>
            <a:endParaRPr lang="en-US" altLang="zh-CN" dirty="0"/>
          </a:p>
          <a:p>
            <a:pPr lvl="1"/>
            <a:r>
              <a:rPr lang="zh-CN" altLang="en-US" dirty="0"/>
              <a:t>可以显式控制载入</a:t>
            </a:r>
            <a:r>
              <a:rPr lang="en-US" altLang="zh-CN" dirty="0"/>
              <a:t>/</a:t>
            </a:r>
            <a:r>
              <a:rPr lang="zh-CN" altLang="en-US" dirty="0"/>
              <a:t>同步数据</a:t>
            </a:r>
            <a:endParaRPr lang="en-US" altLang="zh-CN" dirty="0"/>
          </a:p>
          <a:p>
            <a:pPr lvl="1"/>
            <a:r>
              <a:rPr lang="zh-CN" altLang="en-US" dirty="0"/>
              <a:t>片上存储</a:t>
            </a:r>
            <a:endParaRPr lang="en-US" altLang="zh-CN" dirty="0"/>
          </a:p>
          <a:p>
            <a:pPr lvl="1"/>
            <a:r>
              <a:rPr lang="zh-CN" altLang="en-US" dirty="0"/>
              <a:t>读写速度非常快</a:t>
            </a:r>
            <a:endParaRPr lang="en-US" altLang="zh-CN" dirty="0"/>
          </a:p>
          <a:p>
            <a:pPr lvl="2"/>
            <a:r>
              <a:rPr lang="zh-CN" altLang="en-US" dirty="0"/>
              <a:t>带宽 </a:t>
            </a:r>
            <a:r>
              <a:rPr lang="en-US" altLang="zh-CN" dirty="0"/>
              <a:t>&gt;</a:t>
            </a:r>
            <a:r>
              <a:rPr lang="zh-CN" altLang="en-US" dirty="0"/>
              <a:t> </a:t>
            </a:r>
            <a:r>
              <a:rPr lang="en-US" altLang="zh-CN" dirty="0"/>
              <a:t>1</a:t>
            </a:r>
            <a:r>
              <a:rPr lang="zh-CN" altLang="en-US" dirty="0"/>
              <a:t> </a:t>
            </a:r>
            <a:r>
              <a:rPr lang="en-US" altLang="zh-CN" dirty="0"/>
              <a:t>TB/s</a:t>
            </a:r>
          </a:p>
          <a:p>
            <a:pPr lvl="1"/>
            <a:r>
              <a:rPr lang="zh-CN" altLang="en-US" dirty="0"/>
              <a:t>基于线程块</a:t>
            </a:r>
            <a:endParaRPr lang="en-US" altLang="zh-CN" dirty="0"/>
          </a:p>
          <a:p>
            <a:pPr lvl="2"/>
            <a:r>
              <a:rPr lang="zh-CN" altLang="en-US" dirty="0"/>
              <a:t>允许同一线程块中的线程共享部分数据</a:t>
            </a:r>
            <a:endParaRPr lang="en-US" altLang="zh-CN" dirty="0"/>
          </a:p>
          <a:p>
            <a:pPr lvl="2"/>
            <a:r>
              <a:rPr lang="zh-CN" altLang="en-US" dirty="0"/>
              <a:t>无法同步不同线程块中的线程</a:t>
            </a:r>
            <a:endParaRPr lang="en-US" dirty="0"/>
          </a:p>
        </p:txBody>
      </p:sp>
      <p:sp>
        <p:nvSpPr>
          <p:cNvPr id="4" name="Slide Number Placeholder 3">
            <a:extLst>
              <a:ext uri="{FF2B5EF4-FFF2-40B4-BE49-F238E27FC236}">
                <a16:creationId xmlns:a16="http://schemas.microsoft.com/office/drawing/2014/main" id="{EF744D0C-496C-9540-BF68-9E4CAA35FB8B}"/>
              </a:ext>
            </a:extLst>
          </p:cNvPr>
          <p:cNvSpPr>
            <a:spLocks noGrp="1"/>
          </p:cNvSpPr>
          <p:nvPr>
            <p:ph type="sldNum" sz="quarter" idx="12"/>
          </p:nvPr>
        </p:nvSpPr>
        <p:spPr/>
        <p:txBody>
          <a:bodyPr/>
          <a:lstStyle/>
          <a:p>
            <a:pPr>
              <a:defRPr/>
            </a:pPr>
            <a:fld id="{CA40A734-EF3B-425E-9970-80954DDB0807}" type="slidenum">
              <a:rPr lang="zh-CN" altLang="en-US" smtClean="0"/>
              <a:pPr>
                <a:defRPr/>
              </a:pPr>
              <a:t>51</a:t>
            </a:fld>
            <a:endParaRPr lang="zh-CN" altLang="en-US"/>
          </a:p>
        </p:txBody>
      </p:sp>
    </p:spTree>
    <p:extLst>
      <p:ext uri="{BB962C8B-B14F-4D97-AF65-F5344CB8AC3E}">
        <p14:creationId xmlns:p14="http://schemas.microsoft.com/office/powerpoint/2010/main" val="880339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742E-D69F-394D-B5E0-90C9EA695B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BA319B57-356E-474A-9A16-8CB354E56010}"/>
              </a:ext>
            </a:extLst>
          </p:cNvPr>
          <p:cNvSpPr>
            <a:spLocks noGrp="1"/>
          </p:cNvSpPr>
          <p:nvPr>
            <p:ph idx="1"/>
          </p:nvPr>
        </p:nvSpPr>
        <p:spPr/>
        <p:txBody>
          <a:bodyPr/>
          <a:lstStyle/>
          <a:p>
            <a:r>
              <a:rPr lang="zh-CN" altLang="en-US" dirty="0"/>
              <a:t>基于线程块的共享内存读写模型</a:t>
            </a:r>
            <a:endParaRPr lang="en-US" altLang="zh-CN" dirty="0"/>
          </a:p>
          <a:p>
            <a:pPr lvl="1"/>
            <a:r>
              <a:rPr lang="zh-CN" altLang="en-US" dirty="0"/>
              <a:t>线程块往往只需要部分数据</a:t>
            </a:r>
            <a:endParaRPr lang="en-US" altLang="zh-CN" dirty="0"/>
          </a:p>
          <a:p>
            <a:pPr lvl="1"/>
            <a:r>
              <a:rPr lang="zh-CN" altLang="en-US" dirty="0"/>
              <a:t>流程</a:t>
            </a:r>
            <a:endParaRPr lang="en-US" altLang="zh-CN" dirty="0"/>
          </a:p>
          <a:p>
            <a:pPr lvl="2"/>
            <a:r>
              <a:rPr lang="zh-CN" altLang="en-US" dirty="0"/>
              <a:t>将全局数据切分成小块</a:t>
            </a:r>
            <a:endParaRPr lang="en-US" altLang="zh-CN" dirty="0"/>
          </a:p>
          <a:p>
            <a:pPr lvl="2"/>
            <a:r>
              <a:rPr lang="zh-CN" altLang="en-US" dirty="0"/>
              <a:t>在核函数中将线程块所需的一个小块数据载入共享内存</a:t>
            </a:r>
            <a:endParaRPr lang="en-US" altLang="zh-CN" dirty="0"/>
          </a:p>
          <a:p>
            <a:pPr lvl="2"/>
            <a:r>
              <a:rPr lang="zh-CN" altLang="en-US" dirty="0"/>
              <a:t>运行核函数进行计算</a:t>
            </a:r>
            <a:endParaRPr lang="en-US" altLang="zh-CN" dirty="0"/>
          </a:p>
          <a:p>
            <a:pPr lvl="2"/>
            <a:r>
              <a:rPr lang="zh-CN" altLang="en-US" dirty="0"/>
              <a:t>核函数结束前将数据拷贝至全局内存</a:t>
            </a:r>
            <a:endParaRPr lang="en-US" dirty="0"/>
          </a:p>
        </p:txBody>
      </p:sp>
      <p:sp>
        <p:nvSpPr>
          <p:cNvPr id="4" name="Slide Number Placeholder 3">
            <a:extLst>
              <a:ext uri="{FF2B5EF4-FFF2-40B4-BE49-F238E27FC236}">
                <a16:creationId xmlns:a16="http://schemas.microsoft.com/office/drawing/2014/main" id="{EF744D0C-496C-9540-BF68-9E4CAA35FB8B}"/>
              </a:ext>
            </a:extLst>
          </p:cNvPr>
          <p:cNvSpPr>
            <a:spLocks noGrp="1"/>
          </p:cNvSpPr>
          <p:nvPr>
            <p:ph type="sldNum" sz="quarter" idx="12"/>
          </p:nvPr>
        </p:nvSpPr>
        <p:spPr/>
        <p:txBody>
          <a:bodyPr/>
          <a:lstStyle/>
          <a:p>
            <a:pPr>
              <a:defRPr/>
            </a:pPr>
            <a:fld id="{CA40A734-EF3B-425E-9970-80954DDB0807}" type="slidenum">
              <a:rPr lang="zh-CN" altLang="en-US" smtClean="0"/>
              <a:pPr>
                <a:defRPr/>
              </a:pPr>
              <a:t>52</a:t>
            </a:fld>
            <a:endParaRPr lang="zh-CN" altLang="en-US"/>
          </a:p>
        </p:txBody>
      </p:sp>
      <p:pic>
        <p:nvPicPr>
          <p:cNvPr id="6" name="Picture 5">
            <a:extLst>
              <a:ext uri="{FF2B5EF4-FFF2-40B4-BE49-F238E27FC236}">
                <a16:creationId xmlns:a16="http://schemas.microsoft.com/office/drawing/2014/main" id="{0A147E14-132D-6441-8B3B-4D92A115148B}"/>
              </a:ext>
            </a:extLst>
          </p:cNvPr>
          <p:cNvPicPr>
            <a:picLocks noChangeAspect="1"/>
          </p:cNvPicPr>
          <p:nvPr/>
        </p:nvPicPr>
        <p:blipFill>
          <a:blip r:embed="rId2"/>
          <a:stretch>
            <a:fillRect/>
          </a:stretch>
        </p:blipFill>
        <p:spPr>
          <a:xfrm>
            <a:off x="1574800" y="5554960"/>
            <a:ext cx="11480800" cy="2006600"/>
          </a:xfrm>
          <a:prstGeom prst="rect">
            <a:avLst/>
          </a:prstGeom>
          <a:solidFill>
            <a:schemeClr val="bg1"/>
          </a:solidFill>
        </p:spPr>
      </p:pic>
    </p:spTree>
    <p:extLst>
      <p:ext uri="{BB962C8B-B14F-4D97-AF65-F5344CB8AC3E}">
        <p14:creationId xmlns:p14="http://schemas.microsoft.com/office/powerpoint/2010/main" val="955794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742E-D69F-394D-B5E0-90C9EA695B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BA319B57-356E-474A-9A16-8CB354E56010}"/>
              </a:ext>
            </a:extLst>
          </p:cNvPr>
          <p:cNvSpPr>
            <a:spLocks noGrp="1"/>
          </p:cNvSpPr>
          <p:nvPr>
            <p:ph idx="1"/>
          </p:nvPr>
        </p:nvSpPr>
        <p:spPr/>
        <p:txBody>
          <a:bodyPr/>
          <a:lstStyle/>
          <a:p>
            <a:r>
              <a:rPr lang="zh-CN" altLang="en-US" dirty="0"/>
              <a:t>读写模型：传输 </a:t>
            </a:r>
            <a:r>
              <a:rPr lang="en-US" altLang="zh-CN" dirty="0"/>
              <a:t>-&gt;</a:t>
            </a:r>
            <a:r>
              <a:rPr lang="zh-CN" altLang="en-US" dirty="0"/>
              <a:t> 执行 </a:t>
            </a:r>
            <a:r>
              <a:rPr lang="en-US" altLang="zh-CN" dirty="0"/>
              <a:t>-&gt;</a:t>
            </a:r>
            <a:r>
              <a:rPr lang="zh-CN" altLang="en-US" dirty="0"/>
              <a:t> 传输</a:t>
            </a:r>
            <a:endParaRPr lang="en-US" altLang="zh-CN" dirty="0"/>
          </a:p>
          <a:p>
            <a:pPr lvl="1"/>
            <a:r>
              <a:rPr lang="zh-CN" altLang="en-US" dirty="0"/>
              <a:t>主机视角：</a:t>
            </a:r>
            <a:endParaRPr lang="en-US" altLang="zh-CN" dirty="0"/>
          </a:p>
          <a:p>
            <a:pPr lvl="2"/>
            <a:r>
              <a:rPr lang="zh-CN" altLang="en-US" dirty="0"/>
              <a:t>传输：主机内存至显存</a:t>
            </a:r>
            <a:endParaRPr lang="en-US" altLang="zh-CN" dirty="0"/>
          </a:p>
          <a:p>
            <a:pPr lvl="2"/>
            <a:r>
              <a:rPr lang="zh-CN" altLang="en-US" dirty="0"/>
              <a:t>执行：核函数</a:t>
            </a:r>
            <a:endParaRPr lang="en-US" altLang="zh-CN" dirty="0"/>
          </a:p>
          <a:p>
            <a:pPr lvl="2"/>
            <a:r>
              <a:rPr lang="zh-CN" altLang="en-US" dirty="0"/>
              <a:t>传输：显存至主机内存</a:t>
            </a:r>
            <a:endParaRPr lang="en-US" altLang="zh-CN" dirty="0"/>
          </a:p>
          <a:p>
            <a:pPr lvl="1"/>
            <a:r>
              <a:rPr lang="zh-CN" altLang="en-US" dirty="0"/>
              <a:t>设备视角：</a:t>
            </a:r>
            <a:endParaRPr lang="en-US" altLang="zh-CN" dirty="0"/>
          </a:p>
          <a:p>
            <a:pPr lvl="2"/>
            <a:r>
              <a:rPr lang="zh-CN" altLang="en-US" dirty="0"/>
              <a:t>传输：设备内存至寄存器</a:t>
            </a:r>
            <a:endParaRPr lang="en-US" altLang="zh-CN" dirty="0"/>
          </a:p>
          <a:p>
            <a:pPr lvl="2"/>
            <a:r>
              <a:rPr lang="zh-CN" altLang="en-US" dirty="0"/>
              <a:t>执行：指令</a:t>
            </a:r>
            <a:endParaRPr lang="en-US" altLang="zh-CN" dirty="0"/>
          </a:p>
          <a:p>
            <a:pPr lvl="2"/>
            <a:r>
              <a:rPr lang="zh-CN" altLang="en-US" dirty="0"/>
              <a:t>传输：寄存器至设备内存</a:t>
            </a:r>
            <a:endParaRPr lang="en-US" altLang="zh-CN" dirty="0"/>
          </a:p>
          <a:p>
            <a:pPr lvl="1"/>
            <a:endParaRPr lang="en-US" dirty="0"/>
          </a:p>
        </p:txBody>
      </p:sp>
      <p:sp>
        <p:nvSpPr>
          <p:cNvPr id="4" name="Slide Number Placeholder 3">
            <a:extLst>
              <a:ext uri="{FF2B5EF4-FFF2-40B4-BE49-F238E27FC236}">
                <a16:creationId xmlns:a16="http://schemas.microsoft.com/office/drawing/2014/main" id="{EF744D0C-496C-9540-BF68-9E4CAA35FB8B}"/>
              </a:ext>
            </a:extLst>
          </p:cNvPr>
          <p:cNvSpPr>
            <a:spLocks noGrp="1"/>
          </p:cNvSpPr>
          <p:nvPr>
            <p:ph type="sldNum" sz="quarter" idx="12"/>
          </p:nvPr>
        </p:nvSpPr>
        <p:spPr/>
        <p:txBody>
          <a:bodyPr/>
          <a:lstStyle/>
          <a:p>
            <a:pPr>
              <a:defRPr/>
            </a:pPr>
            <a:fld id="{CA40A734-EF3B-425E-9970-80954DDB0807}" type="slidenum">
              <a:rPr lang="zh-CN" altLang="en-US" smtClean="0"/>
              <a:pPr>
                <a:defRPr/>
              </a:pPr>
              <a:t>53</a:t>
            </a:fld>
            <a:endParaRPr lang="zh-CN" altLang="en-US"/>
          </a:p>
        </p:txBody>
      </p:sp>
      <p:sp>
        <p:nvSpPr>
          <p:cNvPr id="7" name="Content Placeholder 2">
            <a:extLst>
              <a:ext uri="{FF2B5EF4-FFF2-40B4-BE49-F238E27FC236}">
                <a16:creationId xmlns:a16="http://schemas.microsoft.com/office/drawing/2014/main" id="{961C1B01-FF43-B84D-B622-459F13028B91}"/>
              </a:ext>
            </a:extLst>
          </p:cNvPr>
          <p:cNvSpPr txBox="1">
            <a:spLocks/>
          </p:cNvSpPr>
          <p:nvPr/>
        </p:nvSpPr>
        <p:spPr bwMode="auto">
          <a:xfrm>
            <a:off x="7171184" y="1886314"/>
            <a:ext cx="5904656" cy="6116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411446" indent="-411446" algn="l" rtl="0" eaLnBrk="0" fontAlgn="base" hangingPunct="0">
              <a:spcBef>
                <a:spcPct val="20000"/>
              </a:spcBef>
              <a:spcAft>
                <a:spcPct val="0"/>
              </a:spcAft>
              <a:buClr>
                <a:srgbClr val="FF0000"/>
              </a:buClr>
              <a:buSzPct val="100000"/>
              <a:buFontTx/>
              <a:buBlip>
                <a:blip r:embed="rId2"/>
              </a:buBlip>
              <a:defRPr sz="3840" kern="1200" baseline="0">
                <a:solidFill>
                  <a:srgbClr val="0070C0"/>
                </a:solidFill>
                <a:latin typeface="Helvetica Neue" panose="02000503000000020004" pitchFamily="2" charset="0"/>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baseline="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baseline="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dirty="0"/>
              <a:t>程序块与共享内存视角：</a:t>
            </a:r>
            <a:endParaRPr lang="en-US" altLang="zh-CN" dirty="0"/>
          </a:p>
          <a:p>
            <a:pPr lvl="2"/>
            <a:r>
              <a:rPr lang="zh-CN" altLang="en-US" dirty="0"/>
              <a:t>传输：共享内存至寄存器</a:t>
            </a:r>
            <a:endParaRPr lang="en-US" altLang="zh-CN" dirty="0"/>
          </a:p>
          <a:p>
            <a:pPr lvl="2"/>
            <a:r>
              <a:rPr lang="zh-CN" altLang="en-US" dirty="0"/>
              <a:t>执行：指令</a:t>
            </a:r>
            <a:endParaRPr lang="en-US" altLang="zh-CN" dirty="0"/>
          </a:p>
          <a:p>
            <a:pPr lvl="2"/>
            <a:r>
              <a:rPr lang="zh-CN" altLang="en-US" dirty="0"/>
              <a:t>传输：寄存器至共享内存</a:t>
            </a:r>
            <a:endParaRPr lang="en-US" altLang="zh-CN" dirty="0"/>
          </a:p>
          <a:p>
            <a:pPr lvl="1"/>
            <a:endParaRPr lang="en-US" dirty="0"/>
          </a:p>
        </p:txBody>
      </p:sp>
    </p:spTree>
    <p:extLst>
      <p:ext uri="{BB962C8B-B14F-4D97-AF65-F5344CB8AC3E}">
        <p14:creationId xmlns:p14="http://schemas.microsoft.com/office/powerpoint/2010/main" val="1394937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pPr lvl="1"/>
            <a:r>
              <a:rPr lang="zh-CN" altLang="en-US" dirty="0"/>
              <a:t>六阶中心差分公式</a:t>
            </a:r>
            <a:endParaRPr lang="en-US" altLang="zh-CN" dirty="0"/>
          </a:p>
          <a:p>
            <a:pPr lvl="1"/>
            <a:endParaRPr lang="en-US" altLang="zh-CN" dirty="0"/>
          </a:p>
          <a:p>
            <a:pPr lvl="2"/>
            <a:r>
              <a:rPr lang="zh-CN" altLang="en-US" dirty="0"/>
              <a:t>计算输出</a:t>
            </a:r>
            <a:r>
              <a:rPr lang="en-US" altLang="zh-CN" dirty="0">
                <a:latin typeface="Menlo" panose="020B0609030804020204" pitchFamily="49" charset="0"/>
                <a:ea typeface="Menlo" panose="020B0609030804020204" pitchFamily="49" charset="0"/>
                <a:cs typeface="Menlo" panose="020B0609030804020204" pitchFamily="49" charset="0"/>
              </a:rPr>
              <a:t>f’(x)</a:t>
            </a:r>
            <a:r>
              <a:rPr lang="zh-CN" altLang="en-US" dirty="0"/>
              <a:t>所需数据为输入</a:t>
            </a:r>
            <a:r>
              <a:rPr lang="en-US" altLang="zh-CN" dirty="0">
                <a:latin typeface="Menlo" panose="020B0609030804020204" pitchFamily="49" charset="0"/>
                <a:ea typeface="Menlo" panose="020B0609030804020204" pitchFamily="49" charset="0"/>
                <a:cs typeface="Menlo" panose="020B0609030804020204" pitchFamily="49" charset="0"/>
              </a:rPr>
              <a:t>f(x)</a:t>
            </a:r>
            <a:r>
              <a:rPr lang="zh-CN" altLang="en-US" dirty="0"/>
              <a:t>中以</a:t>
            </a:r>
            <a:r>
              <a:rPr lang="en-US" altLang="zh-CN" dirty="0"/>
              <a:t>x</a:t>
            </a:r>
            <a:r>
              <a:rPr lang="zh-CN" altLang="en-US" dirty="0"/>
              <a:t>为中心的</a:t>
            </a:r>
            <a:r>
              <a:rPr lang="en-US" altLang="zh-CN" dirty="0"/>
              <a:t>7</a:t>
            </a:r>
            <a:r>
              <a:rPr lang="zh-CN" altLang="en-US" dirty="0"/>
              <a:t>个数</a:t>
            </a:r>
            <a:endParaRPr lang="en-US" altLang="zh-CN" dirty="0"/>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54</a:t>
            </a:fld>
            <a:endParaRPr lang="zh-CN" altLang="en-US"/>
          </a:p>
        </p:txBody>
      </p:sp>
      <p:pic>
        <p:nvPicPr>
          <p:cNvPr id="5" name="Picture 4">
            <a:extLst>
              <a:ext uri="{FF2B5EF4-FFF2-40B4-BE49-F238E27FC236}">
                <a16:creationId xmlns:a16="http://schemas.microsoft.com/office/drawing/2014/main" id="{98CFCA4C-B992-DC40-AE95-40F6B1D05250}"/>
              </a:ext>
            </a:extLst>
          </p:cNvPr>
          <p:cNvPicPr>
            <a:picLocks noChangeAspect="1"/>
          </p:cNvPicPr>
          <p:nvPr/>
        </p:nvPicPr>
        <p:blipFill>
          <a:blip r:embed="rId3"/>
          <a:stretch>
            <a:fillRect/>
          </a:stretch>
        </p:blipFill>
        <p:spPr>
          <a:xfrm>
            <a:off x="628560" y="2621262"/>
            <a:ext cx="13167360" cy="413418"/>
          </a:xfrm>
          <a:prstGeom prst="rect">
            <a:avLst/>
          </a:prstGeom>
        </p:spPr>
      </p:pic>
      <p:pic>
        <p:nvPicPr>
          <p:cNvPr id="7" name="Picture 6">
            <a:extLst>
              <a:ext uri="{FF2B5EF4-FFF2-40B4-BE49-F238E27FC236}">
                <a16:creationId xmlns:a16="http://schemas.microsoft.com/office/drawing/2014/main" id="{83289C4E-3205-0B4A-A1A9-83190C4CDF2C}"/>
              </a:ext>
            </a:extLst>
          </p:cNvPr>
          <p:cNvPicPr>
            <a:picLocks noChangeAspect="1"/>
          </p:cNvPicPr>
          <p:nvPr/>
        </p:nvPicPr>
        <p:blipFill>
          <a:blip r:embed="rId4"/>
          <a:stretch>
            <a:fillRect/>
          </a:stretch>
        </p:blipFill>
        <p:spPr>
          <a:xfrm>
            <a:off x="333920" y="3891136"/>
            <a:ext cx="13462000" cy="1447800"/>
          </a:xfrm>
          <a:prstGeom prst="rect">
            <a:avLst/>
          </a:prstGeom>
          <a:solidFill>
            <a:schemeClr val="bg1"/>
          </a:solidFill>
        </p:spPr>
      </p:pic>
    </p:spTree>
    <p:extLst>
      <p:ext uri="{BB962C8B-B14F-4D97-AF65-F5344CB8AC3E}">
        <p14:creationId xmlns:p14="http://schemas.microsoft.com/office/powerpoint/2010/main" val="2682186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55</a:t>
            </a:fld>
            <a:endParaRPr lang="zh-CN" altLang="en-US"/>
          </a:p>
        </p:txBody>
      </p:sp>
      <p:pic>
        <p:nvPicPr>
          <p:cNvPr id="7" name="Picture 6">
            <a:extLst>
              <a:ext uri="{FF2B5EF4-FFF2-40B4-BE49-F238E27FC236}">
                <a16:creationId xmlns:a16="http://schemas.microsoft.com/office/drawing/2014/main" id="{83289C4E-3205-0B4A-A1A9-83190C4CDF2C}"/>
              </a:ext>
            </a:extLst>
          </p:cNvPr>
          <p:cNvPicPr>
            <a:picLocks noChangeAspect="1"/>
          </p:cNvPicPr>
          <p:nvPr/>
        </p:nvPicPr>
        <p:blipFill>
          <a:blip r:embed="rId3"/>
          <a:stretch>
            <a:fillRect/>
          </a:stretch>
        </p:blipFill>
        <p:spPr>
          <a:xfrm>
            <a:off x="584200" y="2026568"/>
            <a:ext cx="13462000" cy="1447800"/>
          </a:xfrm>
          <a:prstGeom prst="rect">
            <a:avLst/>
          </a:prstGeom>
        </p:spPr>
      </p:pic>
      <p:sp>
        <p:nvSpPr>
          <p:cNvPr id="8" name="Rectangle 7">
            <a:extLst>
              <a:ext uri="{FF2B5EF4-FFF2-40B4-BE49-F238E27FC236}">
                <a16:creationId xmlns:a16="http://schemas.microsoft.com/office/drawing/2014/main" id="{440658C8-73AB-AC4D-A69B-BD49B1597E88}"/>
              </a:ext>
            </a:extLst>
          </p:cNvPr>
          <p:cNvSpPr/>
          <p:nvPr/>
        </p:nvSpPr>
        <p:spPr>
          <a:xfrm>
            <a:off x="2887576" y="3750592"/>
            <a:ext cx="7919144" cy="3785652"/>
          </a:xfrm>
          <a:prstGeom prst="rect">
            <a:avLst/>
          </a:prstGeom>
          <a:solidFill>
            <a:schemeClr val="bg1"/>
          </a:solidFill>
          <a:ln w="25400">
            <a:solidFill>
              <a:srgbClr val="C00000"/>
            </a:solidFill>
          </a:ln>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RADIUS</a:t>
            </a:r>
            <a:r>
              <a:rPr lang="en-US" sz="2000" dirty="0">
                <a:solidFill>
                  <a:srgbClr val="333333"/>
                </a:solidFill>
                <a:latin typeface="Menlo" panose="020B0609030804020204" pitchFamily="49" charset="0"/>
              </a:rPr>
              <a:t> </a:t>
            </a:r>
            <a:r>
              <a:rPr lang="en-US" altLang="zh-CN" sz="2000" dirty="0">
                <a:solidFill>
                  <a:srgbClr val="9C5D27"/>
                </a:solidFill>
                <a:latin typeface="Menlo" panose="020B0609030804020204" pitchFamily="49" charset="0"/>
              </a:rPr>
              <a:t>3</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__constant__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RADIUS</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stencil</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out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endParaRPr lang="en-US" altLang="zh-CN" sz="2000" dirty="0">
              <a:solidFill>
                <a:srgbClr val="7A3E9D"/>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0.0f</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for</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RADIUS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out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946843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56</a:t>
            </a:fld>
            <a:endParaRPr lang="zh-CN" altLang="en-US"/>
          </a:p>
        </p:txBody>
      </p:sp>
      <p:pic>
        <p:nvPicPr>
          <p:cNvPr id="7" name="Picture 6">
            <a:extLst>
              <a:ext uri="{FF2B5EF4-FFF2-40B4-BE49-F238E27FC236}">
                <a16:creationId xmlns:a16="http://schemas.microsoft.com/office/drawing/2014/main" id="{83289C4E-3205-0B4A-A1A9-83190C4CDF2C}"/>
              </a:ext>
            </a:extLst>
          </p:cNvPr>
          <p:cNvPicPr>
            <a:picLocks noChangeAspect="1"/>
          </p:cNvPicPr>
          <p:nvPr/>
        </p:nvPicPr>
        <p:blipFill>
          <a:blip r:embed="rId3"/>
          <a:stretch>
            <a:fillRect/>
          </a:stretch>
        </p:blipFill>
        <p:spPr>
          <a:xfrm>
            <a:off x="584200" y="2026568"/>
            <a:ext cx="13462000" cy="1447800"/>
          </a:xfrm>
          <a:prstGeom prst="rect">
            <a:avLst/>
          </a:prstGeom>
        </p:spPr>
      </p:pic>
      <p:sp>
        <p:nvSpPr>
          <p:cNvPr id="8" name="Rectangle 7">
            <a:extLst>
              <a:ext uri="{FF2B5EF4-FFF2-40B4-BE49-F238E27FC236}">
                <a16:creationId xmlns:a16="http://schemas.microsoft.com/office/drawing/2014/main" id="{440658C8-73AB-AC4D-A69B-BD49B1597E88}"/>
              </a:ext>
            </a:extLst>
          </p:cNvPr>
          <p:cNvSpPr/>
          <p:nvPr/>
        </p:nvSpPr>
        <p:spPr>
          <a:xfrm>
            <a:off x="2887576" y="3750592"/>
            <a:ext cx="7919144" cy="3785652"/>
          </a:xfrm>
          <a:prstGeom prst="rect">
            <a:avLst/>
          </a:prstGeom>
          <a:solidFill>
            <a:schemeClr val="bg1"/>
          </a:solidFill>
          <a:ln w="25400">
            <a:solidFill>
              <a:srgbClr val="C00000"/>
            </a:solidFill>
          </a:ln>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define</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RADIUS</a:t>
            </a:r>
            <a:r>
              <a:rPr lang="en-US" sz="2000" dirty="0">
                <a:solidFill>
                  <a:srgbClr val="333333"/>
                </a:solidFill>
                <a:latin typeface="Menlo" panose="020B0609030804020204" pitchFamily="49" charset="0"/>
              </a:rPr>
              <a:t> </a:t>
            </a:r>
            <a:r>
              <a:rPr lang="en-US" altLang="zh-CN" sz="2000" dirty="0">
                <a:solidFill>
                  <a:srgbClr val="9C5D27"/>
                </a:solidFill>
                <a:latin typeface="Menlo" panose="020B0609030804020204" pitchFamily="49" charset="0"/>
              </a:rPr>
              <a:t>3</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__constant__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RADIUS</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stencil</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out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endParaRPr lang="en-US" altLang="zh-CN" sz="2000" dirty="0">
              <a:solidFill>
                <a:srgbClr val="7A3E9D"/>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float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0.0f</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for</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RADIUS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out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5" name="Picture 4">
            <a:extLst>
              <a:ext uri="{FF2B5EF4-FFF2-40B4-BE49-F238E27FC236}">
                <a16:creationId xmlns:a16="http://schemas.microsoft.com/office/drawing/2014/main" id="{17B7AEC1-5320-6B44-B1A8-E0A7D1F3A9B4}"/>
              </a:ext>
            </a:extLst>
          </p:cNvPr>
          <p:cNvPicPr>
            <a:picLocks noChangeAspect="1"/>
          </p:cNvPicPr>
          <p:nvPr/>
        </p:nvPicPr>
        <p:blipFill>
          <a:blip r:embed="rId4"/>
          <a:stretch>
            <a:fillRect/>
          </a:stretch>
        </p:blipFill>
        <p:spPr>
          <a:xfrm>
            <a:off x="7603232" y="4063255"/>
            <a:ext cx="863600" cy="406400"/>
          </a:xfrm>
          <a:prstGeom prst="rect">
            <a:avLst/>
          </a:prstGeom>
        </p:spPr>
      </p:pic>
      <p:sp>
        <p:nvSpPr>
          <p:cNvPr id="6" name="TextBox 5">
            <a:extLst>
              <a:ext uri="{FF2B5EF4-FFF2-40B4-BE49-F238E27FC236}">
                <a16:creationId xmlns:a16="http://schemas.microsoft.com/office/drawing/2014/main" id="{4C3D5EDE-2B8A-004C-8205-519E936A8E4A}"/>
              </a:ext>
            </a:extLst>
          </p:cNvPr>
          <p:cNvSpPr txBox="1"/>
          <p:nvPr/>
        </p:nvSpPr>
        <p:spPr>
          <a:xfrm>
            <a:off x="8658759" y="4066400"/>
            <a:ext cx="2749471" cy="400110"/>
          </a:xfrm>
          <a:prstGeom prst="rect">
            <a:avLst/>
          </a:prstGeom>
          <a:solidFill>
            <a:schemeClr val="bg1"/>
          </a:solidFill>
          <a:ln w="25400">
            <a:solidFill>
              <a:srgbClr val="C00000"/>
            </a:solidFill>
          </a:ln>
        </p:spPr>
        <p:txBody>
          <a:bodyPr wrap="none" rtlCol="0">
            <a:spAutoFit/>
          </a:bodyPr>
          <a:lstStyle/>
          <a:p>
            <a:r>
              <a:rPr lang="zh-CN" altLang="en-US" sz="2000" dirty="0">
                <a:solidFill>
                  <a:srgbClr val="C00000"/>
                </a:solidFill>
                <a:latin typeface="SimHei" panose="02010609060101010101" pitchFamily="49" charset="-122"/>
                <a:ea typeface="SimHei" panose="02010609060101010101" pitchFamily="49" charset="-122"/>
              </a:rPr>
              <a:t>是否能使用只读内存？</a:t>
            </a:r>
            <a:endParaRPr lang="en-US" sz="2000" dirty="0">
              <a:solidFill>
                <a:srgbClr val="C00000"/>
              </a:solidFill>
              <a:latin typeface="SimHei" panose="02010609060101010101" pitchFamily="49" charset="-122"/>
              <a:ea typeface="SimHei" panose="02010609060101010101" pitchFamily="49" charset="-122"/>
            </a:endParaRPr>
          </a:p>
        </p:txBody>
      </p:sp>
      <p:pic>
        <p:nvPicPr>
          <p:cNvPr id="9" name="Picture 8">
            <a:extLst>
              <a:ext uri="{FF2B5EF4-FFF2-40B4-BE49-F238E27FC236}">
                <a16:creationId xmlns:a16="http://schemas.microsoft.com/office/drawing/2014/main" id="{84D478C3-0487-C843-87AD-F582A0EB2C45}"/>
              </a:ext>
            </a:extLst>
          </p:cNvPr>
          <p:cNvPicPr>
            <a:picLocks noChangeAspect="1"/>
          </p:cNvPicPr>
          <p:nvPr/>
        </p:nvPicPr>
        <p:blipFill>
          <a:blip r:embed="rId4"/>
          <a:stretch>
            <a:fillRect/>
          </a:stretch>
        </p:blipFill>
        <p:spPr>
          <a:xfrm rot="10800000">
            <a:off x="3227215" y="6203032"/>
            <a:ext cx="863600" cy="406400"/>
          </a:xfrm>
          <a:prstGeom prst="rect">
            <a:avLst/>
          </a:prstGeom>
        </p:spPr>
      </p:pic>
      <p:sp>
        <p:nvSpPr>
          <p:cNvPr id="10" name="TextBox 9">
            <a:extLst>
              <a:ext uri="{FF2B5EF4-FFF2-40B4-BE49-F238E27FC236}">
                <a16:creationId xmlns:a16="http://schemas.microsoft.com/office/drawing/2014/main" id="{55E3AB7A-A867-8142-89E2-3FEB5EF8902D}"/>
              </a:ext>
            </a:extLst>
          </p:cNvPr>
          <p:cNvSpPr txBox="1"/>
          <p:nvPr/>
        </p:nvSpPr>
        <p:spPr>
          <a:xfrm>
            <a:off x="339145" y="6209323"/>
            <a:ext cx="2954655" cy="400110"/>
          </a:xfrm>
          <a:prstGeom prst="rect">
            <a:avLst/>
          </a:prstGeom>
          <a:solidFill>
            <a:schemeClr val="bg1"/>
          </a:solidFill>
          <a:ln w="25400">
            <a:solidFill>
              <a:srgbClr val="C00000"/>
            </a:solidFill>
          </a:ln>
        </p:spPr>
        <p:txBody>
          <a:bodyPr wrap="none" rtlCol="0">
            <a:spAutoFit/>
          </a:bodyPr>
          <a:lstStyle/>
          <a:p>
            <a:r>
              <a:rPr lang="zh-CN" altLang="en-US" sz="2000" dirty="0">
                <a:solidFill>
                  <a:srgbClr val="C00000"/>
                </a:solidFill>
                <a:latin typeface="SimHei" panose="02010609060101010101" pitchFamily="49" charset="-122"/>
                <a:ea typeface="SimHei" panose="02010609060101010101" pitchFamily="49" charset="-122"/>
              </a:rPr>
              <a:t>是否能使用</a:t>
            </a:r>
            <a:r>
              <a:rPr lang="en-US" sz="2000" dirty="0">
                <a:solidFill>
                  <a:srgbClr val="333333"/>
                </a:solidFill>
                <a:latin typeface="Menlo" panose="020B0609030804020204" pitchFamily="49" charset="0"/>
              </a:rPr>
              <a:t>out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zh-CN" altLang="en-US" sz="2000" dirty="0">
                <a:solidFill>
                  <a:srgbClr val="C00000"/>
                </a:solidFill>
                <a:latin typeface="SimHei" panose="02010609060101010101" pitchFamily="49" charset="-122"/>
                <a:ea typeface="SimHei" panose="02010609060101010101" pitchFamily="49" charset="-122"/>
              </a:rPr>
              <a:t>？</a:t>
            </a:r>
            <a:endParaRPr lang="en-US" sz="2000" dirty="0">
              <a:solidFill>
                <a:srgbClr val="C0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168723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pPr lvl="1"/>
            <a:r>
              <a:rPr lang="zh-CN" altLang="en-US" dirty="0"/>
              <a:t>存在问题：大量重复全局内存访问</a:t>
            </a:r>
            <a:endParaRPr lang="en-US" altLang="zh-CN" dirty="0"/>
          </a:p>
          <a:p>
            <a:pPr lvl="2"/>
            <a:r>
              <a:rPr lang="zh-CN" altLang="en-US" dirty="0"/>
              <a:t>每个</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latin typeface="SimHei" panose="02010609060101010101" pitchFamily="49" charset="-122"/>
                <a:ea typeface="SimHei" panose="02010609060101010101" pitchFamily="49" charset="-122"/>
                <a:cs typeface="Menlo" panose="020B0609030804020204" pitchFamily="49" charset="0"/>
              </a:rPr>
              <a:t>（大小为</a:t>
            </a:r>
            <a:r>
              <a:rPr lang="en-US" altLang="zh-CN" dirty="0">
                <a:latin typeface="Menlo" panose="020B0609030804020204" pitchFamily="49" charset="0"/>
                <a:ea typeface="Menlo" panose="020B0609030804020204" pitchFamily="49" charset="0"/>
                <a:cs typeface="Menlo" panose="020B0609030804020204" pitchFamily="49" charset="0"/>
              </a:rPr>
              <a:t>BDIM</a:t>
            </a:r>
            <a:r>
              <a:rPr lang="zh-CN" altLang="en-US" dirty="0">
                <a:latin typeface="SimHei" panose="02010609060101010101" pitchFamily="49" charset="-122"/>
                <a:ea typeface="SimHei" panose="02010609060101010101" pitchFamily="49" charset="-122"/>
                <a:cs typeface="Menlo" panose="020B0609030804020204" pitchFamily="49" charset="0"/>
              </a:rPr>
              <a:t>）</a:t>
            </a:r>
            <a:r>
              <a:rPr lang="zh-CN" altLang="en-US" dirty="0"/>
              <a:t>所需全局内存访问次数为</a:t>
            </a:r>
            <a:endParaRPr lang="en-US" altLang="zh-CN" dirty="0">
              <a:latin typeface="Menlo" panose="020B0609030804020204" pitchFamily="49" charset="0"/>
              <a:ea typeface="Menlo" panose="020B0609030804020204" pitchFamily="49" charset="0"/>
              <a:cs typeface="Menlo" panose="020B0609030804020204" pitchFamily="49" charset="0"/>
            </a:endParaRPr>
          </a:p>
          <a:p>
            <a:pPr lvl="3"/>
            <a:r>
              <a:rPr lang="en-US" altLang="zh-CN" dirty="0">
                <a:latin typeface="Menlo" panose="020B0609030804020204" pitchFamily="49" charset="0"/>
                <a:ea typeface="Menlo" panose="020B0609030804020204" pitchFamily="49" charset="0"/>
                <a:cs typeface="Menlo" panose="020B0609030804020204" pitchFamily="49" charset="0"/>
              </a:rPr>
              <a:t>BDIM</a:t>
            </a:r>
            <a:r>
              <a:rPr lang="zh-CN" altLang="en-US" dirty="0">
                <a:latin typeface="Menlo" panose="020B0609030804020204" pitchFamily="49" charset="0"/>
                <a:ea typeface="Menlo" panose="020B0609030804020204" pitchFamily="49" charset="0"/>
                <a:cs typeface="Menlo" panose="020B0609030804020204" pitchFamily="49" charset="0"/>
              </a:rPr>
              <a:t>*</a:t>
            </a:r>
            <a:r>
              <a:rPr lang="en-US" altLang="zh-CN" dirty="0">
                <a:latin typeface="Menlo" panose="020B0609030804020204" pitchFamily="49" charset="0"/>
                <a:ea typeface="Menlo" panose="020B0609030804020204" pitchFamily="49" charset="0"/>
                <a:cs typeface="Menlo" panose="020B0609030804020204" pitchFamily="49" charset="0"/>
              </a:rPr>
              <a:t>6</a:t>
            </a:r>
          </a:p>
          <a:p>
            <a:pPr lvl="3"/>
            <a:endParaRPr lang="en-US" altLang="zh-CN" dirty="0">
              <a:latin typeface="Menlo" panose="020B0609030804020204" pitchFamily="49" charset="0"/>
              <a:ea typeface="Menlo" panose="020B0609030804020204" pitchFamily="49" charset="0"/>
              <a:cs typeface="Menlo" panose="020B0609030804020204" pitchFamily="49" charset="0"/>
            </a:endParaRPr>
          </a:p>
          <a:p>
            <a:pPr lvl="3"/>
            <a:endParaRPr lang="en-US" altLang="zh-CN" dirty="0">
              <a:latin typeface="Menlo" panose="020B0609030804020204" pitchFamily="49" charset="0"/>
              <a:ea typeface="Menlo" panose="020B0609030804020204" pitchFamily="49" charset="0"/>
              <a:cs typeface="Menlo" panose="020B0609030804020204" pitchFamily="49" charset="0"/>
            </a:endParaRPr>
          </a:p>
          <a:p>
            <a:pPr lvl="3"/>
            <a:endParaRPr lang="en-US" altLang="zh-CN" dirty="0">
              <a:latin typeface="Menlo" panose="020B0609030804020204" pitchFamily="49" charset="0"/>
              <a:ea typeface="Menlo" panose="020B0609030804020204" pitchFamily="49" charset="0"/>
              <a:cs typeface="Menlo" panose="020B0609030804020204" pitchFamily="49" charset="0"/>
            </a:endParaRPr>
          </a:p>
          <a:p>
            <a:pPr lvl="2"/>
            <a:r>
              <a:rPr lang="zh-CN" altLang="en-US" dirty="0">
                <a:latin typeface="SimHei" panose="02010609060101010101" pitchFamily="49" charset="-122"/>
                <a:ea typeface="SimHei" panose="02010609060101010101" pitchFamily="49" charset="-122"/>
                <a:cs typeface="Menlo" panose="020B0609030804020204" pitchFamily="49" charset="0"/>
              </a:rPr>
              <a:t>实际需要数据个数为</a:t>
            </a:r>
            <a:r>
              <a:rPr lang="en-US" altLang="zh-CN" dirty="0">
                <a:latin typeface="Menlo" panose="020B0609030804020204" pitchFamily="49" charset="0"/>
                <a:ea typeface="Menlo" panose="020B0609030804020204" pitchFamily="49" charset="0"/>
                <a:cs typeface="Menlo" panose="020B0609030804020204" pitchFamily="49" charset="0"/>
              </a:rPr>
              <a:t>BDIM+6</a:t>
            </a:r>
            <a:endParaRPr lang="en-US" dirty="0">
              <a:latin typeface="SimHei" panose="02010609060101010101" pitchFamily="49" charset="-122"/>
              <a:ea typeface="SimHei" panose="02010609060101010101" pitchFamily="49" charset="-122"/>
              <a:cs typeface="Menlo" panose="020B0609030804020204" pitchFamily="49" charset="0"/>
            </a:endParaRPr>
          </a:p>
          <a:p>
            <a:endParaRPr lang="en-US" dirty="0"/>
          </a:p>
          <a:p>
            <a:pPr lvl="1"/>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57</a:t>
            </a:fld>
            <a:endParaRPr lang="zh-CN" altLang="en-US"/>
          </a:p>
        </p:txBody>
      </p:sp>
      <p:sp>
        <p:nvSpPr>
          <p:cNvPr id="8" name="Rectangle 7">
            <a:extLst>
              <a:ext uri="{FF2B5EF4-FFF2-40B4-BE49-F238E27FC236}">
                <a16:creationId xmlns:a16="http://schemas.microsoft.com/office/drawing/2014/main" id="{440658C8-73AB-AC4D-A69B-BD49B1597E88}"/>
              </a:ext>
            </a:extLst>
          </p:cNvPr>
          <p:cNvSpPr/>
          <p:nvPr/>
        </p:nvSpPr>
        <p:spPr>
          <a:xfrm>
            <a:off x="2887576" y="3610744"/>
            <a:ext cx="7919144" cy="1015663"/>
          </a:xfrm>
          <a:prstGeom prst="rect">
            <a:avLst/>
          </a:prstGeom>
          <a:solidFill>
            <a:schemeClr val="bg1"/>
          </a:solidFill>
          <a:ln w="25400">
            <a:solidFill>
              <a:srgbClr val="C00000"/>
            </a:solidFill>
          </a:ln>
        </p:spPr>
        <p:txBody>
          <a:bodyPr wrap="square">
            <a:spAutoFit/>
          </a:bodyPr>
          <a:lstStyle/>
          <a:p>
            <a:r>
              <a:rPr lang="en-US" sz="2000" dirty="0">
                <a:solidFill>
                  <a:srgbClr val="4B69C6"/>
                </a:solidFill>
                <a:latin typeface="Menlo" panose="020B0609030804020204" pitchFamily="49" charset="0"/>
              </a:rPr>
              <a:t>for</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RADIUS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tmp</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pic>
        <p:nvPicPr>
          <p:cNvPr id="11" name="Picture 10">
            <a:extLst>
              <a:ext uri="{FF2B5EF4-FFF2-40B4-BE49-F238E27FC236}">
                <a16:creationId xmlns:a16="http://schemas.microsoft.com/office/drawing/2014/main" id="{DBCBAFD4-F6E2-AC40-B90D-0E90D88F5E95}"/>
              </a:ext>
            </a:extLst>
          </p:cNvPr>
          <p:cNvPicPr>
            <a:picLocks noChangeAspect="1"/>
          </p:cNvPicPr>
          <p:nvPr/>
        </p:nvPicPr>
        <p:blipFill>
          <a:blip r:embed="rId3"/>
          <a:stretch>
            <a:fillRect/>
          </a:stretch>
        </p:blipFill>
        <p:spPr>
          <a:xfrm>
            <a:off x="9259416" y="3931975"/>
            <a:ext cx="863600" cy="406400"/>
          </a:xfrm>
          <a:prstGeom prst="rect">
            <a:avLst/>
          </a:prstGeom>
        </p:spPr>
      </p:pic>
      <p:pic>
        <p:nvPicPr>
          <p:cNvPr id="12" name="Picture 11">
            <a:extLst>
              <a:ext uri="{FF2B5EF4-FFF2-40B4-BE49-F238E27FC236}">
                <a16:creationId xmlns:a16="http://schemas.microsoft.com/office/drawing/2014/main" id="{49189773-34A9-4840-BF05-025B8AE9BE45}"/>
              </a:ext>
            </a:extLst>
          </p:cNvPr>
          <p:cNvPicPr>
            <a:picLocks noChangeAspect="1"/>
          </p:cNvPicPr>
          <p:nvPr/>
        </p:nvPicPr>
        <p:blipFill>
          <a:blip r:embed="rId4"/>
          <a:stretch>
            <a:fillRect/>
          </a:stretch>
        </p:blipFill>
        <p:spPr>
          <a:xfrm>
            <a:off x="1328340" y="5547692"/>
            <a:ext cx="11747500" cy="2095500"/>
          </a:xfrm>
          <a:prstGeom prst="rect">
            <a:avLst/>
          </a:prstGeom>
          <a:solidFill>
            <a:schemeClr val="bg1"/>
          </a:solidFill>
        </p:spPr>
      </p:pic>
    </p:spTree>
    <p:extLst>
      <p:ext uri="{BB962C8B-B14F-4D97-AF65-F5344CB8AC3E}">
        <p14:creationId xmlns:p14="http://schemas.microsoft.com/office/powerpoint/2010/main" val="1969099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pPr lvl="1"/>
            <a:r>
              <a:rPr lang="zh-CN" altLang="en-US" dirty="0"/>
              <a:t>存在问题：大量重复全局内存访问</a:t>
            </a:r>
            <a:endParaRPr lang="en-US" altLang="zh-CN" dirty="0"/>
          </a:p>
          <a:p>
            <a:pPr lvl="1"/>
            <a:r>
              <a:rPr lang="zh-CN" altLang="en-US" dirty="0"/>
              <a:t>解决方案：一次性将全局内存读入至共享内存</a:t>
            </a:r>
            <a:endParaRPr lang="en-US" altLang="zh-CN"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58</a:t>
            </a:fld>
            <a:endParaRPr lang="zh-CN" altLang="en-US"/>
          </a:p>
        </p:txBody>
      </p:sp>
      <p:pic>
        <p:nvPicPr>
          <p:cNvPr id="9" name="Picture 8">
            <a:extLst>
              <a:ext uri="{FF2B5EF4-FFF2-40B4-BE49-F238E27FC236}">
                <a16:creationId xmlns:a16="http://schemas.microsoft.com/office/drawing/2014/main" id="{2D61DBDF-B01E-5A40-9C2E-85BACFAA7ECF}"/>
              </a:ext>
            </a:extLst>
          </p:cNvPr>
          <p:cNvPicPr>
            <a:picLocks noChangeAspect="1"/>
          </p:cNvPicPr>
          <p:nvPr/>
        </p:nvPicPr>
        <p:blipFill>
          <a:blip r:embed="rId3"/>
          <a:stretch>
            <a:fillRect/>
          </a:stretch>
        </p:blipFill>
        <p:spPr>
          <a:xfrm>
            <a:off x="3354760" y="3386527"/>
            <a:ext cx="7166838" cy="1977517"/>
          </a:xfrm>
          <a:prstGeom prst="rect">
            <a:avLst/>
          </a:prstGeom>
        </p:spPr>
      </p:pic>
      <p:pic>
        <p:nvPicPr>
          <p:cNvPr id="13" name="Picture 12">
            <a:extLst>
              <a:ext uri="{FF2B5EF4-FFF2-40B4-BE49-F238E27FC236}">
                <a16:creationId xmlns:a16="http://schemas.microsoft.com/office/drawing/2014/main" id="{8EE63F55-D6A1-9B45-B06B-E2DA8D31D4F9}"/>
              </a:ext>
            </a:extLst>
          </p:cNvPr>
          <p:cNvPicPr>
            <a:picLocks noChangeAspect="1"/>
          </p:cNvPicPr>
          <p:nvPr/>
        </p:nvPicPr>
        <p:blipFill>
          <a:blip r:embed="rId4"/>
          <a:stretch>
            <a:fillRect/>
          </a:stretch>
        </p:blipFill>
        <p:spPr>
          <a:xfrm>
            <a:off x="4146848" y="5717060"/>
            <a:ext cx="5738921" cy="1998140"/>
          </a:xfrm>
          <a:prstGeom prst="rect">
            <a:avLst/>
          </a:prstGeom>
          <a:solidFill>
            <a:schemeClr val="bg1"/>
          </a:solidFill>
        </p:spPr>
      </p:pic>
    </p:spTree>
    <p:extLst>
      <p:ext uri="{BB962C8B-B14F-4D97-AF65-F5344CB8AC3E}">
        <p14:creationId xmlns:p14="http://schemas.microsoft.com/office/powerpoint/2010/main" val="2286941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举例：估计一阶偏导</a:t>
            </a:r>
            <a:endParaRPr lang="en-US" altLang="zh-CN" dirty="0"/>
          </a:p>
          <a:p>
            <a:pPr lvl="1"/>
            <a:r>
              <a:rPr lang="zh-CN" altLang="en-US" dirty="0"/>
              <a:t>使用共享内存</a:t>
            </a:r>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59</a:t>
            </a:fld>
            <a:endParaRPr lang="zh-CN" altLang="en-US"/>
          </a:p>
        </p:txBody>
      </p:sp>
      <p:sp>
        <p:nvSpPr>
          <p:cNvPr id="5" name="Rectangle 4">
            <a:extLst>
              <a:ext uri="{FF2B5EF4-FFF2-40B4-BE49-F238E27FC236}">
                <a16:creationId xmlns:a16="http://schemas.microsoft.com/office/drawing/2014/main" id="{88574F23-1FBF-314A-A3EB-B699F5FD3B73}"/>
              </a:ext>
            </a:extLst>
          </p:cNvPr>
          <p:cNvSpPr/>
          <p:nvPr/>
        </p:nvSpPr>
        <p:spPr>
          <a:xfrm>
            <a:off x="5731024" y="1450504"/>
            <a:ext cx="7315200" cy="6463308"/>
          </a:xfrm>
          <a:prstGeom prst="rect">
            <a:avLst/>
          </a:prstGeom>
          <a:solidFill>
            <a:schemeClr val="bg1"/>
          </a:solidFill>
          <a:ln w="25400">
            <a:solidFill>
              <a:srgbClr val="C00000"/>
            </a:solidFill>
          </a:ln>
        </p:spPr>
        <p:txBody>
          <a:bodyPr>
            <a:spAutoFit/>
          </a:bodyPr>
          <a:lstStyle/>
          <a:p>
            <a:r>
              <a:rPr lang="en-US" dirty="0">
                <a:solidFill>
                  <a:srgbClr val="333333"/>
                </a:solidFill>
                <a:latin typeface="Menlo" panose="020B0609030804020204" pitchFamily="49" charset="0"/>
              </a:rPr>
              <a:t>__global__ </a:t>
            </a:r>
            <a:r>
              <a:rPr lang="en-US" dirty="0">
                <a:solidFill>
                  <a:srgbClr val="7A3E9D"/>
                </a:solidFill>
                <a:latin typeface="Menlo" panose="020B0609030804020204" pitchFamily="49" charset="0"/>
              </a:rPr>
              <a:t>void</a:t>
            </a:r>
            <a:r>
              <a:rPr lang="en-US" dirty="0">
                <a:solidFill>
                  <a:srgbClr val="333333"/>
                </a:solidFill>
                <a:latin typeface="Menlo" panose="020B0609030804020204" pitchFamily="49" charset="0"/>
              </a:rPr>
              <a:t> </a:t>
            </a:r>
            <a:r>
              <a:rPr lang="en-US" b="1" dirty="0">
                <a:solidFill>
                  <a:srgbClr val="AA3731"/>
                </a:solidFill>
                <a:latin typeface="Menlo" panose="020B0609030804020204" pitchFamily="49" charset="0"/>
              </a:rPr>
              <a:t>stencil</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float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in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float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out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__shared__ </a:t>
            </a:r>
            <a:r>
              <a:rPr lang="en-US" dirty="0">
                <a:solidFill>
                  <a:srgbClr val="7A3E9D"/>
                </a:solidFill>
                <a:latin typeface="Menlo" panose="020B0609030804020204" pitchFamily="49" charset="0"/>
              </a:rPr>
              <a:t>float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BDIM</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2</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zh-CN" altLang="en-US" dirty="0">
                <a:solidFill>
                  <a:srgbClr val="333333"/>
                </a:solidFill>
                <a:latin typeface="Menlo" panose="020B0609030804020204" pitchFamily="49" charset="0"/>
              </a:rPr>
              <a:t>    </a:t>
            </a:r>
            <a:r>
              <a:rPr lang="en-US" i="1" dirty="0">
                <a:solidFill>
                  <a:srgbClr val="AAAAAA"/>
                </a:solidFill>
                <a:latin typeface="Menlo" panose="020B0609030804020204" pitchFamily="49" charset="0"/>
              </a:rPr>
              <a:t>//thread index to global memory</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blockIdx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blockDim</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i="1" dirty="0">
                <a:solidFill>
                  <a:srgbClr val="AAAAAA"/>
                </a:solidFill>
                <a:latin typeface="Menlo" panose="020B0609030804020204" pitchFamily="49" charset="0"/>
              </a:rPr>
              <a:t>    </a:t>
            </a:r>
            <a:r>
              <a:rPr lang="en-US" i="1" dirty="0">
                <a:solidFill>
                  <a:srgbClr val="AAAAAA"/>
                </a:solidFill>
                <a:latin typeface="Menlo" panose="020B0609030804020204" pitchFamily="49" charset="0"/>
              </a:rPr>
              <a:t>//index to shared memory</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zh-CN" altLang="en-US" dirty="0">
                <a:solidFill>
                  <a:srgbClr val="333333"/>
                </a:solidFill>
                <a:latin typeface="Menlo" panose="020B0609030804020204" pitchFamily="49" charset="0"/>
              </a:rPr>
              <a:t>    </a:t>
            </a:r>
            <a:r>
              <a:rPr lang="en-US" i="1" dirty="0">
                <a:solidFill>
                  <a:srgbClr val="AAAAAA"/>
                </a:solidFill>
                <a:latin typeface="Menlo" panose="020B0609030804020204" pitchFamily="49" charset="0"/>
              </a:rPr>
              <a:t>//copy to shared memory</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sid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 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BDIM</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BDIM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a:solidFill>
                  <a:srgbClr val="AA3731"/>
                </a:solidFill>
                <a:latin typeface="Menlo" panose="020B0609030804020204" pitchFamily="49" charset="0"/>
              </a:rPr>
              <a:t>__</a:t>
            </a:r>
            <a:r>
              <a:rPr lang="en-US" b="1" dirty="0" err="1">
                <a:solidFill>
                  <a:srgbClr val="AA3731"/>
                </a:solidFill>
                <a:latin typeface="Menlo" panose="020B0609030804020204" pitchFamily="49" charset="0"/>
              </a:rPr>
              <a:t>syncthreads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zh-CN" alt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float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tmp</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0.0f</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for</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1</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tmp</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c</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br>
              <a:rPr lang="en-US" dirty="0">
                <a:solidFill>
                  <a:srgbClr val="333333"/>
                </a:solidFill>
                <a:latin typeface="Menlo" panose="020B0609030804020204" pitchFamily="49" charset="0"/>
              </a:rPr>
            </a:br>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out</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tmp</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6553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grid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altLang="zh-CN" dirty="0"/>
          </a:p>
          <a:p>
            <a:pPr lvl="2"/>
            <a:r>
              <a:rPr lang="zh-CN" altLang="en-US" dirty="0"/>
              <a:t>存在问题：需要二级指针结构创建二维数组</a:t>
            </a:r>
            <a:endParaRPr lang="en-US" altLang="zh-CN" dirty="0"/>
          </a:p>
          <a:p>
            <a:pPr lvl="3"/>
            <a:endParaRPr lang="en-US" altLang="zh-CN" dirty="0"/>
          </a:p>
          <a:p>
            <a:pPr lvl="2"/>
            <a:r>
              <a:rPr lang="en-US" altLang="zh-CN" dirty="0">
                <a:latin typeface="Menlo" panose="020B0609030804020204" pitchFamily="49" charset="0"/>
                <a:ea typeface="Menlo" panose="020B0609030804020204" pitchFamily="49" charset="0"/>
                <a:cs typeface="Menlo" panose="020B0609030804020204" pitchFamily="49" charset="0"/>
              </a:rPr>
              <a:t>CPU</a:t>
            </a:r>
          </a:p>
          <a:p>
            <a:pPr lvl="2"/>
            <a:endParaRPr lang="en-US" altLang="zh-CN" dirty="0"/>
          </a:p>
          <a:p>
            <a:pPr lvl="2"/>
            <a:endParaRPr lang="en-US" altLang="zh-CN" dirty="0"/>
          </a:p>
          <a:p>
            <a:pPr lvl="2"/>
            <a:endParaRPr lang="en-US" altLang="zh-CN" dirty="0">
              <a:latin typeface="Menlo" panose="020B0609030804020204" pitchFamily="49" charset="0"/>
              <a:ea typeface="Menlo" panose="020B0609030804020204" pitchFamily="49" charset="0"/>
              <a:cs typeface="Menlo" panose="020B0609030804020204" pitchFamily="49" charset="0"/>
            </a:endParaRPr>
          </a:p>
          <a:p>
            <a:pPr lvl="2"/>
            <a:endParaRPr lang="en-US" altLang="zh-CN" dirty="0">
              <a:latin typeface="Menlo" panose="020B0609030804020204" pitchFamily="49" charset="0"/>
              <a:ea typeface="Menlo" panose="020B0609030804020204" pitchFamily="49" charset="0"/>
              <a:cs typeface="Menlo" panose="020B0609030804020204" pitchFamily="49" charset="0"/>
            </a:endParaRPr>
          </a:p>
          <a:p>
            <a:pPr lvl="2"/>
            <a:r>
              <a:rPr lang="en-US" altLang="zh-CN" dirty="0">
                <a:latin typeface="Menlo" panose="020B0609030804020204" pitchFamily="49" charset="0"/>
                <a:ea typeface="Menlo" panose="020B0609030804020204" pitchFamily="49" charset="0"/>
                <a:cs typeface="Menlo" panose="020B0609030804020204" pitchFamily="49" charset="0"/>
              </a:rPr>
              <a:t>GPU</a:t>
            </a:r>
          </a:p>
          <a:p>
            <a:pPr lvl="1"/>
            <a:endParaRPr lang="en-US"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6</a:t>
            </a:fld>
            <a:endParaRPr lang="zh-CN" altLang="en-US"/>
          </a:p>
        </p:txBody>
      </p:sp>
      <p:sp>
        <p:nvSpPr>
          <p:cNvPr id="6" name="Rectangle 5">
            <a:extLst>
              <a:ext uri="{FF2B5EF4-FFF2-40B4-BE49-F238E27FC236}">
                <a16:creationId xmlns:a16="http://schemas.microsoft.com/office/drawing/2014/main" id="{3ED18517-830B-9E46-97F8-A755910612EB}"/>
              </a:ext>
            </a:extLst>
          </p:cNvPr>
          <p:cNvSpPr/>
          <p:nvPr/>
        </p:nvSpPr>
        <p:spPr>
          <a:xfrm>
            <a:off x="3150136" y="3215497"/>
            <a:ext cx="7315200" cy="1477328"/>
          </a:xfrm>
          <a:prstGeom prst="rect">
            <a:avLst/>
          </a:prstGeom>
          <a:solidFill>
            <a:schemeClr val="bg1"/>
          </a:solidFill>
          <a:ln w="25400">
            <a:solidFill>
              <a:srgbClr val="C00000"/>
            </a:solidFill>
          </a:ln>
        </p:spPr>
        <p:txBody>
          <a:bodyPr>
            <a:spAutoFit/>
          </a:bodyPr>
          <a:lstStyle/>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A_data</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new</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new</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dirty="0">
                <a:solidFill>
                  <a:srgbClr val="4B69C6"/>
                </a:solidFill>
                <a:latin typeface="Menlo" panose="020B0609030804020204" pitchFamily="49" charset="0"/>
              </a:rPr>
              <a:t>for</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8E621DDF-43AC-FF44-A7B6-E3F5867A1AD5}"/>
              </a:ext>
            </a:extLst>
          </p:cNvPr>
          <p:cNvSpPr/>
          <p:nvPr/>
        </p:nvSpPr>
        <p:spPr>
          <a:xfrm>
            <a:off x="3150528" y="4984376"/>
            <a:ext cx="10369152" cy="2862322"/>
          </a:xfrm>
          <a:prstGeom prst="rect">
            <a:avLst/>
          </a:prstGeom>
          <a:solidFill>
            <a:schemeClr val="bg1"/>
          </a:solidFill>
          <a:ln w="25400">
            <a:solidFill>
              <a:srgbClr val="C00000"/>
            </a:solidFill>
          </a:ln>
        </p:spPr>
        <p:txBody>
          <a:bodyPr wrap="square">
            <a:spAutoFit/>
          </a:bodyPr>
          <a:lstStyle/>
          <a:p>
            <a:r>
              <a:rPr lang="en-US" dirty="0">
                <a:solidFill>
                  <a:srgbClr val="333333"/>
                </a:solidFill>
                <a:latin typeface="Menlo" panose="020B0609030804020204" pitchFamily="49" charset="0"/>
              </a:rPr>
              <a:t>__global__ </a:t>
            </a:r>
            <a:r>
              <a:rPr lang="en-US" dirty="0">
                <a:solidFill>
                  <a:srgbClr val="7A3E9D"/>
                </a:solidFill>
                <a:latin typeface="Menlo" panose="020B0609030804020204" pitchFamily="49" charset="0"/>
              </a:rPr>
              <a:t>void</a:t>
            </a:r>
            <a:r>
              <a:rPr lang="en-US" dirty="0">
                <a:solidFill>
                  <a:srgbClr val="333333"/>
                </a:solidFill>
                <a:latin typeface="Menlo" panose="020B0609030804020204" pitchFamily="49" charset="0"/>
              </a:rPr>
              <a:t> </a:t>
            </a:r>
            <a:r>
              <a:rPr lang="en-US" b="1" dirty="0" err="1">
                <a:solidFill>
                  <a:srgbClr val="AA3731"/>
                </a:solidFill>
                <a:latin typeface="Menlo" panose="020B0609030804020204" pitchFamily="49" charset="0"/>
              </a:rPr>
              <a:t>init_matrix</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tid</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blockDim</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blockIdx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a:p>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cudaMalloc</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void</a:t>
            </a:r>
            <a:r>
              <a:rPr lang="en-US" dirty="0">
                <a:solidFill>
                  <a:srgbClr val="777777"/>
                </a:solidFill>
                <a:latin typeface="Menlo" panose="020B0609030804020204" pitchFamily="49" charset="0"/>
              </a:rPr>
              <a:t>*)&amp;</a:t>
            </a:r>
            <a:r>
              <a:rPr lang="en-US" dirty="0" err="1">
                <a:solidFill>
                  <a:srgbClr val="333333"/>
                </a:solidFill>
                <a:latin typeface="Menlo" panose="020B0609030804020204" pitchFamily="49" charset="0"/>
              </a:rPr>
              <a:t>A_data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b="1" dirty="0" err="1">
                <a:solidFill>
                  <a:srgbClr val="AA3731"/>
                </a:solidFill>
                <a:latin typeface="Menlo" panose="020B0609030804020204" pitchFamily="49" charset="0"/>
              </a:rPr>
              <a:t>cudaMalloc</a:t>
            </a:r>
            <a:r>
              <a:rPr lang="en-US" dirty="0">
                <a:solidFill>
                  <a:srgbClr val="777777"/>
                </a:solidFill>
                <a:latin typeface="Menlo" panose="020B0609030804020204" pitchFamily="49" charset="0"/>
              </a:rPr>
              <a:t>((</a:t>
            </a:r>
            <a:r>
              <a:rPr lang="en-US" dirty="0">
                <a:solidFill>
                  <a:srgbClr val="7A3E9D"/>
                </a:solidFill>
                <a:latin typeface="Menlo" panose="020B0609030804020204" pitchFamily="49" charset="0"/>
              </a:rPr>
              <a:t>void</a:t>
            </a:r>
            <a:r>
              <a:rPr lang="en-US" dirty="0">
                <a:solidFill>
                  <a:srgbClr val="777777"/>
                </a:solidFill>
                <a:latin typeface="Menlo" panose="020B0609030804020204" pitchFamily="49" charset="0"/>
              </a:rPr>
              <a:t>*)&amp;</a:t>
            </a:r>
            <a:r>
              <a:rPr lang="en-US" dirty="0">
                <a:solidFill>
                  <a:srgbClr val="333333"/>
                </a:solidFill>
                <a:latin typeface="Menlo" panose="020B0609030804020204" pitchFamily="49" charset="0"/>
              </a:rPr>
              <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777777"/>
                </a:solidFill>
                <a:latin typeface="Menlo" panose="020B0609030804020204" pitchFamily="49" charset="0"/>
              </a:rPr>
              <a:t>sizeof</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745185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共享内存分配</a:t>
            </a:r>
            <a:endParaRPr lang="en-US" altLang="zh-CN" dirty="0"/>
          </a:p>
          <a:p>
            <a:pPr lvl="1"/>
            <a:r>
              <a:rPr lang="zh-CN" altLang="en-US" dirty="0"/>
              <a:t>静态：编译时指定（常数、宏定义）</a:t>
            </a:r>
            <a:endParaRPr lang="en-US" altLang="zh-CN" dirty="0"/>
          </a:p>
          <a:p>
            <a:pPr lvl="1"/>
            <a:endParaRPr lang="en-US" altLang="zh-CN" dirty="0"/>
          </a:p>
          <a:p>
            <a:pPr lvl="1"/>
            <a:endParaRPr lang="en-US" altLang="zh-CN" dirty="0"/>
          </a:p>
          <a:p>
            <a:pPr lvl="1"/>
            <a:endParaRPr lang="en-US" altLang="zh-CN" dirty="0"/>
          </a:p>
          <a:p>
            <a:pPr lvl="1"/>
            <a:r>
              <a:rPr lang="zh-CN" altLang="en-US" dirty="0"/>
              <a:t>动态：运行时通过执行配置指定</a:t>
            </a:r>
            <a:endParaRPr lang="en-US" altLang="zh-CN" dirty="0"/>
          </a:p>
          <a:p>
            <a:pPr lvl="2"/>
            <a:r>
              <a:rPr lang="zh-CN" altLang="en-US" dirty="0"/>
              <a:t>注意：</a:t>
            </a:r>
            <a:r>
              <a:rPr lang="en-US" sz="2800" dirty="0">
                <a:solidFill>
                  <a:srgbClr val="333333"/>
                </a:solidFill>
                <a:latin typeface="Menlo" panose="020B0609030804020204" pitchFamily="49" charset="0"/>
              </a:rPr>
              <a:t>__shared__ </a:t>
            </a:r>
            <a:r>
              <a:rPr lang="en-US" sz="2800" dirty="0" err="1">
                <a:solidFill>
                  <a:srgbClr val="7A3E9D"/>
                </a:solidFill>
                <a:latin typeface="Menlo" panose="020B0609030804020204" pitchFamily="49" charset="0"/>
              </a:rPr>
              <a:t>int</a:t>
            </a:r>
            <a:r>
              <a:rPr lang="en-US" sz="2800" dirty="0">
                <a:solidFill>
                  <a:srgbClr val="333333"/>
                </a:solidFill>
                <a:latin typeface="Menlo" panose="020B0609030804020204" pitchFamily="49" charset="0"/>
              </a:rPr>
              <a:t> </a:t>
            </a:r>
            <a:r>
              <a:rPr lang="en-US" sz="2800" dirty="0">
                <a:solidFill>
                  <a:srgbClr val="777777"/>
                </a:solidFill>
                <a:latin typeface="Menlo" panose="020B0609030804020204" pitchFamily="49" charset="0"/>
              </a:rPr>
              <a:t>*</a:t>
            </a:r>
            <a:r>
              <a:rPr lang="en-US" sz="2800" dirty="0" err="1">
                <a:solidFill>
                  <a:srgbClr val="333333"/>
                </a:solidFill>
                <a:latin typeface="Menlo" panose="020B0609030804020204" pitchFamily="49" charset="0"/>
              </a:rPr>
              <a:t>ptr</a:t>
            </a:r>
            <a:r>
              <a:rPr lang="zh-CN" altLang="en-US" sz="2800" dirty="0"/>
              <a:t>是共享变量（指针）而非空间本身</a:t>
            </a:r>
            <a:endParaRPr lang="en-US" sz="2800" dirty="0">
              <a:solidFill>
                <a:srgbClr val="333333"/>
              </a:solidFill>
              <a:latin typeface="Menlo" panose="020B0609030804020204" pitchFamily="49" charset="0"/>
            </a:endParaRPr>
          </a:p>
          <a:p>
            <a:pPr lvl="2"/>
            <a:endParaRPr lang="en-US" altLang="zh-CN" dirty="0"/>
          </a:p>
          <a:p>
            <a:pPr lvl="1"/>
            <a:endParaRPr lang="en-US"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60</a:t>
            </a:fld>
            <a:endParaRPr lang="zh-CN" altLang="en-US"/>
          </a:p>
        </p:txBody>
      </p:sp>
      <p:sp>
        <p:nvSpPr>
          <p:cNvPr id="6" name="Rectangle 5">
            <a:extLst>
              <a:ext uri="{FF2B5EF4-FFF2-40B4-BE49-F238E27FC236}">
                <a16:creationId xmlns:a16="http://schemas.microsoft.com/office/drawing/2014/main" id="{0CDE5A38-00EC-0E40-92E7-EFB43FA65C4C}"/>
              </a:ext>
            </a:extLst>
          </p:cNvPr>
          <p:cNvSpPr/>
          <p:nvPr/>
        </p:nvSpPr>
        <p:spPr>
          <a:xfrm>
            <a:off x="2601002" y="5622900"/>
            <a:ext cx="7594518" cy="2308324"/>
          </a:xfrm>
          <a:prstGeom prst="rect">
            <a:avLst/>
          </a:prstGeom>
          <a:solidFill>
            <a:schemeClr val="bg1"/>
          </a:solidFill>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kernel</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in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4B69C6"/>
                </a:solidFill>
                <a:latin typeface="Menlo" panose="020B0609030804020204" pitchFamily="49" charset="0"/>
              </a:rPr>
              <a:t>    </a:t>
            </a:r>
            <a:r>
              <a:rPr lang="en-US" sz="2400" b="1" dirty="0">
                <a:solidFill>
                  <a:srgbClr val="4B69C6"/>
                </a:solidFill>
                <a:latin typeface="Menlo" panose="020B0609030804020204" pitchFamily="49" charset="0"/>
              </a:rPr>
              <a:t>extern</a:t>
            </a:r>
            <a:r>
              <a:rPr lang="en-US" sz="2400" dirty="0">
                <a:solidFill>
                  <a:srgbClr val="333333"/>
                </a:solidFill>
                <a:latin typeface="Menlo" panose="020B0609030804020204" pitchFamily="49" charset="0"/>
              </a:rPr>
              <a:t> __shared__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a:solidFill>
                  <a:srgbClr val="333333"/>
                </a:solidFill>
                <a:latin typeface="Menlo" panose="020B0609030804020204" pitchFamily="49" charset="0"/>
              </a:rPr>
              <a:t>kernel</a:t>
            </a:r>
            <a:r>
              <a:rPr lang="en-US" sz="2400" dirty="0">
                <a:solidFill>
                  <a:srgbClr val="777777"/>
                </a:solidFill>
                <a:latin typeface="Menlo" panose="020B0609030804020204" pitchFamily="49" charset="0"/>
              </a:rPr>
              <a:t>&lt;&lt;&lt;</a:t>
            </a:r>
            <a:r>
              <a:rPr lang="en-US" sz="2400" dirty="0">
                <a:solidFill>
                  <a:srgbClr val="333333"/>
                </a:solidFill>
                <a:latin typeface="Menlo" panose="020B0609030804020204" pitchFamily="49" charset="0"/>
              </a:rPr>
              <a:t>grid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block</a:t>
            </a:r>
            <a:r>
              <a:rPr lang="en-US" sz="2400" dirty="0">
                <a:solidFill>
                  <a:srgbClr val="777777"/>
                </a:solidFill>
                <a:latin typeface="Menlo" panose="020B0609030804020204" pitchFamily="49" charset="0"/>
              </a:rPr>
              <a:t>,</a:t>
            </a:r>
            <a:r>
              <a:rPr lang="zh-CN" altLang="en-US" sz="2400" dirty="0">
                <a:solidFill>
                  <a:srgbClr val="777777"/>
                </a:solidFill>
                <a:latin typeface="Menlo" panose="020B0609030804020204" pitchFamily="49" charset="0"/>
              </a:rPr>
              <a:t> </a:t>
            </a:r>
            <a:r>
              <a:rPr lang="en-US" sz="2400" b="1" dirty="0" err="1">
                <a:solidFill>
                  <a:srgbClr val="C00000"/>
                </a:solidFill>
                <a:latin typeface="Menlo" panose="020B0609030804020204" pitchFamily="49" charset="0"/>
              </a:rPr>
              <a:t>smem_size</a:t>
            </a:r>
            <a:r>
              <a:rPr lang="en-US" sz="2400" dirty="0">
                <a:solidFill>
                  <a:srgbClr val="777777"/>
                </a:solidFill>
                <a:latin typeface="Menlo" panose="020B0609030804020204" pitchFamily="49" charset="0"/>
              </a:rPr>
              <a:t>&gt;&gt;&gt;(</a:t>
            </a:r>
            <a:r>
              <a:rPr lang="en-US" sz="2400" dirty="0">
                <a:solidFill>
                  <a:srgbClr val="333333"/>
                </a:solidFill>
                <a:latin typeface="Menlo" panose="020B0609030804020204" pitchFamily="49" charset="0"/>
              </a:rPr>
              <a:t>in</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
        <p:nvSpPr>
          <p:cNvPr id="7" name="Rectangle 6">
            <a:extLst>
              <a:ext uri="{FF2B5EF4-FFF2-40B4-BE49-F238E27FC236}">
                <a16:creationId xmlns:a16="http://schemas.microsoft.com/office/drawing/2014/main" id="{8ED4DD20-91FE-FC40-BBBB-5B2ABD9625DD}"/>
              </a:ext>
            </a:extLst>
          </p:cNvPr>
          <p:cNvSpPr/>
          <p:nvPr/>
        </p:nvSpPr>
        <p:spPr>
          <a:xfrm>
            <a:off x="2592288" y="2674640"/>
            <a:ext cx="7315200" cy="1569660"/>
          </a:xfrm>
          <a:prstGeom prst="rect">
            <a:avLst/>
          </a:prstGeom>
        </p:spPr>
        <p:txBody>
          <a:bodyPr>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kernel</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in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333333"/>
                </a:solidFill>
                <a:latin typeface="Menlo" panose="020B0609030804020204" pitchFamily="49" charset="0"/>
              </a:rPr>
              <a:t>    </a:t>
            </a:r>
            <a:r>
              <a:rPr lang="en-US" sz="2400" dirty="0">
                <a:solidFill>
                  <a:srgbClr val="333333"/>
                </a:solidFill>
                <a:latin typeface="Menlo" panose="020B0609030804020204" pitchFamily="49" charset="0"/>
              </a:rPr>
              <a:t>__shared__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N</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spTree>
    <p:extLst>
      <p:ext uri="{BB962C8B-B14F-4D97-AF65-F5344CB8AC3E}">
        <p14:creationId xmlns:p14="http://schemas.microsoft.com/office/powerpoint/2010/main" val="1956444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806-C972-D74C-A937-95686FF3DDD7}"/>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F6F6E3AC-2FF7-8E4B-B6D0-4F316D0D76D2}"/>
              </a:ext>
            </a:extLst>
          </p:cNvPr>
          <p:cNvSpPr>
            <a:spLocks noGrp="1"/>
          </p:cNvSpPr>
          <p:nvPr>
            <p:ph idx="1"/>
          </p:nvPr>
        </p:nvSpPr>
        <p:spPr/>
        <p:txBody>
          <a:bodyPr/>
          <a:lstStyle/>
          <a:p>
            <a:r>
              <a:rPr lang="zh-CN" altLang="en-US" dirty="0"/>
              <a:t>存储体（</a:t>
            </a:r>
            <a:r>
              <a:rPr lang="en-US" altLang="zh-CN" dirty="0"/>
              <a:t>bank</a:t>
            </a:r>
            <a:r>
              <a:rPr lang="zh-CN" altLang="en-US" dirty="0"/>
              <a:t>）和访问模式</a:t>
            </a:r>
            <a:endParaRPr lang="en-US" altLang="zh-CN" dirty="0"/>
          </a:p>
          <a:p>
            <a:pPr lvl="1"/>
            <a:r>
              <a:rPr lang="zh-CN" altLang="en-US" dirty="0"/>
              <a:t>共享内存被分为</a:t>
            </a:r>
            <a:r>
              <a:rPr lang="en-US" altLang="zh-CN" dirty="0"/>
              <a:t>32</a:t>
            </a:r>
            <a:r>
              <a:rPr lang="zh-CN" altLang="en-US" dirty="0"/>
              <a:t>个同样大小的内存模型（存储体）</a:t>
            </a:r>
            <a:endParaRPr lang="en-US" altLang="zh-CN" dirty="0"/>
          </a:p>
          <a:p>
            <a:pPr lvl="2"/>
            <a:r>
              <a:rPr lang="zh-CN" altLang="en-US" dirty="0"/>
              <a:t>不同存储体可同时被访问</a:t>
            </a:r>
            <a:endParaRPr lang="en-US" altLang="zh-CN" dirty="0"/>
          </a:p>
          <a:p>
            <a:pPr lvl="1"/>
            <a:r>
              <a:rPr lang="zh-CN" altLang="en-US" dirty="0"/>
              <a:t>访问模式</a:t>
            </a:r>
            <a:endParaRPr lang="en-US" altLang="zh-CN" dirty="0"/>
          </a:p>
          <a:p>
            <a:pPr lvl="2"/>
            <a:r>
              <a:rPr lang="zh-CN" altLang="en-US" dirty="0"/>
              <a:t>并行访问：多个地址访问多个存储体</a:t>
            </a:r>
            <a:endParaRPr lang="en-US" altLang="zh-CN" dirty="0"/>
          </a:p>
          <a:p>
            <a:pPr lvl="2"/>
            <a:r>
              <a:rPr lang="zh-CN" altLang="en-US" dirty="0"/>
              <a:t>串行访问：多个地址访问同一存储体</a:t>
            </a:r>
            <a:endParaRPr lang="en-US" altLang="zh-CN" dirty="0"/>
          </a:p>
          <a:p>
            <a:pPr lvl="2"/>
            <a:r>
              <a:rPr lang="zh-CN" altLang="en-US" dirty="0"/>
              <a:t>广播访问：单一地址读取单一存储体</a:t>
            </a:r>
            <a:endParaRPr lang="en-US" altLang="zh-CN" dirty="0"/>
          </a:p>
          <a:p>
            <a:pPr lvl="1"/>
            <a:r>
              <a:rPr lang="zh-CN" altLang="en-US" dirty="0"/>
              <a:t>存储体冲突（</a:t>
            </a:r>
            <a:r>
              <a:rPr lang="en-US" altLang="zh-CN" dirty="0"/>
              <a:t>bank</a:t>
            </a:r>
            <a:r>
              <a:rPr lang="zh-CN" altLang="en-US" dirty="0"/>
              <a:t> </a:t>
            </a:r>
            <a:r>
              <a:rPr lang="en-US" altLang="zh-CN" dirty="0"/>
              <a:t>conflict</a:t>
            </a:r>
            <a:r>
              <a:rPr lang="zh-CN" altLang="en-US" dirty="0"/>
              <a:t>）</a:t>
            </a:r>
            <a:endParaRPr lang="en-US" altLang="zh-CN" dirty="0"/>
          </a:p>
          <a:p>
            <a:pPr lvl="2"/>
            <a:r>
              <a:rPr lang="zh-CN" altLang="en-US" dirty="0"/>
              <a:t>多个地址访问同一个存储体（串行）</a:t>
            </a:r>
            <a:endParaRPr lang="en-US" altLang="zh-CN" dirty="0"/>
          </a:p>
          <a:p>
            <a:pPr lvl="2"/>
            <a:r>
              <a:rPr lang="zh-CN" altLang="en-US" dirty="0"/>
              <a:t>广播访问不引发存储体冲突</a:t>
            </a:r>
            <a:endParaRPr lang="en-US" altLang="zh-CN" dirty="0"/>
          </a:p>
          <a:p>
            <a:pPr lvl="2"/>
            <a:r>
              <a:rPr lang="zh-CN" altLang="en-US" dirty="0"/>
              <a:t>只发生在同一个线程束的线程中</a:t>
            </a:r>
            <a:endParaRPr lang="en-US" altLang="zh-CN" dirty="0"/>
          </a:p>
          <a:p>
            <a:pPr lvl="3"/>
            <a:r>
              <a:rPr lang="en-US" altLang="zh-CN" dirty="0"/>
              <a:t>32</a:t>
            </a:r>
            <a:r>
              <a:rPr lang="zh-CN" altLang="en-US" dirty="0"/>
              <a:t>个存储体与</a:t>
            </a:r>
            <a:r>
              <a:rPr lang="en-US" altLang="zh-CN" dirty="0"/>
              <a:t>32</a:t>
            </a:r>
            <a:r>
              <a:rPr lang="zh-CN" altLang="en-US" dirty="0"/>
              <a:t>个线程</a:t>
            </a:r>
            <a:endParaRPr lang="en-US" altLang="zh-CN" dirty="0"/>
          </a:p>
        </p:txBody>
      </p:sp>
      <p:sp>
        <p:nvSpPr>
          <p:cNvPr id="4" name="Slide Number Placeholder 3">
            <a:extLst>
              <a:ext uri="{FF2B5EF4-FFF2-40B4-BE49-F238E27FC236}">
                <a16:creationId xmlns:a16="http://schemas.microsoft.com/office/drawing/2014/main" id="{CDCE6867-8B99-8F43-B084-089807E311AE}"/>
              </a:ext>
            </a:extLst>
          </p:cNvPr>
          <p:cNvSpPr>
            <a:spLocks noGrp="1"/>
          </p:cNvSpPr>
          <p:nvPr>
            <p:ph type="sldNum" sz="quarter" idx="12"/>
          </p:nvPr>
        </p:nvSpPr>
        <p:spPr/>
        <p:txBody>
          <a:bodyPr/>
          <a:lstStyle/>
          <a:p>
            <a:pPr>
              <a:defRPr/>
            </a:pPr>
            <a:fld id="{CA40A734-EF3B-425E-9970-80954DDB0807}" type="slidenum">
              <a:rPr lang="zh-CN" altLang="en-US" smtClean="0"/>
              <a:pPr>
                <a:defRPr/>
              </a:pPr>
              <a:t>61</a:t>
            </a:fld>
            <a:endParaRPr lang="zh-CN" altLang="en-US"/>
          </a:p>
        </p:txBody>
      </p:sp>
    </p:spTree>
    <p:extLst>
      <p:ext uri="{BB962C8B-B14F-4D97-AF65-F5344CB8AC3E}">
        <p14:creationId xmlns:p14="http://schemas.microsoft.com/office/powerpoint/2010/main" val="3221401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存储体冲突</a:t>
            </a:r>
            <a:endParaRPr lang="en-US" altLang="zh-CN" sz="3600" dirty="0"/>
          </a:p>
          <a:p>
            <a:pPr lvl="1"/>
            <a:r>
              <a:rPr lang="zh-CN" altLang="en-US" sz="3200" dirty="0"/>
              <a:t>每</a:t>
            </a:r>
            <a:r>
              <a:rPr lang="en-US" altLang="zh-CN" sz="3200" dirty="0"/>
              <a:t>4</a:t>
            </a:r>
            <a:r>
              <a:rPr lang="zh-CN" altLang="en-US" sz="3200" dirty="0"/>
              <a:t>字节为同一存储体</a:t>
            </a:r>
            <a:endParaRPr lang="en-US" altLang="zh-CN" sz="3200" dirty="0"/>
          </a:p>
          <a:p>
            <a:pPr lvl="2"/>
            <a:r>
              <a:rPr lang="zh-CN" altLang="en-US" sz="2800" dirty="0"/>
              <a:t>示意图中简化为</a:t>
            </a:r>
            <a:r>
              <a:rPr lang="en-US" altLang="zh-CN" sz="2800" dirty="0"/>
              <a:t>16</a:t>
            </a:r>
            <a:r>
              <a:rPr lang="zh-CN" altLang="en-US" sz="2800" dirty="0"/>
              <a:t>个存储体</a:t>
            </a:r>
            <a:endParaRPr lang="en-US" altLang="zh-CN" sz="2800" dirty="0"/>
          </a:p>
          <a:p>
            <a:pPr lvl="1"/>
            <a:r>
              <a:rPr lang="zh-CN" altLang="en-US" sz="3200" dirty="0"/>
              <a:t>规则访问</a:t>
            </a:r>
            <a:endParaRPr lang="en-US" altLang="zh-CN" sz="3200" dirty="0"/>
          </a:p>
          <a:p>
            <a:pPr lvl="2"/>
            <a:r>
              <a:rPr lang="zh-CN" altLang="en-US" sz="2800" dirty="0"/>
              <a:t>步长为</a:t>
            </a:r>
            <a:r>
              <a:rPr lang="en-US" altLang="zh-CN" sz="2800" dirty="0"/>
              <a:t>1</a:t>
            </a:r>
          </a:p>
          <a:p>
            <a:pPr lvl="3"/>
            <a:r>
              <a:rPr lang="zh-CN" altLang="en-US" sz="2000" dirty="0"/>
              <a:t>访问整型、单精度浮点数</a:t>
            </a:r>
            <a:endParaRPr lang="en-US" altLang="zh-CN" sz="2000" dirty="0"/>
          </a:p>
          <a:p>
            <a:pPr lvl="3"/>
            <a:r>
              <a:rPr lang="zh-CN" altLang="en-US" sz="2000" dirty="0"/>
              <a:t>无冲突</a:t>
            </a:r>
            <a:endParaRPr lang="en-US" altLang="zh-CN" sz="2000" dirty="0"/>
          </a:p>
          <a:p>
            <a:pPr lvl="2"/>
            <a:r>
              <a:rPr lang="zh-CN" altLang="en-US" sz="2800" dirty="0"/>
              <a:t>步长为</a:t>
            </a:r>
            <a:r>
              <a:rPr lang="en-US" altLang="zh-CN" sz="2800" dirty="0"/>
              <a:t>2</a:t>
            </a:r>
          </a:p>
          <a:p>
            <a:pPr lvl="3"/>
            <a:r>
              <a:rPr lang="zh-CN" altLang="en-US" sz="2320" dirty="0"/>
              <a:t>访问双精度浮点数</a:t>
            </a:r>
            <a:endParaRPr lang="en-US" altLang="zh-CN" sz="2320" dirty="0"/>
          </a:p>
          <a:p>
            <a:pPr lvl="3"/>
            <a:r>
              <a:rPr lang="en-US" altLang="zh-CN" sz="2320" dirty="0"/>
              <a:t>2-way</a:t>
            </a:r>
            <a:r>
              <a:rPr lang="zh-CN" altLang="en-US" sz="2320" dirty="0"/>
              <a:t> 冲突</a:t>
            </a:r>
            <a:endParaRPr lang="en-US" altLang="zh-CN" sz="2320" dirty="0"/>
          </a:p>
          <a:p>
            <a:pPr lvl="2"/>
            <a:r>
              <a:rPr lang="zh-CN" altLang="en-US" sz="2800" dirty="0"/>
              <a:t>步长为</a:t>
            </a:r>
            <a:r>
              <a:rPr lang="en-US" altLang="zh-CN" sz="2800" dirty="0"/>
              <a:t>3</a:t>
            </a:r>
          </a:p>
          <a:p>
            <a:pPr lvl="3"/>
            <a:r>
              <a:rPr lang="zh-CN" altLang="en-US" sz="2320" dirty="0"/>
              <a:t>如</a:t>
            </a:r>
            <a:r>
              <a:rPr lang="en-US" altLang="zh-CN" sz="2320" dirty="0"/>
              <a:t>12</a:t>
            </a:r>
            <a:r>
              <a:rPr lang="zh-CN" altLang="en-US" sz="2320" dirty="0"/>
              <a:t>字节的结构体</a:t>
            </a:r>
            <a:endParaRPr lang="en-US" altLang="zh-CN" sz="2320" dirty="0"/>
          </a:p>
          <a:p>
            <a:pPr lvl="3"/>
            <a:r>
              <a:rPr lang="zh-CN" altLang="en-US" sz="2320" dirty="0"/>
              <a:t>无冲突</a:t>
            </a:r>
            <a:endParaRPr lang="en-US" sz="2320" dirty="0"/>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62</a:t>
            </a:fld>
            <a:endParaRPr lang="zh-CN" altLang="en-US"/>
          </a:p>
        </p:txBody>
      </p:sp>
      <p:pic>
        <p:nvPicPr>
          <p:cNvPr id="8" name="Picture 7">
            <a:extLst>
              <a:ext uri="{FF2B5EF4-FFF2-40B4-BE49-F238E27FC236}">
                <a16:creationId xmlns:a16="http://schemas.microsoft.com/office/drawing/2014/main" id="{A6FC0827-A451-1C4C-BBA8-B10ECFFCD3A3}"/>
              </a:ext>
            </a:extLst>
          </p:cNvPr>
          <p:cNvPicPr>
            <a:picLocks noChangeAspect="1"/>
          </p:cNvPicPr>
          <p:nvPr/>
        </p:nvPicPr>
        <p:blipFill>
          <a:blip r:embed="rId2"/>
          <a:stretch>
            <a:fillRect/>
          </a:stretch>
        </p:blipFill>
        <p:spPr>
          <a:xfrm>
            <a:off x="5515000" y="3466728"/>
            <a:ext cx="2930715" cy="4440271"/>
          </a:xfrm>
          <a:prstGeom prst="rect">
            <a:avLst/>
          </a:prstGeom>
          <a:solidFill>
            <a:schemeClr val="bg1"/>
          </a:solidFill>
        </p:spPr>
      </p:pic>
      <p:pic>
        <p:nvPicPr>
          <p:cNvPr id="9" name="Picture 8">
            <a:extLst>
              <a:ext uri="{FF2B5EF4-FFF2-40B4-BE49-F238E27FC236}">
                <a16:creationId xmlns:a16="http://schemas.microsoft.com/office/drawing/2014/main" id="{FBC5ACA9-161E-5B49-ACD9-82C56A55CD39}"/>
              </a:ext>
            </a:extLst>
          </p:cNvPr>
          <p:cNvPicPr>
            <a:picLocks noChangeAspect="1"/>
          </p:cNvPicPr>
          <p:nvPr/>
        </p:nvPicPr>
        <p:blipFill>
          <a:blip r:embed="rId3"/>
          <a:stretch>
            <a:fillRect/>
          </a:stretch>
        </p:blipFill>
        <p:spPr>
          <a:xfrm>
            <a:off x="8395320" y="3466728"/>
            <a:ext cx="2944242" cy="4440272"/>
          </a:xfrm>
          <a:prstGeom prst="rect">
            <a:avLst/>
          </a:prstGeom>
          <a:solidFill>
            <a:schemeClr val="bg1"/>
          </a:solidFill>
        </p:spPr>
      </p:pic>
      <p:pic>
        <p:nvPicPr>
          <p:cNvPr id="10" name="Picture 9">
            <a:extLst>
              <a:ext uri="{FF2B5EF4-FFF2-40B4-BE49-F238E27FC236}">
                <a16:creationId xmlns:a16="http://schemas.microsoft.com/office/drawing/2014/main" id="{C18F40E4-F9ED-4B45-B5E5-A2BFE168FCCA}"/>
              </a:ext>
            </a:extLst>
          </p:cNvPr>
          <p:cNvPicPr>
            <a:picLocks noChangeAspect="1"/>
          </p:cNvPicPr>
          <p:nvPr/>
        </p:nvPicPr>
        <p:blipFill>
          <a:blip r:embed="rId4"/>
          <a:stretch>
            <a:fillRect/>
          </a:stretch>
        </p:blipFill>
        <p:spPr>
          <a:xfrm>
            <a:off x="11336363" y="3466728"/>
            <a:ext cx="3251645" cy="4440272"/>
          </a:xfrm>
          <a:prstGeom prst="rect">
            <a:avLst/>
          </a:prstGeom>
          <a:solidFill>
            <a:schemeClr val="bg1"/>
          </a:solidFill>
        </p:spPr>
      </p:pic>
    </p:spTree>
    <p:extLst>
      <p:ext uri="{BB962C8B-B14F-4D97-AF65-F5344CB8AC3E}">
        <p14:creationId xmlns:p14="http://schemas.microsoft.com/office/powerpoint/2010/main" val="24581113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消除存储体冲突</a:t>
            </a:r>
            <a:endParaRPr lang="en-US" altLang="zh-CN" sz="3600" dirty="0"/>
          </a:p>
          <a:p>
            <a:pPr lvl="1"/>
            <a:r>
              <a:rPr lang="zh-CN" altLang="en-US" sz="3120" dirty="0"/>
              <a:t>举例：</a:t>
            </a:r>
            <a:endParaRPr lang="en-US" altLang="zh-CN" sz="3120" dirty="0"/>
          </a:p>
          <a:p>
            <a:pPr lvl="2"/>
            <a:r>
              <a:rPr lang="zh-CN" altLang="en-US" sz="2640" dirty="0"/>
              <a:t>步长？有无存储体冲突？</a:t>
            </a:r>
            <a:endParaRPr lang="en-US" altLang="zh-CN" sz="2640" dirty="0"/>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63</a:t>
            </a:fld>
            <a:endParaRPr lang="zh-CN" altLang="en-US"/>
          </a:p>
        </p:txBody>
      </p:sp>
      <p:sp>
        <p:nvSpPr>
          <p:cNvPr id="5" name="Rectangle 4">
            <a:extLst>
              <a:ext uri="{FF2B5EF4-FFF2-40B4-BE49-F238E27FC236}">
                <a16:creationId xmlns:a16="http://schemas.microsoft.com/office/drawing/2014/main" id="{425C468E-227D-AF4C-B766-42BA23E384D8}"/>
              </a:ext>
            </a:extLst>
          </p:cNvPr>
          <p:cNvSpPr/>
          <p:nvPr/>
        </p:nvSpPr>
        <p:spPr>
          <a:xfrm>
            <a:off x="1770584" y="3111912"/>
            <a:ext cx="5976664" cy="1938992"/>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__shared__ </a:t>
            </a:r>
            <a:r>
              <a:rPr lang="en-US" sz="2400" dirty="0">
                <a:solidFill>
                  <a:srgbClr val="7A3E9D"/>
                </a:solidFill>
                <a:latin typeface="Menlo" panose="020B0609030804020204" pitchFamily="49" charset="0"/>
              </a:rPr>
              <a:t>char</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BDIM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threadIdx.x</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some_value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b="1" dirty="0">
                <a:solidFill>
                  <a:srgbClr val="AA3731"/>
                </a:solidFill>
                <a:latin typeface="Menlo" panose="020B0609030804020204" pitchFamily="49" charset="0"/>
              </a:rPr>
              <a:t>__</a:t>
            </a:r>
            <a:r>
              <a:rPr lang="en-US" sz="2400" b="1" dirty="0" err="1">
                <a:solidFill>
                  <a:srgbClr val="AA3731"/>
                </a:solidFill>
                <a:latin typeface="Menlo" panose="020B0609030804020204" pitchFamily="49" charset="0"/>
              </a:rPr>
              <a:t>syncthreads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74225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消除存储体冲突</a:t>
            </a:r>
            <a:endParaRPr lang="en-US" altLang="zh-CN" sz="3600" dirty="0"/>
          </a:p>
          <a:p>
            <a:pPr lvl="1"/>
            <a:r>
              <a:rPr lang="zh-CN" altLang="en-US" sz="3120" dirty="0"/>
              <a:t>举例：</a:t>
            </a:r>
            <a:endParaRPr lang="en-US" altLang="zh-CN" sz="3120" dirty="0"/>
          </a:p>
          <a:p>
            <a:pPr lvl="2"/>
            <a:r>
              <a:rPr lang="zh-CN" altLang="en-US" sz="2640" dirty="0"/>
              <a:t>步长</a:t>
            </a:r>
            <a:r>
              <a:rPr lang="en-US" altLang="zh-CN" sz="2640" dirty="0"/>
              <a:t>=0.25</a:t>
            </a:r>
            <a:r>
              <a:rPr lang="zh-CN" altLang="en-US" sz="2640" dirty="0"/>
              <a:t>，有存储体冲突</a:t>
            </a:r>
            <a:endParaRPr lang="en-US" altLang="zh-CN" sz="2640" dirty="0"/>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64</a:t>
            </a:fld>
            <a:endParaRPr lang="zh-CN" altLang="en-US"/>
          </a:p>
        </p:txBody>
      </p:sp>
      <p:sp>
        <p:nvSpPr>
          <p:cNvPr id="5" name="Rectangle 4">
            <a:extLst>
              <a:ext uri="{FF2B5EF4-FFF2-40B4-BE49-F238E27FC236}">
                <a16:creationId xmlns:a16="http://schemas.microsoft.com/office/drawing/2014/main" id="{425C468E-227D-AF4C-B766-42BA23E384D8}"/>
              </a:ext>
            </a:extLst>
          </p:cNvPr>
          <p:cNvSpPr/>
          <p:nvPr/>
        </p:nvSpPr>
        <p:spPr>
          <a:xfrm>
            <a:off x="1770584" y="3111912"/>
            <a:ext cx="5976664" cy="1938992"/>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__shared__ </a:t>
            </a:r>
            <a:r>
              <a:rPr lang="en-US" sz="2400" dirty="0">
                <a:solidFill>
                  <a:srgbClr val="7A3E9D"/>
                </a:solidFill>
                <a:latin typeface="Menlo" panose="020B0609030804020204" pitchFamily="49" charset="0"/>
              </a:rPr>
              <a:t>char</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BDIM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threadIdx.x</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some_value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b="1" dirty="0">
                <a:solidFill>
                  <a:srgbClr val="AA3731"/>
                </a:solidFill>
                <a:latin typeface="Menlo" panose="020B0609030804020204" pitchFamily="49" charset="0"/>
              </a:rPr>
              <a:t>__</a:t>
            </a:r>
            <a:r>
              <a:rPr lang="en-US" sz="2400" b="1" dirty="0" err="1">
                <a:solidFill>
                  <a:srgbClr val="AA3731"/>
                </a:solidFill>
                <a:latin typeface="Menlo" panose="020B0609030804020204" pitchFamily="49" charset="0"/>
              </a:rPr>
              <a:t>syncthreads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pic>
        <p:nvPicPr>
          <p:cNvPr id="6" name="Picture 5">
            <a:extLst>
              <a:ext uri="{FF2B5EF4-FFF2-40B4-BE49-F238E27FC236}">
                <a16:creationId xmlns:a16="http://schemas.microsoft.com/office/drawing/2014/main" id="{51FC43DE-8A56-CB4F-8E2B-EED722DE59B2}"/>
              </a:ext>
            </a:extLst>
          </p:cNvPr>
          <p:cNvPicPr>
            <a:picLocks noChangeAspect="1"/>
          </p:cNvPicPr>
          <p:nvPr/>
        </p:nvPicPr>
        <p:blipFill>
          <a:blip r:embed="rId2"/>
          <a:stretch>
            <a:fillRect/>
          </a:stretch>
        </p:blipFill>
        <p:spPr>
          <a:xfrm>
            <a:off x="8899375" y="1090464"/>
            <a:ext cx="4585281" cy="6947073"/>
          </a:xfrm>
          <a:prstGeom prst="rect">
            <a:avLst/>
          </a:prstGeom>
        </p:spPr>
      </p:pic>
    </p:spTree>
    <p:extLst>
      <p:ext uri="{BB962C8B-B14F-4D97-AF65-F5344CB8AC3E}">
        <p14:creationId xmlns:p14="http://schemas.microsoft.com/office/powerpoint/2010/main" val="810088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消除存储体冲突</a:t>
            </a:r>
            <a:endParaRPr lang="en-US" altLang="zh-CN" sz="3600" dirty="0"/>
          </a:p>
          <a:p>
            <a:pPr lvl="1"/>
            <a:r>
              <a:rPr lang="zh-CN" altLang="en-US" sz="3120" dirty="0"/>
              <a:t>举例：</a:t>
            </a:r>
            <a:endParaRPr lang="en-US" altLang="zh-CN" sz="3120" dirty="0"/>
          </a:p>
          <a:p>
            <a:pPr lvl="2"/>
            <a:r>
              <a:rPr lang="zh-CN" altLang="en-US" sz="2640" dirty="0"/>
              <a:t>步长</a:t>
            </a:r>
            <a:r>
              <a:rPr lang="en-US" altLang="zh-CN" sz="2640" dirty="0"/>
              <a:t>=0.25</a:t>
            </a:r>
            <a:r>
              <a:rPr lang="zh-CN" altLang="en-US" sz="2640" dirty="0"/>
              <a:t>，有存储体冲突</a:t>
            </a:r>
            <a:endParaRPr lang="en-US" altLang="zh-CN" sz="2640" dirty="0"/>
          </a:p>
          <a:p>
            <a:pPr lvl="2"/>
            <a:r>
              <a:rPr lang="zh-CN" altLang="en-US" sz="2640" dirty="0"/>
              <a:t>解决方案：增加步长</a:t>
            </a:r>
            <a:endParaRPr lang="en-US" altLang="zh-CN" sz="2640" dirty="0"/>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65</a:t>
            </a:fld>
            <a:endParaRPr lang="zh-CN" altLang="en-US"/>
          </a:p>
        </p:txBody>
      </p:sp>
      <p:sp>
        <p:nvSpPr>
          <p:cNvPr id="5" name="Rectangle 4">
            <a:extLst>
              <a:ext uri="{FF2B5EF4-FFF2-40B4-BE49-F238E27FC236}">
                <a16:creationId xmlns:a16="http://schemas.microsoft.com/office/drawing/2014/main" id="{425C468E-227D-AF4C-B766-42BA23E384D8}"/>
              </a:ext>
            </a:extLst>
          </p:cNvPr>
          <p:cNvSpPr/>
          <p:nvPr/>
        </p:nvSpPr>
        <p:spPr>
          <a:xfrm>
            <a:off x="1770584" y="3538736"/>
            <a:ext cx="6336704" cy="1938992"/>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__shared__ </a:t>
            </a:r>
            <a:r>
              <a:rPr lang="en-US" sz="2400" dirty="0">
                <a:solidFill>
                  <a:srgbClr val="7A3E9D"/>
                </a:solidFill>
                <a:latin typeface="Menlo" panose="020B0609030804020204" pitchFamily="49" charset="0"/>
              </a:rPr>
              <a:t>char</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BDIM</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threadIdx.x</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some_value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b="1" dirty="0">
                <a:solidFill>
                  <a:srgbClr val="AA3731"/>
                </a:solidFill>
                <a:latin typeface="Menlo" panose="020B0609030804020204" pitchFamily="49" charset="0"/>
              </a:rPr>
              <a:t>__</a:t>
            </a:r>
            <a:r>
              <a:rPr lang="en-US" sz="2400" b="1" dirty="0" err="1">
                <a:solidFill>
                  <a:srgbClr val="AA3731"/>
                </a:solidFill>
                <a:latin typeface="Menlo" panose="020B0609030804020204" pitchFamily="49" charset="0"/>
              </a:rPr>
              <a:t>syncthreads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pic>
        <p:nvPicPr>
          <p:cNvPr id="8" name="Picture 7">
            <a:extLst>
              <a:ext uri="{FF2B5EF4-FFF2-40B4-BE49-F238E27FC236}">
                <a16:creationId xmlns:a16="http://schemas.microsoft.com/office/drawing/2014/main" id="{E971FF3F-CA3F-0B40-9E34-5F84139DF436}"/>
              </a:ext>
            </a:extLst>
          </p:cNvPr>
          <p:cNvPicPr>
            <a:picLocks noChangeAspect="1"/>
          </p:cNvPicPr>
          <p:nvPr/>
        </p:nvPicPr>
        <p:blipFill>
          <a:blip r:embed="rId2"/>
          <a:stretch>
            <a:fillRect/>
          </a:stretch>
        </p:blipFill>
        <p:spPr>
          <a:xfrm>
            <a:off x="9138901" y="1008113"/>
            <a:ext cx="4616993" cy="6995119"/>
          </a:xfrm>
          <a:prstGeom prst="rect">
            <a:avLst/>
          </a:prstGeom>
        </p:spPr>
      </p:pic>
    </p:spTree>
    <p:extLst>
      <p:ext uri="{BB962C8B-B14F-4D97-AF65-F5344CB8AC3E}">
        <p14:creationId xmlns:p14="http://schemas.microsoft.com/office/powerpoint/2010/main" val="3869862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消除存储体冲突</a:t>
            </a:r>
            <a:endParaRPr lang="en-US" altLang="zh-CN" sz="3600" dirty="0"/>
          </a:p>
          <a:p>
            <a:pPr lvl="1"/>
            <a:r>
              <a:rPr lang="zh-CN" altLang="en-US" sz="3120" dirty="0"/>
              <a:t>举例：</a:t>
            </a:r>
            <a:endParaRPr lang="en-US" altLang="zh-CN" sz="3120" dirty="0"/>
          </a:p>
          <a:p>
            <a:pPr lvl="2"/>
            <a:r>
              <a:rPr lang="zh-CN" altLang="en-US" sz="2640" dirty="0"/>
              <a:t>步长</a:t>
            </a:r>
            <a:r>
              <a:rPr lang="en-US" altLang="zh-CN" sz="2640" dirty="0"/>
              <a:t>=0.25</a:t>
            </a:r>
            <a:r>
              <a:rPr lang="zh-CN" altLang="en-US" sz="2640" dirty="0"/>
              <a:t>，有存储体冲突</a:t>
            </a:r>
            <a:endParaRPr lang="en-US" altLang="zh-CN" sz="2640" dirty="0"/>
          </a:p>
          <a:p>
            <a:pPr lvl="2"/>
            <a:r>
              <a:rPr lang="zh-CN" altLang="en-US" sz="2640" dirty="0"/>
              <a:t>解决方案：增加步长</a:t>
            </a:r>
            <a:endParaRPr lang="en-US" altLang="zh-CN" sz="2640" dirty="0"/>
          </a:p>
          <a:p>
            <a:pPr lvl="2"/>
            <a:r>
              <a:rPr lang="zh-CN" altLang="en-US" sz="2640" dirty="0"/>
              <a:t>问题：消耗内存增加</a:t>
            </a:r>
            <a:endParaRPr lang="en-US" altLang="zh-CN" sz="2640" dirty="0"/>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66</a:t>
            </a:fld>
            <a:endParaRPr lang="zh-CN" altLang="en-US"/>
          </a:p>
        </p:txBody>
      </p:sp>
      <p:sp>
        <p:nvSpPr>
          <p:cNvPr id="5" name="Rectangle 4">
            <a:extLst>
              <a:ext uri="{FF2B5EF4-FFF2-40B4-BE49-F238E27FC236}">
                <a16:creationId xmlns:a16="http://schemas.microsoft.com/office/drawing/2014/main" id="{425C468E-227D-AF4C-B766-42BA23E384D8}"/>
              </a:ext>
            </a:extLst>
          </p:cNvPr>
          <p:cNvSpPr/>
          <p:nvPr/>
        </p:nvSpPr>
        <p:spPr>
          <a:xfrm>
            <a:off x="1770584" y="3976008"/>
            <a:ext cx="6336704" cy="1938992"/>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__shared__ </a:t>
            </a:r>
            <a:r>
              <a:rPr lang="en-US" sz="2400" dirty="0">
                <a:solidFill>
                  <a:srgbClr val="7A3E9D"/>
                </a:solidFill>
                <a:latin typeface="Menlo" panose="020B0609030804020204" pitchFamily="49" charset="0"/>
              </a:rPr>
              <a:t>char</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BDIM</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threadIdx.x</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some_value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b="1" dirty="0">
                <a:solidFill>
                  <a:srgbClr val="AA3731"/>
                </a:solidFill>
                <a:latin typeface="Menlo" panose="020B0609030804020204" pitchFamily="49" charset="0"/>
              </a:rPr>
              <a:t>__</a:t>
            </a:r>
            <a:r>
              <a:rPr lang="en-US" sz="2400" b="1" dirty="0" err="1">
                <a:solidFill>
                  <a:srgbClr val="AA3731"/>
                </a:solidFill>
                <a:latin typeface="Menlo" panose="020B0609030804020204" pitchFamily="49" charset="0"/>
              </a:rPr>
              <a:t>syncthreads</a:t>
            </a:r>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pic>
        <p:nvPicPr>
          <p:cNvPr id="8" name="Picture 7">
            <a:extLst>
              <a:ext uri="{FF2B5EF4-FFF2-40B4-BE49-F238E27FC236}">
                <a16:creationId xmlns:a16="http://schemas.microsoft.com/office/drawing/2014/main" id="{E971FF3F-CA3F-0B40-9E34-5F84139DF436}"/>
              </a:ext>
            </a:extLst>
          </p:cNvPr>
          <p:cNvPicPr>
            <a:picLocks noChangeAspect="1"/>
          </p:cNvPicPr>
          <p:nvPr/>
        </p:nvPicPr>
        <p:blipFill>
          <a:blip r:embed="rId2"/>
          <a:stretch>
            <a:fillRect/>
          </a:stretch>
        </p:blipFill>
        <p:spPr>
          <a:xfrm>
            <a:off x="9138901" y="1008113"/>
            <a:ext cx="4616993" cy="6995119"/>
          </a:xfrm>
          <a:prstGeom prst="rect">
            <a:avLst/>
          </a:prstGeom>
        </p:spPr>
      </p:pic>
    </p:spTree>
    <p:extLst>
      <p:ext uri="{BB962C8B-B14F-4D97-AF65-F5344CB8AC3E}">
        <p14:creationId xmlns:p14="http://schemas.microsoft.com/office/powerpoint/2010/main" val="3501894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1ACE-4DB0-D04E-AC28-30A2353A5944}"/>
              </a:ext>
            </a:extLst>
          </p:cNvPr>
          <p:cNvSpPr>
            <a:spLocks noGrp="1"/>
          </p:cNvSpPr>
          <p:nvPr>
            <p:ph type="title"/>
          </p:nvPr>
        </p:nvSpPr>
        <p:spPr/>
        <p:txBody>
          <a:bodyPr>
            <a:normAutofit fontScale="90000"/>
          </a:bodyPr>
          <a:lstStyle/>
          <a:p>
            <a:r>
              <a:rPr lang="zh-CN" altLang="en-US" dirty="0"/>
              <a:t>共享内存</a:t>
            </a:r>
            <a:endParaRPr lang="en-US" dirty="0"/>
          </a:p>
        </p:txBody>
      </p:sp>
      <p:sp>
        <p:nvSpPr>
          <p:cNvPr id="3" name="Content Placeholder 2">
            <a:extLst>
              <a:ext uri="{FF2B5EF4-FFF2-40B4-BE49-F238E27FC236}">
                <a16:creationId xmlns:a16="http://schemas.microsoft.com/office/drawing/2014/main" id="{7E211D69-8203-454A-A7D4-4C18C6E7D6E2}"/>
              </a:ext>
            </a:extLst>
          </p:cNvPr>
          <p:cNvSpPr>
            <a:spLocks noGrp="1"/>
          </p:cNvSpPr>
          <p:nvPr>
            <p:ph idx="1"/>
          </p:nvPr>
        </p:nvSpPr>
        <p:spPr>
          <a:xfrm>
            <a:off x="618456" y="1234481"/>
            <a:ext cx="13167360" cy="6116918"/>
          </a:xfrm>
        </p:spPr>
        <p:txBody>
          <a:bodyPr/>
          <a:lstStyle/>
          <a:p>
            <a:r>
              <a:rPr lang="zh-CN" altLang="en-US" sz="3600" dirty="0"/>
              <a:t>消除存储体冲突</a:t>
            </a:r>
            <a:endParaRPr lang="en-US" altLang="zh-CN" sz="3600" dirty="0"/>
          </a:p>
          <a:p>
            <a:pPr lvl="1"/>
            <a:r>
              <a:rPr lang="zh-CN" altLang="en-US" sz="3120" dirty="0"/>
              <a:t>举例：</a:t>
            </a:r>
            <a:endParaRPr lang="en-US" altLang="zh-CN" sz="3120" dirty="0"/>
          </a:p>
          <a:p>
            <a:pPr lvl="2"/>
            <a:r>
              <a:rPr lang="zh-CN" altLang="en-US" sz="2640" dirty="0"/>
              <a:t>步长</a:t>
            </a:r>
            <a:r>
              <a:rPr lang="en-US" altLang="zh-CN" sz="2640" dirty="0"/>
              <a:t>=1</a:t>
            </a:r>
            <a:r>
              <a:rPr lang="zh-CN" altLang="en-US" sz="2640" dirty="0"/>
              <a:t>，无存储体冲突</a:t>
            </a:r>
            <a:endParaRPr lang="en-US" altLang="zh-CN" sz="2640" dirty="0"/>
          </a:p>
          <a:p>
            <a:pPr lvl="2"/>
            <a:r>
              <a:rPr lang="zh-CN" altLang="en-US" sz="2640" dirty="0"/>
              <a:t>问题：消耗内存增加</a:t>
            </a:r>
            <a:endParaRPr lang="en-US" altLang="zh-CN" sz="2640" dirty="0"/>
          </a:p>
          <a:p>
            <a:pPr lvl="2"/>
            <a:r>
              <a:rPr lang="zh-CN" altLang="en-US" sz="2640" dirty="0"/>
              <a:t>解决方案</a:t>
            </a:r>
            <a:r>
              <a:rPr lang="en-US" altLang="zh-CN" sz="2640" dirty="0"/>
              <a:t>:</a:t>
            </a:r>
            <a:r>
              <a:rPr lang="zh-CN" altLang="en-US" sz="2640" dirty="0"/>
              <a:t>设</a:t>
            </a:r>
            <a:r>
              <a:rPr lang="en-US" altLang="zh-CN" sz="2640" dirty="0">
                <a:latin typeface="Menlo" panose="020B0609030804020204" pitchFamily="49" charset="0"/>
                <a:ea typeface="Menlo" panose="020B0609030804020204" pitchFamily="49" charset="0"/>
                <a:cs typeface="Menlo" panose="020B0609030804020204" pitchFamily="49" charset="0"/>
              </a:rPr>
              <a:t>BDIM</a:t>
            </a:r>
            <a:r>
              <a:rPr lang="en-US" altLang="zh-CN" sz="2640" dirty="0"/>
              <a:t>=64</a:t>
            </a:r>
          </a:p>
          <a:p>
            <a:pPr lvl="2"/>
            <a:endParaRPr lang="en-US" altLang="zh-CN" sz="2640" dirty="0"/>
          </a:p>
          <a:p>
            <a:pPr lvl="2"/>
            <a:endParaRPr lang="en-US" altLang="zh-CN" sz="2640" dirty="0"/>
          </a:p>
          <a:p>
            <a:pPr lvl="2"/>
            <a:endParaRPr lang="en-US" altLang="zh-CN" sz="2640" dirty="0"/>
          </a:p>
          <a:p>
            <a:pPr lvl="2"/>
            <a:endParaRPr lang="en-US" altLang="zh-CN" sz="2640" dirty="0"/>
          </a:p>
          <a:p>
            <a:pPr lvl="2"/>
            <a:endParaRPr lang="en-US" altLang="zh-CN" sz="2640" dirty="0"/>
          </a:p>
          <a:p>
            <a:pPr lvl="2"/>
            <a:endParaRPr lang="en-US" altLang="zh-CN" sz="2640" dirty="0"/>
          </a:p>
          <a:p>
            <a:pPr lvl="2"/>
            <a:r>
              <a:rPr lang="zh-CN" altLang="en-US" sz="2640" dirty="0">
                <a:solidFill>
                  <a:srgbClr val="C00000"/>
                </a:solidFill>
              </a:rPr>
              <a:t>注：当前</a:t>
            </a:r>
            <a:r>
              <a:rPr lang="en-US" altLang="zh-CN" sz="2640" dirty="0">
                <a:solidFill>
                  <a:srgbClr val="C00000"/>
                </a:solidFill>
              </a:rPr>
              <a:t>CUDA</a:t>
            </a:r>
            <a:r>
              <a:rPr lang="zh-CN" altLang="en-US" sz="2640" dirty="0">
                <a:solidFill>
                  <a:srgbClr val="C00000"/>
                </a:solidFill>
              </a:rPr>
              <a:t>引入了</a:t>
            </a:r>
            <a:r>
              <a:rPr lang="en-US" altLang="zh-CN" sz="2640" dirty="0">
                <a:solidFill>
                  <a:srgbClr val="C00000"/>
                </a:solidFill>
              </a:rPr>
              <a:t>multicast</a:t>
            </a:r>
            <a:r>
              <a:rPr lang="zh-CN" altLang="en-US" sz="2640" dirty="0">
                <a:solidFill>
                  <a:srgbClr val="C00000"/>
                </a:solidFill>
              </a:rPr>
              <a:t>，</a:t>
            </a:r>
            <a:endParaRPr lang="en-US" altLang="zh-CN" sz="2640" dirty="0">
              <a:solidFill>
                <a:srgbClr val="C00000"/>
              </a:solidFill>
            </a:endParaRPr>
          </a:p>
          <a:p>
            <a:pPr marL="1097189" lvl="2" indent="0">
              <a:buNone/>
            </a:pPr>
            <a:r>
              <a:rPr lang="en-US" altLang="zh-CN" sz="2640" dirty="0">
                <a:solidFill>
                  <a:srgbClr val="C00000"/>
                </a:solidFill>
              </a:rPr>
              <a:t>   </a:t>
            </a:r>
            <a:r>
              <a:rPr lang="zh-CN" altLang="en-US" sz="2640" dirty="0">
                <a:solidFill>
                  <a:srgbClr val="C00000"/>
                </a:solidFill>
              </a:rPr>
              <a:t>步长小于</a:t>
            </a:r>
            <a:r>
              <a:rPr lang="en-US" altLang="zh-CN" sz="2640" dirty="0">
                <a:solidFill>
                  <a:srgbClr val="C00000"/>
                </a:solidFill>
              </a:rPr>
              <a:t>1</a:t>
            </a:r>
            <a:r>
              <a:rPr lang="zh-CN" altLang="en-US" sz="2640" dirty="0">
                <a:solidFill>
                  <a:srgbClr val="C00000"/>
                </a:solidFill>
              </a:rPr>
              <a:t>的时候已经不存在存储体冲突</a:t>
            </a:r>
            <a:endParaRPr lang="en-US" altLang="zh-CN" sz="2640" dirty="0">
              <a:solidFill>
                <a:srgbClr val="C00000"/>
              </a:solidFill>
            </a:endParaRPr>
          </a:p>
        </p:txBody>
      </p:sp>
      <p:sp>
        <p:nvSpPr>
          <p:cNvPr id="4" name="Slide Number Placeholder 3">
            <a:extLst>
              <a:ext uri="{FF2B5EF4-FFF2-40B4-BE49-F238E27FC236}">
                <a16:creationId xmlns:a16="http://schemas.microsoft.com/office/drawing/2014/main" id="{A1E8A30F-09B6-5B4F-8D34-8FD3C24B87EC}"/>
              </a:ext>
            </a:extLst>
          </p:cNvPr>
          <p:cNvSpPr>
            <a:spLocks noGrp="1"/>
          </p:cNvSpPr>
          <p:nvPr>
            <p:ph type="sldNum" sz="quarter" idx="12"/>
          </p:nvPr>
        </p:nvSpPr>
        <p:spPr/>
        <p:txBody>
          <a:bodyPr/>
          <a:lstStyle/>
          <a:p>
            <a:pPr>
              <a:defRPr/>
            </a:pPr>
            <a:fld id="{CA40A734-EF3B-425E-9970-80954DDB0807}" type="slidenum">
              <a:rPr lang="zh-CN" altLang="en-US" smtClean="0"/>
              <a:pPr>
                <a:defRPr/>
              </a:pPr>
              <a:t>67</a:t>
            </a:fld>
            <a:endParaRPr lang="zh-CN" altLang="en-US"/>
          </a:p>
        </p:txBody>
      </p:sp>
      <p:sp>
        <p:nvSpPr>
          <p:cNvPr id="5" name="Rectangle 4">
            <a:extLst>
              <a:ext uri="{FF2B5EF4-FFF2-40B4-BE49-F238E27FC236}">
                <a16:creationId xmlns:a16="http://schemas.microsoft.com/office/drawing/2014/main" id="{425C468E-227D-AF4C-B766-42BA23E384D8}"/>
              </a:ext>
            </a:extLst>
          </p:cNvPr>
          <p:cNvSpPr/>
          <p:nvPr/>
        </p:nvSpPr>
        <p:spPr>
          <a:xfrm>
            <a:off x="690464" y="3970784"/>
            <a:ext cx="7560840" cy="2308324"/>
          </a:xfrm>
          <a:prstGeom prst="rect">
            <a:avLst/>
          </a:prstGeom>
          <a:solidFill>
            <a:schemeClr val="bg1"/>
          </a:solidFill>
          <a:ln w="25400">
            <a:solidFill>
              <a:srgbClr val="C00000"/>
            </a:solidFill>
          </a:ln>
        </p:spPr>
        <p:txBody>
          <a:bodyPr wrap="square">
            <a:spAutoFit/>
          </a:bodyPr>
          <a:lstStyle/>
          <a:p>
            <a:r>
              <a:rPr lang="en-US" sz="2400" dirty="0">
                <a:solidFill>
                  <a:srgbClr val="333333"/>
                </a:solidFill>
                <a:latin typeface="Menlo" panose="020B0609030804020204" pitchFamily="49" charset="0"/>
              </a:rPr>
              <a:t>__shared__ </a:t>
            </a:r>
            <a:r>
              <a:rPr lang="en-US" sz="2400" dirty="0">
                <a:solidFill>
                  <a:srgbClr val="7A3E9D"/>
                </a:solidFill>
                <a:latin typeface="Menlo" panose="020B0609030804020204" pitchFamily="49" charset="0"/>
              </a:rPr>
              <a:t>char</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BDIM</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dirty="0" err="1">
                <a:solidFill>
                  <a:srgbClr val="333333"/>
                </a:solidFill>
                <a:latin typeface="Menlo" panose="020B0609030804020204" pitchFamily="49" charset="0"/>
              </a:rPr>
              <a:t>smem</a:t>
            </a:r>
            <a:r>
              <a:rPr lang="en-US" sz="2400" dirty="0">
                <a:solidFill>
                  <a:srgbClr val="777777"/>
                </a:solidFill>
                <a:latin typeface="Menlo" panose="020B0609030804020204" pitchFamily="49" charset="0"/>
              </a:rPr>
              <a:t>[</a:t>
            </a:r>
            <a:r>
              <a:rPr lang="en-US" altLang="zh-CN"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threadIdx.x</a:t>
            </a:r>
            <a:r>
              <a:rPr lang="en-US" altLang="zh-CN" sz="2400" dirty="0">
                <a:solidFill>
                  <a:srgbClr val="777777"/>
                </a:solidFill>
                <a:latin typeface="Menlo" panose="020B0609030804020204" pitchFamily="49" charset="0"/>
              </a:rPr>
              <a:t>%</a:t>
            </a:r>
            <a:r>
              <a:rPr lang="en-US" altLang="zh-CN" sz="2400" dirty="0">
                <a:solidFill>
                  <a:srgbClr val="9C5D27"/>
                </a:solidFill>
                <a:latin typeface="Menlo" panose="020B0609030804020204" pitchFamily="49" charset="0"/>
              </a:rPr>
              <a:t>16</a:t>
            </a:r>
            <a:r>
              <a:rPr lang="en-US" altLang="zh-CN" sz="2400" dirty="0">
                <a:solidFill>
                  <a:srgbClr val="777777"/>
                </a:solidFill>
                <a:latin typeface="Menlo" panose="020B0609030804020204" pitchFamily="49" charset="0"/>
              </a:rPr>
              <a:t>)</a:t>
            </a:r>
            <a:r>
              <a:rPr lang="zh-CN" alt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4</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threadIdx.x</a:t>
            </a:r>
            <a:r>
              <a:rPr lang="en-US" sz="2400" dirty="0">
                <a:solidFill>
                  <a:srgbClr val="777777"/>
                </a:solidFill>
                <a:latin typeface="Menlo" panose="020B0609030804020204" pitchFamily="49" charset="0"/>
              </a:rPr>
              <a:t>/</a:t>
            </a:r>
            <a:r>
              <a:rPr lang="en-US" sz="2400" dirty="0">
                <a:solidFill>
                  <a:srgbClr val="9C5D27"/>
                </a:solidFill>
                <a:latin typeface="Menlo" panose="020B0609030804020204" pitchFamily="49" charset="0"/>
              </a:rPr>
              <a:t>16</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p>
          <a:p>
            <a:r>
              <a:rPr lang="zh-CN" altLang="en-US" sz="2400" dirty="0">
                <a:solidFill>
                  <a:srgbClr val="777777"/>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some_value</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br>
              <a:rPr lang="en-US" sz="2400" dirty="0">
                <a:solidFill>
                  <a:srgbClr val="333333"/>
                </a:solidFill>
                <a:latin typeface="Menlo" panose="020B0609030804020204" pitchFamily="49" charset="0"/>
              </a:rPr>
            </a:br>
            <a:r>
              <a:rPr lang="en-US" sz="2400" b="1" dirty="0">
                <a:solidFill>
                  <a:srgbClr val="AA3731"/>
                </a:solidFill>
                <a:latin typeface="Menlo" panose="020B0609030804020204" pitchFamily="49" charset="0"/>
              </a:rPr>
              <a:t>__</a:t>
            </a:r>
            <a:r>
              <a:rPr lang="en-US" sz="2400" b="1" dirty="0" err="1">
                <a:solidFill>
                  <a:srgbClr val="AA3731"/>
                </a:solidFill>
                <a:latin typeface="Menlo" panose="020B0609030804020204" pitchFamily="49" charset="0"/>
              </a:rPr>
              <a:t>syncthreads</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p:txBody>
      </p:sp>
      <p:pic>
        <p:nvPicPr>
          <p:cNvPr id="8" name="Picture 7">
            <a:extLst>
              <a:ext uri="{FF2B5EF4-FFF2-40B4-BE49-F238E27FC236}">
                <a16:creationId xmlns:a16="http://schemas.microsoft.com/office/drawing/2014/main" id="{E971FF3F-CA3F-0B40-9E34-5F84139DF436}"/>
              </a:ext>
            </a:extLst>
          </p:cNvPr>
          <p:cNvPicPr>
            <a:picLocks noChangeAspect="1"/>
          </p:cNvPicPr>
          <p:nvPr/>
        </p:nvPicPr>
        <p:blipFill>
          <a:blip r:embed="rId2"/>
          <a:stretch>
            <a:fillRect/>
          </a:stretch>
        </p:blipFill>
        <p:spPr>
          <a:xfrm>
            <a:off x="9138901" y="1008113"/>
            <a:ext cx="4616993" cy="6995119"/>
          </a:xfrm>
          <a:prstGeom prst="rect">
            <a:avLst/>
          </a:prstGeom>
        </p:spPr>
      </p:pic>
    </p:spTree>
    <p:extLst>
      <p:ext uri="{BB962C8B-B14F-4D97-AF65-F5344CB8AC3E}">
        <p14:creationId xmlns:p14="http://schemas.microsoft.com/office/powerpoint/2010/main" val="2958794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B1D1-A568-0C49-AB3C-8200D51B00E3}"/>
              </a:ext>
            </a:extLst>
          </p:cNvPr>
          <p:cNvSpPr>
            <a:spLocks noGrp="1"/>
          </p:cNvSpPr>
          <p:nvPr>
            <p:ph type="title"/>
          </p:nvPr>
        </p:nvSpPr>
        <p:spPr/>
        <p:txBody>
          <a:bodyPr>
            <a:normAutofit fontScale="90000"/>
          </a:bodyPr>
          <a:lstStyle/>
          <a:p>
            <a:r>
              <a:rPr lang="zh-CN" altLang="en-US" dirty="0"/>
              <a:t>小结</a:t>
            </a:r>
            <a:endParaRPr lang="en-US" dirty="0"/>
          </a:p>
        </p:txBody>
      </p:sp>
      <p:sp>
        <p:nvSpPr>
          <p:cNvPr id="3" name="Content Placeholder 2">
            <a:extLst>
              <a:ext uri="{FF2B5EF4-FFF2-40B4-BE49-F238E27FC236}">
                <a16:creationId xmlns:a16="http://schemas.microsoft.com/office/drawing/2014/main" id="{06DDDE6C-2C7C-FE42-9E6D-C7900108C30F}"/>
              </a:ext>
            </a:extLst>
          </p:cNvPr>
          <p:cNvSpPr>
            <a:spLocks noGrp="1"/>
          </p:cNvSpPr>
          <p:nvPr>
            <p:ph idx="1"/>
          </p:nvPr>
        </p:nvSpPr>
        <p:spPr/>
        <p:txBody>
          <a:bodyPr/>
          <a:lstStyle/>
          <a:p>
            <a:r>
              <a:rPr lang="zh-CN" altLang="en-US" sz="3200" dirty="0"/>
              <a:t>全局内存</a:t>
            </a:r>
            <a:endParaRPr lang="en-US" altLang="zh-CN" sz="3200" dirty="0"/>
          </a:p>
          <a:p>
            <a:pPr lvl="1"/>
            <a:r>
              <a:rPr lang="zh-CN" altLang="en-US" sz="2800" dirty="0"/>
              <a:t>动态、静态全局内存、统一内存寻址、零拷贝内存（扩展阅读）</a:t>
            </a:r>
            <a:endParaRPr lang="en-US" altLang="zh-CN" sz="2800" dirty="0"/>
          </a:p>
          <a:p>
            <a:pPr lvl="1"/>
            <a:r>
              <a:rPr lang="zh-CN" altLang="en-US" sz="2800" dirty="0"/>
              <a:t>二级缓存</a:t>
            </a:r>
            <a:endParaRPr lang="en-US" altLang="zh-CN" sz="2800" dirty="0"/>
          </a:p>
          <a:p>
            <a:r>
              <a:rPr lang="zh-CN" altLang="en-US" sz="3200" dirty="0"/>
              <a:t>常量内存</a:t>
            </a:r>
            <a:endParaRPr lang="en-US" altLang="zh-CN" sz="3200" dirty="0"/>
          </a:p>
          <a:p>
            <a:pPr lvl="1"/>
            <a:r>
              <a:rPr lang="zh-CN" altLang="en-US" sz="2800" dirty="0"/>
              <a:t>片上常量缓存、适合统一读取，如广播访问</a:t>
            </a:r>
            <a:endParaRPr lang="en-US" altLang="zh-CN" sz="2800" dirty="0"/>
          </a:p>
          <a:p>
            <a:r>
              <a:rPr lang="zh-CN" altLang="en-US" sz="3200" dirty="0"/>
              <a:t>只读内存</a:t>
            </a:r>
            <a:endParaRPr lang="en-US" altLang="zh-CN" sz="3200" dirty="0"/>
          </a:p>
          <a:p>
            <a:pPr lvl="1"/>
            <a:r>
              <a:rPr lang="zh-CN" altLang="en-US" sz="2800" dirty="0"/>
              <a:t>片上缓存、适合分散读取</a:t>
            </a:r>
            <a:endParaRPr lang="en-US" altLang="zh-CN" sz="2800" dirty="0"/>
          </a:p>
          <a:p>
            <a:r>
              <a:rPr lang="zh-CN" altLang="en-US" sz="3200" dirty="0"/>
              <a:t>纹理内存</a:t>
            </a:r>
            <a:endParaRPr lang="en-US" altLang="zh-CN" sz="3200" dirty="0"/>
          </a:p>
          <a:p>
            <a:pPr lvl="1"/>
            <a:r>
              <a:rPr lang="zh-CN" altLang="en-US" sz="2800" dirty="0"/>
              <a:t>片上缓存、高维空间局部性</a:t>
            </a:r>
            <a:endParaRPr lang="en-US" altLang="zh-CN" sz="2800" dirty="0"/>
          </a:p>
          <a:p>
            <a:r>
              <a:rPr lang="zh-CN" altLang="en-US" sz="3200" dirty="0"/>
              <a:t>共享内存</a:t>
            </a:r>
            <a:endParaRPr lang="en-US" altLang="zh-CN" sz="3200" dirty="0"/>
          </a:p>
          <a:p>
            <a:pPr lvl="1"/>
            <a:r>
              <a:rPr lang="zh-CN" altLang="en-US" sz="2800" dirty="0"/>
              <a:t>片上、可编程、适合分散读取、存储体冲突</a:t>
            </a:r>
            <a:endParaRPr lang="en-US" altLang="zh-CN" sz="2800" dirty="0"/>
          </a:p>
          <a:p>
            <a:r>
              <a:rPr lang="zh-CN" altLang="en-US" sz="3200" dirty="0"/>
              <a:t>内存选择：取决于程序对数据的</a:t>
            </a:r>
            <a:r>
              <a:rPr lang="zh-CN" altLang="en-US" sz="3200"/>
              <a:t>访问模式</a:t>
            </a:r>
            <a:endParaRPr lang="en-US" altLang="zh-CN" sz="3200" dirty="0"/>
          </a:p>
        </p:txBody>
      </p:sp>
      <p:sp>
        <p:nvSpPr>
          <p:cNvPr id="4" name="Slide Number Placeholder 3">
            <a:extLst>
              <a:ext uri="{FF2B5EF4-FFF2-40B4-BE49-F238E27FC236}">
                <a16:creationId xmlns:a16="http://schemas.microsoft.com/office/drawing/2014/main" id="{FF24124F-DC02-BC41-9750-4B200FE891A1}"/>
              </a:ext>
            </a:extLst>
          </p:cNvPr>
          <p:cNvSpPr>
            <a:spLocks noGrp="1"/>
          </p:cNvSpPr>
          <p:nvPr>
            <p:ph type="sldNum" sz="quarter" idx="12"/>
          </p:nvPr>
        </p:nvSpPr>
        <p:spPr/>
        <p:txBody>
          <a:bodyPr/>
          <a:lstStyle/>
          <a:p>
            <a:pPr>
              <a:defRPr/>
            </a:pPr>
            <a:fld id="{CA40A734-EF3B-425E-9970-80954DDB0807}" type="slidenum">
              <a:rPr lang="zh-CN" altLang="en-US" smtClean="0"/>
              <a:pPr>
                <a:defRPr/>
              </a:pPr>
              <a:t>68</a:t>
            </a:fld>
            <a:endParaRPr lang="zh-CN" altLang="en-US"/>
          </a:p>
        </p:txBody>
      </p:sp>
    </p:spTree>
    <p:extLst>
      <p:ext uri="{BB962C8B-B14F-4D97-AF65-F5344CB8AC3E}">
        <p14:creationId xmlns:p14="http://schemas.microsoft.com/office/powerpoint/2010/main" val="278471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840">
                <a:solidFill>
                  <a:schemeClr val="tx1"/>
                </a:solidFill>
                <a:latin typeface="Calibri" panose="020F0502020204030204" pitchFamily="34" charset="0"/>
                <a:ea typeface="宋体" panose="02010600030101010101" pitchFamily="2" charset="-122"/>
              </a:defRPr>
            </a:lvl1pPr>
            <a:lvl2pPr marL="891467" indent="-342872">
              <a:spcBef>
                <a:spcPct val="20000"/>
              </a:spcBef>
              <a:buFont typeface="Arial" panose="020B0604020202020204" pitchFamily="34" charset="0"/>
              <a:buChar char="–"/>
              <a:defRPr sz="3360">
                <a:solidFill>
                  <a:schemeClr val="tx1"/>
                </a:solidFill>
                <a:latin typeface="Calibri" panose="020F0502020204030204" pitchFamily="34" charset="0"/>
                <a:ea typeface="宋体" panose="02010600030101010101" pitchFamily="2" charset="-122"/>
              </a:defRPr>
            </a:lvl2pPr>
            <a:lvl3pPr marL="1371488" indent="-274299">
              <a:spcBef>
                <a:spcPct val="20000"/>
              </a:spcBef>
              <a:buFont typeface="Arial" panose="020B0604020202020204" pitchFamily="34" charset="0"/>
              <a:buChar char="•"/>
              <a:defRPr sz="2880">
                <a:solidFill>
                  <a:schemeClr val="tx1"/>
                </a:solidFill>
                <a:latin typeface="Calibri" panose="020F0502020204030204" pitchFamily="34" charset="0"/>
                <a:ea typeface="宋体" panose="02010600030101010101" pitchFamily="2" charset="-122"/>
              </a:defRPr>
            </a:lvl3pPr>
            <a:lvl4pPr marL="1920085"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4pPr>
            <a:lvl5pPr marL="2468677"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5pPr>
            <a:lvl6pPr marL="301727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6pPr>
            <a:lvl7pPr marL="3565867"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7pPr>
            <a:lvl8pPr marL="411446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8pPr>
            <a:lvl9pPr marL="4663058"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C37259-17AB-4033-9296-718E8806D94A}" type="slidenum">
              <a:rPr lang="zh-CN" altLang="en-US" sz="1440">
                <a:solidFill>
                  <a:srgbClr val="898989"/>
                </a:solidFill>
              </a:rPr>
              <a:pPr>
                <a:spcBef>
                  <a:spcPct val="0"/>
                </a:spcBef>
                <a:buFontTx/>
                <a:buNone/>
              </a:pPr>
              <a:t>69</a:t>
            </a:fld>
            <a:endParaRPr lang="zh-CN" altLang="en-US" sz="1440">
              <a:solidFill>
                <a:srgbClr val="898989"/>
              </a:solidFill>
            </a:endParaRPr>
          </a:p>
        </p:txBody>
      </p:sp>
      <p:sp>
        <p:nvSpPr>
          <p:cNvPr id="34820" name="TextBox 4"/>
          <p:cNvSpPr txBox="1">
            <a:spLocks noChangeArrowheads="1"/>
          </p:cNvSpPr>
          <p:nvPr/>
        </p:nvSpPr>
        <p:spPr bwMode="auto">
          <a:xfrm>
            <a:off x="0" y="3245022"/>
            <a:ext cx="14630399" cy="941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5400" b="1" dirty="0">
                <a:solidFill>
                  <a:srgbClr val="C00000"/>
                </a:solidFill>
                <a:latin typeface="Times New Roman" panose="02020603050405020304" pitchFamily="18" charset="0"/>
                <a:ea typeface="华文楷体" panose="02010600040101010101" pitchFamily="2" charset="-122"/>
              </a:rPr>
              <a:t>Questions?</a:t>
            </a:r>
            <a:endParaRPr lang="zh-CN" altLang="en-US" sz="5400" b="1"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sz="3600" dirty="0"/>
              <a:t>例子：矩阵相加</a:t>
            </a:r>
            <a:endParaRPr lang="en-US" altLang="zh-CN" sz="3600" dirty="0"/>
          </a:p>
          <a:p>
            <a:pPr lvl="1"/>
            <a:r>
              <a:rPr lang="zh-CN" altLang="en-US" sz="3200" dirty="0"/>
              <a:t>直接将一维</a:t>
            </a:r>
            <a:r>
              <a:rPr lang="en-US" altLang="zh-CN" sz="3200" dirty="0">
                <a:latin typeface="Menlo" panose="020B0609030804020204" pitchFamily="49" charset="0"/>
                <a:ea typeface="Menlo" panose="020B0609030804020204" pitchFamily="49" charset="0"/>
                <a:cs typeface="Menlo" panose="020B0609030804020204" pitchFamily="49" charset="0"/>
              </a:rPr>
              <a:t>grid</a:t>
            </a:r>
            <a:r>
              <a:rPr lang="zh-CN" altLang="en-US" sz="3200" dirty="0"/>
              <a:t>与</a:t>
            </a:r>
            <a:r>
              <a:rPr lang="en-US" altLang="zh-CN" sz="3200" dirty="0">
                <a:latin typeface="Menlo" panose="020B0609030804020204" pitchFamily="49" charset="0"/>
                <a:ea typeface="Menlo" panose="020B0609030804020204" pitchFamily="49" charset="0"/>
                <a:cs typeface="Menlo" panose="020B0609030804020204" pitchFamily="49" charset="0"/>
              </a:rPr>
              <a:t>block</a:t>
            </a:r>
            <a:r>
              <a:rPr lang="zh-CN" altLang="en-US" sz="3200" dirty="0"/>
              <a:t>扩展至二维</a:t>
            </a:r>
            <a:endParaRPr lang="en-US" altLang="zh-CN" sz="3200" dirty="0"/>
          </a:p>
          <a:p>
            <a:pPr lvl="2"/>
            <a:r>
              <a:rPr lang="zh-CN" altLang="en-US" sz="2800" dirty="0"/>
              <a:t>存在问题：需要二级指针结构创建二维数组</a:t>
            </a:r>
            <a:endParaRPr lang="en-US" altLang="zh-CN" sz="2800" dirty="0"/>
          </a:p>
          <a:p>
            <a:pPr lvl="2"/>
            <a:r>
              <a:rPr lang="zh-CN" altLang="en-US" sz="2800" dirty="0"/>
              <a:t>解决方案：使用一维数组存放矩阵</a:t>
            </a:r>
            <a:endParaRPr lang="en-US" altLang="zh-CN" sz="2800" dirty="0"/>
          </a:p>
          <a:p>
            <a:pPr lvl="3"/>
            <a:r>
              <a:rPr lang="zh-CN" altLang="en-US" sz="2000" dirty="0"/>
              <a:t>即使在前一个版本中，数据在内存中也是一维连续（</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err="1">
                <a:latin typeface="Menlo" panose="020B0609030804020204" pitchFamily="49" charset="0"/>
                <a:ea typeface="Menlo" panose="020B0609030804020204" pitchFamily="49" charset="0"/>
                <a:cs typeface="Menlo" panose="020B0609030804020204" pitchFamily="49" charset="0"/>
              </a:rPr>
              <a:t>A_data</a:t>
            </a:r>
            <a:r>
              <a:rPr lang="zh-CN" altLang="en-US" sz="2000" dirty="0"/>
              <a:t>）</a:t>
            </a:r>
            <a:endParaRPr lang="en-US" altLang="zh-CN" sz="2000" dirty="0"/>
          </a:p>
          <a:p>
            <a:pPr lvl="3"/>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zh-CN" altLang="en-US" sz="2000" dirty="0">
                <a:solidFill>
                  <a:srgbClr val="777777"/>
                </a:solidFill>
                <a:latin typeface="Menlo" panose="020B0609030804020204" pitchFamily="49" charset="0"/>
              </a:rPr>
              <a:t>*</a:t>
            </a:r>
            <a:r>
              <a:rPr lang="en-US" altLang="zh-CN" sz="2000" dirty="0">
                <a:latin typeface="Menlo" panose="020B0609030804020204" pitchFamily="49" charset="0"/>
                <a:ea typeface="Menlo" panose="020B0609030804020204" pitchFamily="49" charset="0"/>
                <a:cs typeface="Menlo" panose="020B0609030804020204" pitchFamily="49" charset="0"/>
              </a:rPr>
              <a:t>A</a:t>
            </a:r>
            <a:r>
              <a:rPr lang="zh-CN" altLang="en-US" sz="2000" dirty="0">
                <a:latin typeface="SimHei" panose="02010609060101010101" pitchFamily="49" charset="-122"/>
                <a:ea typeface="SimHei" panose="02010609060101010101" pitchFamily="49" charset="-122"/>
                <a:cs typeface="Menlo" panose="020B0609030804020204" pitchFamily="49" charset="0"/>
              </a:rPr>
              <a:t>只提供访问数据的方式（</a:t>
            </a:r>
            <a:r>
              <a:rPr lang="en-US" sz="2000" dirty="0">
                <a:solidFill>
                  <a:srgbClr val="333333"/>
                </a:solidFill>
                <a:latin typeface="Menlo" panose="020B0609030804020204" pitchFamily="49" charset="0"/>
              </a:rPr>
              <a:t> 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y</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x</a:t>
            </a:r>
            <a:r>
              <a:rPr lang="en-US" sz="2000" dirty="0">
                <a:solidFill>
                  <a:srgbClr val="777777"/>
                </a:solidFill>
                <a:latin typeface="Menlo" panose="020B0609030804020204" pitchFamily="49" charset="0"/>
              </a:rPr>
              <a:t>]</a:t>
            </a:r>
            <a:r>
              <a:rPr lang="zh-CN" altLang="en-US" sz="2000" dirty="0">
                <a:latin typeface="SimHei" panose="02010609060101010101" pitchFamily="49" charset="-122"/>
                <a:ea typeface="SimHei" panose="02010609060101010101" pitchFamily="49" charset="-122"/>
                <a:cs typeface="Menlo" panose="020B0609030804020204" pitchFamily="49" charset="0"/>
              </a:rPr>
              <a:t>增加内存访问次数！）</a:t>
            </a:r>
            <a:endParaRPr lang="en-US" altLang="zh-CN" sz="2000" dirty="0">
              <a:latin typeface="SimHei" panose="02010609060101010101" pitchFamily="49" charset="-122"/>
              <a:ea typeface="SimHei" panose="02010609060101010101" pitchFamily="49" charset="-122"/>
            </a:endParaRPr>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7</a:t>
            </a:fld>
            <a:endParaRPr lang="zh-CN" altLang="en-US"/>
          </a:p>
        </p:txBody>
      </p:sp>
      <p:sp>
        <p:nvSpPr>
          <p:cNvPr id="8" name="Rectangle 7">
            <a:extLst>
              <a:ext uri="{FF2B5EF4-FFF2-40B4-BE49-F238E27FC236}">
                <a16:creationId xmlns:a16="http://schemas.microsoft.com/office/drawing/2014/main" id="{47E224C6-AF6F-AE43-AC57-7371B6E9C543}"/>
              </a:ext>
            </a:extLst>
          </p:cNvPr>
          <p:cNvSpPr/>
          <p:nvPr/>
        </p:nvSpPr>
        <p:spPr>
          <a:xfrm>
            <a:off x="1950604" y="4217580"/>
            <a:ext cx="10729192" cy="3785652"/>
          </a:xfrm>
          <a:prstGeom prst="rect">
            <a:avLst/>
          </a:prstGeom>
          <a:solidFill>
            <a:schemeClr val="bg1"/>
          </a:solidFill>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matrix_add</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x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y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y</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y</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n </a:t>
            </a:r>
            <a:r>
              <a:rPr lang="en-US" sz="2000" dirty="0">
                <a:solidFill>
                  <a:srgbClr val="777777"/>
                </a:solidFill>
                <a:latin typeface="Menlo" panose="020B0609030804020204" pitchFamily="49" charset="0"/>
              </a:rPr>
              <a:t>&amp;&amp;</a:t>
            </a:r>
            <a:r>
              <a:rPr lang="en-US" sz="2000" dirty="0">
                <a:solidFill>
                  <a:srgbClr val="333333"/>
                </a:solidFill>
                <a:latin typeface="Menlo" panose="020B0609030804020204" pitchFamily="49" charset="0"/>
              </a:rPr>
              <a:t> x</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m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333333"/>
                </a:solidFill>
                <a:latin typeface="Menlo" panose="020B0609030804020204" pitchFamily="49" charset="0"/>
              </a:rPr>
              <a:t>        </a:t>
            </a:r>
            <a:r>
              <a:rPr lang="en-US" sz="2000" b="1" dirty="0">
                <a:solidFill>
                  <a:srgbClr val="333333"/>
                </a:solidFill>
                <a:latin typeface="Menlo" panose="020B0609030804020204" pitchFamily="49" charset="0"/>
              </a:rPr>
              <a:t>C</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y</a:t>
            </a:r>
            <a:r>
              <a:rPr lang="zh-CN" altLang="en-US" sz="2000" b="1" dirty="0">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m</a:t>
            </a:r>
            <a:r>
              <a:rPr lang="en-US" altLang="zh-CN" sz="2000" b="1" dirty="0" err="1">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x</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A</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y</a:t>
            </a:r>
            <a:r>
              <a:rPr lang="zh-CN" altLang="en-US" sz="2000" b="1" dirty="0">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m</a:t>
            </a:r>
            <a:r>
              <a:rPr lang="en-US" altLang="zh-CN" sz="2000" b="1" dirty="0" err="1">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x</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 B</a:t>
            </a:r>
            <a:r>
              <a:rPr lang="en-US" sz="2000" b="1" dirty="0">
                <a:solidFill>
                  <a:srgbClr val="777777"/>
                </a:solidFill>
                <a:latin typeface="Menlo" panose="020B0609030804020204" pitchFamily="49" charset="0"/>
              </a:rPr>
              <a:t>[</a:t>
            </a:r>
            <a:r>
              <a:rPr lang="en-US" sz="2000" b="1" dirty="0">
                <a:solidFill>
                  <a:srgbClr val="333333"/>
                </a:solidFill>
                <a:latin typeface="Menlo" panose="020B0609030804020204" pitchFamily="49" charset="0"/>
              </a:rPr>
              <a:t>y</a:t>
            </a:r>
            <a:r>
              <a:rPr lang="zh-CN" altLang="en-US" sz="2000" b="1" dirty="0">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m</a:t>
            </a:r>
            <a:r>
              <a:rPr lang="en-US" altLang="zh-CN" sz="2000" b="1" dirty="0" err="1">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x</a:t>
            </a:r>
            <a:r>
              <a:rPr lang="en-US" sz="2000" b="1" dirty="0">
                <a:solidFill>
                  <a:srgbClr val="777777"/>
                </a:solidFill>
                <a:latin typeface="Menlo" panose="020B0609030804020204" pitchFamily="49" charset="0"/>
              </a:rPr>
              <a:t>];</a:t>
            </a:r>
            <a:endParaRPr lang="en-US" sz="2000" b="1"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en-US" sz="2000" dirty="0">
                <a:solidFill>
                  <a:srgbClr val="333333"/>
                </a:solidFill>
                <a:latin typeface="Menlo" panose="020B0609030804020204" pitchFamily="49" charset="0"/>
              </a:rPr>
              <a:t>dim3 </a:t>
            </a:r>
            <a:r>
              <a:rPr lang="en-US" sz="2000" b="1" dirty="0">
                <a:solidFill>
                  <a:srgbClr val="AA3731"/>
                </a:solidFill>
                <a:latin typeface="Menlo" panose="020B0609030804020204" pitchFamily="49" charset="0"/>
              </a:rPr>
              <a:t>block</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w</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h</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333333"/>
                </a:solidFill>
                <a:latin typeface="Menlo" panose="020B0609030804020204" pitchFamily="49" charset="0"/>
              </a:rPr>
              <a:t>dim3 </a:t>
            </a:r>
            <a:r>
              <a:rPr lang="en-US" sz="2000" b="1" dirty="0">
                <a:solidFill>
                  <a:srgbClr val="AA3731"/>
                </a:solidFill>
                <a:latin typeface="Menlo" panose="020B0609030804020204" pitchFamily="49" charset="0"/>
              </a:rPr>
              <a:t>grid</a:t>
            </a:r>
            <a:r>
              <a:rPr lang="en-US" sz="2000" dirty="0">
                <a:solidFill>
                  <a:srgbClr val="777777"/>
                </a:solidFill>
                <a:latin typeface="Menlo" panose="020B0609030804020204" pitchFamily="49" charset="0"/>
              </a:rPr>
              <a:t>(</a:t>
            </a:r>
            <a:r>
              <a:rPr lang="en-US" sz="2000" b="1" dirty="0" err="1">
                <a:solidFill>
                  <a:srgbClr val="AA3731"/>
                </a:solidFill>
                <a:latin typeface="Menlo" panose="020B0609030804020204" pitchFamily="49" charset="0"/>
              </a:rPr>
              <a:t>divup</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m</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w</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divup</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h</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err="1">
                <a:solidFill>
                  <a:srgbClr val="333333"/>
                </a:solidFill>
                <a:latin typeface="Menlo" panose="020B0609030804020204" pitchFamily="49" charset="0"/>
              </a:rPr>
              <a:t>matrix_add</a:t>
            </a:r>
            <a:r>
              <a:rPr lang="en-US" sz="2000" dirty="0">
                <a:solidFill>
                  <a:srgbClr val="777777"/>
                </a:solidFill>
                <a:latin typeface="Menlo" panose="020B0609030804020204" pitchFamily="49" charset="0"/>
              </a:rPr>
              <a:t>&lt;&lt;&lt;</a:t>
            </a:r>
            <a:r>
              <a:rPr lang="en-US" sz="2000" dirty="0">
                <a:solidFill>
                  <a:srgbClr val="333333"/>
                </a:solidFill>
                <a:latin typeface="Menlo" panose="020B0609030804020204" pitchFamily="49" charset="0"/>
              </a:rPr>
              <a:t> grid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block </a:t>
            </a:r>
            <a:r>
              <a:rPr lang="en-US" sz="2000" dirty="0">
                <a:solidFill>
                  <a:srgbClr val="777777"/>
                </a:solidFill>
                <a:latin typeface="Menlo" panose="020B0609030804020204" pitchFamily="49" charset="0"/>
              </a:rPr>
              <a:t>&gt;&gt;&gt;(</a:t>
            </a:r>
            <a:r>
              <a:rPr lang="en-US" sz="2000" dirty="0">
                <a:solidFill>
                  <a:srgbClr val="333333"/>
                </a:solidFill>
                <a:latin typeface="Menlo" panose="020B0609030804020204" pitchFamily="49" charset="0"/>
              </a:rPr>
              <a:t>A</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B</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C</a:t>
            </a:r>
            <a:r>
              <a:rPr lang="en-US" altLang="zh-CN" sz="2000" dirty="0">
                <a:solidFill>
                  <a:srgbClr val="777777"/>
                </a:solidFill>
                <a:latin typeface="Menlo" panose="020B0609030804020204" pitchFamily="49" charset="0"/>
              </a:rPr>
              <a:t> ,</a:t>
            </a:r>
            <a:r>
              <a:rPr lang="en-US" altLang="zh-CN" sz="2000" dirty="0">
                <a:solidFill>
                  <a:srgbClr val="333333"/>
                </a:solidFill>
                <a:latin typeface="Menlo" panose="020B0609030804020204" pitchFamily="49" charset="0"/>
              </a:rPr>
              <a:t> n</a:t>
            </a:r>
            <a:r>
              <a:rPr lang="en-US" altLang="zh-CN" sz="2000" dirty="0">
                <a:solidFill>
                  <a:srgbClr val="777777"/>
                </a:solidFill>
                <a:latin typeface="Menlo" panose="020B0609030804020204" pitchFamily="49" charset="0"/>
              </a:rPr>
              <a:t> ,</a:t>
            </a:r>
            <a:r>
              <a:rPr lang="en-US" altLang="zh-CN"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Tree>
    <p:extLst>
      <p:ext uri="{BB962C8B-B14F-4D97-AF65-F5344CB8AC3E}">
        <p14:creationId xmlns:p14="http://schemas.microsoft.com/office/powerpoint/2010/main" val="424641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gird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altLang="zh-CN" dirty="0"/>
          </a:p>
          <a:p>
            <a:pPr lvl="2"/>
            <a:r>
              <a:rPr lang="zh-CN" altLang="en-US" dirty="0"/>
              <a:t>存在问题：</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中线程访问的内存空间不连续</a:t>
            </a:r>
            <a:endParaRPr lang="en-US" altLang="zh-CN" dirty="0"/>
          </a:p>
          <a:p>
            <a:pPr lvl="3"/>
            <a:r>
              <a:rPr lang="zh-CN" altLang="en-US" dirty="0"/>
              <a:t>内存访问的局部性差</a:t>
            </a:r>
            <a:endParaRPr lang="en-US" altLang="zh-CN"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8</a:t>
            </a:fld>
            <a:endParaRPr lang="zh-CN" altLang="en-US"/>
          </a:p>
        </p:txBody>
      </p:sp>
      <p:pic>
        <p:nvPicPr>
          <p:cNvPr id="9" name="Picture 8">
            <a:extLst>
              <a:ext uri="{FF2B5EF4-FFF2-40B4-BE49-F238E27FC236}">
                <a16:creationId xmlns:a16="http://schemas.microsoft.com/office/drawing/2014/main" id="{DF96B31A-84A9-4E45-81E6-D0754AEAE4C5}"/>
              </a:ext>
            </a:extLst>
          </p:cNvPr>
          <p:cNvPicPr>
            <a:picLocks noChangeAspect="1"/>
          </p:cNvPicPr>
          <p:nvPr/>
        </p:nvPicPr>
        <p:blipFill>
          <a:blip r:embed="rId3"/>
          <a:stretch>
            <a:fillRect/>
          </a:stretch>
        </p:blipFill>
        <p:spPr>
          <a:xfrm>
            <a:off x="5659016" y="3086916"/>
            <a:ext cx="4826104" cy="4826104"/>
          </a:xfrm>
          <a:prstGeom prst="rect">
            <a:avLst/>
          </a:prstGeom>
        </p:spPr>
      </p:pic>
    </p:spTree>
    <p:extLst>
      <p:ext uri="{BB962C8B-B14F-4D97-AF65-F5344CB8AC3E}">
        <p14:creationId xmlns:p14="http://schemas.microsoft.com/office/powerpoint/2010/main" val="200710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8B-4ED5-C54E-AC22-EECA27C2CF0C}"/>
              </a:ext>
            </a:extLst>
          </p:cNvPr>
          <p:cNvSpPr>
            <a:spLocks noGrp="1"/>
          </p:cNvSpPr>
          <p:nvPr>
            <p:ph type="title"/>
          </p:nvPr>
        </p:nvSpPr>
        <p:spPr/>
        <p:txBody>
          <a:bodyPr>
            <a:normAutofit fontScale="90000"/>
          </a:bodyPr>
          <a:lstStyle/>
          <a:p>
            <a:r>
              <a:rPr lang="zh-CN" altLang="en-US" dirty="0"/>
              <a:t>线程组织与内存结构</a:t>
            </a:r>
            <a:endParaRPr lang="en-US" dirty="0"/>
          </a:p>
        </p:txBody>
      </p:sp>
      <p:sp>
        <p:nvSpPr>
          <p:cNvPr id="3" name="Content Placeholder 2">
            <a:extLst>
              <a:ext uri="{FF2B5EF4-FFF2-40B4-BE49-F238E27FC236}">
                <a16:creationId xmlns:a16="http://schemas.microsoft.com/office/drawing/2014/main" id="{2FCFF9C3-8255-5743-82BD-247789FF2F03}"/>
              </a:ext>
            </a:extLst>
          </p:cNvPr>
          <p:cNvSpPr>
            <a:spLocks noGrp="1"/>
          </p:cNvSpPr>
          <p:nvPr>
            <p:ph idx="1"/>
          </p:nvPr>
        </p:nvSpPr>
        <p:spPr/>
        <p:txBody>
          <a:bodyPr/>
          <a:lstStyle/>
          <a:p>
            <a:r>
              <a:rPr lang="zh-CN" altLang="en-US" dirty="0"/>
              <a:t>例子：矩阵相加</a:t>
            </a:r>
            <a:endParaRPr lang="en-US" altLang="zh-CN" dirty="0"/>
          </a:p>
          <a:p>
            <a:pPr lvl="1"/>
            <a:r>
              <a:rPr lang="zh-CN" altLang="en-US" dirty="0"/>
              <a:t>直接将一维</a:t>
            </a:r>
            <a:r>
              <a:rPr lang="en-US" altLang="zh-CN" dirty="0">
                <a:latin typeface="Menlo" panose="020B0609030804020204" pitchFamily="49" charset="0"/>
                <a:ea typeface="Menlo" panose="020B0609030804020204" pitchFamily="49" charset="0"/>
                <a:cs typeface="Menlo" panose="020B0609030804020204" pitchFamily="49" charset="0"/>
              </a:rPr>
              <a:t>gird</a:t>
            </a:r>
            <a:r>
              <a:rPr lang="zh-CN" altLang="en-US" dirty="0"/>
              <a:t>与</a:t>
            </a:r>
            <a:r>
              <a:rPr lang="en-US" altLang="zh-CN" dirty="0">
                <a:latin typeface="Menlo" panose="020B0609030804020204" pitchFamily="49" charset="0"/>
                <a:ea typeface="Menlo" panose="020B0609030804020204" pitchFamily="49" charset="0"/>
                <a:cs typeface="Menlo" panose="020B0609030804020204" pitchFamily="49" charset="0"/>
              </a:rPr>
              <a:t>block</a:t>
            </a:r>
            <a:r>
              <a:rPr lang="zh-CN" altLang="en-US" dirty="0"/>
              <a:t>扩展至二维</a:t>
            </a:r>
            <a:endParaRPr lang="en-US" altLang="zh-CN" dirty="0"/>
          </a:p>
          <a:p>
            <a:pPr lvl="2"/>
            <a:r>
              <a:rPr lang="zh-CN" altLang="en-US" dirty="0"/>
              <a:t>存在问题：在</a:t>
            </a:r>
            <a:r>
              <a:rPr lang="en-US" altLang="zh-CN" dirty="0">
                <a:latin typeface="Menlo" panose="020B0609030804020204" pitchFamily="49" charset="0"/>
                <a:cs typeface="Menlo" panose="020B0609030804020204" pitchFamily="49" charset="0"/>
              </a:rPr>
              <a:t>x</a:t>
            </a:r>
            <a:r>
              <a:rPr lang="zh-CN" altLang="en-US" dirty="0">
                <a:latin typeface="Menlo" panose="020B0609030804020204" pitchFamily="49" charset="0"/>
                <a:cs typeface="Menlo" panose="020B0609030804020204" pitchFamily="49" charset="0"/>
              </a:rPr>
              <a:t>、</a:t>
            </a:r>
            <a:r>
              <a:rPr lang="en-US" altLang="zh-CN" dirty="0">
                <a:latin typeface="Menlo" panose="020B0609030804020204" pitchFamily="49" charset="0"/>
                <a:cs typeface="Menlo" panose="020B0609030804020204" pitchFamily="49" charset="0"/>
              </a:rPr>
              <a:t>y</a:t>
            </a:r>
            <a:r>
              <a:rPr lang="zh-CN" altLang="en-US" dirty="0">
                <a:latin typeface="Menlo" panose="020B0609030804020204" pitchFamily="49" charset="0"/>
                <a:cs typeface="Menlo" panose="020B0609030804020204" pitchFamily="49" charset="0"/>
              </a:rPr>
              <a:t>维度上都可能出现余数</a:t>
            </a:r>
            <a:endParaRPr lang="en-US" altLang="zh-CN" dirty="0">
              <a:latin typeface="Menlo" panose="020B0609030804020204" pitchFamily="49" charset="0"/>
              <a:cs typeface="Menlo" panose="020B0609030804020204" pitchFamily="49" charset="0"/>
            </a:endParaRPr>
          </a:p>
          <a:p>
            <a:pPr lvl="3"/>
            <a:r>
              <a:rPr lang="zh-CN" altLang="en-US" dirty="0">
                <a:latin typeface="Menlo" panose="020B0609030804020204" pitchFamily="49" charset="0"/>
                <a:cs typeface="Menlo" panose="020B0609030804020204" pitchFamily="49" charset="0"/>
              </a:rPr>
              <a:t>线程利用率低</a:t>
            </a:r>
            <a:endParaRPr lang="en-US" altLang="zh-CN" dirty="0"/>
          </a:p>
        </p:txBody>
      </p:sp>
      <p:sp>
        <p:nvSpPr>
          <p:cNvPr id="4" name="Slide Number Placeholder 3">
            <a:extLst>
              <a:ext uri="{FF2B5EF4-FFF2-40B4-BE49-F238E27FC236}">
                <a16:creationId xmlns:a16="http://schemas.microsoft.com/office/drawing/2014/main" id="{908285C2-3B23-474D-ABFD-39A03CD6ABB5}"/>
              </a:ext>
            </a:extLst>
          </p:cNvPr>
          <p:cNvSpPr>
            <a:spLocks noGrp="1"/>
          </p:cNvSpPr>
          <p:nvPr>
            <p:ph type="sldNum" sz="quarter" idx="12"/>
          </p:nvPr>
        </p:nvSpPr>
        <p:spPr/>
        <p:txBody>
          <a:bodyPr/>
          <a:lstStyle/>
          <a:p>
            <a:pPr>
              <a:defRPr/>
            </a:pPr>
            <a:fld id="{CA40A734-EF3B-425E-9970-80954DDB0807}" type="slidenum">
              <a:rPr lang="zh-CN" altLang="en-US" smtClean="0"/>
              <a:pPr>
                <a:defRPr/>
              </a:pPr>
              <a:t>9</a:t>
            </a:fld>
            <a:endParaRPr lang="zh-CN" altLang="en-US"/>
          </a:p>
        </p:txBody>
      </p:sp>
      <p:pic>
        <p:nvPicPr>
          <p:cNvPr id="5" name="Picture 4">
            <a:extLst>
              <a:ext uri="{FF2B5EF4-FFF2-40B4-BE49-F238E27FC236}">
                <a16:creationId xmlns:a16="http://schemas.microsoft.com/office/drawing/2014/main" id="{4A8F15A7-114B-274A-B00F-DB11B89FD916}"/>
              </a:ext>
            </a:extLst>
          </p:cNvPr>
          <p:cNvPicPr>
            <a:picLocks noChangeAspect="1"/>
          </p:cNvPicPr>
          <p:nvPr/>
        </p:nvPicPr>
        <p:blipFill>
          <a:blip r:embed="rId3"/>
          <a:stretch>
            <a:fillRect/>
          </a:stretch>
        </p:blipFill>
        <p:spPr>
          <a:xfrm>
            <a:off x="4650904" y="3034680"/>
            <a:ext cx="4924092" cy="4924092"/>
          </a:xfrm>
          <a:prstGeom prst="rect">
            <a:avLst/>
          </a:prstGeom>
        </p:spPr>
      </p:pic>
    </p:spTree>
    <p:extLst>
      <p:ext uri="{BB962C8B-B14F-4D97-AF65-F5344CB8AC3E}">
        <p14:creationId xmlns:p14="http://schemas.microsoft.com/office/powerpoint/2010/main" val="3755012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37664</TotalTime>
  <Words>6115</Words>
  <Application>Microsoft Office PowerPoint</Application>
  <PresentationFormat>自定义</PresentationFormat>
  <Paragraphs>1039</Paragraphs>
  <Slides>69</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69</vt:i4>
      </vt:variant>
    </vt:vector>
  </HeadingPairs>
  <TitlesOfParts>
    <vt:vector size="81" baseType="lpstr">
      <vt:lpstr>Arial Unicode MS</vt:lpstr>
      <vt:lpstr>Helvetica Neue</vt:lpstr>
      <vt:lpstr>Lantinghei SC Heavy</vt:lpstr>
      <vt:lpstr>Menlo</vt:lpstr>
      <vt:lpstr>Söhne</vt:lpstr>
      <vt:lpstr>SimHei</vt:lpstr>
      <vt:lpstr>KaiTi</vt:lpstr>
      <vt:lpstr>Arial</vt:lpstr>
      <vt:lpstr>Arial Black</vt:lpstr>
      <vt:lpstr>Calibri</vt:lpstr>
      <vt:lpstr>Times New Roman</vt:lpstr>
      <vt:lpstr>Office 主题​​</vt:lpstr>
      <vt:lpstr>PowerPoint 演示文稿</vt:lpstr>
      <vt:lpstr>上周回顾</vt:lpstr>
      <vt:lpstr>课程提纲</vt:lpstr>
      <vt:lpstr>线程组织与内存结构</vt:lpstr>
      <vt:lpstr>线程组织与内存结构</vt:lpstr>
      <vt:lpstr>线程组织与内存结构</vt:lpstr>
      <vt:lpstr>线程组织与内存结构</vt:lpstr>
      <vt:lpstr>线程组织与内存结构</vt:lpstr>
      <vt:lpstr>线程组织与内存结构</vt:lpstr>
      <vt:lpstr>线程组织与内存结构</vt:lpstr>
      <vt:lpstr>线程组织与内存结构</vt:lpstr>
      <vt:lpstr>课程提纲</vt:lpstr>
      <vt:lpstr>内存层次结构</vt:lpstr>
      <vt:lpstr>CUDA内存模型</vt:lpstr>
      <vt:lpstr>CUDA内存模型</vt:lpstr>
      <vt:lpstr>CUDA内存模型</vt:lpstr>
      <vt:lpstr>CUDA内存模型</vt:lpstr>
      <vt:lpstr>CUDA内存模型</vt:lpstr>
      <vt:lpstr>CUDA内存模型</vt:lpstr>
      <vt:lpstr>CUDA内存模型</vt:lpstr>
      <vt:lpstr>课程提纲</vt:lpstr>
      <vt:lpstr>全局内存</vt:lpstr>
      <vt:lpstr>全局内存</vt:lpstr>
      <vt:lpstr>全局内存</vt:lpstr>
      <vt:lpstr>全局内存</vt:lpstr>
      <vt:lpstr>全局内存</vt:lpstr>
      <vt:lpstr>全局内存</vt:lpstr>
      <vt:lpstr>全局内存</vt:lpstr>
      <vt:lpstr>全局内存</vt:lpstr>
      <vt:lpstr>课程提纲</vt:lpstr>
      <vt:lpstr>常量内存</vt:lpstr>
      <vt:lpstr>常量内存</vt:lpstr>
      <vt:lpstr>常量内存</vt:lpstr>
      <vt:lpstr>常量内存</vt:lpstr>
      <vt:lpstr>课程提纲</vt:lpstr>
      <vt:lpstr>只读/纹理内存</vt:lpstr>
      <vt:lpstr>只读/纹理缓存</vt:lpstr>
      <vt:lpstr>只读/纹理缓存</vt:lpstr>
      <vt:lpstr>只读/纹理内存</vt:lpstr>
      <vt:lpstr>纹理内存</vt:lpstr>
      <vt:lpstr>纹理内存</vt:lpstr>
      <vt:lpstr>纹理内存</vt:lpstr>
      <vt:lpstr>纹理内存</vt:lpstr>
      <vt:lpstr>纹理内存</vt:lpstr>
      <vt:lpstr>纹理内存</vt:lpstr>
      <vt:lpstr>纹理内存</vt:lpstr>
      <vt:lpstr>纹理内存</vt:lpstr>
      <vt:lpstr>纹理内存</vt:lpstr>
      <vt:lpstr>纹理内存</vt:lpstr>
      <vt:lpstr>课程提纲</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共享内存</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Jones Wong</cp:lastModifiedBy>
  <cp:revision>1078</cp:revision>
  <cp:lastPrinted>2019-03-25T03:33:13Z</cp:lastPrinted>
  <dcterms:created xsi:type="dcterms:W3CDTF">2016-04-18T09:33:21Z</dcterms:created>
  <dcterms:modified xsi:type="dcterms:W3CDTF">2024-04-24T05:24:29Z</dcterms:modified>
</cp:coreProperties>
</file>