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handoutMasterIdLst>
    <p:handoutMasterId r:id="rId43"/>
  </p:handoutMasterIdLst>
  <p:sldIdLst>
    <p:sldId id="256" r:id="rId2"/>
    <p:sldId id="938" r:id="rId3"/>
    <p:sldId id="905" r:id="rId4"/>
    <p:sldId id="906" r:id="rId5"/>
    <p:sldId id="908" r:id="rId6"/>
    <p:sldId id="941" r:id="rId7"/>
    <p:sldId id="909" r:id="rId8"/>
    <p:sldId id="910" r:id="rId9"/>
    <p:sldId id="911" r:id="rId10"/>
    <p:sldId id="913" r:id="rId11"/>
    <p:sldId id="914" r:id="rId12"/>
    <p:sldId id="915" r:id="rId13"/>
    <p:sldId id="912" r:id="rId14"/>
    <p:sldId id="939" r:id="rId15"/>
    <p:sldId id="918" r:id="rId16"/>
    <p:sldId id="943" r:id="rId17"/>
    <p:sldId id="944" r:id="rId18"/>
    <p:sldId id="919" r:id="rId19"/>
    <p:sldId id="947" r:id="rId20"/>
    <p:sldId id="920" r:id="rId21"/>
    <p:sldId id="921" r:id="rId22"/>
    <p:sldId id="922" r:id="rId23"/>
    <p:sldId id="923" r:id="rId24"/>
    <p:sldId id="924" r:id="rId25"/>
    <p:sldId id="925" r:id="rId26"/>
    <p:sldId id="945" r:id="rId27"/>
    <p:sldId id="926" r:id="rId28"/>
    <p:sldId id="946" r:id="rId29"/>
    <p:sldId id="917" r:id="rId30"/>
    <p:sldId id="927" r:id="rId31"/>
    <p:sldId id="928" r:id="rId32"/>
    <p:sldId id="929" r:id="rId33"/>
    <p:sldId id="930" r:id="rId34"/>
    <p:sldId id="931" r:id="rId35"/>
    <p:sldId id="933" r:id="rId36"/>
    <p:sldId id="932" r:id="rId37"/>
    <p:sldId id="934" r:id="rId38"/>
    <p:sldId id="935" r:id="rId39"/>
    <p:sldId id="942" r:id="rId40"/>
    <p:sldId id="270" r:id="rId41"/>
  </p:sldIdLst>
  <p:sldSz cx="14630400" cy="82296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731461"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46292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2194381"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92584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657299"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4388760"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5120219"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5851680" algn="l" defTabSz="146292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4" autoAdjust="0"/>
    <p:restoredTop sz="88282" autoAdjust="0"/>
  </p:normalViewPr>
  <p:slideViewPr>
    <p:cSldViewPr>
      <p:cViewPr varScale="1">
        <p:scale>
          <a:sx n="130" d="100"/>
          <a:sy n="130" d="100"/>
        </p:scale>
        <p:origin x="992" y="96"/>
      </p:cViewPr>
      <p:guideLst>
        <p:guide orient="horz" pos="2592"/>
        <p:guide pos="4608"/>
      </p:guideLst>
    </p:cSldViewPr>
  </p:slideViewPr>
  <p:outlineViewPr>
    <p:cViewPr>
      <p:scale>
        <a:sx n="20" d="100"/>
        <a:sy n="20"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es Wong" userId="ffaff864a26d44c2" providerId="LiveId" clId="{1F74517A-16E9-4C77-834C-51512930BA1A}"/>
    <pc:docChg chg="undo custSel addSld modSld">
      <pc:chgData name="Jones Wong" userId="ffaff864a26d44c2" providerId="LiveId" clId="{1F74517A-16E9-4C77-834C-51512930BA1A}" dt="2024-05-13T04:12:20.847" v="553"/>
      <pc:docMkLst>
        <pc:docMk/>
      </pc:docMkLst>
      <pc:sldChg chg="modNotesTx">
        <pc:chgData name="Jones Wong" userId="ffaff864a26d44c2" providerId="LiveId" clId="{1F74517A-16E9-4C77-834C-51512930BA1A}" dt="2024-05-06T01:59:23.212" v="56" actId="313"/>
        <pc:sldMkLst>
          <pc:docMk/>
          <pc:sldMk cId="1324290999" sldId="913"/>
        </pc:sldMkLst>
      </pc:sldChg>
      <pc:sldChg chg="modNotesTx">
        <pc:chgData name="Jones Wong" userId="ffaff864a26d44c2" providerId="LiveId" clId="{1F74517A-16E9-4C77-834C-51512930BA1A}" dt="2024-05-06T02:04:06.880" v="60"/>
        <pc:sldMkLst>
          <pc:docMk/>
          <pc:sldMk cId="1219243872" sldId="915"/>
        </pc:sldMkLst>
      </pc:sldChg>
      <pc:sldChg chg="modSp mod">
        <pc:chgData name="Jones Wong" userId="ffaff864a26d44c2" providerId="LiveId" clId="{1F74517A-16E9-4C77-834C-51512930BA1A}" dt="2024-05-13T03:01:28.993" v="465" actId="20577"/>
        <pc:sldMkLst>
          <pc:docMk/>
          <pc:sldMk cId="3025758730" sldId="918"/>
        </pc:sldMkLst>
        <pc:spChg chg="mod">
          <ac:chgData name="Jones Wong" userId="ffaff864a26d44c2" providerId="LiveId" clId="{1F74517A-16E9-4C77-834C-51512930BA1A}" dt="2024-05-13T03:01:28.993" v="465" actId="20577"/>
          <ac:spMkLst>
            <pc:docMk/>
            <pc:sldMk cId="3025758730" sldId="918"/>
            <ac:spMk id="3" creationId="{21A46C70-0CB7-8342-973D-0A2E622EC6AB}"/>
          </ac:spMkLst>
        </pc:spChg>
      </pc:sldChg>
      <pc:sldChg chg="modSp mod modNotesTx">
        <pc:chgData name="Jones Wong" userId="ffaff864a26d44c2" providerId="LiveId" clId="{1F74517A-16E9-4C77-834C-51512930BA1A}" dt="2024-05-13T03:06:30.666" v="476" actId="20577"/>
        <pc:sldMkLst>
          <pc:docMk/>
          <pc:sldMk cId="631556752" sldId="919"/>
        </pc:sldMkLst>
        <pc:spChg chg="mod">
          <ac:chgData name="Jones Wong" userId="ffaff864a26d44c2" providerId="LiveId" clId="{1F74517A-16E9-4C77-834C-51512930BA1A}" dt="2024-05-13T03:06:30.666" v="476" actId="20577"/>
          <ac:spMkLst>
            <pc:docMk/>
            <pc:sldMk cId="631556752" sldId="919"/>
            <ac:spMk id="3" creationId="{21A46C70-0CB7-8342-973D-0A2E622EC6AB}"/>
          </ac:spMkLst>
        </pc:spChg>
      </pc:sldChg>
      <pc:sldChg chg="modSp mod modNotesTx">
        <pc:chgData name="Jones Wong" userId="ffaff864a26d44c2" providerId="LiveId" clId="{1F74517A-16E9-4C77-834C-51512930BA1A}" dt="2024-05-06T03:15:50.006" v="314" actId="113"/>
        <pc:sldMkLst>
          <pc:docMk/>
          <pc:sldMk cId="3119699959" sldId="920"/>
        </pc:sldMkLst>
        <pc:spChg chg="mod">
          <ac:chgData name="Jones Wong" userId="ffaff864a26d44c2" providerId="LiveId" clId="{1F74517A-16E9-4C77-834C-51512930BA1A}" dt="2024-05-06T03:15:50.006" v="314" actId="113"/>
          <ac:spMkLst>
            <pc:docMk/>
            <pc:sldMk cId="3119699959" sldId="920"/>
            <ac:spMk id="3" creationId="{21A46C70-0CB7-8342-973D-0A2E622EC6AB}"/>
          </ac:spMkLst>
        </pc:spChg>
      </pc:sldChg>
      <pc:sldChg chg="modNotesTx">
        <pc:chgData name="Jones Wong" userId="ffaff864a26d44c2" providerId="LiveId" clId="{1F74517A-16E9-4C77-834C-51512930BA1A}" dt="2024-05-06T04:12:03.455" v="459" actId="20577"/>
        <pc:sldMkLst>
          <pc:docMk/>
          <pc:sldMk cId="4000360841" sldId="922"/>
        </pc:sldMkLst>
      </pc:sldChg>
      <pc:sldChg chg="modNotesTx">
        <pc:chgData name="Jones Wong" userId="ffaff864a26d44c2" providerId="LiveId" clId="{1F74517A-16E9-4C77-834C-51512930BA1A}" dt="2024-05-06T03:33:05.023" v="323" actId="20577"/>
        <pc:sldMkLst>
          <pc:docMk/>
          <pc:sldMk cId="2310682490" sldId="925"/>
        </pc:sldMkLst>
      </pc:sldChg>
      <pc:sldChg chg="modSp mod modNotesTx">
        <pc:chgData name="Jones Wong" userId="ffaff864a26d44c2" providerId="LiveId" clId="{1F74517A-16E9-4C77-834C-51512930BA1A}" dt="2024-05-13T04:12:20.847" v="553"/>
        <pc:sldMkLst>
          <pc:docMk/>
          <pc:sldMk cId="222201562" sldId="927"/>
        </pc:sldMkLst>
        <pc:spChg chg="mod">
          <ac:chgData name="Jones Wong" userId="ffaff864a26d44c2" providerId="LiveId" clId="{1F74517A-16E9-4C77-834C-51512930BA1A}" dt="2024-05-13T03:37:27.617" v="538" actId="20577"/>
          <ac:spMkLst>
            <pc:docMk/>
            <pc:sldMk cId="222201562" sldId="927"/>
            <ac:spMk id="3" creationId="{0B169BAF-3145-914C-83F3-E1C4A276439F}"/>
          </ac:spMkLst>
        </pc:spChg>
      </pc:sldChg>
      <pc:sldChg chg="modSp mod modNotesTx">
        <pc:chgData name="Jones Wong" userId="ffaff864a26d44c2" providerId="LiveId" clId="{1F74517A-16E9-4C77-834C-51512930BA1A}" dt="2024-05-13T03:52:18.784" v="550" actId="20577"/>
        <pc:sldMkLst>
          <pc:docMk/>
          <pc:sldMk cId="1434814556" sldId="931"/>
        </pc:sldMkLst>
        <pc:spChg chg="mod">
          <ac:chgData name="Jones Wong" userId="ffaff864a26d44c2" providerId="LiveId" clId="{1F74517A-16E9-4C77-834C-51512930BA1A}" dt="2024-05-13T03:52:18.784" v="550" actId="20577"/>
          <ac:spMkLst>
            <pc:docMk/>
            <pc:sldMk cId="1434814556" sldId="931"/>
            <ac:spMk id="5" creationId="{34E67AA1-FC48-D444-9E7F-17D90963ED0D}"/>
          </ac:spMkLst>
        </pc:spChg>
      </pc:sldChg>
      <pc:sldChg chg="modSp mod modNotesTx">
        <pc:chgData name="Jones Wong" userId="ffaff864a26d44c2" providerId="LiveId" clId="{1F74517A-16E9-4C77-834C-51512930BA1A}" dt="2024-05-13T03:48:37.335" v="544" actId="108"/>
        <pc:sldMkLst>
          <pc:docMk/>
          <pc:sldMk cId="3471261913" sldId="932"/>
        </pc:sldMkLst>
        <pc:spChg chg="mod">
          <ac:chgData name="Jones Wong" userId="ffaff864a26d44c2" providerId="LiveId" clId="{1F74517A-16E9-4C77-834C-51512930BA1A}" dt="2024-05-13T03:48:37.335" v="544" actId="108"/>
          <ac:spMkLst>
            <pc:docMk/>
            <pc:sldMk cId="3471261913" sldId="932"/>
            <ac:spMk id="3" creationId="{0B169BAF-3145-914C-83F3-E1C4A276439F}"/>
          </ac:spMkLst>
        </pc:spChg>
      </pc:sldChg>
      <pc:sldChg chg="modNotesTx">
        <pc:chgData name="Jones Wong" userId="ffaff864a26d44c2" providerId="LiveId" clId="{1F74517A-16E9-4C77-834C-51512930BA1A}" dt="2024-05-06T01:49:53.205" v="23" actId="20577"/>
        <pc:sldMkLst>
          <pc:docMk/>
          <pc:sldMk cId="1536235991" sldId="941"/>
        </pc:sldMkLst>
      </pc:sldChg>
      <pc:sldChg chg="addSp delSp modSp add mod">
        <pc:chgData name="Jones Wong" userId="ffaff864a26d44c2" providerId="LiveId" clId="{1F74517A-16E9-4C77-834C-51512930BA1A}" dt="2024-05-06T03:06:19.786" v="140" actId="1076"/>
        <pc:sldMkLst>
          <pc:docMk/>
          <pc:sldMk cId="1003762149" sldId="943"/>
        </pc:sldMkLst>
        <pc:spChg chg="mod">
          <ac:chgData name="Jones Wong" userId="ffaff864a26d44c2" providerId="LiveId" clId="{1F74517A-16E9-4C77-834C-51512930BA1A}" dt="2024-05-06T03:05:27.720" v="131" actId="20577"/>
          <ac:spMkLst>
            <pc:docMk/>
            <pc:sldMk cId="1003762149" sldId="943"/>
            <ac:spMk id="3" creationId="{21A46C70-0CB7-8342-973D-0A2E622EC6AB}"/>
          </ac:spMkLst>
        </pc:spChg>
        <pc:spChg chg="del">
          <ac:chgData name="Jones Wong" userId="ffaff864a26d44c2" providerId="LiveId" clId="{1F74517A-16E9-4C77-834C-51512930BA1A}" dt="2024-05-06T03:05:30.231" v="133" actId="478"/>
          <ac:spMkLst>
            <pc:docMk/>
            <pc:sldMk cId="1003762149" sldId="943"/>
            <ac:spMk id="5" creationId="{3A288CF4-E104-0E4B-88C7-54C59D47A5B9}"/>
          </ac:spMkLst>
        </pc:spChg>
        <pc:spChg chg="del">
          <ac:chgData name="Jones Wong" userId="ffaff864a26d44c2" providerId="LiveId" clId="{1F74517A-16E9-4C77-834C-51512930BA1A}" dt="2024-05-06T03:05:28.947" v="132" actId="478"/>
          <ac:spMkLst>
            <pc:docMk/>
            <pc:sldMk cId="1003762149" sldId="943"/>
            <ac:spMk id="6" creationId="{344E328B-888D-CF40-827B-A2E0225FB282}"/>
          </ac:spMkLst>
        </pc:spChg>
        <pc:picChg chg="add mod">
          <ac:chgData name="Jones Wong" userId="ffaff864a26d44c2" providerId="LiveId" clId="{1F74517A-16E9-4C77-834C-51512930BA1A}" dt="2024-05-06T03:06:05.762" v="138" actId="1076"/>
          <ac:picMkLst>
            <pc:docMk/>
            <pc:sldMk cId="1003762149" sldId="943"/>
            <ac:picMk id="8" creationId="{009981FA-F001-460B-952D-F8557015F5A1}"/>
          </ac:picMkLst>
        </pc:picChg>
        <pc:picChg chg="add mod">
          <ac:chgData name="Jones Wong" userId="ffaff864a26d44c2" providerId="LiveId" clId="{1F74517A-16E9-4C77-834C-51512930BA1A}" dt="2024-05-06T03:06:19.786" v="140" actId="1076"/>
          <ac:picMkLst>
            <pc:docMk/>
            <pc:sldMk cId="1003762149" sldId="943"/>
            <ac:picMk id="10" creationId="{69D51639-CF31-4128-B608-73725074C295}"/>
          </ac:picMkLst>
        </pc:picChg>
      </pc:sldChg>
      <pc:sldChg chg="addSp delSp modSp add mod">
        <pc:chgData name="Jones Wong" userId="ffaff864a26d44c2" providerId="LiveId" clId="{1F74517A-16E9-4C77-834C-51512930BA1A}" dt="2024-05-06T03:07:49.200" v="147" actId="1076"/>
        <pc:sldMkLst>
          <pc:docMk/>
          <pc:sldMk cId="1091672156" sldId="944"/>
        </pc:sldMkLst>
        <pc:picChg chg="add mod">
          <ac:chgData name="Jones Wong" userId="ffaff864a26d44c2" providerId="LiveId" clId="{1F74517A-16E9-4C77-834C-51512930BA1A}" dt="2024-05-06T03:07:33.781" v="145" actId="1076"/>
          <ac:picMkLst>
            <pc:docMk/>
            <pc:sldMk cId="1091672156" sldId="944"/>
            <ac:picMk id="6" creationId="{D7262D30-D6DA-4FB3-8AA0-18281F4DC849}"/>
          </ac:picMkLst>
        </pc:picChg>
        <pc:picChg chg="del">
          <ac:chgData name="Jones Wong" userId="ffaff864a26d44c2" providerId="LiveId" clId="{1F74517A-16E9-4C77-834C-51512930BA1A}" dt="2024-05-06T03:06:38.344" v="143" actId="478"/>
          <ac:picMkLst>
            <pc:docMk/>
            <pc:sldMk cId="1091672156" sldId="944"/>
            <ac:picMk id="8" creationId="{009981FA-F001-460B-952D-F8557015F5A1}"/>
          </ac:picMkLst>
        </pc:picChg>
        <pc:picChg chg="add mod">
          <ac:chgData name="Jones Wong" userId="ffaff864a26d44c2" providerId="LiveId" clId="{1F74517A-16E9-4C77-834C-51512930BA1A}" dt="2024-05-06T03:07:49.200" v="147" actId="1076"/>
          <ac:picMkLst>
            <pc:docMk/>
            <pc:sldMk cId="1091672156" sldId="944"/>
            <ac:picMk id="9" creationId="{26064BE7-951D-40A2-B73F-67D1A3822CAE}"/>
          </ac:picMkLst>
        </pc:picChg>
        <pc:picChg chg="del">
          <ac:chgData name="Jones Wong" userId="ffaff864a26d44c2" providerId="LiveId" clId="{1F74517A-16E9-4C77-834C-51512930BA1A}" dt="2024-05-06T03:06:37.607" v="142" actId="478"/>
          <ac:picMkLst>
            <pc:docMk/>
            <pc:sldMk cId="1091672156" sldId="944"/>
            <ac:picMk id="10" creationId="{69D51639-CF31-4128-B608-73725074C295}"/>
          </ac:picMkLst>
        </pc:picChg>
      </pc:sldChg>
      <pc:sldChg chg="addSp delSp modSp add mod">
        <pc:chgData name="Jones Wong" userId="ffaff864a26d44c2" providerId="LiveId" clId="{1F74517A-16E9-4C77-834C-51512930BA1A}" dt="2024-05-06T03:33:53.836" v="327" actId="1076"/>
        <pc:sldMkLst>
          <pc:docMk/>
          <pc:sldMk cId="2494696375" sldId="945"/>
        </pc:sldMkLst>
        <pc:picChg chg="add mod">
          <ac:chgData name="Jones Wong" userId="ffaff864a26d44c2" providerId="LiveId" clId="{1F74517A-16E9-4C77-834C-51512930BA1A}" dt="2024-05-06T03:33:53.836" v="327" actId="1076"/>
          <ac:picMkLst>
            <pc:docMk/>
            <pc:sldMk cId="2494696375" sldId="945"/>
            <ac:picMk id="6" creationId="{BC4EB9B2-A443-4C33-9DC4-B052E41D99AD}"/>
          </ac:picMkLst>
        </pc:picChg>
        <pc:picChg chg="del">
          <ac:chgData name="Jones Wong" userId="ffaff864a26d44c2" providerId="LiveId" clId="{1F74517A-16E9-4C77-834C-51512930BA1A}" dt="2024-05-06T03:33:38.244" v="325" actId="478"/>
          <ac:picMkLst>
            <pc:docMk/>
            <pc:sldMk cId="2494696375" sldId="945"/>
            <ac:picMk id="8" creationId="{8E354967-04F0-034D-A04E-DC6343807B50}"/>
          </ac:picMkLst>
        </pc:picChg>
      </pc:sldChg>
      <pc:sldChg chg="addSp delSp modSp add mod">
        <pc:chgData name="Jones Wong" userId="ffaff864a26d44c2" providerId="LiveId" clId="{1F74517A-16E9-4C77-834C-51512930BA1A}" dt="2024-05-06T03:51:19.885" v="421" actId="1076"/>
        <pc:sldMkLst>
          <pc:docMk/>
          <pc:sldMk cId="4098039597" sldId="946"/>
        </pc:sldMkLst>
        <pc:spChg chg="mod">
          <ac:chgData name="Jones Wong" userId="ffaff864a26d44c2" providerId="LiveId" clId="{1F74517A-16E9-4C77-834C-51512930BA1A}" dt="2024-05-06T03:50:56.798" v="417" actId="20577"/>
          <ac:spMkLst>
            <pc:docMk/>
            <pc:sldMk cId="4098039597" sldId="946"/>
            <ac:spMk id="3" creationId="{21A46C70-0CB7-8342-973D-0A2E622EC6AB}"/>
          </ac:spMkLst>
        </pc:spChg>
        <pc:spChg chg="del mod">
          <ac:chgData name="Jones Wong" userId="ffaff864a26d44c2" providerId="LiveId" clId="{1F74517A-16E9-4C77-834C-51512930BA1A}" dt="2024-05-06T03:50:27.085" v="333" actId="478"/>
          <ac:spMkLst>
            <pc:docMk/>
            <pc:sldMk cId="4098039597" sldId="946"/>
            <ac:spMk id="5" creationId="{C7E74F22-1A9D-5145-9876-E26DD3DD983A}"/>
          </ac:spMkLst>
        </pc:spChg>
        <pc:picChg chg="add mod">
          <ac:chgData name="Jones Wong" userId="ffaff864a26d44c2" providerId="LiveId" clId="{1F74517A-16E9-4C77-834C-51512930BA1A}" dt="2024-05-06T03:51:19.885" v="421" actId="1076"/>
          <ac:picMkLst>
            <pc:docMk/>
            <pc:sldMk cId="4098039597" sldId="946"/>
            <ac:picMk id="7" creationId="{A16B6374-CA75-4B86-BC0C-61086C89D647}"/>
          </ac:picMkLst>
        </pc:picChg>
      </pc:sldChg>
      <pc:sldChg chg="addSp modSp add mod">
        <pc:chgData name="Jones Wong" userId="ffaff864a26d44c2" providerId="LiveId" clId="{1F74517A-16E9-4C77-834C-51512930BA1A}" dt="2024-05-13T03:09:59.841" v="521" actId="20577"/>
        <pc:sldMkLst>
          <pc:docMk/>
          <pc:sldMk cId="308533349" sldId="947"/>
        </pc:sldMkLst>
        <pc:spChg chg="mod">
          <ac:chgData name="Jones Wong" userId="ffaff864a26d44c2" providerId="LiveId" clId="{1F74517A-16E9-4C77-834C-51512930BA1A}" dt="2024-05-13T03:09:59.841" v="521" actId="20577"/>
          <ac:spMkLst>
            <pc:docMk/>
            <pc:sldMk cId="308533349" sldId="947"/>
            <ac:spMk id="3" creationId="{21A46C70-0CB7-8342-973D-0A2E622EC6AB}"/>
          </ac:spMkLst>
        </pc:spChg>
        <pc:picChg chg="add mod">
          <ac:chgData name="Jones Wong" userId="ffaff864a26d44c2" providerId="LiveId" clId="{1F74517A-16E9-4C77-834C-51512930BA1A}" dt="2024-05-13T03:08:25.857" v="480" actId="1076"/>
          <ac:picMkLst>
            <pc:docMk/>
            <pc:sldMk cId="308533349" sldId="947"/>
            <ac:picMk id="6" creationId="{06EE4300-11B3-4840-9CF4-8DB23A05DC92}"/>
          </ac:picMkLst>
        </pc:picChg>
        <pc:picChg chg="add mod">
          <ac:chgData name="Jones Wong" userId="ffaff864a26d44c2" providerId="LiveId" clId="{1F74517A-16E9-4C77-834C-51512930BA1A}" dt="2024-05-13T03:09:16.586" v="488" actId="1076"/>
          <ac:picMkLst>
            <pc:docMk/>
            <pc:sldMk cId="308533349" sldId="947"/>
            <ac:picMk id="8" creationId="{6EBABD2E-1CF3-4A48-9857-707925A5B7A6}"/>
          </ac:picMkLst>
        </pc:picChg>
      </pc:sldChg>
    </pc:docChg>
  </pc:docChgLst>
  <pc:docChgLst>
    <pc:chgData name="Jones Wong" userId="ffaff864a26d44c2" providerId="LiveId" clId="{5A02B52A-BEB0-495C-B636-B741F11715EB}"/>
    <pc:docChg chg="custSel modSld">
      <pc:chgData name="Jones Wong" userId="ffaff864a26d44c2" providerId="LiveId" clId="{5A02B52A-BEB0-495C-B636-B741F11715EB}" dt="2024-04-29T02:51:08.958" v="67" actId="20577"/>
      <pc:docMkLst>
        <pc:docMk/>
      </pc:docMkLst>
      <pc:sldChg chg="modSp mod">
        <pc:chgData name="Jones Wong" userId="ffaff864a26d44c2" providerId="LiveId" clId="{5A02B52A-BEB0-495C-B636-B741F11715EB}" dt="2024-04-29T02:06:14.580" v="66" actId="20577"/>
        <pc:sldMkLst>
          <pc:docMk/>
          <pc:sldMk cId="0" sldId="256"/>
        </pc:sldMkLst>
        <pc:spChg chg="mod">
          <ac:chgData name="Jones Wong" userId="ffaff864a26d44c2" providerId="LiveId" clId="{5A02B52A-BEB0-495C-B636-B741F11715EB}" dt="2024-04-29T02:06:14.580" v="66" actId="20577"/>
          <ac:spMkLst>
            <pc:docMk/>
            <pc:sldMk cId="0" sldId="256"/>
            <ac:spMk id="7" creationId="{00000000-0000-0000-0000-000000000000}"/>
          </ac:spMkLst>
        </pc:spChg>
        <pc:spChg chg="mod">
          <ac:chgData name="Jones Wong" userId="ffaff864a26d44c2" providerId="LiveId" clId="{5A02B52A-BEB0-495C-B636-B741F11715EB}" dt="2024-04-29T02:05:59.717" v="30" actId="20577"/>
          <ac:spMkLst>
            <pc:docMk/>
            <pc:sldMk cId="0" sldId="256"/>
            <ac:spMk id="9" creationId="{00000000-0000-0000-0000-000000000000}"/>
          </ac:spMkLst>
        </pc:spChg>
      </pc:sldChg>
      <pc:sldChg chg="modSp mod">
        <pc:chgData name="Jones Wong" userId="ffaff864a26d44c2" providerId="LiveId" clId="{5A02B52A-BEB0-495C-B636-B741F11715EB}" dt="2024-04-29T02:51:08.958" v="67" actId="20577"/>
        <pc:sldMkLst>
          <pc:docMk/>
          <pc:sldMk cId="1636186603" sldId="917"/>
        </pc:sldMkLst>
        <pc:spChg chg="mod">
          <ac:chgData name="Jones Wong" userId="ffaff864a26d44c2" providerId="LiveId" clId="{5A02B52A-BEB0-495C-B636-B741F11715EB}" dt="2024-04-29T02:51:08.958" v="67" actId="20577"/>
          <ac:spMkLst>
            <pc:docMk/>
            <pc:sldMk cId="1636186603" sldId="917"/>
            <ac:spMk id="3" creationId="{0B169BAF-3145-914C-83F3-E1C4A276439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2024/05/13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2024/05/13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920" kern="1200">
        <a:solidFill>
          <a:schemeClr val="tx1"/>
        </a:solidFill>
        <a:latin typeface="+mn-lt"/>
        <a:ea typeface="+mn-ea"/>
        <a:cs typeface="+mn-cs"/>
      </a:defRPr>
    </a:lvl1pPr>
    <a:lvl2pPr marL="731461" algn="l" rtl="0" eaLnBrk="0" fontAlgn="base" hangingPunct="0">
      <a:spcBef>
        <a:spcPct val="30000"/>
      </a:spcBef>
      <a:spcAft>
        <a:spcPct val="0"/>
      </a:spcAft>
      <a:defRPr sz="1920" kern="1200">
        <a:solidFill>
          <a:schemeClr val="tx1"/>
        </a:solidFill>
        <a:latin typeface="+mn-lt"/>
        <a:ea typeface="+mn-ea"/>
        <a:cs typeface="+mn-cs"/>
      </a:defRPr>
    </a:lvl2pPr>
    <a:lvl3pPr marL="1462920" algn="l" rtl="0" eaLnBrk="0" fontAlgn="base" hangingPunct="0">
      <a:spcBef>
        <a:spcPct val="30000"/>
      </a:spcBef>
      <a:spcAft>
        <a:spcPct val="0"/>
      </a:spcAft>
      <a:defRPr sz="1920" kern="1200">
        <a:solidFill>
          <a:schemeClr val="tx1"/>
        </a:solidFill>
        <a:latin typeface="+mn-lt"/>
        <a:ea typeface="+mn-ea"/>
        <a:cs typeface="+mn-cs"/>
      </a:defRPr>
    </a:lvl3pPr>
    <a:lvl4pPr marL="2194381" algn="l" rtl="0" eaLnBrk="0" fontAlgn="base" hangingPunct="0">
      <a:spcBef>
        <a:spcPct val="30000"/>
      </a:spcBef>
      <a:spcAft>
        <a:spcPct val="0"/>
      </a:spcAft>
      <a:defRPr sz="1920" kern="1200">
        <a:solidFill>
          <a:schemeClr val="tx1"/>
        </a:solidFill>
        <a:latin typeface="+mn-lt"/>
        <a:ea typeface="+mn-ea"/>
        <a:cs typeface="+mn-cs"/>
      </a:defRPr>
    </a:lvl4pPr>
    <a:lvl5pPr marL="2925840" algn="l" rtl="0" eaLnBrk="0" fontAlgn="base" hangingPunct="0">
      <a:spcBef>
        <a:spcPct val="30000"/>
      </a:spcBef>
      <a:spcAft>
        <a:spcPct val="0"/>
      </a:spcAft>
      <a:defRPr sz="1920" kern="1200">
        <a:solidFill>
          <a:schemeClr val="tx1"/>
        </a:solidFill>
        <a:latin typeface="+mn-lt"/>
        <a:ea typeface="+mn-ea"/>
        <a:cs typeface="+mn-cs"/>
      </a:defRPr>
    </a:lvl5pPr>
    <a:lvl6pPr marL="3657299" algn="l" defTabSz="1462920" rtl="0" eaLnBrk="1" latinLnBrk="0" hangingPunct="1">
      <a:defRPr sz="1920" kern="1200">
        <a:solidFill>
          <a:schemeClr val="tx1"/>
        </a:solidFill>
        <a:latin typeface="+mn-lt"/>
        <a:ea typeface="+mn-ea"/>
        <a:cs typeface="+mn-cs"/>
      </a:defRPr>
    </a:lvl6pPr>
    <a:lvl7pPr marL="4388760" algn="l" defTabSz="1462920" rtl="0" eaLnBrk="1" latinLnBrk="0" hangingPunct="1">
      <a:defRPr sz="1920" kern="1200">
        <a:solidFill>
          <a:schemeClr val="tx1"/>
        </a:solidFill>
        <a:latin typeface="+mn-lt"/>
        <a:ea typeface="+mn-ea"/>
        <a:cs typeface="+mn-cs"/>
      </a:defRPr>
    </a:lvl7pPr>
    <a:lvl8pPr marL="5120219" algn="l" defTabSz="1462920" rtl="0" eaLnBrk="1" latinLnBrk="0" hangingPunct="1">
      <a:defRPr sz="1920" kern="1200">
        <a:solidFill>
          <a:schemeClr val="tx1"/>
        </a:solidFill>
        <a:latin typeface="+mn-lt"/>
        <a:ea typeface="+mn-ea"/>
        <a:cs typeface="+mn-cs"/>
      </a:defRPr>
    </a:lvl8pPr>
    <a:lvl9pPr marL="5851680" algn="l" defTabSz="14629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217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私有化</a:t>
            </a:r>
          </a:p>
        </p:txBody>
      </p:sp>
    </p:spTree>
    <p:extLst>
      <p:ext uri="{BB962C8B-B14F-4D97-AF65-F5344CB8AC3E}">
        <p14:creationId xmlns:p14="http://schemas.microsoft.com/office/powerpoint/2010/main" val="180964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Red=0 and green=1</a:t>
            </a:r>
          </a:p>
          <a:p>
            <a:endParaRPr lang="en-US" altLang="zh-CN" dirty="0"/>
          </a:p>
          <a:p>
            <a:r>
              <a:rPr lang="en-US" altLang="zh-CN" b="0" i="0" dirty="0">
                <a:solidFill>
                  <a:srgbClr val="0D0D0D"/>
                </a:solidFill>
                <a:effectLst/>
                <a:latin typeface="Söhne"/>
              </a:rPr>
              <a:t>Using </a:t>
            </a:r>
            <a:r>
              <a:rPr lang="en-US" altLang="zh-CN" dirty="0"/>
              <a:t>volatile</a:t>
            </a:r>
            <a:r>
              <a:rPr lang="en-US" altLang="zh-CN" b="0" i="0" dirty="0">
                <a:solidFill>
                  <a:srgbClr val="0D0D0D"/>
                </a:solidFill>
                <a:effectLst/>
                <a:latin typeface="Söhne"/>
              </a:rPr>
              <a:t> in this context tells the compiler to treat accesses to </a:t>
            </a:r>
            <a:r>
              <a:rPr lang="en-US" altLang="zh-CN" dirty="0" err="1"/>
              <a:t>Warp_Hists</a:t>
            </a:r>
            <a:r>
              <a:rPr lang="en-US" altLang="zh-CN" b="0" i="0">
                <a:solidFill>
                  <a:srgbClr val="0D0D0D"/>
                </a:solidFill>
                <a:effectLst/>
                <a:latin typeface="Söhne"/>
              </a:rPr>
              <a:t> as volatile, meaning that it should not perform optimizations like caching values in registers or reordering memory accesses, ensuring that memory reads and writes occur as expected according to the program logic.</a:t>
            </a:r>
            <a:endParaRPr lang="zh-CN" altLang="en-US" dirty="0"/>
          </a:p>
        </p:txBody>
      </p:sp>
    </p:spTree>
    <p:extLst>
      <p:ext uri="{BB962C8B-B14F-4D97-AF65-F5344CB8AC3E}">
        <p14:creationId xmlns:p14="http://schemas.microsoft.com/office/powerpoint/2010/main" val="218406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The </a:t>
            </a:r>
            <a:r>
              <a:rPr lang="en-US" altLang="zh-CN" dirty="0" err="1"/>
              <a:t>atomicExch</a:t>
            </a:r>
            <a:r>
              <a:rPr lang="en-US" altLang="zh-CN" dirty="0"/>
              <a:t>()</a:t>
            </a:r>
            <a:r>
              <a:rPr lang="en-US" altLang="zh-CN" b="0" i="0" dirty="0">
                <a:solidFill>
                  <a:srgbClr val="0D0D0D"/>
                </a:solidFill>
                <a:effectLst/>
                <a:latin typeface="Söhne"/>
              </a:rPr>
              <a:t> function returns the old value that was stored at the memory location</a:t>
            </a:r>
            <a:endParaRPr lang="zh-CN" altLang="en-US" dirty="0"/>
          </a:p>
        </p:txBody>
      </p:sp>
    </p:spTree>
    <p:extLst>
      <p:ext uri="{BB962C8B-B14F-4D97-AF65-F5344CB8AC3E}">
        <p14:creationId xmlns:p14="http://schemas.microsoft.com/office/powerpoint/2010/main" val="2059834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dirty="0">
                <a:solidFill>
                  <a:srgbClr val="0D0D0D"/>
                </a:solidFill>
                <a:effectLst/>
                <a:latin typeface="Söhne"/>
              </a:rPr>
              <a:t>CUDA</a:t>
            </a:r>
            <a:r>
              <a:rPr lang="zh-CN" altLang="en-US" b="0" i="0" dirty="0">
                <a:solidFill>
                  <a:srgbClr val="0D0D0D"/>
                </a:solidFill>
                <a:effectLst/>
                <a:latin typeface="Söhne"/>
              </a:rPr>
              <a:t>提供了几种用于在</a:t>
            </a:r>
            <a:r>
              <a:rPr lang="en-US" altLang="zh-CN" b="0" i="0" dirty="0">
                <a:solidFill>
                  <a:srgbClr val="0D0D0D"/>
                </a:solidFill>
                <a:effectLst/>
                <a:latin typeface="Söhne"/>
              </a:rPr>
              <a:t>warp</a:t>
            </a:r>
            <a:r>
              <a:rPr lang="zh-CN" altLang="en-US" b="0" i="0" dirty="0">
                <a:solidFill>
                  <a:srgbClr val="0D0D0D"/>
                </a:solidFill>
                <a:effectLst/>
                <a:latin typeface="Söhne"/>
              </a:rPr>
              <a:t>中进行投票的指令，例如</a:t>
            </a:r>
            <a:r>
              <a:rPr lang="en-US" altLang="zh-CN" b="0" i="0" dirty="0">
                <a:solidFill>
                  <a:srgbClr val="0D0D0D"/>
                </a:solidFill>
                <a:effectLst/>
                <a:latin typeface="Söhne"/>
              </a:rPr>
              <a:t>__ballot()</a:t>
            </a:r>
            <a:r>
              <a:rPr lang="zh-CN" altLang="en-US" b="0" i="0" dirty="0">
                <a:solidFill>
                  <a:srgbClr val="0D0D0D"/>
                </a:solidFill>
                <a:effectLst/>
                <a:latin typeface="Söhne"/>
              </a:rPr>
              <a:t>、</a:t>
            </a:r>
            <a:r>
              <a:rPr lang="en-US" altLang="zh-CN" b="0" i="0" dirty="0">
                <a:solidFill>
                  <a:srgbClr val="0D0D0D"/>
                </a:solidFill>
                <a:effectLst/>
                <a:latin typeface="Söhne"/>
              </a:rPr>
              <a:t>__any()</a:t>
            </a:r>
            <a:r>
              <a:rPr lang="zh-CN" altLang="en-US" b="0" i="0" dirty="0">
                <a:solidFill>
                  <a:srgbClr val="0D0D0D"/>
                </a:solidFill>
                <a:effectLst/>
                <a:latin typeface="Söhne"/>
              </a:rPr>
              <a:t>、</a:t>
            </a:r>
            <a:r>
              <a:rPr lang="en-US" altLang="zh-CN" b="0" i="0" dirty="0">
                <a:solidFill>
                  <a:srgbClr val="0D0D0D"/>
                </a:solidFill>
                <a:effectLst/>
                <a:latin typeface="Söhne"/>
              </a:rPr>
              <a:t>__all()</a:t>
            </a:r>
            <a:r>
              <a:rPr lang="zh-CN" altLang="en-US" b="0" i="0" dirty="0">
                <a:solidFill>
                  <a:srgbClr val="0D0D0D"/>
                </a:solidFill>
                <a:effectLst/>
                <a:latin typeface="Söhne"/>
              </a:rPr>
              <a:t>和</a:t>
            </a:r>
            <a:r>
              <a:rPr lang="en-US" altLang="zh-CN" b="0" i="0" dirty="0">
                <a:solidFill>
                  <a:srgbClr val="0D0D0D"/>
                </a:solidFill>
                <a:effectLst/>
                <a:latin typeface="Söhne"/>
              </a:rPr>
              <a:t>__</a:t>
            </a:r>
            <a:r>
              <a:rPr lang="en-US" altLang="zh-CN" b="0" i="0" dirty="0" err="1">
                <a:solidFill>
                  <a:srgbClr val="0D0D0D"/>
                </a:solidFill>
                <a:effectLst/>
                <a:latin typeface="Söhne"/>
              </a:rPr>
              <a:t>popc</a:t>
            </a:r>
            <a:r>
              <a:rPr lang="en-US" altLang="zh-CN" b="0" i="0" dirty="0">
                <a:solidFill>
                  <a:srgbClr val="0D0D0D"/>
                </a:solidFill>
                <a:effectLst/>
                <a:latin typeface="Söhne"/>
              </a:rPr>
              <a:t>()</a:t>
            </a:r>
            <a:r>
              <a:rPr lang="zh-CN" altLang="en-US" b="0" i="0" dirty="0">
                <a:solidFill>
                  <a:srgbClr val="0D0D0D"/>
                </a:solidFill>
                <a:effectLst/>
                <a:latin typeface="Söhne"/>
              </a:rPr>
              <a:t>等。这些指令可以让线程在</a:t>
            </a:r>
            <a:r>
              <a:rPr lang="en-US" altLang="zh-CN" b="0" i="0" dirty="0">
                <a:solidFill>
                  <a:srgbClr val="0D0D0D"/>
                </a:solidFill>
                <a:effectLst/>
                <a:latin typeface="Söhne"/>
              </a:rPr>
              <a:t>warp</a:t>
            </a:r>
            <a:r>
              <a:rPr lang="zh-CN" altLang="en-US" b="0" i="0" dirty="0">
                <a:solidFill>
                  <a:srgbClr val="0D0D0D"/>
                </a:solidFill>
                <a:effectLst/>
                <a:latin typeface="Söhne"/>
              </a:rPr>
              <a:t>中协作，根据条件返回一个结果，或者对</a:t>
            </a:r>
            <a:r>
              <a:rPr lang="en-US" altLang="zh-CN" b="0" i="0" dirty="0">
                <a:solidFill>
                  <a:srgbClr val="0D0D0D"/>
                </a:solidFill>
                <a:effectLst/>
                <a:latin typeface="Söhne"/>
              </a:rPr>
              <a:t>warp</a:t>
            </a:r>
            <a:r>
              <a:rPr lang="zh-CN" altLang="en-US" b="0" i="0" dirty="0">
                <a:solidFill>
                  <a:srgbClr val="0D0D0D"/>
                </a:solidFill>
                <a:effectLst/>
                <a:latin typeface="Söhne"/>
              </a:rPr>
              <a:t>中的所有线程进行逻辑操作。</a:t>
            </a:r>
          </a:p>
          <a:p>
            <a:r>
              <a:rPr lang="zh-CN" altLang="en-US" b="0" i="0" dirty="0">
                <a:solidFill>
                  <a:srgbClr val="0D0D0D"/>
                </a:solidFill>
                <a:effectLst/>
                <a:latin typeface="Söhne"/>
              </a:rPr>
              <a:t>洗牌指令包括</a:t>
            </a:r>
            <a:r>
              <a:rPr lang="en-US" altLang="zh-CN" dirty="0"/>
              <a:t>__</a:t>
            </a:r>
            <a:r>
              <a:rPr lang="en-US" altLang="zh-CN" dirty="0" err="1"/>
              <a:t>shfl_sync</a:t>
            </a:r>
            <a:r>
              <a:rPr lang="en-US" altLang="zh-CN" dirty="0"/>
              <a:t>()</a:t>
            </a:r>
            <a:r>
              <a:rPr lang="zh-CN" altLang="en-US" b="0" i="0" dirty="0">
                <a:solidFill>
                  <a:srgbClr val="0D0D0D"/>
                </a:solidFill>
                <a:effectLst/>
                <a:latin typeface="Söhne"/>
              </a:rPr>
              <a:t>、</a:t>
            </a:r>
            <a:r>
              <a:rPr lang="en-US" altLang="zh-CN" dirty="0"/>
              <a:t>__</a:t>
            </a:r>
            <a:r>
              <a:rPr lang="en-US" altLang="zh-CN" dirty="0" err="1"/>
              <a:t>shfl_up_sync</a:t>
            </a:r>
            <a:r>
              <a:rPr lang="en-US" altLang="zh-CN" dirty="0"/>
              <a:t>()</a:t>
            </a:r>
            <a:r>
              <a:rPr lang="zh-CN" altLang="en-US" b="0" i="0" dirty="0">
                <a:solidFill>
                  <a:srgbClr val="0D0D0D"/>
                </a:solidFill>
                <a:effectLst/>
                <a:latin typeface="Söhne"/>
              </a:rPr>
              <a:t>、</a:t>
            </a:r>
            <a:r>
              <a:rPr lang="en-US" altLang="zh-CN" dirty="0"/>
              <a:t>__</a:t>
            </a:r>
            <a:r>
              <a:rPr lang="en-US" altLang="zh-CN" dirty="0" err="1"/>
              <a:t>shfl_down_sync</a:t>
            </a:r>
            <a:r>
              <a:rPr lang="en-US" altLang="zh-CN"/>
              <a:t>()</a:t>
            </a:r>
            <a:endParaRPr lang="zh-CN" altLang="en-US" dirty="0"/>
          </a:p>
        </p:txBody>
      </p:sp>
    </p:spTree>
    <p:extLst>
      <p:ext uri="{BB962C8B-B14F-4D97-AF65-F5344CB8AC3E}">
        <p14:creationId xmlns:p14="http://schemas.microsoft.com/office/powerpoint/2010/main" val="2350086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003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排队论；量纲。</a:t>
            </a:r>
          </a:p>
        </p:txBody>
      </p:sp>
    </p:spTree>
    <p:extLst>
      <p:ext uri="{BB962C8B-B14F-4D97-AF65-F5344CB8AC3E}">
        <p14:creationId xmlns:p14="http://schemas.microsoft.com/office/powerpoint/2010/main" val="39418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same block”</a:t>
            </a:r>
            <a:endParaRPr lang="zh-CN" altLang="en-US" dirty="0"/>
          </a:p>
        </p:txBody>
      </p:sp>
    </p:spTree>
    <p:extLst>
      <p:ext uri="{BB962C8B-B14F-4D97-AF65-F5344CB8AC3E}">
        <p14:creationId xmlns:p14="http://schemas.microsoft.com/office/powerpoint/2010/main" val="89504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PTX serves as an intermediate representation of the source code written in CUDA C/C++ or CUDA Fortran. It is generated by the CUDA compiler from the source code and serves as input to the PTX assembler, which further translates it into machine code executable by NVIDIA GPUs.</a:t>
            </a:r>
          </a:p>
          <a:p>
            <a:endParaRPr lang="en-US" altLang="zh-CN" b="0" i="0" dirty="0">
              <a:solidFill>
                <a:srgbClr val="0D0D0D"/>
              </a:solidFill>
              <a:effectLst/>
              <a:latin typeface="Söhne"/>
            </a:endParaRPr>
          </a:p>
          <a:p>
            <a:r>
              <a:rPr lang="en-US" altLang="zh-CN" b="1" i="0" dirty="0">
                <a:solidFill>
                  <a:srgbClr val="0D0D0D"/>
                </a:solidFill>
                <a:effectLst/>
                <a:latin typeface="Söhne"/>
              </a:rPr>
              <a:t>@p</a:t>
            </a:r>
            <a:r>
              <a:rPr lang="en-US" altLang="zh-CN" b="0" i="0" dirty="0">
                <a:solidFill>
                  <a:srgbClr val="0D0D0D"/>
                </a:solidFill>
                <a:effectLst/>
                <a:latin typeface="Söhne"/>
              </a:rPr>
              <a:t>: This part of the instruction is a directive that specifies the scope of the operation</a:t>
            </a:r>
            <a:endParaRPr lang="zh-CN" altLang="en-US" dirty="0"/>
          </a:p>
        </p:txBody>
      </p:sp>
    </p:spTree>
    <p:extLst>
      <p:ext uri="{BB962C8B-B14F-4D97-AF65-F5344CB8AC3E}">
        <p14:creationId xmlns:p14="http://schemas.microsoft.com/office/powerpoint/2010/main" val="4197725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atomicAdd</a:t>
            </a:r>
            <a:r>
              <a:rPr lang="en-US" altLang="zh-CN" dirty="0"/>
              <a:t> is intrinsic</a:t>
            </a:r>
            <a:endParaRPr lang="zh-CN" altLang="en-US" dirty="0"/>
          </a:p>
        </p:txBody>
      </p:sp>
    </p:spTree>
    <p:extLst>
      <p:ext uri="{BB962C8B-B14F-4D97-AF65-F5344CB8AC3E}">
        <p14:creationId xmlns:p14="http://schemas.microsoft.com/office/powerpoint/2010/main" val="4008350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atomicAdd</a:t>
            </a:r>
            <a:r>
              <a:rPr lang="en-US" altLang="zh-CN" dirty="0"/>
              <a:t> is intrinsic</a:t>
            </a:r>
            <a:endParaRPr lang="zh-CN" altLang="en-US" dirty="0"/>
          </a:p>
        </p:txBody>
      </p:sp>
    </p:spTree>
    <p:extLst>
      <p:ext uri="{BB962C8B-B14F-4D97-AF65-F5344CB8AC3E}">
        <p14:creationId xmlns:p14="http://schemas.microsoft.com/office/powerpoint/2010/main" val="133599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atomicCAS</a:t>
            </a:r>
            <a:r>
              <a:rPr lang="en-US" altLang="zh-CN" dirty="0"/>
              <a:t> is intrinsic</a:t>
            </a:r>
            <a:endParaRPr lang="zh-CN" altLang="en-US" dirty="0"/>
          </a:p>
        </p:txBody>
      </p:sp>
    </p:spTree>
    <p:extLst>
      <p:ext uri="{BB962C8B-B14F-4D97-AF65-F5344CB8AC3E}">
        <p14:creationId xmlns:p14="http://schemas.microsoft.com/office/powerpoint/2010/main" val="2154613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latin typeface="Söhne"/>
              </a:rPr>
              <a:t>The </a:t>
            </a:r>
            <a:r>
              <a:rPr lang="en-US" altLang="zh-CN" dirty="0" err="1"/>
              <a:t>atomicInc</a:t>
            </a:r>
            <a:r>
              <a:rPr lang="en-US" altLang="zh-CN" dirty="0"/>
              <a:t>()</a:t>
            </a:r>
            <a:r>
              <a:rPr lang="en-US" altLang="zh-CN" b="0" i="0" dirty="0">
                <a:solidFill>
                  <a:srgbClr val="0D0D0D"/>
                </a:solidFill>
                <a:effectLst/>
                <a:latin typeface="Söhne"/>
              </a:rPr>
              <a:t> function returns the old value.</a:t>
            </a:r>
            <a:endParaRPr lang="zh-CN" altLang="en-US" dirty="0"/>
          </a:p>
        </p:txBody>
      </p:sp>
    </p:spTree>
    <p:extLst>
      <p:ext uri="{BB962C8B-B14F-4D97-AF65-F5344CB8AC3E}">
        <p14:creationId xmlns:p14="http://schemas.microsoft.com/office/powerpoint/2010/main" val="383116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私有化</a:t>
            </a:r>
          </a:p>
        </p:txBody>
      </p:sp>
    </p:spTree>
    <p:extLst>
      <p:ext uri="{BB962C8B-B14F-4D97-AF65-F5344CB8AC3E}">
        <p14:creationId xmlns:p14="http://schemas.microsoft.com/office/powerpoint/2010/main" val="2214565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2556515"/>
            <a:ext cx="12435840" cy="1764030"/>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548595" indent="0" algn="ctr">
              <a:buNone/>
              <a:defRPr>
                <a:solidFill>
                  <a:schemeClr val="tx1">
                    <a:tint val="75000"/>
                  </a:schemeClr>
                </a:solidFill>
              </a:defRPr>
            </a:lvl2pPr>
            <a:lvl3pPr marL="1097190" indent="0" algn="ctr">
              <a:buNone/>
              <a:defRPr>
                <a:solidFill>
                  <a:schemeClr val="tx1">
                    <a:tint val="75000"/>
                  </a:schemeClr>
                </a:solidFill>
              </a:defRPr>
            </a:lvl3pPr>
            <a:lvl4pPr marL="1645786" indent="0" algn="ctr">
              <a:buNone/>
              <a:defRPr>
                <a:solidFill>
                  <a:schemeClr val="tx1">
                    <a:tint val="75000"/>
                  </a:schemeClr>
                </a:solidFill>
              </a:defRPr>
            </a:lvl4pPr>
            <a:lvl5pPr marL="2194381" indent="0" algn="ctr">
              <a:buNone/>
              <a:defRPr>
                <a:solidFill>
                  <a:schemeClr val="tx1">
                    <a:tint val="75000"/>
                  </a:schemeClr>
                </a:solidFill>
              </a:defRPr>
            </a:lvl5pPr>
            <a:lvl6pPr marL="2742974" indent="0" algn="ctr">
              <a:buNone/>
              <a:defRPr>
                <a:solidFill>
                  <a:schemeClr val="tx1">
                    <a:tint val="75000"/>
                  </a:schemeClr>
                </a:solidFill>
              </a:defRPr>
            </a:lvl6pPr>
            <a:lvl7pPr marL="3291570" indent="0" algn="ctr">
              <a:buNone/>
              <a:defRPr>
                <a:solidFill>
                  <a:schemeClr val="tx1">
                    <a:tint val="75000"/>
                  </a:schemeClr>
                </a:solidFill>
              </a:defRPr>
            </a:lvl7pPr>
            <a:lvl8pPr marL="3840165" indent="0" algn="ctr">
              <a:buNone/>
              <a:defRPr>
                <a:solidFill>
                  <a:schemeClr val="tx1">
                    <a:tint val="75000"/>
                  </a:schemeClr>
                </a:solidFill>
              </a:defRPr>
            </a:lvl8pPr>
            <a:lvl9pPr marL="438876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607040" y="329568"/>
            <a:ext cx="3291840" cy="702183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1520" y="329568"/>
            <a:ext cx="9631680" cy="702183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30624" y="82352"/>
            <a:ext cx="9433048" cy="848060"/>
          </a:xfrm>
          <a:prstGeom prst="rect">
            <a:avLst/>
          </a:prstGeom>
        </p:spPr>
        <p:txBody>
          <a:bodyPr/>
          <a:lstStyle>
            <a:lvl1pPr>
              <a:defRPr b="1" i="0" baseline="0">
                <a:solidFill>
                  <a:schemeClr val="accent1">
                    <a:lumMod val="50000"/>
                  </a:schemeClr>
                </a:solidFill>
                <a:latin typeface="Lantinghei SC Heavy" panose="02000000000000000000"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11446" indent="-411446">
              <a:buClr>
                <a:srgbClr val="FF0000"/>
              </a:buClr>
              <a:buSzPct val="100000"/>
              <a:buFontTx/>
              <a:buBlip>
                <a:blip r:embed="rId2"/>
              </a:buBlip>
              <a:defRPr baseline="0">
                <a:solidFill>
                  <a:srgbClr val="0070C0"/>
                </a:solidFill>
                <a:latin typeface="Helvetica Neue" panose="02000503000000020004" pitchFamily="2" charset="0"/>
              </a:defRPr>
            </a:lvl1pPr>
            <a:lvl2pPr>
              <a:defRPr baseline="0">
                <a:solidFill>
                  <a:schemeClr val="tx1"/>
                </a:solidFill>
                <a:latin typeface="+mn-lt"/>
              </a:defRPr>
            </a:lvl2pPr>
            <a:lvl3pPr>
              <a:defRPr baseline="0">
                <a:solidFill>
                  <a:schemeClr val="tx1"/>
                </a:solidFill>
                <a:latin typeface="+mn-lt"/>
              </a:defRPr>
            </a:lvl3pPr>
            <a:lvl4pPr>
              <a:defRPr baseline="0">
                <a:solidFill>
                  <a:schemeClr val="tx1"/>
                </a:solidFill>
                <a:latin typeface="+mn-lt"/>
              </a:defRPr>
            </a:lvl4pPr>
            <a:lvl5pPr>
              <a:defRPr baseline="0">
                <a:solidFill>
                  <a:schemeClr val="tx1"/>
                </a:solidFill>
                <a:latin typeface="+mn-l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pic>
        <p:nvPicPr>
          <p:cNvPr id="7" name="图片 3">
            <a:extLst>
              <a:ext uri="{FF2B5EF4-FFF2-40B4-BE49-F238E27FC236}">
                <a16:creationId xmlns:a16="http://schemas.microsoft.com/office/drawing/2014/main" id="{793CB052-9F02-D640-AF0D-5C1F7D1D6AC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91664" y="16426"/>
            <a:ext cx="2937510" cy="1002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5702" y="5288283"/>
            <a:ext cx="12435840" cy="1634490"/>
          </a:xfrm>
          <a:prstGeom prst="rect">
            <a:avLst/>
          </a:prstGeom>
        </p:spPr>
        <p:txBody>
          <a:bodyPr anchor="t"/>
          <a:lstStyle>
            <a:lvl1pPr algn="l">
              <a:defRPr sz="4800" b="1" cap="all"/>
            </a:lvl1pPr>
          </a:lstStyle>
          <a:p>
            <a:r>
              <a:rPr lang="zh-CN" altLang="en-US"/>
              <a:t>单击此处编辑母版标题样式</a:t>
            </a:r>
          </a:p>
        </p:txBody>
      </p:sp>
      <p:sp>
        <p:nvSpPr>
          <p:cNvPr id="3" name="文本占位符 2"/>
          <p:cNvSpPr>
            <a:spLocks noGrp="1"/>
          </p:cNvSpPr>
          <p:nvPr>
            <p:ph type="body" idx="1"/>
          </p:nvPr>
        </p:nvSpPr>
        <p:spPr>
          <a:xfrm>
            <a:off x="1155702" y="3488056"/>
            <a:ext cx="12435840" cy="1800224"/>
          </a:xfrm>
        </p:spPr>
        <p:txBody>
          <a:bodyPr anchor="b"/>
          <a:lstStyle>
            <a:lvl1pPr marL="0" indent="0">
              <a:buNone/>
              <a:defRPr sz="2400">
                <a:solidFill>
                  <a:schemeClr val="tx1">
                    <a:tint val="75000"/>
                  </a:schemeClr>
                </a:solidFill>
              </a:defRPr>
            </a:lvl1pPr>
            <a:lvl2pPr marL="548595" indent="0">
              <a:buNone/>
              <a:defRPr sz="2160">
                <a:solidFill>
                  <a:schemeClr val="tx1">
                    <a:tint val="75000"/>
                  </a:schemeClr>
                </a:solidFill>
              </a:defRPr>
            </a:lvl2pPr>
            <a:lvl3pPr marL="1097190" indent="0">
              <a:buNone/>
              <a:defRPr sz="1920">
                <a:solidFill>
                  <a:schemeClr val="tx1">
                    <a:tint val="75000"/>
                  </a:schemeClr>
                </a:solidFill>
              </a:defRPr>
            </a:lvl3pPr>
            <a:lvl4pPr marL="1645786" indent="0">
              <a:buNone/>
              <a:defRPr sz="1680">
                <a:solidFill>
                  <a:schemeClr val="tx1">
                    <a:tint val="75000"/>
                  </a:schemeClr>
                </a:solidFill>
              </a:defRPr>
            </a:lvl4pPr>
            <a:lvl5pPr marL="2194381" indent="0">
              <a:buNone/>
              <a:defRPr sz="1680">
                <a:solidFill>
                  <a:schemeClr val="tx1">
                    <a:tint val="75000"/>
                  </a:schemeClr>
                </a:solidFill>
              </a:defRPr>
            </a:lvl5pPr>
            <a:lvl6pPr marL="2742974" indent="0">
              <a:buNone/>
              <a:defRPr sz="1680">
                <a:solidFill>
                  <a:schemeClr val="tx1">
                    <a:tint val="75000"/>
                  </a:schemeClr>
                </a:solidFill>
              </a:defRPr>
            </a:lvl6pPr>
            <a:lvl7pPr marL="3291570" indent="0">
              <a:buNone/>
              <a:defRPr sz="1680">
                <a:solidFill>
                  <a:schemeClr val="tx1">
                    <a:tint val="75000"/>
                  </a:schemeClr>
                </a:solidFill>
              </a:defRPr>
            </a:lvl7pPr>
            <a:lvl8pPr marL="3840165" indent="0">
              <a:buNone/>
              <a:defRPr sz="1680">
                <a:solidFill>
                  <a:schemeClr val="tx1">
                    <a:tint val="75000"/>
                  </a:schemeClr>
                </a:solidFill>
              </a:defRPr>
            </a:lvl8pPr>
            <a:lvl9pPr marL="4388760" indent="0">
              <a:buNone/>
              <a:defRPr sz="168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31520" y="1920243"/>
            <a:ext cx="6461760" cy="543115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437122" y="1920243"/>
            <a:ext cx="6461760" cy="5431155"/>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731520" y="1842136"/>
            <a:ext cx="6464301" cy="767715"/>
          </a:xfrm>
        </p:spPr>
        <p:txBody>
          <a:bodyPr anchor="b"/>
          <a:lstStyle>
            <a:lvl1pPr marL="0" indent="0">
              <a:buNone/>
              <a:defRPr sz="2880" b="1"/>
            </a:lvl1pPr>
            <a:lvl2pPr marL="548595" indent="0">
              <a:buNone/>
              <a:defRPr sz="2400" b="1"/>
            </a:lvl2pPr>
            <a:lvl3pPr marL="1097190" indent="0">
              <a:buNone/>
              <a:defRPr sz="2160" b="1"/>
            </a:lvl3pPr>
            <a:lvl4pPr marL="1645786" indent="0">
              <a:buNone/>
              <a:defRPr sz="1920" b="1"/>
            </a:lvl4pPr>
            <a:lvl5pPr marL="2194381" indent="0">
              <a:buNone/>
              <a:defRPr sz="1920" b="1"/>
            </a:lvl5pPr>
            <a:lvl6pPr marL="2742974" indent="0">
              <a:buNone/>
              <a:defRPr sz="1920" b="1"/>
            </a:lvl6pPr>
            <a:lvl7pPr marL="3291570" indent="0">
              <a:buNone/>
              <a:defRPr sz="1920" b="1"/>
            </a:lvl7pPr>
            <a:lvl8pPr marL="3840165" indent="0">
              <a:buNone/>
              <a:defRPr sz="1920" b="1"/>
            </a:lvl8pPr>
            <a:lvl9pPr marL="4388760" indent="0">
              <a:buNone/>
              <a:defRPr sz="1920" b="1"/>
            </a:lvl9pPr>
          </a:lstStyle>
          <a:p>
            <a:pPr lvl="0"/>
            <a:r>
              <a:rPr lang="zh-CN" altLang="en-US"/>
              <a:t>单击此处编辑母版文本样式</a:t>
            </a:r>
          </a:p>
        </p:txBody>
      </p:sp>
      <p:sp>
        <p:nvSpPr>
          <p:cNvPr id="4" name="内容占位符 3"/>
          <p:cNvSpPr>
            <a:spLocks noGrp="1"/>
          </p:cNvSpPr>
          <p:nvPr>
            <p:ph sz="half" idx="2"/>
          </p:nvPr>
        </p:nvSpPr>
        <p:spPr>
          <a:xfrm>
            <a:off x="731520" y="2609849"/>
            <a:ext cx="6464301"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7432046" y="1842136"/>
            <a:ext cx="6466840" cy="767715"/>
          </a:xfrm>
        </p:spPr>
        <p:txBody>
          <a:bodyPr anchor="b"/>
          <a:lstStyle>
            <a:lvl1pPr marL="0" indent="0">
              <a:buNone/>
              <a:defRPr sz="2880" b="1"/>
            </a:lvl1pPr>
            <a:lvl2pPr marL="548595" indent="0">
              <a:buNone/>
              <a:defRPr sz="2400" b="1"/>
            </a:lvl2pPr>
            <a:lvl3pPr marL="1097190" indent="0">
              <a:buNone/>
              <a:defRPr sz="2160" b="1"/>
            </a:lvl3pPr>
            <a:lvl4pPr marL="1645786" indent="0">
              <a:buNone/>
              <a:defRPr sz="1920" b="1"/>
            </a:lvl4pPr>
            <a:lvl5pPr marL="2194381" indent="0">
              <a:buNone/>
              <a:defRPr sz="1920" b="1"/>
            </a:lvl5pPr>
            <a:lvl6pPr marL="2742974" indent="0">
              <a:buNone/>
              <a:defRPr sz="1920" b="1"/>
            </a:lvl6pPr>
            <a:lvl7pPr marL="3291570" indent="0">
              <a:buNone/>
              <a:defRPr sz="1920" b="1"/>
            </a:lvl7pPr>
            <a:lvl8pPr marL="3840165" indent="0">
              <a:buNone/>
              <a:defRPr sz="1920" b="1"/>
            </a:lvl8pPr>
            <a:lvl9pPr marL="4388760" indent="0">
              <a:buNone/>
              <a:defRPr sz="1920" b="1"/>
            </a:lvl9pPr>
          </a:lstStyle>
          <a:p>
            <a:pPr lvl="0"/>
            <a:r>
              <a:rPr lang="zh-CN" altLang="en-US"/>
              <a:t>单击此处编辑母版文本样式</a:t>
            </a:r>
          </a:p>
        </p:txBody>
      </p:sp>
      <p:sp>
        <p:nvSpPr>
          <p:cNvPr id="6" name="内容占位符 5"/>
          <p:cNvSpPr>
            <a:spLocks noGrp="1"/>
          </p:cNvSpPr>
          <p:nvPr>
            <p:ph sz="quarter" idx="4"/>
          </p:nvPr>
        </p:nvSpPr>
        <p:spPr>
          <a:xfrm>
            <a:off x="7432046" y="2609849"/>
            <a:ext cx="6466840" cy="4741546"/>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0" y="30142"/>
            <a:ext cx="13167360" cy="84806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6" y="327659"/>
            <a:ext cx="4813301" cy="1394461"/>
          </a:xfrm>
          <a:prstGeom prst="rect">
            <a:avLst/>
          </a:prstGeom>
        </p:spPr>
        <p:txBody>
          <a:bodyPr anchor="b"/>
          <a:lstStyle>
            <a:lvl1pPr algn="l">
              <a:defRPr sz="2400" b="1"/>
            </a:lvl1pPr>
          </a:lstStyle>
          <a:p>
            <a:r>
              <a:rPr lang="zh-CN" altLang="en-US"/>
              <a:t>单击此处编辑母版标题样式</a:t>
            </a:r>
          </a:p>
        </p:txBody>
      </p:sp>
      <p:sp>
        <p:nvSpPr>
          <p:cNvPr id="3" name="内容占位符 2"/>
          <p:cNvSpPr>
            <a:spLocks noGrp="1"/>
          </p:cNvSpPr>
          <p:nvPr>
            <p:ph idx="1"/>
          </p:nvPr>
        </p:nvSpPr>
        <p:spPr>
          <a:xfrm>
            <a:off x="5720082" y="327663"/>
            <a:ext cx="8178800" cy="7023736"/>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31526" y="1722124"/>
            <a:ext cx="4813301" cy="5629275"/>
          </a:xfrm>
        </p:spPr>
        <p:txBody>
          <a:bodyPr/>
          <a:lstStyle>
            <a:lvl1pPr marL="0" indent="0">
              <a:buNone/>
              <a:defRPr sz="1680"/>
            </a:lvl1pPr>
            <a:lvl2pPr marL="548595" indent="0">
              <a:buNone/>
              <a:defRPr sz="1440"/>
            </a:lvl2pPr>
            <a:lvl3pPr marL="1097190" indent="0">
              <a:buNone/>
              <a:defRPr sz="1200"/>
            </a:lvl3pPr>
            <a:lvl4pPr marL="1645786" indent="0">
              <a:buNone/>
              <a:defRPr sz="1080"/>
            </a:lvl4pPr>
            <a:lvl5pPr marL="2194381" indent="0">
              <a:buNone/>
              <a:defRPr sz="1080"/>
            </a:lvl5pPr>
            <a:lvl6pPr marL="2742974" indent="0">
              <a:buNone/>
              <a:defRPr sz="1080"/>
            </a:lvl6pPr>
            <a:lvl7pPr marL="3291570" indent="0">
              <a:buNone/>
              <a:defRPr sz="1080"/>
            </a:lvl7pPr>
            <a:lvl8pPr marL="3840165" indent="0">
              <a:buNone/>
              <a:defRPr sz="1080"/>
            </a:lvl8pPr>
            <a:lvl9pPr marL="4388760" indent="0">
              <a:buNone/>
              <a:defRPr sz="108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67661" y="5760722"/>
            <a:ext cx="8778240" cy="680086"/>
          </a:xfrm>
          <a:prstGeom prst="rect">
            <a:avLst/>
          </a:prstGeom>
        </p:spPr>
        <p:txBody>
          <a:bodyPr anchor="b"/>
          <a:lstStyle>
            <a:lvl1pPr algn="l">
              <a:defRPr sz="2400" b="1"/>
            </a:lvl1pPr>
          </a:lstStyle>
          <a:p>
            <a:r>
              <a:rPr lang="zh-CN" altLang="en-US"/>
              <a:t>单击此处编辑母版标题样式</a:t>
            </a:r>
          </a:p>
        </p:txBody>
      </p:sp>
      <p:sp>
        <p:nvSpPr>
          <p:cNvPr id="3" name="图片占位符 2"/>
          <p:cNvSpPr>
            <a:spLocks noGrp="1"/>
          </p:cNvSpPr>
          <p:nvPr>
            <p:ph type="pic" idx="1"/>
          </p:nvPr>
        </p:nvSpPr>
        <p:spPr>
          <a:xfrm>
            <a:off x="2867661" y="735330"/>
            <a:ext cx="8778240" cy="4937760"/>
          </a:xfrm>
        </p:spPr>
        <p:txBody>
          <a:bodyPr rtlCol="0">
            <a:normAutofit/>
          </a:bodyPr>
          <a:lstStyle>
            <a:lvl1pPr marL="0" indent="0">
              <a:buNone/>
              <a:defRPr sz="3840"/>
            </a:lvl1pPr>
            <a:lvl2pPr marL="548595" indent="0">
              <a:buNone/>
              <a:defRPr sz="3360"/>
            </a:lvl2pPr>
            <a:lvl3pPr marL="1097190" indent="0">
              <a:buNone/>
              <a:defRPr sz="2880"/>
            </a:lvl3pPr>
            <a:lvl4pPr marL="1645786" indent="0">
              <a:buNone/>
              <a:defRPr sz="2400"/>
            </a:lvl4pPr>
            <a:lvl5pPr marL="2194381" indent="0">
              <a:buNone/>
              <a:defRPr sz="2400"/>
            </a:lvl5pPr>
            <a:lvl6pPr marL="2742974" indent="0">
              <a:buNone/>
              <a:defRPr sz="2400"/>
            </a:lvl6pPr>
            <a:lvl7pPr marL="3291570" indent="0">
              <a:buNone/>
              <a:defRPr sz="2400"/>
            </a:lvl7pPr>
            <a:lvl8pPr marL="3840165" indent="0">
              <a:buNone/>
              <a:defRPr sz="2400"/>
            </a:lvl8pPr>
            <a:lvl9pPr marL="4388760" indent="0">
              <a:buNone/>
              <a:defRPr sz="2400"/>
            </a:lvl9pPr>
          </a:lstStyle>
          <a:p>
            <a:pPr lvl="0"/>
            <a:endParaRPr lang="zh-CN" altLang="en-US" noProof="0"/>
          </a:p>
        </p:txBody>
      </p:sp>
      <p:sp>
        <p:nvSpPr>
          <p:cNvPr id="4" name="文本占位符 3"/>
          <p:cNvSpPr>
            <a:spLocks noGrp="1"/>
          </p:cNvSpPr>
          <p:nvPr>
            <p:ph type="body" sz="half" idx="2"/>
          </p:nvPr>
        </p:nvSpPr>
        <p:spPr>
          <a:xfrm>
            <a:off x="2867661" y="6440807"/>
            <a:ext cx="8778240" cy="965835"/>
          </a:xfrm>
        </p:spPr>
        <p:txBody>
          <a:bodyPr/>
          <a:lstStyle>
            <a:lvl1pPr marL="0" indent="0">
              <a:buNone/>
              <a:defRPr sz="1680"/>
            </a:lvl1pPr>
            <a:lvl2pPr marL="548595" indent="0">
              <a:buNone/>
              <a:defRPr sz="1440"/>
            </a:lvl2pPr>
            <a:lvl3pPr marL="1097190" indent="0">
              <a:buNone/>
              <a:defRPr sz="1200"/>
            </a:lvl3pPr>
            <a:lvl4pPr marL="1645786" indent="0">
              <a:buNone/>
              <a:defRPr sz="1080"/>
            </a:lvl4pPr>
            <a:lvl5pPr marL="2194381" indent="0">
              <a:buNone/>
              <a:defRPr sz="1080"/>
            </a:lvl5pPr>
            <a:lvl6pPr marL="2742974" indent="0">
              <a:buNone/>
              <a:defRPr sz="1080"/>
            </a:lvl6pPr>
            <a:lvl7pPr marL="3291570" indent="0">
              <a:buNone/>
              <a:defRPr sz="1080"/>
            </a:lvl7pPr>
            <a:lvl8pPr marL="3840165" indent="0">
              <a:buNone/>
              <a:defRPr sz="1080"/>
            </a:lvl8pPr>
            <a:lvl9pPr marL="4388760" indent="0">
              <a:buNone/>
              <a:defRPr sz="108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731520" y="1234481"/>
            <a:ext cx="13167360" cy="61169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2" tIns="45716" rIns="91432" bIns="45716"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31520" y="7627623"/>
            <a:ext cx="3413760" cy="438150"/>
          </a:xfrm>
          <a:prstGeom prst="rect">
            <a:avLst/>
          </a:prstGeom>
        </p:spPr>
        <p:txBody>
          <a:bodyPr vert="horz" lIns="91432" tIns="45716" rIns="91432" bIns="45716" rtlCol="0" anchor="ctr"/>
          <a:lstStyle>
            <a:lvl1pPr algn="l" eaLnBrk="1" hangingPunct="1">
              <a:defRPr sz="144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4998720" y="7627623"/>
            <a:ext cx="4632960" cy="438150"/>
          </a:xfrm>
          <a:prstGeom prst="rect">
            <a:avLst/>
          </a:prstGeom>
        </p:spPr>
        <p:txBody>
          <a:bodyPr vert="horz" lIns="91432" tIns="45716" rIns="91432" bIns="45716" rtlCol="0" anchor="ctr"/>
          <a:lstStyle>
            <a:lvl1pPr algn="ctr" eaLnBrk="1" hangingPunct="1">
              <a:defRPr sz="144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10485120" y="7627623"/>
            <a:ext cx="3413760" cy="438150"/>
          </a:xfrm>
          <a:prstGeom prst="rect">
            <a:avLst/>
          </a:prstGeom>
        </p:spPr>
        <p:txBody>
          <a:bodyPr vert="horz" wrap="square" lIns="91432" tIns="45716" rIns="91432" bIns="45716" numCol="1" anchor="ctr" anchorCtr="0" compatLnSpc="1">
            <a:prstTxWarp prst="textNoShape">
              <a:avLst/>
            </a:prstTxWarp>
          </a:bodyPr>
          <a:lstStyle>
            <a:lvl1pPr algn="r" eaLnBrk="1" hangingPunct="1">
              <a:defRPr sz="1440">
                <a:solidFill>
                  <a:srgbClr val="898989"/>
                </a:solidFill>
              </a:defRPr>
            </a:lvl1pPr>
          </a:lstStyle>
          <a:p>
            <a:pPr>
              <a:defRPr/>
            </a:pPr>
            <a:fld id="{EB08D79A-444D-4C36-A6F5-FB17350375E2}" type="slidenum">
              <a:rPr lang="zh-CN" altLang="en-US"/>
              <a:pPr>
                <a:defRPr/>
              </a:pPr>
              <a:t>‹#›</a:t>
            </a:fld>
            <a:endParaRPr lang="zh-CN" altLang="en-US"/>
          </a:p>
        </p:txBody>
      </p:sp>
      <p:sp>
        <p:nvSpPr>
          <p:cNvPr id="2" name="Title Placeholder 1">
            <a:extLst>
              <a:ext uri="{FF2B5EF4-FFF2-40B4-BE49-F238E27FC236}">
                <a16:creationId xmlns:a16="http://schemas.microsoft.com/office/drawing/2014/main" id="{5928FFDD-B150-D743-B2E3-B44E3AB2BED2}"/>
              </a:ext>
            </a:extLst>
          </p:cNvPr>
          <p:cNvSpPr>
            <a:spLocks noGrp="1"/>
          </p:cNvSpPr>
          <p:nvPr>
            <p:ph type="title"/>
          </p:nvPr>
        </p:nvSpPr>
        <p:spPr>
          <a:xfrm>
            <a:off x="2058615" y="1"/>
            <a:ext cx="9505057" cy="1002030"/>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5280" kern="1200">
          <a:solidFill>
            <a:schemeClr val="tx1"/>
          </a:solidFill>
          <a:latin typeface="+mj-lt"/>
          <a:ea typeface="+mj-ea"/>
          <a:cs typeface="+mj-cs"/>
        </a:defRPr>
      </a:lvl1pPr>
      <a:lvl2pPr algn="ctr" rtl="0" eaLnBrk="0" fontAlgn="base" hangingPunct="0">
        <a:spcBef>
          <a:spcPct val="0"/>
        </a:spcBef>
        <a:spcAft>
          <a:spcPct val="0"/>
        </a:spcAft>
        <a:defRPr sz="5280">
          <a:solidFill>
            <a:schemeClr val="tx1"/>
          </a:solidFill>
          <a:latin typeface="Calibri" pitchFamily="34" charset="0"/>
          <a:ea typeface="宋体" charset="-122"/>
        </a:defRPr>
      </a:lvl2pPr>
      <a:lvl3pPr algn="ctr" rtl="0" eaLnBrk="0" fontAlgn="base" hangingPunct="0">
        <a:spcBef>
          <a:spcPct val="0"/>
        </a:spcBef>
        <a:spcAft>
          <a:spcPct val="0"/>
        </a:spcAft>
        <a:defRPr sz="5280">
          <a:solidFill>
            <a:schemeClr val="tx1"/>
          </a:solidFill>
          <a:latin typeface="Calibri" pitchFamily="34" charset="0"/>
          <a:ea typeface="宋体" charset="-122"/>
        </a:defRPr>
      </a:lvl3pPr>
      <a:lvl4pPr algn="ctr" rtl="0" eaLnBrk="0" fontAlgn="base" hangingPunct="0">
        <a:spcBef>
          <a:spcPct val="0"/>
        </a:spcBef>
        <a:spcAft>
          <a:spcPct val="0"/>
        </a:spcAft>
        <a:defRPr sz="5280">
          <a:solidFill>
            <a:schemeClr val="tx1"/>
          </a:solidFill>
          <a:latin typeface="Calibri" pitchFamily="34" charset="0"/>
          <a:ea typeface="宋体" charset="-122"/>
        </a:defRPr>
      </a:lvl4pPr>
      <a:lvl5pPr algn="ctr" rtl="0" eaLnBrk="0" fontAlgn="base" hangingPunct="0">
        <a:spcBef>
          <a:spcPct val="0"/>
        </a:spcBef>
        <a:spcAft>
          <a:spcPct val="0"/>
        </a:spcAft>
        <a:defRPr sz="5280">
          <a:solidFill>
            <a:schemeClr val="tx1"/>
          </a:solidFill>
          <a:latin typeface="Calibri" pitchFamily="34" charset="0"/>
          <a:ea typeface="宋体" charset="-122"/>
        </a:defRPr>
      </a:lvl5pPr>
      <a:lvl6pPr marL="548595" algn="ctr" rtl="0" fontAlgn="base">
        <a:spcBef>
          <a:spcPct val="0"/>
        </a:spcBef>
        <a:spcAft>
          <a:spcPct val="0"/>
        </a:spcAft>
        <a:defRPr sz="5280">
          <a:solidFill>
            <a:schemeClr val="tx1"/>
          </a:solidFill>
          <a:latin typeface="Calibri" pitchFamily="34" charset="0"/>
          <a:ea typeface="宋体" charset="-122"/>
        </a:defRPr>
      </a:lvl6pPr>
      <a:lvl7pPr marL="1097190" algn="ctr" rtl="0" fontAlgn="base">
        <a:spcBef>
          <a:spcPct val="0"/>
        </a:spcBef>
        <a:spcAft>
          <a:spcPct val="0"/>
        </a:spcAft>
        <a:defRPr sz="5280">
          <a:solidFill>
            <a:schemeClr val="tx1"/>
          </a:solidFill>
          <a:latin typeface="Calibri" pitchFamily="34" charset="0"/>
          <a:ea typeface="宋体" charset="-122"/>
        </a:defRPr>
      </a:lvl7pPr>
      <a:lvl8pPr marL="1645786" algn="ctr" rtl="0" fontAlgn="base">
        <a:spcBef>
          <a:spcPct val="0"/>
        </a:spcBef>
        <a:spcAft>
          <a:spcPct val="0"/>
        </a:spcAft>
        <a:defRPr sz="5280">
          <a:solidFill>
            <a:schemeClr val="tx1"/>
          </a:solidFill>
          <a:latin typeface="Calibri" pitchFamily="34" charset="0"/>
          <a:ea typeface="宋体" charset="-122"/>
        </a:defRPr>
      </a:lvl8pPr>
      <a:lvl9pPr marL="2194381" algn="ctr" rtl="0" fontAlgn="base">
        <a:spcBef>
          <a:spcPct val="0"/>
        </a:spcBef>
        <a:spcAft>
          <a:spcPct val="0"/>
        </a:spcAft>
        <a:defRPr sz="5280">
          <a:solidFill>
            <a:schemeClr val="tx1"/>
          </a:solidFill>
          <a:latin typeface="Calibri" pitchFamily="34" charset="0"/>
          <a:ea typeface="宋体" charset="-122"/>
        </a:defRPr>
      </a:lvl9pPr>
    </p:titleStyle>
    <p:bodyStyle>
      <a:lvl1pPr marL="411446" indent="-411446"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1467" indent="-342872" algn="l" rtl="0" eaLnBrk="0" fontAlgn="base" hangingPunct="0">
        <a:spcBef>
          <a:spcPct val="20000"/>
        </a:spcBef>
        <a:spcAft>
          <a:spcPct val="0"/>
        </a:spcAft>
        <a:buFont typeface="Arial" panose="020B0604020202020204" pitchFamily="34" charset="0"/>
        <a:buChar char="–"/>
        <a:defRPr sz="3360" kern="1200">
          <a:solidFill>
            <a:schemeClr val="tx1"/>
          </a:solidFill>
          <a:latin typeface="+mn-lt"/>
          <a:ea typeface="+mn-ea"/>
          <a:cs typeface="+mn-cs"/>
        </a:defRPr>
      </a:lvl2pPr>
      <a:lvl3pPr marL="1371488" indent="-274299"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0085"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68677" indent="-274299"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1727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65867"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14462"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63058" indent="-274299" algn="l" defTabSz="109719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97190" rtl="0" eaLnBrk="1" latinLnBrk="0" hangingPunct="1">
        <a:defRPr sz="2160" kern="1200">
          <a:solidFill>
            <a:schemeClr val="tx1"/>
          </a:solidFill>
          <a:latin typeface="+mn-lt"/>
          <a:ea typeface="+mn-ea"/>
          <a:cs typeface="+mn-cs"/>
        </a:defRPr>
      </a:lvl1pPr>
      <a:lvl2pPr marL="548595" algn="l" defTabSz="1097190" rtl="0" eaLnBrk="1" latinLnBrk="0" hangingPunct="1">
        <a:defRPr sz="2160" kern="1200">
          <a:solidFill>
            <a:schemeClr val="tx1"/>
          </a:solidFill>
          <a:latin typeface="+mn-lt"/>
          <a:ea typeface="+mn-ea"/>
          <a:cs typeface="+mn-cs"/>
        </a:defRPr>
      </a:lvl2pPr>
      <a:lvl3pPr marL="1097190" algn="l" defTabSz="1097190" rtl="0" eaLnBrk="1" latinLnBrk="0" hangingPunct="1">
        <a:defRPr sz="2160" kern="1200">
          <a:solidFill>
            <a:schemeClr val="tx1"/>
          </a:solidFill>
          <a:latin typeface="+mn-lt"/>
          <a:ea typeface="+mn-ea"/>
          <a:cs typeface="+mn-cs"/>
        </a:defRPr>
      </a:lvl3pPr>
      <a:lvl4pPr marL="1645786" algn="l" defTabSz="1097190" rtl="0" eaLnBrk="1" latinLnBrk="0" hangingPunct="1">
        <a:defRPr sz="2160" kern="1200">
          <a:solidFill>
            <a:schemeClr val="tx1"/>
          </a:solidFill>
          <a:latin typeface="+mn-lt"/>
          <a:ea typeface="+mn-ea"/>
          <a:cs typeface="+mn-cs"/>
        </a:defRPr>
      </a:lvl4pPr>
      <a:lvl5pPr marL="2194381" algn="l" defTabSz="1097190" rtl="0" eaLnBrk="1" latinLnBrk="0" hangingPunct="1">
        <a:defRPr sz="2160" kern="1200">
          <a:solidFill>
            <a:schemeClr val="tx1"/>
          </a:solidFill>
          <a:latin typeface="+mn-lt"/>
          <a:ea typeface="+mn-ea"/>
          <a:cs typeface="+mn-cs"/>
        </a:defRPr>
      </a:lvl5pPr>
      <a:lvl6pPr marL="2742974" algn="l" defTabSz="1097190" rtl="0" eaLnBrk="1" latinLnBrk="0" hangingPunct="1">
        <a:defRPr sz="2160" kern="1200">
          <a:solidFill>
            <a:schemeClr val="tx1"/>
          </a:solidFill>
          <a:latin typeface="+mn-lt"/>
          <a:ea typeface="+mn-ea"/>
          <a:cs typeface="+mn-cs"/>
        </a:defRPr>
      </a:lvl6pPr>
      <a:lvl7pPr marL="3291570" algn="l" defTabSz="1097190" rtl="0" eaLnBrk="1" latinLnBrk="0" hangingPunct="1">
        <a:defRPr sz="2160" kern="1200">
          <a:solidFill>
            <a:schemeClr val="tx1"/>
          </a:solidFill>
          <a:latin typeface="+mn-lt"/>
          <a:ea typeface="+mn-ea"/>
          <a:cs typeface="+mn-cs"/>
        </a:defRPr>
      </a:lvl7pPr>
      <a:lvl8pPr marL="3840165" algn="l" defTabSz="1097190" rtl="0" eaLnBrk="1" latinLnBrk="0" hangingPunct="1">
        <a:defRPr sz="2160" kern="1200">
          <a:solidFill>
            <a:schemeClr val="tx1"/>
          </a:solidFill>
          <a:latin typeface="+mn-lt"/>
          <a:ea typeface="+mn-ea"/>
          <a:cs typeface="+mn-cs"/>
        </a:defRPr>
      </a:lvl8pPr>
      <a:lvl9pPr marL="4388760" algn="l" defTabSz="109719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hyperlink" Target="mailto:wangzh665@mail.sysu.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TextBox 18"/>
          <p:cNvSpPr txBox="1">
            <a:spLocks noChangeArrowheads="1"/>
          </p:cNvSpPr>
          <p:nvPr/>
        </p:nvSpPr>
        <p:spPr bwMode="auto">
          <a:xfrm>
            <a:off x="0" y="5205371"/>
            <a:ext cx="14630400" cy="269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9718" tIns="54859" rIns="109718" bIns="54859"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5000" b="1" dirty="0">
                <a:latin typeface="KaiTi" panose="02010609060101010101" pitchFamily="49" charset="-122"/>
                <a:ea typeface="KaiTi" panose="02010609060101010101" pitchFamily="49" charset="-122"/>
                <a:cs typeface="Arial Unicode MS" charset="0"/>
              </a:rPr>
              <a:t>王桢</a:t>
            </a:r>
            <a:endParaRPr lang="en-US" altLang="zh-CN" sz="5000" b="1" dirty="0">
              <a:latin typeface="Arial Unicode MS" charset="0"/>
              <a:ea typeface="Arial Unicode MS" charset="0"/>
              <a:cs typeface="Arial Unicode MS" charset="0"/>
            </a:endParaRPr>
          </a:p>
          <a:p>
            <a:pPr algn="ctr" eaLnBrk="1" hangingPunct="1">
              <a:defRPr/>
            </a:pPr>
            <a:r>
              <a:rPr lang="en-US" altLang="zh-CN" sz="3200" b="1" dirty="0">
                <a:latin typeface="Arial Unicode MS" charset="0"/>
                <a:ea typeface="Arial Unicode MS" charset="0"/>
                <a:cs typeface="Arial Unicode MS" charset="0"/>
                <a:hlinkClick r:id="rId4"/>
              </a:rPr>
              <a:t>wangzh665@mail.sysu.edu.cn</a:t>
            </a:r>
            <a:endParaRPr lang="en-US" altLang="zh-CN" sz="3200" b="1" dirty="0">
              <a:latin typeface="Arial Unicode MS" charset="0"/>
              <a:ea typeface="Arial Unicode MS" charset="0"/>
              <a:cs typeface="Arial Unicode MS" charset="0"/>
            </a:endParaRPr>
          </a:p>
          <a:p>
            <a:pPr algn="ctr" eaLnBrk="1" hangingPunct="1">
              <a:defRPr/>
            </a:pPr>
            <a:endParaRPr lang="en-US" altLang="zh-CN" sz="1400" b="1" dirty="0">
              <a:latin typeface="Arial Unicode MS" charset="0"/>
              <a:ea typeface="Arial Unicode MS" charset="0"/>
              <a:cs typeface="Arial Unicode MS" charset="0"/>
            </a:endParaRPr>
          </a:p>
          <a:p>
            <a:pPr algn="ctr" eaLnBrk="1" hangingPunct="1">
              <a:defRPr/>
            </a:pPr>
            <a:r>
              <a:rPr lang="zh-CN" altLang="en-US" sz="3600" b="1" dirty="0">
                <a:latin typeface="KaiTi" panose="02010609060101010101" pitchFamily="49" charset="-122"/>
                <a:ea typeface="KaiTi" panose="02010609060101010101" pitchFamily="49" charset="-122"/>
                <a:cs typeface="Arial Unicode MS" charset="0"/>
              </a:rPr>
              <a:t>中山大学 计算机学院</a:t>
            </a:r>
            <a:endParaRPr lang="en-US" altLang="zh-CN" sz="3600" b="1" dirty="0">
              <a:latin typeface="KaiTi" panose="02010609060101010101" pitchFamily="49" charset="-122"/>
              <a:ea typeface="KaiTi" panose="02010609060101010101" pitchFamily="49" charset="-122"/>
              <a:cs typeface="Arial Unicode MS" charset="0"/>
            </a:endParaRPr>
          </a:p>
          <a:p>
            <a:pPr algn="ctr" eaLnBrk="1" hangingPunct="1">
              <a:defRPr/>
            </a:pPr>
            <a:r>
              <a:rPr lang="zh-CN" altLang="en-US" sz="3600" b="1" dirty="0">
                <a:latin typeface="KaiTi" panose="02010609060101010101" pitchFamily="49" charset="-122"/>
                <a:ea typeface="KaiTi" panose="02010609060101010101" pitchFamily="49" charset="-122"/>
                <a:cs typeface="Arial Unicode MS" charset="0"/>
              </a:rPr>
              <a:t>国家超级计算广州中心</a:t>
            </a:r>
            <a:endParaRPr lang="en-US" altLang="zh-CN" sz="3600" b="1" dirty="0">
              <a:latin typeface="KaiTi" panose="02010609060101010101" pitchFamily="49" charset="-122"/>
              <a:ea typeface="KaiTi" panose="02010609060101010101" pitchFamily="49" charset="-122"/>
              <a:cs typeface="Arial Unicode MS" charset="0"/>
            </a:endParaRPr>
          </a:p>
        </p:txBody>
      </p:sp>
      <p:pic>
        <p:nvPicPr>
          <p:cNvPr id="4101"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79747" y="369573"/>
            <a:ext cx="5455920" cy="876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02"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17423" y="306707"/>
            <a:ext cx="2937510" cy="10020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17"/>
          <p:cNvSpPr txBox="1">
            <a:spLocks noChangeArrowheads="1"/>
          </p:cNvSpPr>
          <p:nvPr/>
        </p:nvSpPr>
        <p:spPr bwMode="auto">
          <a:xfrm>
            <a:off x="0" y="2255201"/>
            <a:ext cx="14630400" cy="28807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9718" tIns="54859" rIns="109718" bIns="54859"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8000" b="1" dirty="0">
                <a:solidFill>
                  <a:srgbClr val="0070C0"/>
                </a:solidFill>
                <a:latin typeface="KaiTi" panose="02010609060101010101" pitchFamily="49" charset="-122"/>
                <a:ea typeface="KaiTi" panose="02010609060101010101" pitchFamily="49" charset="-122"/>
              </a:rPr>
              <a:t>GPU Programming with CUDA</a:t>
            </a:r>
          </a:p>
          <a:p>
            <a:pPr algn="ctr" eaLnBrk="1" hangingPunct="1">
              <a:defRPr/>
            </a:pPr>
            <a:endParaRPr lang="en-US" altLang="zh-CN" sz="5000" b="1" dirty="0">
              <a:solidFill>
                <a:srgbClr val="0070C0"/>
              </a:solidFill>
              <a:latin typeface="KaiTi" panose="02010609060101010101" pitchFamily="49" charset="-122"/>
              <a:ea typeface="KaiTi" panose="02010609060101010101" pitchFamily="49" charset="-122"/>
            </a:endParaRPr>
          </a:p>
          <a:p>
            <a:pPr algn="ctr" eaLnBrk="1" hangingPunct="1">
              <a:defRPr/>
            </a:pPr>
            <a:r>
              <a:rPr lang="zh-CN" altLang="en-US" sz="5000" b="1" dirty="0">
                <a:solidFill>
                  <a:srgbClr val="0070C0"/>
                </a:solidFill>
                <a:latin typeface="KaiTi" panose="02010609060101010101" pitchFamily="49" charset="-122"/>
                <a:ea typeface="KaiTi" panose="02010609060101010101" pitchFamily="49" charset="-122"/>
              </a:rPr>
              <a:t>线程执行模式与原子操作</a:t>
            </a:r>
            <a:endParaRPr lang="en-US" altLang="zh-CN" sz="5000" b="1" spc="360" dirty="0">
              <a:solidFill>
                <a:srgbClr val="0070C0"/>
              </a:solidFill>
              <a:latin typeface="KaiTi" panose="02010609060101010101" pitchFamily="49" charset="-122"/>
              <a:ea typeface="KaiTi" panose="02010609060101010101" pitchFamily="49" charset="-122"/>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dirty="0"/>
              <a:t>线程束执行</a:t>
            </a:r>
            <a:endParaRPr lang="en-US" altLang="zh-CN" dirty="0"/>
          </a:p>
          <a:p>
            <a:pPr lvl="1"/>
            <a:r>
              <a:rPr lang="en-US" altLang="zh-CN" dirty="0"/>
              <a:t>busy</a:t>
            </a:r>
            <a:r>
              <a:rPr lang="zh-CN" altLang="en-US" dirty="0"/>
              <a:t> </a:t>
            </a:r>
            <a:r>
              <a:rPr lang="en-US" altLang="zh-CN" dirty="0"/>
              <a:t>waiting</a:t>
            </a:r>
            <a:r>
              <a:rPr lang="zh-CN" altLang="en-US" dirty="0"/>
              <a:t> </a:t>
            </a:r>
            <a:r>
              <a:rPr lang="en-US" altLang="zh-CN" dirty="0"/>
              <a:t>vs</a:t>
            </a:r>
            <a:r>
              <a:rPr lang="zh-CN" altLang="en-US" dirty="0"/>
              <a:t> </a:t>
            </a:r>
            <a:r>
              <a:rPr lang="en-US" altLang="zh-CN" dirty="0"/>
              <a:t>signal</a:t>
            </a:r>
          </a:p>
          <a:p>
            <a:pPr lvl="2"/>
            <a:r>
              <a:rPr lang="en-US" altLang="zh-CN" dirty="0"/>
              <a:t>busy</a:t>
            </a:r>
            <a:r>
              <a:rPr lang="zh-CN" altLang="en-US" dirty="0"/>
              <a:t> </a:t>
            </a:r>
            <a:r>
              <a:rPr lang="en-US" altLang="zh-CN" dirty="0"/>
              <a:t>waiting:</a:t>
            </a:r>
            <a:r>
              <a:rPr lang="zh-CN" altLang="en-US" dirty="0"/>
              <a:t> 如，使用</a:t>
            </a:r>
            <a:r>
              <a:rPr lang="en-US" altLang="zh-CN" dirty="0"/>
              <a:t>while</a:t>
            </a:r>
            <a:r>
              <a:rPr lang="zh-CN" altLang="en-US" dirty="0"/>
              <a:t>循环不断检查条件是否满足</a:t>
            </a:r>
            <a:endParaRPr lang="en-US" altLang="zh-CN" dirty="0"/>
          </a:p>
          <a:p>
            <a:pPr lvl="2"/>
            <a:r>
              <a:rPr lang="en-US" altLang="zh-CN" dirty="0"/>
              <a:t>signal</a:t>
            </a:r>
            <a:r>
              <a:rPr lang="zh-CN" altLang="en-US" dirty="0"/>
              <a:t>：当条件满足由系统发送指令</a:t>
            </a:r>
            <a:endParaRPr lang="en-US" altLang="zh-CN" dirty="0"/>
          </a:p>
          <a:p>
            <a:pPr lvl="2"/>
            <a:r>
              <a:rPr lang="zh-CN" altLang="en-US" dirty="0"/>
              <a:t>现实生活中都很常见：如等飞机</a:t>
            </a:r>
            <a:endParaRPr lang="en-US" altLang="zh-CN" dirty="0"/>
          </a:p>
          <a:p>
            <a:pPr lvl="2"/>
            <a:r>
              <a:rPr lang="en-US" altLang="zh-CN" dirty="0"/>
              <a:t>busy</a:t>
            </a:r>
            <a:r>
              <a:rPr lang="zh-CN" altLang="en-US" dirty="0"/>
              <a:t> </a:t>
            </a:r>
            <a:r>
              <a:rPr lang="en-US" altLang="zh-CN" dirty="0"/>
              <a:t>waiting</a:t>
            </a:r>
            <a:r>
              <a:rPr lang="zh-CN" altLang="en-US" dirty="0"/>
              <a:t> 的问题是？</a:t>
            </a:r>
            <a:endParaRPr lang="en-US" altLang="zh-CN" dirty="0"/>
          </a:p>
          <a:p>
            <a:pPr lvl="2"/>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10</a:t>
            </a:fld>
            <a:endParaRPr lang="zh-CN" altLang="en-US" dirty="0"/>
          </a:p>
        </p:txBody>
      </p:sp>
      <p:sp>
        <p:nvSpPr>
          <p:cNvPr id="6" name="Rectangle 5">
            <a:extLst>
              <a:ext uri="{FF2B5EF4-FFF2-40B4-BE49-F238E27FC236}">
                <a16:creationId xmlns:a16="http://schemas.microsoft.com/office/drawing/2014/main" id="{C953BC26-9479-3646-AB00-0C6D2262A22C}"/>
              </a:ext>
            </a:extLst>
          </p:cNvPr>
          <p:cNvSpPr/>
          <p:nvPr/>
        </p:nvSpPr>
        <p:spPr>
          <a:xfrm>
            <a:off x="1986608" y="4625821"/>
            <a:ext cx="4968553" cy="2585323"/>
          </a:xfrm>
          <a:prstGeom prst="rect">
            <a:avLst/>
          </a:prstGeom>
          <a:solidFill>
            <a:schemeClr val="bg1"/>
          </a:solidFill>
          <a:ln w="25400">
            <a:solidFill>
              <a:srgbClr val="C00000"/>
            </a:solidFill>
          </a:ln>
        </p:spPr>
        <p:txBody>
          <a:bodyPr wrap="square">
            <a:spAutoFit/>
          </a:bodyPr>
          <a:lstStyle/>
          <a:p>
            <a:r>
              <a:rPr lang="en-US" dirty="0">
                <a:solidFill>
                  <a:srgbClr val="333333"/>
                </a:solidFill>
                <a:latin typeface="Menlo" panose="020B0609030804020204" pitchFamily="49" charset="0"/>
              </a:rPr>
              <a:t>__global__ </a:t>
            </a:r>
            <a:r>
              <a:rPr lang="en-US" dirty="0">
                <a:solidFill>
                  <a:srgbClr val="7A3E9D"/>
                </a:solidFill>
                <a:latin typeface="Menlo" panose="020B0609030804020204" pitchFamily="49" charset="0"/>
              </a:rPr>
              <a:t>void</a:t>
            </a:r>
            <a:r>
              <a:rPr lang="en-US" dirty="0">
                <a:solidFill>
                  <a:srgbClr val="333333"/>
                </a:solidFill>
                <a:latin typeface="Menlo" panose="020B0609030804020204" pitchFamily="49" charset="0"/>
              </a:rPr>
              <a:t> </a:t>
            </a:r>
            <a:r>
              <a:rPr lang="en-US" b="1" dirty="0" err="1">
                <a:solidFill>
                  <a:srgbClr val="AA3731"/>
                </a:solidFill>
                <a:latin typeface="Menlo" panose="020B0609030804020204" pitchFamily="49" charset="0"/>
              </a:rPr>
              <a:t>kernel_a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4B69C6"/>
                </a:solidFill>
                <a:latin typeface="Menlo" panose="020B0609030804020204" pitchFamily="49" charset="0"/>
              </a:rPr>
              <a:t>    </a:t>
            </a:r>
            <a:r>
              <a:rPr lang="en-US" dirty="0">
                <a:solidFill>
                  <a:srgbClr val="4B69C6"/>
                </a:solidFill>
                <a:latin typeface="Menlo" panose="020B0609030804020204" pitchFamily="49" charset="0"/>
              </a:rPr>
              <a:t>if</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0</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4B69C6"/>
                </a:solidFill>
                <a:latin typeface="Menlo" panose="020B0609030804020204" pitchFamily="49" charset="0"/>
              </a:rPr>
              <a:t>        </a:t>
            </a:r>
            <a:r>
              <a:rPr lang="en-US" dirty="0">
                <a:solidFill>
                  <a:srgbClr val="4B69C6"/>
                </a:solidFill>
                <a:latin typeface="Menlo" panose="020B0609030804020204" pitchFamily="49" charset="0"/>
              </a:rPr>
              <a:t>while</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not_ready</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i="1" dirty="0">
                <a:solidFill>
                  <a:srgbClr val="AAAAAA"/>
                </a:solidFill>
                <a:latin typeface="Menlo" panose="020B0609030804020204" pitchFamily="49" charset="0"/>
              </a:rPr>
              <a:t>            </a:t>
            </a:r>
            <a:r>
              <a:rPr lang="en-US" i="1" dirty="0">
                <a:solidFill>
                  <a:srgbClr val="AAAAAA"/>
                </a:solidFill>
                <a:latin typeface="Menlo" panose="020B0609030804020204" pitchFamily="49" charset="0"/>
              </a:rPr>
              <a:t>//do nothing but wait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4B69C6"/>
                </a:solidFill>
                <a:latin typeface="Menlo" panose="020B0609030804020204" pitchFamily="49" charset="0"/>
              </a:rPr>
              <a:t>else</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b="1" dirty="0">
                <a:solidFill>
                  <a:srgbClr val="AA3731"/>
                </a:solidFill>
                <a:latin typeface="Menlo" panose="020B0609030804020204" pitchFamily="49" charset="0"/>
              </a:rPr>
              <a:t>        </a:t>
            </a:r>
            <a:r>
              <a:rPr lang="en-US" b="1" dirty="0" err="1">
                <a:solidFill>
                  <a:srgbClr val="AA3731"/>
                </a:solidFill>
                <a:latin typeface="Menlo" panose="020B0609030804020204" pitchFamily="49" charset="0"/>
              </a:rPr>
              <a:t>set_ready</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5EA5CA47-C0D9-284E-BE76-BB6E03DE7074}"/>
              </a:ext>
            </a:extLst>
          </p:cNvPr>
          <p:cNvSpPr/>
          <p:nvPr/>
        </p:nvSpPr>
        <p:spPr>
          <a:xfrm>
            <a:off x="7488678" y="4624080"/>
            <a:ext cx="4435034" cy="1938992"/>
          </a:xfrm>
          <a:prstGeom prst="rect">
            <a:avLst/>
          </a:prstGeom>
          <a:ln w="25400">
            <a:solidFill>
              <a:srgbClr val="C00000"/>
            </a:solidFill>
          </a:ln>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kernel_b</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if</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set_ready</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__</a:t>
            </a:r>
            <a:r>
              <a:rPr lang="en-US" sz="2000" b="1" dirty="0" err="1">
                <a:solidFill>
                  <a:srgbClr val="AA3731"/>
                </a:solidFill>
                <a:latin typeface="Menlo" panose="020B0609030804020204" pitchFamily="49" charset="0"/>
              </a:rPr>
              <a:t>syncthreads</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32429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dirty="0"/>
              <a:t>线程束执行</a:t>
            </a:r>
            <a:endParaRPr lang="en-US" altLang="zh-CN" dirty="0"/>
          </a:p>
          <a:p>
            <a:pPr lvl="1"/>
            <a:r>
              <a:rPr lang="zh-CN" altLang="en-US" dirty="0"/>
              <a:t>条件语句 </a:t>
            </a:r>
            <a:r>
              <a:rPr lang="en-US" altLang="zh-CN" dirty="0"/>
              <a:t>vs</a:t>
            </a:r>
            <a:r>
              <a:rPr lang="zh-CN" altLang="en-US" dirty="0"/>
              <a:t> 条件赋值</a:t>
            </a:r>
            <a:endParaRPr lang="en-US" altLang="zh-CN" dirty="0"/>
          </a:p>
          <a:p>
            <a:pPr lvl="2"/>
            <a:r>
              <a:rPr lang="en-US" altLang="zh-CN" dirty="0"/>
              <a:t>C</a:t>
            </a:r>
            <a:r>
              <a:rPr lang="zh-CN" altLang="en-US" dirty="0"/>
              <a:t>代码</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11</a:t>
            </a:fld>
            <a:endParaRPr lang="zh-CN" altLang="en-US"/>
          </a:p>
        </p:txBody>
      </p:sp>
      <p:sp>
        <p:nvSpPr>
          <p:cNvPr id="6" name="Rectangle 5">
            <a:extLst>
              <a:ext uri="{FF2B5EF4-FFF2-40B4-BE49-F238E27FC236}">
                <a16:creationId xmlns:a16="http://schemas.microsoft.com/office/drawing/2014/main" id="{3A7EAEB5-5842-C44E-A925-0FB4A996C8AE}"/>
              </a:ext>
            </a:extLst>
          </p:cNvPr>
          <p:cNvSpPr/>
          <p:nvPr/>
        </p:nvSpPr>
        <p:spPr>
          <a:xfrm>
            <a:off x="2127116" y="3219346"/>
            <a:ext cx="1803708" cy="1631216"/>
          </a:xfrm>
          <a:prstGeom prst="rect">
            <a:avLst/>
          </a:prstGeom>
          <a:solidFill>
            <a:schemeClr val="bg1"/>
          </a:solidFill>
          <a:ln w="25400">
            <a:solidFill>
              <a:srgbClr val="C00000"/>
            </a:solidFill>
          </a:ln>
        </p:spPr>
        <p:txBody>
          <a:bodyPr wrap="square">
            <a:spAutoFit/>
          </a:bodyPr>
          <a:lstStyle/>
          <a:p>
            <a:r>
              <a:rPr lang="pt" sz="2000" dirty="0" err="1">
                <a:solidFill>
                  <a:srgbClr val="4B69C6"/>
                </a:solidFill>
                <a:latin typeface="Menlo" panose="020B0609030804020204" pitchFamily="49" charset="0"/>
              </a:rPr>
              <a:t>if</a:t>
            </a:r>
            <a:r>
              <a:rPr lang="pt" sz="2000" dirty="0">
                <a:solidFill>
                  <a:srgbClr val="333333"/>
                </a:solidFill>
                <a:latin typeface="Menlo" panose="020B0609030804020204" pitchFamily="49" charset="0"/>
              </a:rPr>
              <a:t> </a:t>
            </a:r>
            <a:r>
              <a:rPr lang="pt" sz="2000" dirty="0">
                <a:solidFill>
                  <a:srgbClr val="777777"/>
                </a:solidFill>
                <a:latin typeface="Menlo" panose="020B0609030804020204" pitchFamily="49" charset="0"/>
              </a:rPr>
              <a:t>(</a:t>
            </a:r>
            <a:r>
              <a:rPr lang="pt" sz="2000" dirty="0" err="1">
                <a:solidFill>
                  <a:srgbClr val="333333"/>
                </a:solidFill>
                <a:latin typeface="Menlo" panose="020B0609030804020204" pitchFamily="49" charset="0"/>
              </a:rPr>
              <a:t>i</a:t>
            </a:r>
            <a:r>
              <a:rPr lang="pt" sz="2000" dirty="0">
                <a:solidFill>
                  <a:srgbClr val="777777"/>
                </a:solidFill>
                <a:latin typeface="Menlo" panose="020B0609030804020204" pitchFamily="49" charset="0"/>
              </a:rPr>
              <a:t>&lt;</a:t>
            </a:r>
            <a:r>
              <a:rPr lang="pt" sz="2000" dirty="0" err="1">
                <a:solidFill>
                  <a:srgbClr val="333333"/>
                </a:solidFill>
                <a:latin typeface="Menlo" panose="020B0609030804020204" pitchFamily="49" charset="0"/>
              </a:rPr>
              <a:t>n</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a </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a:solidFill>
                  <a:srgbClr val="9C5D27"/>
                </a:solidFill>
                <a:latin typeface="Menlo" panose="020B0609030804020204" pitchFamily="49" charset="0"/>
              </a:rPr>
              <a:t>1</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err="1">
                <a:solidFill>
                  <a:srgbClr val="4B69C6"/>
                </a:solidFill>
                <a:latin typeface="Menlo" panose="020B0609030804020204" pitchFamily="49" charset="0"/>
              </a:rPr>
              <a:t>else</a:t>
            </a:r>
            <a:r>
              <a:rPr lang="pt" sz="2000" dirty="0">
                <a:solidFill>
                  <a:srgbClr val="333333"/>
                </a:solidFill>
                <a:latin typeface="Menlo" panose="020B0609030804020204" pitchFamily="49" charset="0"/>
              </a:rPr>
              <a:t> </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a </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a:solidFill>
                  <a:srgbClr val="9C5D27"/>
                </a:solidFill>
                <a:latin typeface="Menlo" panose="020B0609030804020204" pitchFamily="49" charset="0"/>
              </a:rPr>
              <a:t>2</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pt" sz="2000" dirty="0">
                <a:solidFill>
                  <a:srgbClr val="777777"/>
                </a:solidFill>
                <a:latin typeface="Menlo" panose="020B0609030804020204" pitchFamily="49" charset="0"/>
              </a:rPr>
              <a:t>}</a:t>
            </a:r>
          </a:p>
        </p:txBody>
      </p:sp>
      <p:sp>
        <p:nvSpPr>
          <p:cNvPr id="7" name="Rectangle 6">
            <a:extLst>
              <a:ext uri="{FF2B5EF4-FFF2-40B4-BE49-F238E27FC236}">
                <a16:creationId xmlns:a16="http://schemas.microsoft.com/office/drawing/2014/main" id="{1C0D37CF-4B14-2545-8BBA-44A51E776E92}"/>
              </a:ext>
            </a:extLst>
          </p:cNvPr>
          <p:cNvSpPr/>
          <p:nvPr/>
        </p:nvSpPr>
        <p:spPr>
          <a:xfrm>
            <a:off x="7741378" y="3219346"/>
            <a:ext cx="2346947" cy="369332"/>
          </a:xfrm>
          <a:prstGeom prst="rect">
            <a:avLst/>
          </a:prstGeom>
          <a:ln w="25400">
            <a:solidFill>
              <a:srgbClr val="C00000"/>
            </a:solidFill>
          </a:ln>
        </p:spPr>
        <p:txBody>
          <a:bodyPr wrap="square">
            <a:spAutoFit/>
          </a:bodyPr>
          <a:lstStyle/>
          <a:p>
            <a:r>
              <a:rPr lang="pt" dirty="0">
                <a:solidFill>
                  <a:srgbClr val="333333"/>
                </a:solidFill>
                <a:latin typeface="Menlo" panose="020B0609030804020204" pitchFamily="49" charset="0"/>
              </a:rPr>
              <a:t>a </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a:solidFill>
                  <a:srgbClr val="777777"/>
                </a:solidFill>
                <a:latin typeface="Menlo" panose="020B0609030804020204" pitchFamily="49" charset="0"/>
              </a:rPr>
              <a:t>(</a:t>
            </a:r>
            <a:r>
              <a:rPr lang="pt" dirty="0" err="1">
                <a:solidFill>
                  <a:srgbClr val="333333"/>
                </a:solidFill>
                <a:latin typeface="Menlo" panose="020B0609030804020204" pitchFamily="49" charset="0"/>
              </a:rPr>
              <a:t>i</a:t>
            </a:r>
            <a:r>
              <a:rPr lang="pt" dirty="0">
                <a:solidFill>
                  <a:srgbClr val="777777"/>
                </a:solidFill>
                <a:latin typeface="Menlo" panose="020B0609030804020204" pitchFamily="49" charset="0"/>
              </a:rPr>
              <a:t>&lt;</a:t>
            </a:r>
            <a:r>
              <a:rPr lang="pt" dirty="0" err="1">
                <a:solidFill>
                  <a:srgbClr val="333333"/>
                </a:solidFill>
                <a:latin typeface="Menlo" panose="020B0609030804020204" pitchFamily="49" charset="0"/>
              </a:rPr>
              <a:t>n</a:t>
            </a:r>
            <a:r>
              <a:rPr lang="pt" dirty="0">
                <a:solidFill>
                  <a:srgbClr val="777777"/>
                </a:solidFill>
                <a:latin typeface="Menlo" panose="020B0609030804020204" pitchFamily="49" charset="0"/>
              </a:rPr>
              <a:t>)?</a:t>
            </a:r>
            <a:r>
              <a:rPr lang="pt" dirty="0">
                <a:solidFill>
                  <a:srgbClr val="9C5D27"/>
                </a:solidFill>
                <a:latin typeface="Menlo" panose="020B0609030804020204" pitchFamily="49" charset="0"/>
              </a:rPr>
              <a:t>1</a:t>
            </a:r>
            <a:r>
              <a:rPr lang="pt" dirty="0">
                <a:solidFill>
                  <a:srgbClr val="777777"/>
                </a:solidFill>
                <a:latin typeface="Menlo" panose="020B0609030804020204" pitchFamily="49" charset="0"/>
              </a:rPr>
              <a:t>:</a:t>
            </a:r>
            <a:r>
              <a:rPr lang="pt" dirty="0">
                <a:solidFill>
                  <a:srgbClr val="9C5D27"/>
                </a:solidFill>
                <a:latin typeface="Menlo" panose="020B0609030804020204" pitchFamily="49" charset="0"/>
              </a:rPr>
              <a:t>2</a:t>
            </a:r>
            <a:r>
              <a:rPr lang="pt" dirty="0">
                <a:solidFill>
                  <a:srgbClr val="777777"/>
                </a:solidFill>
                <a:latin typeface="Menlo" panose="020B0609030804020204" pitchFamily="49" charset="0"/>
              </a:rPr>
              <a:t>;</a:t>
            </a:r>
            <a:endParaRPr lang="pt" dirty="0">
              <a:solidFill>
                <a:srgbClr val="333333"/>
              </a:solidFill>
              <a:latin typeface="Menlo" panose="020B0609030804020204" pitchFamily="49" charset="0"/>
            </a:endParaRPr>
          </a:p>
        </p:txBody>
      </p:sp>
    </p:spTree>
    <p:extLst>
      <p:ext uri="{BB962C8B-B14F-4D97-AF65-F5344CB8AC3E}">
        <p14:creationId xmlns:p14="http://schemas.microsoft.com/office/powerpoint/2010/main" val="28134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dirty="0"/>
              <a:t>线程束执行</a:t>
            </a:r>
            <a:endParaRPr lang="en-US" altLang="zh-CN" dirty="0"/>
          </a:p>
          <a:p>
            <a:pPr lvl="1"/>
            <a:r>
              <a:rPr lang="zh-CN" altLang="en-US" dirty="0"/>
              <a:t>条件语句 </a:t>
            </a:r>
            <a:r>
              <a:rPr lang="en-US" altLang="zh-CN" dirty="0"/>
              <a:t>vs</a:t>
            </a:r>
            <a:r>
              <a:rPr lang="zh-CN" altLang="en-US" dirty="0"/>
              <a:t> 条件赋值</a:t>
            </a:r>
            <a:endParaRPr lang="en-US" altLang="zh-CN" dirty="0"/>
          </a:p>
          <a:p>
            <a:pPr lvl="2"/>
            <a:r>
              <a:rPr lang="en-US" altLang="zh-CN" dirty="0"/>
              <a:t>C</a:t>
            </a:r>
            <a:r>
              <a:rPr lang="zh-CN" altLang="en-US" dirty="0"/>
              <a:t>代码</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dirty="0"/>
              <a:t>PTX</a:t>
            </a:r>
            <a:r>
              <a:rPr lang="zh-CN" altLang="en-US" dirty="0"/>
              <a:t> </a:t>
            </a:r>
            <a:r>
              <a:rPr lang="en-US" altLang="zh-CN" dirty="0"/>
              <a:t>(Parallel</a:t>
            </a:r>
            <a:r>
              <a:rPr lang="zh-CN" altLang="en-US" dirty="0"/>
              <a:t> </a:t>
            </a:r>
            <a:r>
              <a:rPr lang="en-US" altLang="zh-CN" dirty="0"/>
              <a:t>Thread</a:t>
            </a:r>
            <a:r>
              <a:rPr lang="zh-CN" altLang="en-US" dirty="0"/>
              <a:t> </a:t>
            </a:r>
            <a:r>
              <a:rPr lang="en-US" altLang="zh-CN" dirty="0" err="1"/>
              <a:t>eXecution</a:t>
            </a:r>
            <a:r>
              <a:rPr lang="en-US" altLang="zh-CN" dirty="0"/>
              <a:t>)</a:t>
            </a:r>
            <a:r>
              <a:rPr lang="zh-CN" altLang="en-US" dirty="0"/>
              <a:t> </a:t>
            </a:r>
            <a:r>
              <a:rPr lang="en-US" altLang="zh-CN" dirty="0"/>
              <a:t>ISA</a:t>
            </a:r>
            <a:r>
              <a:rPr lang="zh-CN" altLang="en-US" dirty="0"/>
              <a:t> 指令级源码</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12</a:t>
            </a:fld>
            <a:endParaRPr lang="zh-CN" altLang="en-US"/>
          </a:p>
        </p:txBody>
      </p:sp>
      <p:sp>
        <p:nvSpPr>
          <p:cNvPr id="6" name="Rectangle 5">
            <a:extLst>
              <a:ext uri="{FF2B5EF4-FFF2-40B4-BE49-F238E27FC236}">
                <a16:creationId xmlns:a16="http://schemas.microsoft.com/office/drawing/2014/main" id="{3A7EAEB5-5842-C44E-A925-0FB4A996C8AE}"/>
              </a:ext>
            </a:extLst>
          </p:cNvPr>
          <p:cNvSpPr/>
          <p:nvPr/>
        </p:nvSpPr>
        <p:spPr>
          <a:xfrm>
            <a:off x="1556922" y="3219346"/>
            <a:ext cx="1803708" cy="1631216"/>
          </a:xfrm>
          <a:prstGeom prst="rect">
            <a:avLst/>
          </a:prstGeom>
          <a:solidFill>
            <a:schemeClr val="bg1"/>
          </a:solidFill>
          <a:ln w="25400">
            <a:solidFill>
              <a:srgbClr val="C00000"/>
            </a:solidFill>
          </a:ln>
        </p:spPr>
        <p:txBody>
          <a:bodyPr wrap="square">
            <a:spAutoFit/>
          </a:bodyPr>
          <a:lstStyle/>
          <a:p>
            <a:r>
              <a:rPr lang="pt" sz="2000" dirty="0" err="1">
                <a:solidFill>
                  <a:srgbClr val="4B69C6"/>
                </a:solidFill>
                <a:latin typeface="Menlo" panose="020B0609030804020204" pitchFamily="49" charset="0"/>
              </a:rPr>
              <a:t>if</a:t>
            </a:r>
            <a:r>
              <a:rPr lang="pt" sz="2000" dirty="0">
                <a:solidFill>
                  <a:srgbClr val="333333"/>
                </a:solidFill>
                <a:latin typeface="Menlo" panose="020B0609030804020204" pitchFamily="49" charset="0"/>
              </a:rPr>
              <a:t> </a:t>
            </a:r>
            <a:r>
              <a:rPr lang="pt" sz="2000" dirty="0">
                <a:solidFill>
                  <a:srgbClr val="777777"/>
                </a:solidFill>
                <a:latin typeface="Menlo" panose="020B0609030804020204" pitchFamily="49" charset="0"/>
              </a:rPr>
              <a:t>(</a:t>
            </a:r>
            <a:r>
              <a:rPr lang="pt" sz="2000" dirty="0" err="1">
                <a:solidFill>
                  <a:srgbClr val="333333"/>
                </a:solidFill>
                <a:latin typeface="Menlo" panose="020B0609030804020204" pitchFamily="49" charset="0"/>
              </a:rPr>
              <a:t>i</a:t>
            </a:r>
            <a:r>
              <a:rPr lang="pt" sz="2000" dirty="0">
                <a:solidFill>
                  <a:srgbClr val="777777"/>
                </a:solidFill>
                <a:latin typeface="Menlo" panose="020B0609030804020204" pitchFamily="49" charset="0"/>
              </a:rPr>
              <a:t>&lt;</a:t>
            </a:r>
            <a:r>
              <a:rPr lang="pt" sz="2000" dirty="0" err="1">
                <a:solidFill>
                  <a:srgbClr val="333333"/>
                </a:solidFill>
                <a:latin typeface="Menlo" panose="020B0609030804020204" pitchFamily="49" charset="0"/>
              </a:rPr>
              <a:t>n</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a </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a:solidFill>
                  <a:srgbClr val="9C5D27"/>
                </a:solidFill>
                <a:latin typeface="Menlo" panose="020B0609030804020204" pitchFamily="49" charset="0"/>
              </a:rPr>
              <a:t>1</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err="1">
                <a:solidFill>
                  <a:srgbClr val="4B69C6"/>
                </a:solidFill>
                <a:latin typeface="Menlo" panose="020B0609030804020204" pitchFamily="49" charset="0"/>
              </a:rPr>
              <a:t>else</a:t>
            </a:r>
            <a:r>
              <a:rPr lang="pt" sz="2000" dirty="0">
                <a:solidFill>
                  <a:srgbClr val="333333"/>
                </a:solidFill>
                <a:latin typeface="Menlo" panose="020B0609030804020204" pitchFamily="49" charset="0"/>
              </a:rPr>
              <a:t> </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a </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a:solidFill>
                  <a:srgbClr val="9C5D27"/>
                </a:solidFill>
                <a:latin typeface="Menlo" panose="020B0609030804020204" pitchFamily="49" charset="0"/>
              </a:rPr>
              <a:t>2</a:t>
            </a:r>
            <a:r>
              <a:rPr lang="pt" sz="2000" dirty="0">
                <a:solidFill>
                  <a:srgbClr val="777777"/>
                </a:solidFill>
                <a:latin typeface="Menlo" panose="020B0609030804020204" pitchFamily="49" charset="0"/>
              </a:rPr>
              <a:t>;</a:t>
            </a:r>
            <a:endParaRPr lang="pt" sz="2000" dirty="0">
              <a:solidFill>
                <a:srgbClr val="333333"/>
              </a:solidFill>
              <a:latin typeface="Menlo" panose="020B0609030804020204" pitchFamily="49" charset="0"/>
            </a:endParaRPr>
          </a:p>
          <a:p>
            <a:r>
              <a:rPr lang="pt" sz="2000" dirty="0">
                <a:solidFill>
                  <a:srgbClr val="777777"/>
                </a:solidFill>
                <a:latin typeface="Menlo" panose="020B0609030804020204" pitchFamily="49" charset="0"/>
              </a:rPr>
              <a:t>}</a:t>
            </a:r>
          </a:p>
        </p:txBody>
      </p:sp>
      <p:sp>
        <p:nvSpPr>
          <p:cNvPr id="7" name="Rectangle 6">
            <a:extLst>
              <a:ext uri="{FF2B5EF4-FFF2-40B4-BE49-F238E27FC236}">
                <a16:creationId xmlns:a16="http://schemas.microsoft.com/office/drawing/2014/main" id="{1C0D37CF-4B14-2545-8BBA-44A51E776E92}"/>
              </a:ext>
            </a:extLst>
          </p:cNvPr>
          <p:cNvSpPr/>
          <p:nvPr/>
        </p:nvSpPr>
        <p:spPr>
          <a:xfrm>
            <a:off x="7741378" y="3219346"/>
            <a:ext cx="2346947" cy="369332"/>
          </a:xfrm>
          <a:prstGeom prst="rect">
            <a:avLst/>
          </a:prstGeom>
          <a:ln w="25400">
            <a:solidFill>
              <a:srgbClr val="C00000"/>
            </a:solidFill>
          </a:ln>
        </p:spPr>
        <p:txBody>
          <a:bodyPr wrap="square">
            <a:spAutoFit/>
          </a:bodyPr>
          <a:lstStyle/>
          <a:p>
            <a:r>
              <a:rPr lang="pt" dirty="0">
                <a:solidFill>
                  <a:srgbClr val="333333"/>
                </a:solidFill>
                <a:latin typeface="Menlo" panose="020B0609030804020204" pitchFamily="49" charset="0"/>
              </a:rPr>
              <a:t>a </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a:solidFill>
                  <a:srgbClr val="777777"/>
                </a:solidFill>
                <a:latin typeface="Menlo" panose="020B0609030804020204" pitchFamily="49" charset="0"/>
              </a:rPr>
              <a:t>(</a:t>
            </a:r>
            <a:r>
              <a:rPr lang="pt" dirty="0" err="1">
                <a:solidFill>
                  <a:srgbClr val="333333"/>
                </a:solidFill>
                <a:latin typeface="Menlo" panose="020B0609030804020204" pitchFamily="49" charset="0"/>
              </a:rPr>
              <a:t>i</a:t>
            </a:r>
            <a:r>
              <a:rPr lang="pt" dirty="0">
                <a:solidFill>
                  <a:srgbClr val="777777"/>
                </a:solidFill>
                <a:latin typeface="Menlo" panose="020B0609030804020204" pitchFamily="49" charset="0"/>
              </a:rPr>
              <a:t>&lt;</a:t>
            </a:r>
            <a:r>
              <a:rPr lang="pt" dirty="0" err="1">
                <a:solidFill>
                  <a:srgbClr val="333333"/>
                </a:solidFill>
                <a:latin typeface="Menlo" panose="020B0609030804020204" pitchFamily="49" charset="0"/>
              </a:rPr>
              <a:t>n</a:t>
            </a:r>
            <a:r>
              <a:rPr lang="pt" dirty="0">
                <a:solidFill>
                  <a:srgbClr val="777777"/>
                </a:solidFill>
                <a:latin typeface="Menlo" panose="020B0609030804020204" pitchFamily="49" charset="0"/>
              </a:rPr>
              <a:t>)?</a:t>
            </a:r>
            <a:r>
              <a:rPr lang="pt" dirty="0">
                <a:solidFill>
                  <a:srgbClr val="9C5D27"/>
                </a:solidFill>
                <a:latin typeface="Menlo" panose="020B0609030804020204" pitchFamily="49" charset="0"/>
              </a:rPr>
              <a:t>1</a:t>
            </a:r>
            <a:r>
              <a:rPr lang="pt" dirty="0">
                <a:solidFill>
                  <a:srgbClr val="777777"/>
                </a:solidFill>
                <a:latin typeface="Menlo" panose="020B0609030804020204" pitchFamily="49" charset="0"/>
              </a:rPr>
              <a:t>:</a:t>
            </a:r>
            <a:r>
              <a:rPr lang="pt" dirty="0">
                <a:solidFill>
                  <a:srgbClr val="9C5D27"/>
                </a:solidFill>
                <a:latin typeface="Menlo" panose="020B0609030804020204" pitchFamily="49" charset="0"/>
              </a:rPr>
              <a:t>2</a:t>
            </a:r>
            <a:r>
              <a:rPr lang="pt" dirty="0">
                <a:solidFill>
                  <a:srgbClr val="777777"/>
                </a:solidFill>
                <a:latin typeface="Menlo" panose="020B0609030804020204" pitchFamily="49" charset="0"/>
              </a:rPr>
              <a:t>;</a:t>
            </a:r>
            <a:endParaRPr lang="pt" dirty="0">
              <a:solidFill>
                <a:srgbClr val="333333"/>
              </a:solidFill>
              <a:latin typeface="Menlo" panose="020B0609030804020204" pitchFamily="49" charset="0"/>
            </a:endParaRPr>
          </a:p>
        </p:txBody>
      </p:sp>
      <p:sp>
        <p:nvSpPr>
          <p:cNvPr id="5" name="Rectangle 4">
            <a:extLst>
              <a:ext uri="{FF2B5EF4-FFF2-40B4-BE49-F238E27FC236}">
                <a16:creationId xmlns:a16="http://schemas.microsoft.com/office/drawing/2014/main" id="{73B5D1B9-6731-F041-AAE0-F36781809CE1}"/>
              </a:ext>
            </a:extLst>
          </p:cNvPr>
          <p:cNvSpPr/>
          <p:nvPr/>
        </p:nvSpPr>
        <p:spPr>
          <a:xfrm>
            <a:off x="1556922" y="5842992"/>
            <a:ext cx="5614262" cy="1323439"/>
          </a:xfrm>
          <a:prstGeom prst="rect">
            <a:avLst/>
          </a:prstGeom>
          <a:solidFill>
            <a:schemeClr val="bg1"/>
          </a:solidFill>
          <a:ln w="25400">
            <a:solidFill>
              <a:srgbClr val="C00000"/>
            </a:solidFill>
          </a:ln>
        </p:spPr>
        <p:txBody>
          <a:bodyPr wrap="square">
            <a:spAutoFit/>
          </a:bodyPr>
          <a:lstStyle/>
          <a:p>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mov.s32 a</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a:solidFill>
                  <a:srgbClr val="9C5D27"/>
                </a:solidFill>
                <a:latin typeface="Menlo" panose="020B0609030804020204" pitchFamily="49" charset="0"/>
              </a:rPr>
              <a:t>0</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i="1" dirty="0">
                <a:solidFill>
                  <a:srgbClr val="AAAAAA"/>
                </a:solidFill>
                <a:latin typeface="Menlo" panose="020B0609030804020204" pitchFamily="49" charset="0"/>
              </a:rPr>
              <a:t>//a=0</a:t>
            </a:r>
            <a:endParaRPr lang="pt"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setp.lt.s32 </a:t>
            </a:r>
            <a:r>
              <a:rPr lang="pt" sz="2000" dirty="0" err="1">
                <a:solidFill>
                  <a:srgbClr val="333333"/>
                </a:solidFill>
                <a:latin typeface="Menlo" panose="020B0609030804020204" pitchFamily="49" charset="0"/>
              </a:rPr>
              <a:t>p</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err="1">
                <a:solidFill>
                  <a:srgbClr val="333333"/>
                </a:solidFill>
                <a:latin typeface="Menlo" panose="020B0609030804020204" pitchFamily="49" charset="0"/>
              </a:rPr>
              <a:t>i</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err="1">
                <a:solidFill>
                  <a:srgbClr val="333333"/>
                </a:solidFill>
                <a:latin typeface="Menlo" panose="020B0609030804020204" pitchFamily="49" charset="0"/>
              </a:rPr>
              <a:t>n</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i="1" dirty="0">
                <a:solidFill>
                  <a:srgbClr val="AAAAAA"/>
                </a:solidFill>
                <a:latin typeface="Menlo" panose="020B0609030804020204" pitchFamily="49" charset="0"/>
              </a:rPr>
              <a:t>//</a:t>
            </a:r>
            <a:r>
              <a:rPr lang="pt" sz="2000" i="1" dirty="0" err="1">
                <a:solidFill>
                  <a:srgbClr val="AAAAAA"/>
                </a:solidFill>
                <a:latin typeface="Menlo" panose="020B0609030804020204" pitchFamily="49" charset="0"/>
              </a:rPr>
              <a:t>p</a:t>
            </a:r>
            <a:r>
              <a:rPr lang="pt" sz="2000" i="1" dirty="0">
                <a:solidFill>
                  <a:srgbClr val="AAAAAA"/>
                </a:solidFill>
                <a:latin typeface="Menlo" panose="020B0609030804020204" pitchFamily="49" charset="0"/>
              </a:rPr>
              <a:t>=(</a:t>
            </a:r>
            <a:r>
              <a:rPr lang="pt" sz="2000" i="1" dirty="0" err="1">
                <a:solidFill>
                  <a:srgbClr val="AAAAAA"/>
                </a:solidFill>
                <a:latin typeface="Menlo" panose="020B0609030804020204" pitchFamily="49" charset="0"/>
              </a:rPr>
              <a:t>i</a:t>
            </a:r>
            <a:r>
              <a:rPr lang="pt" sz="2000" i="1" dirty="0">
                <a:solidFill>
                  <a:srgbClr val="AAAAAA"/>
                </a:solidFill>
                <a:latin typeface="Menlo" panose="020B0609030804020204" pitchFamily="49" charset="0"/>
              </a:rPr>
              <a:t>&lt;</a:t>
            </a:r>
            <a:r>
              <a:rPr lang="pt" sz="2000" i="1" dirty="0" err="1">
                <a:solidFill>
                  <a:srgbClr val="AAAAAA"/>
                </a:solidFill>
                <a:latin typeface="Menlo" panose="020B0609030804020204" pitchFamily="49" charset="0"/>
              </a:rPr>
              <a:t>n</a:t>
            </a:r>
            <a:r>
              <a:rPr lang="pt" sz="2000" i="1" dirty="0">
                <a:solidFill>
                  <a:srgbClr val="AAAAAA"/>
                </a:solidFill>
                <a:latin typeface="Menlo" panose="020B0609030804020204" pitchFamily="49" charset="0"/>
              </a:rPr>
              <a:t>)</a:t>
            </a:r>
            <a:endParaRPr lang="pt" sz="2000" dirty="0">
              <a:solidFill>
                <a:srgbClr val="333333"/>
              </a:solidFill>
              <a:latin typeface="Menlo" panose="020B0609030804020204" pitchFamily="49" charset="0"/>
            </a:endParaRPr>
          </a:p>
          <a:p>
            <a:r>
              <a:rPr lang="pt" sz="2000" dirty="0">
                <a:solidFill>
                  <a:srgbClr val="333333"/>
                </a:solidFill>
                <a:latin typeface="Menlo" panose="020B0609030804020204" pitchFamily="49" charset="0"/>
              </a:rPr>
              <a:t>@</a:t>
            </a:r>
            <a:r>
              <a:rPr lang="pt" sz="2000" dirty="0" err="1">
                <a:solidFill>
                  <a:srgbClr val="333333"/>
                </a:solidFill>
                <a:latin typeface="Menlo" panose="020B0609030804020204" pitchFamily="49" charset="0"/>
              </a:rPr>
              <a:t>p</a:t>
            </a:r>
            <a:r>
              <a:rPr lang="pt" sz="2000" dirty="0">
                <a:solidFill>
                  <a:srgbClr val="333333"/>
                </a:solidFill>
                <a:latin typeface="Menlo" panose="020B0609030804020204" pitchFamily="49" charset="0"/>
              </a:rPr>
              <a:t> </a:t>
            </a:r>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mov.s32 a</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a:solidFill>
                  <a:srgbClr val="9C5D27"/>
                </a:solidFill>
                <a:latin typeface="Menlo" panose="020B0609030804020204" pitchFamily="49" charset="0"/>
              </a:rPr>
              <a:t>1</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i="1" dirty="0">
                <a:solidFill>
                  <a:srgbClr val="AAAAAA"/>
                </a:solidFill>
                <a:latin typeface="Menlo" panose="020B0609030804020204" pitchFamily="49" charset="0"/>
              </a:rPr>
              <a:t>//a=1</a:t>
            </a:r>
            <a:endParaRPr lang="pt" sz="2000" dirty="0">
              <a:solidFill>
                <a:srgbClr val="333333"/>
              </a:solidFill>
              <a:latin typeface="Menlo" panose="020B0609030804020204" pitchFamily="49" charset="0"/>
            </a:endParaRPr>
          </a:p>
          <a:p>
            <a:r>
              <a:rPr lang="pt" sz="2000" dirty="0">
                <a:solidFill>
                  <a:srgbClr val="333333"/>
                </a:solidFill>
                <a:latin typeface="Menlo" panose="020B0609030804020204" pitchFamily="49" charset="0"/>
              </a:rPr>
              <a:t>@</a:t>
            </a:r>
            <a:r>
              <a:rPr lang="pt" sz="2000" dirty="0">
                <a:solidFill>
                  <a:srgbClr val="777777"/>
                </a:solidFill>
                <a:latin typeface="Menlo" panose="020B0609030804020204" pitchFamily="49" charset="0"/>
              </a:rPr>
              <a:t>!</a:t>
            </a:r>
            <a:r>
              <a:rPr lang="pt" sz="2000" dirty="0" err="1">
                <a:solidFill>
                  <a:srgbClr val="333333"/>
                </a:solidFill>
                <a:latin typeface="Menlo" panose="020B0609030804020204" pitchFamily="49" charset="0"/>
              </a:rPr>
              <a:t>p</a:t>
            </a:r>
            <a:r>
              <a:rPr lang="pt" sz="2000" dirty="0">
                <a:solidFill>
                  <a:srgbClr val="333333"/>
                </a:solidFill>
                <a:latin typeface="Menlo" panose="020B0609030804020204" pitchFamily="49" charset="0"/>
              </a:rPr>
              <a:t> </a:t>
            </a:r>
            <a:r>
              <a:rPr lang="zh-CN" altLang="en-US" sz="2000" dirty="0">
                <a:solidFill>
                  <a:srgbClr val="333333"/>
                </a:solidFill>
                <a:latin typeface="Menlo" panose="020B0609030804020204" pitchFamily="49" charset="0"/>
              </a:rPr>
              <a:t> </a:t>
            </a:r>
            <a:r>
              <a:rPr lang="pt" sz="2000" dirty="0">
                <a:solidFill>
                  <a:srgbClr val="333333"/>
                </a:solidFill>
                <a:latin typeface="Menlo" panose="020B0609030804020204" pitchFamily="49" charset="0"/>
              </a:rPr>
              <a:t>mov.s32 a</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dirty="0">
                <a:solidFill>
                  <a:srgbClr val="9C5D27"/>
                </a:solidFill>
                <a:latin typeface="Menlo" panose="020B0609030804020204" pitchFamily="49" charset="0"/>
              </a:rPr>
              <a:t>2</a:t>
            </a:r>
            <a:r>
              <a:rPr lang="pt" sz="2000" dirty="0">
                <a:solidFill>
                  <a:srgbClr val="777777"/>
                </a:solidFill>
                <a:latin typeface="Menlo" panose="020B0609030804020204" pitchFamily="49" charset="0"/>
              </a:rPr>
              <a:t>;</a:t>
            </a:r>
            <a:r>
              <a:rPr lang="pt" sz="2000" dirty="0">
                <a:solidFill>
                  <a:srgbClr val="333333"/>
                </a:solidFill>
                <a:latin typeface="Menlo" panose="020B0609030804020204" pitchFamily="49" charset="0"/>
              </a:rPr>
              <a:t> </a:t>
            </a:r>
            <a:r>
              <a:rPr lang="pt" sz="2000" i="1" dirty="0">
                <a:solidFill>
                  <a:srgbClr val="AAAAAA"/>
                </a:solidFill>
                <a:latin typeface="Menlo" panose="020B0609030804020204" pitchFamily="49" charset="0"/>
              </a:rPr>
              <a:t>//a=2</a:t>
            </a:r>
            <a:endParaRPr lang="pt" sz="2000"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EAEBB9EE-F8FB-8743-B965-15D182FCF5D1}"/>
              </a:ext>
            </a:extLst>
          </p:cNvPr>
          <p:cNvSpPr/>
          <p:nvPr/>
        </p:nvSpPr>
        <p:spPr>
          <a:xfrm>
            <a:off x="7762056" y="5855766"/>
            <a:ext cx="4881736" cy="923330"/>
          </a:xfrm>
          <a:prstGeom prst="rect">
            <a:avLst/>
          </a:prstGeom>
          <a:solidFill>
            <a:schemeClr val="bg1"/>
          </a:solidFill>
          <a:ln w="25400">
            <a:solidFill>
              <a:srgbClr val="C00000"/>
            </a:solidFill>
          </a:ln>
        </p:spPr>
        <p:txBody>
          <a:bodyPr wrap="square">
            <a:spAutoFit/>
          </a:bodyPr>
          <a:lstStyle/>
          <a:p>
            <a:r>
              <a:rPr lang="pt" dirty="0">
                <a:solidFill>
                  <a:srgbClr val="333333"/>
                </a:solidFill>
                <a:latin typeface="Menlo" panose="020B0609030804020204" pitchFamily="49" charset="0"/>
              </a:rPr>
              <a:t>mov.s32 a</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a:solidFill>
                  <a:srgbClr val="9C5D27"/>
                </a:solidFill>
                <a:latin typeface="Menlo" panose="020B0609030804020204" pitchFamily="49" charset="0"/>
              </a:rPr>
              <a:t>0</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i="1" dirty="0">
                <a:solidFill>
                  <a:srgbClr val="AAAAAA"/>
                </a:solidFill>
                <a:latin typeface="Menlo" panose="020B0609030804020204" pitchFamily="49" charset="0"/>
              </a:rPr>
              <a:t>//a=0</a:t>
            </a:r>
            <a:endParaRPr lang="pt" dirty="0">
              <a:solidFill>
                <a:srgbClr val="333333"/>
              </a:solidFill>
              <a:latin typeface="Menlo" panose="020B0609030804020204" pitchFamily="49" charset="0"/>
            </a:endParaRPr>
          </a:p>
          <a:p>
            <a:r>
              <a:rPr lang="pt" dirty="0">
                <a:solidFill>
                  <a:srgbClr val="333333"/>
                </a:solidFill>
                <a:latin typeface="Menlo" panose="020B0609030804020204" pitchFamily="49" charset="0"/>
              </a:rPr>
              <a:t>setp.lt.s32 </a:t>
            </a:r>
            <a:r>
              <a:rPr lang="pt" dirty="0" err="1">
                <a:solidFill>
                  <a:srgbClr val="333333"/>
                </a:solidFill>
                <a:latin typeface="Menlo" panose="020B0609030804020204" pitchFamily="49" charset="0"/>
              </a:rPr>
              <a:t>p</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err="1">
                <a:solidFill>
                  <a:srgbClr val="333333"/>
                </a:solidFill>
                <a:latin typeface="Menlo" panose="020B0609030804020204" pitchFamily="49" charset="0"/>
              </a:rPr>
              <a:t>i</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err="1">
                <a:solidFill>
                  <a:srgbClr val="333333"/>
                </a:solidFill>
                <a:latin typeface="Menlo" panose="020B0609030804020204" pitchFamily="49" charset="0"/>
              </a:rPr>
              <a:t>n</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i="1" dirty="0">
                <a:solidFill>
                  <a:srgbClr val="AAAAAA"/>
                </a:solidFill>
                <a:latin typeface="Menlo" panose="020B0609030804020204" pitchFamily="49" charset="0"/>
              </a:rPr>
              <a:t>//</a:t>
            </a:r>
            <a:r>
              <a:rPr lang="pt" i="1" dirty="0" err="1">
                <a:solidFill>
                  <a:srgbClr val="AAAAAA"/>
                </a:solidFill>
                <a:latin typeface="Menlo" panose="020B0609030804020204" pitchFamily="49" charset="0"/>
              </a:rPr>
              <a:t>p</a:t>
            </a:r>
            <a:r>
              <a:rPr lang="pt" i="1" dirty="0">
                <a:solidFill>
                  <a:srgbClr val="AAAAAA"/>
                </a:solidFill>
                <a:latin typeface="Menlo" panose="020B0609030804020204" pitchFamily="49" charset="0"/>
              </a:rPr>
              <a:t>=(</a:t>
            </a:r>
            <a:r>
              <a:rPr lang="pt" i="1" dirty="0" err="1">
                <a:solidFill>
                  <a:srgbClr val="AAAAAA"/>
                </a:solidFill>
                <a:latin typeface="Menlo" panose="020B0609030804020204" pitchFamily="49" charset="0"/>
              </a:rPr>
              <a:t>i</a:t>
            </a:r>
            <a:r>
              <a:rPr lang="pt" i="1" dirty="0">
                <a:solidFill>
                  <a:srgbClr val="AAAAAA"/>
                </a:solidFill>
                <a:latin typeface="Menlo" panose="020B0609030804020204" pitchFamily="49" charset="0"/>
              </a:rPr>
              <a:t>&lt;</a:t>
            </a:r>
            <a:r>
              <a:rPr lang="pt" i="1" dirty="0" err="1">
                <a:solidFill>
                  <a:srgbClr val="AAAAAA"/>
                </a:solidFill>
                <a:latin typeface="Menlo" panose="020B0609030804020204" pitchFamily="49" charset="0"/>
              </a:rPr>
              <a:t>n</a:t>
            </a:r>
            <a:r>
              <a:rPr lang="pt" i="1" dirty="0">
                <a:solidFill>
                  <a:srgbClr val="AAAAAA"/>
                </a:solidFill>
                <a:latin typeface="Menlo" panose="020B0609030804020204" pitchFamily="49" charset="0"/>
              </a:rPr>
              <a:t>)</a:t>
            </a:r>
            <a:endParaRPr lang="pt" dirty="0">
              <a:solidFill>
                <a:srgbClr val="333333"/>
              </a:solidFill>
              <a:latin typeface="Menlo" panose="020B0609030804020204" pitchFamily="49" charset="0"/>
            </a:endParaRPr>
          </a:p>
          <a:p>
            <a:r>
              <a:rPr lang="pt" dirty="0" err="1">
                <a:solidFill>
                  <a:srgbClr val="333333"/>
                </a:solidFill>
                <a:latin typeface="Menlo" panose="020B0609030804020204" pitchFamily="49" charset="0"/>
              </a:rPr>
              <a:t>selp</a:t>
            </a:r>
            <a:r>
              <a:rPr lang="pt" dirty="0">
                <a:solidFill>
                  <a:srgbClr val="333333"/>
                </a:solidFill>
                <a:latin typeface="Menlo" panose="020B0609030804020204" pitchFamily="49" charset="0"/>
              </a:rPr>
              <a:t> a</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a:solidFill>
                  <a:srgbClr val="9C5D27"/>
                </a:solidFill>
                <a:latin typeface="Menlo" panose="020B0609030804020204" pitchFamily="49" charset="0"/>
              </a:rPr>
              <a:t>1</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a:solidFill>
                  <a:srgbClr val="9C5D27"/>
                </a:solidFill>
                <a:latin typeface="Menlo" panose="020B0609030804020204" pitchFamily="49" charset="0"/>
              </a:rPr>
              <a:t>2</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dirty="0" err="1">
                <a:solidFill>
                  <a:srgbClr val="333333"/>
                </a:solidFill>
                <a:latin typeface="Menlo" panose="020B0609030804020204" pitchFamily="49" charset="0"/>
              </a:rPr>
              <a:t>p</a:t>
            </a:r>
            <a:r>
              <a:rPr lang="pt" dirty="0">
                <a:solidFill>
                  <a:srgbClr val="777777"/>
                </a:solidFill>
                <a:latin typeface="Menlo" panose="020B0609030804020204" pitchFamily="49" charset="0"/>
              </a:rPr>
              <a:t>;</a:t>
            </a:r>
            <a:r>
              <a:rPr lang="pt" dirty="0">
                <a:solidFill>
                  <a:srgbClr val="333333"/>
                </a:solidFill>
                <a:latin typeface="Menlo" panose="020B0609030804020204" pitchFamily="49" charset="0"/>
              </a:rPr>
              <a:t> </a:t>
            </a:r>
            <a:r>
              <a:rPr lang="pt" i="1" dirty="0">
                <a:solidFill>
                  <a:srgbClr val="AAAAAA"/>
                </a:solidFill>
                <a:latin typeface="Menlo" panose="020B0609030804020204" pitchFamily="49" charset="0"/>
              </a:rPr>
              <a:t>//a=(</a:t>
            </a:r>
            <a:r>
              <a:rPr lang="pt" i="1" dirty="0" err="1">
                <a:solidFill>
                  <a:srgbClr val="AAAAAA"/>
                </a:solidFill>
                <a:latin typeface="Menlo" panose="020B0609030804020204" pitchFamily="49" charset="0"/>
              </a:rPr>
              <a:t>p</a:t>
            </a:r>
            <a:r>
              <a:rPr lang="pt" i="1" dirty="0">
                <a:solidFill>
                  <a:srgbClr val="AAAAAA"/>
                </a:solidFill>
                <a:latin typeface="Menlo" panose="020B0609030804020204" pitchFamily="49" charset="0"/>
              </a:rPr>
              <a:t>)?1:2</a:t>
            </a:r>
            <a:endParaRPr lang="pt"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21924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dirty="0"/>
              <a:t>线程束执行</a:t>
            </a:r>
            <a:endParaRPr lang="en-US" altLang="zh-CN" dirty="0"/>
          </a:p>
          <a:p>
            <a:pPr lvl="1"/>
            <a:r>
              <a:rPr lang="zh-CN" altLang="en-US" dirty="0"/>
              <a:t>减少分支分化的影响</a:t>
            </a:r>
            <a:endParaRPr lang="en-US" altLang="zh-CN" dirty="0"/>
          </a:p>
          <a:p>
            <a:pPr lvl="2"/>
            <a:r>
              <a:rPr lang="zh-CN" altLang="en-US" dirty="0"/>
              <a:t>减少判断语句</a:t>
            </a:r>
            <a:endParaRPr lang="en-US" altLang="zh-CN" dirty="0"/>
          </a:p>
          <a:p>
            <a:pPr lvl="3"/>
            <a:r>
              <a:rPr lang="zh-CN" altLang="en-US" dirty="0"/>
              <a:t>尤其是减少基于</a:t>
            </a:r>
            <a:r>
              <a:rPr lang="en-US" dirty="0" err="1">
                <a:solidFill>
                  <a:srgbClr val="333333"/>
                </a:solidFill>
                <a:latin typeface="Menlo" panose="020B0609030804020204" pitchFamily="49" charset="0"/>
              </a:rPr>
              <a:t>threadIdx</a:t>
            </a:r>
            <a:r>
              <a:rPr lang="zh-CN" altLang="en-US" dirty="0"/>
              <a:t>的判断语句</a:t>
            </a:r>
            <a:endParaRPr lang="en-US" altLang="zh-CN" dirty="0"/>
          </a:p>
          <a:p>
            <a:pPr lvl="4"/>
            <a:r>
              <a:rPr lang="zh-CN" altLang="en-US" dirty="0"/>
              <a:t>判断语句不必然导致分支分化</a:t>
            </a:r>
            <a:endParaRPr lang="en-US" altLang="zh-CN" dirty="0"/>
          </a:p>
          <a:p>
            <a:pPr lvl="3"/>
            <a:r>
              <a:rPr lang="zh-CN" altLang="en-US"/>
              <a:t>使用条件赋值代替条件语句</a:t>
            </a:r>
            <a:endParaRPr lang="en-US" altLang="zh-CN" dirty="0"/>
          </a:p>
          <a:p>
            <a:pPr lvl="3"/>
            <a:endParaRPr lang="en-US" altLang="zh-CN" dirty="0"/>
          </a:p>
          <a:p>
            <a:pPr lvl="3"/>
            <a:endParaRPr lang="en-US" altLang="zh-CN" dirty="0"/>
          </a:p>
          <a:p>
            <a:pPr lvl="3"/>
            <a:endParaRPr lang="en-US" altLang="zh-CN" dirty="0"/>
          </a:p>
          <a:p>
            <a:pPr lvl="3"/>
            <a:endParaRPr lang="en-US" altLang="zh-CN" dirty="0"/>
          </a:p>
          <a:p>
            <a:pPr lvl="2"/>
            <a:r>
              <a:rPr lang="zh-CN" altLang="en-US" dirty="0"/>
              <a:t>平衡分支执行时间</a:t>
            </a:r>
            <a:endParaRPr lang="en-US" altLang="zh-CN" dirty="0"/>
          </a:p>
          <a:p>
            <a:pPr lvl="3"/>
            <a:r>
              <a:rPr lang="zh-CN" altLang="en-US" dirty="0"/>
              <a:t>避免出现执行时间过长的分支</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13</a:t>
            </a:fld>
            <a:endParaRPr lang="zh-CN" altLang="en-US"/>
          </a:p>
        </p:txBody>
      </p:sp>
      <p:sp>
        <p:nvSpPr>
          <p:cNvPr id="5" name="Rectangle 4">
            <a:extLst>
              <a:ext uri="{FF2B5EF4-FFF2-40B4-BE49-F238E27FC236}">
                <a16:creationId xmlns:a16="http://schemas.microsoft.com/office/drawing/2014/main" id="{D4BA5FC8-F21E-5643-9BFA-B431B2E7BB11}"/>
              </a:ext>
            </a:extLst>
          </p:cNvPr>
          <p:cNvSpPr/>
          <p:nvPr/>
        </p:nvSpPr>
        <p:spPr>
          <a:xfrm>
            <a:off x="1194520" y="4432155"/>
            <a:ext cx="6120680" cy="1477328"/>
          </a:xfrm>
          <a:prstGeom prst="rect">
            <a:avLst/>
          </a:prstGeom>
          <a:solidFill>
            <a:schemeClr val="bg1"/>
          </a:solidFill>
          <a:ln w="25400">
            <a:solidFill>
              <a:srgbClr val="C00000"/>
            </a:solidFill>
          </a:ln>
        </p:spPr>
        <p:txBody>
          <a:bodyPr wrap="square">
            <a:spAutoFit/>
          </a:bodyPr>
          <a:lstStyle/>
          <a:p>
            <a:r>
              <a:rPr lang="en-US" dirty="0">
                <a:solidFill>
                  <a:srgbClr val="4B69C6"/>
                </a:solidFill>
                <a:latin typeface="Menlo" panose="020B0609030804020204" pitchFamily="49" charset="0"/>
              </a:rPr>
              <a:t>if</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 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in</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err="1">
                <a:solidFill>
                  <a:srgbClr val="777777"/>
                </a:solidFill>
                <a:latin typeface="Menlo" panose="020B0609030804020204" pitchFamily="49" charset="0"/>
              </a:rPr>
              <a:t>+</a:t>
            </a:r>
            <a:r>
              <a:rPr lang="en-US" dirty="0" err="1">
                <a:solidFill>
                  <a:srgbClr val="333333"/>
                </a:solidFill>
                <a:latin typeface="Menlo" panose="020B0609030804020204" pitchFamily="49" charset="0"/>
              </a:rPr>
              <a:t>BDIM</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in</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err="1">
                <a:solidFill>
                  <a:srgbClr val="777777"/>
                </a:solidFill>
                <a:latin typeface="Menlo" panose="020B0609030804020204" pitchFamily="49" charset="0"/>
              </a:rPr>
              <a:t>+</a:t>
            </a:r>
            <a:r>
              <a:rPr lang="en-US" dirty="0" err="1">
                <a:solidFill>
                  <a:srgbClr val="333333"/>
                </a:solidFill>
                <a:latin typeface="Menlo" panose="020B0609030804020204" pitchFamily="49" charset="0"/>
              </a:rPr>
              <a:t>BDIM</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p>
          <a:p>
            <a:endParaRPr lang="en-US" dirty="0">
              <a:solidFill>
                <a:srgbClr val="333333"/>
              </a:solidFill>
              <a:latin typeface="Menlo" panose="020B0609030804020204" pitchFamily="49" charset="0"/>
            </a:endParaRPr>
          </a:p>
        </p:txBody>
      </p:sp>
      <p:sp>
        <p:nvSpPr>
          <p:cNvPr id="9" name="Rectangle 8">
            <a:extLst>
              <a:ext uri="{FF2B5EF4-FFF2-40B4-BE49-F238E27FC236}">
                <a16:creationId xmlns:a16="http://schemas.microsoft.com/office/drawing/2014/main" id="{6E647C64-9647-7B45-B13A-92847AEF5D2F}"/>
              </a:ext>
            </a:extLst>
          </p:cNvPr>
          <p:cNvSpPr/>
          <p:nvPr/>
        </p:nvSpPr>
        <p:spPr>
          <a:xfrm>
            <a:off x="7424780" y="4432155"/>
            <a:ext cx="6120680" cy="1477328"/>
          </a:xfrm>
          <a:prstGeom prst="rect">
            <a:avLst/>
          </a:prstGeom>
          <a:solidFill>
            <a:schemeClr val="bg1"/>
          </a:solidFill>
          <a:ln w="25400">
            <a:solidFill>
              <a:srgbClr val="C00000"/>
            </a:solidFill>
          </a:ln>
        </p:spPr>
        <p:txBody>
          <a:bodyPr wrap="square">
            <a:spAutoFit/>
          </a:bodyPr>
          <a:lstStyle/>
          <a:p>
            <a:r>
              <a:rPr lang="en-US" dirty="0">
                <a:solidFill>
                  <a:srgbClr val="4B69C6"/>
                </a:solidFill>
                <a:latin typeface="Menlo" panose="020B0609030804020204" pitchFamily="49" charset="0"/>
              </a:rPr>
              <a:t>if</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&lt;</a:t>
            </a:r>
            <a:r>
              <a:rPr lang="en-US" dirty="0">
                <a:solidFill>
                  <a:srgbClr val="333333"/>
                </a:solidFill>
                <a:latin typeface="Menlo" panose="020B0609030804020204" pitchFamily="49" charset="0"/>
              </a:rPr>
              <a:t> 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in</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r>
              <a:rPr lang="en-US" dirty="0">
                <a:solidFill>
                  <a:srgbClr val="4B69C6"/>
                </a:solidFill>
                <a:latin typeface="Menlo" panose="020B0609030804020204" pitchFamily="49" charset="0"/>
              </a:rPr>
              <a:t> else</a:t>
            </a:r>
            <a:r>
              <a:rPr lang="zh-CN" altLang="en-US" dirty="0">
                <a:solidFill>
                  <a:srgbClr val="4B69C6"/>
                </a:solidFill>
                <a:latin typeface="Menlo" panose="020B0609030804020204" pitchFamily="49" charset="0"/>
              </a:rPr>
              <a:t> </a:t>
            </a:r>
            <a:r>
              <a:rPr lang="en-US" altLang="zh-CN" dirty="0">
                <a:solidFill>
                  <a:srgbClr val="4B69C6"/>
                </a:solidFill>
                <a:latin typeface="Menlo" panose="020B0609030804020204" pitchFamily="49" charset="0"/>
              </a:rPr>
              <a:t>i</a:t>
            </a:r>
            <a:r>
              <a:rPr lang="en-US" dirty="0">
                <a:solidFill>
                  <a:srgbClr val="4B69C6"/>
                </a:solidFill>
                <a:latin typeface="Menlo" panose="020B0609030804020204" pitchFamily="49" charset="0"/>
              </a:rPr>
              <a:t>f</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threadIdx</a:t>
            </a:r>
            <a:r>
              <a:rPr lang="en-US" dirty="0" err="1">
                <a:solidFill>
                  <a:srgbClr val="777777"/>
                </a:solidFill>
                <a:latin typeface="Menlo" panose="020B0609030804020204" pitchFamily="49" charset="0"/>
              </a:rPr>
              <a:t>.</a:t>
            </a:r>
            <a:r>
              <a:rPr lang="en-US" dirty="0" err="1">
                <a:solidFill>
                  <a:srgbClr val="7A3E9D"/>
                </a:solidFill>
                <a:latin typeface="Menlo" panose="020B0609030804020204" pitchFamily="49" charset="0"/>
              </a:rPr>
              <a:t>x</a:t>
            </a:r>
            <a:r>
              <a:rPr lang="en-US" dirty="0">
                <a:solidFill>
                  <a:srgbClr val="333333"/>
                </a:solidFill>
                <a:latin typeface="Menlo" panose="020B0609030804020204" pitchFamily="49" charset="0"/>
              </a:rPr>
              <a:t> </a:t>
            </a:r>
            <a:r>
              <a:rPr lang="en-US" altLang="zh-CN" dirty="0">
                <a:solidFill>
                  <a:srgbClr val="777777"/>
                </a:solidFill>
                <a:latin typeface="Menlo" panose="020B0609030804020204" pitchFamily="49" charset="0"/>
              </a:rPr>
              <a:t>&gt;</a:t>
            </a:r>
            <a:r>
              <a:rPr lang="en-US" dirty="0">
                <a:solidFill>
                  <a:srgbClr val="333333"/>
                </a:solidFill>
                <a:latin typeface="Menlo" panose="020B0609030804020204" pitchFamily="49" charset="0"/>
              </a:rPr>
              <a:t> </a:t>
            </a:r>
            <a:r>
              <a:rPr lang="en-US" altLang="zh-CN" dirty="0">
                <a:solidFill>
                  <a:srgbClr val="333333"/>
                </a:solidFill>
                <a:latin typeface="Menlo" panose="020B0609030804020204" pitchFamily="49" charset="0"/>
              </a:rPr>
              <a:t>BDIM-</a:t>
            </a:r>
            <a:r>
              <a:rPr lang="en-US" dirty="0">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smem</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sid</a:t>
            </a:r>
            <a:r>
              <a:rPr lang="en-US" dirty="0" err="1">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in</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tid</a:t>
            </a:r>
            <a:r>
              <a:rPr lang="en-US" altLang="zh-CN" dirty="0" err="1">
                <a:solidFill>
                  <a:srgbClr val="777777"/>
                </a:solidFill>
                <a:latin typeface="Menlo" panose="020B0609030804020204" pitchFamily="49" charset="0"/>
              </a:rPr>
              <a:t>+</a:t>
            </a:r>
            <a:r>
              <a:rPr lang="en-US" altLang="zh-CN" dirty="0" err="1">
                <a:solidFill>
                  <a:srgbClr val="333333"/>
                </a:solidFill>
                <a:latin typeface="Menlo" panose="020B0609030804020204" pitchFamily="49" charset="0"/>
              </a:rPr>
              <a:t>RADIUS</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p:txBody>
      </p:sp>
      <p:pic>
        <p:nvPicPr>
          <p:cNvPr id="7" name="Picture 6">
            <a:extLst>
              <a:ext uri="{FF2B5EF4-FFF2-40B4-BE49-F238E27FC236}">
                <a16:creationId xmlns:a16="http://schemas.microsoft.com/office/drawing/2014/main" id="{AEEFB554-48F4-C649-8159-941D74096A84}"/>
              </a:ext>
            </a:extLst>
          </p:cNvPr>
          <p:cNvPicPr>
            <a:picLocks noChangeAspect="1"/>
          </p:cNvPicPr>
          <p:nvPr/>
        </p:nvPicPr>
        <p:blipFill>
          <a:blip r:embed="rId2"/>
          <a:stretch>
            <a:fillRect/>
          </a:stretch>
        </p:blipFill>
        <p:spPr>
          <a:xfrm>
            <a:off x="8467328" y="2287498"/>
            <a:ext cx="5738921" cy="1998140"/>
          </a:xfrm>
          <a:prstGeom prst="rect">
            <a:avLst/>
          </a:prstGeom>
          <a:solidFill>
            <a:schemeClr val="bg1"/>
          </a:solidFill>
        </p:spPr>
      </p:pic>
    </p:spTree>
    <p:extLst>
      <p:ext uri="{BB962C8B-B14F-4D97-AF65-F5344CB8AC3E}">
        <p14:creationId xmlns:p14="http://schemas.microsoft.com/office/powerpoint/2010/main" val="79595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4AC1-8A4D-8A4B-B987-50209BDB94F9}"/>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9528393F-ACCE-A245-8B6B-2E3483127D38}"/>
              </a:ext>
            </a:extLst>
          </p:cNvPr>
          <p:cNvSpPr>
            <a:spLocks noGrp="1"/>
          </p:cNvSpPr>
          <p:nvPr>
            <p:ph idx="1"/>
          </p:nvPr>
        </p:nvSpPr>
        <p:spPr/>
        <p:txBody>
          <a:bodyPr/>
          <a:lstStyle/>
          <a:p>
            <a:r>
              <a:rPr lang="zh-CN" altLang="en-US"/>
              <a:t>线程</a:t>
            </a:r>
            <a:r>
              <a:rPr lang="zh-CN" altLang="en-US" dirty="0"/>
              <a:t>执行模型</a:t>
            </a:r>
            <a:endParaRPr lang="en-US" altLang="zh-CN" dirty="0"/>
          </a:p>
          <a:p>
            <a:r>
              <a:rPr lang="zh-CN" altLang="en-US" dirty="0">
                <a:solidFill>
                  <a:srgbClr val="C00000"/>
                </a:solidFill>
              </a:rPr>
              <a:t>原子操作与同步</a:t>
            </a:r>
            <a:endParaRPr lang="en-US" altLang="zh-CN" dirty="0">
              <a:solidFill>
                <a:srgbClr val="C00000"/>
              </a:solidFill>
            </a:endParaRPr>
          </a:p>
          <a:p>
            <a:endParaRPr lang="en-US" dirty="0"/>
          </a:p>
        </p:txBody>
      </p:sp>
      <p:sp>
        <p:nvSpPr>
          <p:cNvPr id="4" name="Slide Number Placeholder 3">
            <a:extLst>
              <a:ext uri="{FF2B5EF4-FFF2-40B4-BE49-F238E27FC236}">
                <a16:creationId xmlns:a16="http://schemas.microsoft.com/office/drawing/2014/main" id="{91D99D3D-53E6-3448-B283-3FDB4079A8E9}"/>
              </a:ext>
            </a:extLst>
          </p:cNvPr>
          <p:cNvSpPr>
            <a:spLocks noGrp="1"/>
          </p:cNvSpPr>
          <p:nvPr>
            <p:ph type="sldNum" sz="quarter" idx="12"/>
          </p:nvPr>
        </p:nvSpPr>
        <p:spPr/>
        <p:txBody>
          <a:bodyPr/>
          <a:lstStyle/>
          <a:p>
            <a:pPr>
              <a:defRPr/>
            </a:pPr>
            <a:fld id="{CA40A734-EF3B-425E-9970-80954DDB0807}" type="slidenum">
              <a:rPr lang="zh-CN" altLang="en-US" smtClean="0"/>
              <a:pPr>
                <a:defRPr/>
              </a:pPr>
              <a:t>14</a:t>
            </a:fld>
            <a:endParaRPr lang="zh-CN" altLang="en-US"/>
          </a:p>
        </p:txBody>
      </p:sp>
    </p:spTree>
    <p:extLst>
      <p:ext uri="{BB962C8B-B14F-4D97-AF65-F5344CB8AC3E}">
        <p14:creationId xmlns:p14="http://schemas.microsoft.com/office/powerpoint/2010/main" val="453156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原子指令与同步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zh-CN" altLang="en-US" sz="3600" dirty="0"/>
              <a:t>原子指令</a:t>
            </a:r>
            <a:endParaRPr lang="en-US" altLang="zh-CN" sz="3600" dirty="0"/>
          </a:p>
          <a:p>
            <a:pPr lvl="1"/>
            <a:r>
              <a:rPr lang="zh-CN" altLang="en-US" sz="3200" dirty="0"/>
              <a:t>执行过程不能分解为更小的部分：不被中断</a:t>
            </a:r>
            <a:endParaRPr lang="en-US" altLang="zh-CN" sz="3200" dirty="0"/>
          </a:p>
          <a:p>
            <a:pPr lvl="1"/>
            <a:r>
              <a:rPr lang="zh-CN" altLang="en-US" sz="3200" dirty="0"/>
              <a:t>避免竞争条件出现</a:t>
            </a:r>
            <a:endParaRPr lang="en-US" altLang="zh-CN" sz="3200" dirty="0"/>
          </a:p>
          <a:p>
            <a:pPr lvl="1"/>
            <a:r>
              <a:rPr lang="zh-CN" altLang="en-US" sz="3200" dirty="0"/>
              <a:t>竞争条件（</a:t>
            </a:r>
            <a:r>
              <a:rPr lang="en-US" altLang="zh-CN" sz="3200" dirty="0"/>
              <a:t>race</a:t>
            </a:r>
            <a:r>
              <a:rPr lang="zh-CN" altLang="en-US" sz="3200" dirty="0"/>
              <a:t> </a:t>
            </a:r>
            <a:r>
              <a:rPr lang="en-US" altLang="zh-CN" sz="3200" dirty="0"/>
              <a:t>condition</a:t>
            </a:r>
            <a:r>
              <a:rPr lang="zh-CN" altLang="en-US" sz="3200" dirty="0"/>
              <a:t>）</a:t>
            </a:r>
            <a:endParaRPr lang="en-US" altLang="zh-CN" sz="3200" dirty="0"/>
          </a:p>
          <a:p>
            <a:pPr lvl="2"/>
            <a:r>
              <a:rPr lang="zh-CN" altLang="en-US" sz="2800" dirty="0"/>
              <a:t>程序运行结果依赖于不可控的执行顺序</a:t>
            </a:r>
            <a:endParaRPr lang="en-US" altLang="zh-CN" sz="2800" dirty="0"/>
          </a:p>
          <a:p>
            <a:r>
              <a:rPr lang="en-US" altLang="zh-CN" sz="3600" dirty="0"/>
              <a:t>OpenMP</a:t>
            </a:r>
            <a:r>
              <a:rPr lang="zh-CN" altLang="en-US" sz="3600" dirty="0"/>
              <a:t>计算直方图例子中</a:t>
            </a:r>
            <a:endParaRPr lang="en-US" altLang="zh-CN" sz="3600" dirty="0"/>
          </a:p>
          <a:p>
            <a:pPr lvl="1"/>
            <a:r>
              <a:rPr lang="zh-CN" altLang="en-US" sz="2800" dirty="0"/>
              <a:t>使用临界区或原子指令避免对</a:t>
            </a:r>
            <a:r>
              <a:rPr lang="en-US" altLang="zh-CN" sz="2800" dirty="0"/>
              <a:t>histogram</a:t>
            </a:r>
            <a:r>
              <a:rPr lang="zh-CN" altLang="en-US" sz="2800" dirty="0"/>
              <a:t>的更新出现竞争条件</a:t>
            </a:r>
            <a:endParaRPr lang="en-US" altLang="zh-CN" sz="280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p:txBody>
          <a:bodyPr/>
          <a:lstStyle/>
          <a:p>
            <a:pPr>
              <a:defRPr/>
            </a:pPr>
            <a:fld id="{CA40A734-EF3B-425E-9970-80954DDB0807}" type="slidenum">
              <a:rPr lang="zh-CN" altLang="en-US" smtClean="0"/>
              <a:pPr>
                <a:defRPr/>
              </a:pPr>
              <a:t>15</a:t>
            </a:fld>
            <a:endParaRPr lang="zh-CN" altLang="en-US"/>
          </a:p>
        </p:txBody>
      </p:sp>
      <p:sp>
        <p:nvSpPr>
          <p:cNvPr id="5" name="Rectangle 4">
            <a:extLst>
              <a:ext uri="{FF2B5EF4-FFF2-40B4-BE49-F238E27FC236}">
                <a16:creationId xmlns:a16="http://schemas.microsoft.com/office/drawing/2014/main" id="{3A288CF4-E104-0E4B-88C7-54C59D47A5B9}"/>
              </a:ext>
            </a:extLst>
          </p:cNvPr>
          <p:cNvSpPr/>
          <p:nvPr/>
        </p:nvSpPr>
        <p:spPr>
          <a:xfrm>
            <a:off x="7834734" y="5404090"/>
            <a:ext cx="4968552" cy="1938992"/>
          </a:xfrm>
          <a:prstGeom prst="rect">
            <a:avLst/>
          </a:prstGeom>
          <a:solidFill>
            <a:schemeClr val="bg1"/>
          </a:solidFill>
          <a:ln w="25400">
            <a:solidFill>
              <a:srgbClr val="C00000"/>
            </a:solidFill>
          </a:ln>
        </p:spPr>
        <p:txBody>
          <a:bodyPr wrap="square">
            <a:spAutoFit/>
          </a:bodyPr>
          <a:lstStyle/>
          <a:p>
            <a:r>
              <a:rPr lang="en-US" sz="2000" dirty="0">
                <a:solidFill>
                  <a:srgbClr val="777777"/>
                </a:solidFill>
                <a:latin typeface="Menlo" panose="020B0609030804020204" pitchFamily="49" charset="0"/>
              </a:rPr>
              <a:t>#</a:t>
            </a:r>
            <a:r>
              <a:rPr lang="en-US" sz="2000" dirty="0">
                <a:solidFill>
                  <a:srgbClr val="4B69C6"/>
                </a:solidFill>
                <a:latin typeface="Menlo" panose="020B0609030804020204" pitchFamily="49" charset="0"/>
              </a:rPr>
              <a:t>pragma</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omp</a:t>
            </a:r>
            <a:r>
              <a:rPr lang="en-US" sz="2000" dirty="0">
                <a:solidFill>
                  <a:srgbClr val="333333"/>
                </a:solidFill>
                <a:latin typeface="Menlo" panose="020B0609030804020204" pitchFamily="49" charset="0"/>
              </a:rPr>
              <a:t> parallel for</a:t>
            </a:r>
          </a:p>
          <a:p>
            <a:r>
              <a:rPr lang="en-US" sz="2000" dirty="0">
                <a:solidFill>
                  <a:srgbClr val="4B69C6"/>
                </a:solidFill>
                <a:latin typeface="Menlo" panose="020B0609030804020204" pitchFamily="49" charset="0"/>
              </a:rPr>
              <a:t>for</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&lt;</a:t>
            </a:r>
            <a:r>
              <a:rPr lang="en-US" sz="2000" dirty="0">
                <a:solidFill>
                  <a:srgbClr val="9C5D27"/>
                </a:solidFill>
                <a:latin typeface="Menlo" panose="020B0609030804020204" pitchFamily="49" charset="0"/>
              </a:rPr>
              <a:t>1000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value </a:t>
            </a:r>
            <a:r>
              <a:rPr lang="en-US" sz="2000" dirty="0">
                <a:solidFill>
                  <a:srgbClr val="777777"/>
                </a:solidFill>
                <a:latin typeface="Menlo" panose="020B0609030804020204" pitchFamily="49" charset="0"/>
              </a:rPr>
              <a:t>= </a:t>
            </a:r>
            <a:r>
              <a:rPr lang="en-US" sz="2000" b="1" dirty="0">
                <a:solidFill>
                  <a:srgbClr val="AA3731"/>
                </a:solidFill>
                <a:latin typeface="Menlo" panose="020B0609030804020204" pitchFamily="49" charset="0"/>
              </a:rPr>
              <a:t>rand</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20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777777"/>
                </a:solidFill>
                <a:latin typeface="Menlo" panose="020B0609030804020204" pitchFamily="49" charset="0"/>
              </a:rPr>
              <a:t>    </a:t>
            </a:r>
            <a:r>
              <a:rPr lang="en-US" sz="2000" b="1" dirty="0">
                <a:solidFill>
                  <a:srgbClr val="777777"/>
                </a:solidFill>
                <a:latin typeface="Menlo" panose="020B0609030804020204" pitchFamily="49" charset="0"/>
              </a:rPr>
              <a:t>#</a:t>
            </a:r>
            <a:r>
              <a:rPr lang="en-US" sz="2000" b="1" dirty="0">
                <a:solidFill>
                  <a:srgbClr val="4B69C6"/>
                </a:solidFill>
                <a:latin typeface="Menlo" panose="020B0609030804020204" pitchFamily="49" charset="0"/>
              </a:rPr>
              <a:t>pragma</a:t>
            </a:r>
            <a:r>
              <a:rPr lang="en-US" sz="2000" b="1" dirty="0">
                <a:solidFill>
                  <a:srgbClr val="333333"/>
                </a:solidFill>
                <a:latin typeface="Menlo" panose="020B0609030804020204" pitchFamily="49" charset="0"/>
              </a:rPr>
              <a:t> </a:t>
            </a:r>
            <a:r>
              <a:rPr lang="en-US" sz="2000" b="1" dirty="0" err="1">
                <a:solidFill>
                  <a:srgbClr val="333333"/>
                </a:solidFill>
                <a:latin typeface="Menlo" panose="020B0609030804020204" pitchFamily="49" charset="0"/>
              </a:rPr>
              <a:t>omp</a:t>
            </a:r>
            <a:r>
              <a:rPr lang="en-US" sz="2000" b="1" dirty="0">
                <a:solidFill>
                  <a:srgbClr val="333333"/>
                </a:solidFill>
                <a:latin typeface="Menlo" panose="020B0609030804020204" pitchFamily="49" charset="0"/>
              </a:rPr>
              <a:t> atomic</a:t>
            </a: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histogram</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value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6" name="Rectangle 5">
            <a:extLst>
              <a:ext uri="{FF2B5EF4-FFF2-40B4-BE49-F238E27FC236}">
                <a16:creationId xmlns:a16="http://schemas.microsoft.com/office/drawing/2014/main" id="{344E328B-888D-CF40-827B-A2E0225FB282}"/>
              </a:ext>
            </a:extLst>
          </p:cNvPr>
          <p:cNvSpPr/>
          <p:nvPr/>
        </p:nvSpPr>
        <p:spPr>
          <a:xfrm>
            <a:off x="2187156" y="5417909"/>
            <a:ext cx="4608512" cy="2585323"/>
          </a:xfrm>
          <a:prstGeom prst="rect">
            <a:avLst/>
          </a:prstGeom>
          <a:solidFill>
            <a:schemeClr val="bg1"/>
          </a:solidFill>
          <a:ln w="25400">
            <a:solidFill>
              <a:srgbClr val="C00000"/>
            </a:solidFill>
          </a:ln>
        </p:spPr>
        <p:txBody>
          <a:bodyPr wrap="square">
            <a:spAutoFit/>
          </a:bodyPr>
          <a:lstStyle/>
          <a:p>
            <a:r>
              <a:rPr lang="en-US" dirty="0">
                <a:solidFill>
                  <a:srgbClr val="777777"/>
                </a:solidFill>
                <a:latin typeface="Menlo" panose="020B0609030804020204" pitchFamily="49" charset="0"/>
              </a:rPr>
              <a:t>#</a:t>
            </a:r>
            <a:r>
              <a:rPr lang="en-US" dirty="0">
                <a:solidFill>
                  <a:srgbClr val="4B69C6"/>
                </a:solidFill>
                <a:latin typeface="Menlo" panose="020B0609030804020204" pitchFamily="49" charset="0"/>
              </a:rPr>
              <a:t>pragma</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omp</a:t>
            </a:r>
            <a:r>
              <a:rPr lang="en-US" dirty="0">
                <a:solidFill>
                  <a:srgbClr val="333333"/>
                </a:solidFill>
                <a:latin typeface="Menlo" panose="020B0609030804020204" pitchFamily="49" charset="0"/>
              </a:rPr>
              <a:t> parallel for</a:t>
            </a:r>
          </a:p>
          <a:p>
            <a:r>
              <a:rPr lang="en-US" dirty="0">
                <a:solidFill>
                  <a:srgbClr val="4B69C6"/>
                </a:solidFill>
                <a:latin typeface="Menlo" panose="020B0609030804020204" pitchFamily="49" charset="0"/>
              </a:rPr>
              <a:t>for</a:t>
            </a:r>
            <a:r>
              <a:rPr lang="en-US" dirty="0">
                <a:solidFill>
                  <a:srgbClr val="777777"/>
                </a:solidFill>
                <a:latin typeface="Menlo" panose="020B0609030804020204" pitchFamily="49" charset="0"/>
              </a:rPr>
              <a:t>(</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0</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&lt;</a:t>
            </a:r>
            <a:r>
              <a:rPr lang="en-US" dirty="0">
                <a:solidFill>
                  <a:srgbClr val="9C5D27"/>
                </a:solidFill>
                <a:latin typeface="Menlo" panose="020B0609030804020204" pitchFamily="49" charset="0"/>
              </a:rPr>
              <a:t>1000</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i</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value </a:t>
            </a:r>
            <a:r>
              <a:rPr lang="en-US" dirty="0">
                <a:solidFill>
                  <a:srgbClr val="777777"/>
                </a:solidFill>
                <a:latin typeface="Menlo" panose="020B0609030804020204" pitchFamily="49" charset="0"/>
              </a:rPr>
              <a:t>= </a:t>
            </a:r>
            <a:r>
              <a:rPr lang="en-US" b="1" dirty="0">
                <a:solidFill>
                  <a:srgbClr val="AA3731"/>
                </a:solidFill>
                <a:latin typeface="Menlo" panose="020B0609030804020204" pitchFamily="49" charset="0"/>
              </a:rPr>
              <a:t>rand</a:t>
            </a:r>
            <a:r>
              <a:rPr lang="en-US" dirty="0">
                <a:solidFill>
                  <a:srgbClr val="777777"/>
                </a:solidFill>
                <a:latin typeface="Menlo" panose="020B0609030804020204" pitchFamily="49" charset="0"/>
              </a:rPr>
              <a:t>()%</a:t>
            </a:r>
            <a:r>
              <a:rPr lang="en-US" dirty="0">
                <a:solidFill>
                  <a:srgbClr val="9C5D27"/>
                </a:solidFill>
                <a:latin typeface="Menlo" panose="020B0609030804020204" pitchFamily="49" charset="0"/>
              </a:rPr>
              <a:t>20</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endParaRPr lang="en-US" altLang="zh-CN" dirty="0">
              <a:solidFill>
                <a:srgbClr val="777777"/>
              </a:solidFill>
              <a:latin typeface="Menlo" panose="020B0609030804020204" pitchFamily="49" charset="0"/>
            </a:endParaRPr>
          </a:p>
          <a:p>
            <a:r>
              <a:rPr lang="zh-CN" altLang="en-US" b="1" dirty="0">
                <a:solidFill>
                  <a:srgbClr val="777777"/>
                </a:solidFill>
                <a:latin typeface="Menlo" panose="020B0609030804020204" pitchFamily="49" charset="0"/>
              </a:rPr>
              <a:t>    </a:t>
            </a:r>
            <a:r>
              <a:rPr lang="en-US" b="1" dirty="0">
                <a:solidFill>
                  <a:srgbClr val="777777"/>
                </a:solidFill>
                <a:latin typeface="Menlo" panose="020B0609030804020204" pitchFamily="49" charset="0"/>
              </a:rPr>
              <a:t>#</a:t>
            </a:r>
            <a:r>
              <a:rPr lang="en-US" b="1" dirty="0">
                <a:solidFill>
                  <a:srgbClr val="4B69C6"/>
                </a:solidFill>
                <a:latin typeface="Menlo" panose="020B0609030804020204" pitchFamily="49" charset="0"/>
              </a:rPr>
              <a:t>pragma</a:t>
            </a:r>
            <a:r>
              <a:rPr lang="en-US" b="1" dirty="0">
                <a:solidFill>
                  <a:srgbClr val="333333"/>
                </a:solidFill>
                <a:latin typeface="Menlo" panose="020B0609030804020204" pitchFamily="49" charset="0"/>
              </a:rPr>
              <a:t> </a:t>
            </a:r>
            <a:r>
              <a:rPr lang="en-US" b="1" dirty="0" err="1">
                <a:solidFill>
                  <a:srgbClr val="333333"/>
                </a:solidFill>
                <a:latin typeface="Menlo" panose="020B0609030804020204" pitchFamily="49" charset="0"/>
              </a:rPr>
              <a:t>omp</a:t>
            </a:r>
            <a:r>
              <a:rPr lang="en-US" b="1" dirty="0">
                <a:solidFill>
                  <a:srgbClr val="333333"/>
                </a:solidFill>
                <a:latin typeface="Menlo" panose="020B0609030804020204" pitchFamily="49" charset="0"/>
              </a:rPr>
              <a:t> critical</a:t>
            </a: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histogram</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value</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p:txBody>
      </p:sp>
    </p:spTree>
    <p:extLst>
      <p:ext uri="{BB962C8B-B14F-4D97-AF65-F5344CB8AC3E}">
        <p14:creationId xmlns:p14="http://schemas.microsoft.com/office/powerpoint/2010/main" val="3025758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原子指令与同步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zh-CN" altLang="en-US" sz="3600" dirty="0"/>
              <a:t>并行求直方图</a:t>
            </a:r>
            <a:endParaRPr lang="en-US" altLang="zh-CN" sz="360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p:txBody>
          <a:bodyPr/>
          <a:lstStyle/>
          <a:p>
            <a:pPr>
              <a:defRPr/>
            </a:pPr>
            <a:fld id="{CA40A734-EF3B-425E-9970-80954DDB0807}" type="slidenum">
              <a:rPr lang="zh-CN" altLang="en-US" smtClean="0"/>
              <a:pPr>
                <a:defRPr/>
              </a:pPr>
              <a:t>16</a:t>
            </a:fld>
            <a:endParaRPr lang="zh-CN" altLang="en-US"/>
          </a:p>
        </p:txBody>
      </p:sp>
      <p:pic>
        <p:nvPicPr>
          <p:cNvPr id="8" name="图片 7">
            <a:extLst>
              <a:ext uri="{FF2B5EF4-FFF2-40B4-BE49-F238E27FC236}">
                <a16:creationId xmlns:a16="http://schemas.microsoft.com/office/drawing/2014/main" id="{009981FA-F001-460B-952D-F8557015F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480" y="3752542"/>
            <a:ext cx="8712968" cy="3736969"/>
          </a:xfrm>
          <a:prstGeom prst="rect">
            <a:avLst/>
          </a:prstGeom>
        </p:spPr>
      </p:pic>
      <p:pic>
        <p:nvPicPr>
          <p:cNvPr id="10" name="图片 9">
            <a:extLst>
              <a:ext uri="{FF2B5EF4-FFF2-40B4-BE49-F238E27FC236}">
                <a16:creationId xmlns:a16="http://schemas.microsoft.com/office/drawing/2014/main" id="{69D51639-CF31-4128-B608-73725074C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702" y="1307997"/>
            <a:ext cx="6661492" cy="2108308"/>
          </a:xfrm>
          <a:prstGeom prst="rect">
            <a:avLst/>
          </a:prstGeom>
        </p:spPr>
      </p:pic>
    </p:spTree>
    <p:extLst>
      <p:ext uri="{BB962C8B-B14F-4D97-AF65-F5344CB8AC3E}">
        <p14:creationId xmlns:p14="http://schemas.microsoft.com/office/powerpoint/2010/main" val="1003762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原子指令与同步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zh-CN" altLang="en-US" sz="3600" dirty="0"/>
              <a:t>并行求直方图</a:t>
            </a:r>
            <a:endParaRPr lang="en-US" altLang="zh-CN" sz="360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p:txBody>
          <a:bodyPr/>
          <a:lstStyle/>
          <a:p>
            <a:pPr>
              <a:defRPr/>
            </a:pPr>
            <a:fld id="{CA40A734-EF3B-425E-9970-80954DDB0807}" type="slidenum">
              <a:rPr lang="zh-CN" altLang="en-US" smtClean="0"/>
              <a:pPr>
                <a:defRPr/>
              </a:pPr>
              <a:t>17</a:t>
            </a:fld>
            <a:endParaRPr lang="zh-CN" altLang="en-US"/>
          </a:p>
        </p:txBody>
      </p:sp>
      <p:pic>
        <p:nvPicPr>
          <p:cNvPr id="6" name="图片 5">
            <a:extLst>
              <a:ext uri="{FF2B5EF4-FFF2-40B4-BE49-F238E27FC236}">
                <a16:creationId xmlns:a16="http://schemas.microsoft.com/office/drawing/2014/main" id="{D7262D30-D6DA-4FB3-8AA0-18281F4DC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765" y="2204974"/>
            <a:ext cx="8172870" cy="1886047"/>
          </a:xfrm>
          <a:prstGeom prst="rect">
            <a:avLst/>
          </a:prstGeom>
        </p:spPr>
      </p:pic>
      <p:pic>
        <p:nvPicPr>
          <p:cNvPr id="9" name="图片 8">
            <a:extLst>
              <a:ext uri="{FF2B5EF4-FFF2-40B4-BE49-F238E27FC236}">
                <a16:creationId xmlns:a16="http://schemas.microsoft.com/office/drawing/2014/main" id="{26064BE7-951D-40A2-B73F-67D1A3822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776" y="4834880"/>
            <a:ext cx="7817252" cy="1962251"/>
          </a:xfrm>
          <a:prstGeom prst="rect">
            <a:avLst/>
          </a:prstGeom>
        </p:spPr>
      </p:pic>
    </p:spTree>
    <p:extLst>
      <p:ext uri="{BB962C8B-B14F-4D97-AF65-F5344CB8AC3E}">
        <p14:creationId xmlns:p14="http://schemas.microsoft.com/office/powerpoint/2010/main" val="1091672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a:t>
            </a:r>
            <a:endParaRPr lang="en-US" altLang="zh-CN" sz="3600" dirty="0"/>
          </a:p>
          <a:p>
            <a:pPr lvl="1"/>
            <a:r>
              <a:rPr lang="zh-CN" altLang="en-US" sz="3120" dirty="0"/>
              <a:t>加减：</a:t>
            </a:r>
            <a:r>
              <a:rPr lang="en-US" sz="2400" b="1" dirty="0" err="1">
                <a:solidFill>
                  <a:srgbClr val="AA3731"/>
                </a:solidFill>
                <a:latin typeface="Menlo" panose="020B0609030804020204" pitchFamily="49" charset="0"/>
              </a:rPr>
              <a:t>atomicAdd</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atomicSub</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atomicInc</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atomicDec</a:t>
            </a:r>
            <a:r>
              <a:rPr lang="en-US" sz="2400" dirty="0">
                <a:solidFill>
                  <a:srgbClr val="777777"/>
                </a:solidFill>
                <a:latin typeface="Menlo" panose="020B0609030804020204" pitchFamily="49" charset="0"/>
              </a:rPr>
              <a:t>()</a:t>
            </a:r>
            <a:endParaRPr lang="en-US" altLang="zh-CN" sz="2400" dirty="0"/>
          </a:p>
          <a:p>
            <a:pPr lvl="1"/>
            <a:r>
              <a:rPr lang="zh-CN" altLang="en-US" sz="3120" dirty="0"/>
              <a:t>比较与交换：</a:t>
            </a:r>
            <a:r>
              <a:rPr lang="en-US" sz="2400" b="1" dirty="0" err="1">
                <a:solidFill>
                  <a:srgbClr val="AA3731"/>
                </a:solidFill>
                <a:latin typeface="Menlo" panose="020B0609030804020204" pitchFamily="49" charset="0"/>
              </a:rPr>
              <a:t>atomicMin</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atomicMax</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atomicExch</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atomicCAS</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endParaRPr lang="en-US" altLang="zh-CN" sz="3120" dirty="0"/>
          </a:p>
          <a:p>
            <a:pPr lvl="1"/>
            <a:r>
              <a:rPr lang="zh-CN" altLang="en-US" sz="3120" dirty="0"/>
              <a:t>位运算：</a:t>
            </a:r>
            <a:r>
              <a:rPr lang="en-US" sz="2400" b="1" dirty="0" err="1">
                <a:solidFill>
                  <a:srgbClr val="AA3731"/>
                </a:solidFill>
                <a:latin typeface="Menlo" panose="020B0609030804020204" pitchFamily="49" charset="0"/>
              </a:rPr>
              <a:t>atomicAnd</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atomicOr</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b="1" dirty="0" err="1">
                <a:solidFill>
                  <a:srgbClr val="AA3731"/>
                </a:solidFill>
                <a:latin typeface="Menlo" panose="020B0609030804020204" pitchFamily="49" charset="0"/>
              </a:rPr>
              <a:t>atomicXor</a:t>
            </a:r>
            <a:r>
              <a:rPr lang="en-US" sz="2400" dirty="0">
                <a:solidFill>
                  <a:srgbClr val="777777"/>
                </a:solidFill>
                <a:latin typeface="Menlo" panose="020B0609030804020204" pitchFamily="49" charset="0"/>
              </a:rPr>
              <a:t>()</a:t>
            </a:r>
          </a:p>
          <a:p>
            <a:pPr lvl="1"/>
            <a:r>
              <a:rPr lang="en-US" altLang="zh-CN" sz="3120" dirty="0"/>
              <a:t>Intrinsic function</a:t>
            </a:r>
          </a:p>
          <a:p>
            <a:pPr lvl="2"/>
            <a:r>
              <a:rPr lang="en-US" altLang="zh-CN" sz="2640" dirty="0"/>
              <a:t>Modern processors often offer special instructions</a:t>
            </a:r>
          </a:p>
          <a:p>
            <a:pPr lvl="2"/>
            <a:r>
              <a:rPr lang="en-US" altLang="zh-CN" sz="2640" dirty="0"/>
              <a:t>Treated specially by the compilers</a:t>
            </a:r>
          </a:p>
          <a:p>
            <a:pPr lvl="3"/>
            <a:r>
              <a:rPr lang="en-US" altLang="zh-CN" sz="2160" dirty="0"/>
              <a:t>No function call, just the special instructions in line</a:t>
            </a:r>
          </a:p>
          <a:p>
            <a:pPr lvl="3"/>
            <a:r>
              <a:rPr lang="en-US" altLang="zh-CN" sz="2160" dirty="0"/>
              <a:t>Compiled into a hardware atomic operation instruction</a:t>
            </a:r>
          </a:p>
          <a:p>
            <a:pPr lvl="1"/>
            <a:r>
              <a:rPr lang="zh-CN" altLang="en-US" sz="3120" dirty="0"/>
              <a:t>支持的原子操作依据</a:t>
            </a:r>
            <a:r>
              <a:rPr lang="en-US" altLang="zh-CN" sz="3120" dirty="0"/>
              <a:t>GPU</a:t>
            </a:r>
            <a:r>
              <a:rPr lang="zh-CN" altLang="en-US" sz="3120" dirty="0"/>
              <a:t>架构而异</a:t>
            </a:r>
            <a:endParaRPr lang="en-US" altLang="zh-CN" sz="3120" dirty="0"/>
          </a:p>
          <a:p>
            <a:pPr lvl="2"/>
            <a:r>
              <a:rPr lang="zh-CN" altLang="en-US" sz="2800" dirty="0"/>
              <a:t>计算能力</a:t>
            </a:r>
            <a:r>
              <a:rPr lang="en-US" altLang="zh-CN" sz="2800" dirty="0"/>
              <a:t>1.0</a:t>
            </a:r>
            <a:r>
              <a:rPr lang="zh-CN" altLang="en-US" sz="2800" dirty="0"/>
              <a:t>的设备不支持全局内存上的原子操作</a:t>
            </a:r>
            <a:endParaRPr lang="en-US" altLang="zh-CN" sz="2800" dirty="0"/>
          </a:p>
          <a:p>
            <a:pPr lvl="3"/>
            <a:r>
              <a:rPr lang="zh-CN" altLang="en-US" sz="2800" dirty="0"/>
              <a:t>无法同步所有线程</a:t>
            </a:r>
            <a:endParaRPr lang="en-US" altLang="zh-CN" sz="280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p:txBody>
          <a:bodyPr/>
          <a:lstStyle/>
          <a:p>
            <a:pPr>
              <a:defRPr/>
            </a:pPr>
            <a:fld id="{CA40A734-EF3B-425E-9970-80954DDB0807}" type="slidenum">
              <a:rPr lang="zh-CN" altLang="en-US" smtClean="0"/>
              <a:pPr>
                <a:defRPr/>
              </a:pPr>
              <a:t>18</a:t>
            </a:fld>
            <a:endParaRPr lang="zh-CN" altLang="en-US"/>
          </a:p>
        </p:txBody>
      </p:sp>
    </p:spTree>
    <p:extLst>
      <p:ext uri="{BB962C8B-B14F-4D97-AF65-F5344CB8AC3E}">
        <p14:creationId xmlns:p14="http://schemas.microsoft.com/office/powerpoint/2010/main" val="63155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a:t>
            </a:r>
            <a:endParaRPr lang="en-US" altLang="zh-CN" sz="3600" dirty="0"/>
          </a:p>
          <a:p>
            <a:pPr lvl="1"/>
            <a:r>
              <a:rPr lang="zh-CN" altLang="en-US" sz="3120" dirty="0"/>
              <a:t>加减：</a:t>
            </a:r>
            <a:r>
              <a:rPr lang="en-US" sz="2400" b="1" dirty="0" err="1">
                <a:solidFill>
                  <a:srgbClr val="AA3731"/>
                </a:solidFill>
                <a:latin typeface="Menlo" panose="020B0609030804020204" pitchFamily="49" charset="0"/>
              </a:rPr>
              <a:t>atomicAdd</a:t>
            </a:r>
            <a:endParaRPr lang="en-US" sz="2400" b="1" dirty="0">
              <a:solidFill>
                <a:srgbClr val="AA3731"/>
              </a:solidFill>
              <a:latin typeface="Menlo" panose="020B0609030804020204" pitchFamily="49" charset="0"/>
            </a:endParaRPr>
          </a:p>
          <a:p>
            <a:pPr lvl="2"/>
            <a:r>
              <a:rPr lang="en-US" altLang="zh-CN" sz="1800" b="0" i="0" dirty="0">
                <a:solidFill>
                  <a:srgbClr val="000000"/>
                </a:solidFill>
                <a:effectLst/>
                <a:latin typeface="AdvP6F00"/>
              </a:rPr>
              <a:t>Reads the 32-bit word pointed to by the address argument in global or shared memory;</a:t>
            </a:r>
          </a:p>
          <a:p>
            <a:pPr lvl="2"/>
            <a:r>
              <a:rPr lang="en-US" altLang="zh-CN" sz="1800" b="0" i="0" dirty="0">
                <a:solidFill>
                  <a:srgbClr val="000000"/>
                </a:solidFill>
                <a:effectLst/>
                <a:latin typeface="AdvP6F00"/>
              </a:rPr>
              <a:t>Adds </a:t>
            </a:r>
            <a:r>
              <a:rPr lang="en-US" altLang="zh-CN" sz="1800" b="0" i="0" dirty="0" err="1">
                <a:solidFill>
                  <a:srgbClr val="000000"/>
                </a:solidFill>
                <a:effectLst/>
                <a:latin typeface="AdvP6F00"/>
              </a:rPr>
              <a:t>val</a:t>
            </a:r>
            <a:r>
              <a:rPr lang="en-US" altLang="zh-CN" sz="1800" b="0" i="0" dirty="0">
                <a:solidFill>
                  <a:srgbClr val="000000"/>
                </a:solidFill>
                <a:effectLst/>
                <a:latin typeface="AdvP6F00"/>
              </a:rPr>
              <a:t> to the old content, and stores the result back to memory at the same address;</a:t>
            </a:r>
          </a:p>
          <a:p>
            <a:pPr lvl="2"/>
            <a:r>
              <a:rPr lang="en-US" altLang="zh-CN" sz="1800" b="0" i="0" dirty="0">
                <a:solidFill>
                  <a:srgbClr val="000000"/>
                </a:solidFill>
                <a:effectLst/>
                <a:latin typeface="AdvP6F00"/>
              </a:rPr>
              <a:t>The function returns the old value at the address</a:t>
            </a:r>
            <a:r>
              <a:rPr lang="en-US" altLang="zh-CN" sz="1400" dirty="0"/>
              <a:t> </a:t>
            </a:r>
            <a:br>
              <a:rPr lang="en-US" altLang="zh-CN" sz="1400" dirty="0"/>
            </a:br>
            <a:endParaRPr lang="en-US" altLang="zh-CN" sz="232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p:txBody>
          <a:bodyPr/>
          <a:lstStyle/>
          <a:p>
            <a:pPr>
              <a:defRPr/>
            </a:pPr>
            <a:fld id="{CA40A734-EF3B-425E-9970-80954DDB0807}" type="slidenum">
              <a:rPr lang="zh-CN" altLang="en-US" smtClean="0"/>
              <a:pPr>
                <a:defRPr/>
              </a:pPr>
              <a:t>19</a:t>
            </a:fld>
            <a:endParaRPr lang="zh-CN" altLang="en-US"/>
          </a:p>
        </p:txBody>
      </p:sp>
      <p:pic>
        <p:nvPicPr>
          <p:cNvPr id="6" name="图片 5">
            <a:extLst>
              <a:ext uri="{FF2B5EF4-FFF2-40B4-BE49-F238E27FC236}">
                <a16:creationId xmlns:a16="http://schemas.microsoft.com/office/drawing/2014/main" id="{06EE4300-11B3-4840-9CF4-8DB23A05D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6568" y="4093682"/>
            <a:ext cx="11417887" cy="3257717"/>
          </a:xfrm>
          <a:prstGeom prst="rect">
            <a:avLst/>
          </a:prstGeom>
        </p:spPr>
      </p:pic>
      <p:pic>
        <p:nvPicPr>
          <p:cNvPr id="8" name="图片 7">
            <a:extLst>
              <a:ext uri="{FF2B5EF4-FFF2-40B4-BE49-F238E27FC236}">
                <a16:creationId xmlns:a16="http://schemas.microsoft.com/office/drawing/2014/main" id="{6EBABD2E-1CF3-4A48-9857-707925A5B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0904" y="1810544"/>
            <a:ext cx="7158936" cy="432048"/>
          </a:xfrm>
          <a:prstGeom prst="rect">
            <a:avLst/>
          </a:prstGeom>
        </p:spPr>
      </p:pic>
    </p:spTree>
    <p:extLst>
      <p:ext uri="{BB962C8B-B14F-4D97-AF65-F5344CB8AC3E}">
        <p14:creationId xmlns:p14="http://schemas.microsoft.com/office/powerpoint/2010/main" val="30853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4AC1-8A4D-8A4B-B987-50209BDB94F9}"/>
              </a:ext>
            </a:extLst>
          </p:cNvPr>
          <p:cNvSpPr>
            <a:spLocks noGrp="1"/>
          </p:cNvSpPr>
          <p:nvPr>
            <p:ph type="title"/>
          </p:nvPr>
        </p:nvSpPr>
        <p:spPr/>
        <p:txBody>
          <a:bodyPr>
            <a:normAutofit fontScale="90000"/>
          </a:bodyPr>
          <a:lstStyle/>
          <a:p>
            <a:r>
              <a:rPr lang="zh-CN" altLang="en-US" dirty="0"/>
              <a:t>课程提纲</a:t>
            </a:r>
            <a:endParaRPr lang="en-US" dirty="0"/>
          </a:p>
        </p:txBody>
      </p:sp>
      <p:sp>
        <p:nvSpPr>
          <p:cNvPr id="3" name="Content Placeholder 2">
            <a:extLst>
              <a:ext uri="{FF2B5EF4-FFF2-40B4-BE49-F238E27FC236}">
                <a16:creationId xmlns:a16="http://schemas.microsoft.com/office/drawing/2014/main" id="{9528393F-ACCE-A245-8B6B-2E3483127D38}"/>
              </a:ext>
            </a:extLst>
          </p:cNvPr>
          <p:cNvSpPr>
            <a:spLocks noGrp="1"/>
          </p:cNvSpPr>
          <p:nvPr>
            <p:ph idx="1"/>
          </p:nvPr>
        </p:nvSpPr>
        <p:spPr/>
        <p:txBody>
          <a:bodyPr/>
          <a:lstStyle/>
          <a:p>
            <a:r>
              <a:rPr lang="zh-CN" altLang="en-US" dirty="0">
                <a:solidFill>
                  <a:srgbClr val="C00000"/>
                </a:solidFill>
              </a:rPr>
              <a:t>线程执行模型</a:t>
            </a:r>
            <a:endParaRPr lang="en-US" altLang="zh-CN" dirty="0">
              <a:solidFill>
                <a:srgbClr val="C00000"/>
              </a:solidFill>
            </a:endParaRPr>
          </a:p>
          <a:p>
            <a:r>
              <a:rPr lang="zh-CN" altLang="en-US" dirty="0"/>
              <a:t>原子操作与同步</a:t>
            </a:r>
            <a:endParaRPr lang="en-US" altLang="zh-CN" dirty="0"/>
          </a:p>
          <a:p>
            <a:endParaRPr lang="en-US" dirty="0"/>
          </a:p>
        </p:txBody>
      </p:sp>
      <p:sp>
        <p:nvSpPr>
          <p:cNvPr id="4" name="Slide Number Placeholder 3">
            <a:extLst>
              <a:ext uri="{FF2B5EF4-FFF2-40B4-BE49-F238E27FC236}">
                <a16:creationId xmlns:a16="http://schemas.microsoft.com/office/drawing/2014/main" id="{91D99D3D-53E6-3448-B283-3FDB4079A8E9}"/>
              </a:ext>
            </a:extLst>
          </p:cNvPr>
          <p:cNvSpPr>
            <a:spLocks noGrp="1"/>
          </p:cNvSpPr>
          <p:nvPr>
            <p:ph type="sldNum" sz="quarter" idx="12"/>
          </p:nvPr>
        </p:nvSpPr>
        <p:spPr/>
        <p:txBody>
          <a:bodyPr/>
          <a:lstStyle/>
          <a:p>
            <a:pPr>
              <a:defRPr/>
            </a:pPr>
            <a:fld id="{CA40A734-EF3B-425E-9970-80954DDB0807}" type="slidenum">
              <a:rPr lang="zh-CN" altLang="en-US" smtClean="0"/>
              <a:pPr>
                <a:defRPr/>
              </a:pPr>
              <a:t>2</a:t>
            </a:fld>
            <a:endParaRPr lang="zh-CN" altLang="en-US"/>
          </a:p>
        </p:txBody>
      </p:sp>
    </p:spTree>
    <p:extLst>
      <p:ext uri="{BB962C8B-B14F-4D97-AF65-F5344CB8AC3E}">
        <p14:creationId xmlns:p14="http://schemas.microsoft.com/office/powerpoint/2010/main" val="4158181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a:t>
            </a:r>
            <a:endParaRPr lang="en-US" altLang="zh-CN" sz="3600" dirty="0"/>
          </a:p>
          <a:p>
            <a:pPr lvl="1"/>
            <a:r>
              <a:rPr lang="zh-CN" altLang="en-US" sz="3120" dirty="0"/>
              <a:t>基础操作：</a:t>
            </a:r>
            <a:r>
              <a:rPr lang="en-US" sz="2400" b="1" dirty="0" err="1">
                <a:solidFill>
                  <a:srgbClr val="AA3731"/>
                </a:solidFill>
                <a:latin typeface="Menlo" panose="020B0609030804020204" pitchFamily="49" charset="0"/>
              </a:rPr>
              <a:t>atomicCAS</a:t>
            </a:r>
            <a:r>
              <a:rPr lang="en-US" sz="2400" dirty="0">
                <a:solidFill>
                  <a:srgbClr val="777777"/>
                </a:solidFill>
                <a:latin typeface="Menlo" panose="020B0609030804020204" pitchFamily="49" charset="0"/>
              </a:rPr>
              <a:t>()</a:t>
            </a:r>
            <a:endParaRPr lang="en-US" altLang="zh-CN" sz="3120" dirty="0"/>
          </a:p>
          <a:p>
            <a:pPr lvl="2"/>
            <a:r>
              <a:rPr lang="zh-CN" altLang="en-US" sz="2640" dirty="0"/>
              <a:t>其他所有原子操作均可由</a:t>
            </a:r>
            <a:r>
              <a:rPr lang="en-US" sz="2400" b="1" dirty="0" err="1">
                <a:solidFill>
                  <a:srgbClr val="AA3731"/>
                </a:solidFill>
                <a:latin typeface="Menlo" panose="020B0609030804020204" pitchFamily="49" charset="0"/>
              </a:rPr>
              <a:t>atomicCAS</a:t>
            </a:r>
            <a:r>
              <a:rPr lang="en-US" sz="2400" dirty="0">
                <a:solidFill>
                  <a:srgbClr val="777777"/>
                </a:solidFill>
                <a:latin typeface="Menlo" panose="020B0609030804020204" pitchFamily="49" charset="0"/>
              </a:rPr>
              <a:t>()</a:t>
            </a:r>
            <a:r>
              <a:rPr lang="zh-CN" altLang="en-US" sz="2640" dirty="0"/>
              <a:t>实现</a:t>
            </a:r>
            <a:endParaRPr lang="en-US" altLang="zh-CN" sz="2640" dirty="0"/>
          </a:p>
          <a:p>
            <a:pPr lvl="2"/>
            <a:r>
              <a:rPr lang="en-US" sz="2800" b="1" dirty="0">
                <a:solidFill>
                  <a:srgbClr val="AA3731"/>
                </a:solidFill>
                <a:latin typeface="Menlo" panose="020B0609030804020204" pitchFamily="49" charset="0"/>
              </a:rPr>
              <a:t>CAS</a:t>
            </a:r>
            <a:r>
              <a:rPr lang="zh-CN" altLang="en-US" sz="2800" b="1" dirty="0">
                <a:solidFill>
                  <a:srgbClr val="AA3731"/>
                </a:solidFill>
                <a:latin typeface="Menlo" panose="020B0609030804020204" pitchFamily="49" charset="0"/>
              </a:rPr>
              <a:t>：</a:t>
            </a:r>
            <a:r>
              <a:rPr lang="en-US" altLang="zh-CN" sz="2800" b="1" dirty="0">
                <a:solidFill>
                  <a:srgbClr val="AA3731"/>
                </a:solidFill>
                <a:latin typeface="Menlo" panose="020B0609030804020204" pitchFamily="49" charset="0"/>
              </a:rPr>
              <a:t>compare</a:t>
            </a:r>
            <a:r>
              <a:rPr lang="zh-CN" altLang="en-US" sz="2800" b="1" dirty="0">
                <a:solidFill>
                  <a:srgbClr val="AA3731"/>
                </a:solidFill>
                <a:latin typeface="Menlo" panose="020B0609030804020204" pitchFamily="49" charset="0"/>
              </a:rPr>
              <a:t> </a:t>
            </a:r>
            <a:r>
              <a:rPr lang="en-US" altLang="zh-CN" sz="2800" b="1" dirty="0">
                <a:solidFill>
                  <a:srgbClr val="AA3731"/>
                </a:solidFill>
                <a:latin typeface="Menlo" panose="020B0609030804020204" pitchFamily="49" charset="0"/>
              </a:rPr>
              <a:t>and</a:t>
            </a:r>
            <a:r>
              <a:rPr lang="zh-CN" altLang="en-US" sz="2800" b="1" dirty="0">
                <a:solidFill>
                  <a:srgbClr val="AA3731"/>
                </a:solidFill>
                <a:latin typeface="Menlo" panose="020B0609030804020204" pitchFamily="49" charset="0"/>
              </a:rPr>
              <a:t> </a:t>
            </a:r>
            <a:r>
              <a:rPr lang="en-US" altLang="zh-CN" sz="2800" b="1" dirty="0">
                <a:solidFill>
                  <a:srgbClr val="AA3731"/>
                </a:solidFill>
                <a:latin typeface="Menlo" panose="020B0609030804020204" pitchFamily="49" charset="0"/>
              </a:rPr>
              <a:t>swap</a:t>
            </a:r>
            <a:endParaRPr lang="en-US" altLang="zh-CN" sz="2320" b="1" dirty="0">
              <a:solidFill>
                <a:srgbClr val="AA3731"/>
              </a:solidFill>
              <a:latin typeface="Menlo" panose="020B0609030804020204" pitchFamily="49" charset="0"/>
            </a:endParaRPr>
          </a:p>
          <a:p>
            <a:pPr lvl="3"/>
            <a:r>
              <a:rPr lang="zh-CN" altLang="en-US" sz="2320" dirty="0"/>
              <a:t>读取目标位置（</a:t>
            </a:r>
            <a:r>
              <a:rPr lang="en-US" altLang="zh-CN" sz="2320" dirty="0">
                <a:latin typeface="Menlo" panose="020B0609030804020204" pitchFamily="49" charset="0"/>
                <a:ea typeface="Menlo" panose="020B0609030804020204" pitchFamily="49" charset="0"/>
                <a:cs typeface="Menlo" panose="020B0609030804020204" pitchFamily="49" charset="0"/>
              </a:rPr>
              <a:t>address</a:t>
            </a:r>
            <a:r>
              <a:rPr lang="zh-CN" altLang="en-US" sz="2320" dirty="0"/>
              <a:t>）并于预期值（</a:t>
            </a:r>
            <a:r>
              <a:rPr lang="en-US" altLang="zh-CN" sz="2320" dirty="0" err="1">
                <a:latin typeface="Menlo" panose="020B0609030804020204" pitchFamily="49" charset="0"/>
                <a:ea typeface="Menlo" panose="020B0609030804020204" pitchFamily="49" charset="0"/>
                <a:cs typeface="Menlo" panose="020B0609030804020204" pitchFamily="49" charset="0"/>
              </a:rPr>
              <a:t>old_val</a:t>
            </a:r>
            <a:r>
              <a:rPr lang="zh-CN" altLang="en-US" sz="2320" dirty="0"/>
              <a:t>）进行比较</a:t>
            </a:r>
            <a:endParaRPr lang="en-US" altLang="zh-CN" sz="2320" dirty="0"/>
          </a:p>
          <a:p>
            <a:pPr lvl="4"/>
            <a:r>
              <a:rPr lang="zh-CN" altLang="en-US" sz="2320" dirty="0"/>
              <a:t>相等则将</a:t>
            </a:r>
            <a:r>
              <a:rPr lang="en-US" altLang="zh-CN" sz="2320" dirty="0" err="1">
                <a:latin typeface="Menlo" panose="020B0609030804020204" pitchFamily="49" charset="0"/>
                <a:ea typeface="Menlo" panose="020B0609030804020204" pitchFamily="49" charset="0"/>
                <a:cs typeface="Menlo" panose="020B0609030804020204" pitchFamily="49" charset="0"/>
              </a:rPr>
              <a:t>new_val</a:t>
            </a:r>
            <a:r>
              <a:rPr lang="zh-CN" altLang="en-US" sz="2320" dirty="0"/>
              <a:t>写入目标位置</a:t>
            </a:r>
            <a:endParaRPr lang="en-US" altLang="zh-CN" sz="2320" dirty="0"/>
          </a:p>
          <a:p>
            <a:pPr lvl="4"/>
            <a:r>
              <a:rPr lang="zh-CN" altLang="en-US" sz="2320" dirty="0"/>
              <a:t>不等则不发生变化</a:t>
            </a:r>
            <a:endParaRPr lang="en-US" altLang="zh-CN" sz="2320" dirty="0"/>
          </a:p>
          <a:p>
            <a:pPr lvl="3"/>
            <a:r>
              <a:rPr lang="zh-CN" altLang="en-US" sz="2320" dirty="0"/>
              <a:t>返回目标位置中</a:t>
            </a:r>
            <a:r>
              <a:rPr lang="zh-CN" altLang="en-US" sz="2320" b="1" dirty="0"/>
              <a:t>原值</a:t>
            </a:r>
            <a:r>
              <a:rPr lang="zh-CN" altLang="en-US" sz="2320" dirty="0"/>
              <a:t>：可用来检查</a:t>
            </a:r>
            <a:r>
              <a:rPr lang="en-US" altLang="zh-CN" sz="2320" dirty="0">
                <a:latin typeface="Menlo" panose="020B0609030804020204" pitchFamily="49" charset="0"/>
                <a:ea typeface="Menlo" panose="020B0609030804020204" pitchFamily="49" charset="0"/>
                <a:cs typeface="Menlo" panose="020B0609030804020204" pitchFamily="49" charset="0"/>
              </a:rPr>
              <a:t>CAS</a:t>
            </a:r>
            <a:r>
              <a:rPr lang="zh-CN" altLang="en-US" sz="2320" dirty="0"/>
              <a:t>操作是否成功</a:t>
            </a:r>
            <a:endParaRPr lang="en-US" altLang="zh-CN" sz="232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p:txBody>
          <a:bodyPr/>
          <a:lstStyle/>
          <a:p>
            <a:pPr>
              <a:defRPr/>
            </a:pPr>
            <a:fld id="{CA40A734-EF3B-425E-9970-80954DDB0807}" type="slidenum">
              <a:rPr lang="zh-CN" altLang="en-US" smtClean="0"/>
              <a:pPr>
                <a:defRPr/>
              </a:pPr>
              <a:t>20</a:t>
            </a:fld>
            <a:endParaRPr lang="zh-CN" altLang="en-US"/>
          </a:p>
        </p:txBody>
      </p:sp>
      <p:sp>
        <p:nvSpPr>
          <p:cNvPr id="5" name="Rectangle 4">
            <a:extLst>
              <a:ext uri="{FF2B5EF4-FFF2-40B4-BE49-F238E27FC236}">
                <a16:creationId xmlns:a16="http://schemas.microsoft.com/office/drawing/2014/main" id="{CC8C8DE1-6014-6C40-B283-B8E191FD027C}"/>
              </a:ext>
            </a:extLst>
          </p:cNvPr>
          <p:cNvSpPr/>
          <p:nvPr/>
        </p:nvSpPr>
        <p:spPr>
          <a:xfrm>
            <a:off x="2123609" y="5122912"/>
            <a:ext cx="10241280" cy="2862322"/>
          </a:xfrm>
          <a:prstGeom prst="rect">
            <a:avLst/>
          </a:prstGeom>
          <a:solidFill>
            <a:schemeClr val="bg1"/>
          </a:solidFill>
        </p:spPr>
        <p:txBody>
          <a:bodyPr wrap="square">
            <a:spAutoFit/>
          </a:bodyPr>
          <a:lstStyle/>
          <a:p>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compare_and_swap</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altLang="zh-CN" sz="2000" dirty="0">
                <a:solidFill>
                  <a:srgbClr val="333333"/>
                </a:solidFill>
                <a:latin typeface="Menlo" panose="020B0609030804020204" pitchFamily="49" charset="0"/>
              </a:rPr>
              <a:t>address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a:t>
            </a:r>
            <a:r>
              <a:rPr lang="en-US" altLang="zh-CN" sz="2000" dirty="0" err="1">
                <a:solidFill>
                  <a:srgbClr val="333333"/>
                </a:solidFill>
                <a:latin typeface="Menlo" panose="020B0609030804020204" pitchFamily="49" charset="0"/>
              </a:rPr>
              <a:t>_</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new</a:t>
            </a:r>
            <a:r>
              <a:rPr lang="en-US" altLang="zh-CN" sz="2000" dirty="0" err="1">
                <a:solidFill>
                  <a:srgbClr val="333333"/>
                </a:solidFill>
                <a:latin typeface="Menlo" panose="020B0609030804020204" pitchFamily="49" charset="0"/>
              </a:rPr>
              <a:t>_</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old_reg_val</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altLang="zh-CN" sz="2000" dirty="0">
                <a:solidFill>
                  <a:srgbClr val="333333"/>
                </a:solidFill>
                <a:latin typeface="Menlo" panose="020B0609030804020204" pitchFamily="49" charset="0"/>
              </a:rPr>
              <a:t> address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dirty="0">
                <a:solidFill>
                  <a:srgbClr val="4B69C6"/>
                </a:solidFill>
                <a:latin typeface="Menlo" panose="020B0609030804020204" pitchFamily="49" charset="0"/>
              </a:rPr>
              <a:t>    </a:t>
            </a:r>
            <a:endParaRPr lang="en-US" altLang="zh-CN" sz="2000" dirty="0">
              <a:solidFill>
                <a:srgbClr val="4B69C6"/>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if</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old_reg_val</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a:t>
            </a:r>
            <a:r>
              <a:rPr lang="en-US" altLang="zh-CN" sz="2000" dirty="0" err="1">
                <a:solidFill>
                  <a:srgbClr val="333333"/>
                </a:solidFill>
                <a:latin typeface="Menlo" panose="020B0609030804020204" pitchFamily="49" charset="0"/>
              </a:rPr>
              <a:t>_</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r>
              <a:rPr lang="en-US" altLang="zh-CN" sz="2000" dirty="0">
                <a:solidFill>
                  <a:srgbClr val="333333"/>
                </a:solidFill>
                <a:latin typeface="Menlo" panose="020B0609030804020204" pitchFamily="49" charset="0"/>
              </a:rPr>
              <a:t> address</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new</a:t>
            </a:r>
            <a:r>
              <a:rPr lang="en-US" altLang="zh-CN" sz="2000" dirty="0" err="1">
                <a:solidFill>
                  <a:srgbClr val="333333"/>
                </a:solidFill>
                <a:latin typeface="Menlo" panose="020B0609030804020204" pitchFamily="49" charset="0"/>
              </a:rPr>
              <a:t>_</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p>
          <a:p>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return</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old_reg_val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119699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a:t>
            </a:r>
            <a:endParaRPr lang="en-US" altLang="zh-CN" sz="3600" dirty="0"/>
          </a:p>
          <a:p>
            <a:pPr lvl="1"/>
            <a:r>
              <a:rPr lang="zh-CN" altLang="en-US" sz="3120" dirty="0"/>
              <a:t>基础操作：</a:t>
            </a:r>
            <a:r>
              <a:rPr lang="en-US" sz="2400" b="1" dirty="0" err="1">
                <a:solidFill>
                  <a:srgbClr val="AA3731"/>
                </a:solidFill>
                <a:latin typeface="Menlo" panose="020B0609030804020204" pitchFamily="49" charset="0"/>
              </a:rPr>
              <a:t>atomicCAS</a:t>
            </a:r>
            <a:r>
              <a:rPr lang="en-US" sz="2400" dirty="0">
                <a:solidFill>
                  <a:srgbClr val="777777"/>
                </a:solidFill>
                <a:latin typeface="Menlo" panose="020B0609030804020204" pitchFamily="49" charset="0"/>
              </a:rPr>
              <a:t>()</a:t>
            </a:r>
            <a:endParaRPr lang="en-US" altLang="zh-CN" sz="3120" dirty="0"/>
          </a:p>
          <a:p>
            <a:pPr lvl="2"/>
            <a:r>
              <a:rPr lang="zh-CN" altLang="en-US" sz="2640" dirty="0"/>
              <a:t>例：使用</a:t>
            </a:r>
            <a:r>
              <a:rPr lang="en-US" sz="2400" b="1" dirty="0" err="1">
                <a:solidFill>
                  <a:srgbClr val="AA3731"/>
                </a:solidFill>
                <a:latin typeface="Menlo" panose="020B0609030804020204" pitchFamily="49" charset="0"/>
              </a:rPr>
              <a:t>atomicCAS</a:t>
            </a:r>
            <a:r>
              <a:rPr lang="en-US" sz="2400" dirty="0">
                <a:solidFill>
                  <a:srgbClr val="777777"/>
                </a:solidFill>
                <a:latin typeface="Menlo" panose="020B0609030804020204" pitchFamily="49" charset="0"/>
              </a:rPr>
              <a:t>()</a:t>
            </a:r>
            <a:r>
              <a:rPr lang="zh-CN" altLang="en-US" sz="2640" dirty="0"/>
              <a:t>实现</a:t>
            </a:r>
            <a:r>
              <a:rPr lang="en-US" sz="2400" b="1" dirty="0" err="1">
                <a:solidFill>
                  <a:srgbClr val="AA3731"/>
                </a:solidFill>
                <a:latin typeface="Menlo" panose="020B0609030804020204" pitchFamily="49" charset="0"/>
              </a:rPr>
              <a:t>atomicAdd</a:t>
            </a:r>
            <a:r>
              <a:rPr lang="en-US" sz="2400" dirty="0">
                <a:solidFill>
                  <a:srgbClr val="777777"/>
                </a:solidFill>
                <a:latin typeface="Menlo" panose="020B0609030804020204" pitchFamily="49" charset="0"/>
              </a:rPr>
              <a:t>()</a:t>
            </a:r>
            <a:endParaRPr lang="en-US" altLang="zh-CN" sz="264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p:txBody>
          <a:bodyPr/>
          <a:lstStyle/>
          <a:p>
            <a:pPr>
              <a:defRPr/>
            </a:pPr>
            <a:fld id="{CA40A734-EF3B-425E-9970-80954DDB0807}" type="slidenum">
              <a:rPr lang="zh-CN" altLang="en-US" smtClean="0"/>
              <a:pPr>
                <a:defRPr/>
              </a:pPr>
              <a:t>21</a:t>
            </a:fld>
            <a:endParaRPr lang="zh-CN" altLang="en-US"/>
          </a:p>
        </p:txBody>
      </p:sp>
      <p:sp>
        <p:nvSpPr>
          <p:cNvPr id="5" name="Rectangle 4">
            <a:extLst>
              <a:ext uri="{FF2B5EF4-FFF2-40B4-BE49-F238E27FC236}">
                <a16:creationId xmlns:a16="http://schemas.microsoft.com/office/drawing/2014/main" id="{CC8C8DE1-6014-6C40-B283-B8E191FD027C}"/>
              </a:ext>
            </a:extLst>
          </p:cNvPr>
          <p:cNvSpPr/>
          <p:nvPr/>
        </p:nvSpPr>
        <p:spPr>
          <a:xfrm>
            <a:off x="2123609" y="5122912"/>
            <a:ext cx="10241280" cy="400110"/>
          </a:xfrm>
          <a:prstGeom prst="rect">
            <a:avLst/>
          </a:prstGeom>
          <a:solidFill>
            <a:schemeClr val="bg1"/>
          </a:solidFill>
        </p:spPr>
        <p:txBody>
          <a:bodyPr wrap="square">
            <a:spAutoFit/>
          </a:bodyPr>
          <a:lstStyle/>
          <a:p>
            <a:endParaRPr lang="en-US" sz="2000" b="0" dirty="0">
              <a:solidFill>
                <a:srgbClr val="333333"/>
              </a:solidFill>
              <a:effectLst/>
              <a:latin typeface="Menlo" panose="020B0609030804020204" pitchFamily="49" charset="0"/>
            </a:endParaRPr>
          </a:p>
        </p:txBody>
      </p:sp>
      <p:sp>
        <p:nvSpPr>
          <p:cNvPr id="6" name="Rectangle 5">
            <a:extLst>
              <a:ext uri="{FF2B5EF4-FFF2-40B4-BE49-F238E27FC236}">
                <a16:creationId xmlns:a16="http://schemas.microsoft.com/office/drawing/2014/main" id="{AFE236EF-BF5F-EE4C-9822-66C3A24153D5}"/>
              </a:ext>
            </a:extLst>
          </p:cNvPr>
          <p:cNvSpPr/>
          <p:nvPr/>
        </p:nvSpPr>
        <p:spPr>
          <a:xfrm>
            <a:off x="1914599" y="3120540"/>
            <a:ext cx="10450289" cy="3477875"/>
          </a:xfrm>
          <a:prstGeom prst="rect">
            <a:avLst/>
          </a:prstGeom>
        </p:spPr>
        <p:txBody>
          <a:bodyPr wrap="square">
            <a:spAutoFit/>
          </a:bodyPr>
          <a:lstStyle/>
          <a:p>
            <a:r>
              <a:rPr lang="en-US" sz="2000" dirty="0">
                <a:solidFill>
                  <a:srgbClr val="333333"/>
                </a:solidFill>
                <a:latin typeface="Menlo" panose="020B0609030804020204" pitchFamily="49" charset="0"/>
              </a:rPr>
              <a:t>__device__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my_atomicAdd</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address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incr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expected</a:t>
            </a:r>
            <a:r>
              <a:rPr lang="zh-CN" altLang="en-US" sz="2000" dirty="0">
                <a:solidFill>
                  <a:srgbClr val="333333"/>
                </a:solidFill>
                <a:latin typeface="Menlo" panose="020B0609030804020204" pitchFamily="49" charset="0"/>
              </a:rPr>
              <a:t> </a:t>
            </a:r>
            <a:r>
              <a:rPr lang="en-US" altLang="zh-CN"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address</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old_val</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atomicCAS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address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expected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expected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incr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while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old_val</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expected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expected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old_val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old_val</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atomicCAS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address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expected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expected</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incr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endParaRPr lang="en-US" altLang="zh-CN" sz="2000" dirty="0">
              <a:solidFill>
                <a:srgbClr val="4B69C6"/>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return</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old_val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593050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原子操作应用举例：动态工作队列</a:t>
            </a:r>
            <a:endParaRPr lang="en-US" altLang="zh-CN" sz="3600" dirty="0"/>
          </a:p>
          <a:p>
            <a:pPr lvl="1"/>
            <a:r>
              <a:rPr lang="zh-CN" altLang="en-US" sz="3120" dirty="0"/>
              <a:t>使用计数器动态获取工作</a:t>
            </a:r>
            <a:endParaRPr lang="en-US" altLang="zh-CN" sz="3120" dirty="0"/>
          </a:p>
          <a:p>
            <a:pPr lvl="2"/>
            <a:r>
              <a:rPr lang="zh-CN" altLang="en-US" sz="2640" dirty="0"/>
              <a:t>增加负载平衡？</a:t>
            </a:r>
            <a:endParaRPr lang="en-US" altLang="zh-CN" sz="264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a:xfrm>
            <a:off x="10485120" y="7627623"/>
            <a:ext cx="3413760" cy="438150"/>
          </a:xfrm>
        </p:spPr>
        <p:txBody>
          <a:bodyPr/>
          <a:lstStyle/>
          <a:p>
            <a:pPr>
              <a:defRPr/>
            </a:pPr>
            <a:fld id="{CA40A734-EF3B-425E-9970-80954DDB0807}" type="slidenum">
              <a:rPr lang="zh-CN" altLang="en-US" smtClean="0"/>
              <a:pPr>
                <a:defRPr/>
              </a:pPr>
              <a:t>22</a:t>
            </a:fld>
            <a:endParaRPr lang="zh-CN" altLang="en-US"/>
          </a:p>
        </p:txBody>
      </p:sp>
      <p:sp>
        <p:nvSpPr>
          <p:cNvPr id="5" name="Rectangle 4">
            <a:extLst>
              <a:ext uri="{FF2B5EF4-FFF2-40B4-BE49-F238E27FC236}">
                <a16:creationId xmlns:a16="http://schemas.microsoft.com/office/drawing/2014/main" id="{CC8C8DE1-6014-6C40-B283-B8E191FD027C}"/>
              </a:ext>
            </a:extLst>
          </p:cNvPr>
          <p:cNvSpPr/>
          <p:nvPr/>
        </p:nvSpPr>
        <p:spPr>
          <a:xfrm>
            <a:off x="2483649" y="5122912"/>
            <a:ext cx="10241280" cy="400110"/>
          </a:xfrm>
          <a:prstGeom prst="rect">
            <a:avLst/>
          </a:prstGeom>
          <a:solidFill>
            <a:schemeClr val="bg1"/>
          </a:solidFill>
        </p:spPr>
        <p:txBody>
          <a:bodyPr wrap="square">
            <a:spAutoFit/>
          </a:bodyPr>
          <a:lstStyle/>
          <a:p>
            <a:endParaRPr lang="en-US" sz="2000" b="0" dirty="0">
              <a:solidFill>
                <a:srgbClr val="333333"/>
              </a:solidFill>
              <a:effectLst/>
              <a:latin typeface="Menlo" panose="020B0609030804020204" pitchFamily="49" charset="0"/>
            </a:endParaRPr>
          </a:p>
        </p:txBody>
      </p:sp>
      <p:sp>
        <p:nvSpPr>
          <p:cNvPr id="9" name="Rectangle 8">
            <a:extLst>
              <a:ext uri="{FF2B5EF4-FFF2-40B4-BE49-F238E27FC236}">
                <a16:creationId xmlns:a16="http://schemas.microsoft.com/office/drawing/2014/main" id="{4615D9D9-7276-9442-B0E7-C8A8BB07C137}"/>
              </a:ext>
            </a:extLst>
          </p:cNvPr>
          <p:cNvSpPr/>
          <p:nvPr/>
        </p:nvSpPr>
        <p:spPr>
          <a:xfrm>
            <a:off x="402432" y="3353484"/>
            <a:ext cx="8640960" cy="3170099"/>
          </a:xfrm>
          <a:prstGeom prst="rect">
            <a:avLst/>
          </a:prstGeom>
          <a:solidFill>
            <a:schemeClr val="bg1"/>
          </a:solidFill>
          <a:ln w="25400">
            <a:solidFill>
              <a:srgbClr val="C00000"/>
            </a:solidFill>
          </a:ln>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work_queue</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work_q</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q_counter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output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queue_max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local_counter</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altLang="zh-CN" sz="2000" dirty="0">
                <a:solidFill>
                  <a:srgbClr val="4B69C6"/>
                </a:solidFill>
                <a:latin typeface="Menlo" panose="020B0609030804020204" pitchFamily="49" charset="0"/>
              </a:rPr>
              <a:t>do</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p>
          <a:p>
            <a:r>
              <a:rPr lang="zh-CN" altLang="en-US" sz="2000" dirty="0">
                <a:solidFill>
                  <a:srgbClr val="7A3E9D"/>
                </a:solidFill>
                <a:latin typeface="Menlo" panose="020B0609030804020204" pitchFamily="49" charset="0"/>
              </a:rPr>
              <a:t>        </a:t>
            </a:r>
            <a:r>
              <a:rPr lang="en-US" sz="2000" dirty="0">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qid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atomicInc</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q_counter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queue_max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output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qid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work</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work_q</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qid</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local_counter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r>
              <a:rPr lang="zh-CN" altLang="en-US" sz="2000" dirty="0">
                <a:solidFill>
                  <a:srgbClr val="777777"/>
                </a:solidFill>
                <a:latin typeface="Menlo" panose="020B0609030804020204" pitchFamily="49" charset="0"/>
              </a:rPr>
              <a:t> </a:t>
            </a:r>
            <a:r>
              <a:rPr lang="en-US" altLang="zh-CN" sz="2000" dirty="0">
                <a:solidFill>
                  <a:srgbClr val="4B69C6"/>
                </a:solidFill>
                <a:latin typeface="Menlo" panose="020B0609030804020204" pitchFamily="49" charset="0"/>
              </a:rPr>
              <a:t>while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qid</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&amp;&amp;</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local_counter</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r>
              <a:rPr lang="en-US" altLang="zh-CN"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5C3C7DC3-9FFA-9C44-B12C-12D7DA61BA46}"/>
              </a:ext>
            </a:extLst>
          </p:cNvPr>
          <p:cNvSpPr/>
          <p:nvPr/>
        </p:nvSpPr>
        <p:spPr>
          <a:xfrm>
            <a:off x="7531224" y="5410944"/>
            <a:ext cx="5760640" cy="1323439"/>
          </a:xfrm>
          <a:prstGeom prst="rect">
            <a:avLst/>
          </a:prstGeom>
          <a:solidFill>
            <a:schemeClr val="bg1"/>
          </a:solidFill>
          <a:ln w="25400">
            <a:solidFill>
              <a:srgbClr val="C00000"/>
            </a:solidFill>
          </a:ln>
        </p:spPr>
        <p:txBody>
          <a:bodyPr wrap="square">
            <a:spAutoFit/>
          </a:bodyPr>
          <a:lstStyle/>
          <a:p>
            <a:r>
              <a:rPr lang="zh-CN" altLang="en-US" sz="2000" b="1" dirty="0">
                <a:solidFill>
                  <a:srgbClr val="AA3731"/>
                </a:solidFill>
                <a:latin typeface="SimHei" panose="02010609060101010101" pitchFamily="49" charset="-122"/>
                <a:ea typeface="SimHei" panose="02010609060101010101" pitchFamily="49" charset="-122"/>
              </a:rPr>
              <a:t>注意 </a:t>
            </a:r>
            <a:r>
              <a:rPr lang="en-US" altLang="zh-CN" sz="2000" b="1" dirty="0" err="1">
                <a:solidFill>
                  <a:srgbClr val="AA3731"/>
                </a:solidFill>
                <a:latin typeface="Menlo" panose="020B0609030804020204" pitchFamily="49" charset="0"/>
              </a:rPr>
              <a:t>atomicInc</a:t>
            </a:r>
            <a:r>
              <a:rPr lang="zh-CN" altLang="en-US" sz="2000" b="1" dirty="0">
                <a:solidFill>
                  <a:srgbClr val="AA3731"/>
                </a:solidFill>
                <a:latin typeface="Menlo" panose="020B0609030804020204" pitchFamily="49" charset="0"/>
              </a:rPr>
              <a:t> </a:t>
            </a:r>
            <a:r>
              <a:rPr lang="zh-CN" altLang="en-US" sz="2000" b="1" dirty="0">
                <a:solidFill>
                  <a:srgbClr val="AA3731"/>
                </a:solidFill>
                <a:latin typeface="SimHei" panose="02010609060101010101" pitchFamily="49" charset="-122"/>
                <a:ea typeface="SimHei" panose="02010609060101010101" pitchFamily="49" charset="-122"/>
              </a:rPr>
              <a:t>中第二个参数不是增加量</a:t>
            </a:r>
            <a:r>
              <a:rPr lang="en-US" altLang="zh-CN" sz="2000" b="1" dirty="0">
                <a:solidFill>
                  <a:srgbClr val="AA3731"/>
                </a:solidFill>
                <a:latin typeface="SimHei" panose="02010609060101010101" pitchFamily="49" charset="-122"/>
                <a:ea typeface="SimHei" panose="02010609060101010101" pitchFamily="49" charset="-122"/>
              </a:rPr>
              <a:t>:</a:t>
            </a:r>
          </a:p>
          <a:p>
            <a:r>
              <a:rPr lang="zh-CN" altLang="en-US" sz="2000" b="1" dirty="0">
                <a:solidFill>
                  <a:srgbClr val="AA3731"/>
                </a:solidFill>
                <a:latin typeface="SimHei" panose="02010609060101010101" pitchFamily="49" charset="-122"/>
                <a:ea typeface="SimHei" panose="02010609060101010101" pitchFamily="49" charset="-122"/>
              </a:rPr>
              <a:t>（可由 </a:t>
            </a:r>
            <a:r>
              <a:rPr lang="en-US" altLang="zh-CN" sz="2000" b="1" dirty="0" err="1">
                <a:solidFill>
                  <a:srgbClr val="AA3731"/>
                </a:solidFill>
                <a:latin typeface="Menlo" panose="020B0609030804020204" pitchFamily="49" charset="0"/>
              </a:rPr>
              <a:t>atomicAdd</a:t>
            </a:r>
            <a:r>
              <a:rPr lang="zh-CN" altLang="en-US" sz="2000" b="1" dirty="0">
                <a:solidFill>
                  <a:srgbClr val="AA3731"/>
                </a:solidFill>
                <a:latin typeface="Menlo" panose="020B0609030804020204" pitchFamily="49" charset="0"/>
              </a:rPr>
              <a:t> </a:t>
            </a:r>
            <a:r>
              <a:rPr lang="zh-CN" altLang="en-US" sz="2000" b="1" dirty="0">
                <a:solidFill>
                  <a:srgbClr val="AA3731"/>
                </a:solidFill>
                <a:latin typeface="SimHei" panose="02010609060101010101" pitchFamily="49" charset="-122"/>
                <a:ea typeface="SimHei" panose="02010609060101010101" pitchFamily="49" charset="-122"/>
              </a:rPr>
              <a:t>替代）</a:t>
            </a:r>
            <a:endParaRPr lang="en-US" sz="2000" b="1" dirty="0">
              <a:solidFill>
                <a:srgbClr val="AA3731"/>
              </a:solidFill>
              <a:latin typeface="SimHei" panose="02010609060101010101" pitchFamily="49" charset="-122"/>
              <a:ea typeface="SimHei" panose="02010609060101010101" pitchFamily="49" charset="-122"/>
            </a:endParaRPr>
          </a:p>
          <a:p>
            <a:r>
              <a:rPr lang="en-US" sz="2000" b="1" dirty="0" err="1">
                <a:solidFill>
                  <a:srgbClr val="AA3731"/>
                </a:solidFill>
                <a:latin typeface="Menlo" panose="020B0609030804020204" pitchFamily="49" charset="0"/>
              </a:rPr>
              <a:t>atomicInc</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altLang="zh-CN" sz="2000" dirty="0">
                <a:solidFill>
                  <a:srgbClr val="333333"/>
                </a:solidFill>
                <a:latin typeface="Menlo" panose="020B0609030804020204" pitchFamily="49" charset="0"/>
              </a:rPr>
              <a:t>address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altLang="zh-CN"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altLang="zh-CN"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address</a:t>
            </a:r>
            <a:r>
              <a:rPr lang="en-US" sz="2000" dirty="0">
                <a:solidFill>
                  <a:srgbClr val="777777"/>
                </a:solidFill>
                <a:latin typeface="Menlo" panose="020B0609030804020204" pitchFamily="49" charset="0"/>
              </a:rPr>
              <a:t>&gt;=</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0</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address</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pic>
        <p:nvPicPr>
          <p:cNvPr id="12" name="Picture 11">
            <a:extLst>
              <a:ext uri="{FF2B5EF4-FFF2-40B4-BE49-F238E27FC236}">
                <a16:creationId xmlns:a16="http://schemas.microsoft.com/office/drawing/2014/main" id="{D44EF59F-7568-424B-BEAC-93F2C48D56C8}"/>
              </a:ext>
            </a:extLst>
          </p:cNvPr>
          <p:cNvPicPr>
            <a:picLocks noChangeAspect="1"/>
          </p:cNvPicPr>
          <p:nvPr/>
        </p:nvPicPr>
        <p:blipFill>
          <a:blip r:embed="rId3"/>
          <a:stretch>
            <a:fillRect/>
          </a:stretch>
        </p:blipFill>
        <p:spPr>
          <a:xfrm>
            <a:off x="9372480" y="3353485"/>
            <a:ext cx="4855488" cy="1354860"/>
          </a:xfrm>
          <a:prstGeom prst="rect">
            <a:avLst/>
          </a:prstGeom>
        </p:spPr>
      </p:pic>
    </p:spTree>
    <p:extLst>
      <p:ext uri="{BB962C8B-B14F-4D97-AF65-F5344CB8AC3E}">
        <p14:creationId xmlns:p14="http://schemas.microsoft.com/office/powerpoint/2010/main" val="4000360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原子操作应用举例：计算直方图</a:t>
            </a:r>
            <a:endParaRPr lang="en-US" altLang="zh-CN" sz="3600" dirty="0"/>
          </a:p>
          <a:p>
            <a:pPr lvl="1"/>
            <a:r>
              <a:rPr lang="zh-CN" altLang="en-US" sz="3120" dirty="0"/>
              <a:t>最直接的思路：</a:t>
            </a:r>
            <a:endParaRPr lang="en-US" altLang="zh-CN" sz="3120" dirty="0"/>
          </a:p>
          <a:p>
            <a:pPr lvl="2"/>
            <a:r>
              <a:rPr lang="zh-CN" altLang="en-US" sz="2640" dirty="0"/>
              <a:t>使用</a:t>
            </a:r>
            <a:r>
              <a:rPr lang="en-US" sz="2800" b="1" dirty="0" err="1">
                <a:solidFill>
                  <a:srgbClr val="AA3731"/>
                </a:solidFill>
                <a:latin typeface="Menlo" panose="020B0609030804020204" pitchFamily="49" charset="0"/>
              </a:rPr>
              <a:t>atomicAdd</a:t>
            </a:r>
            <a:r>
              <a:rPr lang="zh-CN" altLang="en-US" sz="2640" dirty="0"/>
              <a:t>给</a:t>
            </a:r>
            <a:r>
              <a:rPr lang="en-US" sz="2800" dirty="0">
                <a:solidFill>
                  <a:srgbClr val="333333"/>
                </a:solidFill>
                <a:latin typeface="Menlo" panose="020B0609030804020204" pitchFamily="49" charset="0"/>
              </a:rPr>
              <a:t>histogram</a:t>
            </a:r>
            <a:r>
              <a:rPr lang="zh-CN" altLang="en-US" sz="2640" dirty="0">
                <a:solidFill>
                  <a:srgbClr val="333333"/>
                </a:solidFill>
                <a:latin typeface="Menlo" panose="020B0609030804020204" pitchFamily="49" charset="0"/>
              </a:rPr>
              <a:t>中相应值每</a:t>
            </a:r>
            <a:r>
              <a:rPr lang="zh-CN" altLang="en-US" sz="2640" dirty="0"/>
              <a:t>次增加</a:t>
            </a:r>
            <a:r>
              <a:rPr lang="en-US" altLang="zh-CN" sz="2640" dirty="0"/>
              <a:t>1</a:t>
            </a:r>
          </a:p>
          <a:p>
            <a:pPr lvl="2"/>
            <a:endParaRPr lang="en-US" altLang="zh-CN" sz="2640" dirty="0"/>
          </a:p>
          <a:p>
            <a:pPr lvl="2"/>
            <a:endParaRPr lang="en-US" altLang="zh-CN" sz="2640" dirty="0"/>
          </a:p>
          <a:p>
            <a:pPr lvl="2"/>
            <a:endParaRPr lang="en-US" altLang="zh-CN" sz="2640" dirty="0"/>
          </a:p>
          <a:p>
            <a:pPr lvl="2"/>
            <a:endParaRPr lang="en-US" altLang="zh-CN" sz="2640" dirty="0"/>
          </a:p>
          <a:p>
            <a:pPr lvl="2"/>
            <a:endParaRPr lang="en-US" altLang="zh-CN" sz="2640" dirty="0"/>
          </a:p>
          <a:p>
            <a:pPr lvl="2"/>
            <a:r>
              <a:rPr lang="zh-CN" altLang="en-US" sz="2640" dirty="0"/>
              <a:t>问题？</a:t>
            </a:r>
            <a:endParaRPr lang="en-US" altLang="zh-CN" sz="264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a:xfrm>
            <a:off x="10485120" y="7627623"/>
            <a:ext cx="3413760" cy="438150"/>
          </a:xfrm>
        </p:spPr>
        <p:txBody>
          <a:bodyPr/>
          <a:lstStyle/>
          <a:p>
            <a:pPr>
              <a:defRPr/>
            </a:pPr>
            <a:fld id="{CA40A734-EF3B-425E-9970-80954DDB0807}" type="slidenum">
              <a:rPr lang="zh-CN" altLang="en-US" smtClean="0"/>
              <a:pPr>
                <a:defRPr/>
              </a:pPr>
              <a:t>23</a:t>
            </a:fld>
            <a:endParaRPr lang="zh-CN" altLang="en-US"/>
          </a:p>
        </p:txBody>
      </p:sp>
      <p:sp>
        <p:nvSpPr>
          <p:cNvPr id="6" name="Rectangle 5">
            <a:extLst>
              <a:ext uri="{FF2B5EF4-FFF2-40B4-BE49-F238E27FC236}">
                <a16:creationId xmlns:a16="http://schemas.microsoft.com/office/drawing/2014/main" id="{F3979BA1-DFE9-2247-9366-CC88B628C9BF}"/>
              </a:ext>
            </a:extLst>
          </p:cNvPr>
          <p:cNvSpPr/>
          <p:nvPr/>
        </p:nvSpPr>
        <p:spPr>
          <a:xfrm>
            <a:off x="2130604" y="3145304"/>
            <a:ext cx="10241280" cy="1938992"/>
          </a:xfrm>
          <a:prstGeom prst="rect">
            <a:avLst/>
          </a:prstGeom>
          <a:noFill/>
          <a:ln w="25400">
            <a:solidFill>
              <a:srgbClr val="C00000"/>
            </a:solidFill>
          </a:ln>
        </p:spPr>
        <p:txBody>
          <a:bodyPr wrap="square">
            <a:spAutoFit/>
          </a:bodyPr>
          <a:lstStyle/>
          <a:p>
            <a:r>
              <a:rPr lang="en-US" sz="2400" dirty="0">
                <a:solidFill>
                  <a:srgbClr val="333333"/>
                </a:solidFill>
                <a:latin typeface="Menlo" panose="020B0609030804020204" pitchFamily="49" charset="0"/>
              </a:rPr>
              <a:t>__global__ </a:t>
            </a: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histogram</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histogram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tid</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blockDim</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threadIdx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val_i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tid</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err="1">
                <a:solidFill>
                  <a:srgbClr val="AA3731"/>
                </a:solidFill>
                <a:latin typeface="Menlo" panose="020B0609030804020204" pitchFamily="49" charset="0"/>
              </a:rPr>
              <a:t>atomicAdd</a:t>
            </a:r>
            <a:r>
              <a:rPr lang="en-US" sz="2400" dirty="0">
                <a:solidFill>
                  <a:srgbClr val="777777"/>
                </a:solidFill>
                <a:latin typeface="Menlo" panose="020B0609030804020204" pitchFamily="49" charset="0"/>
              </a:rPr>
              <a:t>(&amp;</a:t>
            </a:r>
            <a:r>
              <a:rPr lang="en-US" sz="2400" dirty="0">
                <a:solidFill>
                  <a:srgbClr val="333333"/>
                </a:solidFill>
                <a:latin typeface="Menlo" panose="020B0609030804020204" pitchFamily="49" charset="0"/>
              </a:rPr>
              <a:t>histogram</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val_i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7573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原子操作应用举例：计算直方图</a:t>
            </a:r>
            <a:endParaRPr lang="en-US" altLang="zh-CN" sz="3600" dirty="0"/>
          </a:p>
          <a:p>
            <a:pPr lvl="1"/>
            <a:r>
              <a:rPr lang="zh-CN" altLang="en-US" sz="3120" dirty="0"/>
              <a:t>最直接的思路：</a:t>
            </a:r>
            <a:endParaRPr lang="en-US" altLang="zh-CN" sz="3120" dirty="0"/>
          </a:p>
          <a:p>
            <a:pPr lvl="2"/>
            <a:r>
              <a:rPr lang="zh-CN" altLang="en-US" sz="2640" dirty="0"/>
              <a:t>使用</a:t>
            </a:r>
            <a:r>
              <a:rPr lang="en-US" sz="2800" b="1" dirty="0" err="1">
                <a:solidFill>
                  <a:srgbClr val="AA3731"/>
                </a:solidFill>
                <a:latin typeface="Menlo" panose="020B0609030804020204" pitchFamily="49" charset="0"/>
              </a:rPr>
              <a:t>atomicAdd</a:t>
            </a:r>
            <a:r>
              <a:rPr lang="zh-CN" altLang="en-US" sz="2640" dirty="0"/>
              <a:t>给</a:t>
            </a:r>
            <a:r>
              <a:rPr lang="en-US" sz="2800" dirty="0">
                <a:solidFill>
                  <a:srgbClr val="333333"/>
                </a:solidFill>
                <a:latin typeface="Menlo" panose="020B0609030804020204" pitchFamily="49" charset="0"/>
              </a:rPr>
              <a:t>histogram</a:t>
            </a:r>
            <a:r>
              <a:rPr lang="zh-CN" altLang="en-US" sz="2640" dirty="0">
                <a:solidFill>
                  <a:srgbClr val="333333"/>
                </a:solidFill>
                <a:latin typeface="Menlo" panose="020B0609030804020204" pitchFamily="49" charset="0"/>
              </a:rPr>
              <a:t>中相应值每</a:t>
            </a:r>
            <a:r>
              <a:rPr lang="zh-CN" altLang="en-US" sz="2640" dirty="0"/>
              <a:t>次增加</a:t>
            </a:r>
            <a:r>
              <a:rPr lang="en-US" altLang="zh-CN" sz="2640" dirty="0"/>
              <a:t>1</a:t>
            </a:r>
          </a:p>
          <a:p>
            <a:pPr lvl="2"/>
            <a:endParaRPr lang="en-US" altLang="zh-CN" sz="2640" dirty="0"/>
          </a:p>
          <a:p>
            <a:pPr lvl="2"/>
            <a:endParaRPr lang="en-US" altLang="zh-CN" sz="2640" dirty="0"/>
          </a:p>
          <a:p>
            <a:pPr lvl="2"/>
            <a:endParaRPr lang="en-US" altLang="zh-CN" sz="2640" dirty="0"/>
          </a:p>
          <a:p>
            <a:pPr lvl="2"/>
            <a:endParaRPr lang="en-US" altLang="zh-CN" sz="2640" dirty="0"/>
          </a:p>
          <a:p>
            <a:pPr lvl="2"/>
            <a:endParaRPr lang="en-US" altLang="zh-CN" sz="2640" dirty="0"/>
          </a:p>
          <a:p>
            <a:pPr lvl="2"/>
            <a:r>
              <a:rPr lang="zh-CN" altLang="en-US" sz="2640" dirty="0"/>
              <a:t>问题：高度串行化</a:t>
            </a:r>
            <a:endParaRPr lang="en-US" altLang="zh-CN" sz="264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a:xfrm>
            <a:off x="10485120" y="7627623"/>
            <a:ext cx="3413760" cy="438150"/>
          </a:xfrm>
        </p:spPr>
        <p:txBody>
          <a:bodyPr/>
          <a:lstStyle/>
          <a:p>
            <a:pPr>
              <a:defRPr/>
            </a:pPr>
            <a:fld id="{CA40A734-EF3B-425E-9970-80954DDB0807}" type="slidenum">
              <a:rPr lang="zh-CN" altLang="en-US" smtClean="0"/>
              <a:pPr>
                <a:defRPr/>
              </a:pPr>
              <a:t>24</a:t>
            </a:fld>
            <a:endParaRPr lang="zh-CN" altLang="en-US"/>
          </a:p>
        </p:txBody>
      </p:sp>
      <p:sp>
        <p:nvSpPr>
          <p:cNvPr id="6" name="Rectangle 5">
            <a:extLst>
              <a:ext uri="{FF2B5EF4-FFF2-40B4-BE49-F238E27FC236}">
                <a16:creationId xmlns:a16="http://schemas.microsoft.com/office/drawing/2014/main" id="{F3979BA1-DFE9-2247-9366-CC88B628C9BF}"/>
              </a:ext>
            </a:extLst>
          </p:cNvPr>
          <p:cNvSpPr/>
          <p:nvPr/>
        </p:nvSpPr>
        <p:spPr>
          <a:xfrm>
            <a:off x="2130604" y="3145304"/>
            <a:ext cx="10241280" cy="1938992"/>
          </a:xfrm>
          <a:prstGeom prst="rect">
            <a:avLst/>
          </a:prstGeom>
          <a:noFill/>
          <a:ln w="25400">
            <a:solidFill>
              <a:srgbClr val="C00000"/>
            </a:solidFill>
          </a:ln>
        </p:spPr>
        <p:txBody>
          <a:bodyPr wrap="square">
            <a:spAutoFit/>
          </a:bodyPr>
          <a:lstStyle/>
          <a:p>
            <a:r>
              <a:rPr lang="en-US" sz="2400" dirty="0">
                <a:solidFill>
                  <a:srgbClr val="333333"/>
                </a:solidFill>
                <a:latin typeface="Menlo" panose="020B0609030804020204" pitchFamily="49" charset="0"/>
              </a:rPr>
              <a:t>__global__ </a:t>
            </a:r>
            <a:r>
              <a:rPr lang="en-US" sz="2400" dirty="0">
                <a:solidFill>
                  <a:srgbClr val="7A3E9D"/>
                </a:solidFill>
                <a:latin typeface="Menlo" panose="020B0609030804020204" pitchFamily="49" charset="0"/>
              </a:rPr>
              <a:t>void</a:t>
            </a:r>
            <a:r>
              <a:rPr lang="en-US" sz="2400" dirty="0">
                <a:solidFill>
                  <a:srgbClr val="333333"/>
                </a:solidFill>
                <a:latin typeface="Menlo" panose="020B0609030804020204" pitchFamily="49" charset="0"/>
              </a:rPr>
              <a:t> </a:t>
            </a:r>
            <a:r>
              <a:rPr lang="en-US" sz="2400" b="1" dirty="0">
                <a:solidFill>
                  <a:srgbClr val="AA3731"/>
                </a:solidFill>
                <a:latin typeface="Menlo" panose="020B0609030804020204" pitchFamily="49" charset="0"/>
              </a:rPr>
              <a:t>histogram</a:t>
            </a:r>
            <a:r>
              <a:rPr lang="en-US" sz="2400" dirty="0">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histogram</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tid</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blockIdx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blockDim</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threadIdx</a:t>
            </a:r>
            <a:r>
              <a:rPr lang="en-US" sz="2400" dirty="0" err="1">
                <a:solidFill>
                  <a:srgbClr val="777777"/>
                </a:solidFill>
                <a:latin typeface="Menlo" panose="020B0609030804020204" pitchFamily="49" charset="0"/>
              </a:rPr>
              <a:t>.</a:t>
            </a:r>
            <a:r>
              <a:rPr lang="en-US" sz="2400" dirty="0" err="1">
                <a:solidFill>
                  <a:srgbClr val="7A3E9D"/>
                </a:solidFill>
                <a:latin typeface="Menlo" panose="020B0609030804020204" pitchFamily="49" charset="0"/>
              </a:rPr>
              <a:t>x</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dirty="0">
                <a:solidFill>
                  <a:srgbClr val="7A3E9D"/>
                </a:solidFill>
                <a:latin typeface="Menlo" panose="020B0609030804020204" pitchFamily="49" charset="0"/>
              </a:rPr>
              <a:t>    </a:t>
            </a:r>
            <a:r>
              <a:rPr lang="en-US" sz="2400" dirty="0" err="1">
                <a:solidFill>
                  <a:srgbClr val="7A3E9D"/>
                </a:solidFill>
                <a:latin typeface="Menlo" panose="020B0609030804020204" pitchFamily="49" charset="0"/>
              </a:rPr>
              <a:t>int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val_i</a:t>
            </a:r>
            <a:r>
              <a:rPr lang="en-US" sz="2400" dirty="0">
                <a:solidFill>
                  <a:srgbClr val="333333"/>
                </a:solidFill>
                <a:latin typeface="Menlo" panose="020B0609030804020204" pitchFamily="49" charset="0"/>
              </a:rPr>
              <a:t> </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err="1">
                <a:solidFill>
                  <a:srgbClr val="333333"/>
                </a:solidFill>
                <a:latin typeface="Menlo" panose="020B0609030804020204" pitchFamily="49" charset="0"/>
              </a:rPr>
              <a:t>val</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tid</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zh-CN" altLang="en-US" sz="2400" b="1" dirty="0">
                <a:solidFill>
                  <a:srgbClr val="AA3731"/>
                </a:solidFill>
                <a:latin typeface="Menlo" panose="020B0609030804020204" pitchFamily="49" charset="0"/>
              </a:rPr>
              <a:t>    </a:t>
            </a:r>
            <a:r>
              <a:rPr lang="en-US" sz="2400" b="1" dirty="0" err="1">
                <a:solidFill>
                  <a:srgbClr val="AA3731"/>
                </a:solidFill>
                <a:latin typeface="Menlo" panose="020B0609030804020204" pitchFamily="49" charset="0"/>
              </a:rPr>
              <a:t>atomicAdd</a:t>
            </a:r>
            <a:r>
              <a:rPr lang="en-US" sz="2400" dirty="0">
                <a:solidFill>
                  <a:srgbClr val="777777"/>
                </a:solidFill>
                <a:latin typeface="Menlo" panose="020B0609030804020204" pitchFamily="49" charset="0"/>
              </a:rPr>
              <a:t>(&amp;</a:t>
            </a:r>
            <a:r>
              <a:rPr lang="en-US" sz="2400" dirty="0">
                <a:solidFill>
                  <a:srgbClr val="333333"/>
                </a:solidFill>
                <a:latin typeface="Menlo" panose="020B0609030804020204" pitchFamily="49" charset="0"/>
              </a:rPr>
              <a:t>histogram</a:t>
            </a:r>
            <a:r>
              <a:rPr lang="en-US" sz="2400" dirty="0">
                <a:solidFill>
                  <a:srgbClr val="777777"/>
                </a:solidFill>
                <a:latin typeface="Menlo" panose="020B0609030804020204" pitchFamily="49" charset="0"/>
              </a:rPr>
              <a:t>[</a:t>
            </a:r>
            <a:r>
              <a:rPr lang="en-US" sz="2400" dirty="0" err="1">
                <a:solidFill>
                  <a:srgbClr val="333333"/>
                </a:solidFill>
                <a:latin typeface="Menlo" panose="020B0609030804020204" pitchFamily="49" charset="0"/>
              </a:rPr>
              <a:t>val_i</a:t>
            </a:r>
            <a:r>
              <a:rPr lang="en-US" sz="2400" dirty="0">
                <a:solidFill>
                  <a:srgbClr val="777777"/>
                </a:solidFill>
                <a:latin typeface="Menlo" panose="020B0609030804020204" pitchFamily="49" charset="0"/>
              </a:rPr>
              <a:t>],</a:t>
            </a:r>
            <a:r>
              <a:rPr lang="en-US" sz="2400" dirty="0">
                <a:solidFill>
                  <a:srgbClr val="333333"/>
                </a:solidFill>
                <a:latin typeface="Menlo" panose="020B0609030804020204" pitchFamily="49" charset="0"/>
              </a:rPr>
              <a:t> </a:t>
            </a:r>
            <a:r>
              <a:rPr lang="en-US" sz="2400" dirty="0">
                <a:solidFill>
                  <a:srgbClr val="9C5D27"/>
                </a:solidFill>
                <a:latin typeface="Menlo" panose="020B0609030804020204" pitchFamily="49" charset="0"/>
              </a:rPr>
              <a:t>1</a:t>
            </a:r>
            <a:r>
              <a:rPr lang="en-US" sz="2400" dirty="0">
                <a:solidFill>
                  <a:srgbClr val="777777"/>
                </a:solidFill>
                <a:latin typeface="Menlo" panose="020B0609030804020204" pitchFamily="49" charset="0"/>
              </a:rPr>
              <a:t>);</a:t>
            </a:r>
            <a:endParaRPr lang="en-US" sz="2400" dirty="0">
              <a:solidFill>
                <a:srgbClr val="333333"/>
              </a:solidFill>
              <a:latin typeface="Menlo" panose="020B0609030804020204" pitchFamily="49" charset="0"/>
            </a:endParaRPr>
          </a:p>
          <a:p>
            <a:r>
              <a:rPr lang="en-US" sz="2400" dirty="0">
                <a:solidFill>
                  <a:srgbClr val="777777"/>
                </a:solidFill>
                <a:latin typeface="Menlo" panose="020B0609030804020204" pitchFamily="49" charset="0"/>
              </a:rPr>
              <a:t>}</a:t>
            </a:r>
            <a:endParaRPr lang="en-US" sz="2400" b="0" dirty="0">
              <a:solidFill>
                <a:srgbClr val="333333"/>
              </a:solidFill>
              <a:effectLst/>
              <a:latin typeface="Menlo" panose="020B0609030804020204" pitchFamily="49" charset="0"/>
            </a:endParaRPr>
          </a:p>
        </p:txBody>
      </p:sp>
      <p:pic>
        <p:nvPicPr>
          <p:cNvPr id="5" name="Picture 4">
            <a:extLst>
              <a:ext uri="{FF2B5EF4-FFF2-40B4-BE49-F238E27FC236}">
                <a16:creationId xmlns:a16="http://schemas.microsoft.com/office/drawing/2014/main" id="{2E5C9665-9368-844B-8A7C-3C3748DE2837}"/>
              </a:ext>
            </a:extLst>
          </p:cNvPr>
          <p:cNvPicPr>
            <a:picLocks noChangeAspect="1"/>
          </p:cNvPicPr>
          <p:nvPr/>
        </p:nvPicPr>
        <p:blipFill>
          <a:blip r:embed="rId2"/>
          <a:stretch>
            <a:fillRect/>
          </a:stretch>
        </p:blipFill>
        <p:spPr>
          <a:xfrm>
            <a:off x="5031184" y="5122912"/>
            <a:ext cx="5740400" cy="2857500"/>
          </a:xfrm>
          <a:prstGeom prst="rect">
            <a:avLst/>
          </a:prstGeom>
          <a:solidFill>
            <a:schemeClr val="bg1"/>
          </a:solidFill>
        </p:spPr>
      </p:pic>
    </p:spTree>
    <p:extLst>
      <p:ext uri="{BB962C8B-B14F-4D97-AF65-F5344CB8AC3E}">
        <p14:creationId xmlns:p14="http://schemas.microsoft.com/office/powerpoint/2010/main" val="201848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原子操作应用举例：计算直方图</a:t>
            </a:r>
            <a:endParaRPr lang="en-US" altLang="zh-CN" sz="3600" dirty="0"/>
          </a:p>
          <a:p>
            <a:pPr lvl="1"/>
            <a:r>
              <a:rPr lang="zh-CN" altLang="en-US" sz="3120" dirty="0"/>
              <a:t>改进方法：使用共享内存</a:t>
            </a:r>
            <a:endParaRPr lang="en-US" altLang="zh-CN" sz="3120" dirty="0"/>
          </a:p>
          <a:p>
            <a:pPr lvl="2"/>
            <a:r>
              <a:rPr lang="zh-CN" altLang="en-US" sz="2800" dirty="0"/>
              <a:t>每个线程块先更新本地直方图</a:t>
            </a:r>
            <a:endParaRPr lang="en-US" altLang="zh-CN" sz="2800" dirty="0"/>
          </a:p>
          <a:p>
            <a:pPr lvl="2"/>
            <a:r>
              <a:rPr lang="zh-CN" altLang="en-US" sz="2800" dirty="0"/>
              <a:t>所有线程更新结束后，一次写入全局直方图</a:t>
            </a:r>
            <a:endParaRPr lang="en-US" altLang="zh-CN" sz="2800" dirty="0"/>
          </a:p>
          <a:p>
            <a:pPr lvl="3"/>
            <a:endParaRPr lang="en-US" altLang="zh-CN" sz="216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a:xfrm>
            <a:off x="10485120" y="7627623"/>
            <a:ext cx="3413760" cy="438150"/>
          </a:xfrm>
        </p:spPr>
        <p:txBody>
          <a:bodyPr/>
          <a:lstStyle/>
          <a:p>
            <a:pPr>
              <a:defRPr/>
            </a:pPr>
            <a:fld id="{CA40A734-EF3B-425E-9970-80954DDB0807}" type="slidenum">
              <a:rPr lang="zh-CN" altLang="en-US" smtClean="0"/>
              <a:pPr>
                <a:defRPr/>
              </a:pPr>
              <a:t>25</a:t>
            </a:fld>
            <a:endParaRPr lang="zh-CN" altLang="en-US"/>
          </a:p>
        </p:txBody>
      </p:sp>
      <p:pic>
        <p:nvPicPr>
          <p:cNvPr id="8" name="Picture 7">
            <a:extLst>
              <a:ext uri="{FF2B5EF4-FFF2-40B4-BE49-F238E27FC236}">
                <a16:creationId xmlns:a16="http://schemas.microsoft.com/office/drawing/2014/main" id="{8E354967-04F0-034D-A04E-DC6343807B50}"/>
              </a:ext>
            </a:extLst>
          </p:cNvPr>
          <p:cNvPicPr>
            <a:picLocks noChangeAspect="1"/>
          </p:cNvPicPr>
          <p:nvPr/>
        </p:nvPicPr>
        <p:blipFill>
          <a:blip r:embed="rId3"/>
          <a:stretch>
            <a:fillRect/>
          </a:stretch>
        </p:blipFill>
        <p:spPr>
          <a:xfrm>
            <a:off x="3175000" y="3538736"/>
            <a:ext cx="8280400" cy="2743200"/>
          </a:xfrm>
          <a:prstGeom prst="rect">
            <a:avLst/>
          </a:prstGeom>
        </p:spPr>
      </p:pic>
    </p:spTree>
    <p:extLst>
      <p:ext uri="{BB962C8B-B14F-4D97-AF65-F5344CB8AC3E}">
        <p14:creationId xmlns:p14="http://schemas.microsoft.com/office/powerpoint/2010/main" val="2310682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原子操作应用举例：计算直方图</a:t>
            </a:r>
            <a:endParaRPr lang="en-US" altLang="zh-CN" sz="3600" dirty="0"/>
          </a:p>
          <a:p>
            <a:pPr lvl="1"/>
            <a:r>
              <a:rPr lang="zh-CN" altLang="en-US" sz="3120" dirty="0"/>
              <a:t>改进方法：使用共享内存</a:t>
            </a:r>
            <a:endParaRPr lang="en-US" altLang="zh-CN" sz="3120" dirty="0"/>
          </a:p>
          <a:p>
            <a:pPr lvl="2"/>
            <a:r>
              <a:rPr lang="zh-CN" altLang="en-US" sz="2800" dirty="0"/>
              <a:t>每个线程块先更新本地直方图</a:t>
            </a:r>
            <a:endParaRPr lang="en-US" altLang="zh-CN" sz="2800" dirty="0"/>
          </a:p>
          <a:p>
            <a:pPr lvl="2"/>
            <a:r>
              <a:rPr lang="zh-CN" altLang="en-US" sz="2800" dirty="0"/>
              <a:t>所有线程更新结束后，一次写入全局直方图</a:t>
            </a:r>
            <a:endParaRPr lang="en-US" altLang="zh-CN" sz="2800" dirty="0"/>
          </a:p>
          <a:p>
            <a:pPr lvl="3"/>
            <a:endParaRPr lang="en-US" altLang="zh-CN" sz="216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a:xfrm>
            <a:off x="10485120" y="7627623"/>
            <a:ext cx="3413760" cy="438150"/>
          </a:xfrm>
        </p:spPr>
        <p:txBody>
          <a:bodyPr/>
          <a:lstStyle/>
          <a:p>
            <a:pPr>
              <a:defRPr/>
            </a:pPr>
            <a:fld id="{CA40A734-EF3B-425E-9970-80954DDB0807}" type="slidenum">
              <a:rPr lang="zh-CN" altLang="en-US" smtClean="0"/>
              <a:pPr>
                <a:defRPr/>
              </a:pPr>
              <a:t>26</a:t>
            </a:fld>
            <a:endParaRPr lang="zh-CN" altLang="en-US"/>
          </a:p>
        </p:txBody>
      </p:sp>
      <p:pic>
        <p:nvPicPr>
          <p:cNvPr id="6" name="图片 5">
            <a:extLst>
              <a:ext uri="{FF2B5EF4-FFF2-40B4-BE49-F238E27FC236}">
                <a16:creationId xmlns:a16="http://schemas.microsoft.com/office/drawing/2014/main" id="{BC4EB9B2-A443-4C33-9DC4-B052E41D9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685" y="3538736"/>
            <a:ext cx="8357029" cy="3626036"/>
          </a:xfrm>
          <a:prstGeom prst="rect">
            <a:avLst/>
          </a:prstGeom>
        </p:spPr>
      </p:pic>
    </p:spTree>
    <p:extLst>
      <p:ext uri="{BB962C8B-B14F-4D97-AF65-F5344CB8AC3E}">
        <p14:creationId xmlns:p14="http://schemas.microsoft.com/office/powerpoint/2010/main" val="2494696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原子操作应用举例：计算直方图</a:t>
            </a:r>
            <a:endParaRPr lang="en-US" altLang="zh-CN" sz="3600" dirty="0"/>
          </a:p>
          <a:p>
            <a:pPr lvl="1"/>
            <a:r>
              <a:rPr lang="zh-CN" altLang="en-US" sz="3120" dirty="0"/>
              <a:t>改进方法：使用共享内存</a:t>
            </a:r>
            <a:endParaRPr lang="en-US" altLang="zh-CN" sz="312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a:xfrm>
            <a:off x="10485120" y="7627623"/>
            <a:ext cx="3413760" cy="438150"/>
          </a:xfrm>
        </p:spPr>
        <p:txBody>
          <a:bodyPr/>
          <a:lstStyle/>
          <a:p>
            <a:pPr>
              <a:defRPr/>
            </a:pPr>
            <a:fld id="{CA40A734-EF3B-425E-9970-80954DDB0807}" type="slidenum">
              <a:rPr lang="zh-CN" altLang="en-US" smtClean="0"/>
              <a:pPr>
                <a:defRPr/>
              </a:pPr>
              <a:t>27</a:t>
            </a:fld>
            <a:endParaRPr lang="zh-CN" altLang="en-US"/>
          </a:p>
        </p:txBody>
      </p:sp>
      <p:sp>
        <p:nvSpPr>
          <p:cNvPr id="5" name="Rectangle 4">
            <a:extLst>
              <a:ext uri="{FF2B5EF4-FFF2-40B4-BE49-F238E27FC236}">
                <a16:creationId xmlns:a16="http://schemas.microsoft.com/office/drawing/2014/main" id="{C7E74F22-1A9D-5145-9876-E26DD3DD983A}"/>
              </a:ext>
            </a:extLst>
          </p:cNvPr>
          <p:cNvSpPr/>
          <p:nvPr/>
        </p:nvSpPr>
        <p:spPr>
          <a:xfrm>
            <a:off x="1626568" y="2549310"/>
            <a:ext cx="9937104" cy="5293757"/>
          </a:xfrm>
          <a:prstGeom prst="rect">
            <a:avLst/>
          </a:prstGeom>
          <a:solidFill>
            <a:schemeClr val="bg1"/>
          </a:solidFill>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histogram</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histogram</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__shared__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local_hist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if</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 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local_hist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__</a:t>
            </a:r>
            <a:r>
              <a:rPr lang="en-US" sz="2000" b="1" dirty="0" err="1">
                <a:solidFill>
                  <a:srgbClr val="AA3731"/>
                </a:solidFill>
                <a:latin typeface="Menlo" panose="020B0609030804020204" pitchFamily="49" charset="0"/>
              </a:rPr>
              <a:t>syncthreads</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val_i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atomicAdd</a:t>
            </a:r>
            <a:r>
              <a:rPr lang="en-US" sz="2000" dirty="0">
                <a:solidFill>
                  <a:srgbClr val="777777"/>
                </a:solidFill>
                <a:latin typeface="Menlo" panose="020B0609030804020204" pitchFamily="49" charset="0"/>
              </a:rPr>
              <a:t>(&amp;</a:t>
            </a:r>
            <a:r>
              <a:rPr lang="en-US" sz="2000" dirty="0" err="1">
                <a:solidFill>
                  <a:srgbClr val="333333"/>
                </a:solidFill>
                <a:latin typeface="Menlo" panose="020B0609030804020204" pitchFamily="49" charset="0"/>
              </a:rPr>
              <a:t>local_hist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val_i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__</a:t>
            </a:r>
            <a:r>
              <a:rPr lang="en-US" sz="2000" b="1" dirty="0" err="1">
                <a:solidFill>
                  <a:srgbClr val="AA3731"/>
                </a:solidFill>
                <a:latin typeface="Menlo" panose="020B0609030804020204" pitchFamily="49" charset="0"/>
              </a:rPr>
              <a:t>syncthreads</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if</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&lt;</a:t>
            </a:r>
            <a:r>
              <a:rPr lang="en-US" sz="2000" dirty="0">
                <a:solidFill>
                  <a:srgbClr val="333333"/>
                </a:solidFill>
                <a:latin typeface="Menlo" panose="020B0609030804020204" pitchFamily="49" charset="0"/>
              </a:rPr>
              <a:t> N </a:t>
            </a:r>
            <a:r>
              <a:rPr lang="en-US" sz="2000" dirty="0">
                <a:solidFill>
                  <a:srgbClr val="777777"/>
                </a:solidFill>
                <a:latin typeface="Menlo" panose="020B0609030804020204" pitchFamily="49" charset="0"/>
              </a:rPr>
              <a:t>&amp;&amp;</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local_hist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atomicAdd</a:t>
            </a:r>
            <a:r>
              <a:rPr lang="en-US" sz="2000" dirty="0">
                <a:solidFill>
                  <a:srgbClr val="777777"/>
                </a:solidFill>
                <a:latin typeface="Menlo" panose="020B0609030804020204" pitchFamily="49" charset="0"/>
              </a:rPr>
              <a:t>(&amp;</a:t>
            </a:r>
            <a:r>
              <a:rPr lang="en-US" sz="2000" dirty="0">
                <a:solidFill>
                  <a:srgbClr val="333333"/>
                </a:solidFill>
                <a:latin typeface="Menlo" panose="020B0609030804020204" pitchFamily="49" charset="0"/>
              </a:rPr>
              <a:t>histogram</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local_hist</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489009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CCCB-D567-D34E-921E-5CF2141C5F7F}"/>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21A46C70-0CB7-8342-973D-0A2E622EC6AB}"/>
              </a:ext>
            </a:extLst>
          </p:cNvPr>
          <p:cNvSpPr>
            <a:spLocks noGrp="1"/>
          </p:cNvSpPr>
          <p:nvPr>
            <p:ph idx="1"/>
          </p:nvPr>
        </p:nvSpPr>
        <p:spPr/>
        <p:txBody>
          <a:bodyPr/>
          <a:lstStyle/>
          <a:p>
            <a:r>
              <a:rPr lang="en-US" altLang="zh-CN" sz="3600" dirty="0"/>
              <a:t>CUDA</a:t>
            </a:r>
            <a:r>
              <a:rPr lang="zh-CN" altLang="en-US" sz="3600" dirty="0"/>
              <a:t>原子操作应用举例：计算直方图</a:t>
            </a:r>
            <a:endParaRPr lang="en-US" altLang="zh-CN" sz="3600" dirty="0"/>
          </a:p>
          <a:p>
            <a:pPr lvl="1"/>
            <a:r>
              <a:rPr lang="zh-CN" altLang="en-US" sz="3120" dirty="0"/>
              <a:t>改进方法：使用共享内存</a:t>
            </a:r>
            <a:endParaRPr lang="en-US" altLang="zh-CN" sz="3120" dirty="0"/>
          </a:p>
          <a:p>
            <a:pPr lvl="1"/>
            <a:r>
              <a:rPr lang="zh-CN" altLang="en-US" sz="3120" dirty="0"/>
              <a:t>块多于硬件能够并行的上限怎么办？粗化！</a:t>
            </a:r>
            <a:endParaRPr lang="en-US" altLang="zh-CN" sz="3120" dirty="0"/>
          </a:p>
        </p:txBody>
      </p:sp>
      <p:sp>
        <p:nvSpPr>
          <p:cNvPr id="4" name="Slide Number Placeholder 3">
            <a:extLst>
              <a:ext uri="{FF2B5EF4-FFF2-40B4-BE49-F238E27FC236}">
                <a16:creationId xmlns:a16="http://schemas.microsoft.com/office/drawing/2014/main" id="{231EA797-D51E-D041-8207-744D92EE20F5}"/>
              </a:ext>
            </a:extLst>
          </p:cNvPr>
          <p:cNvSpPr>
            <a:spLocks noGrp="1"/>
          </p:cNvSpPr>
          <p:nvPr>
            <p:ph type="sldNum" sz="quarter" idx="12"/>
          </p:nvPr>
        </p:nvSpPr>
        <p:spPr>
          <a:xfrm>
            <a:off x="10485120" y="7627623"/>
            <a:ext cx="3413760" cy="438150"/>
          </a:xfrm>
        </p:spPr>
        <p:txBody>
          <a:bodyPr/>
          <a:lstStyle/>
          <a:p>
            <a:pPr>
              <a:defRPr/>
            </a:pPr>
            <a:fld id="{CA40A734-EF3B-425E-9970-80954DDB0807}" type="slidenum">
              <a:rPr lang="zh-CN" altLang="en-US" smtClean="0"/>
              <a:pPr>
                <a:defRPr/>
              </a:pPr>
              <a:t>28</a:t>
            </a:fld>
            <a:endParaRPr lang="zh-CN" altLang="en-US"/>
          </a:p>
        </p:txBody>
      </p:sp>
      <p:pic>
        <p:nvPicPr>
          <p:cNvPr id="7" name="图片 6">
            <a:extLst>
              <a:ext uri="{FF2B5EF4-FFF2-40B4-BE49-F238E27FC236}">
                <a16:creationId xmlns:a16="http://schemas.microsoft.com/office/drawing/2014/main" id="{A16B6374-CA75-4B86-BC0C-61086C89D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170" y="3178696"/>
            <a:ext cx="10578060" cy="3956679"/>
          </a:xfrm>
          <a:prstGeom prst="rect">
            <a:avLst/>
          </a:prstGeom>
        </p:spPr>
      </p:pic>
    </p:spTree>
    <p:extLst>
      <p:ext uri="{BB962C8B-B14F-4D97-AF65-F5344CB8AC3E}">
        <p14:creationId xmlns:p14="http://schemas.microsoft.com/office/powerpoint/2010/main" val="4098039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原子操作应用举例：计算直方图</a:t>
            </a:r>
            <a:endParaRPr lang="en-US" altLang="zh-CN" sz="4000" dirty="0"/>
          </a:p>
          <a:p>
            <a:pPr lvl="1"/>
            <a:r>
              <a:rPr lang="zh-CN" altLang="en-US" sz="3520" dirty="0"/>
              <a:t>是否能不使用原子操作？</a:t>
            </a:r>
            <a:endParaRPr lang="en-US" altLang="zh-CN" sz="3520" dirty="0"/>
          </a:p>
          <a:p>
            <a:pPr lvl="2"/>
            <a:r>
              <a:rPr lang="zh-CN" altLang="en-US" dirty="0"/>
              <a:t>利用线程束隐含的同步（早期算法）</a:t>
            </a:r>
            <a:endParaRPr lang="en-US" altLang="zh-CN" dirty="0"/>
          </a:p>
          <a:p>
            <a:pPr lvl="2"/>
            <a:r>
              <a:rPr lang="zh-CN" altLang="en-US" dirty="0"/>
              <a:t>分配大小为 </a:t>
            </a:r>
            <a:r>
              <a:rPr lang="en-US" dirty="0">
                <a:solidFill>
                  <a:srgbClr val="333333"/>
                </a:solidFill>
                <a:latin typeface="Menlo" panose="020B0609030804020204" pitchFamily="49" charset="0"/>
              </a:rPr>
              <a:t>m</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N</a:t>
            </a:r>
            <a:r>
              <a:rPr lang="zh-CN" altLang="en-US" dirty="0">
                <a:solidFill>
                  <a:srgbClr val="333333"/>
                </a:solidFill>
                <a:latin typeface="Menlo" panose="020B0609030804020204" pitchFamily="49" charset="0"/>
              </a:rPr>
              <a:t> </a:t>
            </a:r>
            <a:r>
              <a:rPr lang="zh-CN" altLang="en-US" dirty="0"/>
              <a:t>的共享内存</a:t>
            </a:r>
            <a:endParaRPr lang="en-US" altLang="zh-CN" dirty="0"/>
          </a:p>
          <a:p>
            <a:pPr lvl="3"/>
            <a:r>
              <a:rPr lang="zh-CN" altLang="en-US" dirty="0"/>
              <a:t>其中 </a:t>
            </a:r>
            <a:r>
              <a:rPr lang="en-US" dirty="0">
                <a:solidFill>
                  <a:srgbClr val="333333"/>
                </a:solidFill>
                <a:latin typeface="Menlo" panose="020B0609030804020204" pitchFamily="49" charset="0"/>
              </a:rPr>
              <a:t>m</a:t>
            </a:r>
            <a:r>
              <a:rPr lang="zh-CN" altLang="en-US" dirty="0">
                <a:solidFill>
                  <a:srgbClr val="333333"/>
                </a:solidFill>
                <a:latin typeface="Menlo" panose="020B0609030804020204" pitchFamily="49" charset="0"/>
              </a:rPr>
              <a:t> 为一个线程块中</a:t>
            </a:r>
            <a:r>
              <a:rPr lang="zh-CN" altLang="en-US" dirty="0"/>
              <a:t>线程束的个数</a:t>
            </a:r>
            <a:endParaRPr lang="en-US" altLang="zh-CN" dirty="0"/>
          </a:p>
          <a:p>
            <a:pPr lvl="3"/>
            <a:r>
              <a:rPr lang="zh-CN" altLang="en-US" dirty="0"/>
              <a:t>每个线程束写入独立的</a:t>
            </a:r>
            <a:r>
              <a:rPr lang="en-US" altLang="zh-CN" dirty="0"/>
              <a:t>local</a:t>
            </a:r>
            <a:r>
              <a:rPr lang="zh-CN" altLang="en-US" dirty="0"/>
              <a:t> </a:t>
            </a:r>
            <a:r>
              <a:rPr lang="en-US" altLang="zh-CN" dirty="0"/>
              <a:t>copy</a:t>
            </a:r>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29</a:t>
            </a:fld>
            <a:endParaRPr lang="zh-CN" altLang="en-US"/>
          </a:p>
        </p:txBody>
      </p:sp>
      <p:pic>
        <p:nvPicPr>
          <p:cNvPr id="5" name="Picture 4">
            <a:extLst>
              <a:ext uri="{FF2B5EF4-FFF2-40B4-BE49-F238E27FC236}">
                <a16:creationId xmlns:a16="http://schemas.microsoft.com/office/drawing/2014/main" id="{C9CC65D9-A7AF-6748-BD27-B579F20550F3}"/>
              </a:ext>
            </a:extLst>
          </p:cNvPr>
          <p:cNvPicPr>
            <a:picLocks noChangeAspect="1"/>
          </p:cNvPicPr>
          <p:nvPr/>
        </p:nvPicPr>
        <p:blipFill>
          <a:blip r:embed="rId2"/>
          <a:stretch>
            <a:fillRect/>
          </a:stretch>
        </p:blipFill>
        <p:spPr>
          <a:xfrm>
            <a:off x="1117600" y="4629224"/>
            <a:ext cx="12395200" cy="3302000"/>
          </a:xfrm>
          <a:prstGeom prst="rect">
            <a:avLst/>
          </a:prstGeom>
          <a:solidFill>
            <a:schemeClr val="bg1"/>
          </a:solidFill>
        </p:spPr>
      </p:pic>
    </p:spTree>
    <p:extLst>
      <p:ext uri="{BB962C8B-B14F-4D97-AF65-F5344CB8AC3E}">
        <p14:creationId xmlns:p14="http://schemas.microsoft.com/office/powerpoint/2010/main" val="163618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1AE2-3838-9B44-9B98-8BF14F9A745C}"/>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80C61F5A-C42A-C14C-B2DF-456365FC43C9}"/>
              </a:ext>
            </a:extLst>
          </p:cNvPr>
          <p:cNvSpPr>
            <a:spLocks noGrp="1"/>
          </p:cNvSpPr>
          <p:nvPr>
            <p:ph idx="1"/>
          </p:nvPr>
        </p:nvSpPr>
        <p:spPr/>
        <p:txBody>
          <a:bodyPr/>
          <a:lstStyle/>
          <a:p>
            <a:r>
              <a:rPr lang="zh-CN" altLang="en-US" sz="3600" dirty="0"/>
              <a:t>逻辑视图</a:t>
            </a:r>
            <a:endParaRPr lang="en-US" altLang="zh-CN" sz="3600" dirty="0"/>
          </a:p>
          <a:p>
            <a:pPr lvl="1"/>
            <a:r>
              <a:rPr lang="zh-CN" altLang="en-US" sz="3200" dirty="0"/>
              <a:t>每个线程块由一个</a:t>
            </a:r>
            <a:r>
              <a:rPr lang="en-US" altLang="zh-CN" sz="3200" dirty="0"/>
              <a:t>SM</a:t>
            </a:r>
            <a:r>
              <a:rPr lang="zh-CN" altLang="en-US" sz="3200" dirty="0"/>
              <a:t>执行</a:t>
            </a:r>
            <a:endParaRPr lang="en-US" altLang="zh-CN" sz="3200" dirty="0"/>
          </a:p>
          <a:p>
            <a:pPr lvl="1"/>
            <a:r>
              <a:rPr lang="zh-CN" altLang="en-US" sz="3200" dirty="0"/>
              <a:t>由硬件调度</a:t>
            </a:r>
            <a:endParaRPr lang="en-US" altLang="zh-CN" sz="3200" dirty="0"/>
          </a:p>
          <a:p>
            <a:pPr lvl="1"/>
            <a:r>
              <a:rPr lang="zh-CN" altLang="en-US" sz="3200" dirty="0"/>
              <a:t>无法控制线程块的执行顺序</a:t>
            </a:r>
            <a:endParaRPr lang="en-US" altLang="zh-CN" sz="3200" dirty="0"/>
          </a:p>
        </p:txBody>
      </p:sp>
      <p:sp>
        <p:nvSpPr>
          <p:cNvPr id="4" name="Slide Number Placeholder 3">
            <a:extLst>
              <a:ext uri="{FF2B5EF4-FFF2-40B4-BE49-F238E27FC236}">
                <a16:creationId xmlns:a16="http://schemas.microsoft.com/office/drawing/2014/main" id="{BD553768-FC4F-FD49-B306-4355E4B88C1F}"/>
              </a:ext>
            </a:extLst>
          </p:cNvPr>
          <p:cNvSpPr>
            <a:spLocks noGrp="1"/>
          </p:cNvSpPr>
          <p:nvPr>
            <p:ph type="sldNum" sz="quarter" idx="12"/>
          </p:nvPr>
        </p:nvSpPr>
        <p:spPr/>
        <p:txBody>
          <a:bodyPr/>
          <a:lstStyle/>
          <a:p>
            <a:pPr>
              <a:defRPr/>
            </a:pPr>
            <a:fld id="{CA40A734-EF3B-425E-9970-80954DDB0807}" type="slidenum">
              <a:rPr lang="zh-CN" altLang="en-US" smtClean="0"/>
              <a:pPr>
                <a:defRPr/>
              </a:pPr>
              <a:t>3</a:t>
            </a:fld>
            <a:endParaRPr lang="zh-CN" altLang="en-US"/>
          </a:p>
        </p:txBody>
      </p:sp>
      <p:pic>
        <p:nvPicPr>
          <p:cNvPr id="6" name="Picture 5">
            <a:extLst>
              <a:ext uri="{FF2B5EF4-FFF2-40B4-BE49-F238E27FC236}">
                <a16:creationId xmlns:a16="http://schemas.microsoft.com/office/drawing/2014/main" id="{F2636080-8D78-784A-B347-21B37D567E0F}"/>
              </a:ext>
            </a:extLst>
          </p:cNvPr>
          <p:cNvPicPr>
            <a:picLocks noChangeAspect="1"/>
          </p:cNvPicPr>
          <p:nvPr/>
        </p:nvPicPr>
        <p:blipFill>
          <a:blip r:embed="rId2"/>
          <a:stretch>
            <a:fillRect/>
          </a:stretch>
        </p:blipFill>
        <p:spPr>
          <a:xfrm>
            <a:off x="1080120" y="3303644"/>
            <a:ext cx="12355760" cy="4555572"/>
          </a:xfrm>
          <a:prstGeom prst="rect">
            <a:avLst/>
          </a:prstGeom>
        </p:spPr>
      </p:pic>
    </p:spTree>
    <p:extLst>
      <p:ext uri="{BB962C8B-B14F-4D97-AF65-F5344CB8AC3E}">
        <p14:creationId xmlns:p14="http://schemas.microsoft.com/office/powerpoint/2010/main" val="3560852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原子操作应用举例：计算直方图</a:t>
            </a:r>
            <a:endParaRPr lang="en-US" altLang="zh-CN" sz="4000" dirty="0"/>
          </a:p>
          <a:p>
            <a:pPr lvl="1"/>
            <a:r>
              <a:rPr lang="zh-CN" altLang="en-US" sz="3520" dirty="0"/>
              <a:t>不使用原子操作：</a:t>
            </a:r>
            <a:r>
              <a:rPr lang="zh-CN" altLang="en-US" dirty="0"/>
              <a:t>利用线程束隐含的同步（早期算法）</a:t>
            </a:r>
            <a:endParaRPr lang="en-US" altLang="zh-CN" dirty="0"/>
          </a:p>
          <a:p>
            <a:pPr lvl="2"/>
            <a:r>
              <a:rPr lang="zh-CN" altLang="en-US" dirty="0"/>
              <a:t>如何保证线程束之中的线程不产生竞争状态？</a:t>
            </a:r>
            <a:endParaRPr lang="en-US" altLang="zh-CN" dirty="0"/>
          </a:p>
          <a:p>
            <a:pPr lvl="3"/>
            <a:r>
              <a:rPr lang="zh-CN" altLang="en-US" dirty="0"/>
              <a:t>线程实际处于同步状态，需要知道的只是最后写入的线程</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30</a:t>
            </a:fld>
            <a:endParaRPr lang="zh-CN" altLang="en-US"/>
          </a:p>
        </p:txBody>
      </p:sp>
      <p:sp>
        <p:nvSpPr>
          <p:cNvPr id="6" name="Rectangle 5">
            <a:extLst>
              <a:ext uri="{FF2B5EF4-FFF2-40B4-BE49-F238E27FC236}">
                <a16:creationId xmlns:a16="http://schemas.microsoft.com/office/drawing/2014/main" id="{D2F503C7-8666-CA4B-9AFC-EFB8BE08EEE8}"/>
              </a:ext>
            </a:extLst>
          </p:cNvPr>
          <p:cNvSpPr/>
          <p:nvPr/>
        </p:nvSpPr>
        <p:spPr>
          <a:xfrm>
            <a:off x="1266528" y="3935079"/>
            <a:ext cx="6696744" cy="3416320"/>
          </a:xfrm>
          <a:prstGeom prst="rect">
            <a:avLst/>
          </a:prstGeom>
          <a:solidFill>
            <a:schemeClr val="bg1"/>
          </a:solidFill>
          <a:ln w="25400">
            <a:solidFill>
              <a:srgbClr val="C00000"/>
            </a:solidFill>
          </a:ln>
        </p:spPr>
        <p:txBody>
          <a:bodyPr wrap="square">
            <a:spAutoFit/>
          </a:bodyPr>
          <a:lstStyle/>
          <a:p>
            <a:r>
              <a:rPr lang="en-US" dirty="0">
                <a:solidFill>
                  <a:srgbClr val="333333"/>
                </a:solidFill>
                <a:latin typeface="Menlo" panose="020B0609030804020204" pitchFamily="49" charset="0"/>
              </a:rPr>
              <a:t>__device__ </a:t>
            </a:r>
            <a:r>
              <a:rPr lang="en-US" dirty="0">
                <a:solidFill>
                  <a:srgbClr val="7A3E9D"/>
                </a:solidFill>
                <a:latin typeface="Menlo" panose="020B0609030804020204" pitchFamily="49" charset="0"/>
              </a:rPr>
              <a:t>void</a:t>
            </a:r>
            <a:r>
              <a:rPr lang="en-US" dirty="0">
                <a:solidFill>
                  <a:srgbClr val="333333"/>
                </a:solidFill>
                <a:latin typeface="Menlo" panose="020B0609030804020204" pitchFamily="49" charset="0"/>
              </a:rPr>
              <a:t> </a:t>
            </a:r>
            <a:r>
              <a:rPr lang="en-US" b="1" dirty="0" err="1">
                <a:solidFill>
                  <a:srgbClr val="AA3731"/>
                </a:solidFill>
                <a:latin typeface="Menlo" panose="020B0609030804020204" pitchFamily="49" charset="0"/>
              </a:rPr>
              <a:t>addData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4B69C6"/>
                </a:solidFill>
                <a:latin typeface="Menlo" panose="020B0609030804020204" pitchFamily="49" charset="0"/>
              </a:rPr>
              <a:t>    </a:t>
            </a:r>
            <a:r>
              <a:rPr lang="en-US" dirty="0">
                <a:solidFill>
                  <a:srgbClr val="4B69C6"/>
                </a:solidFill>
                <a:latin typeface="Menlo" panose="020B0609030804020204" pitchFamily="49" charset="0"/>
              </a:rPr>
              <a:t>volatile</a:t>
            </a:r>
            <a:r>
              <a:rPr lang="en-US" dirty="0">
                <a:solidFill>
                  <a:srgbClr val="333333"/>
                </a:solidFill>
                <a:latin typeface="Menlo" panose="020B0609030804020204" pitchFamily="49" charset="0"/>
              </a:rPr>
              <a:t> </a:t>
            </a:r>
            <a:r>
              <a:rPr lang="en-US" dirty="0">
                <a:solidFill>
                  <a:srgbClr val="7A3E9D"/>
                </a:solidFill>
                <a:latin typeface="Menlo" panose="020B0609030804020204" pitchFamily="49" charset="0"/>
              </a:rPr>
              <a:t>unsigned</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s_WarpHist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a:solidFill>
                  <a:srgbClr val="7A3E9D"/>
                </a:solidFill>
                <a:latin typeface="Menlo" panose="020B0609030804020204" pitchFamily="49" charset="0"/>
              </a:rPr>
              <a:t>unsigned</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data</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a:solidFill>
                  <a:srgbClr val="7A3E9D"/>
                </a:solidFill>
                <a:latin typeface="Menlo" panose="020B0609030804020204" pitchFamily="49" charset="0"/>
              </a:rPr>
              <a:t>unsigned</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threadTag</a:t>
            </a:r>
            <a:r>
              <a:rPr lang="en-US" dirty="0">
                <a:solidFill>
                  <a:srgbClr val="777777"/>
                </a:solidFill>
                <a:latin typeface="Menlo" panose="020B0609030804020204" pitchFamily="49" charset="0"/>
              </a:rPr>
              <a:t>)</a:t>
            </a:r>
          </a:p>
          <a:p>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A3E9D"/>
                </a:solidFill>
                <a:latin typeface="Menlo" panose="020B0609030804020204" pitchFamily="49" charset="0"/>
              </a:rPr>
              <a:t>    </a:t>
            </a:r>
            <a:r>
              <a:rPr lang="en-US" dirty="0">
                <a:solidFill>
                  <a:srgbClr val="7A3E9D"/>
                </a:solidFill>
                <a:latin typeface="Menlo" panose="020B0609030804020204" pitchFamily="49" charset="0"/>
              </a:rPr>
              <a:t>unsigned</a:t>
            </a:r>
            <a:r>
              <a:rPr lang="en-US" dirty="0">
                <a:solidFill>
                  <a:srgbClr val="333333"/>
                </a:solidFill>
                <a:latin typeface="Menlo" panose="020B0609030804020204" pitchFamily="49" charset="0"/>
              </a:rPr>
              <a:t> </a:t>
            </a:r>
            <a:r>
              <a:rPr lang="en-US" dirty="0" err="1">
                <a:solidFill>
                  <a:srgbClr val="7A3E9D"/>
                </a:solidFill>
                <a:latin typeface="Menlo" panose="020B0609030804020204" pitchFamily="49" charset="0"/>
              </a:rPr>
              <a:t>int</a:t>
            </a:r>
            <a:r>
              <a:rPr lang="en-US" dirty="0">
                <a:solidFill>
                  <a:srgbClr val="333333"/>
                </a:solidFill>
                <a:latin typeface="Menlo" panose="020B0609030804020204" pitchFamily="49" charset="0"/>
              </a:rPr>
              <a:t> count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4B69C6"/>
                </a:solidFill>
                <a:latin typeface="Menlo" panose="020B0609030804020204" pitchFamily="49" charset="0"/>
              </a:rPr>
              <a:t>    </a:t>
            </a:r>
            <a:r>
              <a:rPr lang="en-US" dirty="0">
                <a:solidFill>
                  <a:srgbClr val="4B69C6"/>
                </a:solidFill>
                <a:latin typeface="Menlo" panose="020B0609030804020204" pitchFamily="49" charset="0"/>
              </a:rPr>
              <a:t>do</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count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s_WarpHist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data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&amp;</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0x07FFFFFFU</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a:solidFill>
                  <a:srgbClr val="333333"/>
                </a:solidFill>
                <a:latin typeface="Menlo" panose="020B0609030804020204" pitchFamily="49" charset="0"/>
              </a:rPr>
              <a:t>count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threadTag</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count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9C5D27"/>
                </a:solidFill>
                <a:latin typeface="Menlo" panose="020B0609030804020204" pitchFamily="49" charset="0"/>
              </a:rPr>
              <a:t>1</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333333"/>
                </a:solidFill>
                <a:latin typeface="Menlo" panose="020B0609030804020204" pitchFamily="49" charset="0"/>
              </a:rPr>
              <a:t>        </a:t>
            </a:r>
            <a:r>
              <a:rPr lang="en-US" dirty="0" err="1">
                <a:solidFill>
                  <a:srgbClr val="333333"/>
                </a:solidFill>
                <a:latin typeface="Menlo" panose="020B0609030804020204" pitchFamily="49" charset="0"/>
              </a:rPr>
              <a:t>s_WarpHist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data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count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zh-CN" altLang="en-US" dirty="0">
                <a:solidFill>
                  <a:srgbClr val="777777"/>
                </a:solidFill>
                <a:latin typeface="Menlo" panose="020B0609030804020204" pitchFamily="49" charset="0"/>
              </a:rPr>
              <a:t>    </a:t>
            </a:r>
            <a:r>
              <a:rPr lang="en-US" dirty="0">
                <a:solidFill>
                  <a:srgbClr val="777777"/>
                </a:solidFill>
                <a:latin typeface="Menlo" panose="020B0609030804020204" pitchFamily="49" charset="0"/>
              </a:rPr>
              <a:t>}</a:t>
            </a:r>
            <a:r>
              <a:rPr lang="zh-CN" altLang="en-US" dirty="0">
                <a:solidFill>
                  <a:srgbClr val="777777"/>
                </a:solidFill>
                <a:latin typeface="Menlo" panose="020B0609030804020204" pitchFamily="49" charset="0"/>
              </a:rPr>
              <a:t> </a:t>
            </a:r>
            <a:r>
              <a:rPr lang="en-US" dirty="0">
                <a:solidFill>
                  <a:srgbClr val="4B69C6"/>
                </a:solidFill>
                <a:latin typeface="Menlo" panose="020B0609030804020204" pitchFamily="49" charset="0"/>
              </a:rPr>
              <a:t>while</a:t>
            </a:r>
            <a:r>
              <a:rPr lang="zh-CN" altLang="en-US" dirty="0">
                <a:solidFill>
                  <a:srgbClr val="4B69C6"/>
                </a:solidFill>
                <a:latin typeface="Menlo" panose="020B0609030804020204" pitchFamily="49" charset="0"/>
              </a:rPr>
              <a:t> </a:t>
            </a:r>
            <a:r>
              <a:rPr lang="en-US" dirty="0">
                <a:solidFill>
                  <a:srgbClr val="777777"/>
                </a:solidFill>
                <a:latin typeface="Menlo" panose="020B0609030804020204" pitchFamily="49" charset="0"/>
              </a:rPr>
              <a:t>(</a:t>
            </a:r>
            <a:r>
              <a:rPr lang="en-US" dirty="0" err="1">
                <a:solidFill>
                  <a:srgbClr val="333333"/>
                </a:solidFill>
                <a:latin typeface="Menlo" panose="020B0609030804020204" pitchFamily="49" charset="0"/>
              </a:rPr>
              <a:t>s_WarpHist</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data</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a:t>
            </a:r>
            <a:r>
              <a:rPr lang="en-US" dirty="0">
                <a:solidFill>
                  <a:srgbClr val="777777"/>
                </a:solidFill>
                <a:latin typeface="Menlo" panose="020B0609030804020204" pitchFamily="49" charset="0"/>
              </a:rPr>
              <a:t>!=</a:t>
            </a:r>
            <a:r>
              <a:rPr lang="en-US" dirty="0">
                <a:solidFill>
                  <a:srgbClr val="333333"/>
                </a:solidFill>
                <a:latin typeface="Menlo" panose="020B0609030804020204" pitchFamily="49" charset="0"/>
              </a:rPr>
              <a:t> count</a:t>
            </a:r>
            <a:r>
              <a:rPr lang="en-US" dirty="0">
                <a:solidFill>
                  <a:srgbClr val="777777"/>
                </a:solidFill>
                <a:latin typeface="Menlo" panose="020B0609030804020204" pitchFamily="49" charset="0"/>
              </a:rPr>
              <a:t>);</a:t>
            </a:r>
            <a:endParaRPr lang="en-US" dirty="0">
              <a:solidFill>
                <a:srgbClr val="333333"/>
              </a:solidFill>
              <a:latin typeface="Menlo" panose="020B0609030804020204" pitchFamily="49" charset="0"/>
            </a:endParaRPr>
          </a:p>
          <a:p>
            <a:r>
              <a:rPr lang="en-US" dirty="0">
                <a:solidFill>
                  <a:srgbClr val="777777"/>
                </a:solidFill>
                <a:latin typeface="Menlo" panose="020B0609030804020204" pitchFamily="49" charset="0"/>
              </a:rPr>
              <a:t>}</a:t>
            </a:r>
            <a:endParaRPr lang="en-US"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6BDD60F5-466D-FB4C-962D-126EFCF8D24D}"/>
              </a:ext>
            </a:extLst>
          </p:cNvPr>
          <p:cNvSpPr/>
          <p:nvPr/>
        </p:nvSpPr>
        <p:spPr>
          <a:xfrm>
            <a:off x="8179296" y="3910970"/>
            <a:ext cx="5367894" cy="707886"/>
          </a:xfrm>
          <a:prstGeom prst="rect">
            <a:avLst/>
          </a:prstGeom>
          <a:solidFill>
            <a:schemeClr val="bg1"/>
          </a:solidFill>
          <a:ln w="25400">
            <a:solidFill>
              <a:srgbClr val="C00000"/>
            </a:solidFill>
          </a:ln>
        </p:spPr>
        <p:txBody>
          <a:bodyPr wrap="square">
            <a:spAutoFit/>
          </a:bodyPr>
          <a:lstStyle/>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volatile</a:t>
            </a:r>
            <a:r>
              <a:rPr lang="en-US" sz="2000" dirty="0">
                <a:solidFill>
                  <a:srgbClr val="333333"/>
                </a:solidFill>
                <a:latin typeface="Menlo" panose="020B0609030804020204" pitchFamily="49" charset="0"/>
              </a:rPr>
              <a:t> </a:t>
            </a:r>
            <a:r>
              <a:rPr lang="en-US" sz="2000" dirty="0">
                <a:solidFill>
                  <a:srgbClr val="7A3E9D"/>
                </a:solidFill>
                <a:latin typeface="Menlo" panose="020B0609030804020204" pitchFamily="49" charset="0"/>
              </a:rPr>
              <a:t>unsigned</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s_WarpHist</a:t>
            </a:r>
            <a:r>
              <a:rPr lang="zh-CN" altLang="en-US" sz="2000" dirty="0">
                <a:solidFill>
                  <a:srgbClr val="333333"/>
                </a:solidFill>
                <a:latin typeface="SimHei" panose="02010609060101010101" pitchFamily="49" charset="-122"/>
                <a:ea typeface="SimHei" panose="02010609060101010101" pitchFamily="49" charset="-122"/>
              </a:rPr>
              <a:t>：</a:t>
            </a:r>
            <a:r>
              <a:rPr lang="en-US" sz="2000" dirty="0">
                <a:solidFill>
                  <a:srgbClr val="4B69C6"/>
                </a:solidFill>
                <a:latin typeface="Menlo" panose="020B0609030804020204" pitchFamily="49" charset="0"/>
              </a:rPr>
              <a:t>volatile</a:t>
            </a:r>
            <a:r>
              <a:rPr lang="zh-CN" altLang="en-US" sz="2000" dirty="0">
                <a:solidFill>
                  <a:srgbClr val="333333"/>
                </a:solidFill>
                <a:latin typeface="SimHei" panose="02010609060101010101" pitchFamily="49" charset="-122"/>
                <a:ea typeface="SimHei" panose="02010609060101010101" pitchFamily="49" charset="-122"/>
              </a:rPr>
              <a:t> 是否可以省略？</a:t>
            </a:r>
            <a:endParaRPr lang="en-US" sz="2000" dirty="0"/>
          </a:p>
        </p:txBody>
      </p:sp>
      <p:pic>
        <p:nvPicPr>
          <p:cNvPr id="9" name="Picture 8">
            <a:extLst>
              <a:ext uri="{FF2B5EF4-FFF2-40B4-BE49-F238E27FC236}">
                <a16:creationId xmlns:a16="http://schemas.microsoft.com/office/drawing/2014/main" id="{A4C1613F-7E9F-6640-88DF-FEC7469C5EE0}"/>
              </a:ext>
            </a:extLst>
          </p:cNvPr>
          <p:cNvPicPr>
            <a:picLocks noChangeAspect="1"/>
          </p:cNvPicPr>
          <p:nvPr/>
        </p:nvPicPr>
        <p:blipFill>
          <a:blip r:embed="rId3"/>
          <a:stretch>
            <a:fillRect/>
          </a:stretch>
        </p:blipFill>
        <p:spPr>
          <a:xfrm>
            <a:off x="8185119" y="5014930"/>
            <a:ext cx="5826825" cy="1260110"/>
          </a:xfrm>
          <a:prstGeom prst="rect">
            <a:avLst/>
          </a:prstGeom>
        </p:spPr>
      </p:pic>
    </p:spTree>
    <p:extLst>
      <p:ext uri="{BB962C8B-B14F-4D97-AF65-F5344CB8AC3E}">
        <p14:creationId xmlns:p14="http://schemas.microsoft.com/office/powerpoint/2010/main" val="22220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原子操作应用举例：元素归类</a:t>
            </a:r>
            <a:endParaRPr lang="en-US" altLang="zh-CN" sz="4000" dirty="0"/>
          </a:p>
          <a:p>
            <a:pPr lvl="1"/>
            <a:r>
              <a:rPr lang="zh-CN" altLang="en-US" sz="3520" dirty="0"/>
              <a:t>在计算直方图的基础上，记录每个</a:t>
            </a:r>
            <a:r>
              <a:rPr lang="en-US" altLang="zh-CN" sz="3520" dirty="0"/>
              <a:t>bin</a:t>
            </a:r>
            <a:r>
              <a:rPr lang="zh-CN" altLang="en-US" sz="3520" dirty="0"/>
              <a:t>中的元素</a:t>
            </a:r>
            <a:endParaRPr lang="en-US" altLang="zh-CN" sz="3520" dirty="0"/>
          </a:p>
          <a:p>
            <a:pPr lvl="1"/>
            <a:r>
              <a:rPr lang="zh-CN" altLang="en-US" sz="3520" dirty="0"/>
              <a:t>直接思路：使用</a:t>
            </a:r>
            <a:r>
              <a:rPr lang="en-US" altLang="zh-CN" sz="3520" dirty="0"/>
              <a:t>N</a:t>
            </a:r>
            <a:r>
              <a:rPr lang="zh-CN" altLang="en-US" sz="3520" dirty="0"/>
              <a:t>个数组，每次将元素置于相应数组末端</a:t>
            </a:r>
            <a:endParaRPr lang="en-US" altLang="zh-CN" sz="3520" dirty="0"/>
          </a:p>
          <a:p>
            <a:pPr lvl="2"/>
            <a:r>
              <a:rPr lang="en-US" altLang="zh-CN" dirty="0"/>
              <a:t>N</a:t>
            </a:r>
            <a:r>
              <a:rPr lang="zh-CN" altLang="en-US" dirty="0"/>
              <a:t>为</a:t>
            </a:r>
            <a:r>
              <a:rPr lang="en-US" altLang="zh-CN" dirty="0"/>
              <a:t>bin</a:t>
            </a:r>
            <a:r>
              <a:rPr lang="zh-CN" altLang="en-US" dirty="0"/>
              <a:t>的数目</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31</a:t>
            </a:fld>
            <a:endParaRPr lang="zh-CN" altLang="en-US"/>
          </a:p>
        </p:txBody>
      </p:sp>
      <p:pic>
        <p:nvPicPr>
          <p:cNvPr id="11" name="Picture 10">
            <a:extLst>
              <a:ext uri="{FF2B5EF4-FFF2-40B4-BE49-F238E27FC236}">
                <a16:creationId xmlns:a16="http://schemas.microsoft.com/office/drawing/2014/main" id="{C18F14D9-1E9A-F34E-8330-1E216DC312BF}"/>
              </a:ext>
            </a:extLst>
          </p:cNvPr>
          <p:cNvPicPr>
            <a:picLocks noChangeAspect="1"/>
          </p:cNvPicPr>
          <p:nvPr/>
        </p:nvPicPr>
        <p:blipFill>
          <a:blip r:embed="rId2"/>
          <a:stretch>
            <a:fillRect/>
          </a:stretch>
        </p:blipFill>
        <p:spPr>
          <a:xfrm>
            <a:off x="3295650" y="3935098"/>
            <a:ext cx="8039100" cy="3911600"/>
          </a:xfrm>
          <a:prstGeom prst="rect">
            <a:avLst/>
          </a:prstGeom>
          <a:solidFill>
            <a:schemeClr val="bg1"/>
          </a:solidFill>
        </p:spPr>
      </p:pic>
    </p:spTree>
    <p:extLst>
      <p:ext uri="{BB962C8B-B14F-4D97-AF65-F5344CB8AC3E}">
        <p14:creationId xmlns:p14="http://schemas.microsoft.com/office/powerpoint/2010/main" val="622889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原子操作应用举例：元素归类</a:t>
            </a:r>
            <a:endParaRPr lang="en-US" altLang="zh-CN" sz="4000" dirty="0"/>
          </a:p>
          <a:p>
            <a:pPr lvl="1"/>
            <a:r>
              <a:rPr lang="zh-CN" altLang="en-US" sz="3520" dirty="0"/>
              <a:t>在计算直方图的基础上，记录每个</a:t>
            </a:r>
            <a:r>
              <a:rPr lang="en-US" altLang="zh-CN" sz="3520" dirty="0"/>
              <a:t>bin</a:t>
            </a:r>
            <a:r>
              <a:rPr lang="zh-CN" altLang="en-US" sz="3520" dirty="0"/>
              <a:t>中的元素</a:t>
            </a:r>
            <a:endParaRPr lang="en-US" altLang="zh-CN" sz="3520" dirty="0"/>
          </a:p>
          <a:p>
            <a:pPr lvl="1"/>
            <a:r>
              <a:rPr lang="zh-CN" altLang="en-US" sz="3520" dirty="0"/>
              <a:t>直接思路：使用</a:t>
            </a:r>
            <a:r>
              <a:rPr lang="en-US" altLang="zh-CN" sz="3520" dirty="0"/>
              <a:t>N</a:t>
            </a:r>
            <a:r>
              <a:rPr lang="zh-CN" altLang="en-US" sz="3520" dirty="0"/>
              <a:t>个数组，每次将元素置于相应数组末端</a:t>
            </a:r>
            <a:endParaRPr lang="en-US" altLang="zh-CN" sz="3520" dirty="0"/>
          </a:p>
          <a:p>
            <a:pPr lvl="2"/>
            <a:r>
              <a:rPr lang="en-US" altLang="zh-CN" dirty="0"/>
              <a:t>N</a:t>
            </a:r>
            <a:r>
              <a:rPr lang="zh-CN" altLang="en-US" dirty="0"/>
              <a:t>为</a:t>
            </a:r>
            <a:r>
              <a:rPr lang="en-US" altLang="zh-CN" dirty="0"/>
              <a:t>bin</a:t>
            </a:r>
            <a:r>
              <a:rPr lang="zh-CN" altLang="en-US" dirty="0"/>
              <a:t>的数目</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32</a:t>
            </a:fld>
            <a:endParaRPr lang="zh-CN" altLang="en-US"/>
          </a:p>
        </p:txBody>
      </p:sp>
      <p:sp>
        <p:nvSpPr>
          <p:cNvPr id="6" name="Rectangle 5">
            <a:extLst>
              <a:ext uri="{FF2B5EF4-FFF2-40B4-BE49-F238E27FC236}">
                <a16:creationId xmlns:a16="http://schemas.microsoft.com/office/drawing/2014/main" id="{A685701D-554C-3848-8B6F-D47443B31648}"/>
              </a:ext>
            </a:extLst>
          </p:cNvPr>
          <p:cNvSpPr/>
          <p:nvPr/>
        </p:nvSpPr>
        <p:spPr>
          <a:xfrm>
            <a:off x="1986608" y="3970784"/>
            <a:ext cx="10873208" cy="2862322"/>
          </a:xfrm>
          <a:prstGeom prst="rect">
            <a:avLst/>
          </a:prstGeom>
          <a:solidFill>
            <a:schemeClr val="bg1"/>
          </a:solidFill>
          <a:ln w="25400">
            <a:solidFill>
              <a:srgbClr val="C00000"/>
            </a:solidFill>
          </a:ln>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classify</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output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bin_size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endParaRPr lang="en-US" altLang="zh-CN" sz="2000" dirty="0">
              <a:solidFill>
                <a:srgbClr val="7A3E9D"/>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val_i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bin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compute_bin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val_i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pos</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atomicInc</a:t>
            </a:r>
            <a:r>
              <a:rPr lang="en-US" sz="2000" dirty="0">
                <a:solidFill>
                  <a:srgbClr val="777777"/>
                </a:solidFill>
                <a:latin typeface="Menlo" panose="020B0609030804020204" pitchFamily="49" charset="0"/>
              </a:rPr>
              <a:t>(&amp;</a:t>
            </a:r>
            <a:r>
              <a:rPr lang="en-US" sz="2000" dirty="0" err="1">
                <a:solidFill>
                  <a:srgbClr val="333333"/>
                </a:solidFill>
                <a:latin typeface="Menlo" panose="020B0609030804020204" pitchFamily="49" charset="0"/>
              </a:rPr>
              <a:t>bin_size</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output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m</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pos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val_i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pic>
        <p:nvPicPr>
          <p:cNvPr id="9" name="Picture 8">
            <a:extLst>
              <a:ext uri="{FF2B5EF4-FFF2-40B4-BE49-F238E27FC236}">
                <a16:creationId xmlns:a16="http://schemas.microsoft.com/office/drawing/2014/main" id="{F294932C-FCCA-F44A-B736-9C314D429F5B}"/>
              </a:ext>
            </a:extLst>
          </p:cNvPr>
          <p:cNvPicPr>
            <a:picLocks noChangeAspect="1"/>
          </p:cNvPicPr>
          <p:nvPr/>
        </p:nvPicPr>
        <p:blipFill>
          <a:blip r:embed="rId2"/>
          <a:stretch>
            <a:fillRect/>
          </a:stretch>
        </p:blipFill>
        <p:spPr>
          <a:xfrm>
            <a:off x="9451586" y="5371583"/>
            <a:ext cx="4668600" cy="2271609"/>
          </a:xfrm>
          <a:prstGeom prst="rect">
            <a:avLst/>
          </a:prstGeom>
          <a:solidFill>
            <a:schemeClr val="bg1"/>
          </a:solidFill>
          <a:ln>
            <a:solidFill>
              <a:srgbClr val="C00000"/>
            </a:solidFill>
          </a:ln>
        </p:spPr>
      </p:pic>
    </p:spTree>
    <p:extLst>
      <p:ext uri="{BB962C8B-B14F-4D97-AF65-F5344CB8AC3E}">
        <p14:creationId xmlns:p14="http://schemas.microsoft.com/office/powerpoint/2010/main" val="3313103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原子操作应用举例：元素归类</a:t>
            </a:r>
            <a:endParaRPr lang="en-US" altLang="zh-CN" sz="4000" dirty="0"/>
          </a:p>
          <a:p>
            <a:pPr lvl="1"/>
            <a:r>
              <a:rPr lang="zh-CN" altLang="en-US" sz="3520" dirty="0"/>
              <a:t>在计算直方图的基础上，记录每个</a:t>
            </a:r>
            <a:r>
              <a:rPr lang="en-US" altLang="zh-CN" sz="3520" dirty="0"/>
              <a:t>bin</a:t>
            </a:r>
            <a:r>
              <a:rPr lang="zh-CN" altLang="en-US" sz="3520" dirty="0"/>
              <a:t>中的元素</a:t>
            </a:r>
            <a:endParaRPr lang="en-US" altLang="zh-CN" sz="3520" dirty="0"/>
          </a:p>
          <a:p>
            <a:pPr lvl="1"/>
            <a:r>
              <a:rPr lang="zh-CN" altLang="en-US" sz="3520" dirty="0"/>
              <a:t>改进空间算法：使用链表</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33</a:t>
            </a:fld>
            <a:endParaRPr lang="zh-CN" altLang="en-US"/>
          </a:p>
        </p:txBody>
      </p:sp>
      <p:pic>
        <p:nvPicPr>
          <p:cNvPr id="12" name="Picture 11">
            <a:extLst>
              <a:ext uri="{FF2B5EF4-FFF2-40B4-BE49-F238E27FC236}">
                <a16:creationId xmlns:a16="http://schemas.microsoft.com/office/drawing/2014/main" id="{5D481BD8-93FD-6B48-89C5-E1EB3E94DD3F}"/>
              </a:ext>
            </a:extLst>
          </p:cNvPr>
          <p:cNvPicPr>
            <a:picLocks noChangeAspect="1"/>
          </p:cNvPicPr>
          <p:nvPr/>
        </p:nvPicPr>
        <p:blipFill>
          <a:blip r:embed="rId2"/>
          <a:stretch>
            <a:fillRect/>
          </a:stretch>
        </p:blipFill>
        <p:spPr>
          <a:xfrm>
            <a:off x="3056782" y="3175444"/>
            <a:ext cx="8516835" cy="4827788"/>
          </a:xfrm>
          <a:prstGeom prst="rect">
            <a:avLst/>
          </a:prstGeom>
          <a:solidFill>
            <a:schemeClr val="bg1"/>
          </a:solidFill>
        </p:spPr>
      </p:pic>
    </p:spTree>
    <p:extLst>
      <p:ext uri="{BB962C8B-B14F-4D97-AF65-F5344CB8AC3E}">
        <p14:creationId xmlns:p14="http://schemas.microsoft.com/office/powerpoint/2010/main" val="1021960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原子操作应用举例：元素归类</a:t>
            </a:r>
            <a:endParaRPr lang="en-US" altLang="zh-CN" sz="4000" dirty="0"/>
          </a:p>
          <a:p>
            <a:pPr lvl="1"/>
            <a:r>
              <a:rPr lang="zh-CN" altLang="en-US" sz="3520" dirty="0"/>
              <a:t>在计算直方图的基础上，记录每个</a:t>
            </a:r>
            <a:r>
              <a:rPr lang="en-US" altLang="zh-CN" sz="3520" dirty="0"/>
              <a:t>bin</a:t>
            </a:r>
            <a:r>
              <a:rPr lang="zh-CN" altLang="en-US" sz="3520" dirty="0"/>
              <a:t>中的元素</a:t>
            </a:r>
            <a:endParaRPr lang="en-US" altLang="zh-CN" sz="3520" dirty="0"/>
          </a:p>
          <a:p>
            <a:pPr lvl="1"/>
            <a:r>
              <a:rPr lang="zh-CN" altLang="en-US" sz="3520" dirty="0"/>
              <a:t>改进空间算法：使用链表</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34</a:t>
            </a:fld>
            <a:endParaRPr lang="zh-CN" altLang="en-US"/>
          </a:p>
        </p:txBody>
      </p:sp>
      <p:sp>
        <p:nvSpPr>
          <p:cNvPr id="5" name="Rectangle 4">
            <a:extLst>
              <a:ext uri="{FF2B5EF4-FFF2-40B4-BE49-F238E27FC236}">
                <a16:creationId xmlns:a16="http://schemas.microsoft.com/office/drawing/2014/main" id="{34E67AA1-FC48-D444-9E7F-17D90963ED0D}"/>
              </a:ext>
            </a:extLst>
          </p:cNvPr>
          <p:cNvSpPr/>
          <p:nvPr/>
        </p:nvSpPr>
        <p:spPr>
          <a:xfrm>
            <a:off x="1410544" y="3396083"/>
            <a:ext cx="9331424" cy="4093428"/>
          </a:xfrm>
          <a:prstGeom prst="rect">
            <a:avLst/>
          </a:prstGeom>
          <a:solidFill>
            <a:schemeClr val="bg1"/>
          </a:solidFill>
          <a:ln w="25400">
            <a:solidFill>
              <a:srgbClr val="C00000"/>
            </a:solidFill>
          </a:ln>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classify</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OutputType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output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count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bin_head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tid</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blockDim</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val_i</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tid</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bin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compute_bin</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val_i</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br>
              <a:rPr lang="en-US" sz="2000" dirty="0">
                <a:solidFill>
                  <a:srgbClr val="333333"/>
                </a:solidFill>
                <a:latin typeface="Menlo" panose="020B0609030804020204" pitchFamily="49" charset="0"/>
              </a:rPr>
            </a:br>
            <a:r>
              <a:rPr lang="zh-CN" altLang="en-US" sz="2000" dirty="0">
                <a:solidFill>
                  <a:srgbClr val="333333"/>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pos</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atomicInc</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count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m</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prev_pos</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atomicExch</a:t>
            </a:r>
            <a:r>
              <a:rPr lang="en-US" sz="2000" dirty="0">
                <a:solidFill>
                  <a:srgbClr val="777777"/>
                </a:solidFill>
                <a:latin typeface="Menlo" panose="020B0609030804020204" pitchFamily="49" charset="0"/>
              </a:rPr>
              <a:t>(&amp;</a:t>
            </a:r>
            <a:r>
              <a:rPr lang="en-US" sz="2000" dirty="0" err="1">
                <a:solidFill>
                  <a:srgbClr val="333333"/>
                </a:solidFill>
                <a:latin typeface="Menlo" panose="020B0609030804020204" pitchFamily="49" charset="0"/>
              </a:rPr>
              <a:t>bin_head</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bin</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pos</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endParaRPr lang="en-US" altLang="zh-CN"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OutputType</a:t>
            </a:r>
            <a:r>
              <a:rPr lang="en-US" sz="2000" dirty="0">
                <a:solidFill>
                  <a:srgbClr val="333333"/>
                </a:solidFill>
                <a:latin typeface="Menlo" panose="020B0609030804020204" pitchFamily="49" charset="0"/>
              </a:rPr>
              <a:t> ret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val_i</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prev_pos</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333333"/>
                </a:solidFill>
                <a:latin typeface="Menlo" panose="020B0609030804020204" pitchFamily="49" charset="0"/>
              </a:rPr>
              <a:t>output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pos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ret</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pic>
        <p:nvPicPr>
          <p:cNvPr id="8" name="Picture 7">
            <a:extLst>
              <a:ext uri="{FF2B5EF4-FFF2-40B4-BE49-F238E27FC236}">
                <a16:creationId xmlns:a16="http://schemas.microsoft.com/office/drawing/2014/main" id="{5790F956-D890-7043-994E-A8996EBBA836}"/>
              </a:ext>
            </a:extLst>
          </p:cNvPr>
          <p:cNvPicPr>
            <a:picLocks noChangeAspect="1"/>
          </p:cNvPicPr>
          <p:nvPr/>
        </p:nvPicPr>
        <p:blipFill>
          <a:blip r:embed="rId3"/>
          <a:stretch>
            <a:fillRect/>
          </a:stretch>
        </p:blipFill>
        <p:spPr>
          <a:xfrm>
            <a:off x="9293315" y="4663291"/>
            <a:ext cx="5256926" cy="2979901"/>
          </a:xfrm>
          <a:prstGeom prst="rect">
            <a:avLst/>
          </a:prstGeom>
          <a:solidFill>
            <a:schemeClr val="bg1"/>
          </a:solidFill>
          <a:ln>
            <a:solidFill>
              <a:srgbClr val="C00000"/>
            </a:solidFill>
          </a:ln>
        </p:spPr>
      </p:pic>
      <p:sp>
        <p:nvSpPr>
          <p:cNvPr id="6" name="Rectangle 5">
            <a:extLst>
              <a:ext uri="{FF2B5EF4-FFF2-40B4-BE49-F238E27FC236}">
                <a16:creationId xmlns:a16="http://schemas.microsoft.com/office/drawing/2014/main" id="{D39434EC-D73A-3D45-BD3E-A59C21E743E7}"/>
              </a:ext>
            </a:extLst>
          </p:cNvPr>
          <p:cNvSpPr/>
          <p:nvPr/>
        </p:nvSpPr>
        <p:spPr>
          <a:xfrm>
            <a:off x="11260832" y="2863369"/>
            <a:ext cx="2895128" cy="1323439"/>
          </a:xfrm>
          <a:prstGeom prst="rect">
            <a:avLst/>
          </a:prstGeom>
          <a:solidFill>
            <a:schemeClr val="bg1"/>
          </a:solidFill>
          <a:ln w="25400">
            <a:solidFill>
              <a:srgbClr val="C00000"/>
            </a:solidFill>
          </a:ln>
        </p:spPr>
        <p:txBody>
          <a:bodyPr wrap="square">
            <a:spAutoFit/>
          </a:bodyPr>
          <a:lstStyle/>
          <a:p>
            <a:r>
              <a:rPr lang="en-US" sz="2000" dirty="0">
                <a:solidFill>
                  <a:srgbClr val="7A3E9D"/>
                </a:solidFill>
                <a:latin typeface="Menlo" panose="020B0609030804020204" pitchFamily="49" charset="0"/>
              </a:rPr>
              <a:t>typedef</a:t>
            </a:r>
            <a:r>
              <a:rPr lang="en-US" sz="2000" dirty="0">
                <a:solidFill>
                  <a:srgbClr val="333333"/>
                </a:solidFill>
                <a:latin typeface="Menlo" panose="020B0609030804020204" pitchFamily="49" charset="0"/>
              </a:rPr>
              <a:t> </a:t>
            </a:r>
            <a:r>
              <a:rPr lang="en-US" sz="2000" dirty="0">
                <a:solidFill>
                  <a:srgbClr val="7A3E9D"/>
                </a:solidFill>
                <a:latin typeface="Menlo" panose="020B0609030804020204" pitchFamily="49" charset="0"/>
              </a:rPr>
              <a:t>struct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val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A3E9D"/>
                </a:solidFill>
                <a:latin typeface="Menlo" panose="020B0609030804020204" pitchFamily="49" charset="0"/>
              </a:rPr>
              <a:t>    </a:t>
            </a:r>
            <a:r>
              <a:rPr lang="en-US" sz="2000" dirty="0" err="1">
                <a:solidFill>
                  <a:srgbClr val="7A3E9D"/>
                </a:solidFill>
                <a:latin typeface="Menlo" panose="020B0609030804020204" pitchFamily="49" charset="0"/>
              </a:rPr>
              <a:t>int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prev_ptr</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err="1">
                <a:solidFill>
                  <a:srgbClr val="333333"/>
                </a:solidFill>
                <a:latin typeface="Menlo" panose="020B0609030804020204" pitchFamily="49" charset="0"/>
              </a:rPr>
              <a:t>OutputType</a:t>
            </a:r>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434814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原子操作应用举例：元素归类</a:t>
            </a:r>
            <a:endParaRPr lang="en-US" altLang="zh-CN" sz="4000" dirty="0"/>
          </a:p>
          <a:p>
            <a:pPr lvl="1"/>
            <a:r>
              <a:rPr lang="zh-CN" altLang="en-US" sz="3520" dirty="0"/>
              <a:t>在计算直方图的基础上，记录每个</a:t>
            </a:r>
            <a:r>
              <a:rPr lang="en-US" altLang="zh-CN" sz="3520" dirty="0"/>
              <a:t>bin</a:t>
            </a:r>
            <a:r>
              <a:rPr lang="zh-CN" altLang="en-US" sz="3520" dirty="0"/>
              <a:t>中的元素</a:t>
            </a:r>
            <a:endParaRPr lang="en-US" altLang="zh-CN" sz="3520" dirty="0"/>
          </a:p>
          <a:p>
            <a:pPr lvl="1"/>
            <a:r>
              <a:rPr lang="zh-CN" altLang="en-US" sz="3520" dirty="0"/>
              <a:t>使用空间对比</a:t>
            </a:r>
            <a:endParaRPr lang="en-US" altLang="zh-CN" sz="3520" dirty="0"/>
          </a:p>
          <a:p>
            <a:pPr lvl="2"/>
            <a:r>
              <a:rPr lang="zh-CN" altLang="en-US" sz="3040" dirty="0"/>
              <a:t>直接思路：</a:t>
            </a:r>
            <a:r>
              <a:rPr lang="en-US" altLang="zh-CN" sz="2800" dirty="0" err="1">
                <a:latin typeface="Menlo" panose="020B0609030804020204" pitchFamily="49" charset="0"/>
                <a:ea typeface="Menlo" panose="020B0609030804020204" pitchFamily="49" charset="0"/>
                <a:cs typeface="Menlo" panose="020B0609030804020204" pitchFamily="49" charset="0"/>
              </a:rPr>
              <a:t>bin_size</a:t>
            </a:r>
            <a:r>
              <a:rPr lang="en-US" altLang="zh-CN" sz="2800" dirty="0">
                <a:latin typeface="Menlo" panose="020B0609030804020204" pitchFamily="49" charset="0"/>
                <a:ea typeface="Menlo" panose="020B0609030804020204" pitchFamily="49" charset="0"/>
                <a:cs typeface="Menlo" panose="020B0609030804020204" pitchFamily="49" charset="0"/>
              </a:rPr>
              <a:t>(</a:t>
            </a:r>
            <a:r>
              <a:rPr lang="en-US" sz="2800" dirty="0">
                <a:latin typeface="Menlo" panose="020B0609030804020204" pitchFamily="49" charset="0"/>
                <a:ea typeface="Menlo" panose="020B0609030804020204" pitchFamily="49" charset="0"/>
                <a:cs typeface="Menlo" panose="020B0609030804020204" pitchFamily="49" charset="0"/>
              </a:rPr>
              <a:t>N</a:t>
            </a:r>
            <a:r>
              <a:rPr lang="en-US" altLang="zh-CN" sz="2800" dirty="0">
                <a:latin typeface="Menlo" panose="020B0609030804020204" pitchFamily="49" charset="0"/>
                <a:ea typeface="Menlo" panose="020B0609030804020204" pitchFamily="49" charset="0"/>
                <a:cs typeface="Menlo" panose="020B0609030804020204" pitchFamily="49" charset="0"/>
              </a:rPr>
              <a:t>)+output(</a:t>
            </a:r>
            <a:r>
              <a:rPr lang="en-US" sz="2800" dirty="0">
                <a:latin typeface="Menlo" panose="020B0609030804020204" pitchFamily="49" charset="0"/>
                <a:ea typeface="Menlo" panose="020B0609030804020204" pitchFamily="49" charset="0"/>
                <a:cs typeface="Menlo" panose="020B0609030804020204" pitchFamily="49" charset="0"/>
              </a:rPr>
              <a:t>m*N</a:t>
            </a:r>
            <a:r>
              <a:rPr lang="en-US" altLang="zh-CN" sz="2800" dirty="0">
                <a:latin typeface="Menlo" panose="020B0609030804020204" pitchFamily="49" charset="0"/>
                <a:ea typeface="Menlo" panose="020B0609030804020204" pitchFamily="49" charset="0"/>
                <a:cs typeface="Menlo" panose="020B0609030804020204" pitchFamily="49" charset="0"/>
              </a:rPr>
              <a:t>)</a:t>
            </a:r>
            <a:endParaRPr lang="en-US" sz="2800" dirty="0">
              <a:latin typeface="Menlo" panose="020B0609030804020204" pitchFamily="49" charset="0"/>
              <a:ea typeface="Menlo" panose="020B0609030804020204" pitchFamily="49" charset="0"/>
              <a:cs typeface="Menlo" panose="020B0609030804020204" pitchFamily="49" charset="0"/>
            </a:endParaRPr>
          </a:p>
          <a:p>
            <a:pPr lvl="2"/>
            <a:r>
              <a:rPr lang="zh-CN" altLang="en-US" sz="3040" dirty="0"/>
              <a:t>链表：</a:t>
            </a:r>
            <a:r>
              <a:rPr lang="en-US" altLang="zh-CN" sz="2800" dirty="0" err="1">
                <a:latin typeface="Menlo" panose="020B0609030804020204" pitchFamily="49" charset="0"/>
                <a:ea typeface="Menlo" panose="020B0609030804020204" pitchFamily="49" charset="0"/>
                <a:cs typeface="Menlo" panose="020B0609030804020204" pitchFamily="49" charset="0"/>
              </a:rPr>
              <a:t>bin_head</a:t>
            </a:r>
            <a:r>
              <a:rPr lang="en-US" altLang="zh-CN" sz="2800" dirty="0">
                <a:latin typeface="Menlo" panose="020B0609030804020204" pitchFamily="49" charset="0"/>
                <a:ea typeface="Menlo" panose="020B0609030804020204" pitchFamily="49" charset="0"/>
                <a:cs typeface="Menlo" panose="020B0609030804020204" pitchFamily="49" charset="0"/>
              </a:rPr>
              <a:t>(N)+output(2</a:t>
            </a:r>
            <a:r>
              <a:rPr lang="zh-CN" altLang="en-US" sz="2800" dirty="0">
                <a:latin typeface="Menlo" panose="020B0609030804020204" pitchFamily="49" charset="0"/>
                <a:cs typeface="Menlo" panose="020B0609030804020204" pitchFamily="49" charset="0"/>
              </a:rPr>
              <a:t>*</a:t>
            </a:r>
            <a:r>
              <a:rPr lang="en-US" altLang="zh-CN" sz="2800" dirty="0">
                <a:latin typeface="Menlo" panose="020B0609030804020204" pitchFamily="49" charset="0"/>
                <a:ea typeface="Menlo" panose="020B0609030804020204" pitchFamily="49" charset="0"/>
                <a:cs typeface="Menlo" panose="020B0609030804020204" pitchFamily="49" charset="0"/>
              </a:rPr>
              <a:t>m)+count(1)</a:t>
            </a:r>
          </a:p>
          <a:p>
            <a:pPr lvl="2"/>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35</a:t>
            </a:fld>
            <a:endParaRPr lang="zh-CN" altLang="en-US"/>
          </a:p>
        </p:txBody>
      </p:sp>
      <p:pic>
        <p:nvPicPr>
          <p:cNvPr id="6" name="Picture 5">
            <a:extLst>
              <a:ext uri="{FF2B5EF4-FFF2-40B4-BE49-F238E27FC236}">
                <a16:creationId xmlns:a16="http://schemas.microsoft.com/office/drawing/2014/main" id="{5F2A2386-9538-8F4C-8352-07BB10D041B6}"/>
              </a:ext>
            </a:extLst>
          </p:cNvPr>
          <p:cNvPicPr>
            <a:picLocks noChangeAspect="1"/>
          </p:cNvPicPr>
          <p:nvPr/>
        </p:nvPicPr>
        <p:blipFill>
          <a:blip r:embed="rId2"/>
          <a:stretch>
            <a:fillRect/>
          </a:stretch>
        </p:blipFill>
        <p:spPr>
          <a:xfrm>
            <a:off x="1299266" y="4887306"/>
            <a:ext cx="5799910" cy="2822073"/>
          </a:xfrm>
          <a:prstGeom prst="rect">
            <a:avLst/>
          </a:prstGeom>
          <a:solidFill>
            <a:schemeClr val="bg1"/>
          </a:solidFill>
        </p:spPr>
      </p:pic>
      <p:pic>
        <p:nvPicPr>
          <p:cNvPr id="7" name="Picture 6">
            <a:extLst>
              <a:ext uri="{FF2B5EF4-FFF2-40B4-BE49-F238E27FC236}">
                <a16:creationId xmlns:a16="http://schemas.microsoft.com/office/drawing/2014/main" id="{2DA91160-2487-C14D-8B7F-94369CA06374}"/>
              </a:ext>
            </a:extLst>
          </p:cNvPr>
          <p:cNvPicPr>
            <a:picLocks noChangeAspect="1"/>
          </p:cNvPicPr>
          <p:nvPr/>
        </p:nvPicPr>
        <p:blipFill>
          <a:blip r:embed="rId3"/>
          <a:stretch>
            <a:fillRect/>
          </a:stretch>
        </p:blipFill>
        <p:spPr>
          <a:xfrm>
            <a:off x="7891264" y="4887306"/>
            <a:ext cx="5394136" cy="3057679"/>
          </a:xfrm>
          <a:prstGeom prst="rect">
            <a:avLst/>
          </a:prstGeom>
          <a:solidFill>
            <a:schemeClr val="bg1"/>
          </a:solidFill>
        </p:spPr>
      </p:pic>
    </p:spTree>
    <p:extLst>
      <p:ext uri="{BB962C8B-B14F-4D97-AF65-F5344CB8AC3E}">
        <p14:creationId xmlns:p14="http://schemas.microsoft.com/office/powerpoint/2010/main" val="282855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en-US" altLang="zh-CN" sz="4000" dirty="0"/>
              <a:t>CUDA</a:t>
            </a:r>
            <a:r>
              <a:rPr lang="zh-CN" altLang="en-US" sz="4000" dirty="0"/>
              <a:t>同步机制</a:t>
            </a:r>
            <a:endParaRPr lang="en-US" altLang="zh-CN" sz="4000" dirty="0"/>
          </a:p>
          <a:p>
            <a:pPr lvl="1"/>
            <a:r>
              <a:rPr lang="zh-CN" altLang="en-US" sz="3520" dirty="0"/>
              <a:t>核函数调用结束时同步</a:t>
            </a:r>
            <a:endParaRPr lang="en-US" altLang="zh-CN" sz="3040" dirty="0"/>
          </a:p>
          <a:p>
            <a:pPr lvl="2"/>
            <a:r>
              <a:rPr lang="zh-CN" altLang="en-US" sz="3040" dirty="0"/>
              <a:t>在</a:t>
            </a:r>
            <a:r>
              <a:rPr lang="en-US" altLang="zh-CN" sz="3040" dirty="0">
                <a:latin typeface="Menlo" panose="020B0609030804020204" pitchFamily="49" charset="0"/>
                <a:ea typeface="Menlo" panose="020B0609030804020204" pitchFamily="49" charset="0"/>
                <a:cs typeface="Menlo" panose="020B0609030804020204" pitchFamily="49" charset="0"/>
              </a:rPr>
              <a:t>host</a:t>
            </a:r>
            <a:r>
              <a:rPr lang="zh-CN" altLang="en-US" sz="3040" dirty="0"/>
              <a:t>线程中使用</a:t>
            </a:r>
            <a:r>
              <a:rPr lang="en-US" sz="3200" b="1" dirty="0" err="1">
                <a:solidFill>
                  <a:srgbClr val="AA3731"/>
                </a:solidFill>
                <a:latin typeface="Menlo" panose="020B0609030804020204" pitchFamily="49" charset="0"/>
              </a:rPr>
              <a:t>cuda</a:t>
            </a:r>
            <a:r>
              <a:rPr lang="en-US" altLang="zh-CN" sz="3200" b="1" dirty="0" err="1">
                <a:solidFill>
                  <a:srgbClr val="AA3731"/>
                </a:solidFill>
                <a:latin typeface="Menlo" panose="020B0609030804020204" pitchFamily="49" charset="0"/>
              </a:rPr>
              <a:t>Device</a:t>
            </a:r>
            <a:r>
              <a:rPr lang="en-US" sz="3200" b="1" dirty="0" err="1">
                <a:solidFill>
                  <a:srgbClr val="AA3731"/>
                </a:solidFill>
                <a:latin typeface="Menlo" panose="020B0609030804020204" pitchFamily="49" charset="0"/>
              </a:rPr>
              <a:t>Synchronize</a:t>
            </a:r>
            <a:r>
              <a:rPr lang="en-US" sz="3200" dirty="0">
                <a:solidFill>
                  <a:srgbClr val="777777"/>
                </a:solidFill>
                <a:latin typeface="Menlo" panose="020B0609030804020204" pitchFamily="49" charset="0"/>
              </a:rPr>
              <a:t>()</a:t>
            </a:r>
            <a:endParaRPr lang="en-US" altLang="zh-CN" sz="3040" dirty="0"/>
          </a:p>
          <a:p>
            <a:pPr lvl="2"/>
            <a:r>
              <a:rPr lang="zh-CN" altLang="en-US" sz="3040" dirty="0"/>
              <a:t>同步网格中所有线程</a:t>
            </a:r>
            <a:endParaRPr lang="en-US" altLang="zh-CN" sz="3040" dirty="0"/>
          </a:p>
          <a:p>
            <a:pPr lvl="1"/>
            <a:r>
              <a:rPr lang="zh-CN" altLang="en-US" sz="3520" dirty="0"/>
              <a:t>线程块中同步</a:t>
            </a:r>
            <a:endParaRPr lang="en-US" altLang="zh-CN" sz="3520" dirty="0"/>
          </a:p>
          <a:p>
            <a:pPr lvl="2"/>
            <a:r>
              <a:rPr lang="en-US" altLang="zh-CN" sz="3040" dirty="0">
                <a:latin typeface="Menlo" panose="020B0609030804020204" pitchFamily="49" charset="0"/>
                <a:ea typeface="Menlo" panose="020B0609030804020204" pitchFamily="49" charset="0"/>
                <a:cs typeface="Menlo" panose="020B0609030804020204" pitchFamily="49" charset="0"/>
              </a:rPr>
              <a:t>__</a:t>
            </a:r>
            <a:r>
              <a:rPr lang="en-US" altLang="zh-CN" sz="3040" dirty="0" err="1">
                <a:latin typeface="Menlo" panose="020B0609030804020204" pitchFamily="49" charset="0"/>
                <a:ea typeface="Menlo" panose="020B0609030804020204" pitchFamily="49" charset="0"/>
                <a:cs typeface="Menlo" panose="020B0609030804020204" pitchFamily="49" charset="0"/>
              </a:rPr>
              <a:t>syncthreads</a:t>
            </a:r>
            <a:r>
              <a:rPr lang="en-US" altLang="zh-CN" sz="3040" dirty="0">
                <a:latin typeface="Menlo" panose="020B0609030804020204" pitchFamily="49" charset="0"/>
                <a:ea typeface="Menlo" panose="020B0609030804020204" pitchFamily="49" charset="0"/>
                <a:cs typeface="Menlo" panose="020B0609030804020204" pitchFamily="49" charset="0"/>
              </a:rPr>
              <a:t>(),</a:t>
            </a:r>
            <a:r>
              <a:rPr lang="zh-CN" altLang="en-US" sz="3040" dirty="0">
                <a:latin typeface="Menlo" panose="020B0609030804020204" pitchFamily="49" charset="0"/>
                <a:ea typeface="Menlo" panose="020B0609030804020204" pitchFamily="49" charset="0"/>
                <a:cs typeface="Menlo" panose="020B0609030804020204" pitchFamily="49" charset="0"/>
              </a:rPr>
              <a:t> </a:t>
            </a:r>
            <a:r>
              <a:rPr lang="en-US" altLang="zh-CN" sz="3040" dirty="0">
                <a:latin typeface="Menlo" panose="020B0609030804020204" pitchFamily="49" charset="0"/>
                <a:ea typeface="Menlo" panose="020B0609030804020204" pitchFamily="49" charset="0"/>
                <a:cs typeface="Menlo" panose="020B0609030804020204" pitchFamily="49" charset="0"/>
              </a:rPr>
              <a:t>__</a:t>
            </a:r>
            <a:r>
              <a:rPr lang="en-US" altLang="zh-CN" sz="3040" dirty="0" err="1">
                <a:latin typeface="Menlo" panose="020B0609030804020204" pitchFamily="49" charset="0"/>
                <a:ea typeface="Menlo" panose="020B0609030804020204" pitchFamily="49" charset="0"/>
                <a:cs typeface="Menlo" panose="020B0609030804020204" pitchFamily="49" charset="0"/>
              </a:rPr>
              <a:t>syncthreads_count</a:t>
            </a:r>
            <a:r>
              <a:rPr lang="en-US" altLang="zh-CN" sz="3040" dirty="0">
                <a:latin typeface="Menlo" panose="020B0609030804020204" pitchFamily="49" charset="0"/>
                <a:ea typeface="Menlo" panose="020B0609030804020204" pitchFamily="49" charset="0"/>
                <a:cs typeface="Menlo" panose="020B0609030804020204" pitchFamily="49" charset="0"/>
              </a:rPr>
              <a:t>/or/and()</a:t>
            </a:r>
          </a:p>
          <a:p>
            <a:pPr lvl="1"/>
            <a:r>
              <a:rPr lang="zh-CN" altLang="en-US" sz="3520" dirty="0"/>
              <a:t>线程束中同步</a:t>
            </a:r>
            <a:endParaRPr lang="en-US" altLang="zh-CN" sz="3520" dirty="0"/>
          </a:p>
          <a:p>
            <a:pPr lvl="2"/>
            <a:r>
              <a:rPr lang="en-US" altLang="zh-CN" sz="3040" dirty="0"/>
              <a:t>__</a:t>
            </a:r>
            <a:r>
              <a:rPr lang="en-US" altLang="zh-CN" sz="3040" dirty="0" err="1"/>
              <a:t>syncwarp</a:t>
            </a:r>
            <a:r>
              <a:rPr lang="en-US" altLang="zh-CN" sz="3040" dirty="0"/>
              <a:t>()</a:t>
            </a:r>
          </a:p>
          <a:p>
            <a:pPr lvl="2"/>
            <a:r>
              <a:rPr lang="zh-CN" altLang="en-US" sz="3040" dirty="0"/>
              <a:t>隐含的同步执行</a:t>
            </a:r>
            <a:endParaRPr lang="en-US" altLang="zh-CN" sz="3040" dirty="0"/>
          </a:p>
          <a:p>
            <a:pPr lvl="2"/>
            <a:r>
              <a:rPr lang="zh-CN" altLang="en-US" sz="3040" dirty="0"/>
              <a:t>投票指令，洗牌指令</a:t>
            </a:r>
            <a:endParaRPr lang="en-US" altLang="zh-CN" sz="3040" dirty="0"/>
          </a:p>
          <a:p>
            <a:pPr lvl="1"/>
            <a:r>
              <a:rPr lang="zh-CN" altLang="en-US" sz="3520" dirty="0"/>
              <a:t>使用</a:t>
            </a:r>
            <a:r>
              <a:rPr lang="zh-CN" altLang="en-US" sz="3520" dirty="0">
                <a:latin typeface="Menlo" panose="020B0609030804020204" pitchFamily="49" charset="0"/>
                <a:ea typeface="Menlo" panose="020B0609030804020204" pitchFamily="49" charset="0"/>
                <a:cs typeface="Menlo" panose="020B0609030804020204" pitchFamily="49" charset="0"/>
              </a:rPr>
              <a:t>原子</a:t>
            </a:r>
            <a:r>
              <a:rPr lang="zh-CN" altLang="en-US" sz="3520" dirty="0"/>
              <a:t>操作？</a:t>
            </a:r>
            <a:endParaRPr lang="en-US" altLang="zh-CN" sz="3520" dirty="0"/>
          </a:p>
          <a:p>
            <a:pPr lvl="2"/>
            <a:endParaRPr lang="en-US" altLang="zh-CN" sz="3040" dirty="0"/>
          </a:p>
          <a:p>
            <a:pPr lvl="3"/>
            <a:endParaRPr lang="en-US" altLang="zh-CN" sz="2560" dirty="0"/>
          </a:p>
          <a:p>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36</a:t>
            </a:fld>
            <a:endParaRPr lang="zh-CN" altLang="en-US"/>
          </a:p>
        </p:txBody>
      </p:sp>
    </p:spTree>
    <p:extLst>
      <p:ext uri="{BB962C8B-B14F-4D97-AF65-F5344CB8AC3E}">
        <p14:creationId xmlns:p14="http://schemas.microsoft.com/office/powerpoint/2010/main" val="3471261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sz="4000" dirty="0"/>
              <a:t>使用原子操作实现原子锁</a:t>
            </a:r>
            <a:endParaRPr lang="en-US" altLang="zh-CN" sz="4000" dirty="0"/>
          </a:p>
          <a:p>
            <a:pPr lvl="1"/>
            <a:r>
              <a:rPr lang="zh-CN" altLang="en-US" sz="3200" dirty="0">
                <a:solidFill>
                  <a:srgbClr val="333333"/>
                </a:solidFill>
                <a:latin typeface="Menlo" panose="020B0609030804020204" pitchFamily="49" charset="0"/>
              </a:rPr>
              <a:t>开锁状态：</a:t>
            </a:r>
            <a:r>
              <a:rPr lang="en-US" sz="3200" dirty="0">
                <a:solidFill>
                  <a:srgbClr val="333333"/>
                </a:solidFill>
                <a:latin typeface="Menlo" panose="020B0609030804020204" pitchFamily="49" charset="0"/>
              </a:rPr>
              <a:t>mutex</a:t>
            </a:r>
            <a:r>
              <a:rPr lang="zh-CN" altLang="en-US" sz="3200" dirty="0">
                <a:solidFill>
                  <a:srgbClr val="777777"/>
                </a:solidFill>
                <a:latin typeface="Menlo" panose="020B0609030804020204" pitchFamily="49" charset="0"/>
              </a:rPr>
              <a:t> </a:t>
            </a:r>
            <a:r>
              <a:rPr lang="en-US" altLang="zh-CN" sz="3200" dirty="0">
                <a:solidFill>
                  <a:srgbClr val="777777"/>
                </a:solidFill>
                <a:latin typeface="Menlo" panose="020B0609030804020204" pitchFamily="49" charset="0"/>
              </a:rPr>
              <a:t>=</a:t>
            </a:r>
            <a:r>
              <a:rPr lang="en-US" sz="3200" dirty="0">
                <a:solidFill>
                  <a:srgbClr val="333333"/>
                </a:solidFill>
                <a:latin typeface="Menlo" panose="020B0609030804020204" pitchFamily="49" charset="0"/>
              </a:rPr>
              <a:t> </a:t>
            </a:r>
            <a:r>
              <a:rPr lang="en-US" sz="3200" dirty="0">
                <a:solidFill>
                  <a:srgbClr val="9C5D27"/>
                </a:solidFill>
                <a:latin typeface="Menlo" panose="020B0609030804020204" pitchFamily="49" charset="0"/>
              </a:rPr>
              <a:t>0</a:t>
            </a:r>
            <a:endParaRPr lang="en-US" altLang="zh-CN" sz="2560" dirty="0"/>
          </a:p>
          <a:p>
            <a:pPr lvl="1"/>
            <a:r>
              <a:rPr lang="zh-CN" altLang="en-US" sz="3200" dirty="0">
                <a:solidFill>
                  <a:srgbClr val="333333"/>
                </a:solidFill>
                <a:latin typeface="Menlo" panose="020B0609030804020204" pitchFamily="49" charset="0"/>
              </a:rPr>
              <a:t>锁状态：</a:t>
            </a:r>
            <a:r>
              <a:rPr lang="en-US" sz="3200" dirty="0">
                <a:solidFill>
                  <a:srgbClr val="333333"/>
                </a:solidFill>
                <a:latin typeface="Menlo" panose="020B0609030804020204" pitchFamily="49" charset="0"/>
              </a:rPr>
              <a:t>mutex</a:t>
            </a:r>
            <a:r>
              <a:rPr lang="zh-CN" altLang="en-US" sz="3200" dirty="0">
                <a:solidFill>
                  <a:srgbClr val="777777"/>
                </a:solidFill>
                <a:latin typeface="Menlo" panose="020B0609030804020204" pitchFamily="49" charset="0"/>
              </a:rPr>
              <a:t> </a:t>
            </a:r>
            <a:r>
              <a:rPr lang="en-US" altLang="zh-CN" sz="3200" dirty="0">
                <a:solidFill>
                  <a:srgbClr val="777777"/>
                </a:solidFill>
                <a:latin typeface="Menlo" panose="020B0609030804020204" pitchFamily="49" charset="0"/>
              </a:rPr>
              <a:t>=</a:t>
            </a:r>
            <a:r>
              <a:rPr lang="en-US" sz="3200" dirty="0">
                <a:solidFill>
                  <a:srgbClr val="333333"/>
                </a:solidFill>
                <a:latin typeface="Menlo" panose="020B0609030804020204" pitchFamily="49" charset="0"/>
              </a:rPr>
              <a:t> </a:t>
            </a:r>
            <a:r>
              <a:rPr lang="en-US" altLang="zh-CN" sz="3200" dirty="0">
                <a:solidFill>
                  <a:srgbClr val="9C5D27"/>
                </a:solidFill>
                <a:latin typeface="Menlo" panose="020B0609030804020204" pitchFamily="49" charset="0"/>
              </a:rPr>
              <a:t>1</a:t>
            </a:r>
          </a:p>
          <a:p>
            <a:pPr lvl="1"/>
            <a:r>
              <a:rPr lang="zh-CN" altLang="en-US" sz="3200" dirty="0">
                <a:solidFill>
                  <a:srgbClr val="333333"/>
                </a:solidFill>
                <a:latin typeface="Menlo" panose="020B0609030804020204" pitchFamily="49" charset="0"/>
              </a:rPr>
              <a:t>使用</a:t>
            </a:r>
            <a:r>
              <a:rPr lang="en-US" sz="2800" dirty="0">
                <a:solidFill>
                  <a:srgbClr val="4B69C6"/>
                </a:solidFill>
                <a:latin typeface="Menlo" panose="020B0609030804020204" pitchFamily="49" charset="0"/>
              </a:rPr>
              <a:t>while</a:t>
            </a:r>
            <a:r>
              <a:rPr lang="zh-CN" altLang="en-US" sz="3200" dirty="0">
                <a:solidFill>
                  <a:srgbClr val="333333"/>
                </a:solidFill>
                <a:latin typeface="Menlo" panose="020B0609030804020204" pitchFamily="49" charset="0"/>
              </a:rPr>
              <a:t>循环与</a:t>
            </a:r>
            <a:r>
              <a:rPr lang="en-US" sz="2800" b="1" dirty="0" err="1">
                <a:solidFill>
                  <a:srgbClr val="AA3731"/>
                </a:solidFill>
                <a:latin typeface="Menlo" panose="020B0609030804020204" pitchFamily="49" charset="0"/>
              </a:rPr>
              <a:t>atomicCAS</a:t>
            </a:r>
            <a:r>
              <a:rPr lang="en-US" sz="2800" dirty="0">
                <a:solidFill>
                  <a:srgbClr val="777777"/>
                </a:solidFill>
                <a:latin typeface="Menlo" panose="020B0609030804020204" pitchFamily="49" charset="0"/>
              </a:rPr>
              <a:t>()</a:t>
            </a:r>
            <a:r>
              <a:rPr lang="zh-CN" altLang="en-US" sz="3200" dirty="0">
                <a:solidFill>
                  <a:srgbClr val="333333"/>
                </a:solidFill>
                <a:latin typeface="Menlo" panose="020B0609030804020204" pitchFamily="49" charset="0"/>
              </a:rPr>
              <a:t>不断检查，直到锁处于打开状态</a:t>
            </a:r>
            <a:endParaRPr lang="en-US" altLang="zh-CN" sz="3200" dirty="0">
              <a:solidFill>
                <a:srgbClr val="333333"/>
              </a:solidFill>
              <a:latin typeface="Menlo" panose="020B0609030804020204" pitchFamily="49" charset="0"/>
            </a:endParaRPr>
          </a:p>
          <a:p>
            <a:pPr lvl="1"/>
            <a:r>
              <a:rPr lang="zh-CN" altLang="en-US" sz="3200" dirty="0">
                <a:solidFill>
                  <a:srgbClr val="333333"/>
                </a:solidFill>
                <a:latin typeface="Menlo" panose="020B0609030804020204" pitchFamily="49" charset="0"/>
              </a:rPr>
              <a:t>需注意是否会导致死锁</a:t>
            </a:r>
            <a:endParaRPr lang="en-US" altLang="zh-CN" sz="3200" dirty="0">
              <a:solidFill>
                <a:srgbClr val="333333"/>
              </a:solidFill>
              <a:latin typeface="Menlo" panose="020B0609030804020204" pitchFamily="49" charset="0"/>
            </a:endParaRPr>
          </a:p>
          <a:p>
            <a:pPr lvl="2"/>
            <a:r>
              <a:rPr lang="zh-CN" altLang="en-US" sz="2720" dirty="0">
                <a:solidFill>
                  <a:srgbClr val="333333"/>
                </a:solidFill>
                <a:latin typeface="Menlo" panose="020B0609030804020204" pitchFamily="49" charset="0"/>
              </a:rPr>
              <a:t>同一线程束内（最好）只使用一个线程执行开锁解锁操作</a:t>
            </a:r>
            <a:endParaRPr lang="en-US" altLang="zh-CN" sz="2720" dirty="0">
              <a:solidFill>
                <a:srgbClr val="333333"/>
              </a:solidFill>
              <a:latin typeface="Menlo" panose="020B0609030804020204" pitchFamily="49" charset="0"/>
            </a:endParaRPr>
          </a:p>
          <a:p>
            <a:pPr lvl="3"/>
            <a:r>
              <a:rPr lang="zh-CN" altLang="en-US" sz="2720" dirty="0">
                <a:solidFill>
                  <a:srgbClr val="333333"/>
                </a:solidFill>
                <a:latin typeface="Menlo" panose="020B0609030804020204" pitchFamily="49" charset="0"/>
              </a:rPr>
              <a:t>锁只用于同步不同线程束</a:t>
            </a:r>
            <a:endParaRPr lang="en-US" altLang="zh-CN" sz="2720" dirty="0">
              <a:solidFill>
                <a:srgbClr val="333333"/>
              </a:solidFill>
              <a:latin typeface="Menlo" panose="020B0609030804020204" pitchFamily="49" charset="0"/>
            </a:endParaRPr>
          </a:p>
          <a:p>
            <a:pPr lvl="2"/>
            <a:r>
              <a:rPr lang="zh-CN" altLang="en-US" sz="2720" dirty="0">
                <a:solidFill>
                  <a:srgbClr val="333333"/>
                </a:solidFill>
                <a:latin typeface="Menlo" panose="020B0609030804020204" pitchFamily="49" charset="0"/>
              </a:rPr>
              <a:t>使用额外操作保证线程束内原子操作</a:t>
            </a:r>
            <a:r>
              <a:rPr lang="en-US" altLang="zh-CN" sz="2720" dirty="0">
                <a:solidFill>
                  <a:srgbClr val="333333"/>
                </a:solidFill>
                <a:latin typeface="Menlo" panose="020B0609030804020204" pitchFamily="49" charset="0"/>
              </a:rPr>
              <a:t>/</a:t>
            </a:r>
            <a:r>
              <a:rPr lang="zh-CN" altLang="en-US" sz="2720" dirty="0">
                <a:solidFill>
                  <a:srgbClr val="333333"/>
                </a:solidFill>
                <a:latin typeface="Menlo" panose="020B0609030804020204" pitchFamily="49" charset="0"/>
              </a:rPr>
              <a:t>临界区状态</a:t>
            </a:r>
            <a:endParaRPr lang="en-US" altLang="zh-CN" sz="2240" dirty="0">
              <a:solidFill>
                <a:srgbClr val="9C5D27"/>
              </a:solidFill>
              <a:latin typeface="Menlo" panose="020B0609030804020204" pitchFamily="49" charset="0"/>
            </a:endParaRPr>
          </a:p>
          <a:p>
            <a:pPr lvl="1"/>
            <a:endParaRPr lang="en-US" altLang="zh-CN" sz="2800" dirty="0"/>
          </a:p>
          <a:p>
            <a:pPr lvl="1"/>
            <a:endParaRPr lang="en-US" altLang="zh-CN" sz="3520" dirty="0"/>
          </a:p>
          <a:p>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37</a:t>
            </a:fld>
            <a:endParaRPr lang="zh-CN" altLang="en-US"/>
          </a:p>
        </p:txBody>
      </p:sp>
      <p:sp>
        <p:nvSpPr>
          <p:cNvPr id="5" name="Rectangle 4">
            <a:extLst>
              <a:ext uri="{FF2B5EF4-FFF2-40B4-BE49-F238E27FC236}">
                <a16:creationId xmlns:a16="http://schemas.microsoft.com/office/drawing/2014/main" id="{F3223B03-A79C-D24E-B462-078AE6DF6AFF}"/>
              </a:ext>
            </a:extLst>
          </p:cNvPr>
          <p:cNvSpPr/>
          <p:nvPr/>
        </p:nvSpPr>
        <p:spPr>
          <a:xfrm>
            <a:off x="1122512" y="5987008"/>
            <a:ext cx="5976664" cy="1015663"/>
          </a:xfrm>
          <a:prstGeom prst="rect">
            <a:avLst/>
          </a:prstGeom>
          <a:solidFill>
            <a:schemeClr val="bg1"/>
          </a:solidFill>
          <a:ln w="25400">
            <a:solidFill>
              <a:srgbClr val="C00000"/>
            </a:solidFill>
          </a:ln>
        </p:spPr>
        <p:txBody>
          <a:bodyPr wrap="square">
            <a:spAutoFit/>
          </a:bodyPr>
          <a:lstStyle/>
          <a:p>
            <a:r>
              <a:rPr lang="en-US" sz="2000" dirty="0">
                <a:solidFill>
                  <a:srgbClr val="333333"/>
                </a:solidFill>
                <a:latin typeface="Menlo" panose="020B0609030804020204" pitchFamily="49" charset="0"/>
              </a:rPr>
              <a:t>__device__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lock</a:t>
            </a:r>
            <a:r>
              <a:rPr lang="en-US" sz="2000" dirty="0">
                <a:solidFill>
                  <a:srgbClr val="777777"/>
                </a:solidFill>
                <a:latin typeface="Menlo" panose="020B0609030804020204" pitchFamily="49" charset="0"/>
              </a:rPr>
              <a:t>(</a:t>
            </a:r>
            <a:r>
              <a:rPr lang="en-US" sz="2000" dirty="0">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mutex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while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b="1" dirty="0" err="1">
                <a:solidFill>
                  <a:srgbClr val="AA3731"/>
                </a:solidFill>
                <a:latin typeface="Menlo" panose="020B0609030804020204" pitchFamily="49" charset="0"/>
              </a:rPr>
              <a:t>atomicCAS</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mutex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
        <p:nvSpPr>
          <p:cNvPr id="6" name="Rectangle 5">
            <a:extLst>
              <a:ext uri="{FF2B5EF4-FFF2-40B4-BE49-F238E27FC236}">
                <a16:creationId xmlns:a16="http://schemas.microsoft.com/office/drawing/2014/main" id="{D1420306-D486-C442-92F7-CEE83FA7CD18}"/>
              </a:ext>
            </a:extLst>
          </p:cNvPr>
          <p:cNvSpPr/>
          <p:nvPr/>
        </p:nvSpPr>
        <p:spPr>
          <a:xfrm>
            <a:off x="7776864" y="5987008"/>
            <a:ext cx="5587008" cy="1015663"/>
          </a:xfrm>
          <a:prstGeom prst="rect">
            <a:avLst/>
          </a:prstGeom>
          <a:solidFill>
            <a:schemeClr val="bg1"/>
          </a:solidFill>
          <a:ln w="25400">
            <a:solidFill>
              <a:srgbClr val="C00000"/>
            </a:solidFill>
          </a:ln>
        </p:spPr>
        <p:txBody>
          <a:bodyPr wrap="square">
            <a:spAutoFit/>
          </a:bodyPr>
          <a:lstStyle/>
          <a:p>
            <a:r>
              <a:rPr lang="en-US" sz="2000" dirty="0">
                <a:solidFill>
                  <a:srgbClr val="333333"/>
                </a:solidFill>
                <a:latin typeface="Menlo" panose="020B0609030804020204" pitchFamily="49" charset="0"/>
              </a:rPr>
              <a:t>__device__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unlock</a:t>
            </a:r>
            <a:r>
              <a:rPr lang="en-US" sz="2000" dirty="0">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int</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mutex</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atomicExch</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mutex</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p:txBody>
      </p:sp>
    </p:spTree>
    <p:extLst>
      <p:ext uri="{BB962C8B-B14F-4D97-AF65-F5344CB8AC3E}">
        <p14:creationId xmlns:p14="http://schemas.microsoft.com/office/powerpoint/2010/main" val="2210919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原子操作与同步</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sz="4000" dirty="0"/>
              <a:t>原子操作并不解决所有与执行顺序相关的问题</a:t>
            </a:r>
            <a:endParaRPr lang="en-US" altLang="zh-CN" sz="4000" dirty="0"/>
          </a:p>
          <a:p>
            <a:pPr lvl="1"/>
            <a:r>
              <a:rPr lang="zh-CN" altLang="en-US" sz="3520" dirty="0"/>
              <a:t>原子操作不指明执行顺序</a:t>
            </a:r>
            <a:endParaRPr lang="en-US" altLang="zh-CN" sz="3520" dirty="0"/>
          </a:p>
          <a:p>
            <a:pPr lvl="1"/>
            <a:r>
              <a:rPr lang="zh-CN" altLang="en-US" sz="3520" dirty="0"/>
              <a:t>例：精度损失</a:t>
            </a:r>
            <a:endParaRPr lang="en-US" altLang="zh-CN" sz="3520" dirty="0"/>
          </a:p>
          <a:p>
            <a:pPr lvl="1"/>
            <a:endParaRPr lang="en-US" altLang="zh-CN" sz="3520" dirty="0"/>
          </a:p>
          <a:p>
            <a:pPr lvl="1"/>
            <a:endParaRPr lang="en-US" altLang="zh-CN" sz="3520" dirty="0"/>
          </a:p>
          <a:p>
            <a:pPr lvl="1"/>
            <a:r>
              <a:rPr lang="zh-CN" altLang="en-US" sz="3520" dirty="0"/>
              <a:t>串行程序也存在此类问题，但执行顺序相对容易控制</a:t>
            </a:r>
            <a:endParaRPr lang="en-US" altLang="zh-CN" sz="3520" dirty="0"/>
          </a:p>
          <a:p>
            <a:pPr lvl="2"/>
            <a:r>
              <a:rPr lang="zh-CN" altLang="en-US" sz="3040" dirty="0"/>
              <a:t>例如，先对绝对值大小进行排序，再相加</a:t>
            </a:r>
            <a:endParaRPr lang="en-US" altLang="zh-CN" sz="3040" dirty="0"/>
          </a:p>
          <a:p>
            <a:pPr lvl="1"/>
            <a:r>
              <a:rPr lang="zh-CN" altLang="en-US" sz="3520" dirty="0"/>
              <a:t>在并行计算过程中需要更谨慎</a:t>
            </a:r>
            <a:endParaRPr lang="en-US" altLang="zh-CN" sz="3040" dirty="0"/>
          </a:p>
          <a:p>
            <a:pPr lvl="1"/>
            <a:endParaRPr lang="en-US" altLang="zh-CN" sz="2080" dirty="0"/>
          </a:p>
          <a:p>
            <a:pPr lvl="3"/>
            <a:endParaRPr lang="en-US" altLang="zh-CN" sz="2560" dirty="0"/>
          </a:p>
          <a:p>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38</a:t>
            </a:fld>
            <a:endParaRPr lang="zh-CN" altLang="en-US"/>
          </a:p>
        </p:txBody>
      </p:sp>
      <p:pic>
        <p:nvPicPr>
          <p:cNvPr id="6" name="Picture 5">
            <a:extLst>
              <a:ext uri="{FF2B5EF4-FFF2-40B4-BE49-F238E27FC236}">
                <a16:creationId xmlns:a16="http://schemas.microsoft.com/office/drawing/2014/main" id="{46EC89E1-0D12-1848-B486-DC1228229653}"/>
              </a:ext>
            </a:extLst>
          </p:cNvPr>
          <p:cNvPicPr>
            <a:picLocks noChangeAspect="1"/>
          </p:cNvPicPr>
          <p:nvPr/>
        </p:nvPicPr>
        <p:blipFill>
          <a:blip r:embed="rId2"/>
          <a:stretch>
            <a:fillRect/>
          </a:stretch>
        </p:blipFill>
        <p:spPr>
          <a:xfrm>
            <a:off x="2627436" y="3322712"/>
            <a:ext cx="9512300" cy="457200"/>
          </a:xfrm>
          <a:prstGeom prst="rect">
            <a:avLst/>
          </a:prstGeom>
        </p:spPr>
      </p:pic>
      <p:pic>
        <p:nvPicPr>
          <p:cNvPr id="7" name="Picture 6">
            <a:extLst>
              <a:ext uri="{FF2B5EF4-FFF2-40B4-BE49-F238E27FC236}">
                <a16:creationId xmlns:a16="http://schemas.microsoft.com/office/drawing/2014/main" id="{33D7E71A-CD1C-EE4C-845F-589EEB3572BF}"/>
              </a:ext>
            </a:extLst>
          </p:cNvPr>
          <p:cNvPicPr>
            <a:picLocks noChangeAspect="1"/>
          </p:cNvPicPr>
          <p:nvPr/>
        </p:nvPicPr>
        <p:blipFill>
          <a:blip r:embed="rId3"/>
          <a:stretch>
            <a:fillRect/>
          </a:stretch>
        </p:blipFill>
        <p:spPr>
          <a:xfrm>
            <a:off x="2627436" y="3886200"/>
            <a:ext cx="9512300" cy="457200"/>
          </a:xfrm>
          <a:prstGeom prst="rect">
            <a:avLst/>
          </a:prstGeom>
        </p:spPr>
      </p:pic>
    </p:spTree>
    <p:extLst>
      <p:ext uri="{BB962C8B-B14F-4D97-AF65-F5344CB8AC3E}">
        <p14:creationId xmlns:p14="http://schemas.microsoft.com/office/powerpoint/2010/main" val="3335592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4AC1-8A4D-8A4B-B987-50209BDB94F9}"/>
              </a:ext>
            </a:extLst>
          </p:cNvPr>
          <p:cNvSpPr>
            <a:spLocks noGrp="1"/>
          </p:cNvSpPr>
          <p:nvPr>
            <p:ph type="title"/>
          </p:nvPr>
        </p:nvSpPr>
        <p:spPr/>
        <p:txBody>
          <a:bodyPr>
            <a:normAutofit fontScale="90000"/>
          </a:bodyPr>
          <a:lstStyle/>
          <a:p>
            <a:r>
              <a:rPr lang="zh-CN" altLang="en-US" dirty="0"/>
              <a:t>小结</a:t>
            </a:r>
            <a:endParaRPr lang="en-US" dirty="0"/>
          </a:p>
        </p:txBody>
      </p:sp>
      <p:sp>
        <p:nvSpPr>
          <p:cNvPr id="3" name="Content Placeholder 2">
            <a:extLst>
              <a:ext uri="{FF2B5EF4-FFF2-40B4-BE49-F238E27FC236}">
                <a16:creationId xmlns:a16="http://schemas.microsoft.com/office/drawing/2014/main" id="{9528393F-ACCE-A245-8B6B-2E3483127D38}"/>
              </a:ext>
            </a:extLst>
          </p:cNvPr>
          <p:cNvSpPr>
            <a:spLocks noGrp="1"/>
          </p:cNvSpPr>
          <p:nvPr>
            <p:ph idx="1"/>
          </p:nvPr>
        </p:nvSpPr>
        <p:spPr/>
        <p:txBody>
          <a:bodyPr/>
          <a:lstStyle/>
          <a:p>
            <a:r>
              <a:rPr lang="zh-CN" altLang="en-US" dirty="0"/>
              <a:t>线程执行模型</a:t>
            </a:r>
            <a:endParaRPr lang="en-US" altLang="zh-CN" dirty="0"/>
          </a:p>
          <a:p>
            <a:pPr lvl="1"/>
            <a:r>
              <a:rPr lang="zh-CN" altLang="en-US" dirty="0"/>
              <a:t>在硬件视角中，线程块始终为在一维上排列的一组线程</a:t>
            </a:r>
            <a:endParaRPr lang="en-US" altLang="zh-CN" dirty="0"/>
          </a:p>
          <a:p>
            <a:pPr lvl="1"/>
            <a:r>
              <a:rPr lang="zh-CN" altLang="en-US" dirty="0"/>
              <a:t>每</a:t>
            </a:r>
            <a:r>
              <a:rPr lang="en-US" altLang="zh-CN" dirty="0"/>
              <a:t>32</a:t>
            </a:r>
            <a:r>
              <a:rPr lang="zh-CN" altLang="en-US" dirty="0"/>
              <a:t>个线程形成一个线程束，束内线程同步执行</a:t>
            </a:r>
            <a:endParaRPr lang="en-US" altLang="zh-CN" dirty="0"/>
          </a:p>
          <a:p>
            <a:pPr lvl="1"/>
            <a:r>
              <a:rPr lang="zh-CN" altLang="en-US" dirty="0"/>
              <a:t>需足够数量的活跃线程束掩盖延时</a:t>
            </a:r>
            <a:endParaRPr lang="en-US" altLang="zh-CN" dirty="0"/>
          </a:p>
          <a:p>
            <a:pPr lvl="1"/>
            <a:r>
              <a:rPr lang="zh-CN" altLang="en-US" dirty="0"/>
              <a:t>线程束在执行中遇到控制流将出现产生分支</a:t>
            </a:r>
            <a:endParaRPr lang="en-US" altLang="zh-CN" dirty="0"/>
          </a:p>
          <a:p>
            <a:r>
              <a:rPr lang="zh-CN" altLang="en-US" dirty="0"/>
              <a:t>原子操作与同步</a:t>
            </a:r>
            <a:endParaRPr lang="en-US" altLang="zh-CN" dirty="0"/>
          </a:p>
          <a:p>
            <a:pPr lvl="1"/>
            <a:r>
              <a:rPr lang="zh-CN" altLang="en-US" dirty="0"/>
              <a:t>基本原子操作</a:t>
            </a:r>
            <a:endParaRPr lang="en-US" altLang="zh-CN" dirty="0"/>
          </a:p>
          <a:p>
            <a:pPr lvl="2"/>
            <a:r>
              <a:rPr lang="en-US" sz="2400" b="1" dirty="0">
                <a:solidFill>
                  <a:srgbClr val="AA3731"/>
                </a:solidFill>
                <a:latin typeface="Menlo" panose="020B0609030804020204" pitchFamily="49" charset="0"/>
              </a:rPr>
              <a:t>atomic{Add, Sub, Inc, Dec, Min, Max, </a:t>
            </a:r>
            <a:r>
              <a:rPr lang="en-US" sz="2400" b="1" dirty="0" err="1">
                <a:solidFill>
                  <a:srgbClr val="AA3731"/>
                </a:solidFill>
                <a:latin typeface="Menlo" panose="020B0609030804020204" pitchFamily="49" charset="0"/>
              </a:rPr>
              <a:t>Exch</a:t>
            </a:r>
            <a:r>
              <a:rPr lang="en-US" sz="2400" b="1" dirty="0">
                <a:solidFill>
                  <a:srgbClr val="AA3731"/>
                </a:solidFill>
                <a:latin typeface="Menlo" panose="020B0609030804020204" pitchFamily="49" charset="0"/>
              </a:rPr>
              <a:t>, CAS, And, Or, </a:t>
            </a:r>
            <a:r>
              <a:rPr lang="en-US" sz="2400" b="1" dirty="0" err="1">
                <a:solidFill>
                  <a:srgbClr val="AA3731"/>
                </a:solidFill>
                <a:latin typeface="Menlo" panose="020B0609030804020204" pitchFamily="49" charset="0"/>
              </a:rPr>
              <a:t>Xor</a:t>
            </a:r>
            <a:r>
              <a:rPr lang="en-US" sz="2400" b="1" dirty="0">
                <a:solidFill>
                  <a:srgbClr val="AA3731"/>
                </a:solidFill>
                <a:latin typeface="Menlo" panose="020B0609030804020204" pitchFamily="49" charset="0"/>
              </a:rPr>
              <a:t>}</a:t>
            </a:r>
          </a:p>
          <a:p>
            <a:pPr lvl="1"/>
            <a:r>
              <a:rPr lang="zh-CN" altLang="en-US" dirty="0"/>
              <a:t>提升效率：避免大量原子操作同时作用于同一数据</a:t>
            </a:r>
            <a:endParaRPr lang="en-US" altLang="zh-CN" dirty="0"/>
          </a:p>
          <a:p>
            <a:pPr lvl="1"/>
            <a:r>
              <a:rPr lang="zh-CN" altLang="en-US" dirty="0"/>
              <a:t>原子操作实现原子锁</a:t>
            </a:r>
            <a:endParaRPr lang="en-US" dirty="0"/>
          </a:p>
        </p:txBody>
      </p:sp>
      <p:sp>
        <p:nvSpPr>
          <p:cNvPr id="4" name="Slide Number Placeholder 3">
            <a:extLst>
              <a:ext uri="{FF2B5EF4-FFF2-40B4-BE49-F238E27FC236}">
                <a16:creationId xmlns:a16="http://schemas.microsoft.com/office/drawing/2014/main" id="{91D99D3D-53E6-3448-B283-3FDB4079A8E9}"/>
              </a:ext>
            </a:extLst>
          </p:cNvPr>
          <p:cNvSpPr>
            <a:spLocks noGrp="1"/>
          </p:cNvSpPr>
          <p:nvPr>
            <p:ph type="sldNum" sz="quarter" idx="12"/>
          </p:nvPr>
        </p:nvSpPr>
        <p:spPr/>
        <p:txBody>
          <a:bodyPr/>
          <a:lstStyle/>
          <a:p>
            <a:pPr>
              <a:defRPr/>
            </a:pPr>
            <a:fld id="{CA40A734-EF3B-425E-9970-80954DDB0807}" type="slidenum">
              <a:rPr lang="zh-CN" altLang="en-US" smtClean="0"/>
              <a:pPr>
                <a:defRPr/>
              </a:pPr>
              <a:t>39</a:t>
            </a:fld>
            <a:endParaRPr lang="zh-CN" altLang="en-US"/>
          </a:p>
        </p:txBody>
      </p:sp>
    </p:spTree>
    <p:extLst>
      <p:ext uri="{BB962C8B-B14F-4D97-AF65-F5344CB8AC3E}">
        <p14:creationId xmlns:p14="http://schemas.microsoft.com/office/powerpoint/2010/main" val="2104397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FF06F6-016D-AD4D-9BB7-6F18CA91D236}"/>
              </a:ext>
            </a:extLst>
          </p:cNvPr>
          <p:cNvPicPr>
            <a:picLocks noChangeAspect="1"/>
          </p:cNvPicPr>
          <p:nvPr/>
        </p:nvPicPr>
        <p:blipFill>
          <a:blip r:embed="rId2"/>
          <a:stretch>
            <a:fillRect/>
          </a:stretch>
        </p:blipFill>
        <p:spPr>
          <a:xfrm>
            <a:off x="2634680" y="3322712"/>
            <a:ext cx="10657184" cy="4548798"/>
          </a:xfrm>
          <a:prstGeom prst="rect">
            <a:avLst/>
          </a:prstGeom>
        </p:spPr>
      </p:pic>
      <p:sp>
        <p:nvSpPr>
          <p:cNvPr id="2" name="Title 1">
            <a:extLst>
              <a:ext uri="{FF2B5EF4-FFF2-40B4-BE49-F238E27FC236}">
                <a16:creationId xmlns:a16="http://schemas.microsoft.com/office/drawing/2014/main" id="{AE4F1AE2-3838-9B44-9B98-8BF14F9A745C}"/>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80C61F5A-C42A-C14C-B2DF-456365FC43C9}"/>
              </a:ext>
            </a:extLst>
          </p:cNvPr>
          <p:cNvSpPr>
            <a:spLocks noGrp="1"/>
          </p:cNvSpPr>
          <p:nvPr>
            <p:ph idx="1"/>
          </p:nvPr>
        </p:nvSpPr>
        <p:spPr/>
        <p:txBody>
          <a:bodyPr/>
          <a:lstStyle/>
          <a:p>
            <a:r>
              <a:rPr lang="zh-CN" altLang="en-US" sz="2800" dirty="0"/>
              <a:t>硬件视图</a:t>
            </a:r>
            <a:endParaRPr lang="en-US" altLang="zh-CN" sz="2800" dirty="0"/>
          </a:p>
          <a:p>
            <a:pPr lvl="1"/>
            <a:r>
              <a:rPr lang="zh-CN" altLang="en-US" sz="2400" dirty="0"/>
              <a:t>所有线程块在硬件上都是一维</a:t>
            </a:r>
            <a:endParaRPr lang="en-US" altLang="zh-CN" sz="2400" dirty="0"/>
          </a:p>
          <a:p>
            <a:pPr lvl="1"/>
            <a:r>
              <a:rPr lang="zh-CN" altLang="en-US" sz="2400" dirty="0"/>
              <a:t>三维线程将沿</a:t>
            </a:r>
            <a:r>
              <a:rPr lang="en-US" altLang="zh-CN" sz="2400" dirty="0" err="1">
                <a:solidFill>
                  <a:srgbClr val="333333"/>
                </a:solidFill>
                <a:latin typeface="Menlo" panose="020B0609030804020204" pitchFamily="49" charset="0"/>
              </a:rPr>
              <a:t>x→y→z</a:t>
            </a:r>
            <a:r>
              <a:rPr lang="zh-CN" altLang="en-US" sz="2400" dirty="0"/>
              <a:t>顺序展开到一维</a:t>
            </a:r>
            <a:endParaRPr lang="en-US" altLang="zh-CN" sz="2400" dirty="0"/>
          </a:p>
          <a:p>
            <a:pPr lvl="2"/>
            <a:r>
              <a:rPr lang="en-US" altLang="zh-CN" sz="1800" dirty="0" err="1">
                <a:solidFill>
                  <a:srgbClr val="333333"/>
                </a:solidFill>
                <a:latin typeface="Menlo" panose="020B0609030804020204" pitchFamily="49" charset="0"/>
              </a:rPr>
              <a:t>global_id</a:t>
            </a:r>
            <a:r>
              <a:rPr lang="zh-CN" altLang="en-US" sz="1800" dirty="0">
                <a:solidFill>
                  <a:srgbClr val="333333"/>
                </a:solidFill>
                <a:latin typeface="Menlo" panose="020B0609030804020204" pitchFamily="49" charset="0"/>
              </a:rPr>
              <a:t> </a:t>
            </a:r>
            <a:r>
              <a:rPr lang="en-US" altLang="zh-CN" sz="1800" dirty="0">
                <a:solidFill>
                  <a:srgbClr val="333333"/>
                </a:solidFill>
                <a:latin typeface="Menlo" panose="020B0609030804020204" pitchFamily="49" charset="0"/>
              </a:rPr>
              <a:t>=</a:t>
            </a:r>
            <a:r>
              <a:rPr lang="zh-CN" altLang="en-US" sz="1800" dirty="0">
                <a:solidFill>
                  <a:srgbClr val="333333"/>
                </a:solidFill>
                <a:latin typeface="Menlo" panose="020B0609030804020204" pitchFamily="49" charset="0"/>
              </a:rPr>
              <a:t> </a:t>
            </a:r>
            <a:r>
              <a:rPr lang="en-US" sz="1800" dirty="0" err="1">
                <a:solidFill>
                  <a:srgbClr val="333333"/>
                </a:solidFill>
                <a:latin typeface="Menlo" panose="020B0609030804020204" pitchFamily="49" charset="0"/>
              </a:rPr>
              <a:t>threadIdx.z</a:t>
            </a:r>
            <a:r>
              <a:rPr lang="en-US" sz="1800" dirty="0">
                <a:solidFill>
                  <a:srgbClr val="777777"/>
                </a:solidFill>
                <a:latin typeface="Menlo" panose="020B0609030804020204" pitchFamily="49" charset="0"/>
              </a:rPr>
              <a:t>*</a:t>
            </a:r>
            <a:r>
              <a:rPr lang="en-US" sz="1800" dirty="0" err="1">
                <a:solidFill>
                  <a:srgbClr val="333333"/>
                </a:solidFill>
                <a:latin typeface="Menlo" panose="020B0609030804020204" pitchFamily="49" charset="0"/>
              </a:rPr>
              <a:t>blockDim.y</a:t>
            </a:r>
            <a:r>
              <a:rPr lang="en-US" sz="1800" dirty="0">
                <a:solidFill>
                  <a:srgbClr val="777777"/>
                </a:solidFill>
                <a:latin typeface="Menlo" panose="020B0609030804020204" pitchFamily="49" charset="0"/>
              </a:rPr>
              <a:t>*</a:t>
            </a:r>
            <a:r>
              <a:rPr lang="en-US" sz="1800" dirty="0" err="1">
                <a:solidFill>
                  <a:srgbClr val="333333"/>
                </a:solidFill>
                <a:latin typeface="Menlo" panose="020B0609030804020204" pitchFamily="49" charset="0"/>
              </a:rPr>
              <a:t>blockDim.x</a:t>
            </a:r>
            <a:r>
              <a:rPr lang="en-US" sz="1800" dirty="0" err="1">
                <a:solidFill>
                  <a:srgbClr val="777777"/>
                </a:solidFill>
                <a:latin typeface="Menlo" panose="020B0609030804020204" pitchFamily="49" charset="0"/>
              </a:rPr>
              <a:t>+</a:t>
            </a:r>
            <a:r>
              <a:rPr lang="en-US" sz="1800" dirty="0" err="1">
                <a:solidFill>
                  <a:srgbClr val="333333"/>
                </a:solidFill>
                <a:latin typeface="Menlo" panose="020B0609030804020204" pitchFamily="49" charset="0"/>
              </a:rPr>
              <a:t>threadIdx.y</a:t>
            </a:r>
            <a:r>
              <a:rPr lang="en-US" sz="1800" dirty="0">
                <a:solidFill>
                  <a:srgbClr val="777777"/>
                </a:solidFill>
                <a:latin typeface="Menlo" panose="020B0609030804020204" pitchFamily="49" charset="0"/>
              </a:rPr>
              <a:t>*</a:t>
            </a:r>
            <a:r>
              <a:rPr lang="en-US" sz="1800" dirty="0" err="1">
                <a:solidFill>
                  <a:srgbClr val="333333"/>
                </a:solidFill>
                <a:latin typeface="Menlo" panose="020B0609030804020204" pitchFamily="49" charset="0"/>
              </a:rPr>
              <a:t>blockDim.x</a:t>
            </a:r>
            <a:r>
              <a:rPr lang="en-US" sz="1800" dirty="0" err="1">
                <a:solidFill>
                  <a:srgbClr val="777777"/>
                </a:solidFill>
                <a:latin typeface="Menlo" panose="020B0609030804020204" pitchFamily="49" charset="0"/>
              </a:rPr>
              <a:t>+</a:t>
            </a:r>
            <a:r>
              <a:rPr lang="en-US" sz="1800" dirty="0" err="1">
                <a:solidFill>
                  <a:srgbClr val="333333"/>
                </a:solidFill>
                <a:latin typeface="Menlo" panose="020B0609030804020204" pitchFamily="49" charset="0"/>
              </a:rPr>
              <a:t>threadIdx.x</a:t>
            </a:r>
            <a:endParaRPr lang="en-US" sz="1800" dirty="0">
              <a:solidFill>
                <a:srgbClr val="333333"/>
              </a:solidFill>
              <a:latin typeface="Menlo" panose="020B0609030804020204" pitchFamily="49" charset="0"/>
            </a:endParaRPr>
          </a:p>
          <a:p>
            <a:pPr lvl="2"/>
            <a:r>
              <a:rPr lang="en-US" altLang="zh-CN" sz="1800" dirty="0" err="1">
                <a:solidFill>
                  <a:srgbClr val="333333"/>
                </a:solidFill>
                <a:latin typeface="Menlo" panose="020B0609030804020204" pitchFamily="49" charset="0"/>
              </a:rPr>
              <a:t>warp_id</a:t>
            </a:r>
            <a:r>
              <a:rPr lang="zh-CN" altLang="en-US" sz="1800" dirty="0">
                <a:solidFill>
                  <a:srgbClr val="333333"/>
                </a:solidFill>
                <a:latin typeface="Menlo" panose="020B0609030804020204" pitchFamily="49" charset="0"/>
              </a:rPr>
              <a:t> </a:t>
            </a:r>
            <a:r>
              <a:rPr lang="en-US" altLang="zh-CN" sz="1800" dirty="0">
                <a:solidFill>
                  <a:srgbClr val="333333"/>
                </a:solidFill>
                <a:latin typeface="Menlo" panose="020B0609030804020204" pitchFamily="49" charset="0"/>
              </a:rPr>
              <a:t>=</a:t>
            </a:r>
            <a:r>
              <a:rPr lang="zh-CN" altLang="en-US" sz="1800" dirty="0">
                <a:solidFill>
                  <a:srgbClr val="333333"/>
                </a:solidFill>
                <a:latin typeface="Menlo" panose="020B0609030804020204" pitchFamily="49" charset="0"/>
              </a:rPr>
              <a:t> </a:t>
            </a:r>
            <a:r>
              <a:rPr lang="en-US" altLang="zh-CN" sz="1800" dirty="0" err="1">
                <a:solidFill>
                  <a:srgbClr val="333333"/>
                </a:solidFill>
                <a:latin typeface="Menlo" panose="020B0609030804020204" pitchFamily="49" charset="0"/>
              </a:rPr>
              <a:t>global_id</a:t>
            </a:r>
            <a:r>
              <a:rPr lang="zh-CN" altLang="en-US" sz="1800" dirty="0">
                <a:solidFill>
                  <a:srgbClr val="333333"/>
                </a:solidFill>
                <a:latin typeface="Menlo" panose="020B0609030804020204" pitchFamily="49" charset="0"/>
              </a:rPr>
              <a:t> </a:t>
            </a:r>
            <a:r>
              <a:rPr lang="en-US" altLang="zh-CN" sz="1800" dirty="0">
                <a:solidFill>
                  <a:srgbClr val="333333"/>
                </a:solidFill>
                <a:latin typeface="Menlo" panose="020B0609030804020204" pitchFamily="49" charset="0"/>
              </a:rPr>
              <a:t>&gt;&gt;</a:t>
            </a:r>
            <a:r>
              <a:rPr lang="zh-CN" altLang="en-US" sz="1800" dirty="0">
                <a:solidFill>
                  <a:srgbClr val="333333"/>
                </a:solidFill>
                <a:latin typeface="Menlo" panose="020B0609030804020204" pitchFamily="49" charset="0"/>
              </a:rPr>
              <a:t> </a:t>
            </a:r>
            <a:r>
              <a:rPr lang="en-US" altLang="zh-CN" sz="1800" dirty="0">
                <a:solidFill>
                  <a:srgbClr val="333333"/>
                </a:solidFill>
                <a:latin typeface="Menlo" panose="020B0609030804020204" pitchFamily="49" charset="0"/>
              </a:rPr>
              <a:t>5</a:t>
            </a:r>
          </a:p>
          <a:p>
            <a:pPr lvl="2"/>
            <a:r>
              <a:rPr lang="en-US" altLang="zh-CN" sz="1800" dirty="0" err="1">
                <a:solidFill>
                  <a:srgbClr val="333333"/>
                </a:solidFill>
                <a:latin typeface="Menlo" panose="020B0609030804020204" pitchFamily="49" charset="0"/>
              </a:rPr>
              <a:t>lane_id</a:t>
            </a:r>
            <a:r>
              <a:rPr lang="zh-CN" altLang="en-US" sz="1800" dirty="0">
                <a:solidFill>
                  <a:srgbClr val="333333"/>
                </a:solidFill>
                <a:latin typeface="Menlo" panose="020B0609030804020204" pitchFamily="49" charset="0"/>
              </a:rPr>
              <a:t> </a:t>
            </a:r>
            <a:r>
              <a:rPr lang="en-US" altLang="zh-CN" sz="1800" dirty="0">
                <a:solidFill>
                  <a:srgbClr val="333333"/>
                </a:solidFill>
                <a:latin typeface="Menlo" panose="020B0609030804020204" pitchFamily="49" charset="0"/>
              </a:rPr>
              <a:t>=</a:t>
            </a:r>
            <a:r>
              <a:rPr lang="zh-CN" altLang="en-US" sz="1800" dirty="0">
                <a:solidFill>
                  <a:srgbClr val="333333"/>
                </a:solidFill>
                <a:latin typeface="Menlo" panose="020B0609030804020204" pitchFamily="49" charset="0"/>
              </a:rPr>
              <a:t> </a:t>
            </a:r>
            <a:r>
              <a:rPr lang="en-US" altLang="zh-CN" sz="1800" dirty="0" err="1">
                <a:solidFill>
                  <a:srgbClr val="333333"/>
                </a:solidFill>
                <a:latin typeface="Menlo" panose="020B0609030804020204" pitchFamily="49" charset="0"/>
              </a:rPr>
              <a:t>global_id</a:t>
            </a:r>
            <a:r>
              <a:rPr lang="zh-CN" altLang="en-US" sz="1800" dirty="0">
                <a:solidFill>
                  <a:srgbClr val="333333"/>
                </a:solidFill>
                <a:latin typeface="Menlo" panose="020B0609030804020204" pitchFamily="49" charset="0"/>
              </a:rPr>
              <a:t> </a:t>
            </a:r>
            <a:r>
              <a:rPr lang="en-US" altLang="zh-CN" sz="1800" dirty="0">
                <a:solidFill>
                  <a:srgbClr val="333333"/>
                </a:solidFill>
                <a:latin typeface="Menlo" panose="020B0609030804020204" pitchFamily="49" charset="0"/>
              </a:rPr>
              <a:t>&amp;</a:t>
            </a:r>
            <a:r>
              <a:rPr lang="zh-CN" altLang="en-US" sz="1800" dirty="0">
                <a:solidFill>
                  <a:srgbClr val="333333"/>
                </a:solidFill>
                <a:latin typeface="Menlo" panose="020B0609030804020204" pitchFamily="49" charset="0"/>
              </a:rPr>
              <a:t> </a:t>
            </a:r>
            <a:r>
              <a:rPr lang="en-US" altLang="zh-CN" sz="1800" dirty="0">
                <a:solidFill>
                  <a:srgbClr val="333333"/>
                </a:solidFill>
                <a:latin typeface="Menlo" panose="020B0609030804020204" pitchFamily="49" charset="0"/>
              </a:rPr>
              <a:t>31</a:t>
            </a:r>
            <a:r>
              <a:rPr lang="zh-CN" altLang="en-US" sz="1800" dirty="0">
                <a:solidFill>
                  <a:srgbClr val="333333"/>
                </a:solidFill>
                <a:latin typeface="Menlo" panose="020B0609030804020204" pitchFamily="49" charset="0"/>
              </a:rPr>
              <a:t> </a:t>
            </a:r>
            <a:endParaRPr lang="en-US" sz="1800" dirty="0">
              <a:solidFill>
                <a:srgbClr val="333333"/>
              </a:solidFill>
              <a:latin typeface="Menlo" panose="020B0609030804020204" pitchFamily="49" charset="0"/>
            </a:endParaRPr>
          </a:p>
          <a:p>
            <a:pPr lvl="1"/>
            <a:r>
              <a:rPr lang="zh-CN" altLang="en-US" sz="2400" dirty="0"/>
              <a:t>展开后的一维线程每</a:t>
            </a:r>
            <a:r>
              <a:rPr lang="en-US" altLang="zh-CN" sz="2400" dirty="0"/>
              <a:t>32</a:t>
            </a:r>
            <a:r>
              <a:rPr lang="zh-CN" altLang="en-US" sz="2400" dirty="0"/>
              <a:t>个形成一个线程束</a:t>
            </a:r>
            <a:endParaRPr lang="en-US" altLang="zh-CN" sz="2400" dirty="0"/>
          </a:p>
          <a:p>
            <a:pPr lvl="2"/>
            <a:r>
              <a:rPr lang="zh-CN" altLang="en-US" sz="2400" dirty="0"/>
              <a:t>最后不足</a:t>
            </a:r>
            <a:r>
              <a:rPr lang="en-US" altLang="zh-CN" sz="2400" dirty="0"/>
              <a:t>32</a:t>
            </a:r>
            <a:r>
              <a:rPr lang="zh-CN" altLang="en-US" sz="2400" dirty="0"/>
              <a:t>的部分也将创建线程</a:t>
            </a:r>
            <a:endParaRPr lang="en-US" altLang="zh-CN" sz="2400" dirty="0"/>
          </a:p>
          <a:p>
            <a:pPr lvl="3"/>
            <a:r>
              <a:rPr lang="zh-CN" altLang="en-US" dirty="0"/>
              <a:t>不活跃</a:t>
            </a:r>
            <a:endParaRPr lang="en-US" altLang="zh-CN" dirty="0"/>
          </a:p>
          <a:p>
            <a:pPr lvl="3"/>
            <a:r>
              <a:rPr lang="zh-CN" altLang="en-US" dirty="0"/>
              <a:t>仍将消耗</a:t>
            </a:r>
            <a:r>
              <a:rPr lang="en-US" altLang="zh-CN" dirty="0"/>
              <a:t>SM</a:t>
            </a:r>
            <a:r>
              <a:rPr lang="zh-CN" altLang="en-US" dirty="0"/>
              <a:t>资源</a:t>
            </a:r>
            <a:endParaRPr lang="en-US" altLang="zh-CN" dirty="0"/>
          </a:p>
        </p:txBody>
      </p:sp>
      <p:sp>
        <p:nvSpPr>
          <p:cNvPr id="4" name="Slide Number Placeholder 3">
            <a:extLst>
              <a:ext uri="{FF2B5EF4-FFF2-40B4-BE49-F238E27FC236}">
                <a16:creationId xmlns:a16="http://schemas.microsoft.com/office/drawing/2014/main" id="{BD553768-FC4F-FD49-B306-4355E4B88C1F}"/>
              </a:ext>
            </a:extLst>
          </p:cNvPr>
          <p:cNvSpPr>
            <a:spLocks noGrp="1"/>
          </p:cNvSpPr>
          <p:nvPr>
            <p:ph type="sldNum" sz="quarter" idx="12"/>
          </p:nvPr>
        </p:nvSpPr>
        <p:spPr/>
        <p:txBody>
          <a:bodyPr/>
          <a:lstStyle/>
          <a:p>
            <a:pPr>
              <a:defRPr/>
            </a:pPr>
            <a:fld id="{CA40A734-EF3B-425E-9970-80954DDB0807}" type="slidenum">
              <a:rPr lang="zh-CN" altLang="en-US" smtClean="0"/>
              <a:pPr>
                <a:defRPr/>
              </a:pPr>
              <a:t>4</a:t>
            </a:fld>
            <a:endParaRPr lang="zh-CN" altLang="en-US"/>
          </a:p>
        </p:txBody>
      </p:sp>
    </p:spTree>
    <p:extLst>
      <p:ext uri="{BB962C8B-B14F-4D97-AF65-F5344CB8AC3E}">
        <p14:creationId xmlns:p14="http://schemas.microsoft.com/office/powerpoint/2010/main" val="1809539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灯片编号占位符 1"/>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840">
                <a:solidFill>
                  <a:schemeClr val="tx1"/>
                </a:solidFill>
                <a:latin typeface="Calibri" panose="020F0502020204030204" pitchFamily="34" charset="0"/>
                <a:ea typeface="宋体" panose="02010600030101010101" pitchFamily="2" charset="-122"/>
              </a:defRPr>
            </a:lvl1pPr>
            <a:lvl2pPr marL="891467" indent="-342872">
              <a:spcBef>
                <a:spcPct val="20000"/>
              </a:spcBef>
              <a:buFont typeface="Arial" panose="020B0604020202020204" pitchFamily="34" charset="0"/>
              <a:buChar char="–"/>
              <a:defRPr sz="3360">
                <a:solidFill>
                  <a:schemeClr val="tx1"/>
                </a:solidFill>
                <a:latin typeface="Calibri" panose="020F0502020204030204" pitchFamily="34" charset="0"/>
                <a:ea typeface="宋体" panose="02010600030101010101" pitchFamily="2" charset="-122"/>
              </a:defRPr>
            </a:lvl2pPr>
            <a:lvl3pPr marL="1371488" indent="-274299">
              <a:spcBef>
                <a:spcPct val="20000"/>
              </a:spcBef>
              <a:buFont typeface="Arial" panose="020B0604020202020204" pitchFamily="34" charset="0"/>
              <a:buChar char="•"/>
              <a:defRPr sz="2880">
                <a:solidFill>
                  <a:schemeClr val="tx1"/>
                </a:solidFill>
                <a:latin typeface="Calibri" panose="020F0502020204030204" pitchFamily="34" charset="0"/>
                <a:ea typeface="宋体" panose="02010600030101010101" pitchFamily="2" charset="-122"/>
              </a:defRPr>
            </a:lvl3pPr>
            <a:lvl4pPr marL="1920085" indent="-274299">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4pPr>
            <a:lvl5pPr marL="2468677" indent="-274299">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5pPr>
            <a:lvl6pPr marL="3017272"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6pPr>
            <a:lvl7pPr marL="3565867"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7pPr>
            <a:lvl8pPr marL="4114462"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8pPr>
            <a:lvl9pPr marL="4663058" indent="-274299" eaLnBrk="0" fontAlgn="base" hangingPunct="0">
              <a:spcBef>
                <a:spcPct val="20000"/>
              </a:spcBef>
              <a:spcAft>
                <a:spcPct val="0"/>
              </a:spcAft>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5C37259-17AB-4033-9296-718E8806D94A}" type="slidenum">
              <a:rPr lang="zh-CN" altLang="en-US" sz="1440">
                <a:solidFill>
                  <a:srgbClr val="898989"/>
                </a:solidFill>
              </a:rPr>
              <a:pPr>
                <a:spcBef>
                  <a:spcPct val="0"/>
                </a:spcBef>
                <a:buFontTx/>
                <a:buNone/>
              </a:pPr>
              <a:t>40</a:t>
            </a:fld>
            <a:endParaRPr lang="zh-CN" altLang="en-US" sz="1440">
              <a:solidFill>
                <a:srgbClr val="898989"/>
              </a:solidFill>
            </a:endParaRPr>
          </a:p>
        </p:txBody>
      </p:sp>
      <p:sp>
        <p:nvSpPr>
          <p:cNvPr id="34820" name="TextBox 4"/>
          <p:cNvSpPr txBox="1">
            <a:spLocks noChangeArrowheads="1"/>
          </p:cNvSpPr>
          <p:nvPr/>
        </p:nvSpPr>
        <p:spPr bwMode="auto">
          <a:xfrm>
            <a:off x="0" y="3245022"/>
            <a:ext cx="14630399" cy="9417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09718" tIns="54859" rIns="109718" bIns="5485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5400" b="1" dirty="0">
                <a:solidFill>
                  <a:srgbClr val="C00000"/>
                </a:solidFill>
                <a:latin typeface="Times New Roman" panose="02020603050405020304" pitchFamily="18" charset="0"/>
                <a:ea typeface="华文楷体" panose="02010600040101010101" pitchFamily="2" charset="-122"/>
              </a:rPr>
              <a:t>Questions?</a:t>
            </a:r>
            <a:endParaRPr lang="zh-CN" altLang="en-US" sz="5400" b="1" dirty="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CD2F-C70F-B449-A61B-5D2B97E7D367}"/>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0170919-8576-A745-BC1B-270A43982601}"/>
              </a:ext>
            </a:extLst>
          </p:cNvPr>
          <p:cNvSpPr>
            <a:spLocks noGrp="1"/>
          </p:cNvSpPr>
          <p:nvPr>
            <p:ph idx="1"/>
          </p:nvPr>
        </p:nvSpPr>
        <p:spPr/>
        <p:txBody>
          <a:bodyPr/>
          <a:lstStyle/>
          <a:p>
            <a:r>
              <a:rPr lang="zh-CN" altLang="en-US" dirty="0"/>
              <a:t>线程束调度</a:t>
            </a:r>
            <a:endParaRPr lang="en-US" altLang="zh-CN" dirty="0"/>
          </a:p>
          <a:p>
            <a:pPr lvl="1"/>
            <a:r>
              <a:rPr lang="zh-CN" altLang="en-US" dirty="0"/>
              <a:t>线程束切换开销为</a:t>
            </a:r>
            <a:r>
              <a:rPr lang="en-US" altLang="zh-CN" dirty="0">
                <a:latin typeface="Menlo" panose="020B0609030804020204" pitchFamily="49" charset="0"/>
                <a:ea typeface="Menlo" panose="020B0609030804020204" pitchFamily="49" charset="0"/>
                <a:cs typeface="Menlo" panose="020B0609030804020204" pitchFamily="49" charset="0"/>
              </a:rPr>
              <a:t>0</a:t>
            </a:r>
          </a:p>
          <a:p>
            <a:pPr lvl="2"/>
            <a:r>
              <a:rPr lang="en-US" altLang="zh-CN" dirty="0"/>
              <a:t>SM</a:t>
            </a:r>
            <a:r>
              <a:rPr lang="zh-CN" altLang="en-US" dirty="0"/>
              <a:t>保存每个线程束的执行上下文</a:t>
            </a:r>
            <a:endParaRPr lang="en-US" altLang="zh-CN" dirty="0"/>
          </a:p>
          <a:p>
            <a:pPr lvl="2"/>
            <a:r>
              <a:rPr lang="zh-CN" altLang="en-US" dirty="0"/>
              <a:t>在整个线程束的生存周期中保存于芯片内</a:t>
            </a:r>
            <a:endParaRPr lang="en-US" altLang="zh-CN" dirty="0"/>
          </a:p>
          <a:p>
            <a:pPr lvl="2"/>
            <a:r>
              <a:rPr lang="zh-CN" altLang="en-US" dirty="0"/>
              <a:t>上下文切换没有损失</a:t>
            </a:r>
            <a:endParaRPr lang="en-US" altLang="zh-CN" dirty="0"/>
          </a:p>
          <a:p>
            <a:pPr lvl="2"/>
            <a:r>
              <a:rPr lang="zh-CN" altLang="en-US" dirty="0"/>
              <a:t>可切换同一</a:t>
            </a:r>
            <a:r>
              <a:rPr lang="en-US" altLang="zh-CN" dirty="0"/>
              <a:t>SM</a:t>
            </a:r>
            <a:r>
              <a:rPr lang="zh-CN" altLang="en-US" dirty="0"/>
              <a:t>上不同线程块的线程束</a:t>
            </a:r>
            <a:endParaRPr lang="en-US" altLang="zh-CN" dirty="0"/>
          </a:p>
          <a:p>
            <a:pPr lvl="1"/>
            <a:r>
              <a:rPr lang="en-US" altLang="zh-CN" dirty="0"/>
              <a:t>SM</a:t>
            </a:r>
            <a:r>
              <a:rPr lang="zh-CN" altLang="en-US" dirty="0"/>
              <a:t>中常驻线程块数量受可用资源限制</a:t>
            </a:r>
            <a:endParaRPr lang="en-US" altLang="zh-CN" dirty="0"/>
          </a:p>
          <a:p>
            <a:pPr lvl="2"/>
            <a:r>
              <a:rPr lang="zh-CN" altLang="en-US" dirty="0"/>
              <a:t>资源：程序计数器、寄存器、共享内存</a:t>
            </a:r>
            <a:endParaRPr lang="en-US" altLang="zh-CN" dirty="0"/>
          </a:p>
          <a:p>
            <a:pPr lvl="2"/>
            <a:r>
              <a:rPr lang="zh-CN" altLang="en-US" dirty="0">
                <a:solidFill>
                  <a:srgbClr val="C00000"/>
                </a:solidFill>
              </a:rPr>
              <a:t>活跃线程束</a:t>
            </a:r>
            <a:r>
              <a:rPr lang="zh-CN" altLang="en-US" dirty="0"/>
              <a:t>：具备计算资源（寄存器、共享内存等）的线程束</a:t>
            </a:r>
            <a:endParaRPr lang="en-US" altLang="zh-CN" dirty="0"/>
          </a:p>
          <a:p>
            <a:pPr lvl="3"/>
            <a:r>
              <a:rPr lang="en-US" altLang="zh-CN" dirty="0"/>
              <a:t>Kepler</a:t>
            </a:r>
            <a:r>
              <a:rPr lang="zh-CN" altLang="en-US" dirty="0"/>
              <a:t>上最大为</a:t>
            </a:r>
            <a:r>
              <a:rPr lang="en-US" altLang="zh-CN" dirty="0"/>
              <a:t>64</a:t>
            </a:r>
          </a:p>
          <a:p>
            <a:pPr lvl="3"/>
            <a:r>
              <a:rPr lang="zh-CN" altLang="en-US" dirty="0">
                <a:solidFill>
                  <a:srgbClr val="C00000"/>
                </a:solidFill>
              </a:rPr>
              <a:t>选定的线程束</a:t>
            </a:r>
            <a:r>
              <a:rPr lang="zh-CN" altLang="en-US" dirty="0"/>
              <a:t>：被调度到执行单元的线程束（</a:t>
            </a:r>
            <a:r>
              <a:rPr lang="en-US" altLang="zh-CN" dirty="0"/>
              <a:t>Kepler</a:t>
            </a:r>
            <a:r>
              <a:rPr lang="zh-CN" altLang="en-US" dirty="0"/>
              <a:t>上最大为</a:t>
            </a:r>
            <a:r>
              <a:rPr lang="en-US" altLang="zh-CN" dirty="0"/>
              <a:t>4</a:t>
            </a:r>
            <a:r>
              <a:rPr lang="zh-CN" altLang="en-US" dirty="0"/>
              <a:t>）</a:t>
            </a:r>
            <a:endParaRPr lang="en-US" altLang="zh-CN" dirty="0"/>
          </a:p>
          <a:p>
            <a:pPr lvl="3"/>
            <a:r>
              <a:rPr lang="zh-CN" altLang="en-US" dirty="0">
                <a:solidFill>
                  <a:srgbClr val="C00000"/>
                </a:solidFill>
              </a:rPr>
              <a:t>符合条件的线程束</a:t>
            </a:r>
            <a:r>
              <a:rPr lang="zh-CN" altLang="en-US" dirty="0"/>
              <a:t>：准备执行但尚未执行</a:t>
            </a:r>
            <a:endParaRPr lang="en-US" altLang="zh-CN" dirty="0"/>
          </a:p>
          <a:p>
            <a:pPr lvl="3"/>
            <a:r>
              <a:rPr lang="zh-CN" altLang="en-US" dirty="0">
                <a:solidFill>
                  <a:srgbClr val="C00000"/>
                </a:solidFill>
              </a:rPr>
              <a:t>阻塞的线程束</a:t>
            </a:r>
            <a:r>
              <a:rPr lang="zh-CN" altLang="en-US" dirty="0"/>
              <a:t>：没做好执行准备（指令参数未就绪、无可用</a:t>
            </a:r>
            <a:r>
              <a:rPr lang="en-US" altLang="zh-CN" dirty="0"/>
              <a:t>CUDA</a:t>
            </a:r>
            <a:r>
              <a:rPr lang="zh-CN" altLang="en-US" dirty="0"/>
              <a:t>核心）</a:t>
            </a:r>
            <a:endParaRPr lang="en-US" altLang="zh-CN" dirty="0"/>
          </a:p>
        </p:txBody>
      </p:sp>
      <p:sp>
        <p:nvSpPr>
          <p:cNvPr id="4" name="Slide Number Placeholder 3">
            <a:extLst>
              <a:ext uri="{FF2B5EF4-FFF2-40B4-BE49-F238E27FC236}">
                <a16:creationId xmlns:a16="http://schemas.microsoft.com/office/drawing/2014/main" id="{B374C683-3E79-6F45-A5FC-292752B45845}"/>
              </a:ext>
            </a:extLst>
          </p:cNvPr>
          <p:cNvSpPr>
            <a:spLocks noGrp="1"/>
          </p:cNvSpPr>
          <p:nvPr>
            <p:ph type="sldNum" sz="quarter" idx="12"/>
          </p:nvPr>
        </p:nvSpPr>
        <p:spPr/>
        <p:txBody>
          <a:bodyPr/>
          <a:lstStyle/>
          <a:p>
            <a:pPr>
              <a:defRPr/>
            </a:pPr>
            <a:fld id="{CA40A734-EF3B-425E-9970-80954DDB0807}" type="slidenum">
              <a:rPr lang="zh-CN" altLang="en-US" smtClean="0"/>
              <a:pPr>
                <a:defRPr/>
              </a:pPr>
              <a:t>5</a:t>
            </a:fld>
            <a:endParaRPr lang="zh-CN" altLang="en-US"/>
          </a:p>
        </p:txBody>
      </p:sp>
    </p:spTree>
    <p:extLst>
      <p:ext uri="{BB962C8B-B14F-4D97-AF65-F5344CB8AC3E}">
        <p14:creationId xmlns:p14="http://schemas.microsoft.com/office/powerpoint/2010/main" val="1479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CD2F-C70F-B449-A61B-5D2B97E7D367}"/>
              </a:ext>
            </a:extLst>
          </p:cNvPr>
          <p:cNvSpPr>
            <a:spLocks noGrp="1"/>
          </p:cNvSpPr>
          <p:nvPr>
            <p:ph type="title"/>
          </p:nvPr>
        </p:nvSpPr>
        <p:spPr/>
        <p:txBody>
          <a:bodyPr>
            <a:normAutofit fontScale="90000"/>
          </a:bodyPr>
          <a:lstStyle/>
          <a:p>
            <a:r>
              <a:rPr lang="zh-CN" altLang="en-US" dirty="0"/>
              <a:t>线程执行模型</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170919-8576-A745-BC1B-270A43982601}"/>
                  </a:ext>
                </a:extLst>
              </p:cNvPr>
              <p:cNvSpPr>
                <a:spLocks noGrp="1"/>
              </p:cNvSpPr>
              <p:nvPr>
                <p:ph idx="1"/>
              </p:nvPr>
            </p:nvSpPr>
            <p:spPr/>
            <p:txBody>
              <a:bodyPr/>
              <a:lstStyle/>
              <a:p>
                <a:r>
                  <a:rPr lang="zh-CN" altLang="en-US" dirty="0"/>
                  <a:t>线程束调度</a:t>
                </a:r>
                <a:endParaRPr lang="en-US" altLang="zh-CN" dirty="0"/>
              </a:p>
              <a:p>
                <a:pPr lvl="1"/>
                <a:r>
                  <a:rPr lang="zh-CN" altLang="en-US" dirty="0"/>
                  <a:t>活跃线程束与延迟隐藏</a:t>
                </a:r>
                <a:endParaRPr lang="en-US" altLang="zh-CN" dirty="0"/>
              </a:p>
              <a:p>
                <a:pPr lvl="2"/>
                <a:r>
                  <a:rPr lang="zh-CN" altLang="en-US" dirty="0"/>
                  <a:t>满载：线程调度器在</a:t>
                </a:r>
                <a:r>
                  <a:rPr lang="zh-CN" altLang="en-US" dirty="0">
                    <a:solidFill>
                      <a:srgbClr val="C00000"/>
                    </a:solidFill>
                  </a:rPr>
                  <a:t>每个</a:t>
                </a:r>
                <a:r>
                  <a:rPr lang="zh-CN" altLang="en-US" dirty="0"/>
                  <a:t>时钟周期都有</a:t>
                </a:r>
                <a:r>
                  <a:rPr lang="zh-CN" altLang="en-US" dirty="0">
                    <a:solidFill>
                      <a:srgbClr val="C00000"/>
                    </a:solidFill>
                  </a:rPr>
                  <a:t>符合条件的线程束</a:t>
                </a:r>
                <a:endParaRPr lang="en-US" altLang="zh-CN" dirty="0">
                  <a:solidFill>
                    <a:srgbClr val="C00000"/>
                  </a:solidFill>
                </a:endParaRPr>
              </a:p>
              <a:p>
                <a:pPr lvl="2"/>
                <a:r>
                  <a:rPr lang="zh-CN" altLang="en-US" dirty="0"/>
                  <a:t>通过调度符合条件的线程束，可以有效掩盖指令延迟</a:t>
                </a:r>
                <a:endParaRPr lang="en-US" altLang="zh-CN" dirty="0"/>
              </a:p>
              <a:p>
                <a:pPr lvl="3"/>
                <a:r>
                  <a:rPr lang="zh-CN" altLang="en-US" dirty="0"/>
                  <a:t>算数指令：算数操作从开始到产生输出（</a:t>
                </a:r>
                <a:r>
                  <a:rPr lang="en-US" altLang="zh-CN" dirty="0"/>
                  <a:t>10~20</a:t>
                </a:r>
                <a:r>
                  <a:rPr lang="zh-CN" altLang="en-US" dirty="0"/>
                  <a:t>时钟周期）</a:t>
                </a:r>
                <a:endParaRPr lang="en-US" altLang="zh-CN" dirty="0"/>
              </a:p>
              <a:p>
                <a:pPr lvl="3"/>
                <a:r>
                  <a:rPr lang="zh-CN" altLang="en-US" dirty="0"/>
                  <a:t>内存指令：发出加载</a:t>
                </a:r>
                <a:r>
                  <a:rPr lang="en-US" altLang="zh-CN" dirty="0"/>
                  <a:t>/</a:t>
                </a:r>
                <a:r>
                  <a:rPr lang="zh-CN" altLang="en-US" dirty="0"/>
                  <a:t>存储操作到数据到达目的地（全局内存</a:t>
                </a:r>
                <a:r>
                  <a:rPr lang="en-US" altLang="zh-CN" dirty="0"/>
                  <a:t>~800</a:t>
                </a:r>
                <a:r>
                  <a:rPr lang="zh-CN" altLang="en-US" dirty="0"/>
                  <a:t>时钟周期）</a:t>
                </a:r>
                <a:endParaRPr lang="en-US" altLang="zh-CN" dirty="0"/>
              </a:p>
              <a:p>
                <a:pPr lvl="4"/>
                <a:endParaRPr lang="en-US" altLang="zh-CN" dirty="0"/>
              </a:p>
              <a:p>
                <a:pPr lvl="4"/>
                <a:endParaRPr lang="en-US" altLang="zh-CN" dirty="0"/>
              </a:p>
              <a:p>
                <a:pPr lvl="3"/>
                <a:endParaRPr lang="en-US" altLang="zh-CN" dirty="0"/>
              </a:p>
              <a:p>
                <a:pPr marL="1645786" lvl="3" indent="0">
                  <a:buNone/>
                </a:pPr>
                <a:endParaRPr lang="en-US" altLang="zh-CN" dirty="0"/>
              </a:p>
              <a:p>
                <a:pPr lvl="2"/>
                <a:r>
                  <a:rPr lang="zh-CN" altLang="en-US" dirty="0"/>
                  <a:t>应适当增加活跃线程束</a:t>
                </a:r>
                <a:endParaRPr lang="en-US" altLang="zh-CN" dirty="0"/>
              </a:p>
              <a:p>
                <a:pPr lvl="3"/>
                <a:r>
                  <a:rPr lang="en-US" altLang="zh-CN" dirty="0"/>
                  <a:t>Little’s</a:t>
                </a:r>
                <a:r>
                  <a:rPr lang="zh-CN" altLang="en-US" dirty="0"/>
                  <a:t> </a:t>
                </a:r>
                <a:r>
                  <a:rPr lang="en-US" altLang="zh-CN" dirty="0"/>
                  <a:t>law:</a:t>
                </a:r>
                <a:r>
                  <a:rPr lang="zh-CN" altLang="en-US"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𝑤𝑜𝑟𝑘</m:t>
                    </m:r>
                    <m:r>
                      <a:rPr lang="zh-CN" altLang="en-US" b="0" i="1" smtClean="0">
                        <a:latin typeface="Cambria Math" panose="02040503050406030204" pitchFamily="18" charset="0"/>
                      </a:rPr>
                      <m:t> </m:t>
                    </m:r>
                    <m:r>
                      <a:rPr lang="en-US" altLang="zh-CN" b="0" i="1" smtClean="0">
                        <a:latin typeface="Cambria Math" panose="02040503050406030204" pitchFamily="18" charset="0"/>
                      </a:rPr>
                      <m:t>𝑖𝑛</m:t>
                    </m:r>
                    <m:r>
                      <a:rPr lang="zh-CN" altLang="en-US" b="0" i="1" smtClean="0">
                        <a:latin typeface="Cambria Math" panose="02040503050406030204" pitchFamily="18" charset="0"/>
                      </a:rPr>
                      <m:t> </m:t>
                    </m:r>
                    <m:r>
                      <a:rPr lang="en-US" altLang="zh-CN" b="0" i="1" smtClean="0">
                        <a:latin typeface="Cambria Math" panose="02040503050406030204" pitchFamily="18" charset="0"/>
                      </a:rPr>
                      <m:t>𝑝𝑟𝑜𝑔𝑟𝑒𝑠𝑠</m:t>
                    </m:r>
                    <m:r>
                      <a:rPr lang="en-US" altLang="zh-CN" b="0" i="1" smtClean="0">
                        <a:latin typeface="Cambria Math" panose="02040503050406030204" pitchFamily="18" charset="0"/>
                      </a:rPr>
                      <m:t>=</m:t>
                    </m:r>
                    <m:r>
                      <a:rPr lang="en-US" altLang="zh-CN" b="0" i="1" smtClean="0">
                        <a:latin typeface="Cambria Math" panose="02040503050406030204" pitchFamily="18" charset="0"/>
                      </a:rPr>
                      <m:t>𝑙𝑎𝑡𝑒𝑛𝑐𝑦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𝑡h𝑟𝑜𝑢𝑔h𝑝𝑢𝑡</m:t>
                    </m:r>
                  </m:oMath>
                </a14:m>
                <a:endParaRPr lang="en-US" altLang="zh-CN" dirty="0"/>
              </a:p>
              <a:p>
                <a:pPr lvl="3"/>
                <a:r>
                  <a:rPr lang="zh-CN" altLang="en-US" dirty="0"/>
                  <a:t>线程数不宜过少（每个线程处理的任务数与线程数需要平衡）</a:t>
                </a:r>
                <a:endParaRPr lang="en-US" altLang="zh-CN" dirty="0"/>
              </a:p>
              <a:p>
                <a:pPr lvl="3"/>
                <a:r>
                  <a:rPr lang="zh-CN" altLang="en-US" dirty="0"/>
                  <a:t>线程块资源不宜过多（如，共享内存的大小与活跃线程块数量需要平衡）</a:t>
                </a:r>
                <a:endParaRPr lang="en-US" altLang="zh-CN" dirty="0"/>
              </a:p>
            </p:txBody>
          </p:sp>
        </mc:Choice>
        <mc:Fallback xmlns="">
          <p:sp>
            <p:nvSpPr>
              <p:cNvPr id="3" name="Content Placeholder 2">
                <a:extLst>
                  <a:ext uri="{FF2B5EF4-FFF2-40B4-BE49-F238E27FC236}">
                    <a16:creationId xmlns:a16="http://schemas.microsoft.com/office/drawing/2014/main" id="{00170919-8576-A745-BC1B-270A43982601}"/>
                  </a:ext>
                </a:extLst>
              </p:cNvPr>
              <p:cNvSpPr>
                <a:spLocks noGrp="1" noRot="1" noChangeAspect="1" noMove="1" noResize="1" noEditPoints="1" noAdjustHandles="1" noChangeArrowheads="1" noChangeShapeType="1" noTextEdit="1"/>
              </p:cNvSpPr>
              <p:nvPr>
                <p:ph idx="1"/>
              </p:nvPr>
            </p:nvSpPr>
            <p:spPr>
              <a:blipFill>
                <a:blip r:embed="rId3"/>
                <a:stretch>
                  <a:fillRect t="-2282" b="-136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374C683-3E79-6F45-A5FC-292752B45845}"/>
              </a:ext>
            </a:extLst>
          </p:cNvPr>
          <p:cNvSpPr>
            <a:spLocks noGrp="1"/>
          </p:cNvSpPr>
          <p:nvPr>
            <p:ph type="sldNum" sz="quarter" idx="12"/>
          </p:nvPr>
        </p:nvSpPr>
        <p:spPr/>
        <p:txBody>
          <a:bodyPr/>
          <a:lstStyle/>
          <a:p>
            <a:pPr>
              <a:defRPr/>
            </a:pPr>
            <a:fld id="{CA40A734-EF3B-425E-9970-80954DDB0807}" type="slidenum">
              <a:rPr lang="zh-CN" altLang="en-US" smtClean="0"/>
              <a:pPr>
                <a:defRPr/>
              </a:pPr>
              <a:t>6</a:t>
            </a:fld>
            <a:endParaRPr lang="zh-CN" altLang="en-US" dirty="0"/>
          </a:p>
        </p:txBody>
      </p:sp>
      <p:pic>
        <p:nvPicPr>
          <p:cNvPr id="6" name="Picture 5">
            <a:extLst>
              <a:ext uri="{FF2B5EF4-FFF2-40B4-BE49-F238E27FC236}">
                <a16:creationId xmlns:a16="http://schemas.microsoft.com/office/drawing/2014/main" id="{4F827C3F-20AF-8742-A876-F8618C08C88B}"/>
              </a:ext>
            </a:extLst>
          </p:cNvPr>
          <p:cNvPicPr>
            <a:picLocks noChangeAspect="1"/>
          </p:cNvPicPr>
          <p:nvPr/>
        </p:nvPicPr>
        <p:blipFill>
          <a:blip r:embed="rId4"/>
          <a:stretch>
            <a:fillRect/>
          </a:stretch>
        </p:blipFill>
        <p:spPr>
          <a:xfrm>
            <a:off x="3215717" y="4546848"/>
            <a:ext cx="8198966" cy="1489964"/>
          </a:xfrm>
          <a:prstGeom prst="rect">
            <a:avLst/>
          </a:prstGeom>
        </p:spPr>
      </p:pic>
      <p:pic>
        <p:nvPicPr>
          <p:cNvPr id="1026" name="Picture 2">
            <a:extLst>
              <a:ext uri="{FF2B5EF4-FFF2-40B4-BE49-F238E27FC236}">
                <a16:creationId xmlns:a16="http://schemas.microsoft.com/office/drawing/2014/main" id="{7595D1B4-8DBF-0540-9760-4036F60599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0658" y="6036812"/>
            <a:ext cx="3082684" cy="148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3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dirty="0"/>
              <a:t>线程束执行</a:t>
            </a:r>
            <a:endParaRPr lang="en-US" altLang="zh-CN" dirty="0"/>
          </a:p>
          <a:p>
            <a:pPr lvl="1"/>
            <a:r>
              <a:rPr lang="zh-CN" altLang="en-US" dirty="0"/>
              <a:t>每一个线程束以</a:t>
            </a:r>
            <a:r>
              <a:rPr lang="en-US" altLang="zh-CN" dirty="0"/>
              <a:t>SIMD</a:t>
            </a:r>
            <a:r>
              <a:rPr lang="zh-CN" altLang="en-US" dirty="0"/>
              <a:t>方式在</a:t>
            </a:r>
            <a:r>
              <a:rPr lang="en-US" altLang="zh-CN" dirty="0"/>
              <a:t>SM</a:t>
            </a:r>
            <a:r>
              <a:rPr lang="zh-CN" altLang="en-US" dirty="0"/>
              <a:t>上执行</a:t>
            </a:r>
            <a:endParaRPr lang="en-US" altLang="zh-CN" dirty="0"/>
          </a:p>
          <a:p>
            <a:pPr lvl="2"/>
            <a:r>
              <a:rPr lang="zh-CN" altLang="en-US" dirty="0"/>
              <a:t>线程束内同时执行同样语句</a:t>
            </a:r>
            <a:endParaRPr lang="en-US" altLang="zh-CN" dirty="0"/>
          </a:p>
          <a:p>
            <a:pPr lvl="2"/>
            <a:r>
              <a:rPr lang="zh-CN" altLang="en-US" dirty="0"/>
              <a:t>线程束外的视角看来为</a:t>
            </a:r>
            <a:r>
              <a:rPr lang="en-US" altLang="zh-CN" dirty="0"/>
              <a:t>SIMT</a:t>
            </a:r>
          </a:p>
          <a:p>
            <a:pPr lvl="1"/>
            <a:r>
              <a:rPr lang="zh-CN" altLang="en-US" dirty="0"/>
              <a:t>分支分化（</a:t>
            </a:r>
            <a:r>
              <a:rPr lang="en-US" altLang="zh-CN" dirty="0"/>
              <a:t>branch</a:t>
            </a:r>
            <a:r>
              <a:rPr lang="zh-CN" altLang="en-US" dirty="0"/>
              <a:t> </a:t>
            </a:r>
            <a:r>
              <a:rPr lang="en-US" altLang="zh-CN" dirty="0"/>
              <a:t>divergence</a:t>
            </a:r>
            <a:r>
              <a:rPr lang="zh-CN" altLang="en-US" dirty="0"/>
              <a:t>）</a:t>
            </a:r>
            <a:endParaRPr lang="en-US" altLang="zh-CN" dirty="0"/>
          </a:p>
          <a:p>
            <a:pPr lvl="2"/>
            <a:r>
              <a:rPr lang="zh-CN" altLang="en-US" dirty="0"/>
              <a:t>线程束出现不同的控制流</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7</a:t>
            </a:fld>
            <a:endParaRPr lang="zh-CN" altLang="en-US"/>
          </a:p>
        </p:txBody>
      </p:sp>
      <p:pic>
        <p:nvPicPr>
          <p:cNvPr id="5" name="Picture 4">
            <a:extLst>
              <a:ext uri="{FF2B5EF4-FFF2-40B4-BE49-F238E27FC236}">
                <a16:creationId xmlns:a16="http://schemas.microsoft.com/office/drawing/2014/main" id="{A39D1AB5-88A3-0445-81B0-7A247B9C49A0}"/>
              </a:ext>
            </a:extLst>
          </p:cNvPr>
          <p:cNvPicPr>
            <a:picLocks noChangeAspect="1"/>
          </p:cNvPicPr>
          <p:nvPr/>
        </p:nvPicPr>
        <p:blipFill>
          <a:blip r:embed="rId2"/>
          <a:stretch>
            <a:fillRect/>
          </a:stretch>
        </p:blipFill>
        <p:spPr>
          <a:xfrm>
            <a:off x="3916784" y="4817643"/>
            <a:ext cx="6926808" cy="2871667"/>
          </a:xfrm>
          <a:prstGeom prst="rect">
            <a:avLst/>
          </a:prstGeom>
        </p:spPr>
      </p:pic>
    </p:spTree>
    <p:extLst>
      <p:ext uri="{BB962C8B-B14F-4D97-AF65-F5344CB8AC3E}">
        <p14:creationId xmlns:p14="http://schemas.microsoft.com/office/powerpoint/2010/main" val="4245914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dirty="0"/>
              <a:t>线程束执行</a:t>
            </a:r>
            <a:endParaRPr lang="en-US" altLang="zh-CN" dirty="0"/>
          </a:p>
          <a:p>
            <a:pPr lvl="1"/>
            <a:r>
              <a:rPr lang="zh-CN" altLang="en-US" dirty="0"/>
              <a:t>以下代码哪个会出现分支分化？</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8</a:t>
            </a:fld>
            <a:endParaRPr lang="zh-CN" altLang="en-US"/>
          </a:p>
        </p:txBody>
      </p:sp>
      <p:sp>
        <p:nvSpPr>
          <p:cNvPr id="6" name="Rectangle 5">
            <a:extLst>
              <a:ext uri="{FF2B5EF4-FFF2-40B4-BE49-F238E27FC236}">
                <a16:creationId xmlns:a16="http://schemas.microsoft.com/office/drawing/2014/main" id="{BBC99948-0E51-DF44-8489-C885EF72D371}"/>
              </a:ext>
            </a:extLst>
          </p:cNvPr>
          <p:cNvSpPr/>
          <p:nvPr/>
        </p:nvSpPr>
        <p:spPr>
          <a:xfrm>
            <a:off x="2058616" y="2674641"/>
            <a:ext cx="4521696" cy="2246769"/>
          </a:xfrm>
          <a:prstGeom prst="rect">
            <a:avLst/>
          </a:prstGeom>
          <a:ln w="25400">
            <a:solidFill>
              <a:srgbClr val="C00000"/>
            </a:solidFill>
          </a:ln>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kernel_a</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if</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b="1" dirty="0" err="1">
                <a:solidFill>
                  <a:srgbClr val="333333"/>
                </a:solidFill>
                <a:latin typeface="Menlo" panose="020B0609030804020204" pitchFamily="49" charset="0"/>
              </a:rPr>
              <a:t>blockIdx</a:t>
            </a:r>
            <a:r>
              <a:rPr lang="en-US" sz="2000" dirty="0" err="1">
                <a:solidFill>
                  <a:srgbClr val="777777"/>
                </a:solidFill>
                <a:latin typeface="Menlo" panose="020B0609030804020204" pitchFamily="49" charset="0"/>
              </a:rPr>
              <a:t>.</a:t>
            </a:r>
            <a:r>
              <a:rPr lang="en-US" sz="2000" b="1"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2</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do_something</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else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do_something_else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
        <p:nvSpPr>
          <p:cNvPr id="8" name="Rectangle 7">
            <a:extLst>
              <a:ext uri="{FF2B5EF4-FFF2-40B4-BE49-F238E27FC236}">
                <a16:creationId xmlns:a16="http://schemas.microsoft.com/office/drawing/2014/main" id="{F55F0165-D65C-6F49-B1E9-B852D754C45D}"/>
              </a:ext>
            </a:extLst>
          </p:cNvPr>
          <p:cNvSpPr/>
          <p:nvPr/>
        </p:nvSpPr>
        <p:spPr>
          <a:xfrm>
            <a:off x="8122096" y="2674640"/>
            <a:ext cx="4521696" cy="2246769"/>
          </a:xfrm>
          <a:prstGeom prst="rect">
            <a:avLst/>
          </a:prstGeom>
          <a:ln w="25400">
            <a:solidFill>
              <a:srgbClr val="C00000"/>
            </a:solidFill>
          </a:ln>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err="1">
                <a:solidFill>
                  <a:srgbClr val="AA3731"/>
                </a:solidFill>
                <a:latin typeface="Menlo" panose="020B0609030804020204" pitchFamily="49" charset="0"/>
              </a:rPr>
              <a:t>kernel_</a:t>
            </a:r>
            <a:r>
              <a:rPr lang="en-US" altLang="zh-CN" sz="2000" b="1" dirty="0" err="1">
                <a:solidFill>
                  <a:srgbClr val="AA3731"/>
                </a:solidFill>
                <a:latin typeface="Menlo" panose="020B0609030804020204" pitchFamily="49" charset="0"/>
              </a:rPr>
              <a:t>b</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if</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altLang="zh-CN" sz="2000" b="1" dirty="0" err="1">
                <a:solidFill>
                  <a:srgbClr val="333333"/>
                </a:solidFill>
                <a:latin typeface="Menlo" panose="020B0609030804020204" pitchFamily="49" charset="0"/>
              </a:rPr>
              <a:t>thread</a:t>
            </a:r>
            <a:r>
              <a:rPr lang="en-US" sz="2000" b="1" dirty="0" err="1">
                <a:solidFill>
                  <a:srgbClr val="333333"/>
                </a:solidFill>
                <a:latin typeface="Menlo" panose="020B0609030804020204" pitchFamily="49" charset="0"/>
              </a:rPr>
              <a:t>Idx</a:t>
            </a:r>
            <a:r>
              <a:rPr lang="en-US" sz="2000" dirty="0" err="1">
                <a:solidFill>
                  <a:srgbClr val="777777"/>
                </a:solidFill>
                <a:latin typeface="Menlo" panose="020B0609030804020204" pitchFamily="49" charset="0"/>
              </a:rPr>
              <a:t>.</a:t>
            </a:r>
            <a:r>
              <a:rPr lang="en-US" sz="2000" b="1" dirty="0" err="1">
                <a:solidFill>
                  <a:srgbClr val="7A3E9D"/>
                </a:solidFill>
                <a:latin typeface="Menlo" panose="020B0609030804020204" pitchFamily="49" charset="0"/>
              </a:rPr>
              <a:t>x</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9C5D27"/>
                </a:solidFill>
                <a:latin typeface="Menlo" panose="020B0609030804020204" pitchFamily="49" charset="0"/>
              </a:rPr>
              <a:t>2</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do_something</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else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err="1">
                <a:solidFill>
                  <a:srgbClr val="AA3731"/>
                </a:solidFill>
                <a:latin typeface="Menlo" panose="020B0609030804020204" pitchFamily="49" charset="0"/>
              </a:rPr>
              <a:t>do_something_else</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24020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25E-3D27-4044-8762-FDF3DEF2C274}"/>
              </a:ext>
            </a:extLst>
          </p:cNvPr>
          <p:cNvSpPr>
            <a:spLocks noGrp="1"/>
          </p:cNvSpPr>
          <p:nvPr>
            <p:ph type="title"/>
          </p:nvPr>
        </p:nvSpPr>
        <p:spPr/>
        <p:txBody>
          <a:bodyPr>
            <a:normAutofit fontScale="90000"/>
          </a:bodyPr>
          <a:lstStyle/>
          <a:p>
            <a:r>
              <a:rPr lang="zh-CN" altLang="en-US" dirty="0"/>
              <a:t>线程执行模型</a:t>
            </a:r>
            <a:endParaRPr lang="en-US" dirty="0"/>
          </a:p>
        </p:txBody>
      </p:sp>
      <p:sp>
        <p:nvSpPr>
          <p:cNvPr id="3" name="Content Placeholder 2">
            <a:extLst>
              <a:ext uri="{FF2B5EF4-FFF2-40B4-BE49-F238E27FC236}">
                <a16:creationId xmlns:a16="http://schemas.microsoft.com/office/drawing/2014/main" id="{0B169BAF-3145-914C-83F3-E1C4A276439F}"/>
              </a:ext>
            </a:extLst>
          </p:cNvPr>
          <p:cNvSpPr>
            <a:spLocks noGrp="1"/>
          </p:cNvSpPr>
          <p:nvPr>
            <p:ph idx="1"/>
          </p:nvPr>
        </p:nvSpPr>
        <p:spPr/>
        <p:txBody>
          <a:bodyPr/>
          <a:lstStyle/>
          <a:p>
            <a:r>
              <a:rPr lang="zh-CN" altLang="en-US" dirty="0"/>
              <a:t>线程束执行</a:t>
            </a:r>
            <a:endParaRPr lang="en-US" altLang="zh-CN" dirty="0"/>
          </a:p>
          <a:p>
            <a:pPr lvl="1"/>
            <a:r>
              <a:rPr lang="zh-CN" altLang="en-US" dirty="0"/>
              <a:t>分支数与效率</a:t>
            </a:r>
            <a:endParaRPr lang="en-US" altLang="zh-CN" dirty="0"/>
          </a:p>
        </p:txBody>
      </p:sp>
      <p:sp>
        <p:nvSpPr>
          <p:cNvPr id="4" name="Slide Number Placeholder 3">
            <a:extLst>
              <a:ext uri="{FF2B5EF4-FFF2-40B4-BE49-F238E27FC236}">
                <a16:creationId xmlns:a16="http://schemas.microsoft.com/office/drawing/2014/main" id="{7AF77482-F1F4-7249-9361-DAB926671A5C}"/>
              </a:ext>
            </a:extLst>
          </p:cNvPr>
          <p:cNvSpPr>
            <a:spLocks noGrp="1"/>
          </p:cNvSpPr>
          <p:nvPr>
            <p:ph type="sldNum" sz="quarter" idx="12"/>
          </p:nvPr>
        </p:nvSpPr>
        <p:spPr/>
        <p:txBody>
          <a:bodyPr/>
          <a:lstStyle/>
          <a:p>
            <a:pPr>
              <a:defRPr/>
            </a:pPr>
            <a:fld id="{CA40A734-EF3B-425E-9970-80954DDB0807}" type="slidenum">
              <a:rPr lang="zh-CN" altLang="en-US" smtClean="0"/>
              <a:pPr>
                <a:defRPr/>
              </a:pPr>
              <a:t>9</a:t>
            </a:fld>
            <a:endParaRPr lang="zh-CN" altLang="en-US" dirty="0"/>
          </a:p>
        </p:txBody>
      </p:sp>
      <p:sp>
        <p:nvSpPr>
          <p:cNvPr id="5" name="Rectangle 4">
            <a:extLst>
              <a:ext uri="{FF2B5EF4-FFF2-40B4-BE49-F238E27FC236}">
                <a16:creationId xmlns:a16="http://schemas.microsoft.com/office/drawing/2014/main" id="{494A48C4-2C39-8C4E-B315-0C7F122940BE}"/>
              </a:ext>
            </a:extLst>
          </p:cNvPr>
          <p:cNvSpPr/>
          <p:nvPr/>
        </p:nvSpPr>
        <p:spPr>
          <a:xfrm>
            <a:off x="1338536" y="2746648"/>
            <a:ext cx="4161656" cy="3477875"/>
          </a:xfrm>
          <a:prstGeom prst="rect">
            <a:avLst/>
          </a:prstGeom>
          <a:solidFill>
            <a:schemeClr val="bg1"/>
          </a:solidFill>
          <a:ln w="25400">
            <a:solidFill>
              <a:srgbClr val="C00000"/>
            </a:solidFill>
          </a:ln>
        </p:spPr>
        <p:txBody>
          <a:bodyPr wrap="square">
            <a:spAutoFit/>
          </a:bodyPr>
          <a:lstStyle/>
          <a:p>
            <a:r>
              <a:rPr lang="en-US" sz="2000" dirty="0">
                <a:solidFill>
                  <a:srgbClr val="333333"/>
                </a:solidFill>
                <a:latin typeface="Menlo" panose="020B0609030804020204" pitchFamily="49" charset="0"/>
              </a:rPr>
              <a:t>__global__ </a:t>
            </a:r>
            <a:r>
              <a:rPr lang="en-US" sz="2000" dirty="0">
                <a:solidFill>
                  <a:srgbClr val="7A3E9D"/>
                </a:solidFill>
                <a:latin typeface="Menlo" panose="020B0609030804020204" pitchFamily="49" charset="0"/>
              </a:rPr>
              <a:t>void</a:t>
            </a:r>
            <a:r>
              <a:rPr lang="en-US" sz="2000" dirty="0">
                <a:solidFill>
                  <a:srgbClr val="333333"/>
                </a:solidFill>
                <a:latin typeface="Menlo" panose="020B0609030804020204" pitchFamily="49" charset="0"/>
              </a:rPr>
              <a:t> </a:t>
            </a:r>
            <a:r>
              <a:rPr lang="en-US" sz="2000" b="1" dirty="0">
                <a:solidFill>
                  <a:srgbClr val="AA3731"/>
                </a:solidFill>
                <a:latin typeface="Menlo" panose="020B0609030804020204" pitchFamily="49" charset="0"/>
              </a:rPr>
              <a:t>kernel</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4B69C6"/>
                </a:solidFill>
                <a:latin typeface="Menlo" panose="020B0609030804020204" pitchFamily="49" charset="0"/>
              </a:rPr>
              <a:t>    </a:t>
            </a:r>
            <a:r>
              <a:rPr lang="en-US" sz="2000" dirty="0">
                <a:solidFill>
                  <a:srgbClr val="4B69C6"/>
                </a:solidFill>
                <a:latin typeface="Menlo" panose="020B0609030804020204" pitchFamily="49" charset="0"/>
              </a:rPr>
              <a:t>switch</a:t>
            </a:r>
            <a:r>
              <a:rPr lang="en-US" sz="2000" dirty="0">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threadIdx</a:t>
            </a:r>
            <a:r>
              <a:rPr lang="en-US" sz="2000" dirty="0" err="1">
                <a:solidFill>
                  <a:srgbClr val="777777"/>
                </a:solidFill>
                <a:latin typeface="Menlo" panose="020B0609030804020204" pitchFamily="49" charset="0"/>
              </a:rPr>
              <a:t>.</a:t>
            </a:r>
            <a:r>
              <a:rPr lang="en-US" sz="2000" dirty="0" err="1">
                <a:solidFill>
                  <a:srgbClr val="7A3E9D"/>
                </a:solidFill>
                <a:latin typeface="Menlo" panose="020B0609030804020204" pitchFamily="49" charset="0"/>
              </a:rPr>
              <a:t>x</a:t>
            </a:r>
            <a:r>
              <a:rPr lang="en-US" sz="2000" dirty="0" err="1">
                <a:solidFill>
                  <a:srgbClr val="777777"/>
                </a:solidFill>
                <a:latin typeface="Menlo" panose="020B0609030804020204" pitchFamily="49" charset="0"/>
              </a:rPr>
              <a:t>%</a:t>
            </a:r>
            <a:r>
              <a:rPr lang="en-US" sz="2000" dirty="0" err="1">
                <a:solidFill>
                  <a:srgbClr val="333333"/>
                </a:solidFill>
                <a:latin typeface="Menlo" panose="020B0609030804020204" pitchFamily="49" charset="0"/>
              </a:rPr>
              <a:t>N</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case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sz="2000" dirty="0">
                <a:solidFill>
                  <a:srgbClr val="9C5D27"/>
                </a:solidFill>
                <a:latin typeface="Menlo" panose="020B0609030804020204" pitchFamily="49" charset="0"/>
              </a:rPr>
              <a:t>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t>
            </a: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do_case_0</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zh-CN" altLang="en-US" sz="2000" dirty="0">
                <a:solidFill>
                  <a:srgbClr val="333333"/>
                </a:solidFill>
                <a:latin typeface="Menlo" panose="020B0609030804020204" pitchFamily="49" charset="0"/>
              </a:rPr>
              <a:t>   </a:t>
            </a:r>
            <a:endParaRPr lang="en-US" altLang="zh-CN"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break</a:t>
            </a:r>
            <a:r>
              <a:rPr lang="en-US" sz="2000" dirty="0">
                <a:solidFill>
                  <a:srgbClr val="777777"/>
                </a:solidFill>
                <a:latin typeface="Menlo" panose="020B0609030804020204" pitchFamily="49" charset="0"/>
              </a:rPr>
              <a:t>;</a:t>
            </a: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case</a:t>
            </a:r>
            <a:r>
              <a:rPr lang="en-US" sz="2000" dirty="0">
                <a:solidFill>
                  <a:srgbClr val="333333"/>
                </a:solidFill>
                <a:latin typeface="Menlo" panose="020B0609030804020204" pitchFamily="49" charset="0"/>
              </a:rPr>
              <a:t> </a:t>
            </a:r>
            <a:r>
              <a:rPr lang="en-US" sz="2000" dirty="0">
                <a:solidFill>
                  <a:srgbClr val="777777"/>
                </a:solidFill>
                <a:latin typeface="Menlo" panose="020B0609030804020204" pitchFamily="49" charset="0"/>
              </a:rPr>
              <a:t>(</a:t>
            </a:r>
            <a:r>
              <a:rPr lang="en-US" altLang="zh-CN" sz="2000" dirty="0">
                <a:solidFill>
                  <a:srgbClr val="9C5D27"/>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a:t>
            </a:r>
          </a:p>
          <a:p>
            <a:r>
              <a:rPr lang="zh-CN" altLang="en-US" sz="2000" b="1" dirty="0">
                <a:solidFill>
                  <a:srgbClr val="AA3731"/>
                </a:solidFill>
                <a:latin typeface="Menlo" panose="020B0609030804020204" pitchFamily="49" charset="0"/>
              </a:rPr>
              <a:t>            </a:t>
            </a:r>
            <a:r>
              <a:rPr lang="en-US" sz="2000" b="1" dirty="0">
                <a:solidFill>
                  <a:srgbClr val="AA3731"/>
                </a:solidFill>
                <a:latin typeface="Menlo" panose="020B0609030804020204" pitchFamily="49" charset="0"/>
              </a:rPr>
              <a:t>do_case_</a:t>
            </a:r>
            <a:r>
              <a:rPr lang="en-US" altLang="zh-CN" sz="2000" b="1" dirty="0">
                <a:solidFill>
                  <a:srgbClr val="AA3731"/>
                </a:solidFill>
                <a:latin typeface="Menlo" panose="020B0609030804020204" pitchFamily="49" charset="0"/>
              </a:rPr>
              <a:t>1</a:t>
            </a:r>
            <a:r>
              <a:rPr lang="en-US" sz="2000" dirty="0">
                <a:solidFill>
                  <a:srgbClr val="777777"/>
                </a:solidFill>
                <a:latin typeface="Menlo" panose="020B0609030804020204" pitchFamily="49" charset="0"/>
              </a:rPr>
              <a:t>();</a:t>
            </a:r>
            <a:r>
              <a:rPr lang="en-US" sz="2000" dirty="0">
                <a:solidFill>
                  <a:srgbClr val="333333"/>
                </a:solidFill>
                <a:latin typeface="Menlo" panose="020B0609030804020204" pitchFamily="49" charset="0"/>
              </a:rPr>
              <a:t> </a:t>
            </a:r>
            <a:r>
              <a:rPr lang="zh-CN" altLang="en-US" sz="2000" dirty="0">
                <a:solidFill>
                  <a:srgbClr val="333333"/>
                </a:solidFill>
                <a:latin typeface="Menlo" panose="020B0609030804020204" pitchFamily="49" charset="0"/>
              </a:rPr>
              <a:t>   </a:t>
            </a:r>
            <a:endParaRPr lang="en-US" altLang="zh-CN" sz="2000" dirty="0">
              <a:solidFill>
                <a:srgbClr val="333333"/>
              </a:solidFill>
              <a:latin typeface="Menlo" panose="020B0609030804020204" pitchFamily="49" charset="0"/>
            </a:endParaRPr>
          </a:p>
          <a:p>
            <a:r>
              <a:rPr lang="zh-CN" altLang="en-US" sz="2000" dirty="0">
                <a:solidFill>
                  <a:srgbClr val="333333"/>
                </a:solidFill>
                <a:latin typeface="Menlo" panose="020B0609030804020204" pitchFamily="49" charset="0"/>
              </a:rPr>
              <a:t>            </a:t>
            </a:r>
            <a:r>
              <a:rPr lang="en-US" sz="2000" dirty="0">
                <a:solidFill>
                  <a:srgbClr val="4B69C6"/>
                </a:solidFill>
                <a:latin typeface="Menlo" panose="020B0609030804020204" pitchFamily="49" charset="0"/>
              </a:rPr>
              <a:t>break</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zh-CN" altLang="en-US" sz="2000" dirty="0">
                <a:solidFill>
                  <a:srgbClr val="777777"/>
                </a:solidFill>
                <a:latin typeface="Menlo" panose="020B0609030804020204" pitchFamily="49" charset="0"/>
              </a:rPr>
              <a:t>     </a:t>
            </a:r>
            <a:r>
              <a:rPr lang="en-US" sz="2000" dirty="0">
                <a:solidFill>
                  <a:srgbClr val="777777"/>
                </a:solidFill>
                <a:latin typeface="Menlo" panose="020B0609030804020204" pitchFamily="49" charset="0"/>
              </a:rPr>
              <a:t>}</a:t>
            </a:r>
            <a:endParaRPr lang="en-US" sz="2000" dirty="0">
              <a:solidFill>
                <a:srgbClr val="333333"/>
              </a:solidFill>
              <a:latin typeface="Menlo" panose="020B0609030804020204" pitchFamily="49" charset="0"/>
            </a:endParaRPr>
          </a:p>
          <a:p>
            <a:r>
              <a:rPr lang="en-US" sz="2000" dirty="0">
                <a:solidFill>
                  <a:srgbClr val="777777"/>
                </a:solidFill>
                <a:latin typeface="Menlo" panose="020B0609030804020204" pitchFamily="49" charset="0"/>
              </a:rPr>
              <a:t>}</a:t>
            </a:r>
            <a:endParaRPr lang="en-US" sz="2000" b="0" dirty="0">
              <a:solidFill>
                <a:srgbClr val="333333"/>
              </a:solidFill>
              <a:effectLst/>
              <a:latin typeface="Menlo" panose="020B0609030804020204" pitchFamily="49" charset="0"/>
            </a:endParaRPr>
          </a:p>
        </p:txBody>
      </p:sp>
      <p:pic>
        <p:nvPicPr>
          <p:cNvPr id="7" name="Picture 6">
            <a:extLst>
              <a:ext uri="{FF2B5EF4-FFF2-40B4-BE49-F238E27FC236}">
                <a16:creationId xmlns:a16="http://schemas.microsoft.com/office/drawing/2014/main" id="{6C9968E4-F0F8-734E-9857-017E71355F8B}"/>
              </a:ext>
            </a:extLst>
          </p:cNvPr>
          <p:cNvPicPr>
            <a:picLocks noChangeAspect="1"/>
          </p:cNvPicPr>
          <p:nvPr/>
        </p:nvPicPr>
        <p:blipFill>
          <a:blip r:embed="rId2"/>
          <a:stretch>
            <a:fillRect/>
          </a:stretch>
        </p:blipFill>
        <p:spPr>
          <a:xfrm>
            <a:off x="6534452" y="2746648"/>
            <a:ext cx="6757412" cy="4001368"/>
          </a:xfrm>
          <a:prstGeom prst="rect">
            <a:avLst/>
          </a:prstGeom>
        </p:spPr>
      </p:pic>
      <p:sp>
        <p:nvSpPr>
          <p:cNvPr id="12" name="TextBox 11">
            <a:extLst>
              <a:ext uri="{FF2B5EF4-FFF2-40B4-BE49-F238E27FC236}">
                <a16:creationId xmlns:a16="http://schemas.microsoft.com/office/drawing/2014/main" id="{D0DA0447-2C1B-8B40-80A8-A1574B0C7B98}"/>
              </a:ext>
            </a:extLst>
          </p:cNvPr>
          <p:cNvSpPr txBox="1"/>
          <p:nvPr/>
        </p:nvSpPr>
        <p:spPr>
          <a:xfrm>
            <a:off x="11253281" y="6865041"/>
            <a:ext cx="1877437" cy="369332"/>
          </a:xfrm>
          <a:prstGeom prst="rect">
            <a:avLst/>
          </a:prstGeom>
          <a:noFill/>
        </p:spPr>
        <p:txBody>
          <a:bodyPr wrap="none" rtlCol="0">
            <a:spAutoFit/>
          </a:bodyPr>
          <a:lstStyle/>
          <a:p>
            <a:r>
              <a:rPr lang="zh-CN" altLang="en-US" dirty="0">
                <a:latin typeface="SimHei" panose="02010609060101010101" pitchFamily="49" charset="-122"/>
                <a:ea typeface="SimHei" panose="02010609060101010101" pitchFamily="49" charset="-122"/>
              </a:rPr>
              <a:t>图片来自</a:t>
            </a:r>
            <a:r>
              <a:rPr lang="en-US" altLang="zh-CN" dirty="0">
                <a:latin typeface="Arial" panose="020B0604020202020204" pitchFamily="34" charset="0"/>
                <a:ea typeface="SimHei" panose="02010609060101010101" pitchFamily="49" charset="-122"/>
                <a:cs typeface="Arial" panose="020B0604020202020204" pitchFamily="34" charset="0"/>
              </a:rPr>
              <a:t>NVIDIA</a:t>
            </a:r>
            <a:endParaRPr lang="en-US" dirty="0">
              <a:latin typeface="Arial" panose="020B0604020202020204" pitchFamily="34" charset="0"/>
              <a:ea typeface="SimHei" panose="02010609060101010101" pitchFamily="49" charset="-122"/>
              <a:cs typeface="Arial" panose="020B0604020202020204" pitchFamily="34" charset="0"/>
            </a:endParaRPr>
          </a:p>
        </p:txBody>
      </p:sp>
    </p:spTree>
    <p:extLst>
      <p:ext uri="{BB962C8B-B14F-4D97-AF65-F5344CB8AC3E}">
        <p14:creationId xmlns:p14="http://schemas.microsoft.com/office/powerpoint/2010/main" val="9772486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54213</TotalTime>
  <Words>3453</Words>
  <Application>Microsoft Office PowerPoint</Application>
  <PresentationFormat>自定义</PresentationFormat>
  <Paragraphs>513</Paragraphs>
  <Slides>40</Slides>
  <Notes>14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AdvP6F00</vt:lpstr>
      <vt:lpstr>Arial Unicode MS</vt:lpstr>
      <vt:lpstr>Helvetica Neue</vt:lpstr>
      <vt:lpstr>Lantinghei SC Heavy</vt:lpstr>
      <vt:lpstr>Menlo</vt:lpstr>
      <vt:lpstr>Söhne</vt:lpstr>
      <vt:lpstr>SimHei</vt:lpstr>
      <vt:lpstr>KaiTi</vt:lpstr>
      <vt:lpstr>Arial</vt:lpstr>
      <vt:lpstr>Arial Black</vt:lpstr>
      <vt:lpstr>Calibri</vt:lpstr>
      <vt:lpstr>Cambria Math</vt:lpstr>
      <vt:lpstr>Times New Roman</vt:lpstr>
      <vt:lpstr>Office 主题​​</vt:lpstr>
      <vt:lpstr>PowerPoint 演示文稿</vt:lpstr>
      <vt:lpstr>课程提纲</vt:lpstr>
      <vt:lpstr>线程执行模型</vt:lpstr>
      <vt:lpstr>线程执行模型</vt:lpstr>
      <vt:lpstr>线程执行模型</vt:lpstr>
      <vt:lpstr>线程执行模型</vt:lpstr>
      <vt:lpstr>线程执行模型</vt:lpstr>
      <vt:lpstr>线程执行模型</vt:lpstr>
      <vt:lpstr>线程执行模型</vt:lpstr>
      <vt:lpstr>线程执行模型</vt:lpstr>
      <vt:lpstr>线程执行模型</vt:lpstr>
      <vt:lpstr>线程执行模型</vt:lpstr>
      <vt:lpstr>线程执行模型</vt:lpstr>
      <vt:lpstr>课程提纲</vt:lpstr>
      <vt:lpstr>原子指令与同步</vt:lpstr>
      <vt:lpstr>原子指令与同步</vt:lpstr>
      <vt:lpstr>原子指令与同步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原子操作与同步</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Jones Wong</cp:lastModifiedBy>
  <cp:revision>1054</cp:revision>
  <cp:lastPrinted>2019-04-02T10:38:16Z</cp:lastPrinted>
  <dcterms:created xsi:type="dcterms:W3CDTF">2016-04-18T09:33:21Z</dcterms:created>
  <dcterms:modified xsi:type="dcterms:W3CDTF">2024-05-13T04:12:22Z</dcterms:modified>
</cp:coreProperties>
</file>