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4"/>
  </p:notesMasterIdLst>
  <p:handoutMasterIdLst>
    <p:handoutMasterId r:id="rId45"/>
  </p:handoutMasterIdLst>
  <p:sldIdLst>
    <p:sldId id="256" r:id="rId2"/>
    <p:sldId id="985" r:id="rId3"/>
    <p:sldId id="945" r:id="rId4"/>
    <p:sldId id="941" r:id="rId5"/>
    <p:sldId id="954" r:id="rId6"/>
    <p:sldId id="943" r:id="rId7"/>
    <p:sldId id="944" r:id="rId8"/>
    <p:sldId id="946" r:id="rId9"/>
    <p:sldId id="947" r:id="rId10"/>
    <p:sldId id="948" r:id="rId11"/>
    <p:sldId id="950" r:id="rId12"/>
    <p:sldId id="989" r:id="rId13"/>
    <p:sldId id="951" r:id="rId14"/>
    <p:sldId id="957" r:id="rId15"/>
    <p:sldId id="953" r:id="rId16"/>
    <p:sldId id="955" r:id="rId17"/>
    <p:sldId id="959" r:id="rId18"/>
    <p:sldId id="960" r:id="rId19"/>
    <p:sldId id="963" r:id="rId20"/>
    <p:sldId id="964" r:id="rId21"/>
    <p:sldId id="965" r:id="rId22"/>
    <p:sldId id="966" r:id="rId23"/>
    <p:sldId id="967" r:id="rId24"/>
    <p:sldId id="987" r:id="rId25"/>
    <p:sldId id="968" r:id="rId26"/>
    <p:sldId id="969" r:id="rId27"/>
    <p:sldId id="970" r:id="rId28"/>
    <p:sldId id="971" r:id="rId29"/>
    <p:sldId id="972" r:id="rId30"/>
    <p:sldId id="973" r:id="rId31"/>
    <p:sldId id="974" r:id="rId32"/>
    <p:sldId id="975" r:id="rId33"/>
    <p:sldId id="976" r:id="rId34"/>
    <p:sldId id="977" r:id="rId35"/>
    <p:sldId id="979" r:id="rId36"/>
    <p:sldId id="980" r:id="rId37"/>
    <p:sldId id="981" r:id="rId38"/>
    <p:sldId id="982" r:id="rId39"/>
    <p:sldId id="983" r:id="rId40"/>
    <p:sldId id="984" r:id="rId41"/>
    <p:sldId id="988" r:id="rId42"/>
    <p:sldId id="270" r:id="rId43"/>
  </p:sldIdLst>
  <p:sldSz cx="14630400" cy="82296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3146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46292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219438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92584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65729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438876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512021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585168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E79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5" autoAdjust="0"/>
    <p:restoredTop sz="88277" autoAdjust="0"/>
  </p:normalViewPr>
  <p:slideViewPr>
    <p:cSldViewPr>
      <p:cViewPr varScale="1">
        <p:scale>
          <a:sx n="66" d="100"/>
          <a:sy n="66" d="100"/>
        </p:scale>
        <p:origin x="860" y="52"/>
      </p:cViewPr>
      <p:guideLst>
        <p:guide orient="horz" pos="2592"/>
        <p:guide pos="4608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es Wong" userId="ffaff864a26d44c2" providerId="LiveId" clId="{6D5E0AD2-5B16-4F7C-90FE-8480D299323A}"/>
    <pc:docChg chg="undo custSel addSld modSld sldOrd">
      <pc:chgData name="Jones Wong" userId="ffaff864a26d44c2" providerId="LiveId" clId="{6D5E0AD2-5B16-4F7C-90FE-8480D299323A}" dt="2024-05-27T05:55:58.171" v="928" actId="20577"/>
      <pc:docMkLst>
        <pc:docMk/>
      </pc:docMkLst>
      <pc:sldChg chg="modSp mod">
        <pc:chgData name="Jones Wong" userId="ffaff864a26d44c2" providerId="LiveId" clId="{6D5E0AD2-5B16-4F7C-90FE-8480D299323A}" dt="2024-05-13T04:15:33.467" v="44" actId="20577"/>
        <pc:sldMkLst>
          <pc:docMk/>
          <pc:sldMk cId="0" sldId="256"/>
        </pc:sldMkLst>
        <pc:spChg chg="mod">
          <ac:chgData name="Jones Wong" userId="ffaff864a26d44c2" providerId="LiveId" clId="{6D5E0AD2-5B16-4F7C-90FE-8480D299323A}" dt="2024-05-13T04:15:15.575" v="17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Jones Wong" userId="ffaff864a26d44c2" providerId="LiveId" clId="{6D5E0AD2-5B16-4F7C-90FE-8480D299323A}" dt="2024-05-13T04:15:33.467" v="44" actId="20577"/>
          <ac:spMkLst>
            <pc:docMk/>
            <pc:sldMk cId="0" sldId="256"/>
            <ac:spMk id="9" creationId="{00000000-0000-0000-0000-000000000000}"/>
          </ac:spMkLst>
        </pc:spChg>
      </pc:sldChg>
      <pc:sldChg chg="modSp mod ord">
        <pc:chgData name="Jones Wong" userId="ffaff864a26d44c2" providerId="LiveId" clId="{6D5E0AD2-5B16-4F7C-90FE-8480D299323A}" dt="2024-05-20T04:45:41.645" v="487" actId="20578"/>
        <pc:sldMkLst>
          <pc:docMk/>
          <pc:sldMk cId="1677657534" sldId="941"/>
        </pc:sldMkLst>
        <pc:spChg chg="mod">
          <ac:chgData name="Jones Wong" userId="ffaff864a26d44c2" providerId="LiveId" clId="{6D5E0AD2-5B16-4F7C-90FE-8480D299323A}" dt="2024-05-13T04:26:03.791" v="45" actId="20577"/>
          <ac:spMkLst>
            <pc:docMk/>
            <pc:sldMk cId="1677657534" sldId="941"/>
            <ac:spMk id="3" creationId="{A46AC878-7826-2642-B64D-5D91276B9EB0}"/>
          </ac:spMkLst>
        </pc:spChg>
      </pc:sldChg>
      <pc:sldChg chg="modNotesTx">
        <pc:chgData name="Jones Wong" userId="ffaff864a26d44c2" providerId="LiveId" clId="{6D5E0AD2-5B16-4F7C-90FE-8480D299323A}" dt="2024-05-20T04:33:03.441" v="348" actId="20577"/>
        <pc:sldMkLst>
          <pc:docMk/>
          <pc:sldMk cId="4173329175" sldId="946"/>
        </pc:sldMkLst>
      </pc:sldChg>
      <pc:sldChg chg="delSp modSp mod">
        <pc:chgData name="Jones Wong" userId="ffaff864a26d44c2" providerId="LiveId" clId="{6D5E0AD2-5B16-4F7C-90FE-8480D299323A}" dt="2024-05-20T04:05:36.102" v="270" actId="478"/>
        <pc:sldMkLst>
          <pc:docMk/>
          <pc:sldMk cId="2672859459" sldId="948"/>
        </pc:sldMkLst>
        <pc:spChg chg="mod">
          <ac:chgData name="Jones Wong" userId="ffaff864a26d44c2" providerId="LiveId" clId="{6D5E0AD2-5B16-4F7C-90FE-8480D299323A}" dt="2024-05-19T14:52:23.239" v="94" actId="1076"/>
          <ac:spMkLst>
            <pc:docMk/>
            <pc:sldMk cId="2672859459" sldId="948"/>
            <ac:spMk id="8" creationId="{E0605132-D393-D84A-97BC-79BB036EE11E}"/>
          </ac:spMkLst>
        </pc:spChg>
        <pc:spChg chg="del">
          <ac:chgData name="Jones Wong" userId="ffaff864a26d44c2" providerId="LiveId" clId="{6D5E0AD2-5B16-4F7C-90FE-8480D299323A}" dt="2024-05-20T04:05:32.445" v="269" actId="478"/>
          <ac:spMkLst>
            <pc:docMk/>
            <pc:sldMk cId="2672859459" sldId="948"/>
            <ac:spMk id="10" creationId="{172BB958-CC61-4A4B-93C8-AC45CC9BAD9F}"/>
          </ac:spMkLst>
        </pc:spChg>
        <pc:picChg chg="del">
          <ac:chgData name="Jones Wong" userId="ffaff864a26d44c2" providerId="LiveId" clId="{6D5E0AD2-5B16-4F7C-90FE-8480D299323A}" dt="2024-05-20T04:05:36.102" v="270" actId="478"/>
          <ac:picMkLst>
            <pc:docMk/>
            <pc:sldMk cId="2672859459" sldId="948"/>
            <ac:picMk id="11" creationId="{C957D235-0FC6-CD4C-A88C-AFD8D783B880}"/>
          </ac:picMkLst>
        </pc:picChg>
      </pc:sldChg>
      <pc:sldChg chg="modNotesTx">
        <pc:chgData name="Jones Wong" userId="ffaff864a26d44c2" providerId="LiveId" clId="{6D5E0AD2-5B16-4F7C-90FE-8480D299323A}" dt="2024-05-19T15:35:56.610" v="180" actId="20577"/>
        <pc:sldMkLst>
          <pc:docMk/>
          <pc:sldMk cId="1171517934" sldId="951"/>
        </pc:sldMkLst>
      </pc:sldChg>
      <pc:sldChg chg="modSp mod">
        <pc:chgData name="Jones Wong" userId="ffaff864a26d44c2" providerId="LiveId" clId="{6D5E0AD2-5B16-4F7C-90FE-8480D299323A}" dt="2024-05-13T05:18:55.744" v="49" actId="20577"/>
        <pc:sldMkLst>
          <pc:docMk/>
          <pc:sldMk cId="4215965625" sldId="953"/>
        </pc:sldMkLst>
        <pc:spChg chg="mod">
          <ac:chgData name="Jones Wong" userId="ffaff864a26d44c2" providerId="LiveId" clId="{6D5E0AD2-5B16-4F7C-90FE-8480D299323A}" dt="2024-05-13T05:18:55.744" v="49" actId="20577"/>
          <ac:spMkLst>
            <pc:docMk/>
            <pc:sldMk cId="4215965625" sldId="953"/>
            <ac:spMk id="3" creationId="{607E76E4-B2FB-3744-A86D-C6E7A1127F0F}"/>
          </ac:spMkLst>
        </pc:spChg>
      </pc:sldChg>
      <pc:sldChg chg="addSp modSp mod">
        <pc:chgData name="Jones Wong" userId="ffaff864a26d44c2" providerId="LiveId" clId="{6D5E0AD2-5B16-4F7C-90FE-8480D299323A}" dt="2024-05-20T04:35:37.881" v="354" actId="14100"/>
        <pc:sldMkLst>
          <pc:docMk/>
          <pc:sldMk cId="3860126802" sldId="959"/>
        </pc:sldMkLst>
        <pc:spChg chg="mod">
          <ac:chgData name="Jones Wong" userId="ffaff864a26d44c2" providerId="LiveId" clId="{6D5E0AD2-5B16-4F7C-90FE-8480D299323A}" dt="2024-05-13T05:36:46.822" v="50" actId="20577"/>
          <ac:spMkLst>
            <pc:docMk/>
            <pc:sldMk cId="3860126802" sldId="959"/>
            <ac:spMk id="3" creationId="{00664C67-9789-B24A-B7EA-71CEBAE54D7C}"/>
          </ac:spMkLst>
        </pc:spChg>
        <pc:picChg chg="add mod">
          <ac:chgData name="Jones Wong" userId="ffaff864a26d44c2" providerId="LiveId" clId="{6D5E0AD2-5B16-4F7C-90FE-8480D299323A}" dt="2024-05-20T04:35:37.881" v="354" actId="14100"/>
          <ac:picMkLst>
            <pc:docMk/>
            <pc:sldMk cId="3860126802" sldId="959"/>
            <ac:picMk id="6" creationId="{7C6DBD84-F487-436E-BB29-10D4AD735883}"/>
          </ac:picMkLst>
        </pc:picChg>
      </pc:sldChg>
      <pc:sldChg chg="modNotesTx">
        <pc:chgData name="Jones Wong" userId="ffaff864a26d44c2" providerId="LiveId" clId="{6D5E0AD2-5B16-4F7C-90FE-8480D299323A}" dt="2024-05-19T15:56:08.493" v="181"/>
        <pc:sldMkLst>
          <pc:docMk/>
          <pc:sldMk cId="2017188429" sldId="963"/>
        </pc:sldMkLst>
      </pc:sldChg>
      <pc:sldChg chg="modSp mod">
        <pc:chgData name="Jones Wong" userId="ffaff864a26d44c2" providerId="LiveId" clId="{6D5E0AD2-5B16-4F7C-90FE-8480D299323A}" dt="2024-05-13T06:04:09.028" v="92" actId="20577"/>
        <pc:sldMkLst>
          <pc:docMk/>
          <pc:sldMk cId="610688094" sldId="965"/>
        </pc:sldMkLst>
        <pc:spChg chg="mod">
          <ac:chgData name="Jones Wong" userId="ffaff864a26d44c2" providerId="LiveId" clId="{6D5E0AD2-5B16-4F7C-90FE-8480D299323A}" dt="2024-05-13T06:04:09.028" v="92" actId="20577"/>
          <ac:spMkLst>
            <pc:docMk/>
            <pc:sldMk cId="610688094" sldId="965"/>
            <ac:spMk id="3" creationId="{00664C67-9789-B24A-B7EA-71CEBAE54D7C}"/>
          </ac:spMkLst>
        </pc:spChg>
      </pc:sldChg>
      <pc:sldChg chg="modSp mod">
        <pc:chgData name="Jones Wong" userId="ffaff864a26d44c2" providerId="LiveId" clId="{6D5E0AD2-5B16-4F7C-90FE-8480D299323A}" dt="2024-05-13T06:03:40.739" v="87" actId="20577"/>
        <pc:sldMkLst>
          <pc:docMk/>
          <pc:sldMk cId="3026482873" sldId="966"/>
        </pc:sldMkLst>
        <pc:spChg chg="mod">
          <ac:chgData name="Jones Wong" userId="ffaff864a26d44c2" providerId="LiveId" clId="{6D5E0AD2-5B16-4F7C-90FE-8480D299323A}" dt="2024-05-13T06:03:40.739" v="87" actId="20577"/>
          <ac:spMkLst>
            <pc:docMk/>
            <pc:sldMk cId="3026482873" sldId="966"/>
            <ac:spMk id="7" creationId="{23743161-9E50-5843-9283-27A1FA296A7B}"/>
          </ac:spMkLst>
        </pc:spChg>
      </pc:sldChg>
      <pc:sldChg chg="modSp mod">
        <pc:chgData name="Jones Wong" userId="ffaff864a26d44c2" providerId="LiveId" clId="{6D5E0AD2-5B16-4F7C-90FE-8480D299323A}" dt="2024-05-13T06:03:33.162" v="75" actId="20577"/>
        <pc:sldMkLst>
          <pc:docMk/>
          <pc:sldMk cId="1696935128" sldId="967"/>
        </pc:sldMkLst>
        <pc:spChg chg="mod">
          <ac:chgData name="Jones Wong" userId="ffaff864a26d44c2" providerId="LiveId" clId="{6D5E0AD2-5B16-4F7C-90FE-8480D299323A}" dt="2024-05-13T06:03:33.162" v="75" actId="20577"/>
          <ac:spMkLst>
            <pc:docMk/>
            <pc:sldMk cId="1696935128" sldId="967"/>
            <ac:spMk id="7" creationId="{23743161-9E50-5843-9283-27A1FA296A7B}"/>
          </ac:spMkLst>
        </pc:spChg>
      </pc:sldChg>
      <pc:sldChg chg="modNotesTx">
        <pc:chgData name="Jones Wong" userId="ffaff864a26d44c2" providerId="LiveId" clId="{6D5E0AD2-5B16-4F7C-90FE-8480D299323A}" dt="2024-05-20T02:19:31.463" v="216" actId="20577"/>
        <pc:sldMkLst>
          <pc:docMk/>
          <pc:sldMk cId="1772715748" sldId="968"/>
        </pc:sldMkLst>
      </pc:sldChg>
      <pc:sldChg chg="modNotesTx">
        <pc:chgData name="Jones Wong" userId="ffaff864a26d44c2" providerId="LiveId" clId="{6D5E0AD2-5B16-4F7C-90FE-8480D299323A}" dt="2024-05-20T02:50:36.539" v="218" actId="20577"/>
        <pc:sldMkLst>
          <pc:docMk/>
          <pc:sldMk cId="42874586" sldId="970"/>
        </pc:sldMkLst>
      </pc:sldChg>
      <pc:sldChg chg="addSp modSp mod modNotesTx">
        <pc:chgData name="Jones Wong" userId="ffaff864a26d44c2" providerId="LiveId" clId="{6D5E0AD2-5B16-4F7C-90FE-8480D299323A}" dt="2024-05-20T04:42:36.953" v="441" actId="1076"/>
        <pc:sldMkLst>
          <pc:docMk/>
          <pc:sldMk cId="2586889786" sldId="973"/>
        </pc:sldMkLst>
        <pc:spChg chg="add mod">
          <ac:chgData name="Jones Wong" userId="ffaff864a26d44c2" providerId="LiveId" clId="{6D5E0AD2-5B16-4F7C-90FE-8480D299323A}" dt="2024-05-20T04:42:36.953" v="441" actId="1076"/>
          <ac:spMkLst>
            <pc:docMk/>
            <pc:sldMk cId="2586889786" sldId="973"/>
            <ac:spMk id="5" creationId="{EA66BF22-0C2F-497B-B51C-F9675C1001E3}"/>
          </ac:spMkLst>
        </pc:spChg>
      </pc:sldChg>
      <pc:sldChg chg="addSp modSp mod modNotesTx">
        <pc:chgData name="Jones Wong" userId="ffaff864a26d44c2" providerId="LiveId" clId="{6D5E0AD2-5B16-4F7C-90FE-8480D299323A}" dt="2024-05-20T04:43:11.984" v="447" actId="1076"/>
        <pc:sldMkLst>
          <pc:docMk/>
          <pc:sldMk cId="1996040501" sldId="977"/>
        </pc:sldMkLst>
        <pc:spChg chg="add mod">
          <ac:chgData name="Jones Wong" userId="ffaff864a26d44c2" providerId="LiveId" clId="{6D5E0AD2-5B16-4F7C-90FE-8480D299323A}" dt="2024-05-20T04:43:11.984" v="447" actId="1076"/>
          <ac:spMkLst>
            <pc:docMk/>
            <pc:sldMk cId="1996040501" sldId="977"/>
            <ac:spMk id="9" creationId="{98BFE131-B065-422C-987D-71C6D698CB66}"/>
          </ac:spMkLst>
        </pc:spChg>
      </pc:sldChg>
      <pc:sldChg chg="modNotesTx">
        <pc:chgData name="Jones Wong" userId="ffaff864a26d44c2" providerId="LiveId" clId="{6D5E0AD2-5B16-4F7C-90FE-8480D299323A}" dt="2024-05-20T04:45:03.300" v="483" actId="20577"/>
        <pc:sldMkLst>
          <pc:docMk/>
          <pc:sldMk cId="2936345134" sldId="980"/>
        </pc:sldMkLst>
      </pc:sldChg>
      <pc:sldChg chg="addSp modSp mod">
        <pc:chgData name="Jones Wong" userId="ffaff864a26d44c2" providerId="LiveId" clId="{6D5E0AD2-5B16-4F7C-90FE-8480D299323A}" dt="2024-05-27T05:54:42.884" v="923" actId="1076"/>
        <pc:sldMkLst>
          <pc:docMk/>
          <pc:sldMk cId="3215723561" sldId="982"/>
        </pc:sldMkLst>
        <pc:spChg chg="add mod">
          <ac:chgData name="Jones Wong" userId="ffaff864a26d44c2" providerId="LiveId" clId="{6D5E0AD2-5B16-4F7C-90FE-8480D299323A}" dt="2024-05-27T05:54:35.621" v="921" actId="1035"/>
          <ac:spMkLst>
            <pc:docMk/>
            <pc:sldMk cId="3215723561" sldId="982"/>
            <ac:spMk id="6" creationId="{210421E9-CB81-4734-8AD1-F45F6061AEC6}"/>
          </ac:spMkLst>
        </pc:spChg>
        <pc:spChg chg="add mod">
          <ac:chgData name="Jones Wong" userId="ffaff864a26d44c2" providerId="LiveId" clId="{6D5E0AD2-5B16-4F7C-90FE-8480D299323A}" dt="2024-05-27T05:54:42.884" v="923" actId="1076"/>
          <ac:spMkLst>
            <pc:docMk/>
            <pc:sldMk cId="3215723561" sldId="982"/>
            <ac:spMk id="7" creationId="{0E4A408A-D3F9-4D10-8A58-537802AD5463}"/>
          </ac:spMkLst>
        </pc:spChg>
      </pc:sldChg>
      <pc:sldChg chg="modSp mod">
        <pc:chgData name="Jones Wong" userId="ffaff864a26d44c2" providerId="LiveId" clId="{6D5E0AD2-5B16-4F7C-90FE-8480D299323A}" dt="2024-05-27T05:55:58.171" v="928" actId="20577"/>
        <pc:sldMkLst>
          <pc:docMk/>
          <pc:sldMk cId="1262783997" sldId="988"/>
        </pc:sldMkLst>
        <pc:spChg chg="mod">
          <ac:chgData name="Jones Wong" userId="ffaff864a26d44c2" providerId="LiveId" clId="{6D5E0AD2-5B16-4F7C-90FE-8480D299323A}" dt="2024-05-27T05:55:58.171" v="928" actId="20577"/>
          <ac:spMkLst>
            <pc:docMk/>
            <pc:sldMk cId="1262783997" sldId="988"/>
            <ac:spMk id="3" creationId="{9528393F-ACCE-A245-8B6B-2E3483127D38}"/>
          </ac:spMkLst>
        </pc:spChg>
      </pc:sldChg>
      <pc:sldChg chg="addSp delSp modSp add mod">
        <pc:chgData name="Jones Wong" userId="ffaff864a26d44c2" providerId="LiveId" clId="{6D5E0AD2-5B16-4F7C-90FE-8480D299323A}" dt="2024-05-20T06:02:39.880" v="913" actId="20577"/>
        <pc:sldMkLst>
          <pc:docMk/>
          <pc:sldMk cId="1777014920" sldId="989"/>
        </pc:sldMkLst>
        <pc:spChg chg="mod">
          <ac:chgData name="Jones Wong" userId="ffaff864a26d44c2" providerId="LiveId" clId="{6D5E0AD2-5B16-4F7C-90FE-8480D299323A}" dt="2024-05-20T05:40:52.407" v="505" actId="20577"/>
          <ac:spMkLst>
            <pc:docMk/>
            <pc:sldMk cId="1777014920" sldId="989"/>
            <ac:spMk id="3" creationId="{607E76E4-B2FB-3744-A86D-C6E7A1127F0F}"/>
          </ac:spMkLst>
        </pc:spChg>
        <pc:spChg chg="del mod">
          <ac:chgData name="Jones Wong" userId="ffaff864a26d44c2" providerId="LiveId" clId="{6D5E0AD2-5B16-4F7C-90FE-8480D299323A}" dt="2024-05-20T05:55:25.463" v="824" actId="478"/>
          <ac:spMkLst>
            <pc:docMk/>
            <pc:sldMk cId="1777014920" sldId="989"/>
            <ac:spMk id="5" creationId="{F29DB875-7B05-824D-8DDE-36379FB907AA}"/>
          </ac:spMkLst>
        </pc:spChg>
        <pc:spChg chg="add mod">
          <ac:chgData name="Jones Wong" userId="ffaff864a26d44c2" providerId="LiveId" clId="{6D5E0AD2-5B16-4F7C-90FE-8480D299323A}" dt="2024-05-20T06:02:39.880" v="913" actId="20577"/>
          <ac:spMkLst>
            <pc:docMk/>
            <pc:sldMk cId="1777014920" sldId="989"/>
            <ac:spMk id="6" creationId="{6341D67D-4FA3-4FF3-B16B-1891F25064C9}"/>
          </ac:spMkLst>
        </pc:spChg>
        <pc:picChg chg="del mod">
          <ac:chgData name="Jones Wong" userId="ffaff864a26d44c2" providerId="LiveId" clId="{6D5E0AD2-5B16-4F7C-90FE-8480D299323A}" dt="2024-05-20T05:55:53.603" v="831" actId="478"/>
          <ac:picMkLst>
            <pc:docMk/>
            <pc:sldMk cId="1777014920" sldId="989"/>
            <ac:picMk id="8" creationId="{69FC88E0-E596-B34E-9E8B-7CBF0AC08F1A}"/>
          </ac:picMkLst>
        </pc:picChg>
        <pc:picChg chg="add mod">
          <ac:chgData name="Jones Wong" userId="ffaff864a26d44c2" providerId="LiveId" clId="{6D5E0AD2-5B16-4F7C-90FE-8480D299323A}" dt="2024-05-20T06:02:28.945" v="889" actId="1076"/>
          <ac:picMkLst>
            <pc:docMk/>
            <pc:sldMk cId="1777014920" sldId="989"/>
            <ac:picMk id="9" creationId="{31B1B96C-384A-4810-9692-13EEC5FC5B89}"/>
          </ac:picMkLst>
        </pc:picChg>
        <pc:picChg chg="add mod">
          <ac:chgData name="Jones Wong" userId="ffaff864a26d44c2" providerId="LiveId" clId="{6D5E0AD2-5B16-4F7C-90FE-8480D299323A}" dt="2024-05-20T06:02:31.494" v="890" actId="1076"/>
          <ac:picMkLst>
            <pc:docMk/>
            <pc:sldMk cId="1777014920" sldId="989"/>
            <ac:picMk id="11" creationId="{4F5BABEE-AE1A-4CBA-8ACB-D79A1520CBFB}"/>
          </ac:picMkLst>
        </pc:picChg>
        <pc:picChg chg="add mod">
          <ac:chgData name="Jones Wong" userId="ffaff864a26d44c2" providerId="LiveId" clId="{6D5E0AD2-5B16-4F7C-90FE-8480D299323A}" dt="2024-05-20T05:55:51.932" v="830" actId="1076"/>
          <ac:picMkLst>
            <pc:docMk/>
            <pc:sldMk cId="1777014920" sldId="989"/>
            <ac:picMk id="13" creationId="{FD93DB93-3395-47D4-B448-D54F2239E085}"/>
          </ac:picMkLst>
        </pc:picChg>
        <pc:picChg chg="add mod">
          <ac:chgData name="Jones Wong" userId="ffaff864a26d44c2" providerId="LiveId" clId="{6D5E0AD2-5B16-4F7C-90FE-8480D299323A}" dt="2024-05-20T05:56:18.371" v="836" actId="1076"/>
          <ac:picMkLst>
            <pc:docMk/>
            <pc:sldMk cId="1777014920" sldId="989"/>
            <ac:picMk id="15" creationId="{4E62181C-20CA-4609-9673-803249D1B53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2024/05/27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2024/05/27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46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292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38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584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29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876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21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168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75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https://docs.nvidia.com/cuda/cuda-c-programming-guide/index.html#warp-shuffle-functions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030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339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介绍</a:t>
            </a:r>
            <a:r>
              <a:rPr lang="en-US" altLang="zh-CN" dirty="0"/>
              <a:t>Inclusive </a:t>
            </a:r>
            <a:r>
              <a:rPr lang="en-US" altLang="zh-CN"/>
              <a:t>and exclusive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124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652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全局考虑连续，共享考虑</a:t>
            </a:r>
            <a:r>
              <a:rPr lang="en-US" altLang="zh-CN" dirty="0"/>
              <a:t>bank conflict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8127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Cc=9.0</a:t>
            </a:r>
            <a:r>
              <a:rPr lang="zh-CN" altLang="en-US" dirty="0"/>
              <a:t>之前不行。</a:t>
            </a:r>
          </a:p>
        </p:txBody>
      </p:sp>
    </p:spTree>
    <p:extLst>
      <p:ext uri="{BB962C8B-B14F-4D97-AF65-F5344CB8AC3E}">
        <p14:creationId xmlns:p14="http://schemas.microsoft.com/office/powerpoint/2010/main" val="2129338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37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不可以</a:t>
            </a:r>
            <a:r>
              <a:rPr lang="zh-CN" altLang="en-US" sz="1920" dirty="0">
                <a:effectLst/>
                <a:ea typeface="+mn-ea"/>
              </a:rPr>
              <a:t>。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data[0] = data[0] + data[1]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和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data[1] = data[2] + data[3]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801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26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60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74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注意比较两种算法在资源利用率上的优劣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35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32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67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43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2556515"/>
            <a:ext cx="12435840" cy="176403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07040" y="329568"/>
            <a:ext cx="3291840" cy="702183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1520" y="329568"/>
            <a:ext cx="9631680" cy="70218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0624" y="82352"/>
            <a:ext cx="9433048" cy="848060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solidFill>
                  <a:schemeClr val="accent1">
                    <a:lumMod val="50000"/>
                  </a:schemeClr>
                </a:solidFill>
                <a:latin typeface="Lantinghei SC Heavy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446" indent="-411446">
              <a:buClr>
                <a:srgbClr val="FF0000"/>
              </a:buClr>
              <a:buSzPct val="100000"/>
              <a:buFontTx/>
              <a:buBlip>
                <a:blip r:embed="rId2"/>
              </a:buBlip>
              <a:defRPr baseline="0">
                <a:solidFill>
                  <a:srgbClr val="0070C0"/>
                </a:solidFill>
                <a:latin typeface="Helvetica Neue" panose="02000503000000020004" pitchFamily="2" charset="0"/>
              </a:defRPr>
            </a:lvl1pPr>
            <a:lvl2pPr>
              <a:defRPr baseline="0">
                <a:solidFill>
                  <a:schemeClr val="tx1"/>
                </a:solidFill>
                <a:latin typeface="+mn-lt"/>
              </a:defRPr>
            </a:lvl2pPr>
            <a:lvl3pPr>
              <a:defRPr baseline="0">
                <a:solidFill>
                  <a:schemeClr val="tx1"/>
                </a:solidFill>
                <a:latin typeface="+mn-lt"/>
              </a:defRPr>
            </a:lvl3pPr>
            <a:lvl4pPr>
              <a:defRPr baseline="0">
                <a:solidFill>
                  <a:schemeClr val="tx1"/>
                </a:solidFill>
                <a:latin typeface="+mn-lt"/>
              </a:defRPr>
            </a:lvl4pPr>
            <a:lvl5pPr>
              <a:defRPr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793CB052-9F02-D640-AF0D-5C1F7D1D6A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664" y="16426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2" y="5288283"/>
            <a:ext cx="12435840" cy="1634490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702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595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1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78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38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29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57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16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87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1520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37122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432046" y="1842136"/>
            <a:ext cx="6466840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432046" y="2609849"/>
            <a:ext cx="646684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6" y="327659"/>
            <a:ext cx="4813301" cy="1394461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0082" y="327663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526" y="1722124"/>
            <a:ext cx="4813301" cy="562927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7661" y="5760722"/>
            <a:ext cx="8778240" cy="680086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595" indent="0">
              <a:buNone/>
              <a:defRPr sz="3360"/>
            </a:lvl2pPr>
            <a:lvl3pPr marL="1097190" indent="0">
              <a:buNone/>
              <a:defRPr sz="2880"/>
            </a:lvl3pPr>
            <a:lvl4pPr marL="1645786" indent="0">
              <a:buNone/>
              <a:defRPr sz="2400"/>
            </a:lvl4pPr>
            <a:lvl5pPr marL="2194381" indent="0">
              <a:buNone/>
              <a:defRPr sz="2400"/>
            </a:lvl5pPr>
            <a:lvl6pPr marL="2742974" indent="0">
              <a:buNone/>
              <a:defRPr sz="2400"/>
            </a:lvl6pPr>
            <a:lvl7pPr marL="3291570" indent="0">
              <a:buNone/>
              <a:defRPr sz="2400"/>
            </a:lvl7pPr>
            <a:lvl8pPr marL="3840165" indent="0">
              <a:buNone/>
              <a:defRPr sz="2400"/>
            </a:lvl8pPr>
            <a:lvl9pPr marL="4388760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67661" y="6440807"/>
            <a:ext cx="8778240" cy="96583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31520" y="1234481"/>
            <a:ext cx="13167360" cy="611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4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8FFDD-B150-D743-B2E3-B44E3AB2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615" y="1"/>
            <a:ext cx="9505057" cy="10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5pPr>
      <a:lvl6pPr marL="548595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6pPr>
      <a:lvl7pPr marL="109719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7pPr>
      <a:lvl8pPr marL="1645786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8pPr>
      <a:lvl9pPr marL="2194381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11446" indent="-4114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467" indent="-34287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88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085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677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27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867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46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058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9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9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786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381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974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57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16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76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hyperlink" Target="mailto:taoj23@mail.sysu.edu.c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image" Target="../media/image7.emf"/><Relationship Id="rId4" Type="http://schemas.openxmlformats.org/officeDocument/2006/relationships/image" Target="../media/image3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0" y="5205371"/>
            <a:ext cx="14630400" cy="269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王桢</a:t>
            </a:r>
            <a:endParaRPr lang="en-US" altLang="zh-CN" sz="50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en-US" altLang="zh-CN" sz="3200" b="1" dirty="0">
                <a:latin typeface="Arial Unicode MS" charset="0"/>
                <a:ea typeface="Arial Unicode MS" charset="0"/>
                <a:cs typeface="Arial Unicode MS" charset="0"/>
                <a:hlinkClick r:id="rId4"/>
              </a:rPr>
              <a:t>wangzh665@mail.sysu.edu.cn</a:t>
            </a:r>
            <a:endParaRPr lang="en-US" altLang="zh-CN" sz="32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endParaRPr lang="en-US" altLang="zh-CN" sz="14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中山大学 计算机学院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国家超级计算广州中心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47" y="369573"/>
            <a:ext cx="5455920" cy="87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3" y="306707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0" y="2639922"/>
            <a:ext cx="14630400" cy="211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8000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GPU Programming with CUDA</a:t>
            </a:r>
          </a:p>
          <a:p>
            <a:pPr algn="ctr" eaLnBrk="1" hangingPunct="1">
              <a:defRPr/>
            </a:pPr>
            <a:r>
              <a:rPr lang="zh-CN" altLang="en-US" sz="50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并行编程模式</a:t>
            </a:r>
            <a:endParaRPr lang="en-US" altLang="zh-CN" sz="5000" b="1" spc="360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6FAE-DBA5-9649-806F-4EEE023A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归约算法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76E4-B2FB-3744-A86D-C6E7A1127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018456"/>
            <a:ext cx="13167360" cy="6116918"/>
          </a:xfrm>
        </p:spPr>
        <p:txBody>
          <a:bodyPr/>
          <a:lstStyle/>
          <a:p>
            <a:r>
              <a:rPr lang="zh-CN" altLang="en-US" sz="3200" dirty="0"/>
              <a:t>例子：数组求和</a:t>
            </a:r>
            <a:endParaRPr lang="en-US" altLang="zh-CN" sz="3200" dirty="0"/>
          </a:p>
          <a:p>
            <a:pPr lvl="1"/>
            <a:r>
              <a:rPr lang="en-US" altLang="zh-CN" sz="2800" dirty="0"/>
              <a:t>GPU</a:t>
            </a:r>
            <a:r>
              <a:rPr lang="zh-CN" altLang="en-US" sz="2800" dirty="0"/>
              <a:t>并行求和（共享内存）</a:t>
            </a:r>
            <a:endParaRPr lang="en-US" altLang="zh-C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E88E-1E07-244F-9517-A4F3C9A6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9DB875-7B05-824D-8DDE-36379FB907AA}"/>
              </a:ext>
            </a:extLst>
          </p:cNvPr>
          <p:cNvSpPr/>
          <p:nvPr/>
        </p:nvSpPr>
        <p:spPr>
          <a:xfrm>
            <a:off x="402432" y="2170584"/>
            <a:ext cx="9418240" cy="5940088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__global__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void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sum_reduction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float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out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float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in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extern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__shared__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[];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tid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blockDim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in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tid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  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syncthreads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();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for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stride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stride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&lt;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blockDim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stride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*=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      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sid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stride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     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sid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&lt;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blockDim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    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sid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+=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sid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stride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      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syncthreads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();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==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out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20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605132-D393-D84A-97BC-79BB036EE11E}"/>
              </a:ext>
            </a:extLst>
          </p:cNvPr>
          <p:cNvSpPr/>
          <p:nvPr/>
        </p:nvSpPr>
        <p:spPr>
          <a:xfrm>
            <a:off x="6163072" y="6992585"/>
            <a:ext cx="3518866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Menlo" panose="020B0609030804020204" pitchFamily="49" charset="0"/>
              </a:rPr>
              <a:t>o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ut</a:t>
            </a:r>
            <a:r>
              <a:rPr lang="zh-CN" altLang="en-US" sz="24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大小为</a:t>
            </a:r>
            <a:r>
              <a:rPr lang="en-US" altLang="zh-CN" sz="2400" dirty="0" err="1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gridDim.x</a:t>
            </a:r>
            <a:endParaRPr lang="en-US" sz="2400" b="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859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6FAE-DBA5-9649-806F-4EEE023A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归约算法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76E4-B2FB-3744-A86D-C6E7A1127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018456"/>
            <a:ext cx="13167360" cy="6116918"/>
          </a:xfrm>
        </p:spPr>
        <p:txBody>
          <a:bodyPr/>
          <a:lstStyle/>
          <a:p>
            <a:r>
              <a:rPr lang="zh-CN" altLang="en-US" sz="3200" dirty="0"/>
              <a:t>例子：数组求和</a:t>
            </a:r>
            <a:endParaRPr lang="en-US" altLang="zh-CN" sz="3200" dirty="0"/>
          </a:p>
          <a:p>
            <a:pPr lvl="1"/>
            <a:r>
              <a:rPr lang="en-US" altLang="zh-CN" sz="2800" dirty="0"/>
              <a:t>GPU</a:t>
            </a:r>
            <a:r>
              <a:rPr lang="zh-CN" altLang="en-US" sz="2800" dirty="0"/>
              <a:t>并行求和</a:t>
            </a:r>
            <a:endParaRPr lang="en-US" altLang="zh-CN" sz="2800" dirty="0"/>
          </a:p>
          <a:p>
            <a:pPr lvl="2"/>
            <a:r>
              <a:rPr lang="zh-CN" altLang="en-US" sz="2320" dirty="0"/>
              <a:t>共享内存</a:t>
            </a:r>
            <a:endParaRPr lang="en-US" altLang="zh-CN" sz="2320" dirty="0"/>
          </a:p>
          <a:p>
            <a:pPr lvl="2"/>
            <a:r>
              <a:rPr lang="zh-CN" altLang="en-US" sz="2320" dirty="0"/>
              <a:t>线程块</a:t>
            </a:r>
            <a:r>
              <a:rPr lang="en-US" altLang="zh-CN" sz="2320" dirty="0"/>
              <a:t>reduction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E88E-1E07-244F-9517-A4F3C9A6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9DB875-7B05-824D-8DDE-36379FB907AA}"/>
              </a:ext>
            </a:extLst>
          </p:cNvPr>
          <p:cNvSpPr/>
          <p:nvPr/>
        </p:nvSpPr>
        <p:spPr>
          <a:xfrm>
            <a:off x="3498776" y="5756463"/>
            <a:ext cx="7920880" cy="2246769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for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stride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stride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&lt;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blockDim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stride</a:t>
            </a:r>
            <a:r>
              <a:rPr lang="en-US" altLang="zh-CN" sz="2000" dirty="0">
                <a:solidFill>
                  <a:srgbClr val="333333"/>
                </a:solidFill>
                <a:latin typeface="Menlo" panose="020B0609030804020204" pitchFamily="49" charset="0"/>
              </a:rPr>
              <a:t>&lt;&lt;=</a:t>
            </a:r>
            <a:r>
              <a:rPr lang="en-US" altLang="zh-CN" sz="20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sid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stride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sid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&lt;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blockDim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sid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+=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sid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stride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  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syncthreads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();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FC88E0-E596-B34E-9E8B-7CBF0AC08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920" y="1422661"/>
            <a:ext cx="7776199" cy="424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54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6FAE-DBA5-9649-806F-4EEE023A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归约算法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76E4-B2FB-3744-A86D-C6E7A1127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018456"/>
            <a:ext cx="13167360" cy="6116918"/>
          </a:xfrm>
        </p:spPr>
        <p:txBody>
          <a:bodyPr/>
          <a:lstStyle/>
          <a:p>
            <a:r>
              <a:rPr lang="zh-CN" altLang="en-US" sz="3200" dirty="0"/>
              <a:t>例子：数组求和</a:t>
            </a:r>
            <a:endParaRPr lang="en-US" altLang="zh-CN" sz="3200" dirty="0"/>
          </a:p>
          <a:p>
            <a:pPr lvl="1"/>
            <a:endParaRPr lang="en-US" altLang="zh-C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E88E-1E07-244F-9517-A4F3C9A6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41D67D-4FA3-4FF3-B16B-1891F25064C9}"/>
              </a:ext>
            </a:extLst>
          </p:cNvPr>
          <p:cNvSpPr txBox="1"/>
          <p:nvPr/>
        </p:nvSpPr>
        <p:spPr>
          <a:xfrm>
            <a:off x="978496" y="1954560"/>
            <a:ext cx="56458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AdvP6F00"/>
              </a:rPr>
              <a:t>Execution resource utilization  efficiency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dvP6F00"/>
              </a:rPr>
              <a:t> for an input array of size N can be calculated as the ratio between the total number of active threads to the total number of execution resources that are consumed.</a:t>
            </a:r>
          </a:p>
          <a:p>
            <a:endParaRPr lang="en-US" altLang="zh-CN" dirty="0">
              <a:solidFill>
                <a:srgbClr val="000000"/>
              </a:solidFill>
              <a:latin typeface="AdvP6F00"/>
            </a:endParaRPr>
          </a:p>
          <a:p>
            <a:endParaRPr lang="en-US" altLang="zh-CN" dirty="0">
              <a:solidFill>
                <a:srgbClr val="000000"/>
              </a:solidFill>
              <a:latin typeface="AdvP6F00"/>
            </a:endParaRPr>
          </a:p>
          <a:p>
            <a:endParaRPr lang="en-US" altLang="zh-CN" dirty="0">
              <a:solidFill>
                <a:srgbClr val="000000"/>
              </a:solidFill>
              <a:latin typeface="AdvP6F00"/>
            </a:endParaRPr>
          </a:p>
          <a:p>
            <a:endParaRPr lang="en-US" altLang="zh-CN" dirty="0">
              <a:solidFill>
                <a:srgbClr val="000000"/>
              </a:solidFill>
              <a:latin typeface="AdvP6F0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dvP6F00"/>
              </a:rPr>
              <a:t>-    N/64 is the number of warps launched</a:t>
            </a:r>
          </a:p>
          <a:p>
            <a:r>
              <a:rPr lang="en-US" altLang="zh-CN" dirty="0">
                <a:solidFill>
                  <a:srgbClr val="000000"/>
                </a:solidFill>
                <a:latin typeface="AdvP6F00"/>
              </a:rPr>
              <a:t>-    Each warp has 5 iterations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rgbClr val="000000"/>
                </a:solidFill>
                <a:latin typeface="AdvP6F00"/>
              </a:rPr>
              <a:t>e.g., N=256, (4*5 + 2 + 1) * 32 = 736</a:t>
            </a:r>
          </a:p>
          <a:p>
            <a:endParaRPr lang="en-US" altLang="zh-CN" dirty="0">
              <a:solidFill>
                <a:srgbClr val="000000"/>
              </a:solidFill>
              <a:latin typeface="AdvP6F00"/>
            </a:endParaRPr>
          </a:p>
          <a:p>
            <a:endParaRPr lang="en-US" altLang="zh-CN" dirty="0">
              <a:solidFill>
                <a:srgbClr val="000000"/>
              </a:solidFill>
              <a:latin typeface="AdvP6F00"/>
            </a:endParaRP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rgbClr val="000000"/>
                </a:solidFill>
                <a:latin typeface="AdvP6F00"/>
              </a:rPr>
              <a:t>E.g., N=256, 4 * (32+16+8+4+2+1) + 2 + 1=255 </a:t>
            </a:r>
          </a:p>
          <a:p>
            <a:pPr marL="285750" indent="-285750">
              <a:buFontTx/>
              <a:buChar char="-"/>
            </a:pPr>
            <a:r>
              <a:rPr lang="en-US" altLang="zh-CN">
                <a:solidFill>
                  <a:srgbClr val="000000"/>
                </a:solidFill>
                <a:latin typeface="AdvP6F00"/>
              </a:rPr>
              <a:t>255 / 736 = 0.35</a:t>
            </a:r>
            <a:endParaRPr lang="en-US" altLang="zh-CN" dirty="0">
              <a:solidFill>
                <a:srgbClr val="000000"/>
              </a:solidFill>
              <a:latin typeface="AdvP6F0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dvP6F00"/>
              </a:rPr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1B1B96C-384A-4810-9692-13EEC5FC5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74" y="3176737"/>
            <a:ext cx="5696243" cy="66678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F5BABEE-AE1A-4CBA-8ACB-D79A1520C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40" y="5043466"/>
            <a:ext cx="6293928" cy="3829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D93DB93-3395-47D4-B448-D54F2239E0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803" y="5437383"/>
            <a:ext cx="7491442" cy="269476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E62181C-20CA-4609-9673-803249D1B5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224" y="1098479"/>
            <a:ext cx="5493039" cy="415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1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6FAE-DBA5-9649-806F-4EEE023A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归约算法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76E4-B2FB-3744-A86D-C6E7A1127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018456"/>
            <a:ext cx="13167360" cy="6116918"/>
          </a:xfrm>
        </p:spPr>
        <p:txBody>
          <a:bodyPr/>
          <a:lstStyle/>
          <a:p>
            <a:r>
              <a:rPr lang="zh-CN" altLang="en-US" sz="3200" dirty="0"/>
              <a:t>例子：数组求和</a:t>
            </a:r>
            <a:endParaRPr lang="en-US" altLang="zh-CN" sz="3200" dirty="0"/>
          </a:p>
          <a:p>
            <a:pPr lvl="1"/>
            <a:r>
              <a:rPr lang="en-US" altLang="zh-CN" sz="2800" dirty="0"/>
              <a:t>GPU</a:t>
            </a:r>
            <a:r>
              <a:rPr lang="zh-CN" altLang="en-US" sz="2800" dirty="0"/>
              <a:t>并行求和</a:t>
            </a:r>
            <a:endParaRPr lang="en-US" altLang="zh-CN" sz="2800" dirty="0"/>
          </a:p>
          <a:p>
            <a:pPr lvl="2"/>
            <a:r>
              <a:rPr lang="zh-CN" altLang="en-US" sz="2320" dirty="0"/>
              <a:t>共享内存</a:t>
            </a:r>
            <a:endParaRPr lang="en-US" altLang="zh-CN" sz="2320" dirty="0"/>
          </a:p>
          <a:p>
            <a:pPr lvl="2"/>
            <a:r>
              <a:rPr lang="zh-CN" altLang="en-US" sz="2320" dirty="0"/>
              <a:t>线程块</a:t>
            </a:r>
            <a:r>
              <a:rPr lang="en-US" altLang="zh-CN" sz="2320" dirty="0"/>
              <a:t>reduction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E88E-1E07-244F-9517-A4F3C9A6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9DB875-7B05-824D-8DDE-36379FB907AA}"/>
              </a:ext>
            </a:extLst>
          </p:cNvPr>
          <p:cNvSpPr/>
          <p:nvPr/>
        </p:nvSpPr>
        <p:spPr>
          <a:xfrm>
            <a:off x="3282752" y="6064240"/>
            <a:ext cx="8784976" cy="1938992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for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stride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blockDim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altLang="zh-CN" sz="2000" dirty="0">
                <a:solidFill>
                  <a:srgbClr val="777777"/>
                </a:solidFill>
                <a:latin typeface="Menlo" panose="020B0609030804020204" pitchFamily="49" charset="0"/>
              </a:rPr>
              <a:t>/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stride</a:t>
            </a:r>
            <a:r>
              <a:rPr lang="en-US" altLang="zh-CN" sz="2000" dirty="0">
                <a:solidFill>
                  <a:srgbClr val="777777"/>
                </a:solidFill>
                <a:latin typeface="Menlo" panose="020B0609030804020204" pitchFamily="49" charset="0"/>
              </a:rPr>
              <a:t>&gt;</a:t>
            </a:r>
            <a:r>
              <a:rPr lang="en-US" altLang="zh-CN" sz="20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stride</a:t>
            </a:r>
            <a:r>
              <a:rPr lang="en-US" altLang="zh-CN" sz="2000" dirty="0">
                <a:solidFill>
                  <a:srgbClr val="777777"/>
                </a:solidFill>
                <a:latin typeface="Menlo" panose="020B0609030804020204" pitchFamily="49" charset="0"/>
              </a:rPr>
              <a:t>&gt;&gt;=</a:t>
            </a:r>
            <a:r>
              <a:rPr lang="en-US" altLang="zh-CN" sz="20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threadIdx.x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2000" dirty="0">
                <a:solidFill>
                  <a:srgbClr val="333333"/>
                </a:solidFill>
                <a:latin typeface="Menlo" panose="020B0609030804020204" pitchFamily="49" charset="0"/>
              </a:rPr>
              <a:t>stride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altLang="zh-CN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threadIdx.x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+=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altLang="zh-CN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threadIdx.x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stride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  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syncthreads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();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2C8B7E-419F-D640-977D-27821764B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032" y="1306488"/>
            <a:ext cx="85598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17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6FAE-DBA5-9649-806F-4EEE023A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归约算法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76E4-B2FB-3744-A86D-C6E7A1127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018456"/>
            <a:ext cx="13167360" cy="6116918"/>
          </a:xfrm>
        </p:spPr>
        <p:txBody>
          <a:bodyPr/>
          <a:lstStyle/>
          <a:p>
            <a:r>
              <a:rPr lang="zh-CN" altLang="en-US" sz="3200" dirty="0"/>
              <a:t>例子：数组求和</a:t>
            </a:r>
            <a:endParaRPr lang="en-US" altLang="zh-CN" sz="3200" dirty="0"/>
          </a:p>
          <a:p>
            <a:pPr lvl="1"/>
            <a:r>
              <a:rPr lang="en-US" altLang="zh-CN" sz="2800" dirty="0"/>
              <a:t>GPU</a:t>
            </a:r>
            <a:r>
              <a:rPr lang="zh-CN" altLang="en-US" sz="2800" dirty="0"/>
              <a:t>并行求和</a:t>
            </a:r>
            <a:endParaRPr lang="en-US" altLang="zh-CN" sz="2800" dirty="0"/>
          </a:p>
          <a:p>
            <a:pPr lvl="2"/>
            <a:r>
              <a:rPr lang="zh-CN" altLang="en-US" sz="2320" dirty="0"/>
              <a:t>注意：以下两种写法哪种正确？</a:t>
            </a:r>
            <a:endParaRPr lang="en-US" altLang="zh-CN" sz="2320" dirty="0"/>
          </a:p>
          <a:p>
            <a:pPr lvl="2"/>
            <a:endParaRPr lang="en-US" altLang="zh-CN" sz="232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E88E-1E07-244F-9517-A4F3C9A6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9DB875-7B05-824D-8DDE-36379FB907AA}"/>
              </a:ext>
            </a:extLst>
          </p:cNvPr>
          <p:cNvSpPr/>
          <p:nvPr/>
        </p:nvSpPr>
        <p:spPr>
          <a:xfrm>
            <a:off x="3210744" y="2746648"/>
            <a:ext cx="8784976" cy="1938992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for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stride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blockDim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altLang="zh-CN" sz="2000" dirty="0">
                <a:solidFill>
                  <a:srgbClr val="777777"/>
                </a:solidFill>
                <a:latin typeface="Menlo" panose="020B0609030804020204" pitchFamily="49" charset="0"/>
              </a:rPr>
              <a:t>/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stride</a:t>
            </a:r>
            <a:r>
              <a:rPr lang="en-US" altLang="zh-CN" sz="2000" dirty="0">
                <a:solidFill>
                  <a:srgbClr val="777777"/>
                </a:solidFill>
                <a:latin typeface="Menlo" panose="020B0609030804020204" pitchFamily="49" charset="0"/>
              </a:rPr>
              <a:t>&gt;</a:t>
            </a:r>
            <a:r>
              <a:rPr lang="en-US" altLang="zh-CN" sz="20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stride</a:t>
            </a:r>
            <a:r>
              <a:rPr lang="en-US" altLang="zh-CN" sz="2000" dirty="0">
                <a:solidFill>
                  <a:srgbClr val="777777"/>
                </a:solidFill>
                <a:latin typeface="Menlo" panose="020B0609030804020204" pitchFamily="49" charset="0"/>
              </a:rPr>
              <a:t>&gt;&gt;=</a:t>
            </a:r>
            <a:r>
              <a:rPr lang="en-US" altLang="zh-CN" sz="20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threadIdx.x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2000" dirty="0">
                <a:solidFill>
                  <a:srgbClr val="333333"/>
                </a:solidFill>
                <a:latin typeface="Menlo" panose="020B0609030804020204" pitchFamily="49" charset="0"/>
              </a:rPr>
              <a:t>stride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altLang="zh-CN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threadIdx.x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+=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altLang="zh-CN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threadIdx.x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stride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  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syncthreads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();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EBCE5-57CE-8343-9FCF-6254D6A3D2B7}"/>
              </a:ext>
            </a:extLst>
          </p:cNvPr>
          <p:cNvSpPr/>
          <p:nvPr/>
        </p:nvSpPr>
        <p:spPr>
          <a:xfrm>
            <a:off x="3210744" y="4906888"/>
            <a:ext cx="8784976" cy="1938992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for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stride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blockDim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altLang="zh-CN" sz="2000" dirty="0">
                <a:solidFill>
                  <a:srgbClr val="777777"/>
                </a:solidFill>
                <a:latin typeface="Menlo" panose="020B0609030804020204" pitchFamily="49" charset="0"/>
              </a:rPr>
              <a:t>/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stride</a:t>
            </a:r>
            <a:r>
              <a:rPr lang="en-US" altLang="zh-CN" sz="2000" dirty="0">
                <a:solidFill>
                  <a:srgbClr val="777777"/>
                </a:solidFill>
                <a:latin typeface="Menlo" panose="020B0609030804020204" pitchFamily="49" charset="0"/>
              </a:rPr>
              <a:t>&gt;</a:t>
            </a:r>
            <a:r>
              <a:rPr lang="en-US" altLang="zh-CN" sz="20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stride</a:t>
            </a:r>
            <a:r>
              <a:rPr lang="en-US" altLang="zh-CN" sz="2000" dirty="0">
                <a:solidFill>
                  <a:srgbClr val="777777"/>
                </a:solidFill>
                <a:latin typeface="Menlo" panose="020B0609030804020204" pitchFamily="49" charset="0"/>
              </a:rPr>
              <a:t>&gt;&gt;=</a:t>
            </a:r>
            <a:r>
              <a:rPr lang="en-US" altLang="zh-CN" sz="20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threadIdx.x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2000" dirty="0">
                <a:solidFill>
                  <a:srgbClr val="333333"/>
                </a:solidFill>
                <a:latin typeface="Menlo" panose="020B0609030804020204" pitchFamily="49" charset="0"/>
              </a:rPr>
              <a:t>stride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altLang="zh-CN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threadIdx.x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+=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altLang="zh-CN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threadIdx.x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stride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    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syncthreads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zh-CN" alt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314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6FAE-DBA5-9649-806F-4EEE023A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归约算法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76E4-B2FB-3744-A86D-C6E7A1127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018456"/>
            <a:ext cx="13167360" cy="6116918"/>
          </a:xfrm>
        </p:spPr>
        <p:txBody>
          <a:bodyPr/>
          <a:lstStyle/>
          <a:p>
            <a:r>
              <a:rPr lang="zh-CN" altLang="en-US" sz="4000" dirty="0"/>
              <a:t>例子：数组求和</a:t>
            </a:r>
            <a:endParaRPr lang="en-US" altLang="zh-CN" sz="4000" dirty="0"/>
          </a:p>
          <a:p>
            <a:pPr lvl="1"/>
            <a:r>
              <a:rPr lang="en-US" altLang="zh-CN" sz="3600" dirty="0"/>
              <a:t>GPU</a:t>
            </a:r>
            <a:r>
              <a:rPr lang="zh-CN" altLang="en-US" sz="3600" dirty="0"/>
              <a:t>并行求和</a:t>
            </a:r>
            <a:endParaRPr lang="en-US" altLang="zh-CN" sz="3600" dirty="0"/>
          </a:p>
          <a:p>
            <a:pPr lvl="2"/>
            <a:r>
              <a:rPr lang="zh-CN" altLang="en-US" sz="3120" dirty="0"/>
              <a:t>对线程块产生的结果迭代调用归约核函数</a:t>
            </a:r>
            <a:endParaRPr lang="en-US" altLang="zh-CN" sz="3120" dirty="0"/>
          </a:p>
          <a:p>
            <a:pPr lvl="2"/>
            <a:r>
              <a:rPr lang="zh-CN" altLang="en-US" sz="3120" dirty="0"/>
              <a:t>当</a:t>
            </a:r>
            <a:r>
              <a:rPr lang="en-US" altLang="zh-CN" sz="3120" dirty="0"/>
              <a:t>n</a:t>
            </a:r>
            <a:r>
              <a:rPr lang="zh-CN" altLang="en-US" sz="3120" dirty="0"/>
              <a:t>不大时，用</a:t>
            </a:r>
            <a:r>
              <a:rPr lang="en-US" altLang="zh-CN" sz="3120" dirty="0"/>
              <a:t>CPU</a:t>
            </a:r>
            <a:r>
              <a:rPr lang="zh-CN" altLang="en-US" sz="3120" dirty="0"/>
              <a:t>串行计算可能更有效率</a:t>
            </a:r>
            <a:endParaRPr lang="en-US" altLang="zh-CN" sz="3120" dirty="0"/>
          </a:p>
          <a:p>
            <a:pPr lvl="3"/>
            <a:r>
              <a:rPr lang="zh-CN" altLang="en-US" sz="2640" dirty="0"/>
              <a:t>减少创建线程、同步等开销</a:t>
            </a:r>
            <a:endParaRPr lang="en-US" altLang="zh-CN" sz="2640" dirty="0"/>
          </a:p>
          <a:p>
            <a:pPr lvl="2"/>
            <a:r>
              <a:rPr lang="zh-CN" altLang="en-US" sz="3120" dirty="0"/>
              <a:t>也可以使用</a:t>
            </a:r>
            <a:r>
              <a:rPr lang="en-US" altLang="zh-CN" sz="2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atomicAdd</a:t>
            </a:r>
            <a:r>
              <a:rPr lang="zh-CN" altLang="en-US" sz="3120" dirty="0"/>
              <a:t>完成归约</a:t>
            </a:r>
            <a:endParaRPr lang="en-US" altLang="zh-CN" sz="3120" dirty="0"/>
          </a:p>
          <a:p>
            <a:pPr lvl="3"/>
            <a:r>
              <a:rPr lang="zh-CN" altLang="en-US" sz="2640" dirty="0"/>
              <a:t>只需调用一次核函数（或数次无</a:t>
            </a:r>
            <a:r>
              <a:rPr lang="en-US" altLang="zh-CN" sz="2640" dirty="0"/>
              <a:t>atomic</a:t>
            </a:r>
            <a:r>
              <a:rPr lang="zh-CN" altLang="en-US" sz="2640" dirty="0"/>
              <a:t>的核函数加一次带</a:t>
            </a:r>
            <a:r>
              <a:rPr lang="en-US" altLang="zh-CN" sz="2640" dirty="0"/>
              <a:t>atomic</a:t>
            </a:r>
            <a:r>
              <a:rPr lang="zh-CN" altLang="en-US" sz="2640" dirty="0"/>
              <a:t>的核函数）</a:t>
            </a:r>
            <a:endParaRPr lang="en-US" altLang="zh-CN" sz="2640" dirty="0"/>
          </a:p>
          <a:p>
            <a:pPr lvl="2"/>
            <a:endParaRPr lang="en-US" altLang="zh-CN" sz="312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E88E-1E07-244F-9517-A4F3C9A6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CF9070-1134-D54B-85C7-A434207D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24" y="5346248"/>
            <a:ext cx="14155960" cy="23667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15965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6FAE-DBA5-9649-806F-4EEE023A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归约算法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76E4-B2FB-3744-A86D-C6E7A1127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018456"/>
            <a:ext cx="13167360" cy="6116918"/>
          </a:xfrm>
        </p:spPr>
        <p:txBody>
          <a:bodyPr/>
          <a:lstStyle/>
          <a:p>
            <a:r>
              <a:rPr lang="zh-CN" altLang="en-US" sz="3200" dirty="0"/>
              <a:t>例子：数组求和</a:t>
            </a:r>
            <a:endParaRPr lang="en-US" altLang="zh-CN" sz="3200" dirty="0"/>
          </a:p>
          <a:p>
            <a:pPr lvl="1"/>
            <a:r>
              <a:rPr lang="en-US" altLang="zh-CN" sz="2800" dirty="0"/>
              <a:t>GPU</a:t>
            </a:r>
            <a:r>
              <a:rPr lang="zh-CN" altLang="en-US" sz="2800" dirty="0"/>
              <a:t>并行求和</a:t>
            </a:r>
            <a:endParaRPr lang="en-US" altLang="zh-CN" sz="2800" dirty="0"/>
          </a:p>
          <a:p>
            <a:pPr lvl="2"/>
            <a:r>
              <a:rPr lang="zh-CN" altLang="en-US" sz="2400" dirty="0"/>
              <a:t>使用</a:t>
            </a:r>
            <a:r>
              <a:rPr lang="en-US" altLang="zh-CN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atomicAdd</a:t>
            </a:r>
            <a:r>
              <a:rPr lang="zh-CN" altLang="en-US" sz="2400" dirty="0"/>
              <a:t>完成归约</a:t>
            </a:r>
            <a:endParaRPr lang="en-US" altLang="zh-CN" sz="2400" dirty="0"/>
          </a:p>
          <a:p>
            <a:pPr lvl="2"/>
            <a:endParaRPr lang="en-US" altLang="zh-C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E88E-1E07-244F-9517-A4F3C9A6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6EC68E-3AFE-064D-BDAC-84B2A7145543}"/>
              </a:ext>
            </a:extLst>
          </p:cNvPr>
          <p:cNvSpPr/>
          <p:nvPr/>
        </p:nvSpPr>
        <p:spPr>
          <a:xfrm>
            <a:off x="2714092" y="2597289"/>
            <a:ext cx="9425644" cy="5324535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__global__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void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sum_reduction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float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out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float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in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extern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__shared__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[];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tid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blockDim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in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tid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  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syncthreads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();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for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stride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blockDim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altLang="zh-CN" sz="2000" dirty="0">
                <a:solidFill>
                  <a:srgbClr val="777777"/>
                </a:solidFill>
                <a:latin typeface="Menlo" panose="020B0609030804020204" pitchFamily="49" charset="0"/>
              </a:rPr>
              <a:t>/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stride</a:t>
            </a:r>
            <a:r>
              <a:rPr lang="en-US" altLang="zh-CN" sz="2000" dirty="0">
                <a:solidFill>
                  <a:srgbClr val="777777"/>
                </a:solidFill>
                <a:latin typeface="Menlo" panose="020B0609030804020204" pitchFamily="49" charset="0"/>
              </a:rPr>
              <a:t>&gt;</a:t>
            </a:r>
            <a:r>
              <a:rPr lang="en-US" altLang="zh-CN" sz="20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stride</a:t>
            </a:r>
            <a:r>
              <a:rPr lang="en-US" altLang="zh-CN" sz="2000" dirty="0">
                <a:solidFill>
                  <a:srgbClr val="777777"/>
                </a:solidFill>
                <a:latin typeface="Menlo" panose="020B0609030804020204" pitchFamily="49" charset="0"/>
              </a:rPr>
              <a:t>&gt;&gt;=</a:t>
            </a:r>
            <a:r>
              <a:rPr lang="en-US" altLang="zh-CN" sz="20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     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threadIdx.x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2000" dirty="0">
                <a:solidFill>
                  <a:srgbClr val="333333"/>
                </a:solidFill>
                <a:latin typeface="Menlo" panose="020B0609030804020204" pitchFamily="49" charset="0"/>
              </a:rPr>
              <a:t>stride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    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altLang="zh-CN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threadIdx.x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+=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altLang="zh-CN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threadIdx.x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stride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      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syncthreads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();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==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sz="2000" b="1" dirty="0">
                <a:solidFill>
                  <a:srgbClr val="777777"/>
                </a:solidFill>
                <a:latin typeface="Menlo" panose="020B0609030804020204" pitchFamily="49" charset="0"/>
              </a:rPr>
              <a:t>        </a:t>
            </a:r>
            <a:r>
              <a:rPr lang="en-US" altLang="zh-CN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atomicAdd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out</a:t>
            </a:r>
            <a:r>
              <a:rPr lang="en-US" altLang="zh-CN" sz="20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]);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20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398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71C3-42ED-3046-B79F-522474BE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归约算法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4C67-9789-B24A-B7EA-71CEBAE54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234481"/>
            <a:ext cx="13167360" cy="6116918"/>
          </a:xfrm>
        </p:spPr>
        <p:txBody>
          <a:bodyPr/>
          <a:lstStyle/>
          <a:p>
            <a:r>
              <a:rPr lang="zh-CN" altLang="en-US" dirty="0"/>
              <a:t>使用线程束洗牌指令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共享内存</a:t>
            </a:r>
            <a:r>
              <a:rPr lang="zh-CN" altLang="en-US" dirty="0"/>
              <a:t>使</a:t>
            </a:r>
            <a:r>
              <a:rPr lang="zh-CN" altLang="en-US" dirty="0">
                <a:solidFill>
                  <a:srgbClr val="C00000"/>
                </a:solidFill>
              </a:rPr>
              <a:t>线程块</a:t>
            </a:r>
            <a:r>
              <a:rPr lang="zh-CN" altLang="en-US" dirty="0"/>
              <a:t>中线程快速交换数据</a:t>
            </a:r>
            <a:endParaRPr lang="en-US" altLang="zh-CN" dirty="0"/>
          </a:p>
          <a:p>
            <a:pPr lvl="2"/>
            <a:r>
              <a:rPr lang="zh-CN" altLang="en-US" dirty="0"/>
              <a:t>必要时需要通过</a:t>
            </a:r>
            <a:r>
              <a:rPr lang="en-US" sz="2800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en-US" sz="2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syncthreads</a:t>
            </a:r>
            <a:r>
              <a:rPr lang="en-US" sz="2800" dirty="0">
                <a:solidFill>
                  <a:srgbClr val="777777"/>
                </a:solidFill>
                <a:latin typeface="Menlo" panose="020B0609030804020204" pitchFamily="49" charset="0"/>
              </a:rPr>
              <a:t>()</a:t>
            </a:r>
            <a:r>
              <a:rPr lang="zh-CN" altLang="en-US" dirty="0"/>
              <a:t>同步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洗牌指令</a:t>
            </a:r>
            <a:r>
              <a:rPr lang="zh-CN" altLang="en-US" dirty="0"/>
              <a:t>使</a:t>
            </a:r>
            <a:r>
              <a:rPr lang="zh-CN" altLang="en-US" dirty="0">
                <a:solidFill>
                  <a:srgbClr val="C00000"/>
                </a:solidFill>
              </a:rPr>
              <a:t>线程束</a:t>
            </a:r>
            <a:r>
              <a:rPr lang="zh-CN" altLang="en-US" dirty="0"/>
              <a:t>中线程</a:t>
            </a:r>
            <a:r>
              <a:rPr lang="zh-CN" altLang="en-US" dirty="0">
                <a:solidFill>
                  <a:srgbClr val="C00000"/>
                </a:solidFill>
              </a:rPr>
              <a:t>直接</a:t>
            </a:r>
            <a:r>
              <a:rPr lang="zh-CN" altLang="en-US" dirty="0"/>
              <a:t>交换数据</a:t>
            </a:r>
            <a:endParaRPr lang="en-US" altLang="zh-CN" dirty="0"/>
          </a:p>
          <a:p>
            <a:pPr lvl="2"/>
            <a:r>
              <a:rPr lang="zh-CN" altLang="en-US" dirty="0"/>
              <a:t>允许线程直接读取束内另一线程的寄存器</a:t>
            </a:r>
            <a:endParaRPr lang="en-US" altLang="zh-CN" dirty="0"/>
          </a:p>
          <a:p>
            <a:pPr lvl="2"/>
            <a:r>
              <a:rPr lang="zh-CN" altLang="en-US" dirty="0"/>
              <a:t>可取代</a:t>
            </a:r>
            <a:r>
              <a:rPr lang="en-US" altLang="zh-CN" dirty="0"/>
              <a:t>atomic</a:t>
            </a:r>
            <a:r>
              <a:rPr lang="zh-CN" altLang="en-US" dirty="0"/>
              <a:t>操作</a:t>
            </a:r>
            <a:endParaRPr lang="en-US" altLang="zh-CN" dirty="0"/>
          </a:p>
          <a:p>
            <a:pPr lvl="3"/>
            <a:r>
              <a:rPr lang="zh-CN" altLang="en-US" dirty="0"/>
              <a:t>不可置于控制流分支分流的语句中</a:t>
            </a:r>
            <a:endParaRPr lang="en-US" altLang="zh-CN" dirty="0"/>
          </a:p>
          <a:p>
            <a:pPr lvl="2"/>
            <a:r>
              <a:rPr lang="zh-CN" altLang="en-US" dirty="0"/>
              <a:t>不通过共享内存或全局内存</a:t>
            </a:r>
            <a:endParaRPr lang="en-US" altLang="zh-CN" dirty="0"/>
          </a:p>
          <a:p>
            <a:pPr lvl="3"/>
            <a:r>
              <a:rPr lang="zh-CN" altLang="en-US" dirty="0"/>
              <a:t>比共享内存延迟更低</a:t>
            </a:r>
            <a:endParaRPr lang="en-US" altLang="zh-CN" dirty="0"/>
          </a:p>
          <a:p>
            <a:pPr lvl="3"/>
            <a:r>
              <a:rPr lang="zh-CN" altLang="en-US" dirty="0"/>
              <a:t>交换不消耗额外内存</a:t>
            </a:r>
            <a:endParaRPr lang="en-US" altLang="zh-CN" dirty="0"/>
          </a:p>
          <a:p>
            <a:pPr lvl="2"/>
            <a:r>
              <a:rPr lang="zh-CN" altLang="en-US" dirty="0"/>
              <a:t>隐式同步（由线程束执行模式决定）</a:t>
            </a:r>
            <a:endParaRPr lang="en-US" altLang="zh-CN" dirty="0"/>
          </a:p>
          <a:p>
            <a:pPr lvl="3"/>
            <a:r>
              <a:rPr lang="zh-CN" altLang="en-US" dirty="0"/>
              <a:t>不需要使用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syncthreads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()</a:t>
            </a:r>
            <a:r>
              <a:rPr lang="zh-CN" altLang="en-US" dirty="0"/>
              <a:t>同步</a:t>
            </a:r>
            <a:endParaRPr lang="en-US" altLang="zh-CN" dirty="0"/>
          </a:p>
          <a:p>
            <a:pPr lvl="2"/>
            <a:r>
              <a:rPr lang="zh-CN" altLang="en-US" dirty="0"/>
              <a:t>需要计算能力</a:t>
            </a:r>
            <a:r>
              <a:rPr lang="en-US" altLang="zh-CN" dirty="0"/>
              <a:t>3.0</a:t>
            </a:r>
            <a:r>
              <a:rPr lang="zh-CN" altLang="en-US" dirty="0"/>
              <a:t>或以上（</a:t>
            </a:r>
            <a:r>
              <a:rPr lang="en-US" altLang="zh-CN" dirty="0"/>
              <a:t>Kepler</a:t>
            </a:r>
            <a:r>
              <a:rPr lang="zh-CN" altLang="en-US" dirty="0"/>
              <a:t>或之后架构）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8A25-37F8-494E-BE34-DB8A88CD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6DBD84-F487-436E-BB29-10D4AD735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271" y="4402832"/>
            <a:ext cx="6552729" cy="253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26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71C3-42ED-3046-B79F-522474BE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归约算法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4C67-9789-B24A-B7EA-71CEBAE54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234481"/>
            <a:ext cx="13167360" cy="6116918"/>
          </a:xfrm>
        </p:spPr>
        <p:txBody>
          <a:bodyPr/>
          <a:lstStyle/>
          <a:p>
            <a:r>
              <a:rPr lang="zh-CN" altLang="en-US" dirty="0"/>
              <a:t>使用线程束洗牌指令</a:t>
            </a:r>
            <a:endParaRPr lang="en-US" altLang="zh-CN" dirty="0"/>
          </a:p>
          <a:p>
            <a:pPr lvl="1"/>
            <a:r>
              <a:rPr lang="zh-CN" altLang="en-US" dirty="0"/>
              <a:t>束内线程（</a:t>
            </a:r>
            <a:r>
              <a:rPr lang="en-US" altLang="zh-CN" dirty="0"/>
              <a:t>lane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laneID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threadIdx.x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%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5D27"/>
                </a:solidFill>
                <a:latin typeface="Menlo" panose="020B0609030804020204" pitchFamily="49" charset="0"/>
              </a:rPr>
              <a:t>32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2"/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warpID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threadIdx.x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/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5D27"/>
                </a:solidFill>
                <a:latin typeface="Menlo" panose="020B0609030804020204" pitchFamily="49" charset="0"/>
              </a:rPr>
              <a:t>32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zh-CN" altLang="en-US" dirty="0"/>
              <a:t>二维线程块可先将线程坐标转换为一维索引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8A25-37F8-494E-BE34-DB8A88CD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4A7C8A-72A2-964F-8F9D-2851D6AE1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640" y="3250704"/>
            <a:ext cx="1113449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82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71C3-42ED-3046-B79F-522474BE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归约算法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4C67-9789-B24A-B7EA-71CEBAE54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234481"/>
            <a:ext cx="13167360" cy="6116918"/>
          </a:xfrm>
        </p:spPr>
        <p:txBody>
          <a:bodyPr/>
          <a:lstStyle/>
          <a:p>
            <a:r>
              <a:rPr lang="zh-CN" altLang="en-US" dirty="0"/>
              <a:t>使用线程束洗牌指令</a:t>
            </a:r>
            <a:endParaRPr lang="en-US" altLang="zh-CN" dirty="0"/>
          </a:p>
          <a:p>
            <a:pPr lvl="1"/>
            <a:r>
              <a:rPr lang="zh-CN" altLang="en-US" dirty="0"/>
              <a:t>四种形式的洗牌指令</a:t>
            </a:r>
            <a:endParaRPr lang="en-US" altLang="zh-CN" dirty="0"/>
          </a:p>
          <a:p>
            <a:pPr lvl="2"/>
            <a:r>
              <a:rPr lang="en-US" sz="2400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en-US" sz="2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shfl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(),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en-US" sz="2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shfl_up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(),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en-US" sz="2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shfl_down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(),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en-US" sz="2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shfl_xor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()</a:t>
            </a:r>
            <a:endParaRPr lang="en-US" altLang="zh-CN" dirty="0"/>
          </a:p>
          <a:p>
            <a:pPr lvl="2"/>
            <a:r>
              <a:rPr lang="zh-CN" altLang="en-US" dirty="0"/>
              <a:t>支持</a:t>
            </a:r>
            <a:r>
              <a:rPr lang="en-US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A3E9D"/>
                </a:solidFill>
                <a:latin typeface="Menlo" panose="020B0609030804020204" pitchFamily="49" charset="0"/>
              </a:rPr>
              <a:t>float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7A3E9D"/>
                </a:solidFill>
                <a:latin typeface="Menlo" panose="020B0609030804020204" pitchFamily="49" charset="0"/>
              </a:rPr>
              <a:t>half</a:t>
            </a:r>
          </a:p>
          <a:p>
            <a:pPr lvl="2"/>
            <a:r>
              <a:rPr lang="de" sz="2400" dirty="0">
                <a:solidFill>
                  <a:srgbClr val="333333"/>
                </a:solidFill>
                <a:latin typeface="Menlo" panose="020B0609030804020204" pitchFamily="49" charset="0"/>
              </a:rPr>
              <a:t>T </a:t>
            </a:r>
            <a:r>
              <a:rPr lang="de" sz="2400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de" sz="2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shfl</a:t>
            </a:r>
            <a:r>
              <a:rPr lang="de" sz="2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de" sz="2400" dirty="0">
                <a:solidFill>
                  <a:srgbClr val="333333"/>
                </a:solidFill>
                <a:latin typeface="Menlo" panose="020B0609030804020204" pitchFamily="49" charset="0"/>
              </a:rPr>
              <a:t>T </a:t>
            </a:r>
            <a:r>
              <a:rPr lang="de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var</a:t>
            </a:r>
            <a:r>
              <a:rPr lang="de" sz="24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de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de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de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de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srcLane</a:t>
            </a:r>
            <a:r>
              <a:rPr lang="de" sz="24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de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de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de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de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width</a:t>
            </a:r>
            <a:r>
              <a:rPr lang="de" sz="2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de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warpSize</a:t>
            </a:r>
            <a:r>
              <a:rPr lang="de" sz="2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lvl="3"/>
            <a:r>
              <a:rPr lang="de" dirty="0" err="1">
                <a:solidFill>
                  <a:srgbClr val="333333"/>
                </a:solidFill>
                <a:latin typeface="Menlo" panose="020B0609030804020204" pitchFamily="49" charset="0"/>
              </a:rPr>
              <a:t>var</a:t>
            </a:r>
            <a:r>
              <a:rPr lang="zh-CN" altLang="en-US" dirty="0">
                <a:solidFill>
                  <a:srgbClr val="333333"/>
                </a:solidFill>
                <a:latin typeface="Menlo" panose="020B0609030804020204" pitchFamily="49" charset="0"/>
              </a:rPr>
              <a:t>：需要交换的变量</a:t>
            </a:r>
            <a:endParaRPr lang="en-US" altLang="zh-CN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3"/>
            <a:r>
              <a:rPr lang="de" dirty="0" err="1">
                <a:solidFill>
                  <a:srgbClr val="333333"/>
                </a:solidFill>
                <a:latin typeface="Menlo" panose="020B0609030804020204" pitchFamily="49" charset="0"/>
              </a:rPr>
              <a:t>srcLane</a:t>
            </a:r>
            <a:r>
              <a:rPr lang="zh-CN" altLang="en-US" dirty="0">
                <a:solidFill>
                  <a:srgbClr val="333333"/>
                </a:solidFill>
                <a:latin typeface="Menlo" panose="020B0609030804020204" pitchFamily="49" charset="0"/>
              </a:rPr>
              <a:t>：数据来源的束内线程（具体含义依赖于</a:t>
            </a:r>
            <a:r>
              <a:rPr lang="en-US" altLang="zh-CN" dirty="0">
                <a:solidFill>
                  <a:srgbClr val="333333"/>
                </a:solidFill>
                <a:latin typeface="Menlo" panose="020B0609030804020204" pitchFamily="49" charset="0"/>
              </a:rPr>
              <a:t>width</a:t>
            </a:r>
            <a:r>
              <a:rPr lang="zh-CN" altLang="en-US" dirty="0">
                <a:solidFill>
                  <a:srgbClr val="333333"/>
                </a:solidFill>
                <a:latin typeface="Menlo" panose="020B0609030804020204" pitchFamily="49" charset="0"/>
              </a:rPr>
              <a:t>）</a:t>
            </a:r>
            <a:endParaRPr lang="en-US" altLang="zh-CN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3"/>
            <a:r>
              <a:rPr lang="en-US" altLang="zh-CN" dirty="0">
                <a:solidFill>
                  <a:srgbClr val="333333"/>
                </a:solidFill>
                <a:latin typeface="Menlo" panose="020B0609030804020204" pitchFamily="49" charset="0"/>
              </a:rPr>
              <a:t>Width</a:t>
            </a:r>
            <a:r>
              <a:rPr lang="zh-CN" altLang="en-US" dirty="0">
                <a:solidFill>
                  <a:srgbClr val="333333"/>
                </a:solidFill>
                <a:latin typeface="Menlo" panose="020B0609030804020204" pitchFamily="49" charset="0"/>
              </a:rPr>
              <a:t>：交换数据的线程束的分段宽度（需要是不超过</a:t>
            </a:r>
            <a:r>
              <a:rPr lang="en-US" altLang="zh-CN" dirty="0">
                <a:solidFill>
                  <a:srgbClr val="333333"/>
                </a:solidFill>
                <a:latin typeface="Menlo" panose="020B0609030804020204" pitchFamily="49" charset="0"/>
              </a:rPr>
              <a:t>32</a:t>
            </a:r>
            <a:r>
              <a:rPr lang="zh-CN" altLang="en-US" dirty="0">
                <a:solidFill>
                  <a:srgbClr val="333333"/>
                </a:solidFill>
                <a:latin typeface="Menlo" panose="020B0609030804020204" pitchFamily="49" charset="0"/>
              </a:rPr>
              <a:t>的</a:t>
            </a:r>
            <a:r>
              <a:rPr lang="en-US" altLang="zh-CN" dirty="0">
                <a:solidFill>
                  <a:srgbClr val="333333"/>
                </a:solidFill>
                <a:latin typeface="Menlo" panose="020B0609030804020204" pitchFamily="49" charset="0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Menlo" panose="020B0609030804020204" pitchFamily="49" charset="0"/>
              </a:rPr>
              <a:t>的指数）</a:t>
            </a:r>
            <a:endParaRPr lang="en-US" altLang="zh-CN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3"/>
            <a:r>
              <a:rPr lang="zh-CN" altLang="en-US" dirty="0">
                <a:solidFill>
                  <a:srgbClr val="333333"/>
                </a:solidFill>
                <a:latin typeface="Menlo" panose="020B0609030804020204" pitchFamily="49" charset="0"/>
              </a:rPr>
              <a:t>如，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shfl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8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3"/>
            <a:endParaRPr lang="de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2"/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8A25-37F8-494E-BE34-DB8A88CD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A3DB81-7E6C-EA41-97CE-E19C0CA29E07}"/>
              </a:ext>
            </a:extLst>
          </p:cNvPr>
          <p:cNvSpPr txBox="1"/>
          <p:nvPr/>
        </p:nvSpPr>
        <p:spPr>
          <a:xfrm>
            <a:off x="3600450" y="77152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ED2F7E2-0528-5049-9DC2-9BCF06076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250" y="5062195"/>
            <a:ext cx="8120574" cy="308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8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4AC1-8A4D-8A4B-B987-50209BDB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/>
              <a:t>课程提纲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8393F-ACCE-A245-8B6B-2E3483127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归约算法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扫描算法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99D3D-53E6-3448-B283-3FDB4079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811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71C3-42ED-3046-B79F-522474BE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归约算法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4C67-9789-B24A-B7EA-71CEBAE54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234481"/>
            <a:ext cx="13167360" cy="6116918"/>
          </a:xfrm>
        </p:spPr>
        <p:txBody>
          <a:bodyPr/>
          <a:lstStyle/>
          <a:p>
            <a:r>
              <a:rPr lang="zh-CN" altLang="en-US" dirty="0"/>
              <a:t>使用线程束洗牌指令</a:t>
            </a:r>
            <a:endParaRPr lang="en-US" altLang="zh-CN" dirty="0"/>
          </a:p>
          <a:p>
            <a:pPr lvl="1"/>
            <a:r>
              <a:rPr lang="zh-CN" altLang="en-US" dirty="0"/>
              <a:t>四种形式的洗牌指令</a:t>
            </a:r>
            <a:endParaRPr lang="en-US" altLang="zh-CN" dirty="0"/>
          </a:p>
          <a:p>
            <a:pPr lvl="2"/>
            <a:r>
              <a:rPr lang="de" sz="2400" dirty="0">
                <a:solidFill>
                  <a:srgbClr val="333333"/>
                </a:solidFill>
                <a:latin typeface="Menlo" panose="020B0609030804020204" pitchFamily="49" charset="0"/>
              </a:rPr>
              <a:t>T </a:t>
            </a:r>
            <a:r>
              <a:rPr lang="de" sz="2400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de" sz="2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shfl</a:t>
            </a:r>
            <a:r>
              <a:rPr lang="en-US" altLang="zh-CN" sz="2400" b="1" dirty="0">
                <a:solidFill>
                  <a:srgbClr val="AA3731"/>
                </a:solidFill>
                <a:latin typeface="Menlo" panose="020B0609030804020204" pitchFamily="49" charset="0"/>
              </a:rPr>
              <a:t>_up</a:t>
            </a:r>
            <a:r>
              <a:rPr lang="de" sz="2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de" sz="2400" dirty="0">
                <a:solidFill>
                  <a:srgbClr val="333333"/>
                </a:solidFill>
                <a:latin typeface="Menlo" panose="020B0609030804020204" pitchFamily="49" charset="0"/>
              </a:rPr>
              <a:t>T </a:t>
            </a:r>
            <a:r>
              <a:rPr lang="de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var</a:t>
            </a:r>
            <a:r>
              <a:rPr lang="de" sz="24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de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de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de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latin typeface="Menlo" panose="020B0609030804020204" pitchFamily="49" charset="0"/>
              </a:rPr>
              <a:t>delta</a:t>
            </a:r>
            <a:r>
              <a:rPr lang="de" sz="24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de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de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de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de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width</a:t>
            </a:r>
            <a:r>
              <a:rPr lang="de" sz="2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de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warpSize</a:t>
            </a:r>
            <a:r>
              <a:rPr lang="de" sz="2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lvl="2"/>
            <a:r>
              <a:rPr lang="de" sz="2400" dirty="0">
                <a:solidFill>
                  <a:srgbClr val="333333"/>
                </a:solidFill>
                <a:latin typeface="Menlo" panose="020B0609030804020204" pitchFamily="49" charset="0"/>
              </a:rPr>
              <a:t>T </a:t>
            </a:r>
            <a:r>
              <a:rPr lang="de" sz="2400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de" sz="2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shfl</a:t>
            </a:r>
            <a:r>
              <a:rPr lang="en-US" altLang="zh-CN" sz="2400" b="1" dirty="0">
                <a:solidFill>
                  <a:srgbClr val="AA3731"/>
                </a:solidFill>
                <a:latin typeface="Menlo" panose="020B0609030804020204" pitchFamily="49" charset="0"/>
              </a:rPr>
              <a:t>_down</a:t>
            </a:r>
            <a:r>
              <a:rPr lang="de" sz="2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de" sz="2400" dirty="0">
                <a:solidFill>
                  <a:srgbClr val="333333"/>
                </a:solidFill>
                <a:latin typeface="Menlo" panose="020B0609030804020204" pitchFamily="49" charset="0"/>
              </a:rPr>
              <a:t>T </a:t>
            </a:r>
            <a:r>
              <a:rPr lang="de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var</a:t>
            </a:r>
            <a:r>
              <a:rPr lang="de" sz="24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de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de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de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latin typeface="Menlo" panose="020B0609030804020204" pitchFamily="49" charset="0"/>
              </a:rPr>
              <a:t>delta</a:t>
            </a:r>
            <a:r>
              <a:rPr lang="de" sz="24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de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de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de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de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width</a:t>
            </a:r>
            <a:r>
              <a:rPr lang="de" sz="2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de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warpSize</a:t>
            </a:r>
            <a:r>
              <a:rPr lang="de" sz="2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lvl="3"/>
            <a:r>
              <a:rPr lang="en-US" altLang="zh-CN" dirty="0">
                <a:solidFill>
                  <a:srgbClr val="333333"/>
                </a:solidFill>
                <a:latin typeface="Menlo" panose="020B0609030804020204" pitchFamily="49" charset="0"/>
              </a:rPr>
              <a:t>delta</a:t>
            </a:r>
            <a:r>
              <a:rPr lang="zh-CN" altLang="en-US" dirty="0">
                <a:solidFill>
                  <a:srgbClr val="333333"/>
                </a:solidFill>
                <a:latin typeface="Menlo" panose="020B0609030804020204" pitchFamily="49" charset="0"/>
              </a:rPr>
              <a:t>：移位的偏移量</a:t>
            </a:r>
            <a:endParaRPr lang="de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2"/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8A25-37F8-494E-BE34-DB8A88CD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A3DB81-7E6C-EA41-97CE-E19C0CA29E07}"/>
              </a:ext>
            </a:extLst>
          </p:cNvPr>
          <p:cNvSpPr txBox="1"/>
          <p:nvPr/>
        </p:nvSpPr>
        <p:spPr>
          <a:xfrm>
            <a:off x="3600450" y="77152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7BA61D-FCE3-8C47-ABB6-3EEE7FAF4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162" y="4082071"/>
            <a:ext cx="6782822" cy="2481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BFF1E2-CF87-CF43-B051-4562DE697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24" y="4082071"/>
            <a:ext cx="6782822" cy="248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00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71C3-42ED-3046-B79F-522474BE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归约算法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4C67-9789-B24A-B7EA-71CEBAE54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234481"/>
            <a:ext cx="13167360" cy="6116918"/>
          </a:xfrm>
        </p:spPr>
        <p:txBody>
          <a:bodyPr/>
          <a:lstStyle/>
          <a:p>
            <a:r>
              <a:rPr lang="zh-CN" altLang="en-US" dirty="0"/>
              <a:t>使用线程束洗牌指令</a:t>
            </a:r>
            <a:endParaRPr lang="en-US" altLang="zh-CN" dirty="0"/>
          </a:p>
          <a:p>
            <a:pPr lvl="1"/>
            <a:r>
              <a:rPr lang="zh-CN" altLang="en-US" dirty="0"/>
              <a:t>四种形式的洗牌指令</a:t>
            </a:r>
            <a:endParaRPr lang="en-US" altLang="zh-CN" dirty="0"/>
          </a:p>
          <a:p>
            <a:pPr lvl="2"/>
            <a:r>
              <a:rPr lang="de" sz="2400" dirty="0">
                <a:solidFill>
                  <a:srgbClr val="333333"/>
                </a:solidFill>
                <a:latin typeface="Menlo" panose="020B0609030804020204" pitchFamily="49" charset="0"/>
              </a:rPr>
              <a:t>T </a:t>
            </a:r>
            <a:r>
              <a:rPr lang="de" sz="2400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de" sz="2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shfl</a:t>
            </a:r>
            <a:r>
              <a:rPr lang="en-US" altLang="zh-CN" sz="2400" b="1" dirty="0">
                <a:solidFill>
                  <a:srgbClr val="AA3731"/>
                </a:solidFill>
                <a:latin typeface="Menlo" panose="020B0609030804020204" pitchFamily="49" charset="0"/>
              </a:rPr>
              <a:t>_</a:t>
            </a:r>
            <a:r>
              <a:rPr lang="en-US" altLang="zh-CN" sz="2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xor</a:t>
            </a:r>
            <a:r>
              <a:rPr lang="de" sz="2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de" sz="2400" dirty="0">
                <a:solidFill>
                  <a:srgbClr val="333333"/>
                </a:solidFill>
                <a:latin typeface="Menlo" panose="020B0609030804020204" pitchFamily="49" charset="0"/>
              </a:rPr>
              <a:t>T </a:t>
            </a:r>
            <a:r>
              <a:rPr lang="de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var</a:t>
            </a:r>
            <a:r>
              <a:rPr lang="de" sz="24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de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de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de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laneMask</a:t>
            </a:r>
            <a:r>
              <a:rPr lang="de" sz="24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de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de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de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de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width</a:t>
            </a:r>
            <a:r>
              <a:rPr lang="de" sz="2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de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warpSize</a:t>
            </a:r>
            <a:r>
              <a:rPr lang="de" sz="24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lvl="3"/>
            <a:r>
              <a:rPr lang="zh-CN" altLang="en-US" dirty="0"/>
              <a:t>根据束内线程自身索引指按位异或来传输数据（蝴蝶交换）</a:t>
            </a:r>
            <a:endParaRPr lang="de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lvl="3"/>
            <a:r>
              <a:rPr lang="en-US" altLang="zh-CN" dirty="0" err="1">
                <a:solidFill>
                  <a:srgbClr val="333333"/>
                </a:solidFill>
                <a:latin typeface="Menlo" panose="020B0609030804020204" pitchFamily="49" charset="0"/>
              </a:rPr>
              <a:t>laneMask</a:t>
            </a:r>
            <a:r>
              <a:rPr lang="zh-CN" altLang="en-US" dirty="0">
                <a:solidFill>
                  <a:srgbClr val="333333"/>
                </a:solidFill>
                <a:latin typeface="Menlo" panose="020B0609030804020204" pitchFamily="49" charset="0"/>
              </a:rPr>
              <a:t>：</a:t>
            </a:r>
            <a:r>
              <a:rPr lang="zh-CN" altLang="en-US" dirty="0">
                <a:latin typeface="Menlo" panose="020B0609030804020204" pitchFamily="49" charset="0"/>
              </a:rPr>
              <a:t>指明异或的</a:t>
            </a:r>
            <a:r>
              <a:rPr lang="en-US" altLang="zh-CN" dirty="0">
                <a:latin typeface="Menlo" panose="020B0609030804020204" pitchFamily="49" charset="0"/>
              </a:rPr>
              <a:t>bit</a:t>
            </a:r>
          </a:p>
          <a:p>
            <a:pPr lvl="4"/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shfl_xor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pPr lvl="5"/>
            <a:r>
              <a:rPr lang="zh-CN" altLang="en-US" sz="2000" dirty="0">
                <a:latin typeface="Menlo" panose="020B0609030804020204" pitchFamily="49" charset="0"/>
              </a:rPr>
              <a:t>指明用于求异或的</a:t>
            </a:r>
            <a:r>
              <a:rPr lang="en-US" altLang="zh-CN" sz="2000" dirty="0">
                <a:latin typeface="Menlo" panose="020B0609030804020204" pitchFamily="49" charset="0"/>
              </a:rPr>
              <a:t>bit</a:t>
            </a:r>
            <a:r>
              <a:rPr lang="zh-CN" altLang="en-US" sz="2000" dirty="0">
                <a:latin typeface="Menlo" panose="020B0609030804020204" pitchFamily="49" charset="0"/>
              </a:rPr>
              <a:t>为</a:t>
            </a:r>
            <a:r>
              <a:rPr lang="en-US" altLang="zh-CN" sz="2000" dirty="0">
                <a:latin typeface="Menlo" panose="020B0609030804020204" pitchFamily="49" charset="0"/>
              </a:rPr>
              <a:t>010b</a:t>
            </a:r>
            <a:endParaRPr lang="en-US" sz="2000" dirty="0">
              <a:latin typeface="Menlo" panose="020B0609030804020204" pitchFamily="49" charset="0"/>
            </a:endParaRPr>
          </a:p>
          <a:p>
            <a:pPr lvl="5"/>
            <a:r>
              <a:rPr lang="en-US" altLang="zh-CN" sz="2000" dirty="0">
                <a:latin typeface="Menlo" panose="020B0609030804020204" pitchFamily="49" charset="0"/>
              </a:rPr>
              <a:t>0</a:t>
            </a:r>
            <a:r>
              <a:rPr lang="zh-CN" altLang="en-US" sz="2000" dirty="0">
                <a:latin typeface="Menlo" panose="020B0609030804020204" pitchFamily="49" charset="0"/>
              </a:rPr>
              <a:t>（</a:t>
            </a:r>
            <a:r>
              <a:rPr lang="en-US" altLang="zh-CN" sz="2000" dirty="0">
                <a:latin typeface="Menlo" panose="020B0609030804020204" pitchFamily="49" charset="0"/>
              </a:rPr>
              <a:t>000b</a:t>
            </a:r>
            <a:r>
              <a:rPr lang="zh-CN" altLang="en-US" sz="2000" dirty="0">
                <a:latin typeface="Menlo" panose="020B0609030804020204" pitchFamily="49" charset="0"/>
              </a:rPr>
              <a:t>）与 </a:t>
            </a:r>
            <a:r>
              <a:rPr lang="en-US" altLang="zh-CN" sz="2000" dirty="0">
                <a:latin typeface="Menlo" panose="020B0609030804020204" pitchFamily="49" charset="0"/>
              </a:rPr>
              <a:t>2</a:t>
            </a:r>
            <a:r>
              <a:rPr lang="zh-CN" altLang="en-US" sz="2000" dirty="0">
                <a:latin typeface="Menlo" panose="020B0609030804020204" pitchFamily="49" charset="0"/>
              </a:rPr>
              <a:t>（</a:t>
            </a:r>
            <a:r>
              <a:rPr lang="en-US" altLang="zh-CN" sz="2000" dirty="0">
                <a:latin typeface="Menlo" panose="020B0609030804020204" pitchFamily="49" charset="0"/>
              </a:rPr>
              <a:t>010b</a:t>
            </a:r>
            <a:r>
              <a:rPr lang="zh-CN" altLang="en-US" sz="2000" dirty="0">
                <a:latin typeface="Menlo" panose="020B0609030804020204" pitchFamily="49" charset="0"/>
              </a:rPr>
              <a:t>）交换，</a:t>
            </a:r>
            <a:r>
              <a:rPr lang="en-US" altLang="zh-CN" sz="2000" dirty="0">
                <a:latin typeface="Menlo" panose="020B0609030804020204" pitchFamily="49" charset="0"/>
              </a:rPr>
              <a:t>1</a:t>
            </a:r>
            <a:r>
              <a:rPr lang="zh-CN" altLang="en-US" sz="2000" dirty="0">
                <a:latin typeface="Menlo" panose="020B0609030804020204" pitchFamily="49" charset="0"/>
              </a:rPr>
              <a:t>（</a:t>
            </a:r>
            <a:r>
              <a:rPr lang="en-US" altLang="zh-CN" sz="2000" dirty="0">
                <a:latin typeface="Menlo" panose="020B0609030804020204" pitchFamily="49" charset="0"/>
              </a:rPr>
              <a:t>001b</a:t>
            </a:r>
            <a:r>
              <a:rPr lang="zh-CN" altLang="en-US" sz="2000" dirty="0">
                <a:latin typeface="Menlo" panose="020B0609030804020204" pitchFamily="49" charset="0"/>
              </a:rPr>
              <a:t>）与 </a:t>
            </a:r>
            <a:r>
              <a:rPr lang="en-US" altLang="zh-CN" sz="2000" dirty="0">
                <a:latin typeface="Menlo" panose="020B0609030804020204" pitchFamily="49" charset="0"/>
              </a:rPr>
              <a:t>3</a:t>
            </a:r>
            <a:r>
              <a:rPr lang="zh-CN" altLang="en-US" sz="2000" dirty="0">
                <a:latin typeface="Menlo" panose="020B0609030804020204" pitchFamily="49" charset="0"/>
              </a:rPr>
              <a:t>（</a:t>
            </a:r>
            <a:r>
              <a:rPr lang="en-US" altLang="zh-CN" sz="2000" dirty="0">
                <a:latin typeface="Menlo" panose="020B0609030804020204" pitchFamily="49" charset="0"/>
              </a:rPr>
              <a:t>011b</a:t>
            </a:r>
            <a:r>
              <a:rPr lang="zh-CN" altLang="en-US" sz="2000" dirty="0">
                <a:latin typeface="Menlo" panose="020B0609030804020204" pitchFamily="49" charset="0"/>
              </a:rPr>
              <a:t>）交换，以此类推</a:t>
            </a:r>
            <a:endParaRPr lang="de" sz="2000" dirty="0">
              <a:latin typeface="Menlo" panose="020B0609030804020204" pitchFamily="49" charset="0"/>
            </a:endParaRPr>
          </a:p>
          <a:p>
            <a:pPr lvl="2"/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8A25-37F8-494E-BE34-DB8A88CD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A3DB81-7E6C-EA41-97CE-E19C0CA29E07}"/>
              </a:ext>
            </a:extLst>
          </p:cNvPr>
          <p:cNvSpPr txBox="1"/>
          <p:nvPr/>
        </p:nvSpPr>
        <p:spPr>
          <a:xfrm>
            <a:off x="3600450" y="77152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267D7B-9506-8240-B7C3-8C1EFC162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297" y="4920704"/>
            <a:ext cx="7899400" cy="19304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10688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71C3-42ED-3046-B79F-522474BE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归约算法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4C67-9789-B24A-B7EA-71CEBAE54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234481"/>
            <a:ext cx="13167360" cy="6116918"/>
          </a:xfrm>
        </p:spPr>
        <p:txBody>
          <a:bodyPr/>
          <a:lstStyle/>
          <a:p>
            <a:r>
              <a:rPr lang="zh-CN" altLang="en-US" sz="3200" dirty="0"/>
              <a:t>使用线程束洗牌指令</a:t>
            </a:r>
            <a:endParaRPr lang="en-US" altLang="zh-CN" sz="3200" dirty="0"/>
          </a:p>
          <a:p>
            <a:pPr lvl="1"/>
            <a:r>
              <a:rPr lang="zh-CN" altLang="en-US" sz="2800" dirty="0">
                <a:solidFill>
                  <a:srgbClr val="333333"/>
                </a:solidFill>
                <a:latin typeface="Menlo" panose="020B0609030804020204" pitchFamily="49" charset="0"/>
              </a:rPr>
              <a:t>使用</a:t>
            </a:r>
            <a:r>
              <a:rPr lang="en-US" sz="2400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en-US" sz="2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shfl</a:t>
            </a:r>
            <a:r>
              <a:rPr lang="en-US" altLang="zh-CN" sz="2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_down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()</a:t>
            </a:r>
            <a:r>
              <a:rPr lang="zh-CN" altLang="en-US" sz="2800" dirty="0">
                <a:solidFill>
                  <a:srgbClr val="333333"/>
                </a:solidFill>
                <a:latin typeface="Menlo" panose="020B0609030804020204" pitchFamily="49" charset="0"/>
              </a:rPr>
              <a:t>的数组求和</a:t>
            </a:r>
            <a:endParaRPr lang="en-US" sz="2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2"/>
            <a:endParaRPr lang="en-US" altLang="zh-CN" sz="2400" dirty="0"/>
          </a:p>
          <a:p>
            <a:pPr lvl="2"/>
            <a:endParaRPr lang="en-US" altLang="zh-C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8A25-37F8-494E-BE34-DB8A88CD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A3DB81-7E6C-EA41-97CE-E19C0CA29E07}"/>
              </a:ext>
            </a:extLst>
          </p:cNvPr>
          <p:cNvSpPr txBox="1"/>
          <p:nvPr/>
        </p:nvSpPr>
        <p:spPr>
          <a:xfrm>
            <a:off x="3600450" y="77152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743161-9E50-5843-9283-27A1FA296A7B}"/>
              </a:ext>
            </a:extLst>
          </p:cNvPr>
          <p:cNvSpPr/>
          <p:nvPr/>
        </p:nvSpPr>
        <p:spPr>
          <a:xfrm>
            <a:off x="2130624" y="2321565"/>
            <a:ext cx="10369152" cy="2585323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__global__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sum_reduction_warp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out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data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7A3E9D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local_sum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data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blockIdx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blockDim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];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zh-CN" altLang="en-US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stride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WARP_SIZE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/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stride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stride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&gt;&gt;=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local_sum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+=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shfl_down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local_sum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stride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zh-CN" altLang="en-US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%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32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==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out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blockIdx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blockDim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WARP_SIZE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/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WARP_SIZE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] = 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local_sum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15D527-6DA6-DC4D-80DA-7D7F76D3F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968" y="4929162"/>
            <a:ext cx="4176464" cy="322767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26482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71C3-42ED-3046-B79F-522474BE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归约算法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4C67-9789-B24A-B7EA-71CEBAE54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234481"/>
            <a:ext cx="13167360" cy="6116918"/>
          </a:xfrm>
        </p:spPr>
        <p:txBody>
          <a:bodyPr/>
          <a:lstStyle/>
          <a:p>
            <a:r>
              <a:rPr lang="zh-CN" altLang="en-US" sz="3200" dirty="0"/>
              <a:t>使用线程束洗牌指令</a:t>
            </a:r>
            <a:endParaRPr lang="en-US" altLang="zh-CN" sz="3200" dirty="0"/>
          </a:p>
          <a:p>
            <a:pPr lvl="1"/>
            <a:r>
              <a:rPr lang="zh-CN" altLang="en-US" sz="2800" dirty="0">
                <a:solidFill>
                  <a:srgbClr val="333333"/>
                </a:solidFill>
                <a:latin typeface="Menlo" panose="020B0609030804020204" pitchFamily="49" charset="0"/>
              </a:rPr>
              <a:t>使用</a:t>
            </a:r>
            <a:r>
              <a:rPr lang="en-US" sz="2400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en-US" sz="2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shfl</a:t>
            </a:r>
            <a:r>
              <a:rPr lang="en-US" altLang="zh-CN" sz="2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_xor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()</a:t>
            </a:r>
            <a:r>
              <a:rPr lang="zh-CN" altLang="en-US" sz="2800" dirty="0">
                <a:solidFill>
                  <a:srgbClr val="333333"/>
                </a:solidFill>
                <a:latin typeface="Menlo" panose="020B0609030804020204" pitchFamily="49" charset="0"/>
              </a:rPr>
              <a:t>的数组求和</a:t>
            </a:r>
            <a:endParaRPr lang="en-US" sz="2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2"/>
            <a:endParaRPr lang="en-US" altLang="zh-CN" sz="2400" dirty="0"/>
          </a:p>
          <a:p>
            <a:pPr lvl="2"/>
            <a:endParaRPr lang="en-US" altLang="zh-C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8A25-37F8-494E-BE34-DB8A88CD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A3DB81-7E6C-EA41-97CE-E19C0CA29E07}"/>
              </a:ext>
            </a:extLst>
          </p:cNvPr>
          <p:cNvSpPr txBox="1"/>
          <p:nvPr/>
        </p:nvSpPr>
        <p:spPr>
          <a:xfrm>
            <a:off x="3600450" y="77152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743161-9E50-5843-9283-27A1FA296A7B}"/>
              </a:ext>
            </a:extLst>
          </p:cNvPr>
          <p:cNvSpPr/>
          <p:nvPr/>
        </p:nvSpPr>
        <p:spPr>
          <a:xfrm>
            <a:off x="2130624" y="2321565"/>
            <a:ext cx="10369152" cy="2585323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__global__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sum_reduction_warp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out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data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7A3E9D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local_sum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data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blockIdx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blockDim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];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zh-CN" altLang="en-US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Menlo" panose="020B0609030804020204" pitchFamily="49" charset="0"/>
              </a:rPr>
              <a:t>mask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WARP_SIZE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/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Menlo" panose="020B0609030804020204" pitchFamily="49" charset="0"/>
              </a:rPr>
              <a:t>mask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Menlo" panose="020B0609030804020204" pitchFamily="49" charset="0"/>
              </a:rPr>
              <a:t>mask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&gt;&gt;=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local_sum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+=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shfl_</a:t>
            </a:r>
            <a:r>
              <a:rPr lang="en-US" altLang="zh-CN" b="1" dirty="0" err="1">
                <a:solidFill>
                  <a:srgbClr val="AA3731"/>
                </a:solidFill>
                <a:latin typeface="Menlo" panose="020B0609030804020204" pitchFamily="49" charset="0"/>
              </a:rPr>
              <a:t>xor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local_sum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Menlo" panose="020B0609030804020204" pitchFamily="49" charset="0"/>
              </a:rPr>
              <a:t>mask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zh-CN" altLang="en-US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%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32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==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out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blockIdx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blockDim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WARP_SIZE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/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WARP_SIZE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] = </a:t>
            </a:r>
            <a:r>
              <a:rPr lang="en-US" altLang="zh-CN" dirty="0" err="1">
                <a:solidFill>
                  <a:srgbClr val="777777"/>
                </a:solidFill>
                <a:latin typeface="Menlo" panose="020B0609030804020204" pitchFamily="49" charset="0"/>
              </a:rPr>
              <a:t>local_sum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142B6A-F442-8F4C-A053-CF1656CB4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049" y="4928731"/>
            <a:ext cx="4854302" cy="321851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96935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4AC1-8A4D-8A4B-B987-50209BDB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/>
              <a:t>课程提纲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8393F-ACCE-A245-8B6B-2E3483127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归约算法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扫描算法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99D3D-53E6-3448-B283-3FDB4079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64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55E5-14FE-6944-9804-2472561E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扫描算法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CBCC2-5B5D-D44B-9531-47188684D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以下名称通常均指扫描算法</a:t>
            </a:r>
            <a:endParaRPr lang="en-US" altLang="zh-CN" dirty="0"/>
          </a:p>
          <a:p>
            <a:pPr lvl="1"/>
            <a:r>
              <a:rPr lang="zh-CN" altLang="en-US" dirty="0"/>
              <a:t>扫描（</a:t>
            </a:r>
            <a:r>
              <a:rPr lang="en-US" altLang="zh-CN" dirty="0"/>
              <a:t>scan</a:t>
            </a:r>
            <a:r>
              <a:rPr lang="zh-CN" altLang="en-US" dirty="0"/>
              <a:t>）、前缀扫描（</a:t>
            </a:r>
            <a:r>
              <a:rPr lang="en-US" altLang="zh-CN" dirty="0"/>
              <a:t>prefix</a:t>
            </a:r>
            <a:r>
              <a:rPr lang="zh-CN" altLang="en-US" dirty="0"/>
              <a:t> </a:t>
            </a:r>
            <a:r>
              <a:rPr lang="en-US" altLang="zh-CN" dirty="0"/>
              <a:t>scan</a:t>
            </a:r>
            <a:r>
              <a:rPr lang="zh-CN" altLang="en-US" dirty="0"/>
              <a:t>）、前缀求和（</a:t>
            </a:r>
            <a:r>
              <a:rPr lang="en-US" altLang="zh-CN" dirty="0"/>
              <a:t>prefix</a:t>
            </a:r>
            <a:r>
              <a:rPr lang="zh-CN" altLang="en-US" dirty="0"/>
              <a:t> </a:t>
            </a:r>
            <a:r>
              <a:rPr lang="en-US" altLang="zh-CN" dirty="0"/>
              <a:t>sum</a:t>
            </a:r>
            <a:r>
              <a:rPr lang="zh-CN" altLang="en-US" dirty="0"/>
              <a:t>）、并行前缀求和（</a:t>
            </a:r>
            <a:r>
              <a:rPr lang="en-US" altLang="zh-CN" dirty="0"/>
              <a:t>parallel</a:t>
            </a:r>
            <a:r>
              <a:rPr lang="zh-CN" altLang="en-US" dirty="0"/>
              <a:t> </a:t>
            </a:r>
            <a:r>
              <a:rPr lang="en-US" altLang="zh-CN" dirty="0"/>
              <a:t>prefix</a:t>
            </a:r>
            <a:r>
              <a:rPr lang="zh-CN" altLang="en-US" dirty="0"/>
              <a:t> </a:t>
            </a:r>
            <a:r>
              <a:rPr lang="en-US" altLang="zh-CN" dirty="0"/>
              <a:t>sum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扫描是许多并行算法的基本组成模块</a:t>
            </a:r>
            <a:endParaRPr lang="en-US" altLang="zh-CN" dirty="0"/>
          </a:p>
          <a:p>
            <a:pPr lvl="1"/>
            <a:r>
              <a:rPr lang="zh-CN" altLang="en-US" dirty="0"/>
              <a:t>基数排序（</a:t>
            </a:r>
            <a:r>
              <a:rPr lang="en-US" altLang="zh-CN" dirty="0"/>
              <a:t>radix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快速排序（</a:t>
            </a:r>
            <a:r>
              <a:rPr lang="en-US" altLang="zh-CN" dirty="0"/>
              <a:t>quick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流压缩（</a:t>
            </a:r>
            <a:r>
              <a:rPr lang="en-US" altLang="zh-CN" dirty="0"/>
              <a:t>stream</a:t>
            </a:r>
            <a:r>
              <a:rPr lang="zh-CN" altLang="en-US" dirty="0"/>
              <a:t> </a:t>
            </a:r>
            <a:r>
              <a:rPr lang="en-US" altLang="zh-CN" dirty="0"/>
              <a:t>compaction</a:t>
            </a:r>
            <a:r>
              <a:rPr lang="zh-CN" altLang="en-US" dirty="0"/>
              <a:t>）和流拆分（</a:t>
            </a:r>
            <a:r>
              <a:rPr lang="en-US" altLang="zh-CN" dirty="0"/>
              <a:t>stream</a:t>
            </a:r>
            <a:r>
              <a:rPr lang="zh-CN" altLang="en-US" dirty="0"/>
              <a:t> </a:t>
            </a:r>
            <a:r>
              <a:rPr lang="en-US" altLang="zh-CN" dirty="0"/>
              <a:t>split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计算直方图（</a:t>
            </a:r>
            <a:r>
              <a:rPr lang="en-US" altLang="zh-CN" dirty="0"/>
              <a:t>histogram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尽管扫描在串行算法中往往是不必要的！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8CFF4-BB67-444D-AA1B-C3373D8E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715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55E5-14FE-6944-9804-2472561E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扫描算法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CBCC2-5B5D-D44B-9531-47188684D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为什么需要扫描？</a:t>
            </a:r>
            <a:endParaRPr lang="en-US" altLang="zh-CN" dirty="0"/>
          </a:p>
          <a:p>
            <a:pPr lvl="1"/>
            <a:r>
              <a:rPr lang="zh-CN" altLang="en-US" dirty="0"/>
              <a:t>以下算法都面临同一个问题：数据输出的位置</a:t>
            </a:r>
            <a:endParaRPr lang="en-US" altLang="zh-CN" dirty="0"/>
          </a:p>
          <a:p>
            <a:pPr lvl="2"/>
            <a:r>
              <a:rPr lang="zh-CN" altLang="en-US" dirty="0"/>
              <a:t>直方图分类例子</a:t>
            </a:r>
            <a:endParaRPr lang="en-US" altLang="zh-CN" dirty="0"/>
          </a:p>
          <a:p>
            <a:pPr lvl="3"/>
            <a:r>
              <a:rPr lang="zh-CN" altLang="en-US" dirty="0"/>
              <a:t>分配足够大的空间</a:t>
            </a:r>
            <a:endParaRPr lang="en-US" altLang="zh-CN" dirty="0"/>
          </a:p>
          <a:p>
            <a:pPr lvl="3"/>
            <a:r>
              <a:rPr lang="zh-CN" altLang="en-US" dirty="0"/>
              <a:t>使用</a:t>
            </a:r>
            <a:r>
              <a:rPr lang="en-US" altLang="zh-CN" dirty="0"/>
              <a:t>atomic</a:t>
            </a:r>
            <a:r>
              <a:rPr lang="zh-CN" altLang="en-US" dirty="0"/>
              <a:t>决定输出位置</a:t>
            </a:r>
            <a:endParaRPr lang="en-US" altLang="zh-CN" dirty="0"/>
          </a:p>
          <a:p>
            <a:pPr lvl="2"/>
            <a:r>
              <a:rPr lang="zh-CN" altLang="en-US" dirty="0"/>
              <a:t>存在问题：</a:t>
            </a:r>
            <a:endParaRPr lang="en-US" altLang="zh-CN" dirty="0"/>
          </a:p>
          <a:p>
            <a:pPr lvl="3"/>
            <a:r>
              <a:rPr lang="zh-CN" altLang="en-US" dirty="0"/>
              <a:t>浪费空间、不保留元素在原数组中顺序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8CFF4-BB67-444D-AA1B-C3373D8E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8375E-C194-8C43-AC9F-02A1A636A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536" y="5050904"/>
            <a:ext cx="5112568" cy="248763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B7FC02-3D29-4C42-8E7B-287666D34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956" y="5635145"/>
            <a:ext cx="3708400" cy="1879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016FBE-8CE6-A84E-8CE7-1826B40CE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9956" y="3005063"/>
            <a:ext cx="3708400" cy="18796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0E015B-DA77-8D45-A8AB-4256DA6DD1F0}"/>
              </a:ext>
            </a:extLst>
          </p:cNvPr>
          <p:cNvSpPr txBox="1"/>
          <p:nvPr/>
        </p:nvSpPr>
        <p:spPr>
          <a:xfrm>
            <a:off x="9940935" y="7541567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拆分（</a:t>
            </a:r>
            <a:r>
              <a:rPr lang="en-US" altLang="zh-CN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split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333C14-78B3-6C4E-BB99-91D31418A87C}"/>
              </a:ext>
            </a:extLst>
          </p:cNvPr>
          <p:cNvSpPr txBox="1"/>
          <p:nvPr/>
        </p:nvSpPr>
        <p:spPr>
          <a:xfrm>
            <a:off x="9619456" y="4949279"/>
            <a:ext cx="262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压缩（</a:t>
            </a:r>
            <a:r>
              <a:rPr lang="en-US" altLang="zh-CN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compact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3C717F-E8AB-6345-B45B-1DBE2380FF70}"/>
              </a:ext>
            </a:extLst>
          </p:cNvPr>
          <p:cNvSpPr txBox="1"/>
          <p:nvPr/>
        </p:nvSpPr>
        <p:spPr>
          <a:xfrm>
            <a:off x="2580197" y="7553843"/>
            <a:ext cx="3350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直方图分类（</a:t>
            </a:r>
            <a:r>
              <a:rPr lang="en-US" altLang="zh-CN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binning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8727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55E5-14FE-6944-9804-2472561E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扫描算法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CBCC2-5B5D-D44B-9531-47188684D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使用扫描解决输出位置问题</a:t>
            </a:r>
            <a:endParaRPr lang="en-US" altLang="zh-CN" dirty="0"/>
          </a:p>
          <a:p>
            <a:pPr lvl="1"/>
            <a:r>
              <a:rPr lang="zh-CN" altLang="en-US" dirty="0"/>
              <a:t>以压缩为例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输出位置（</a:t>
            </a:r>
            <a:r>
              <a:rPr lang="en-US" altLang="zh-CN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writing</a:t>
            </a:r>
            <a:r>
              <a:rPr lang="zh-CN" altLang="en-US" sz="32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</a:t>
            </a:r>
            <a:r>
              <a:rPr lang="zh-CN" altLang="en-US" dirty="0"/>
              <a:t>）可由对数组</a:t>
            </a:r>
            <a:r>
              <a:rPr lang="en-US" altLang="zh-CN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flag</a:t>
            </a:r>
            <a:r>
              <a:rPr lang="zh-CN" altLang="en-US" dirty="0"/>
              <a:t>的前缀求和得到</a:t>
            </a:r>
            <a:endParaRPr lang="en-US" altLang="zh-CN" dirty="0"/>
          </a:p>
          <a:p>
            <a:pPr lvl="2"/>
            <a:r>
              <a:rPr lang="zh-CN" altLang="en-US" dirty="0"/>
              <a:t>前缀求和定义</a:t>
            </a:r>
            <a:endParaRPr lang="en-US" altLang="zh-CN" dirty="0"/>
          </a:p>
          <a:p>
            <a:pPr lvl="3"/>
            <a:r>
              <a:rPr lang="zh-CN" altLang="en-US" sz="2800" dirty="0"/>
              <a:t>对于给定数组                                         及二元操作符    ，求：</a:t>
            </a:r>
            <a:endParaRPr lang="en-US" altLang="zh-CN" sz="2800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8CFF4-BB67-444D-AA1B-C3373D8E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BEAC58-8497-5844-B03A-04458975E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936" y="6138235"/>
            <a:ext cx="3860800" cy="4699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055F58-F754-3045-84CA-5CE018162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696" y="6779096"/>
            <a:ext cx="9906000" cy="4699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AD70AD-272C-3342-8103-676FE4807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4856" y="6214435"/>
            <a:ext cx="304800" cy="31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849BBA-CD42-0A41-83FE-E78CD5F078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1800" y="2112888"/>
            <a:ext cx="61468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4A85-3021-1346-8460-44AD5157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扫描算法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21DDD-1394-C142-B6D3-180BA7535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串行前缀求和</a:t>
            </a:r>
            <a:endParaRPr lang="en-US" altLang="zh-CN" dirty="0"/>
          </a:p>
          <a:p>
            <a:pPr lvl="1"/>
            <a:r>
              <a:rPr lang="zh-CN" altLang="en-US" dirty="0"/>
              <a:t>例子：给定数组</a:t>
            </a:r>
            <a:r>
              <a:rPr lang="en-US" sz="3200" dirty="0">
                <a:solidFill>
                  <a:srgbClr val="333333"/>
                </a:solidFill>
                <a:latin typeface="Menlo" panose="020B0609030804020204" pitchFamily="49" charset="0"/>
              </a:rPr>
              <a:t>A </a:t>
            </a:r>
            <a:r>
              <a:rPr lang="en-US" sz="32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3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32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3200" dirty="0">
                <a:solidFill>
                  <a:srgbClr val="9C5D27"/>
                </a:solidFill>
                <a:latin typeface="Menlo" panose="020B0609030804020204" pitchFamily="49" charset="0"/>
              </a:rPr>
              <a:t>2</a:t>
            </a:r>
            <a:r>
              <a:rPr lang="en-US" sz="32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3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3200" dirty="0">
                <a:solidFill>
                  <a:srgbClr val="9C5D27"/>
                </a:solidFill>
                <a:latin typeface="Menlo" panose="020B0609030804020204" pitchFamily="49" charset="0"/>
              </a:rPr>
              <a:t>4</a:t>
            </a:r>
            <a:r>
              <a:rPr lang="en-US" sz="32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3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3200" dirty="0">
                <a:solidFill>
                  <a:srgbClr val="9C5D27"/>
                </a:solidFill>
                <a:latin typeface="Menlo" panose="020B0609030804020204" pitchFamily="49" charset="0"/>
              </a:rPr>
              <a:t>5</a:t>
            </a:r>
            <a:r>
              <a:rPr lang="en-US" sz="32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3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32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32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32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3200" dirty="0">
                <a:solidFill>
                  <a:srgbClr val="9C5D27"/>
                </a:solidFill>
                <a:latin typeface="Menlo" panose="020B0609030804020204" pitchFamily="49" charset="0"/>
              </a:rPr>
              <a:t>3</a:t>
            </a:r>
            <a:r>
              <a:rPr lang="en-US" sz="32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/>
              <a:t>并使用整型求和</a:t>
            </a:r>
            <a:endParaRPr lang="en-US" altLang="zh-CN" dirty="0"/>
          </a:p>
          <a:p>
            <a:pPr lvl="2"/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Scan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2"/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Scan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6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11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12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</a:p>
          <a:p>
            <a:pPr lvl="1"/>
            <a:r>
              <a:rPr lang="zh-CN" altLang="en-US" dirty="0"/>
              <a:t>代码样例：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2"/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87491-CCD1-3345-B4A5-D93EB053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FCE997-64BD-2848-BED9-8E655CD786E8}"/>
              </a:ext>
            </a:extLst>
          </p:cNvPr>
          <p:cNvSpPr/>
          <p:nvPr/>
        </p:nvSpPr>
        <p:spPr>
          <a:xfrm>
            <a:off x="3657600" y="4268634"/>
            <a:ext cx="7315200" cy="3046988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A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400" dirty="0">
                <a:solidFill>
                  <a:srgbClr val="9C5D27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r>
              <a:rPr lang="en-US" sz="2400" dirty="0">
                <a:solidFill>
                  <a:srgbClr val="9C5D27"/>
                </a:solidFill>
                <a:latin typeface="Menlo" panose="020B0609030804020204" pitchFamily="49" charset="0"/>
              </a:rPr>
              <a:t>2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5D27"/>
                </a:solidFill>
                <a:latin typeface="Menlo" panose="020B0609030804020204" pitchFamily="49" charset="0"/>
              </a:rPr>
              <a:t>4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5D27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5D27"/>
                </a:solidFill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scan_A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400" dirty="0">
                <a:solidFill>
                  <a:srgbClr val="9C5D27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];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running_sum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4B69C6"/>
                </a:solidFill>
                <a:latin typeface="Menlo" panose="020B0609030804020204" pitchFamily="49" charset="0"/>
              </a:rPr>
              <a:t>for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5D27"/>
                </a:solidFill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++</a:t>
            </a: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scan_A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running_sum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running_sum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+=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A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];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24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563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55E5-14FE-6944-9804-2472561E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扫描算法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CBCC2-5B5D-D44B-9531-47188684D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使用扫描解决压缩算法输出位置问题</a:t>
            </a:r>
            <a:endParaRPr lang="en-US" altLang="zh-CN" sz="3600" dirty="0"/>
          </a:p>
          <a:p>
            <a:pPr lvl="1"/>
            <a:r>
              <a:rPr lang="zh-CN" altLang="en-US" sz="3200" dirty="0"/>
              <a:t>串行示意代码</a:t>
            </a:r>
            <a:endParaRPr lang="en-US" altLang="zh-CN" sz="3200" dirty="0"/>
          </a:p>
          <a:p>
            <a:pPr lvl="2"/>
            <a:endParaRPr lang="en-US" altLang="zh-C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8CFF4-BB67-444D-AA1B-C3373D8E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531E79-D1B3-A645-90E8-AE0C1EE71269}"/>
              </a:ext>
            </a:extLst>
          </p:cNvPr>
          <p:cNvSpPr/>
          <p:nvPr/>
        </p:nvSpPr>
        <p:spPr>
          <a:xfrm>
            <a:off x="978496" y="2442929"/>
            <a:ext cx="7315200" cy="5632311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data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8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10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9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};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flag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8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];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writing_index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8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];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running_sum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8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++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flag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]!=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8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++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writing_index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running_sum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running_sum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+=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flag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];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compacted_data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running_sum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];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8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++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4B69C6"/>
                </a:solidFill>
                <a:latin typeface="Menlo" panose="020B0609030804020204" pitchFamily="49" charset="0"/>
              </a:rPr>
              <a:t>   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flag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]){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compacted_data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writing_index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]]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data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];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777777"/>
                </a:solidFill>
                <a:latin typeface="Menlo" panose="020B0609030804020204" pitchFamily="49" charset="0"/>
              </a:rPr>
              <a:t>  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6FF1B7-5613-A644-9DA4-87AE89A2B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304" y="2717800"/>
            <a:ext cx="61468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1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394A-8FEF-9648-A2C8-2E9613C6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并行模式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BFB93-62E9-5448-9A4D-9D6E63D7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并行模式</a:t>
            </a:r>
            <a:endParaRPr lang="en-US" altLang="zh-CN" dirty="0"/>
          </a:p>
          <a:p>
            <a:pPr lvl="1"/>
            <a:r>
              <a:rPr lang="zh-CN" altLang="en-US" dirty="0"/>
              <a:t>并行程序的高级抽象</a:t>
            </a:r>
            <a:endParaRPr lang="en-US" altLang="zh-CN" dirty="0"/>
          </a:p>
          <a:p>
            <a:pPr lvl="2"/>
            <a:r>
              <a:rPr lang="zh-CN" altLang="en-US" dirty="0"/>
              <a:t>不关心具体的数据类型或操作</a:t>
            </a:r>
            <a:endParaRPr lang="en-US" altLang="zh-CN" dirty="0"/>
          </a:p>
          <a:p>
            <a:pPr lvl="2"/>
            <a:r>
              <a:rPr lang="zh-CN" altLang="en-US" dirty="0"/>
              <a:t>描述并行编程中共有的模式（</a:t>
            </a:r>
            <a:r>
              <a:rPr lang="en-US" altLang="zh-CN" dirty="0"/>
              <a:t>pattern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对比抽象代数</a:t>
            </a:r>
            <a:endParaRPr lang="en-US" altLang="zh-CN" dirty="0"/>
          </a:p>
          <a:p>
            <a:r>
              <a:rPr lang="zh-CN" altLang="en-US" dirty="0"/>
              <a:t>常见并行模式</a:t>
            </a:r>
            <a:endParaRPr lang="en-US" altLang="zh-CN" dirty="0"/>
          </a:p>
          <a:p>
            <a:pPr lvl="1"/>
            <a:r>
              <a:rPr lang="en-US" altLang="zh-CN" dirty="0"/>
              <a:t>gather,</a:t>
            </a:r>
            <a:r>
              <a:rPr lang="zh-CN" altLang="en-US" dirty="0"/>
              <a:t> </a:t>
            </a:r>
            <a:r>
              <a:rPr lang="en-US" altLang="zh-CN" dirty="0"/>
              <a:t>scatter,</a:t>
            </a:r>
            <a:r>
              <a:rPr lang="zh-CN" altLang="en-US" dirty="0"/>
              <a:t> </a:t>
            </a:r>
            <a:r>
              <a:rPr lang="en-US" altLang="zh-CN" dirty="0"/>
              <a:t>map,</a:t>
            </a:r>
            <a:r>
              <a:rPr lang="zh-CN" altLang="en-US" dirty="0"/>
              <a:t> </a:t>
            </a:r>
            <a:r>
              <a:rPr lang="en-US" altLang="zh-CN" dirty="0" err="1"/>
              <a:t>stencial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reduce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scan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sort,</a:t>
            </a:r>
            <a:r>
              <a:rPr lang="zh-CN" altLang="en-US" dirty="0"/>
              <a:t> </a:t>
            </a:r>
            <a:r>
              <a:rPr lang="en-US" altLang="zh-CN" dirty="0"/>
              <a:t>segmented-scan,</a:t>
            </a:r>
            <a:r>
              <a:rPr lang="zh-CN" altLang="en-US" dirty="0"/>
              <a:t> </a:t>
            </a:r>
            <a:r>
              <a:rPr lang="en-US" altLang="zh-CN" dirty="0"/>
              <a:t>map-reduce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23A14-8867-C047-8DDE-EA7D76CB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AFF62-D89E-E046-989C-75572927F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202" y="5814120"/>
            <a:ext cx="9315996" cy="218911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215498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84C3-9C6F-EC45-9911-8104AB70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扫描算法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9199-7414-4247-AEE5-9ADAFA17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并行扫描算法（线程块）</a:t>
            </a:r>
            <a:endParaRPr lang="en-US" altLang="zh-CN" dirty="0"/>
          </a:p>
          <a:p>
            <a:pPr lvl="1"/>
            <a:r>
              <a:rPr lang="zh-CN" altLang="en-US" dirty="0"/>
              <a:t>包容性扫描与排他性扫描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9D983-7F4B-844D-B2F6-BA05E1D6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268B67-05D9-1C49-89FB-0FEAA79A8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632" y="2503173"/>
            <a:ext cx="10225136" cy="547507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A66BF22-0C2F-497B-B51C-F9675C1001E3}"/>
              </a:ext>
            </a:extLst>
          </p:cNvPr>
          <p:cNvSpPr/>
          <p:nvPr/>
        </p:nvSpPr>
        <p:spPr>
          <a:xfrm>
            <a:off x="6739136" y="3898776"/>
            <a:ext cx="216024" cy="109892"/>
          </a:xfrm>
          <a:prstGeom prst="rect">
            <a:avLst/>
          </a:prstGeom>
          <a:solidFill>
            <a:srgbClr val="FF7E7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889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84C3-9C6F-EC45-9911-8104AB70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扫描算法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9199-7414-4247-AEE5-9ADAFA17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并行扫描算法（线程块）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sz="3200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en-US" sz="32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syncthreads</a:t>
            </a:r>
            <a:r>
              <a:rPr lang="en-US" sz="3200" dirty="0">
                <a:solidFill>
                  <a:srgbClr val="777777"/>
                </a:solidFill>
                <a:latin typeface="Menlo" panose="020B0609030804020204" pitchFamily="49" charset="0"/>
              </a:rPr>
              <a:t>()</a:t>
            </a:r>
            <a:r>
              <a:rPr lang="zh-CN" altLang="en-US" dirty="0"/>
              <a:t>同步线程块内的线程</a:t>
            </a:r>
            <a:endParaRPr lang="en-US" altLang="zh-CN" dirty="0"/>
          </a:p>
          <a:p>
            <a:pPr lvl="1"/>
            <a:r>
              <a:rPr lang="zh-CN" altLang="en-US" dirty="0"/>
              <a:t>无存储体冲突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9D983-7F4B-844D-B2F6-BA05E1D6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570300-9709-E04A-8A08-79691805E569}"/>
              </a:ext>
            </a:extLst>
          </p:cNvPr>
          <p:cNvSpPr/>
          <p:nvPr/>
        </p:nvSpPr>
        <p:spPr>
          <a:xfrm>
            <a:off x="1922004" y="3209468"/>
            <a:ext cx="10786392" cy="4093428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__global__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void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scan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extern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__shared__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s_data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[];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tid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blockDim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s_data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tid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for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stride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stride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&lt;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blockDim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stride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&lt;&lt;=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      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syncthreads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();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      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&gt;=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stride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)?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s_data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stride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]: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      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syncthreads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();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s_data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+=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CN" alt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2000" dirty="0">
                <a:solidFill>
                  <a:srgbClr val="777777"/>
                </a:solidFill>
                <a:latin typeface="Menlo" panose="020B0609030804020204" pitchFamily="49" charset="0"/>
              </a:rPr>
              <a:t>//output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20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370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84C3-9C6F-EC45-9911-8104AB70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扫描算法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9199-7414-4247-AEE5-9ADAFA17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并行扫描算法（线程块）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sz="3200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en-US" sz="32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syncthreads</a:t>
            </a:r>
            <a:r>
              <a:rPr lang="en-US" sz="3200" dirty="0">
                <a:solidFill>
                  <a:srgbClr val="777777"/>
                </a:solidFill>
                <a:latin typeface="Menlo" panose="020B0609030804020204" pitchFamily="49" charset="0"/>
              </a:rPr>
              <a:t>()</a:t>
            </a:r>
            <a:r>
              <a:rPr lang="zh-CN" altLang="en-US" dirty="0"/>
              <a:t>同步线程块内的线程</a:t>
            </a:r>
            <a:endParaRPr lang="en-US" altLang="zh-CN" dirty="0"/>
          </a:p>
          <a:p>
            <a:pPr lvl="1"/>
            <a:r>
              <a:rPr lang="zh-CN" altLang="en-US" dirty="0"/>
              <a:t>无存储体冲突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9D983-7F4B-844D-B2F6-BA05E1D6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570300-9709-E04A-8A08-79691805E569}"/>
              </a:ext>
            </a:extLst>
          </p:cNvPr>
          <p:cNvSpPr/>
          <p:nvPr/>
        </p:nvSpPr>
        <p:spPr>
          <a:xfrm>
            <a:off x="1922004" y="3209468"/>
            <a:ext cx="10786392" cy="4093428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__global__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void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scan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extern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__shared__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s_data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[];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tid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blockDim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s_data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tid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for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stride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stride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&lt;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blockDim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stride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&lt;&lt;=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      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syncthreads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();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      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&gt;=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stride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)?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s_data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stride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]: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      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syncthreads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();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s_data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+=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CN" alt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2000" dirty="0">
                <a:solidFill>
                  <a:srgbClr val="777777"/>
                </a:solidFill>
                <a:latin typeface="Menlo" panose="020B0609030804020204" pitchFamily="49" charset="0"/>
              </a:rPr>
              <a:t>//output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20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B672D5-7E2C-D247-A734-95C402D16D4C}"/>
              </a:ext>
            </a:extLst>
          </p:cNvPr>
          <p:cNvSpPr/>
          <p:nvPr/>
        </p:nvSpPr>
        <p:spPr>
          <a:xfrm>
            <a:off x="6595120" y="6502893"/>
            <a:ext cx="7553436" cy="1292662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是否可用以下代码替代？</a:t>
            </a:r>
            <a:endParaRPr 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threadIdx.x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&gt;=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stride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s_data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]+=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s_data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stride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];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363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84C3-9C6F-EC45-9911-8104AB70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扫描算法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9199-7414-4247-AEE5-9ADAFA17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并行扫描算法（线程块）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sz="3200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en-US" sz="32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syncthreads</a:t>
            </a:r>
            <a:r>
              <a:rPr lang="en-US" sz="3200" dirty="0">
                <a:solidFill>
                  <a:srgbClr val="777777"/>
                </a:solidFill>
                <a:latin typeface="Menlo" panose="020B0609030804020204" pitchFamily="49" charset="0"/>
              </a:rPr>
              <a:t>()</a:t>
            </a:r>
            <a:r>
              <a:rPr lang="zh-CN" altLang="en-US" dirty="0"/>
              <a:t>同步线程块内的线程</a:t>
            </a:r>
            <a:endParaRPr lang="en-US" altLang="zh-CN" dirty="0"/>
          </a:p>
          <a:p>
            <a:pPr lvl="1"/>
            <a:r>
              <a:rPr lang="zh-CN" altLang="en-US" dirty="0"/>
              <a:t>无存储体冲突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9D983-7F4B-844D-B2F6-BA05E1D6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570300-9709-E04A-8A08-79691805E569}"/>
              </a:ext>
            </a:extLst>
          </p:cNvPr>
          <p:cNvSpPr/>
          <p:nvPr/>
        </p:nvSpPr>
        <p:spPr>
          <a:xfrm>
            <a:off x="1922004" y="3209468"/>
            <a:ext cx="10786392" cy="4093428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__global__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void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scan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extern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__shared__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s_data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[];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tid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blockDim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s_data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tid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for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stride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stride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&lt;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blockDim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stride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&lt;&lt;=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      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syncthreads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();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      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&gt;=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stride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)?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s_data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-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stride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]: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        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syncthreads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();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s_data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+=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val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CN" alt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2000" dirty="0">
                <a:solidFill>
                  <a:srgbClr val="777777"/>
                </a:solidFill>
                <a:latin typeface="Menlo" panose="020B0609030804020204" pitchFamily="49" charset="0"/>
              </a:rPr>
              <a:t>//output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20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B672D5-7E2C-D247-A734-95C402D16D4C}"/>
              </a:ext>
            </a:extLst>
          </p:cNvPr>
          <p:cNvSpPr/>
          <p:nvPr/>
        </p:nvSpPr>
        <p:spPr>
          <a:xfrm>
            <a:off x="6595120" y="6502893"/>
            <a:ext cx="7553436" cy="1600438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是否可用以下代码替代？</a:t>
            </a:r>
            <a:endParaRPr 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threadIdx.x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&gt;=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stride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s_data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]+=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s_data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stride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zh-CN" altLang="en-US" b="1" dirty="0">
                <a:solidFill>
                  <a:srgbClr val="777777"/>
                </a:solidFill>
                <a:latin typeface="Menlo" panose="020B0609030804020204" pitchFamily="49" charset="0"/>
              </a:rPr>
              <a:t>    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syncthreads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();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3327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2432D45-0540-5343-8738-E495EC950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48" y="3091120"/>
            <a:ext cx="7632848" cy="408702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4A84C3-9C6F-EC45-9911-8104AB70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扫描算法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9199-7414-4247-AEE5-9ADAFA17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并行扫描算法（线程束）</a:t>
            </a:r>
            <a:endParaRPr lang="en-US" altLang="zh-CN" dirty="0"/>
          </a:p>
          <a:p>
            <a:pPr lvl="1"/>
            <a:r>
              <a:rPr lang="zh-CN" altLang="en-US" dirty="0"/>
              <a:t>对比扫描算法与之前的使用线程束的归约算法</a:t>
            </a:r>
            <a:endParaRPr lang="en-US" altLang="zh-CN" dirty="0"/>
          </a:p>
          <a:p>
            <a:pPr lvl="2"/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stride</a:t>
            </a:r>
            <a:r>
              <a:rPr lang="zh-CN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变化的顺序是否重要？</a:t>
            </a:r>
            <a:endParaRPr lang="en-US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2"/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9D983-7F4B-844D-B2F6-BA05E1D6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1A1F2F-FE1A-C644-9700-CCCA2D39D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7408" y="3091120"/>
            <a:ext cx="4383181" cy="338742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21BFAEA-1186-9F4F-915F-B91D59395D51}"/>
              </a:ext>
            </a:extLst>
          </p:cNvPr>
          <p:cNvSpPr/>
          <p:nvPr/>
        </p:nvSpPr>
        <p:spPr>
          <a:xfrm>
            <a:off x="7513499" y="6597912"/>
            <a:ext cx="6930493" cy="1477328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stride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WARP_SIZE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/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zh-CN" alt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stride</a:t>
            </a:r>
            <a:r>
              <a:rPr lang="zh-CN" alt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&gt;</a:t>
            </a:r>
            <a:r>
              <a:rPr lang="zh-CN" altLang="en-US" dirty="0">
                <a:solidFill>
                  <a:srgbClr val="777777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stride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&gt;&gt;=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local_sum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+=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shfl_down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local_sum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stride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BFE131-B065-422C-987D-71C6D698CB66}"/>
              </a:ext>
            </a:extLst>
          </p:cNvPr>
          <p:cNvSpPr/>
          <p:nvPr/>
        </p:nvSpPr>
        <p:spPr>
          <a:xfrm>
            <a:off x="3930824" y="4139183"/>
            <a:ext cx="144016" cy="72008"/>
          </a:xfrm>
          <a:prstGeom prst="rect">
            <a:avLst/>
          </a:prstGeom>
          <a:solidFill>
            <a:srgbClr val="FF7E7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0405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84C3-9C6F-EC45-9911-8104AB70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扫描算法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9199-7414-4247-AEE5-9ADAFA17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并行扫描算法（线程束）</a:t>
            </a:r>
            <a:endParaRPr lang="en-US" altLang="zh-CN" dirty="0"/>
          </a:p>
          <a:p>
            <a:pPr lvl="1"/>
            <a:r>
              <a:rPr lang="zh-CN" altLang="en-US" dirty="0"/>
              <a:t>不需要分配共享内存</a:t>
            </a:r>
            <a:endParaRPr lang="en-US" altLang="zh-CN" dirty="0"/>
          </a:p>
          <a:p>
            <a:pPr lvl="1"/>
            <a:r>
              <a:rPr lang="zh-CN" altLang="en-US" dirty="0"/>
              <a:t>不需要同步</a:t>
            </a:r>
            <a:endParaRPr lang="en-US" altLang="zh-CN" dirty="0"/>
          </a:p>
          <a:p>
            <a:pPr lvl="2"/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9D983-7F4B-844D-B2F6-BA05E1D6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2003E6-4020-F148-A871-D25ABC71E902}"/>
              </a:ext>
            </a:extLst>
          </p:cNvPr>
          <p:cNvSpPr/>
          <p:nvPr/>
        </p:nvSpPr>
        <p:spPr>
          <a:xfrm>
            <a:off x="1770584" y="3178696"/>
            <a:ext cx="7690048" cy="3477875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__global__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void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scan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tid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blockDim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val1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tid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],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val2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</a:p>
          <a:p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for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stride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stride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&lt;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32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stride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&lt;&lt;=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val2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shfl_up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val1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stride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     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%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32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&gt;=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stride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   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val1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+=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val2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i="1" dirty="0">
                <a:solidFill>
                  <a:srgbClr val="AAAAAA"/>
                </a:solidFill>
                <a:latin typeface="Menlo" panose="020B0609030804020204" pitchFamily="49" charset="0"/>
              </a:rPr>
              <a:t>    </a:t>
            </a:r>
            <a:r>
              <a:rPr lang="en-US" sz="2000" i="1" dirty="0">
                <a:solidFill>
                  <a:srgbClr val="AAAAAA"/>
                </a:solidFill>
                <a:latin typeface="Menlo" panose="020B0609030804020204" pitchFamily="49" charset="0"/>
              </a:rPr>
              <a:t>//output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20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503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84C3-9C6F-EC45-9911-8104AB70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扫描算法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9199-7414-4247-AEE5-9ADAFA17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并行扫描算法（线程束）</a:t>
            </a:r>
            <a:endParaRPr lang="en-US" altLang="zh-CN" dirty="0"/>
          </a:p>
          <a:p>
            <a:pPr lvl="1"/>
            <a:r>
              <a:rPr lang="zh-CN" altLang="en-US" dirty="0"/>
              <a:t>不需要分配共享内存</a:t>
            </a:r>
            <a:endParaRPr lang="en-US" altLang="zh-CN" dirty="0"/>
          </a:p>
          <a:p>
            <a:pPr lvl="1"/>
            <a:r>
              <a:rPr lang="zh-CN" altLang="en-US" dirty="0"/>
              <a:t>不需要同步</a:t>
            </a:r>
            <a:endParaRPr lang="en-US" altLang="zh-CN" dirty="0"/>
          </a:p>
          <a:p>
            <a:pPr lvl="2"/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9D983-7F4B-844D-B2F6-BA05E1D6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2003E6-4020-F148-A871-D25ABC71E902}"/>
              </a:ext>
            </a:extLst>
          </p:cNvPr>
          <p:cNvSpPr/>
          <p:nvPr/>
        </p:nvSpPr>
        <p:spPr>
          <a:xfrm>
            <a:off x="1770584" y="3178696"/>
            <a:ext cx="7690048" cy="3477875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__global__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void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scan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tid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blockDim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val1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tid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],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val2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</a:p>
          <a:p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for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stride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stride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&lt;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32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stride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&lt;&lt;=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val2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shfl_up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val1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stride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     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%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32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&gt;=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stride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   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val1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+=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val2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i="1" dirty="0">
                <a:solidFill>
                  <a:srgbClr val="AAAAAA"/>
                </a:solidFill>
                <a:latin typeface="Menlo" panose="020B0609030804020204" pitchFamily="49" charset="0"/>
              </a:rPr>
              <a:t>    </a:t>
            </a:r>
            <a:r>
              <a:rPr lang="en-US" sz="2000" i="1" dirty="0">
                <a:solidFill>
                  <a:srgbClr val="AAAAAA"/>
                </a:solidFill>
                <a:latin typeface="Menlo" panose="020B0609030804020204" pitchFamily="49" charset="0"/>
              </a:rPr>
              <a:t>//output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20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EDEBF-9759-2D4E-AA9B-85CE705072FA}"/>
              </a:ext>
            </a:extLst>
          </p:cNvPr>
          <p:cNvSpPr/>
          <p:nvPr/>
        </p:nvSpPr>
        <p:spPr>
          <a:xfrm>
            <a:off x="8095848" y="5480491"/>
            <a:ext cx="5803032" cy="1384995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是否可用以下代码替代？</a:t>
            </a:r>
            <a:endParaRPr 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threadIdx.x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%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32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&gt;=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stride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val1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+=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shfl_up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val1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stride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20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3451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84C3-9C6F-EC45-9911-8104AB70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扫描算法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9199-7414-4247-AEE5-9ADAFA17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并行扫描算法（线程束）</a:t>
            </a:r>
            <a:endParaRPr lang="en-US" altLang="zh-CN" dirty="0"/>
          </a:p>
          <a:p>
            <a:pPr lvl="1"/>
            <a:r>
              <a:rPr lang="zh-CN" altLang="en-US" dirty="0"/>
              <a:t>不需要分配共享内存</a:t>
            </a:r>
            <a:endParaRPr lang="en-US" altLang="zh-CN" dirty="0"/>
          </a:p>
          <a:p>
            <a:pPr lvl="1"/>
            <a:r>
              <a:rPr lang="zh-CN" altLang="en-US" dirty="0"/>
              <a:t>不需要同步</a:t>
            </a:r>
            <a:endParaRPr lang="en-US" altLang="zh-CN" dirty="0"/>
          </a:p>
          <a:p>
            <a:pPr lvl="2"/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9D983-7F4B-844D-B2F6-BA05E1D6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2003E6-4020-F148-A871-D25ABC71E902}"/>
              </a:ext>
            </a:extLst>
          </p:cNvPr>
          <p:cNvSpPr/>
          <p:nvPr/>
        </p:nvSpPr>
        <p:spPr>
          <a:xfrm>
            <a:off x="1770584" y="3178696"/>
            <a:ext cx="7690048" cy="3477875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__global__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void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scan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tid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blockDim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val1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data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tid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],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val2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</a:p>
          <a:p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for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stride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stride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&lt;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32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stride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&lt;&lt;=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val2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shfl_up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val1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stride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     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%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32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&gt;=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stride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   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val1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+=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val2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i="1" dirty="0">
                <a:solidFill>
                  <a:srgbClr val="AAAAAA"/>
                </a:solidFill>
                <a:latin typeface="Menlo" panose="020B0609030804020204" pitchFamily="49" charset="0"/>
              </a:rPr>
              <a:t>    </a:t>
            </a:r>
            <a:r>
              <a:rPr lang="en-US" sz="2000" i="1" dirty="0">
                <a:solidFill>
                  <a:srgbClr val="AAAAAA"/>
                </a:solidFill>
                <a:latin typeface="Menlo" panose="020B0609030804020204" pitchFamily="49" charset="0"/>
              </a:rPr>
              <a:t>//output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20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EDEBF-9759-2D4E-AA9B-85CE705072FA}"/>
              </a:ext>
            </a:extLst>
          </p:cNvPr>
          <p:cNvSpPr/>
          <p:nvPr/>
        </p:nvSpPr>
        <p:spPr>
          <a:xfrm>
            <a:off x="8095848" y="5480491"/>
            <a:ext cx="5803032" cy="1508105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CUDA</a:t>
            </a:r>
            <a:r>
              <a:rPr lang="zh-CN" altLang="en-US" sz="24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9.0</a:t>
            </a:r>
            <a:r>
              <a:rPr lang="zh-CN" altLang="en-US" sz="24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后可使用</a:t>
            </a:r>
            <a:endParaRPr lang="en-US" altLang="zh-CN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shfl_up</a:t>
            </a:r>
            <a:r>
              <a:rPr lang="en-US" altLang="zh-CN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_sync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altLang="zh-CN" sz="2000" dirty="0">
                <a:solidFill>
                  <a:srgbClr val="333333"/>
                </a:solidFill>
                <a:latin typeface="Menlo" panose="020B0609030804020204" pitchFamily="49" charset="0"/>
              </a:rPr>
              <a:t>mask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latin typeface="Menlo" panose="020B0609030804020204" pitchFamily="49" charset="0"/>
              </a:rPr>
              <a:t>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al1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stride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Menlo" panose="020B0609030804020204" pitchFamily="49" charset="0"/>
              </a:rPr>
              <a:t>mask</a:t>
            </a:r>
            <a:r>
              <a:rPr lang="zh-CN" altLang="en-US" sz="24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指明参与交换的线程</a:t>
            </a:r>
            <a:endParaRPr lang="en-US" altLang="zh-CN" sz="2400" dirty="0">
              <a:solidFill>
                <a:srgbClr val="333333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0xffffffff</a:t>
            </a:r>
            <a:r>
              <a:rPr lang="zh-CN" altLang="en-US" sz="24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  <a:cs typeface="Menlo" panose="020B0609030804020204" pitchFamily="49" charset="0"/>
              </a:rPr>
              <a:t>表明</a:t>
            </a:r>
            <a:r>
              <a:rPr lang="zh-CN" altLang="en-US" sz="2400" dirty="0">
                <a:solidFill>
                  <a:srgbClr val="333333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所有线程都参与交换</a:t>
            </a:r>
            <a:endParaRPr lang="en-US" sz="20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7616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84C3-9C6F-EC45-9911-8104AB70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扫描算法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9199-7414-4247-AEE5-9ADAFA17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并行扫描算法（全局）</a:t>
            </a:r>
            <a:endParaRPr lang="en-US" altLang="zh-CN" sz="3200" dirty="0"/>
          </a:p>
          <a:p>
            <a:pPr lvl="1"/>
            <a:r>
              <a:rPr lang="zh-CN" altLang="en-US" sz="2800" dirty="0"/>
              <a:t>需要将每个线程块的局部总和加到其后的所有线程块的计算结果中</a:t>
            </a:r>
            <a:endParaRPr lang="en-US" altLang="zh-CN" sz="2800" dirty="0"/>
          </a:p>
          <a:p>
            <a:pPr lvl="2"/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9D983-7F4B-844D-B2F6-BA05E1D6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7913B-2D02-244D-A95F-4327EB41D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644" y="2314600"/>
            <a:ext cx="9073008" cy="56679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0421E9-CB81-4734-8AD1-F45F6061AEC6}"/>
              </a:ext>
            </a:extLst>
          </p:cNvPr>
          <p:cNvSpPr txBox="1"/>
          <p:nvPr/>
        </p:nvSpPr>
        <p:spPr>
          <a:xfrm>
            <a:off x="6451104" y="2242592"/>
            <a:ext cx="36004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4A408A-D3F9-4D10-8A58-537802AD5463}"/>
              </a:ext>
            </a:extLst>
          </p:cNvPr>
          <p:cNvSpPr txBox="1"/>
          <p:nvPr/>
        </p:nvSpPr>
        <p:spPr>
          <a:xfrm>
            <a:off x="9994972" y="2242592"/>
            <a:ext cx="36004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5723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84C3-9C6F-EC45-9911-8104AB70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扫描算法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9199-7414-4247-AEE5-9ADAFA17D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946448"/>
            <a:ext cx="13167360" cy="6116918"/>
          </a:xfrm>
        </p:spPr>
        <p:txBody>
          <a:bodyPr/>
          <a:lstStyle/>
          <a:p>
            <a:r>
              <a:rPr lang="zh-CN" altLang="en-US" sz="3200" dirty="0"/>
              <a:t>并行扫描算法（全局）</a:t>
            </a:r>
            <a:endParaRPr lang="en-US" altLang="zh-CN" sz="3200" dirty="0"/>
          </a:p>
          <a:p>
            <a:pPr lvl="1"/>
            <a:r>
              <a:rPr lang="zh-CN" altLang="en-US" sz="2800" dirty="0"/>
              <a:t>需要将每个线程块的局部总和加到其后的所有线程块的计算结果中</a:t>
            </a:r>
            <a:endParaRPr lang="en-US" altLang="zh-CN" sz="2800" dirty="0"/>
          </a:p>
          <a:p>
            <a:pPr lvl="2"/>
            <a:r>
              <a:rPr lang="zh-CN" altLang="en-US" sz="2320" dirty="0"/>
              <a:t>同样需要一次前缀求和</a:t>
            </a:r>
            <a:endParaRPr lang="en-US" altLang="zh-CN" sz="2320" dirty="0"/>
          </a:p>
          <a:p>
            <a:pPr lvl="2"/>
            <a:r>
              <a:rPr lang="zh-CN" altLang="en-US" sz="2320" dirty="0"/>
              <a:t>可迭代调用前缀求和核函数完成</a:t>
            </a:r>
            <a:endParaRPr lang="en-US" altLang="zh-CN" sz="2320" dirty="0"/>
          </a:p>
          <a:p>
            <a:pPr lvl="2"/>
            <a:r>
              <a:rPr lang="zh-CN" altLang="en-US" sz="2320" dirty="0"/>
              <a:t>使用原子操作完成串行前缀求和</a:t>
            </a:r>
            <a:endParaRPr lang="en-US" altLang="zh-CN" sz="2320" dirty="0"/>
          </a:p>
          <a:p>
            <a:pPr lvl="2"/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9D983-7F4B-844D-B2F6-BA05E1D6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55594F-8DC2-6C46-925E-95D033989927}"/>
              </a:ext>
            </a:extLst>
          </p:cNvPr>
          <p:cNvSpPr/>
          <p:nvPr/>
        </p:nvSpPr>
        <p:spPr>
          <a:xfrm>
            <a:off x="2382652" y="3322712"/>
            <a:ext cx="9865096" cy="4801314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__global__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scan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out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block_sums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data)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4B69C6"/>
                </a:solidFill>
                <a:latin typeface="Menlo" panose="020B0609030804020204" pitchFamily="49" charset="0"/>
              </a:rPr>
              <a:t>   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extern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__shared__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s_data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[];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7A3E9D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tid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blockIdx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blockDim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s_data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data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tid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];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zh-CN" altLang="en-US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stride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stride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blockDim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stride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&lt;&lt;=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      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syncthreads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();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7A3E9D"/>
                </a:solidFill>
                <a:latin typeface="Menlo" panose="020B0609030804020204" pitchFamily="49" charset="0"/>
              </a:rPr>
              <a:t>       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val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&gt;=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stride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)?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s_data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stride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]: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      </a:t>
            </a: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syncthreads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();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s_data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+=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val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777777"/>
                </a:solidFill>
                <a:latin typeface="Menlo" panose="020B0609030804020204" pitchFamily="49" charset="0"/>
              </a:rPr>
              <a:t>   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out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tid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s_data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];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4B69C6"/>
                </a:solidFill>
                <a:latin typeface="Menlo" panose="020B0609030804020204" pitchFamily="49" charset="0"/>
              </a:rPr>
              <a:t>   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==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4B69C6"/>
                </a:solidFill>
                <a:latin typeface="Menlo" panose="020B0609030804020204" pitchFamily="49" charset="0"/>
              </a:rPr>
              <a:t>       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blockIdx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&lt;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gridDim</a:t>
            </a:r>
            <a:r>
              <a:rPr lang="en-US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++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          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atomicAdd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(&amp;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block_sums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],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panose="020B0609030804020204" pitchFamily="49" charset="0"/>
              </a:rPr>
              <a:t>s_data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blockDim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])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02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F3A22-5F35-4744-8A2A-A32263723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归约算法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AC878-7826-2642-B64D-5D91276B9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归约（</a:t>
            </a:r>
            <a:r>
              <a:rPr lang="en-US" altLang="zh-CN" dirty="0"/>
              <a:t>reduction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对传入的</a:t>
            </a:r>
            <a:r>
              <a:rPr lang="en-US" altLang="zh-CN" dirty="0"/>
              <a:t>O(n)</a:t>
            </a:r>
            <a:r>
              <a:rPr lang="zh-CN" altLang="en-US" dirty="0"/>
              <a:t>个输入数据，使用二元操作    符生成</a:t>
            </a:r>
            <a:r>
              <a:rPr lang="en-US" altLang="zh-CN" dirty="0"/>
              <a:t>O(1)</a:t>
            </a:r>
            <a:r>
              <a:rPr lang="zh-CN" altLang="en-US" dirty="0"/>
              <a:t>个结果</a:t>
            </a:r>
            <a:endParaRPr lang="en-US" altLang="zh-CN" dirty="0"/>
          </a:p>
          <a:p>
            <a:pPr lvl="2"/>
            <a:r>
              <a:rPr lang="zh-CN" altLang="en-US" dirty="0"/>
              <a:t>二元操作符    需满足结合律</a:t>
            </a:r>
            <a:endParaRPr lang="en-US" altLang="zh-CN" dirty="0"/>
          </a:p>
          <a:p>
            <a:pPr lvl="2"/>
            <a:r>
              <a:rPr lang="zh-CN" altLang="en-US" dirty="0"/>
              <a:t>例如，求最小值，最大值，求和，平方和，逻辑与，逻辑或，等</a:t>
            </a:r>
            <a:endParaRPr lang="en-US" altLang="zh-CN" dirty="0"/>
          </a:p>
          <a:p>
            <a:pPr lvl="2"/>
            <a:r>
              <a:rPr lang="en-US" altLang="zh-CN" dirty="0"/>
              <a:t>OpenMP</a:t>
            </a:r>
            <a:r>
              <a:rPr lang="zh-CN" altLang="en-US" dirty="0"/>
              <a:t>中提供并行 </a:t>
            </a:r>
            <a:r>
              <a:rPr lang="en-US" altLang="zh-CN" dirty="0"/>
              <a:t>reduction</a:t>
            </a:r>
          </a:p>
          <a:p>
            <a:pPr lvl="2"/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60253-FC66-B24F-86DB-CCA6FB69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014A85-8556-7645-9BDD-1D3A5F5C702F}"/>
              </a:ext>
            </a:extLst>
          </p:cNvPr>
          <p:cNvSpPr/>
          <p:nvPr/>
        </p:nvSpPr>
        <p:spPr>
          <a:xfrm>
            <a:off x="2113244" y="4159513"/>
            <a:ext cx="68581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#</a:t>
            </a:r>
            <a:r>
              <a:rPr lang="en-US" sz="2400" dirty="0">
                <a:solidFill>
                  <a:srgbClr val="4B69C6"/>
                </a:solidFill>
                <a:latin typeface="Menlo" panose="020B0609030804020204" pitchFamily="49" charset="0"/>
              </a:rPr>
              <a:t>pragma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omp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for </a:t>
            </a:r>
            <a:r>
              <a:rPr lang="en-US" sz="2400" b="1" dirty="0">
                <a:solidFill>
                  <a:srgbClr val="333333"/>
                </a:solidFill>
                <a:latin typeface="Menlo" panose="020B0609030804020204" pitchFamily="49" charset="0"/>
              </a:rPr>
              <a:t>reduction(+: total)</a:t>
            </a:r>
          </a:p>
          <a:p>
            <a:r>
              <a:rPr lang="en-US" sz="2400" dirty="0">
                <a:solidFill>
                  <a:srgbClr val="4B69C6"/>
                </a:solidFill>
                <a:latin typeface="Menlo" panose="020B0609030804020204" pitchFamily="49" charset="0"/>
              </a:rPr>
              <a:t>for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9C5D27"/>
                </a:solidFill>
                <a:latin typeface="Menlo" panose="020B0609030804020204" pitchFamily="49" charset="0"/>
              </a:rPr>
              <a:t>20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++</a:t>
            </a: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total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+=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histogram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];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2AE474-079B-3F47-BD95-F6A5751E8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672" y="2098576"/>
            <a:ext cx="304800" cy="31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2CC79C-545E-9446-868C-CE80A2175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072" y="2645172"/>
            <a:ext cx="3048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575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84C3-9C6F-EC45-9911-8104AB70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扫描算法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9199-7414-4247-AEE5-9ADAFA17D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166234"/>
            <a:ext cx="13167360" cy="6116918"/>
          </a:xfrm>
        </p:spPr>
        <p:txBody>
          <a:bodyPr/>
          <a:lstStyle/>
          <a:p>
            <a:r>
              <a:rPr lang="zh-CN" altLang="en-US" sz="3600" dirty="0"/>
              <a:t>并行扫描算法（全局）</a:t>
            </a:r>
            <a:endParaRPr lang="en-US" altLang="zh-CN" sz="3600" dirty="0"/>
          </a:p>
          <a:p>
            <a:pPr lvl="1"/>
            <a:r>
              <a:rPr lang="zh-CN" altLang="en-US" sz="3200" dirty="0"/>
              <a:t>需要将每个线程块的局部总和加到其后的所有线程块的计算结果中</a:t>
            </a:r>
            <a:endParaRPr lang="en-US" altLang="zh-CN" sz="3200" dirty="0"/>
          </a:p>
          <a:p>
            <a:pPr lvl="2"/>
            <a:r>
              <a:rPr lang="zh-CN" altLang="en-US" sz="2800" dirty="0"/>
              <a:t>使用原子操作：更新局部结果为全局结果</a:t>
            </a:r>
            <a:endParaRPr lang="en-US" altLang="zh-CN" sz="2800" dirty="0"/>
          </a:p>
          <a:p>
            <a:pPr lvl="3"/>
            <a:r>
              <a:rPr lang="zh-CN" altLang="en-US" sz="2320" dirty="0"/>
              <a:t>加入</a:t>
            </a:r>
            <a:r>
              <a:rPr lang="en-US" altLang="zh-CN" sz="2320" dirty="0" err="1"/>
              <a:t>b</a:t>
            </a:r>
            <a:r>
              <a:rPr lang="en-US" altLang="zh-CN" sz="232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lock_sums</a:t>
            </a:r>
            <a:endParaRPr lang="en-US" altLang="zh-CN" sz="232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2"/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9D983-7F4B-844D-B2F6-BA05E1D6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0ED10F-510A-1944-847B-0F81FD2FF344}"/>
              </a:ext>
            </a:extLst>
          </p:cNvPr>
          <p:cNvSpPr/>
          <p:nvPr/>
        </p:nvSpPr>
        <p:spPr>
          <a:xfrm>
            <a:off x="2966120" y="3589253"/>
            <a:ext cx="8698160" cy="3477875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__global__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void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scan_update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out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block_sums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{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extern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__shared__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block_sum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idx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blockDim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if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==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   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block_sum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block_sums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blockIdx</a:t>
            </a:r>
            <a:r>
              <a:rPr lang="en-US" sz="20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2000" b="1" dirty="0">
                <a:solidFill>
                  <a:srgbClr val="AA3731"/>
                </a:solidFill>
                <a:latin typeface="Menlo" panose="020B0609030804020204" pitchFamily="49" charset="0"/>
              </a:rPr>
              <a:t>__</a:t>
            </a:r>
            <a:r>
              <a:rPr lang="en-US" sz="20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syncthreads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();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zh-CN" alt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out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idx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+=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Menlo" panose="020B0609030804020204" pitchFamily="49" charset="0"/>
              </a:rPr>
              <a:t>block_sum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0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20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9905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4AC1-8A4D-8A4B-B987-50209BDB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/>
              <a:t>小结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8393F-ACCE-A245-8B6B-2E3483127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为什么要学习并行模式？</a:t>
            </a:r>
            <a:endParaRPr lang="en-US" altLang="zh-CN" dirty="0"/>
          </a:p>
          <a:p>
            <a:r>
              <a:rPr lang="zh-CN" altLang="en-US" dirty="0"/>
              <a:t>两种常见的并行模式</a:t>
            </a:r>
            <a:endParaRPr lang="en-US" altLang="zh-CN" dirty="0"/>
          </a:p>
          <a:p>
            <a:pPr lvl="1"/>
            <a:r>
              <a:rPr lang="zh-CN" altLang="en-US" dirty="0"/>
              <a:t>归约：将数组中数据归约为一个元素</a:t>
            </a:r>
            <a:endParaRPr lang="en-US" altLang="zh-CN" dirty="0"/>
          </a:p>
          <a:p>
            <a:pPr lvl="2"/>
            <a:r>
              <a:rPr lang="zh-CN" altLang="en-US" dirty="0"/>
              <a:t>迭代调用核函数</a:t>
            </a:r>
            <a:endParaRPr lang="en-US" altLang="zh-CN" dirty="0"/>
          </a:p>
          <a:p>
            <a:pPr lvl="2"/>
            <a:r>
              <a:rPr lang="zh-CN" altLang="en-US" dirty="0"/>
              <a:t>少到一定程度适合</a:t>
            </a:r>
            <a:r>
              <a:rPr lang="en-US" altLang="zh-CN" dirty="0" err="1"/>
              <a:t>atomicAdd</a:t>
            </a:r>
            <a:endParaRPr lang="en-US" altLang="zh-CN" dirty="0"/>
          </a:p>
          <a:p>
            <a:pPr lvl="1"/>
            <a:r>
              <a:rPr lang="zh-CN" altLang="en-US" dirty="0"/>
              <a:t>扫描：前缀求和</a:t>
            </a:r>
            <a:endParaRPr lang="en-US" altLang="zh-CN" dirty="0"/>
          </a:p>
          <a:p>
            <a:pPr lvl="2"/>
            <a:r>
              <a:rPr lang="zh-CN" altLang="en-US" dirty="0"/>
              <a:t>多种算法的基础</a:t>
            </a:r>
            <a:endParaRPr lang="en-US" altLang="zh-CN" dirty="0"/>
          </a:p>
          <a:p>
            <a:pPr lvl="2"/>
            <a:r>
              <a:rPr lang="zh-CN" altLang="en-US" dirty="0"/>
              <a:t>同样可以迭代调用核函数</a:t>
            </a:r>
            <a:endParaRPr lang="en-US" altLang="zh-CN" dirty="0"/>
          </a:p>
          <a:p>
            <a:pPr lvl="1"/>
            <a:r>
              <a:rPr lang="zh-CN" altLang="en-US" dirty="0"/>
              <a:t>高效的程序需要从网格、线程块、线程束三个层面进行优化</a:t>
            </a:r>
            <a:endParaRPr lang="en-US" altLang="zh-CN" dirty="0"/>
          </a:p>
          <a:p>
            <a:pPr lvl="1"/>
            <a:r>
              <a:rPr lang="zh-CN" altLang="en-US" dirty="0"/>
              <a:t>原子操作可用于对线程块的结果进行归约</a:t>
            </a:r>
            <a:r>
              <a:rPr lang="en-US" altLang="zh-CN" dirty="0"/>
              <a:t>/</a:t>
            </a:r>
            <a:r>
              <a:rPr lang="zh-CN" altLang="en-US" dirty="0"/>
              <a:t>扫描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99D3D-53E6-3448-B283-3FDB4079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783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4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91467" indent="-342872">
              <a:spcBef>
                <a:spcPct val="20000"/>
              </a:spcBef>
              <a:buFont typeface="Arial" panose="020B0604020202020204" pitchFamily="34" charset="0"/>
              <a:buChar char="–"/>
              <a:defRPr sz="33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71488" indent="-274299">
              <a:spcBef>
                <a:spcPct val="20000"/>
              </a:spcBef>
              <a:buFont typeface="Arial" panose="020B0604020202020204" pitchFamily="34" charset="0"/>
              <a:buChar char="•"/>
              <a:defRPr sz="288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920085" indent="-274299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468677" indent="-274299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01727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565867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11446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663058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C37259-17AB-4033-9296-718E8806D94A}" type="slidenum">
              <a:rPr lang="zh-CN" altLang="en-US" sz="144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zh-CN" altLang="en-US" sz="1440">
              <a:solidFill>
                <a:srgbClr val="898989"/>
              </a:solidFill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0" y="3245022"/>
            <a:ext cx="14630399" cy="94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Questions?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F3A22-5F35-4744-8A2A-A32263723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归约算法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AC878-7826-2642-B64D-5D91276B9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</a:t>
            </a:r>
            <a:r>
              <a:rPr lang="zh-CN" altLang="en-US" dirty="0"/>
              <a:t>串行归约</a:t>
            </a:r>
            <a:endParaRPr lang="en-US" altLang="zh-CN" dirty="0"/>
          </a:p>
          <a:p>
            <a:pPr lvl="1"/>
            <a:r>
              <a:rPr lang="zh-CN" altLang="en-US" dirty="0"/>
              <a:t>执行时间</a:t>
            </a:r>
            <a:r>
              <a:rPr lang="en-US" altLang="zh-CN" dirty="0"/>
              <a:t>O(n)</a:t>
            </a:r>
          </a:p>
          <a:p>
            <a:pPr lvl="1"/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60253-FC66-B24F-86DB-CCA6FB69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C17BE-BDA9-8F48-B341-646CBA49B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300" y="2753072"/>
            <a:ext cx="4889500" cy="3810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9B15B2-6838-D440-82BB-7F3950777496}"/>
              </a:ext>
            </a:extLst>
          </p:cNvPr>
          <p:cNvSpPr/>
          <p:nvPr/>
        </p:nvSpPr>
        <p:spPr>
          <a:xfrm>
            <a:off x="1698576" y="2746648"/>
            <a:ext cx="5241776" cy="2308324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pt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pt" sz="2400" dirty="0">
                <a:solidFill>
                  <a:srgbClr val="333333"/>
                </a:solidFill>
                <a:latin typeface="Menlo" panose="020B0609030804020204" pitchFamily="49" charset="0"/>
              </a:rPr>
              <a:t> data</a:t>
            </a:r>
            <a:r>
              <a:rPr lang="pt" sz="24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pt" sz="2400" dirty="0">
                <a:solidFill>
                  <a:srgbClr val="333333"/>
                </a:solidFill>
                <a:latin typeface="Menlo" panose="020B0609030804020204" pitchFamily="49" charset="0"/>
              </a:rPr>
              <a:t>N</a:t>
            </a:r>
            <a:r>
              <a:rPr lang="pt" sz="2400" dirty="0">
                <a:solidFill>
                  <a:srgbClr val="777777"/>
                </a:solidFill>
                <a:latin typeface="Menlo" panose="020B0609030804020204" pitchFamily="49" charset="0"/>
              </a:rPr>
              <a:t>];</a:t>
            </a:r>
            <a:endParaRPr lang="pt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pt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pt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pt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r</a:t>
            </a:r>
            <a:r>
              <a:rPr lang="pt" sz="24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pt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pt" sz="24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pt" sz="2400" dirty="0">
                <a:solidFill>
                  <a:srgbClr val="4B69C6"/>
                </a:solidFill>
                <a:latin typeface="Menlo" panose="020B0609030804020204" pitchFamily="49" charset="0"/>
              </a:rPr>
              <a:t>for</a:t>
            </a:r>
            <a:r>
              <a:rPr lang="pt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pt" sz="2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pt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pt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pt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pt" sz="2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pt" sz="24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pt" sz="24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pt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pt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pt" sz="2400" dirty="0">
                <a:solidFill>
                  <a:srgbClr val="777777"/>
                </a:solidFill>
                <a:latin typeface="Menlo" panose="020B0609030804020204" pitchFamily="49" charset="0"/>
              </a:rPr>
              <a:t>&lt;</a:t>
            </a:r>
            <a:r>
              <a:rPr lang="pt" sz="2400" dirty="0">
                <a:solidFill>
                  <a:srgbClr val="333333"/>
                </a:solidFill>
                <a:latin typeface="Menlo" panose="020B0609030804020204" pitchFamily="49" charset="0"/>
              </a:rPr>
              <a:t>N</a:t>
            </a:r>
            <a:r>
              <a:rPr lang="pt" sz="24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pt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pt" sz="2400" dirty="0">
                <a:solidFill>
                  <a:srgbClr val="777777"/>
                </a:solidFill>
                <a:latin typeface="Menlo" panose="020B0609030804020204" pitchFamily="49" charset="0"/>
              </a:rPr>
              <a:t>++</a:t>
            </a:r>
            <a:r>
              <a:rPr lang="pt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pt" sz="2400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pt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pt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r</a:t>
            </a:r>
            <a:r>
              <a:rPr lang="pt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pt" sz="2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pt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pt" sz="2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reduce</a:t>
            </a:r>
            <a:r>
              <a:rPr lang="pt" sz="2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pt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r</a:t>
            </a:r>
            <a:r>
              <a:rPr lang="pt" sz="24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pt" sz="2400" dirty="0">
                <a:solidFill>
                  <a:srgbClr val="333333"/>
                </a:solidFill>
                <a:latin typeface="Menlo" panose="020B0609030804020204" pitchFamily="49" charset="0"/>
              </a:rPr>
              <a:t> data</a:t>
            </a:r>
            <a:r>
              <a:rPr lang="pt" sz="24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pt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pt" sz="2400" dirty="0">
                <a:solidFill>
                  <a:srgbClr val="777777"/>
                </a:solidFill>
                <a:latin typeface="Menlo" panose="020B0609030804020204" pitchFamily="49" charset="0"/>
              </a:rPr>
              <a:t>]);</a:t>
            </a:r>
            <a:endParaRPr lang="pt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pt" sz="24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pt" sz="24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22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CA4D-D9EC-C04F-857E-32A9A979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归约算法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8FFC9-C4F4-9540-AB28-9D74F6200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GPU</a:t>
            </a:r>
            <a:r>
              <a:rPr lang="zh-CN" altLang="en-US" dirty="0"/>
              <a:t>归约：二叉树</a:t>
            </a:r>
            <a:endParaRPr lang="en-US" altLang="zh-CN" dirty="0"/>
          </a:p>
          <a:p>
            <a:pPr lvl="1"/>
            <a:r>
              <a:rPr lang="zh-CN" altLang="en-US" dirty="0"/>
              <a:t>二元操作符    需满足结合律</a:t>
            </a:r>
            <a:endParaRPr lang="en-US" altLang="zh-CN" dirty="0"/>
          </a:p>
          <a:p>
            <a:pPr lvl="2"/>
            <a:r>
              <a:rPr lang="zh-CN" altLang="en-US" dirty="0"/>
              <a:t>结果与执行顺序无关</a:t>
            </a:r>
            <a:endParaRPr lang="en-US" altLang="zh-CN" dirty="0"/>
          </a:p>
          <a:p>
            <a:pPr lvl="1"/>
            <a:r>
              <a:rPr lang="zh-CN" altLang="en-US" dirty="0"/>
              <a:t>执行时间</a:t>
            </a:r>
            <a:r>
              <a:rPr lang="en-US" altLang="zh-CN" dirty="0"/>
              <a:t>O(</a:t>
            </a:r>
            <a:r>
              <a:rPr lang="en-US" altLang="zh-CN" dirty="0" err="1"/>
              <a:t>lg</a:t>
            </a:r>
            <a:r>
              <a:rPr lang="zh-CN" altLang="en-US" dirty="0"/>
              <a:t> </a:t>
            </a:r>
            <a:r>
              <a:rPr lang="en-US" altLang="zh-CN" dirty="0"/>
              <a:t>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8F4DC-D442-FF48-ABFF-79C1381C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A71444-8093-6F4F-9A30-CB133B637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24" y="3650332"/>
            <a:ext cx="5359400" cy="2552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C122A5-DC71-1442-B970-E1248BA10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352" y="3610744"/>
            <a:ext cx="4889500" cy="3810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8AABC9-6F4D-ED42-A229-1B5439369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824" y="2051882"/>
            <a:ext cx="3048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54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6FAE-DBA5-9649-806F-4EEE023A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归约算法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76E4-B2FB-3744-A86D-C6E7A1127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例子：数组求和</a:t>
            </a:r>
            <a:endParaRPr lang="en-US" altLang="zh-CN" dirty="0"/>
          </a:p>
          <a:p>
            <a:pPr lvl="1"/>
            <a:r>
              <a:rPr lang="zh-CN" altLang="en-US" dirty="0"/>
              <a:t>将前例中</a:t>
            </a:r>
            <a:r>
              <a:rPr lang="en-US" altLang="zh-CN" dirty="0"/>
              <a:t>CPU</a:t>
            </a:r>
            <a:r>
              <a:rPr lang="zh-CN" altLang="en-US" dirty="0"/>
              <a:t>中二元操作符    定义为整型相加</a:t>
            </a:r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E88E-1E07-244F-9517-A4F3C9A6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3FE432-1E08-4E4B-B7EC-1DCAE89B6F5E}"/>
              </a:ext>
            </a:extLst>
          </p:cNvPr>
          <p:cNvSpPr/>
          <p:nvPr/>
        </p:nvSpPr>
        <p:spPr>
          <a:xfrm>
            <a:off x="1770584" y="2818656"/>
            <a:ext cx="5961856" cy="3785652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b="1" dirty="0">
                <a:solidFill>
                  <a:srgbClr val="AA3731"/>
                </a:solidFill>
                <a:latin typeface="Menlo" panose="020B0609030804020204" pitchFamily="49" charset="0"/>
              </a:rPr>
              <a:t>sum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data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400" dirty="0">
                <a:solidFill>
                  <a:srgbClr val="7A3E9D"/>
                </a:solidFill>
                <a:latin typeface="Menlo" panose="020B0609030804020204" pitchFamily="49" charset="0"/>
              </a:rPr>
              <a:t>    </a:t>
            </a:r>
            <a:r>
              <a:rPr lang="en-US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r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400" dirty="0">
                <a:solidFill>
                  <a:srgbClr val="4B69C6"/>
                </a:solidFill>
                <a:latin typeface="Menlo" panose="020B0609030804020204" pitchFamily="49" charset="0"/>
              </a:rPr>
              <a:t>    </a:t>
            </a:r>
            <a:r>
              <a:rPr lang="en-US" sz="2400" dirty="0">
                <a:solidFill>
                  <a:srgbClr val="4B69C6"/>
                </a:solidFill>
                <a:latin typeface="Menlo" panose="020B0609030804020204" pitchFamily="49" charset="0"/>
              </a:rPr>
              <a:t>for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5D27"/>
                </a:solidFill>
                <a:latin typeface="Menlo" panose="020B0609030804020204" pitchFamily="49" charset="0"/>
              </a:rPr>
              <a:t>0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N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++</a:t>
            </a: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       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r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b="1" dirty="0">
                <a:solidFill>
                  <a:srgbClr val="AA3731"/>
                </a:solidFill>
                <a:latin typeface="Menlo" panose="020B0609030804020204" pitchFamily="49" charset="0"/>
              </a:rPr>
              <a:t>reduce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r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data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]);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   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b="1" dirty="0">
                <a:solidFill>
                  <a:srgbClr val="AA3731"/>
                </a:solidFill>
                <a:latin typeface="Menlo" panose="020B0609030804020204" pitchFamily="49" charset="0"/>
              </a:rPr>
              <a:t>reduce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r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400" dirty="0">
                <a:solidFill>
                  <a:srgbClr val="4B69C6"/>
                </a:solidFill>
                <a:latin typeface="Menlo" panose="020B0609030804020204" pitchFamily="49" charset="0"/>
              </a:rPr>
              <a:t>    </a:t>
            </a:r>
            <a:r>
              <a:rPr lang="en-US" sz="2400" dirty="0">
                <a:solidFill>
                  <a:srgbClr val="4B69C6"/>
                </a:solidFill>
                <a:latin typeface="Menlo" panose="020B0609030804020204" pitchFamily="49" charset="0"/>
              </a:rPr>
              <a:t>return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r</a:t>
            </a:r>
            <a:r>
              <a:rPr lang="en-US" sz="24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);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24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793742-19ED-A84A-BF81-A9843FC66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910" y="2602632"/>
            <a:ext cx="4889500" cy="3810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778147-B8E4-E84E-8013-55133DF5E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825" y="2042990"/>
            <a:ext cx="3048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7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6FAE-DBA5-9649-806F-4EEE023A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归约算法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76E4-B2FB-3744-A86D-C6E7A1127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例子：数组求和</a:t>
            </a:r>
            <a:endParaRPr lang="en-US" altLang="zh-CN" dirty="0"/>
          </a:p>
          <a:p>
            <a:pPr lvl="1"/>
            <a:r>
              <a:rPr lang="en-US" altLang="zh-CN" dirty="0"/>
              <a:t>GPU</a:t>
            </a:r>
            <a:r>
              <a:rPr lang="zh-CN" altLang="en-US" dirty="0"/>
              <a:t>并行求和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E88E-1E07-244F-9517-A4F3C9A6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7D38F6-5DBA-F54E-9C83-95EC50532414}"/>
              </a:ext>
            </a:extLst>
          </p:cNvPr>
          <p:cNvSpPr/>
          <p:nvPr/>
        </p:nvSpPr>
        <p:spPr>
          <a:xfrm>
            <a:off x="1750840" y="2723280"/>
            <a:ext cx="10441160" cy="1569660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__global__ </a:t>
            </a:r>
            <a:r>
              <a:rPr lang="en-US" sz="2400" dirty="0">
                <a:solidFill>
                  <a:srgbClr val="7A3E9D"/>
                </a:solidFill>
                <a:latin typeface="Menlo" panose="020B0609030804020204" pitchFamily="49" charset="0"/>
              </a:rPr>
              <a:t>void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sum_reduction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7A3E9D"/>
                </a:solidFill>
                <a:latin typeface="Menlo" panose="020B0609030804020204" pitchFamily="49" charset="0"/>
              </a:rPr>
              <a:t>float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out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A3E9D"/>
                </a:solidFill>
                <a:latin typeface="Menlo" panose="020B0609030804020204" pitchFamily="49" charset="0"/>
              </a:rPr>
              <a:t>float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data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400" dirty="0">
                <a:solidFill>
                  <a:srgbClr val="7A3E9D"/>
                </a:solidFill>
                <a:latin typeface="Menlo" panose="020B0609030804020204" pitchFamily="49" charset="0"/>
              </a:rPr>
              <a:t>    </a:t>
            </a:r>
            <a:r>
              <a:rPr lang="en-US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tid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blockIdx</a:t>
            </a:r>
            <a:r>
              <a:rPr lang="en-US" sz="24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blockDim</a:t>
            </a:r>
            <a:r>
              <a:rPr lang="en-US" sz="24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4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sz="24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out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tid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data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tid</a:t>
            </a:r>
            <a:r>
              <a:rPr lang="zh-CN" alt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*</a:t>
            </a:r>
            <a:r>
              <a:rPr lang="en-US" altLang="zh-CN" sz="2400" dirty="0">
                <a:solidFill>
                  <a:srgbClr val="333333"/>
                </a:solidFill>
                <a:latin typeface="Menlo" panose="020B0609030804020204" pitchFamily="49" charset="0"/>
              </a:rPr>
              <a:t>2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data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tid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400" dirty="0">
                <a:solidFill>
                  <a:srgbClr val="9C5D27"/>
                </a:solidFill>
                <a:latin typeface="Menlo" panose="020B0609030804020204" pitchFamily="49" charset="0"/>
              </a:rPr>
              <a:t>2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4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];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24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249F2E-B00C-1A4D-9FC6-D996F775B081}"/>
              </a:ext>
            </a:extLst>
          </p:cNvPr>
          <p:cNvSpPr/>
          <p:nvPr/>
        </p:nvSpPr>
        <p:spPr>
          <a:xfrm>
            <a:off x="10339536" y="3716902"/>
            <a:ext cx="3251720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Menlo" panose="020B0609030804020204" pitchFamily="49" charset="0"/>
              </a:rPr>
              <a:t>o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ut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可以等于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data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吗</a:t>
            </a:r>
            <a:r>
              <a:rPr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?</a:t>
            </a:r>
            <a:endParaRPr lang="en-US" sz="2400" b="0" dirty="0">
              <a:effectLst/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DD16C2-7678-754B-AEFE-490949CD5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018" y="4978896"/>
            <a:ext cx="11137900" cy="20955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73329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6FAE-DBA5-9649-806F-4EEE023A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归约算法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76E4-B2FB-3744-A86D-C6E7A1127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例子：数组求和</a:t>
            </a:r>
            <a:endParaRPr lang="en-US" altLang="zh-CN" dirty="0"/>
          </a:p>
          <a:p>
            <a:pPr lvl="1"/>
            <a:r>
              <a:rPr lang="en-US" altLang="zh-CN" dirty="0"/>
              <a:t>GPU</a:t>
            </a:r>
            <a:r>
              <a:rPr lang="zh-CN" altLang="en-US" dirty="0"/>
              <a:t>并行求和</a:t>
            </a:r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zh-CN" altLang="en-US" dirty="0"/>
              <a:t>以上代码存在问题：</a:t>
            </a:r>
            <a:endParaRPr lang="en-US" altLang="zh-CN" dirty="0"/>
          </a:p>
          <a:p>
            <a:pPr lvl="3"/>
            <a:r>
              <a:rPr lang="zh-CN" altLang="en-US" dirty="0"/>
              <a:t>需要在全局内存中额外分配内存存储中间结果（</a:t>
            </a:r>
            <a:r>
              <a:rPr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</a:t>
            </a:r>
            <a:r>
              <a:rPr lang="zh-CN" altLang="en-US" dirty="0"/>
              <a:t>）</a:t>
            </a:r>
            <a:endParaRPr lang="en-US" altLang="zh-CN" dirty="0"/>
          </a:p>
          <a:p>
            <a:pPr lvl="4"/>
            <a:r>
              <a:rPr lang="zh-CN" altLang="en-US" dirty="0"/>
              <a:t>大小为</a:t>
            </a:r>
            <a:r>
              <a:rPr lang="en-US" altLang="zh-CN" dirty="0"/>
              <a:t>0.5</a:t>
            </a:r>
            <a:r>
              <a:rPr lang="zh-CN" altLang="en-US" dirty="0"/>
              <a:t>*</a:t>
            </a:r>
            <a:r>
              <a:rPr lang="en-US" altLang="zh-CN" dirty="0"/>
              <a:t>n+0.25</a:t>
            </a:r>
            <a:r>
              <a:rPr lang="zh-CN" altLang="en-US" dirty="0"/>
              <a:t>*</a:t>
            </a:r>
            <a:r>
              <a:rPr lang="en-US" altLang="zh-CN" dirty="0"/>
              <a:t>n</a:t>
            </a:r>
          </a:p>
          <a:p>
            <a:pPr lvl="4"/>
            <a:r>
              <a:rPr lang="zh-CN" altLang="en-US" dirty="0"/>
              <a:t>全局内存访问慢</a:t>
            </a:r>
            <a:endParaRPr lang="en-US" altLang="zh-CN" dirty="0"/>
          </a:p>
          <a:p>
            <a:pPr lvl="3"/>
            <a:r>
              <a:rPr lang="zh-CN" altLang="en-US" dirty="0"/>
              <a:t>线程工作量小（需产生大量线程）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E88E-1E07-244F-9517-A4F3C9A6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7D38F6-5DBA-F54E-9C83-95EC50532414}"/>
              </a:ext>
            </a:extLst>
          </p:cNvPr>
          <p:cNvSpPr/>
          <p:nvPr/>
        </p:nvSpPr>
        <p:spPr>
          <a:xfrm>
            <a:off x="1750840" y="2723280"/>
            <a:ext cx="10441160" cy="1569660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__global__ </a:t>
            </a:r>
            <a:r>
              <a:rPr lang="en-US" sz="2400" dirty="0">
                <a:solidFill>
                  <a:srgbClr val="7A3E9D"/>
                </a:solidFill>
                <a:latin typeface="Menlo" panose="020B0609030804020204" pitchFamily="49" charset="0"/>
              </a:rPr>
              <a:t>void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b="1" dirty="0" err="1">
                <a:solidFill>
                  <a:srgbClr val="AA3731"/>
                </a:solidFill>
                <a:latin typeface="Menlo" panose="020B0609030804020204" pitchFamily="49" charset="0"/>
              </a:rPr>
              <a:t>sum_reduction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2400" dirty="0">
                <a:solidFill>
                  <a:srgbClr val="7A3E9D"/>
                </a:solidFill>
                <a:latin typeface="Menlo" panose="020B0609030804020204" pitchFamily="49" charset="0"/>
              </a:rPr>
              <a:t>float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out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,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A3E9D"/>
                </a:solidFill>
                <a:latin typeface="Menlo" panose="020B0609030804020204" pitchFamily="49" charset="0"/>
              </a:rPr>
              <a:t>float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data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){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400" dirty="0">
                <a:solidFill>
                  <a:srgbClr val="7A3E9D"/>
                </a:solidFill>
                <a:latin typeface="Menlo" panose="020B0609030804020204" pitchFamily="49" charset="0"/>
              </a:rPr>
              <a:t>    </a:t>
            </a:r>
            <a:r>
              <a:rPr lang="en-US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tid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blockIdx</a:t>
            </a:r>
            <a:r>
              <a:rPr lang="en-US" sz="24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blockDim</a:t>
            </a:r>
            <a:r>
              <a:rPr lang="en-US" sz="24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400" dirty="0" err="1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threadIdx</a:t>
            </a:r>
            <a:r>
              <a:rPr lang="en-US" sz="2400" dirty="0" err="1">
                <a:solidFill>
                  <a:srgbClr val="777777"/>
                </a:solidFill>
                <a:latin typeface="Menlo" panose="020B0609030804020204" pitchFamily="49" charset="0"/>
              </a:rPr>
              <a:t>.</a:t>
            </a:r>
            <a:r>
              <a:rPr lang="en-US" sz="2400" dirty="0" err="1">
                <a:solidFill>
                  <a:srgbClr val="7A3E9D"/>
                </a:solidFill>
                <a:latin typeface="Menlo" panose="020B0609030804020204" pitchFamily="49" charset="0"/>
              </a:rPr>
              <a:t>x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;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   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out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tid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data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tid</a:t>
            </a:r>
            <a:r>
              <a:rPr lang="zh-CN" alt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*</a:t>
            </a:r>
            <a:r>
              <a:rPr lang="en-US" altLang="zh-CN" sz="2400" dirty="0">
                <a:solidFill>
                  <a:srgbClr val="333333"/>
                </a:solidFill>
                <a:latin typeface="Menlo" panose="020B0609030804020204" pitchFamily="49" charset="0"/>
              </a:rPr>
              <a:t>2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]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400" dirty="0">
                <a:solidFill>
                  <a:srgbClr val="333333"/>
                </a:solidFill>
                <a:latin typeface="Menlo" panose="020B0609030804020204" pitchFamily="49" charset="0"/>
              </a:rPr>
              <a:t> data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[</a:t>
            </a:r>
            <a:r>
              <a:rPr lang="en-US" sz="2400" dirty="0" err="1">
                <a:solidFill>
                  <a:srgbClr val="333333"/>
                </a:solidFill>
                <a:latin typeface="Menlo" panose="020B0609030804020204" pitchFamily="49" charset="0"/>
              </a:rPr>
              <a:t>tid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*</a:t>
            </a:r>
            <a:r>
              <a:rPr lang="en-US" sz="2400" dirty="0">
                <a:solidFill>
                  <a:srgbClr val="9C5D27"/>
                </a:solidFill>
                <a:latin typeface="Menlo" panose="020B0609030804020204" pitchFamily="49" charset="0"/>
              </a:rPr>
              <a:t>2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+</a:t>
            </a:r>
            <a:r>
              <a:rPr lang="en-US" sz="2400" dirty="0">
                <a:solidFill>
                  <a:srgbClr val="9C5D27"/>
                </a:solidFill>
                <a:latin typeface="Menlo" panose="020B0609030804020204" pitchFamily="49" charset="0"/>
              </a:rPr>
              <a:t>1</a:t>
            </a:r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];</a:t>
            </a:r>
            <a:endParaRPr lang="en-US" sz="24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777777"/>
                </a:solidFill>
                <a:latin typeface="Menlo" panose="020B0609030804020204" pitchFamily="49" charset="0"/>
              </a:rPr>
              <a:t>}</a:t>
            </a:r>
            <a:endParaRPr lang="en-US" sz="24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695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31742</TotalTime>
  <Words>3887</Words>
  <Application>Microsoft Office PowerPoint</Application>
  <PresentationFormat>自定义</PresentationFormat>
  <Paragraphs>529</Paragraphs>
  <Slides>42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4" baseType="lpstr">
      <vt:lpstr>AdvP6F00</vt:lpstr>
      <vt:lpstr>Arial Unicode MS</vt:lpstr>
      <vt:lpstr>Helvetica Neue</vt:lpstr>
      <vt:lpstr>Lantinghei SC Heavy</vt:lpstr>
      <vt:lpstr>Menlo</vt:lpstr>
      <vt:lpstr>SimHei</vt:lpstr>
      <vt:lpstr>KaiTi</vt:lpstr>
      <vt:lpstr>Arial</vt:lpstr>
      <vt:lpstr>Arial Black</vt:lpstr>
      <vt:lpstr>Calibri</vt:lpstr>
      <vt:lpstr>Times New Roman</vt:lpstr>
      <vt:lpstr>Office 主题​​</vt:lpstr>
      <vt:lpstr>PowerPoint 演示文稿</vt:lpstr>
      <vt:lpstr>课程提纲</vt:lpstr>
      <vt:lpstr>并行模式</vt:lpstr>
      <vt:lpstr>归约算法</vt:lpstr>
      <vt:lpstr>归约算法</vt:lpstr>
      <vt:lpstr>归约算法</vt:lpstr>
      <vt:lpstr>归约算法</vt:lpstr>
      <vt:lpstr>归约算法</vt:lpstr>
      <vt:lpstr>归约算法</vt:lpstr>
      <vt:lpstr>归约算法</vt:lpstr>
      <vt:lpstr>归约算法</vt:lpstr>
      <vt:lpstr>归约算法</vt:lpstr>
      <vt:lpstr>归约算法</vt:lpstr>
      <vt:lpstr>归约算法</vt:lpstr>
      <vt:lpstr>归约算法</vt:lpstr>
      <vt:lpstr>归约算法</vt:lpstr>
      <vt:lpstr>归约算法</vt:lpstr>
      <vt:lpstr>归约算法</vt:lpstr>
      <vt:lpstr>归约算法</vt:lpstr>
      <vt:lpstr>归约算法</vt:lpstr>
      <vt:lpstr>归约算法</vt:lpstr>
      <vt:lpstr>归约算法</vt:lpstr>
      <vt:lpstr>归约算法</vt:lpstr>
      <vt:lpstr>课程提纲</vt:lpstr>
      <vt:lpstr>扫描算法</vt:lpstr>
      <vt:lpstr>扫描算法</vt:lpstr>
      <vt:lpstr>扫描算法</vt:lpstr>
      <vt:lpstr>扫描算法</vt:lpstr>
      <vt:lpstr>扫描算法</vt:lpstr>
      <vt:lpstr>扫描算法</vt:lpstr>
      <vt:lpstr>扫描算法</vt:lpstr>
      <vt:lpstr>扫描算法</vt:lpstr>
      <vt:lpstr>扫描算法</vt:lpstr>
      <vt:lpstr>扫描算法</vt:lpstr>
      <vt:lpstr>扫描算法</vt:lpstr>
      <vt:lpstr>扫描算法</vt:lpstr>
      <vt:lpstr>扫描算法</vt:lpstr>
      <vt:lpstr>扫描算法</vt:lpstr>
      <vt:lpstr>扫描算法</vt:lpstr>
      <vt:lpstr>扫描算法</vt:lpstr>
      <vt:lpstr>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Jones Wong</cp:lastModifiedBy>
  <cp:revision>1110</cp:revision>
  <cp:lastPrinted>2019-04-02T10:38:16Z</cp:lastPrinted>
  <dcterms:created xsi:type="dcterms:W3CDTF">2016-04-18T09:33:21Z</dcterms:created>
  <dcterms:modified xsi:type="dcterms:W3CDTF">2024-05-27T06:07:57Z</dcterms:modified>
</cp:coreProperties>
</file>