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984" r:id="rId2"/>
    <p:sldId id="511" r:id="rId3"/>
    <p:sldId id="995" r:id="rId4"/>
    <p:sldId id="996" r:id="rId5"/>
    <p:sldId id="997" r:id="rId6"/>
    <p:sldId id="998" r:id="rId7"/>
    <p:sldId id="1000" r:id="rId8"/>
    <p:sldId id="1001" r:id="rId9"/>
    <p:sldId id="1002" r:id="rId10"/>
    <p:sldId id="558" r:id="rId11"/>
    <p:sldId id="1003" r:id="rId12"/>
    <p:sldId id="289" r:id="rId13"/>
    <p:sldId id="302" r:id="rId14"/>
    <p:sldId id="990" r:id="rId15"/>
    <p:sldId id="991" r:id="rId16"/>
    <p:sldId id="992" r:id="rId17"/>
    <p:sldId id="993" r:id="rId18"/>
    <p:sldId id="999" r:id="rId19"/>
    <p:sldId id="526" r:id="rId20"/>
    <p:sldId id="1005" r:id="rId21"/>
    <p:sldId id="1006" r:id="rId22"/>
    <p:sldId id="1007" r:id="rId23"/>
    <p:sldId id="572" r:id="rId24"/>
    <p:sldId id="563" r:id="rId25"/>
    <p:sldId id="565" r:id="rId26"/>
    <p:sldId id="566" r:id="rId27"/>
    <p:sldId id="567" r:id="rId28"/>
    <p:sldId id="568" r:id="rId29"/>
    <p:sldId id="569" r:id="rId30"/>
    <p:sldId id="570" r:id="rId31"/>
    <p:sldId id="571" r:id="rId32"/>
    <p:sldId id="529" r:id="rId33"/>
    <p:sldId id="994" r:id="rId34"/>
    <p:sldId id="89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66CC"/>
    <a:srgbClr val="044823"/>
    <a:srgbClr val="0364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95" autoAdjust="0"/>
    <p:restoredTop sz="88087" autoAdjust="0"/>
  </p:normalViewPr>
  <p:slideViewPr>
    <p:cSldViewPr>
      <p:cViewPr varScale="1">
        <p:scale>
          <a:sx n="111" d="100"/>
          <a:sy n="111" d="100"/>
        </p:scale>
        <p:origin x="1608" y="8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6459F-225C-4AA8-B12F-7D0F44785B1A}" type="datetimeFigureOut">
              <a:rPr lang="en-SG" smtClean="0"/>
              <a:t>15/3/2023</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5393A7-4FB6-4BF3-96F1-9E4FE8269987}" type="slidenum">
              <a:rPr lang="en-SG" smtClean="0"/>
              <a:t>‹#›</a:t>
            </a:fld>
            <a:endParaRPr lang="en-SG"/>
          </a:p>
        </p:txBody>
      </p:sp>
    </p:spTree>
    <p:extLst>
      <p:ext uri="{BB962C8B-B14F-4D97-AF65-F5344CB8AC3E}">
        <p14:creationId xmlns:p14="http://schemas.microsoft.com/office/powerpoint/2010/main" val="307999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7BB44CBB-65A1-47F3-9056-145D2D3EF6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B286057A-D5AA-4AFB-A68E-F6185FD2AA31}" type="slidenum">
              <a:rPr lang="en-US" altLang="zh-CN" sz="1200">
                <a:latin typeface="Arial" panose="020B0604020202020204" pitchFamily="34" charset="0"/>
              </a:rPr>
              <a:pPr/>
              <a:t>2</a:t>
            </a:fld>
            <a:endParaRPr lang="en-US" altLang="zh-CN" sz="1200">
              <a:latin typeface="Arial" panose="020B0604020202020204" pitchFamily="34" charset="0"/>
            </a:endParaRPr>
          </a:p>
        </p:txBody>
      </p:sp>
      <p:sp>
        <p:nvSpPr>
          <p:cNvPr id="23555" name="Rectangle 2">
            <a:extLst>
              <a:ext uri="{FF2B5EF4-FFF2-40B4-BE49-F238E27FC236}">
                <a16:creationId xmlns:a16="http://schemas.microsoft.com/office/drawing/2014/main" id="{015F4857-EA06-4D55-A38F-64E44EF4DFC1}"/>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26BB5E6F-5DEB-4746-8881-3B62C7568B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282658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3B058404-EFDA-4F44-B02F-69E0BEA0C5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A6D05E14-3ABF-46F6-81AE-757A83D1E4DD}" type="slidenum">
              <a:rPr lang="en-US" altLang="zh-CN" sz="1200">
                <a:latin typeface="Arial" panose="020B0604020202020204" pitchFamily="34" charset="0"/>
              </a:rPr>
              <a:pPr/>
              <a:t>27</a:t>
            </a:fld>
            <a:endParaRPr lang="en-US" altLang="zh-CN" sz="1200">
              <a:latin typeface="Arial" panose="020B0604020202020204" pitchFamily="34" charset="0"/>
            </a:endParaRPr>
          </a:p>
        </p:txBody>
      </p:sp>
      <p:sp>
        <p:nvSpPr>
          <p:cNvPr id="55299" name="Rectangle 2">
            <a:extLst>
              <a:ext uri="{FF2B5EF4-FFF2-40B4-BE49-F238E27FC236}">
                <a16:creationId xmlns:a16="http://schemas.microsoft.com/office/drawing/2014/main" id="{77EB715A-3CFE-4A9C-93A0-385F0D909A7B}"/>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A0FCBBCD-FA6A-4099-80D5-E87D9CE114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959545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DE0429D6-9273-4364-A27B-6208F416D0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FE23282C-02F9-4760-887D-5C51809F57BA}" type="slidenum">
              <a:rPr lang="en-US" altLang="zh-CN" sz="1200">
                <a:latin typeface="Arial" panose="020B0604020202020204" pitchFamily="34" charset="0"/>
              </a:rPr>
              <a:pPr/>
              <a:t>28</a:t>
            </a:fld>
            <a:endParaRPr lang="en-US" altLang="zh-CN" sz="1200">
              <a:latin typeface="Arial" panose="020B0604020202020204" pitchFamily="34" charset="0"/>
            </a:endParaRPr>
          </a:p>
        </p:txBody>
      </p:sp>
      <p:sp>
        <p:nvSpPr>
          <p:cNvPr id="57347" name="Rectangle 2">
            <a:extLst>
              <a:ext uri="{FF2B5EF4-FFF2-40B4-BE49-F238E27FC236}">
                <a16:creationId xmlns:a16="http://schemas.microsoft.com/office/drawing/2014/main" id="{BDACB91B-F3E6-4B47-B364-EA4822E13153}"/>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3646D49E-65B6-477F-92B6-5BF1ECEEEC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181715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4208CD0E-7DA9-465C-A008-0D984F38BC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E1552A75-941B-425A-B515-85D3626F27CC}" type="slidenum">
              <a:rPr lang="en-US" altLang="zh-CN" sz="1200">
                <a:latin typeface="Arial" panose="020B0604020202020204" pitchFamily="34" charset="0"/>
              </a:rPr>
              <a:pPr/>
              <a:t>29</a:t>
            </a:fld>
            <a:endParaRPr lang="en-US" altLang="zh-CN" sz="1200">
              <a:latin typeface="Arial" panose="020B0604020202020204" pitchFamily="34" charset="0"/>
            </a:endParaRPr>
          </a:p>
        </p:txBody>
      </p:sp>
      <p:sp>
        <p:nvSpPr>
          <p:cNvPr id="59395" name="Rectangle 2">
            <a:extLst>
              <a:ext uri="{FF2B5EF4-FFF2-40B4-BE49-F238E27FC236}">
                <a16:creationId xmlns:a16="http://schemas.microsoft.com/office/drawing/2014/main" id="{CCAC2728-93C6-4D8D-A31F-BC211E4001FB}"/>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6EE96D7-E950-43F8-8777-16EEB0A2EC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73720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30251BF2-11D6-41CE-9750-2560A00D7B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4A9AADE2-CBEE-446E-A44F-8E803B682451}" type="slidenum">
              <a:rPr lang="en-US" altLang="zh-CN" sz="1200">
                <a:latin typeface="Arial" panose="020B0604020202020204" pitchFamily="34" charset="0"/>
              </a:rPr>
              <a:pPr/>
              <a:t>30</a:t>
            </a:fld>
            <a:endParaRPr lang="en-US" altLang="zh-CN" sz="1200">
              <a:latin typeface="Arial" panose="020B0604020202020204" pitchFamily="34" charset="0"/>
            </a:endParaRPr>
          </a:p>
        </p:txBody>
      </p:sp>
      <p:sp>
        <p:nvSpPr>
          <p:cNvPr id="61443" name="Rectangle 2">
            <a:extLst>
              <a:ext uri="{FF2B5EF4-FFF2-40B4-BE49-F238E27FC236}">
                <a16:creationId xmlns:a16="http://schemas.microsoft.com/office/drawing/2014/main" id="{1C0EC5CE-6A83-4507-92DB-20E9ABF2A53C}"/>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8A86A7EC-5B8B-485F-9BA1-BA2AF8B5F4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029683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B5D1958B-D0EF-4F08-9CD1-6C31F954C8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EE0C2EC5-B624-4D36-BCD6-B8B282D19ACD}" type="slidenum">
              <a:rPr lang="en-US" altLang="zh-CN" sz="1200">
                <a:latin typeface="Arial" panose="020B0604020202020204" pitchFamily="34" charset="0"/>
              </a:rPr>
              <a:pPr/>
              <a:t>31</a:t>
            </a:fld>
            <a:endParaRPr lang="en-US" altLang="zh-CN" sz="1200">
              <a:latin typeface="Arial" panose="020B0604020202020204" pitchFamily="34" charset="0"/>
            </a:endParaRPr>
          </a:p>
        </p:txBody>
      </p:sp>
      <p:sp>
        <p:nvSpPr>
          <p:cNvPr id="63491" name="Rectangle 2">
            <a:extLst>
              <a:ext uri="{FF2B5EF4-FFF2-40B4-BE49-F238E27FC236}">
                <a16:creationId xmlns:a16="http://schemas.microsoft.com/office/drawing/2014/main" id="{FB7FD7F1-197C-44A6-AC97-3489EB9ED4D2}"/>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70F9300B-BB8F-432E-A16D-1441BBF1B0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80460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E0BAFDD5-B8DE-4BFD-B2EF-AF5BC6461E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C02C129D-8EBC-40E2-AC4C-C5C35CF32335}" type="slidenum">
              <a:rPr lang="en-US" altLang="zh-CN" sz="1200">
                <a:latin typeface="Arial" panose="020B0604020202020204" pitchFamily="34" charset="0"/>
              </a:rPr>
              <a:pPr/>
              <a:t>32</a:t>
            </a:fld>
            <a:endParaRPr lang="en-US" altLang="zh-CN" sz="1200">
              <a:latin typeface="Arial" panose="020B0604020202020204" pitchFamily="34" charset="0"/>
            </a:endParaRPr>
          </a:p>
        </p:txBody>
      </p:sp>
      <p:sp>
        <p:nvSpPr>
          <p:cNvPr id="65539" name="Rectangle 2">
            <a:extLst>
              <a:ext uri="{FF2B5EF4-FFF2-40B4-BE49-F238E27FC236}">
                <a16:creationId xmlns:a16="http://schemas.microsoft.com/office/drawing/2014/main" id="{D4ED151E-7274-4120-980F-2B717497F50A}"/>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C416350A-237E-4C5F-BD47-E64D80B4B5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98839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8FDA6892-CB0C-4BAC-9123-39095C4332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5427144E-5014-4B9E-BA3A-059CDC8761A7}" type="slidenum">
              <a:rPr lang="en-US" altLang="zh-CN" sz="1200">
                <a:latin typeface="Arial" panose="020B0604020202020204" pitchFamily="34" charset="0"/>
              </a:rPr>
              <a:pPr/>
              <a:t>10</a:t>
            </a:fld>
            <a:endParaRPr lang="en-US" altLang="zh-CN" sz="1200">
              <a:latin typeface="Arial" panose="020B0604020202020204" pitchFamily="34" charset="0"/>
            </a:endParaRPr>
          </a:p>
        </p:txBody>
      </p:sp>
      <p:sp>
        <p:nvSpPr>
          <p:cNvPr id="29699" name="Rectangle 2">
            <a:extLst>
              <a:ext uri="{FF2B5EF4-FFF2-40B4-BE49-F238E27FC236}">
                <a16:creationId xmlns:a16="http://schemas.microsoft.com/office/drawing/2014/main" id="{1EDB0C19-7961-472D-B83F-3F494FF7A505}"/>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A3064727-0AE0-4111-ADEA-5B5F4321CC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7792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9745BEA-EDD4-4B02-A05F-7ED9BBE0C03F}" type="datetime3">
              <a:rPr lang="en-US" smtClean="0"/>
              <a:t>15 March 2023</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388811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9745BEA-EDD4-4B02-A05F-7ED9BBE0C03F}" type="datetime3">
              <a:rPr lang="en-US" smtClean="0"/>
              <a:t>15 March 2023</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r>
              <a:rPr lang="en-US" altLang="zh-CN" sz="1200" b="0" i="0" kern="1200" dirty="0">
                <a:solidFill>
                  <a:schemeClr val="tx1"/>
                </a:solidFill>
                <a:effectLst/>
                <a:latin typeface="+mn-lt"/>
                <a:ea typeface="+mn-ea"/>
                <a:cs typeface="+mn-cs"/>
              </a:rPr>
              <a:t>Figure 5.18 A directory is added to each node to implement cache coherence in a distributed-memory multiprocessor. In this case, a node is shown as a single multicore chip, and the directory information for the associated</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memory may reside either on or off the multicore. Each directory is responsible for tracking the caches that share the</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memory addresses of the portion of memory in the node. The coherence mechanism will handle both the maintenance of the directory information and any coherence actions needed within the multicore node.</a:t>
            </a:r>
            <a:r>
              <a:rPr lang="en-US" altLang="zh-CN" dirty="0"/>
              <a:t> </a:t>
            </a:r>
            <a:br>
              <a:rPr lang="en-US" altLang="zh-CN" dirty="0"/>
            </a:br>
            <a:endParaRPr lang="en-AU" dirty="0"/>
          </a:p>
        </p:txBody>
      </p:sp>
    </p:spTree>
    <p:extLst>
      <p:ext uri="{BB962C8B-B14F-4D97-AF65-F5344CB8AC3E}">
        <p14:creationId xmlns:p14="http://schemas.microsoft.com/office/powerpoint/2010/main" val="1129095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5AE4EB3C-12B6-47F4-8606-B75D36F54B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9DD45112-4810-4E44-934A-6082F9035EB4}" type="slidenum">
              <a:rPr lang="en-US" altLang="zh-CN" sz="1200">
                <a:latin typeface="Arial" panose="020B0604020202020204" pitchFamily="34" charset="0"/>
              </a:rPr>
              <a:pPr/>
              <a:t>19</a:t>
            </a:fld>
            <a:endParaRPr lang="en-US" altLang="zh-CN" sz="1200">
              <a:latin typeface="Arial" panose="020B0604020202020204" pitchFamily="34" charset="0"/>
            </a:endParaRPr>
          </a:p>
        </p:txBody>
      </p:sp>
      <p:sp>
        <p:nvSpPr>
          <p:cNvPr id="39939" name="Rectangle 2">
            <a:extLst>
              <a:ext uri="{FF2B5EF4-FFF2-40B4-BE49-F238E27FC236}">
                <a16:creationId xmlns:a16="http://schemas.microsoft.com/office/drawing/2014/main" id="{4E00F815-BF1C-476C-8C60-BCD478F3E421}"/>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28951265-9EB4-4DA8-87C4-681969D31E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59087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EM</a:t>
            </a:r>
            <a:r>
              <a:rPr lang="en-US" altLang="zh-CN" baseline="0" dirty="0" smtClean="0"/>
              <a:t> state: </a:t>
            </a:r>
          </a:p>
          <a:p>
            <a:r>
              <a:rPr lang="en-US" altLang="zh-CN" baseline="0" dirty="0" smtClean="0"/>
              <a:t>if a read request is received, the new state will be shared, and an intervention request is sent to the owner of the block. </a:t>
            </a:r>
          </a:p>
          <a:p>
            <a:r>
              <a:rPr lang="en-US" altLang="zh-CN" baseline="0" dirty="0" smtClean="0"/>
              <a:t>The intervention request also contains the ID of the requester, so that the owner knows where to send the block.</a:t>
            </a:r>
          </a:p>
          <a:p>
            <a:endParaRPr lang="en-US" altLang="zh-CN" baseline="0" dirty="0" smtClean="0"/>
          </a:p>
          <a:p>
            <a:r>
              <a:rPr lang="en-US" altLang="zh-CN" baseline="0" dirty="0" smtClean="0"/>
              <a:t>If a </a:t>
            </a:r>
            <a:r>
              <a:rPr lang="en-US" altLang="zh-CN" baseline="0" dirty="0" err="1" smtClean="0"/>
              <a:t>ReadX</a:t>
            </a:r>
            <a:r>
              <a:rPr lang="en-US" altLang="zh-CN" baseline="0" dirty="0" smtClean="0"/>
              <a:t> request is received, the directory needs to send an invalidation to the current owner. The invalidation request also contains the ID of the requester, </a:t>
            </a:r>
          </a:p>
          <a:p>
            <a:r>
              <a:rPr lang="en-US" altLang="zh-CN" baseline="0" dirty="0" smtClean="0"/>
              <a:t>So that the owner knows where to send the block. </a:t>
            </a:r>
            <a:endParaRPr lang="zh-CN" altLang="en-US" dirty="0"/>
          </a:p>
        </p:txBody>
      </p:sp>
      <p:sp>
        <p:nvSpPr>
          <p:cNvPr id="4" name="灯片编号占位符 3"/>
          <p:cNvSpPr>
            <a:spLocks noGrp="1"/>
          </p:cNvSpPr>
          <p:nvPr>
            <p:ph type="sldNum" sz="quarter" idx="10"/>
          </p:nvPr>
        </p:nvSpPr>
        <p:spPr/>
        <p:txBody>
          <a:bodyPr/>
          <a:lstStyle/>
          <a:p>
            <a:fld id="{E75393A7-4FB6-4BF3-96F1-9E4FE8269987}" type="slidenum">
              <a:rPr lang="en-SG" smtClean="0"/>
              <a:t>23</a:t>
            </a:fld>
            <a:endParaRPr lang="en-SG"/>
          </a:p>
        </p:txBody>
      </p:sp>
    </p:spTree>
    <p:extLst>
      <p:ext uri="{BB962C8B-B14F-4D97-AF65-F5344CB8AC3E}">
        <p14:creationId xmlns:p14="http://schemas.microsoft.com/office/powerpoint/2010/main" val="1768982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0CA93496-6EBF-4393-8158-6CF48DD33C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A2C287C7-187C-4AAD-9305-E6E4B7889849}" type="slidenum">
              <a:rPr lang="en-US" altLang="zh-CN" sz="1200">
                <a:latin typeface="Arial" panose="020B0604020202020204" pitchFamily="34" charset="0"/>
              </a:rPr>
              <a:pPr/>
              <a:t>24</a:t>
            </a:fld>
            <a:endParaRPr lang="en-US" altLang="zh-CN" sz="1200">
              <a:latin typeface="Arial" panose="020B0604020202020204" pitchFamily="34" charset="0"/>
            </a:endParaRPr>
          </a:p>
        </p:txBody>
      </p:sp>
      <p:sp>
        <p:nvSpPr>
          <p:cNvPr id="47107" name="Rectangle 2">
            <a:extLst>
              <a:ext uri="{FF2B5EF4-FFF2-40B4-BE49-F238E27FC236}">
                <a16:creationId xmlns:a16="http://schemas.microsoft.com/office/drawing/2014/main" id="{24F0EFCE-EF04-416F-81B3-C1C5454DC2BD}"/>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C28A607A-1B7A-4C5D-9BA5-FFAEC53F75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56197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74A13A01-B934-46B4-A619-A5C234D8C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428C1597-3FF7-47DE-B4F7-6FA0800972E4}" type="slidenum">
              <a:rPr lang="en-US" altLang="zh-CN" sz="1200">
                <a:latin typeface="Arial" panose="020B0604020202020204" pitchFamily="34" charset="0"/>
              </a:rPr>
              <a:pPr/>
              <a:t>25</a:t>
            </a:fld>
            <a:endParaRPr lang="en-US" altLang="zh-CN" sz="1200">
              <a:latin typeface="Arial" panose="020B0604020202020204" pitchFamily="34" charset="0"/>
            </a:endParaRPr>
          </a:p>
        </p:txBody>
      </p:sp>
      <p:sp>
        <p:nvSpPr>
          <p:cNvPr id="51203" name="Rectangle 2">
            <a:extLst>
              <a:ext uri="{FF2B5EF4-FFF2-40B4-BE49-F238E27FC236}">
                <a16:creationId xmlns:a16="http://schemas.microsoft.com/office/drawing/2014/main" id="{3CDB89B5-01AE-4402-9E09-90324FA65304}"/>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C4A551E2-B671-479F-BE29-691C48EAEA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56202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E105E6AC-78D3-41B5-9A74-617BE8006B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B42E35EC-45EF-48FD-858D-8D28C963480D}" type="slidenum">
              <a:rPr lang="en-US" altLang="zh-CN" sz="1200">
                <a:latin typeface="Arial" panose="020B0604020202020204" pitchFamily="34" charset="0"/>
              </a:rPr>
              <a:pPr/>
              <a:t>26</a:t>
            </a:fld>
            <a:endParaRPr lang="en-US" altLang="zh-CN" sz="1200">
              <a:latin typeface="Arial" panose="020B0604020202020204" pitchFamily="34" charset="0"/>
            </a:endParaRPr>
          </a:p>
        </p:txBody>
      </p:sp>
      <p:sp>
        <p:nvSpPr>
          <p:cNvPr id="53251" name="Rectangle 2">
            <a:extLst>
              <a:ext uri="{FF2B5EF4-FFF2-40B4-BE49-F238E27FC236}">
                <a16:creationId xmlns:a16="http://schemas.microsoft.com/office/drawing/2014/main" id="{928CD961-2052-47D9-B6BD-76A6B26801A4}"/>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1B9FCFC0-89CF-4F6D-8960-DA464B5E2F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35772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F260CE36-B5EE-4362-980D-5BA3AF0353AD}" type="datetime1">
              <a:rPr lang="en-SG" altLang="zh-SG" smtClean="0"/>
              <a:t>15/3/2023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372429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93559F6-A5F3-468E-9FAF-1C5987A62430}" type="datetime1">
              <a:rPr lang="en-SG" altLang="zh-SG" smtClean="0"/>
              <a:t>15/3/2023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110582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59BD8C13-A357-4AD7-9B62-E93A437FA440}" type="datetime1">
              <a:rPr lang="en-SG" altLang="zh-SG" smtClean="0"/>
              <a:t>15/3/2023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2077736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01625"/>
            <a:ext cx="8074025" cy="612775"/>
          </a:xfrm>
        </p:spPr>
        <p:txBody>
          <a:bodyPr/>
          <a:lstStyle/>
          <a:p>
            <a:r>
              <a:rPr lang="en-US"/>
              <a:t>Click to edit Master title style</a:t>
            </a:r>
          </a:p>
        </p:txBody>
      </p:sp>
      <p:sp>
        <p:nvSpPr>
          <p:cNvPr id="3" name="Content Placeholder 2"/>
          <p:cNvSpPr>
            <a:spLocks noGrp="1"/>
          </p:cNvSpPr>
          <p:nvPr>
            <p:ph sz="half" idx="1"/>
          </p:nvPr>
        </p:nvSpPr>
        <p:spPr>
          <a:xfrm>
            <a:off x="609600" y="1219200"/>
            <a:ext cx="8074025" cy="2284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3656013"/>
            <a:ext cx="8074025"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410B3FBC-5D3A-479D-8DE5-9EFAB968EB9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7DD22FF0-D0BD-486C-BC11-67D3AC087CEA}"/>
              </a:ext>
            </a:extLst>
          </p:cNvPr>
          <p:cNvSpPr>
            <a:spLocks noGrp="1" noChangeArrowheads="1"/>
          </p:cNvSpPr>
          <p:nvPr>
            <p:ph type="ftr" sz="quarter" idx="11"/>
          </p:nvPr>
        </p:nvSpPr>
        <p:spPr>
          <a:ln/>
        </p:spPr>
        <p:txBody>
          <a:bodyPr/>
          <a:lstStyle>
            <a:lvl1pPr>
              <a:defRPr/>
            </a:lvl1pPr>
          </a:lstStyle>
          <a:p>
            <a:pPr>
              <a:defRPr/>
            </a:pPr>
            <a:r>
              <a:rPr lang="en-US"/>
              <a:t>Fundamentals of Parallel Computer Architecture - Chapter 11</a:t>
            </a:r>
          </a:p>
        </p:txBody>
      </p:sp>
      <p:sp>
        <p:nvSpPr>
          <p:cNvPr id="7" name="Rectangle 10">
            <a:extLst>
              <a:ext uri="{FF2B5EF4-FFF2-40B4-BE49-F238E27FC236}">
                <a16:creationId xmlns:a16="http://schemas.microsoft.com/office/drawing/2014/main" id="{73CA970F-B8EE-442E-A23A-5F13B22A5DF1}"/>
              </a:ext>
            </a:extLst>
          </p:cNvPr>
          <p:cNvSpPr>
            <a:spLocks noGrp="1" noChangeArrowheads="1"/>
          </p:cNvSpPr>
          <p:nvPr>
            <p:ph type="sldNum" sz="quarter" idx="12"/>
          </p:nvPr>
        </p:nvSpPr>
        <p:spPr>
          <a:ln/>
        </p:spPr>
        <p:txBody>
          <a:bodyPr/>
          <a:lstStyle>
            <a:lvl1pPr>
              <a:defRPr/>
            </a:lvl1pPr>
          </a:lstStyle>
          <a:p>
            <a:fld id="{A1B5FCC3-BDA1-4461-AE48-2A58486D1EE3}" type="slidenum">
              <a:rPr lang="en-US" altLang="zh-CN"/>
              <a:pPr/>
              <a:t>‹#›</a:t>
            </a:fld>
            <a:endParaRPr lang="en-US" altLang="zh-CN"/>
          </a:p>
        </p:txBody>
      </p:sp>
    </p:spTree>
    <p:extLst>
      <p:ext uri="{BB962C8B-B14F-4D97-AF65-F5344CB8AC3E}">
        <p14:creationId xmlns:p14="http://schemas.microsoft.com/office/powerpoint/2010/main" val="3580740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01625"/>
            <a:ext cx="8074025" cy="612775"/>
          </a:xfrm>
        </p:spPr>
        <p:txBody>
          <a:bodyPr/>
          <a:lstStyle/>
          <a:p>
            <a:r>
              <a:rPr lang="en-US"/>
              <a:t>Click to edit Master title style</a:t>
            </a:r>
          </a:p>
        </p:txBody>
      </p:sp>
      <p:sp>
        <p:nvSpPr>
          <p:cNvPr id="3" name="Table Placeholder 2"/>
          <p:cNvSpPr>
            <a:spLocks noGrp="1"/>
          </p:cNvSpPr>
          <p:nvPr>
            <p:ph type="tbl" idx="1"/>
          </p:nvPr>
        </p:nvSpPr>
        <p:spPr>
          <a:xfrm>
            <a:off x="609600" y="1219200"/>
            <a:ext cx="8074025" cy="4722813"/>
          </a:xfrm>
        </p:spPr>
        <p:txBody>
          <a:bodyPr/>
          <a:lstStyle/>
          <a:p>
            <a:pPr lvl="0"/>
            <a:endParaRPr lang="en-US" noProof="0"/>
          </a:p>
        </p:txBody>
      </p:sp>
      <p:sp>
        <p:nvSpPr>
          <p:cNvPr id="4" name="Rectangle 8">
            <a:extLst>
              <a:ext uri="{FF2B5EF4-FFF2-40B4-BE49-F238E27FC236}">
                <a16:creationId xmlns:a16="http://schemas.microsoft.com/office/drawing/2014/main" id="{36B71E05-72C1-402F-A1E5-C35CCD90093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9AE2E659-AF1D-4E7B-A293-8708CE6D1C6B}"/>
              </a:ext>
            </a:extLst>
          </p:cNvPr>
          <p:cNvSpPr>
            <a:spLocks noGrp="1" noChangeArrowheads="1"/>
          </p:cNvSpPr>
          <p:nvPr>
            <p:ph type="ftr" sz="quarter" idx="11"/>
          </p:nvPr>
        </p:nvSpPr>
        <p:spPr>
          <a:ln/>
        </p:spPr>
        <p:txBody>
          <a:bodyPr/>
          <a:lstStyle>
            <a:lvl1pPr>
              <a:defRPr/>
            </a:lvl1pPr>
          </a:lstStyle>
          <a:p>
            <a:pPr>
              <a:defRPr/>
            </a:pPr>
            <a:r>
              <a:rPr lang="en-US"/>
              <a:t>Fundamentals of Parallel Computer Architecture - Chapter 11</a:t>
            </a:r>
          </a:p>
        </p:txBody>
      </p:sp>
      <p:sp>
        <p:nvSpPr>
          <p:cNvPr id="6" name="Rectangle 10">
            <a:extLst>
              <a:ext uri="{FF2B5EF4-FFF2-40B4-BE49-F238E27FC236}">
                <a16:creationId xmlns:a16="http://schemas.microsoft.com/office/drawing/2014/main" id="{F113FF7B-6695-41B8-97A9-467C251FA30C}"/>
              </a:ext>
            </a:extLst>
          </p:cNvPr>
          <p:cNvSpPr>
            <a:spLocks noGrp="1" noChangeArrowheads="1"/>
          </p:cNvSpPr>
          <p:nvPr>
            <p:ph type="sldNum" sz="quarter" idx="12"/>
          </p:nvPr>
        </p:nvSpPr>
        <p:spPr>
          <a:ln/>
        </p:spPr>
        <p:txBody>
          <a:bodyPr/>
          <a:lstStyle>
            <a:lvl1pPr>
              <a:defRPr/>
            </a:lvl1pPr>
          </a:lstStyle>
          <a:p>
            <a:fld id="{59611C16-2097-48B8-A51A-D01064ECCD92}" type="slidenum">
              <a:rPr lang="en-US" altLang="zh-CN"/>
              <a:pPr/>
              <a:t>‹#›</a:t>
            </a:fld>
            <a:endParaRPr lang="en-US" altLang="zh-CN"/>
          </a:p>
        </p:txBody>
      </p:sp>
    </p:spTree>
    <p:extLst>
      <p:ext uri="{BB962C8B-B14F-4D97-AF65-F5344CB8AC3E}">
        <p14:creationId xmlns:p14="http://schemas.microsoft.com/office/powerpoint/2010/main" val="2888651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6591" y="1417638"/>
            <a:ext cx="8229600" cy="4819674"/>
          </a:xfrm>
        </p:spPr>
        <p:txBody>
          <a:bodyPr/>
          <a:lstStyle>
            <a:lvl1pPr>
              <a:lnSpc>
                <a:spcPct val="120000"/>
              </a:lnSpc>
              <a:spcAft>
                <a:spcPts val="600"/>
              </a:spcAft>
              <a:defRPr b="1"/>
            </a:lvl1pPr>
            <a:lvl2pPr>
              <a:lnSpc>
                <a:spcPct val="125000"/>
              </a:lnSpc>
              <a:spcAft>
                <a:spcPts val="600"/>
              </a:spcAft>
              <a:defRPr/>
            </a:lvl2pPr>
            <a:lvl3pPr>
              <a:lnSpc>
                <a:spcPct val="120000"/>
              </a:lnSpc>
              <a:spcAft>
                <a:spcPts val="600"/>
              </a:spcAft>
              <a:defRPr/>
            </a:lvl3pPr>
            <a:lvl4pPr>
              <a:spcAft>
                <a:spcPts val="600"/>
              </a:spcAft>
              <a:defRPr/>
            </a:lvl4pPr>
            <a:lvl5pPr>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7" name="Title 6"/>
          <p:cNvSpPr>
            <a:spLocks noGrp="1"/>
          </p:cNvSpPr>
          <p:nvPr>
            <p:ph type="title"/>
          </p:nvPr>
        </p:nvSpPr>
        <p:spPr/>
        <p:txBody>
          <a:bodyPr/>
          <a:lstStyle>
            <a:lvl1pPr>
              <a:defRPr b="1">
                <a:solidFill>
                  <a:srgbClr val="044823"/>
                </a:solidFill>
              </a:defRPr>
            </a:lvl1pPr>
          </a:lstStyle>
          <a:p>
            <a:r>
              <a:rPr lang="en-US" altLang="zh-SG" dirty="0"/>
              <a:t>Click to edit Master title style</a:t>
            </a:r>
            <a:endParaRPr lang="zh-SG" altLang="en-US" dirty="0"/>
          </a:p>
        </p:txBody>
      </p:sp>
      <p:sp>
        <p:nvSpPr>
          <p:cNvPr id="14" name="Date Placeholder 13"/>
          <p:cNvSpPr>
            <a:spLocks noGrp="1"/>
          </p:cNvSpPr>
          <p:nvPr>
            <p:ph type="dt" sz="half" idx="10"/>
          </p:nvPr>
        </p:nvSpPr>
        <p:spPr/>
        <p:txBody>
          <a:bodyPr/>
          <a:lstStyle/>
          <a:p>
            <a:fld id="{088193C8-3BF7-4FAE-A4C5-02729B828123}" type="datetime1">
              <a:rPr lang="en-SG" altLang="zh-SG" smtClean="0"/>
              <a:t>15/3/2023</a:t>
            </a:fld>
            <a:endParaRPr lang="en-SG"/>
          </a:p>
        </p:txBody>
      </p:sp>
      <p:sp>
        <p:nvSpPr>
          <p:cNvPr id="15" name="Footer Placeholder 14"/>
          <p:cNvSpPr>
            <a:spLocks noGrp="1"/>
          </p:cNvSpPr>
          <p:nvPr>
            <p:ph type="ftr" sz="quarter" idx="11"/>
          </p:nvPr>
        </p:nvSpPr>
        <p:spPr/>
        <p:txBody>
          <a:bodyPr/>
          <a:lstStyle/>
          <a:p>
            <a:endParaRPr lang="en-SG"/>
          </a:p>
        </p:txBody>
      </p:sp>
      <p:sp>
        <p:nvSpPr>
          <p:cNvPr id="16" name="Slide Number Placeholder 15"/>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10383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33905-F7DC-4A1A-811E-1F313434807E}" type="datetime1">
              <a:rPr lang="en-SG" altLang="zh-SG" smtClean="0"/>
              <a:t>15/3/2023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1146217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45875E7E-48E0-40FE-88A3-C6E5DFE8A509}" type="datetime1">
              <a:rPr lang="en-SG" altLang="zh-SG" smtClean="0"/>
              <a:t>15/3/2023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24869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D209D7CC-371B-4F09-B4B9-0E4686C302EB}" type="datetime1">
              <a:rPr lang="en-SG" altLang="zh-SG" smtClean="0"/>
              <a:t>15/3/2023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1667014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8D39765A-BF1E-4DA9-A683-B0582D360D7B}" type="datetime1">
              <a:rPr lang="en-SG" altLang="zh-SG" smtClean="0"/>
              <a:t>15/3/2023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245839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D20A58-A9BF-4514-81AA-60357AB5A1B7}" type="datetime1">
              <a:rPr lang="en-SG" altLang="zh-SG" smtClean="0"/>
              <a:t>15/3/2023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3886360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F1E6F1-7F6D-4576-976F-5715CC45536F}" type="datetime1">
              <a:rPr lang="en-SG" altLang="zh-SG" smtClean="0"/>
              <a:t>15/3/2023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4139718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948C20-9C44-4AA8-B4BB-9477609FFE06}" type="datetime1">
              <a:rPr lang="en-SG" altLang="zh-SG" smtClean="0"/>
              <a:t>15/3/2023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144577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SG"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A6257F-3E13-4393-A95F-408978C8F4C8}" type="datetime1">
              <a:rPr lang="en-SG" altLang="zh-SG" smtClean="0"/>
              <a:t>15/3/2023</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46718-CB15-44DC-A3B0-F0ED78D869D1}" type="slidenum">
              <a:rPr lang="en-SG" smtClean="0"/>
              <a:t>‹#›</a:t>
            </a:fld>
            <a:endParaRPr lang="en-SG"/>
          </a:p>
        </p:txBody>
      </p:sp>
    </p:spTree>
    <p:extLst>
      <p:ext uri="{BB962C8B-B14F-4D97-AF65-F5344CB8AC3E}">
        <p14:creationId xmlns:p14="http://schemas.microsoft.com/office/powerpoint/2010/main" val="1608667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1988840"/>
            <a:ext cx="8229600" cy="2160240"/>
          </a:xfrm>
        </p:spPr>
        <p:txBody>
          <a:bodyPr>
            <a:noAutofit/>
          </a:bodyPr>
          <a:lstStyle/>
          <a:p>
            <a:r>
              <a:rPr lang="en-US" altLang="zh-CN" sz="5400" dirty="0"/>
              <a:t>Directory-Based </a:t>
            </a:r>
            <a:br>
              <a:rPr lang="en-US" altLang="zh-CN" sz="5400" dirty="0"/>
            </a:br>
            <a:r>
              <a:rPr lang="en-US" altLang="zh-CN" sz="5400" dirty="0"/>
              <a:t>Cache Coherence </a:t>
            </a:r>
            <a:endParaRPr lang="zh-CN" altLang="en-US" sz="5400" dirty="0"/>
          </a:p>
        </p:txBody>
      </p:sp>
      <p:sp>
        <p:nvSpPr>
          <p:cNvPr id="4" name="灯片编号占位符 3"/>
          <p:cNvSpPr>
            <a:spLocks noGrp="1"/>
          </p:cNvSpPr>
          <p:nvPr>
            <p:ph type="sldNum" sz="quarter" idx="12"/>
          </p:nvPr>
        </p:nvSpPr>
        <p:spPr/>
        <p:txBody>
          <a:bodyPr/>
          <a:lstStyle/>
          <a:p>
            <a:fld id="{A5846718-CB15-44DC-A3B0-F0ED78D869D1}" type="slidenum">
              <a:rPr lang="en-SG" smtClean="0"/>
              <a:t>1</a:t>
            </a:fld>
            <a:endParaRPr lang="en-SG"/>
          </a:p>
        </p:txBody>
      </p:sp>
    </p:spTree>
    <p:extLst>
      <p:ext uri="{BB962C8B-B14F-4D97-AF65-F5344CB8AC3E}">
        <p14:creationId xmlns:p14="http://schemas.microsoft.com/office/powerpoint/2010/main" val="2904858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5">
            <a:extLst>
              <a:ext uri="{FF2B5EF4-FFF2-40B4-BE49-F238E27FC236}">
                <a16:creationId xmlns:a16="http://schemas.microsoft.com/office/drawing/2014/main" id="{4B2065A6-0A77-42F9-BD4C-9EE7E4F76D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745D6B2A-9FC9-49D7-A3C6-76442B90D52D}" type="slidenum">
              <a:rPr lang="en-US" altLang="zh-CN" sz="1200"/>
              <a:pPr/>
              <a:t>10</a:t>
            </a:fld>
            <a:endParaRPr lang="en-US" altLang="zh-CN" sz="1200"/>
          </a:p>
        </p:txBody>
      </p:sp>
      <p:sp>
        <p:nvSpPr>
          <p:cNvPr id="28676" name="Rectangle 2">
            <a:extLst>
              <a:ext uri="{FF2B5EF4-FFF2-40B4-BE49-F238E27FC236}">
                <a16:creationId xmlns:a16="http://schemas.microsoft.com/office/drawing/2014/main" id="{EF15FC03-4420-4C15-8EC0-A70A9C51E0A8}"/>
              </a:ext>
            </a:extLst>
          </p:cNvPr>
          <p:cNvSpPr>
            <a:spLocks noGrp="1" noChangeArrowheads="1"/>
          </p:cNvSpPr>
          <p:nvPr>
            <p:ph type="title"/>
          </p:nvPr>
        </p:nvSpPr>
        <p:spPr>
          <a:xfrm>
            <a:off x="323528" y="-27384"/>
            <a:ext cx="8229600" cy="1143000"/>
          </a:xfrm>
        </p:spPr>
        <p:txBody>
          <a:bodyPr/>
          <a:lstStyle/>
          <a:p>
            <a:pPr eaLnBrk="1" hangingPunct="1"/>
            <a:r>
              <a:rPr lang="en-US" altLang="zh-CN" dirty="0">
                <a:ea typeface="ＭＳ Ｐゴシック" panose="020B0600070205080204" pitchFamily="34" charset="-128"/>
              </a:rPr>
              <a:t>Finding a Block</a:t>
            </a:r>
          </a:p>
        </p:txBody>
      </p:sp>
      <p:sp>
        <p:nvSpPr>
          <p:cNvPr id="28677" name="Rectangle 3">
            <a:extLst>
              <a:ext uri="{FF2B5EF4-FFF2-40B4-BE49-F238E27FC236}">
                <a16:creationId xmlns:a16="http://schemas.microsoft.com/office/drawing/2014/main" id="{285B34A9-5799-4830-8FC0-01F5ECB9833F}"/>
              </a:ext>
            </a:extLst>
          </p:cNvPr>
          <p:cNvSpPr>
            <a:spLocks noGrp="1" noChangeArrowheads="1"/>
          </p:cNvSpPr>
          <p:nvPr>
            <p:ph type="body" idx="1"/>
          </p:nvPr>
        </p:nvSpPr>
        <p:spPr>
          <a:xfrm>
            <a:off x="456591" y="1115616"/>
            <a:ext cx="8229600" cy="5121696"/>
          </a:xfrm>
        </p:spPr>
        <p:txBody>
          <a:bodyPr>
            <a:normAutofit/>
          </a:bodyPr>
          <a:lstStyle/>
          <a:p>
            <a:pPr eaLnBrk="1" hangingPunct="1"/>
            <a:r>
              <a:rPr lang="en-US" altLang="zh-CN" dirty="0">
                <a:ea typeface="ＭＳ Ｐゴシック" panose="020B0600070205080204" pitchFamily="34" charset="-128"/>
              </a:rPr>
              <a:t>A block can only map to a single memory</a:t>
            </a:r>
          </a:p>
          <a:p>
            <a:pPr lvl="1"/>
            <a:r>
              <a:rPr lang="en-US" altLang="zh-CN" dirty="0">
                <a:ea typeface="ＭＳ Ｐゴシック" panose="020B0600070205080204" pitchFamily="34" charset="-128"/>
              </a:rPr>
              <a:t>This memory is referred to as the </a:t>
            </a:r>
            <a:r>
              <a:rPr lang="en-US" altLang="zh-CN" dirty="0">
                <a:solidFill>
                  <a:srgbClr val="0066CC"/>
                </a:solidFill>
                <a:ea typeface="ＭＳ Ｐゴシック" panose="020B0600070205080204" pitchFamily="34" charset="-128"/>
              </a:rPr>
              <a:t>“</a:t>
            </a:r>
            <a:r>
              <a:rPr lang="en-US" altLang="zh-CN" b="1" dirty="0">
                <a:solidFill>
                  <a:srgbClr val="FF0000"/>
                </a:solidFill>
                <a:ea typeface="ＭＳ Ｐゴシック" panose="020B0600070205080204" pitchFamily="34" charset="-128"/>
              </a:rPr>
              <a:t>home</a:t>
            </a:r>
            <a:r>
              <a:rPr lang="en-US" altLang="zh-CN" dirty="0">
                <a:solidFill>
                  <a:srgbClr val="0066CC"/>
                </a:solidFill>
                <a:ea typeface="ＭＳ Ｐゴシック" panose="020B0600070205080204" pitchFamily="34" charset="-128"/>
              </a:rPr>
              <a:t>” </a:t>
            </a:r>
            <a:r>
              <a:rPr lang="en-US" altLang="zh-CN" dirty="0">
                <a:ea typeface="ＭＳ Ｐゴシック" panose="020B0600070205080204" pitchFamily="34" charset="-128"/>
              </a:rPr>
              <a:t>of the block</a:t>
            </a:r>
          </a:p>
          <a:p>
            <a:pPr lvl="1"/>
            <a:endParaRPr lang="en-US" altLang="zh-CN" dirty="0">
              <a:ea typeface="ＭＳ Ｐゴシック" panose="020B0600070205080204" pitchFamily="34" charset="-128"/>
            </a:endParaRPr>
          </a:p>
          <a:p>
            <a:pPr eaLnBrk="1" hangingPunct="1"/>
            <a:r>
              <a:rPr lang="en-US" altLang="zh-CN" dirty="0">
                <a:ea typeface="ＭＳ Ｐゴシック" panose="020B0600070205080204" pitchFamily="34" charset="-128"/>
              </a:rPr>
              <a:t>The home memory </a:t>
            </a:r>
            <a:r>
              <a:rPr lang="en-US" altLang="zh-CN" dirty="0">
                <a:solidFill>
                  <a:srgbClr val="0066CC"/>
                </a:solidFill>
                <a:ea typeface="ＭＳ Ｐゴシック" panose="020B0600070205080204" pitchFamily="34" charset="-128"/>
              </a:rPr>
              <a:t>keeps track of which caches </a:t>
            </a:r>
            <a:r>
              <a:rPr lang="en-US" altLang="zh-CN" dirty="0">
                <a:ea typeface="ＭＳ Ｐゴシック" panose="020B0600070205080204" pitchFamily="34" charset="-128"/>
              </a:rPr>
              <a:t>may have the copy of a block</a:t>
            </a:r>
          </a:p>
          <a:p>
            <a:pPr lvl="1" eaLnBrk="1" hangingPunct="1"/>
            <a:r>
              <a:rPr lang="en-US" altLang="zh-CN" dirty="0">
                <a:ea typeface="ＭＳ Ｐゴシック" panose="020B0600070205080204" pitchFamily="34" charset="-128"/>
              </a:rPr>
              <a:t>in a structure called the “</a:t>
            </a:r>
            <a:r>
              <a:rPr lang="en-US" altLang="zh-CN" b="1" dirty="0">
                <a:solidFill>
                  <a:srgbClr val="FF0000"/>
                </a:solidFill>
                <a:ea typeface="ＭＳ Ｐゴシック" panose="020B0600070205080204" pitchFamily="34" charset="-128"/>
              </a:rPr>
              <a:t>directory</a:t>
            </a:r>
            <a:r>
              <a:rPr lang="en-US" altLang="zh-CN" dirty="0">
                <a:ea typeface="ＭＳ Ｐゴシック" panose="020B0600070205080204" pitchFamily="34" charset="-128"/>
              </a:rPr>
              <a:t>”</a:t>
            </a:r>
          </a:p>
        </p:txBody>
      </p:sp>
    </p:spTree>
    <p:extLst>
      <p:ext uri="{BB962C8B-B14F-4D97-AF65-F5344CB8AC3E}">
        <p14:creationId xmlns:p14="http://schemas.microsoft.com/office/powerpoint/2010/main" val="85636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677">
                                            <p:txEl>
                                              <p:pRg st="3" end="3"/>
                                            </p:txEl>
                                          </p:spTgt>
                                        </p:tgtEl>
                                        <p:attrNameLst>
                                          <p:attrName>style.visibility</p:attrName>
                                        </p:attrNameLst>
                                      </p:cBhvr>
                                      <p:to>
                                        <p:strVal val="visible"/>
                                      </p:to>
                                    </p:set>
                                    <p:animEffect transition="in" filter="wipe(down)">
                                      <p:cBhvr>
                                        <p:cTn id="7" dur="500"/>
                                        <p:tgtEl>
                                          <p:spTgt spid="28677">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8677">
                                            <p:txEl>
                                              <p:pRg st="4" end="4"/>
                                            </p:txEl>
                                          </p:spTgt>
                                        </p:tgtEl>
                                        <p:attrNameLst>
                                          <p:attrName>style.visibility</p:attrName>
                                        </p:attrNameLst>
                                      </p:cBhvr>
                                      <p:to>
                                        <p:strVal val="visible"/>
                                      </p:to>
                                    </p:set>
                                    <p:animEffect transition="in" filter="wipe(down)">
                                      <p:cBhvr>
                                        <p:cTn id="10" dur="500"/>
                                        <p:tgtEl>
                                          <p:spTgt spid="286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0A504F3-0189-413D-B57D-9B7C3DB09524}"/>
              </a:ext>
            </a:extLst>
          </p:cNvPr>
          <p:cNvSpPr>
            <a:spLocks noGrp="1"/>
          </p:cNvSpPr>
          <p:nvPr>
            <p:ph idx="1"/>
          </p:nvPr>
        </p:nvSpPr>
        <p:spPr>
          <a:xfrm>
            <a:off x="456591" y="1417638"/>
            <a:ext cx="8229600" cy="5165724"/>
          </a:xfrm>
        </p:spPr>
        <p:txBody>
          <a:bodyPr>
            <a:normAutofit lnSpcReduction="10000"/>
          </a:bodyPr>
          <a:lstStyle/>
          <a:p>
            <a:r>
              <a:rPr lang="en-US" altLang="zh-CN" dirty="0"/>
              <a:t>Q2: </a:t>
            </a:r>
            <a:r>
              <a:rPr lang="en-US" altLang="zh-CN" dirty="0">
                <a:solidFill>
                  <a:srgbClr val="0066CC"/>
                </a:solidFill>
              </a:rPr>
              <a:t>where is directory stored? </a:t>
            </a:r>
          </a:p>
          <a:p>
            <a:r>
              <a:rPr lang="en-US" altLang="zh-CN" dirty="0"/>
              <a:t>Solution:</a:t>
            </a:r>
          </a:p>
          <a:p>
            <a:pPr lvl="1"/>
            <a:r>
              <a:rPr lang="en-US" altLang="zh-CN" b="1" dirty="0">
                <a:solidFill>
                  <a:srgbClr val="0066CC"/>
                </a:solidFill>
              </a:rPr>
              <a:t>Cache-based directory</a:t>
            </a:r>
          </a:p>
          <a:p>
            <a:pPr lvl="2"/>
            <a:r>
              <a:rPr lang="en-US" altLang="zh-CN" dirty="0"/>
              <a:t>Kept as a doubly linked list among multiple caches</a:t>
            </a:r>
          </a:p>
          <a:p>
            <a:pPr lvl="2"/>
            <a:r>
              <a:rPr lang="en-US" altLang="zh-CN" dirty="0"/>
              <a:t>Maintaining the list is </a:t>
            </a:r>
            <a:r>
              <a:rPr lang="en-US" altLang="zh-CN" i="1" dirty="0">
                <a:solidFill>
                  <a:srgbClr val="FF0000"/>
                </a:solidFill>
              </a:rPr>
              <a:t>too complicated!</a:t>
            </a:r>
          </a:p>
          <a:p>
            <a:pPr lvl="1"/>
            <a:r>
              <a:rPr lang="en-US" altLang="zh-CN" b="1" dirty="0">
                <a:solidFill>
                  <a:srgbClr val="0066CC"/>
                </a:solidFill>
              </a:rPr>
              <a:t>Memory-based directory</a:t>
            </a:r>
          </a:p>
          <a:p>
            <a:pPr lvl="2"/>
            <a:r>
              <a:rPr lang="en-US" altLang="zh-CN" dirty="0"/>
              <a:t>Keep directory in the main memory.</a:t>
            </a:r>
          </a:p>
          <a:p>
            <a:pPr lvl="2"/>
            <a:r>
              <a:rPr lang="en-US" altLang="zh-CN" dirty="0">
                <a:solidFill>
                  <a:srgbClr val="FF0000"/>
                </a:solidFill>
              </a:rPr>
              <a:t>Mainstream</a:t>
            </a:r>
            <a:r>
              <a:rPr lang="en-US" altLang="zh-CN" dirty="0"/>
              <a:t> approach</a:t>
            </a:r>
          </a:p>
          <a:p>
            <a:pPr lvl="2"/>
            <a:endParaRPr lang="zh-CN" altLang="en-US" dirty="0"/>
          </a:p>
        </p:txBody>
      </p:sp>
      <p:sp>
        <p:nvSpPr>
          <p:cNvPr id="3" name="标题 2">
            <a:extLst>
              <a:ext uri="{FF2B5EF4-FFF2-40B4-BE49-F238E27FC236}">
                <a16:creationId xmlns:a16="http://schemas.microsoft.com/office/drawing/2014/main" id="{502A4F42-4C0B-437F-909E-3A6BFF4E5993}"/>
              </a:ext>
            </a:extLst>
          </p:cNvPr>
          <p:cNvSpPr>
            <a:spLocks noGrp="1"/>
          </p:cNvSpPr>
          <p:nvPr>
            <p:ph type="title"/>
          </p:nvPr>
        </p:nvSpPr>
        <p:spPr/>
        <p:txBody>
          <a:bodyPr/>
          <a:lstStyle/>
          <a:p>
            <a:r>
              <a:rPr lang="en-US" altLang="zh-CN" dirty="0"/>
              <a:t>Question 2</a:t>
            </a:r>
            <a:endParaRPr lang="zh-CN" altLang="en-US" dirty="0"/>
          </a:p>
        </p:txBody>
      </p:sp>
      <p:sp>
        <p:nvSpPr>
          <p:cNvPr id="4" name="灯片编号占位符 3">
            <a:extLst>
              <a:ext uri="{FF2B5EF4-FFF2-40B4-BE49-F238E27FC236}">
                <a16:creationId xmlns:a16="http://schemas.microsoft.com/office/drawing/2014/main" id="{041A416E-345A-4BA0-A96C-6A85C125EDFE}"/>
              </a:ext>
            </a:extLst>
          </p:cNvPr>
          <p:cNvSpPr>
            <a:spLocks noGrp="1"/>
          </p:cNvSpPr>
          <p:nvPr>
            <p:ph type="sldNum" sz="quarter" idx="12"/>
          </p:nvPr>
        </p:nvSpPr>
        <p:spPr/>
        <p:txBody>
          <a:bodyPr/>
          <a:lstStyle/>
          <a:p>
            <a:fld id="{A5846718-CB15-44DC-A3B0-F0ED78D869D1}" type="slidenum">
              <a:rPr lang="en-SG" smtClean="0"/>
              <a:t>11</a:t>
            </a:fld>
            <a:endParaRPr lang="en-SG"/>
          </a:p>
        </p:txBody>
      </p:sp>
    </p:spTree>
    <p:extLst>
      <p:ext uri="{BB962C8B-B14F-4D97-AF65-F5344CB8AC3E}">
        <p14:creationId xmlns:p14="http://schemas.microsoft.com/office/powerpoint/2010/main" val="361045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wipe(down)">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down)">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wipe(down)">
                                      <p:cBhvr>
                                        <p:cTn id="20" dur="500"/>
                                        <p:tgtEl>
                                          <p:spTgt spid="2">
                                            <p:txEl>
                                              <p:pRg st="5" end="5"/>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wipe(down)">
                                      <p:cBhvr>
                                        <p:cTn id="23" dur="500"/>
                                        <p:tgtEl>
                                          <p:spTgt spid="2">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wipe(down)">
                                      <p:cBhvr>
                                        <p:cTn id="28"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AU" dirty="0"/>
              <a:t>Centralized Directory </a:t>
            </a:r>
          </a:p>
        </p:txBody>
      </p:sp>
      <p:sp>
        <p:nvSpPr>
          <p:cNvPr id="242691" name="Rectangle 3"/>
          <p:cNvSpPr>
            <a:spLocks noGrp="1" noChangeArrowheads="1"/>
          </p:cNvSpPr>
          <p:nvPr>
            <p:ph type="body" idx="1"/>
          </p:nvPr>
        </p:nvSpPr>
        <p:spPr>
          <a:xfrm>
            <a:off x="251520" y="1340768"/>
            <a:ext cx="8568952" cy="4938712"/>
          </a:xfrm>
        </p:spPr>
        <p:txBody>
          <a:bodyPr>
            <a:normAutofit/>
          </a:bodyPr>
          <a:lstStyle/>
          <a:p>
            <a:pPr>
              <a:lnSpc>
                <a:spcPct val="90000"/>
              </a:lnSpc>
            </a:pPr>
            <a:r>
              <a:rPr lang="en-US" b="0" dirty="0"/>
              <a:t>Use a </a:t>
            </a:r>
            <a:r>
              <a:rPr lang="en-US" dirty="0">
                <a:solidFill>
                  <a:srgbClr val="0066CC"/>
                </a:solidFill>
              </a:rPr>
              <a:t>centralized directory </a:t>
            </a:r>
            <a:r>
              <a:rPr lang="en-US" b="0" dirty="0"/>
              <a:t>to keep track of every block</a:t>
            </a:r>
          </a:p>
          <a:p>
            <a:pPr lvl="1">
              <a:lnSpc>
                <a:spcPct val="90000"/>
              </a:lnSpc>
            </a:pPr>
            <a:r>
              <a:rPr lang="en-US" dirty="0"/>
              <a:t>Which caches have each block</a:t>
            </a:r>
          </a:p>
          <a:p>
            <a:pPr lvl="1">
              <a:lnSpc>
                <a:spcPct val="90000"/>
              </a:lnSpc>
            </a:pPr>
            <a:r>
              <a:rPr lang="en-US" dirty="0"/>
              <a:t>Dirty status of each block</a:t>
            </a:r>
          </a:p>
          <a:p>
            <a:pPr lvl="1">
              <a:lnSpc>
                <a:spcPct val="90000"/>
              </a:lnSpc>
            </a:pPr>
            <a:endParaRPr lang="en-US" sz="2200" dirty="0"/>
          </a:p>
          <a:p>
            <a:pPr>
              <a:lnSpc>
                <a:spcPct val="90000"/>
              </a:lnSpc>
            </a:pPr>
            <a:r>
              <a:rPr lang="en-US" i="1" dirty="0">
                <a:solidFill>
                  <a:srgbClr val="C00000"/>
                </a:solidFill>
              </a:rPr>
              <a:t>Not scalable</a:t>
            </a:r>
          </a:p>
          <a:p>
            <a:pPr lvl="1">
              <a:lnSpc>
                <a:spcPct val="90000"/>
              </a:lnSpc>
            </a:pPr>
            <a:r>
              <a:rPr lang="en-US" dirty="0"/>
              <a:t>The directory receives requests from all processors</a:t>
            </a:r>
          </a:p>
          <a:p>
            <a:pPr lvl="1">
              <a:lnSpc>
                <a:spcPct val="90000"/>
              </a:lnSpc>
            </a:pPr>
            <a:r>
              <a:rPr lang="en-US" sz="2800" dirty="0"/>
              <a:t>Its central location is far away from most processors</a:t>
            </a:r>
          </a:p>
        </p:txBody>
      </p:sp>
      <p:sp>
        <p:nvSpPr>
          <p:cNvPr id="2" name="灯片编号占位符 1">
            <a:extLst>
              <a:ext uri="{FF2B5EF4-FFF2-40B4-BE49-F238E27FC236}">
                <a16:creationId xmlns:a16="http://schemas.microsoft.com/office/drawing/2014/main" id="{C5FA6293-598C-4F9F-B99C-B8B8B9B460D3}"/>
              </a:ext>
            </a:extLst>
          </p:cNvPr>
          <p:cNvSpPr>
            <a:spLocks noGrp="1"/>
          </p:cNvSpPr>
          <p:nvPr>
            <p:ph type="sldNum" sz="quarter" idx="12"/>
          </p:nvPr>
        </p:nvSpPr>
        <p:spPr/>
        <p:txBody>
          <a:bodyPr/>
          <a:lstStyle/>
          <a:p>
            <a:fld id="{A5846718-CB15-44DC-A3B0-F0ED78D869D1}" type="slidenum">
              <a:rPr lang="en-SG" smtClean="0"/>
              <a:t>12</a:t>
            </a:fld>
            <a:endParaRPr lang="en-S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2691">
                                            <p:txEl>
                                              <p:pRg st="4" end="4"/>
                                            </p:txEl>
                                          </p:spTgt>
                                        </p:tgtEl>
                                        <p:attrNameLst>
                                          <p:attrName>style.visibility</p:attrName>
                                        </p:attrNameLst>
                                      </p:cBhvr>
                                      <p:to>
                                        <p:strVal val="visible"/>
                                      </p:to>
                                    </p:set>
                                    <p:animEffect transition="in" filter="wipe(down)">
                                      <p:cBhvr>
                                        <p:cTn id="7" dur="500"/>
                                        <p:tgtEl>
                                          <p:spTgt spid="24269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2691">
                                            <p:txEl>
                                              <p:pRg st="5" end="5"/>
                                            </p:txEl>
                                          </p:spTgt>
                                        </p:tgtEl>
                                        <p:attrNameLst>
                                          <p:attrName>style.visibility</p:attrName>
                                        </p:attrNameLst>
                                      </p:cBhvr>
                                      <p:to>
                                        <p:strVal val="visible"/>
                                      </p:to>
                                    </p:set>
                                    <p:animEffect transition="in" filter="wipe(down)">
                                      <p:cBhvr>
                                        <p:cTn id="12" dur="500"/>
                                        <p:tgtEl>
                                          <p:spTgt spid="242691">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2691">
                                            <p:txEl>
                                              <p:pRg st="6" end="6"/>
                                            </p:txEl>
                                          </p:spTgt>
                                        </p:tgtEl>
                                        <p:attrNameLst>
                                          <p:attrName>style.visibility</p:attrName>
                                        </p:attrNameLst>
                                      </p:cBhvr>
                                      <p:to>
                                        <p:strVal val="visible"/>
                                      </p:to>
                                    </p:set>
                                    <p:animEffect transition="in" filter="wipe(down)">
                                      <p:cBhvr>
                                        <p:cTn id="17" dur="500"/>
                                        <p:tgtEl>
                                          <p:spTgt spid="2426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448646" y="100757"/>
            <a:ext cx="8229600" cy="1143000"/>
          </a:xfrm>
        </p:spPr>
        <p:txBody>
          <a:bodyPr/>
          <a:lstStyle/>
          <a:p>
            <a:r>
              <a:rPr lang="en-AU" dirty="0"/>
              <a:t>Distributed Directory</a:t>
            </a:r>
          </a:p>
        </p:txBody>
      </p:sp>
      <p:sp>
        <p:nvSpPr>
          <p:cNvPr id="242691" name="Rectangle 3"/>
          <p:cNvSpPr>
            <a:spLocks noGrp="1" noChangeArrowheads="1"/>
          </p:cNvSpPr>
          <p:nvPr>
            <p:ph type="body" idx="1"/>
          </p:nvPr>
        </p:nvSpPr>
        <p:spPr>
          <a:xfrm>
            <a:off x="448646" y="1196752"/>
            <a:ext cx="8229600" cy="4819674"/>
          </a:xfrm>
        </p:spPr>
        <p:txBody>
          <a:bodyPr>
            <a:normAutofit/>
          </a:bodyPr>
          <a:lstStyle/>
          <a:p>
            <a:pPr>
              <a:lnSpc>
                <a:spcPct val="90000"/>
              </a:lnSpc>
            </a:pPr>
            <a:r>
              <a:rPr lang="en-US" dirty="0"/>
              <a:t>The directory is scattered at different nodes.</a:t>
            </a:r>
          </a:p>
          <a:p>
            <a:pPr lvl="1">
              <a:lnSpc>
                <a:spcPct val="90000"/>
              </a:lnSpc>
            </a:pPr>
            <a:r>
              <a:rPr lang="en-US" dirty="0">
                <a:solidFill>
                  <a:srgbClr val="0066CC"/>
                </a:solidFill>
              </a:rPr>
              <a:t>Keep directory info of a block in home node</a:t>
            </a:r>
          </a:p>
        </p:txBody>
      </p:sp>
      <p:pic>
        <p:nvPicPr>
          <p:cNvPr id="3" name="图片 2">
            <a:extLst>
              <a:ext uri="{FF2B5EF4-FFF2-40B4-BE49-F238E27FC236}">
                <a16:creationId xmlns:a16="http://schemas.microsoft.com/office/drawing/2014/main" id="{3D543CE8-726D-430E-9E1E-27C56B5A5984}"/>
              </a:ext>
            </a:extLst>
          </p:cNvPr>
          <p:cNvPicPr>
            <a:picLocks noChangeAspect="1"/>
          </p:cNvPicPr>
          <p:nvPr/>
        </p:nvPicPr>
        <p:blipFill>
          <a:blip r:embed="rId3"/>
          <a:stretch>
            <a:fillRect/>
          </a:stretch>
        </p:blipFill>
        <p:spPr>
          <a:xfrm>
            <a:off x="683568" y="2367069"/>
            <a:ext cx="7599837" cy="4374299"/>
          </a:xfrm>
          <a:prstGeom prst="rect">
            <a:avLst/>
          </a:prstGeom>
        </p:spPr>
      </p:pic>
      <p:sp>
        <p:nvSpPr>
          <p:cNvPr id="4" name="灯片编号占位符 3">
            <a:extLst>
              <a:ext uri="{FF2B5EF4-FFF2-40B4-BE49-F238E27FC236}">
                <a16:creationId xmlns:a16="http://schemas.microsoft.com/office/drawing/2014/main" id="{5A56BB62-16AC-4C90-BFF1-E2E6BF700948}"/>
              </a:ext>
            </a:extLst>
          </p:cNvPr>
          <p:cNvSpPr>
            <a:spLocks noGrp="1"/>
          </p:cNvSpPr>
          <p:nvPr>
            <p:ph type="sldNum" sz="quarter" idx="12"/>
          </p:nvPr>
        </p:nvSpPr>
        <p:spPr/>
        <p:txBody>
          <a:bodyPr/>
          <a:lstStyle/>
          <a:p>
            <a:fld id="{A5846718-CB15-44DC-A3B0-F0ED78D869D1}" type="slidenum">
              <a:rPr lang="en-SG" smtClean="0"/>
              <a:t>13</a:t>
            </a:fld>
            <a:endParaRPr lang="en-SG"/>
          </a:p>
        </p:txBody>
      </p:sp>
      <p:sp>
        <p:nvSpPr>
          <p:cNvPr id="2" name="圆角矩形 1"/>
          <p:cNvSpPr/>
          <p:nvPr/>
        </p:nvSpPr>
        <p:spPr>
          <a:xfrm>
            <a:off x="611559" y="4869160"/>
            <a:ext cx="1047119"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483768" y="4885034"/>
            <a:ext cx="1008112"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375474" y="4893819"/>
            <a:ext cx="1008112"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257651" y="4885034"/>
            <a:ext cx="1008112"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631062" y="3717032"/>
            <a:ext cx="1008112"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2495847" y="3717032"/>
            <a:ext cx="1008112"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365033" y="3708335"/>
            <a:ext cx="1008112"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6229818" y="3708335"/>
            <a:ext cx="1008112"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4133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49C8694-107C-4E9B-9E7B-BB733FDCD2D2}"/>
              </a:ext>
            </a:extLst>
          </p:cNvPr>
          <p:cNvSpPr>
            <a:spLocks noGrp="1"/>
          </p:cNvSpPr>
          <p:nvPr>
            <p:ph idx="1"/>
          </p:nvPr>
        </p:nvSpPr>
        <p:spPr>
          <a:xfrm>
            <a:off x="395536" y="4562872"/>
            <a:ext cx="8520216" cy="2034480"/>
          </a:xfrm>
        </p:spPr>
        <p:txBody>
          <a:bodyPr>
            <a:normAutofit fontScale="85000" lnSpcReduction="20000"/>
          </a:bodyPr>
          <a:lstStyle/>
          <a:p>
            <a:pPr marL="457200" indent="-457200">
              <a:buFont typeface="+mj-lt"/>
              <a:buAutoNum type="arabicPeriod"/>
            </a:pPr>
            <a:r>
              <a:rPr lang="en-US" altLang="zh-CN" sz="2400" b="0" dirty="0">
                <a:solidFill>
                  <a:srgbClr val="0066CC"/>
                </a:solidFill>
              </a:rPr>
              <a:t>Requestor</a:t>
            </a:r>
            <a:r>
              <a:rPr lang="en-US" altLang="zh-CN" sz="2400" b="0" dirty="0"/>
              <a:t> (P1) sends a </a:t>
            </a:r>
            <a:r>
              <a:rPr lang="en-US" altLang="zh-CN" sz="2400" b="0" dirty="0">
                <a:solidFill>
                  <a:srgbClr val="0066CC"/>
                </a:solidFill>
              </a:rPr>
              <a:t>Read request </a:t>
            </a:r>
            <a:r>
              <a:rPr lang="en-US" altLang="zh-CN" sz="2400" b="0" dirty="0"/>
              <a:t>to the </a:t>
            </a:r>
            <a:r>
              <a:rPr lang="en-US" altLang="zh-CN" sz="2400" b="0" dirty="0">
                <a:solidFill>
                  <a:srgbClr val="0066CC"/>
                </a:solidFill>
              </a:rPr>
              <a:t>Home (P2) </a:t>
            </a:r>
            <a:r>
              <a:rPr lang="en-US" altLang="zh-CN" sz="2400" b="0" dirty="0"/>
              <a:t>of the block</a:t>
            </a:r>
          </a:p>
          <a:p>
            <a:pPr marL="457200" indent="-457200">
              <a:buFont typeface="+mj-lt"/>
              <a:buAutoNum type="arabicPeriod"/>
            </a:pPr>
            <a:r>
              <a:rPr lang="en-US" altLang="zh-CN" sz="2400" b="0" dirty="0"/>
              <a:t>The home looks up the directory to find out who has the block and in what state. Then it sends an intervention request to the </a:t>
            </a:r>
            <a:r>
              <a:rPr lang="en-US" altLang="zh-CN" sz="2400" b="0" dirty="0">
                <a:solidFill>
                  <a:srgbClr val="0066CC"/>
                </a:solidFill>
              </a:rPr>
              <a:t>current owner (P3)</a:t>
            </a:r>
          </a:p>
          <a:p>
            <a:pPr marL="457200" indent="-457200">
              <a:buFont typeface="+mj-lt"/>
              <a:buAutoNum type="arabicPeriod"/>
            </a:pPr>
            <a:r>
              <a:rPr lang="en-US" altLang="zh-CN" sz="2400" b="0" dirty="0"/>
              <a:t>The </a:t>
            </a:r>
            <a:r>
              <a:rPr lang="en-US" altLang="zh-CN" sz="2400" b="0" dirty="0">
                <a:solidFill>
                  <a:srgbClr val="0066CC"/>
                </a:solidFill>
              </a:rPr>
              <a:t>owner (P3) </a:t>
            </a:r>
            <a:r>
              <a:rPr lang="en-US" altLang="zh-CN" sz="2400" b="0" dirty="0"/>
              <a:t>supplies the block to the </a:t>
            </a:r>
            <a:r>
              <a:rPr lang="en-US" altLang="zh-CN" sz="2400" b="0" dirty="0">
                <a:solidFill>
                  <a:srgbClr val="0066CC"/>
                </a:solidFill>
              </a:rPr>
              <a:t>requestor (P1) </a:t>
            </a:r>
            <a:r>
              <a:rPr lang="en-US" altLang="zh-CN" sz="2400" b="0" dirty="0"/>
              <a:t>and may </a:t>
            </a:r>
            <a:r>
              <a:rPr lang="en-US" altLang="zh-CN" sz="2400" b="0" dirty="0">
                <a:solidFill>
                  <a:srgbClr val="0066CC"/>
                </a:solidFill>
              </a:rPr>
              <a:t>update</a:t>
            </a:r>
            <a:r>
              <a:rPr lang="en-US" altLang="zh-CN" sz="2400" b="0" dirty="0"/>
              <a:t> the home as well</a:t>
            </a:r>
          </a:p>
        </p:txBody>
      </p:sp>
      <p:sp>
        <p:nvSpPr>
          <p:cNvPr id="3" name="标题 2">
            <a:extLst>
              <a:ext uri="{FF2B5EF4-FFF2-40B4-BE49-F238E27FC236}">
                <a16:creationId xmlns:a16="http://schemas.microsoft.com/office/drawing/2014/main" id="{04CBF58B-8A36-4981-B388-068FD155E066}"/>
              </a:ext>
            </a:extLst>
          </p:cNvPr>
          <p:cNvSpPr>
            <a:spLocks noGrp="1"/>
          </p:cNvSpPr>
          <p:nvPr>
            <p:ph type="title"/>
          </p:nvPr>
        </p:nvSpPr>
        <p:spPr>
          <a:xfrm>
            <a:off x="0" y="0"/>
            <a:ext cx="9001000" cy="1143000"/>
          </a:xfrm>
        </p:spPr>
        <p:txBody>
          <a:bodyPr>
            <a:normAutofit fontScale="90000"/>
          </a:bodyPr>
          <a:lstStyle/>
          <a:p>
            <a:r>
              <a:rPr lang="en-US" altLang="zh-CN" dirty="0"/>
              <a:t>Basic Directory Handling of Load Request</a:t>
            </a:r>
            <a:endParaRPr lang="zh-CN" altLang="en-US" dirty="0"/>
          </a:p>
        </p:txBody>
      </p:sp>
      <p:sp>
        <p:nvSpPr>
          <p:cNvPr id="4" name="灯片编号占位符 3">
            <a:extLst>
              <a:ext uri="{FF2B5EF4-FFF2-40B4-BE49-F238E27FC236}">
                <a16:creationId xmlns:a16="http://schemas.microsoft.com/office/drawing/2014/main" id="{A19B005B-43CC-4DBB-949D-E97EC59C7EE2}"/>
              </a:ext>
            </a:extLst>
          </p:cNvPr>
          <p:cNvSpPr>
            <a:spLocks noGrp="1"/>
          </p:cNvSpPr>
          <p:nvPr>
            <p:ph type="sldNum" sz="quarter" idx="12"/>
          </p:nvPr>
        </p:nvSpPr>
        <p:spPr/>
        <p:txBody>
          <a:bodyPr/>
          <a:lstStyle/>
          <a:p>
            <a:fld id="{A5846718-CB15-44DC-A3B0-F0ED78D869D1}" type="slidenum">
              <a:rPr lang="en-SG" smtClean="0"/>
              <a:t>14</a:t>
            </a:fld>
            <a:endParaRPr lang="en-SG"/>
          </a:p>
        </p:txBody>
      </p:sp>
      <p:pic>
        <p:nvPicPr>
          <p:cNvPr id="6" name="图片 5">
            <a:extLst>
              <a:ext uri="{FF2B5EF4-FFF2-40B4-BE49-F238E27FC236}">
                <a16:creationId xmlns:a16="http://schemas.microsoft.com/office/drawing/2014/main" id="{04D910E8-4EA2-4DDE-9CA8-301DC0148378}"/>
              </a:ext>
            </a:extLst>
          </p:cNvPr>
          <p:cNvPicPr>
            <a:picLocks noChangeAspect="1"/>
          </p:cNvPicPr>
          <p:nvPr/>
        </p:nvPicPr>
        <p:blipFill>
          <a:blip r:embed="rId2"/>
          <a:stretch>
            <a:fillRect/>
          </a:stretch>
        </p:blipFill>
        <p:spPr>
          <a:xfrm>
            <a:off x="0" y="910933"/>
            <a:ext cx="9144000" cy="3537575"/>
          </a:xfrm>
          <a:prstGeom prst="rect">
            <a:avLst/>
          </a:prstGeom>
        </p:spPr>
      </p:pic>
    </p:spTree>
    <p:extLst>
      <p:ext uri="{BB962C8B-B14F-4D97-AF65-F5344CB8AC3E}">
        <p14:creationId xmlns:p14="http://schemas.microsoft.com/office/powerpoint/2010/main" val="80402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49C8694-107C-4E9B-9E7B-BB733FDCD2D2}"/>
              </a:ext>
            </a:extLst>
          </p:cNvPr>
          <p:cNvSpPr>
            <a:spLocks noGrp="1"/>
          </p:cNvSpPr>
          <p:nvPr>
            <p:ph idx="1"/>
          </p:nvPr>
        </p:nvSpPr>
        <p:spPr>
          <a:xfrm>
            <a:off x="395536" y="4581128"/>
            <a:ext cx="8520216" cy="1728192"/>
          </a:xfrm>
        </p:spPr>
        <p:txBody>
          <a:bodyPr>
            <a:normAutofit fontScale="92500" lnSpcReduction="20000"/>
          </a:bodyPr>
          <a:lstStyle/>
          <a:p>
            <a:pPr marL="457200" indent="-457200">
              <a:buFont typeface="+mj-lt"/>
              <a:buAutoNum type="arabicPeriod"/>
            </a:pPr>
            <a:r>
              <a:rPr lang="en-US" altLang="zh-CN" sz="2400" b="0" dirty="0">
                <a:solidFill>
                  <a:srgbClr val="0066CC"/>
                </a:solidFill>
              </a:rPr>
              <a:t>Requestor (P1) </a:t>
            </a:r>
            <a:r>
              <a:rPr lang="en-US" altLang="zh-CN" sz="2400" b="0" dirty="0"/>
              <a:t>sends a </a:t>
            </a:r>
            <a:r>
              <a:rPr lang="en-US" altLang="zh-CN" sz="2400" b="0" dirty="0">
                <a:solidFill>
                  <a:srgbClr val="0066CC"/>
                </a:solidFill>
              </a:rPr>
              <a:t>Write request </a:t>
            </a:r>
            <a:r>
              <a:rPr lang="en-US" altLang="zh-CN" sz="2400" b="0" dirty="0"/>
              <a:t>to </a:t>
            </a:r>
            <a:r>
              <a:rPr lang="en-US" altLang="zh-CN" sz="2400" b="0" dirty="0">
                <a:solidFill>
                  <a:srgbClr val="0066CC"/>
                </a:solidFill>
              </a:rPr>
              <a:t>Home (P2)</a:t>
            </a:r>
          </a:p>
          <a:p>
            <a:pPr marL="457200" indent="-457200">
              <a:buFont typeface="+mj-lt"/>
              <a:buAutoNum type="arabicPeriod"/>
            </a:pPr>
            <a:r>
              <a:rPr lang="en-US" altLang="zh-CN" sz="2400" b="0" dirty="0"/>
              <a:t>Home finds out that P2 and P3 are currently </a:t>
            </a:r>
            <a:r>
              <a:rPr lang="en-US" altLang="zh-CN" sz="2400" b="0" dirty="0">
                <a:solidFill>
                  <a:srgbClr val="0066CC"/>
                </a:solidFill>
              </a:rPr>
              <a:t>sharers</a:t>
            </a:r>
            <a:r>
              <a:rPr lang="en-US" altLang="zh-CN" sz="2400" b="0" dirty="0"/>
              <a:t>, then it sends </a:t>
            </a:r>
            <a:r>
              <a:rPr lang="en-US" altLang="zh-CN" sz="2400" b="0" dirty="0">
                <a:solidFill>
                  <a:srgbClr val="0066CC"/>
                </a:solidFill>
              </a:rPr>
              <a:t>invalidation</a:t>
            </a:r>
            <a:r>
              <a:rPr lang="en-US" altLang="zh-CN" sz="2400" b="0" dirty="0"/>
              <a:t> messages to them</a:t>
            </a:r>
          </a:p>
          <a:p>
            <a:pPr marL="457200" indent="-457200">
              <a:buFont typeface="+mj-lt"/>
              <a:buAutoNum type="arabicPeriod"/>
            </a:pPr>
            <a:r>
              <a:rPr lang="en-US" altLang="zh-CN" sz="2400" b="0" dirty="0">
                <a:solidFill>
                  <a:srgbClr val="0066CC"/>
                </a:solidFill>
              </a:rPr>
              <a:t>Sharers (P2 and P3) </a:t>
            </a:r>
            <a:r>
              <a:rPr lang="en-US" altLang="zh-CN" sz="2400" b="0" dirty="0"/>
              <a:t>reply with </a:t>
            </a:r>
            <a:r>
              <a:rPr lang="en-US" altLang="zh-CN" sz="2400" b="0" dirty="0">
                <a:solidFill>
                  <a:srgbClr val="0066CC"/>
                </a:solidFill>
              </a:rPr>
              <a:t>Invalidation Acknowledgement </a:t>
            </a:r>
            <a:r>
              <a:rPr lang="en-US" altLang="zh-CN" sz="2400" b="0" dirty="0"/>
              <a:t>to P1</a:t>
            </a:r>
          </a:p>
        </p:txBody>
      </p:sp>
      <p:sp>
        <p:nvSpPr>
          <p:cNvPr id="3" name="标题 2">
            <a:extLst>
              <a:ext uri="{FF2B5EF4-FFF2-40B4-BE49-F238E27FC236}">
                <a16:creationId xmlns:a16="http://schemas.microsoft.com/office/drawing/2014/main" id="{04CBF58B-8A36-4981-B388-068FD155E066}"/>
              </a:ext>
            </a:extLst>
          </p:cNvPr>
          <p:cNvSpPr>
            <a:spLocks noGrp="1"/>
          </p:cNvSpPr>
          <p:nvPr>
            <p:ph type="title"/>
          </p:nvPr>
        </p:nvSpPr>
        <p:spPr>
          <a:xfrm>
            <a:off x="0" y="0"/>
            <a:ext cx="9001000" cy="1143000"/>
          </a:xfrm>
        </p:spPr>
        <p:txBody>
          <a:bodyPr>
            <a:normAutofit fontScale="90000"/>
          </a:bodyPr>
          <a:lstStyle/>
          <a:p>
            <a:r>
              <a:rPr lang="en-US" altLang="zh-CN" dirty="0"/>
              <a:t>Basic Directory Handling of a Write Req</a:t>
            </a:r>
            <a:endParaRPr lang="zh-CN" altLang="en-US" dirty="0"/>
          </a:p>
        </p:txBody>
      </p:sp>
      <p:sp>
        <p:nvSpPr>
          <p:cNvPr id="4" name="灯片编号占位符 3">
            <a:extLst>
              <a:ext uri="{FF2B5EF4-FFF2-40B4-BE49-F238E27FC236}">
                <a16:creationId xmlns:a16="http://schemas.microsoft.com/office/drawing/2014/main" id="{A19B005B-43CC-4DBB-949D-E97EC59C7EE2}"/>
              </a:ext>
            </a:extLst>
          </p:cNvPr>
          <p:cNvSpPr>
            <a:spLocks noGrp="1"/>
          </p:cNvSpPr>
          <p:nvPr>
            <p:ph type="sldNum" sz="quarter" idx="12"/>
          </p:nvPr>
        </p:nvSpPr>
        <p:spPr/>
        <p:txBody>
          <a:bodyPr/>
          <a:lstStyle/>
          <a:p>
            <a:fld id="{A5846718-CB15-44DC-A3B0-F0ED78D869D1}" type="slidenum">
              <a:rPr lang="en-SG" smtClean="0"/>
              <a:t>15</a:t>
            </a:fld>
            <a:endParaRPr lang="en-SG"/>
          </a:p>
        </p:txBody>
      </p:sp>
      <p:pic>
        <p:nvPicPr>
          <p:cNvPr id="5" name="图片 4">
            <a:extLst>
              <a:ext uri="{FF2B5EF4-FFF2-40B4-BE49-F238E27FC236}">
                <a16:creationId xmlns:a16="http://schemas.microsoft.com/office/drawing/2014/main" id="{A23B5E56-CF29-4F5B-8FBB-2D5CA8B80C25}"/>
              </a:ext>
            </a:extLst>
          </p:cNvPr>
          <p:cNvPicPr>
            <a:picLocks noChangeAspect="1"/>
          </p:cNvPicPr>
          <p:nvPr/>
        </p:nvPicPr>
        <p:blipFill>
          <a:blip r:embed="rId2"/>
          <a:stretch>
            <a:fillRect/>
          </a:stretch>
        </p:blipFill>
        <p:spPr>
          <a:xfrm>
            <a:off x="213240" y="980728"/>
            <a:ext cx="8717519" cy="3528322"/>
          </a:xfrm>
          <a:prstGeom prst="rect">
            <a:avLst/>
          </a:prstGeom>
        </p:spPr>
      </p:pic>
    </p:spTree>
    <p:extLst>
      <p:ext uri="{BB962C8B-B14F-4D97-AF65-F5344CB8AC3E}">
        <p14:creationId xmlns:p14="http://schemas.microsoft.com/office/powerpoint/2010/main" val="422083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83E5639-F889-4757-B8BE-2CE005A8A9D4}"/>
              </a:ext>
            </a:extLst>
          </p:cNvPr>
          <p:cNvSpPr>
            <a:spLocks noGrp="1"/>
          </p:cNvSpPr>
          <p:nvPr>
            <p:ph idx="1"/>
          </p:nvPr>
        </p:nvSpPr>
        <p:spPr>
          <a:xfrm>
            <a:off x="323528" y="1192188"/>
            <a:ext cx="8496943" cy="5261148"/>
          </a:xfrm>
        </p:spPr>
        <p:txBody>
          <a:bodyPr>
            <a:normAutofit fontScale="92500" lnSpcReduction="10000"/>
          </a:bodyPr>
          <a:lstStyle/>
          <a:p>
            <a:pPr eaLnBrk="1" hangingPunct="1"/>
            <a:r>
              <a:rPr lang="en-US" altLang="zh-CN" dirty="0">
                <a:ea typeface="ＭＳ Ｐゴシック" panose="020B0600070205080204" pitchFamily="34" charset="-128"/>
              </a:rPr>
              <a:t>Information that must be kept at the </a:t>
            </a:r>
            <a:r>
              <a:rPr lang="en-US" altLang="zh-CN" dirty="0">
                <a:solidFill>
                  <a:srgbClr val="0066CC"/>
                </a:solidFill>
                <a:ea typeface="ＭＳ Ｐゴシック" panose="020B0600070205080204" pitchFamily="34" charset="-128"/>
              </a:rPr>
              <a:t>directory</a:t>
            </a:r>
          </a:p>
          <a:p>
            <a:pPr lvl="1" eaLnBrk="1" hangingPunct="1"/>
            <a:r>
              <a:rPr lang="en-US" altLang="zh-CN" dirty="0">
                <a:solidFill>
                  <a:srgbClr val="0066CC"/>
                </a:solidFill>
                <a:ea typeface="ＭＳ Ｐゴシック" panose="020B0600070205080204" pitchFamily="34" charset="-128"/>
              </a:rPr>
              <a:t>Which caches </a:t>
            </a:r>
            <a:r>
              <a:rPr lang="en-US" altLang="zh-CN" dirty="0">
                <a:ea typeface="ＭＳ Ｐゴシック" panose="020B0600070205080204" pitchFamily="34" charset="-128"/>
              </a:rPr>
              <a:t>are currently sharers or owner</a:t>
            </a:r>
          </a:p>
          <a:p>
            <a:pPr lvl="1" eaLnBrk="1" hangingPunct="1"/>
            <a:r>
              <a:rPr lang="en-US" altLang="zh-CN" dirty="0">
                <a:solidFill>
                  <a:srgbClr val="0066CC"/>
                </a:solidFill>
                <a:ea typeface="ＭＳ Ｐゴシック" panose="020B0600070205080204" pitchFamily="34" charset="-128"/>
              </a:rPr>
              <a:t>Which state </a:t>
            </a:r>
            <a:r>
              <a:rPr lang="en-US" altLang="zh-CN" dirty="0">
                <a:ea typeface="ＭＳ Ｐゴシック" panose="020B0600070205080204" pitchFamily="34" charset="-128"/>
              </a:rPr>
              <a:t>the block is currently cached</a:t>
            </a:r>
          </a:p>
          <a:p>
            <a:pPr lvl="4"/>
            <a:endParaRPr lang="en-US" altLang="zh-CN" dirty="0">
              <a:ea typeface="ＭＳ Ｐゴシック" panose="020B0600070205080204" pitchFamily="34" charset="-128"/>
            </a:endParaRPr>
          </a:p>
          <a:p>
            <a:pPr eaLnBrk="1" hangingPunct="1"/>
            <a:r>
              <a:rPr lang="en-US" altLang="zh-CN" dirty="0">
                <a:ea typeface="ＭＳ Ｐゴシック" panose="020B0600070205080204" pitchFamily="34" charset="-128"/>
              </a:rPr>
              <a:t>Ideally, if the caches support MESI states, then the directory </a:t>
            </a:r>
            <a:r>
              <a:rPr lang="en-US" altLang="zh-CN" dirty="0">
                <a:solidFill>
                  <a:srgbClr val="0066CC"/>
                </a:solidFill>
                <a:ea typeface="ＭＳ Ｐゴシック" panose="020B0600070205080204" pitchFamily="34" charset="-128"/>
              </a:rPr>
              <a:t>keeps MESI states as well</a:t>
            </a:r>
            <a:r>
              <a:rPr lang="en-US" altLang="zh-CN" dirty="0">
                <a:ea typeface="ＭＳ Ｐゴシック" panose="020B0600070205080204" pitchFamily="34" charset="-128"/>
              </a:rPr>
              <a:t>, but: </a:t>
            </a:r>
          </a:p>
          <a:p>
            <a:pPr lvl="1" eaLnBrk="1" hangingPunct="1"/>
            <a:r>
              <a:rPr lang="en-US" altLang="zh-CN" dirty="0">
                <a:ea typeface="ＭＳ Ｐゴシック" panose="020B0600070205080204" pitchFamily="34" charset="-128"/>
              </a:rPr>
              <a:t>Transition from Exclusive to Modified in a cache is </a:t>
            </a:r>
            <a:r>
              <a:rPr lang="en-US" altLang="zh-CN" dirty="0">
                <a:solidFill>
                  <a:srgbClr val="0066CC"/>
                </a:solidFill>
                <a:ea typeface="ＭＳ Ｐゴシック" panose="020B0600070205080204" pitchFamily="34" charset="-128"/>
              </a:rPr>
              <a:t>silent</a:t>
            </a:r>
          </a:p>
          <a:p>
            <a:pPr lvl="1" eaLnBrk="1" hangingPunct="1"/>
            <a:r>
              <a:rPr lang="en-US" altLang="zh-CN" dirty="0">
                <a:ea typeface="ＭＳ Ｐゴシック" panose="020B0600070205080204" pitchFamily="34" charset="-128"/>
              </a:rPr>
              <a:t>Hence, the directory </a:t>
            </a:r>
            <a:r>
              <a:rPr lang="en-US" altLang="zh-CN" dirty="0">
                <a:solidFill>
                  <a:srgbClr val="FF0000"/>
                </a:solidFill>
                <a:ea typeface="ＭＳ Ｐゴシック" panose="020B0600070205080204" pitchFamily="34" charset="-128"/>
              </a:rPr>
              <a:t>cannot tell </a:t>
            </a:r>
            <a:r>
              <a:rPr lang="en-US" altLang="zh-CN" dirty="0">
                <a:ea typeface="ＭＳ Ｐゴシック" panose="020B0600070205080204" pitchFamily="34" charset="-128"/>
              </a:rPr>
              <a:t>if a block is cached in Exclusive or Modified state</a:t>
            </a:r>
          </a:p>
          <a:p>
            <a:endParaRPr lang="zh-CN" altLang="en-US" dirty="0"/>
          </a:p>
        </p:txBody>
      </p:sp>
      <p:sp>
        <p:nvSpPr>
          <p:cNvPr id="3" name="标题 2">
            <a:extLst>
              <a:ext uri="{FF2B5EF4-FFF2-40B4-BE49-F238E27FC236}">
                <a16:creationId xmlns:a16="http://schemas.microsoft.com/office/drawing/2014/main" id="{12B8497F-384D-431A-81F0-5763A3F16C47}"/>
              </a:ext>
            </a:extLst>
          </p:cNvPr>
          <p:cNvSpPr>
            <a:spLocks noGrp="1"/>
          </p:cNvSpPr>
          <p:nvPr>
            <p:ph type="title"/>
          </p:nvPr>
        </p:nvSpPr>
        <p:spPr>
          <a:xfrm>
            <a:off x="465976" y="49188"/>
            <a:ext cx="8229600" cy="1143000"/>
          </a:xfrm>
        </p:spPr>
        <p:txBody>
          <a:bodyPr/>
          <a:lstStyle/>
          <a:p>
            <a:r>
              <a:rPr lang="en-US" altLang="zh-CN" dirty="0"/>
              <a:t>What Info in the Directory?</a:t>
            </a:r>
            <a:endParaRPr lang="zh-CN" altLang="en-US" dirty="0"/>
          </a:p>
        </p:txBody>
      </p:sp>
      <p:sp>
        <p:nvSpPr>
          <p:cNvPr id="4" name="灯片编号占位符 3">
            <a:extLst>
              <a:ext uri="{FF2B5EF4-FFF2-40B4-BE49-F238E27FC236}">
                <a16:creationId xmlns:a16="http://schemas.microsoft.com/office/drawing/2014/main" id="{A662753A-A832-4D86-97F8-1288877DAF30}"/>
              </a:ext>
            </a:extLst>
          </p:cNvPr>
          <p:cNvSpPr>
            <a:spLocks noGrp="1"/>
          </p:cNvSpPr>
          <p:nvPr>
            <p:ph type="sldNum" sz="quarter" idx="12"/>
          </p:nvPr>
        </p:nvSpPr>
        <p:spPr/>
        <p:txBody>
          <a:bodyPr/>
          <a:lstStyle/>
          <a:p>
            <a:fld id="{A5846718-CB15-44DC-A3B0-F0ED78D869D1}" type="slidenum">
              <a:rPr lang="en-SG" smtClean="0"/>
              <a:t>16</a:t>
            </a:fld>
            <a:endParaRPr lang="en-SG"/>
          </a:p>
        </p:txBody>
      </p:sp>
    </p:spTree>
    <p:extLst>
      <p:ext uri="{BB962C8B-B14F-4D97-AF65-F5344CB8AC3E}">
        <p14:creationId xmlns:p14="http://schemas.microsoft.com/office/powerpoint/2010/main" val="181959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83E5639-F889-4757-B8BE-2CE005A8A9D4}"/>
              </a:ext>
            </a:extLst>
          </p:cNvPr>
          <p:cNvSpPr>
            <a:spLocks noGrp="1"/>
          </p:cNvSpPr>
          <p:nvPr>
            <p:ph idx="1"/>
          </p:nvPr>
        </p:nvSpPr>
        <p:spPr>
          <a:xfrm>
            <a:off x="456591" y="1192188"/>
            <a:ext cx="8229600" cy="4973116"/>
          </a:xfrm>
        </p:spPr>
        <p:txBody>
          <a:bodyPr>
            <a:normAutofit/>
          </a:bodyPr>
          <a:lstStyle/>
          <a:p>
            <a:pPr eaLnBrk="1" hangingPunct="1"/>
            <a:r>
              <a:rPr lang="en-US" altLang="zh-CN" dirty="0">
                <a:ea typeface="ＭＳ Ｐゴシック" panose="020B0600070205080204" pitchFamily="34" charset="-128"/>
              </a:rPr>
              <a:t>Hence, the directory may keep </a:t>
            </a:r>
            <a:r>
              <a:rPr lang="en-US" altLang="zh-CN" dirty="0">
                <a:solidFill>
                  <a:srgbClr val="0066CC"/>
                </a:solidFill>
                <a:ea typeface="ＭＳ Ｐゴシック" panose="020B0600070205080204" pitchFamily="34" charset="-128"/>
              </a:rPr>
              <a:t>3 states</a:t>
            </a:r>
          </a:p>
          <a:p>
            <a:pPr lvl="1">
              <a:lnSpc>
                <a:spcPct val="90000"/>
              </a:lnSpc>
            </a:pPr>
            <a:r>
              <a:rPr lang="en-US" altLang="zh-CN" sz="3200" b="1" dirty="0">
                <a:solidFill>
                  <a:srgbClr val="0066CC"/>
                </a:solidFill>
                <a:ea typeface="ＭＳ Ｐゴシック" panose="020B0600070205080204" pitchFamily="34" charset="-128"/>
              </a:rPr>
              <a:t>Shared (S)</a:t>
            </a:r>
          </a:p>
          <a:p>
            <a:pPr lvl="2">
              <a:lnSpc>
                <a:spcPct val="90000"/>
              </a:lnSpc>
            </a:pPr>
            <a:r>
              <a:rPr lang="en-US" altLang="zh-CN" dirty="0"/>
              <a:t>The block is cached cleanly, possibly by multiple caches</a:t>
            </a:r>
            <a:endParaRPr lang="en-US" altLang="zh-CN" dirty="0">
              <a:solidFill>
                <a:srgbClr val="C00000"/>
              </a:solidFill>
            </a:endParaRPr>
          </a:p>
          <a:p>
            <a:pPr lvl="1">
              <a:lnSpc>
                <a:spcPct val="90000"/>
              </a:lnSpc>
            </a:pPr>
            <a:r>
              <a:rPr lang="en-US" altLang="zh-CN" sz="3200" b="1" dirty="0" err="1">
                <a:solidFill>
                  <a:srgbClr val="0066CC"/>
                </a:solidFill>
                <a:ea typeface="ＭＳ Ｐゴシック" panose="020B0600070205080204" pitchFamily="34" charset="-128"/>
              </a:rPr>
              <a:t>Uncached</a:t>
            </a:r>
            <a:r>
              <a:rPr lang="en-US" altLang="zh-CN" sz="3200" b="1" dirty="0">
                <a:solidFill>
                  <a:srgbClr val="0066CC"/>
                </a:solidFill>
                <a:ea typeface="ＭＳ Ｐゴシック" panose="020B0600070205080204" pitchFamily="34" charset="-128"/>
              </a:rPr>
              <a:t> (U)</a:t>
            </a:r>
          </a:p>
          <a:p>
            <a:pPr lvl="2">
              <a:lnSpc>
                <a:spcPct val="90000"/>
              </a:lnSpc>
            </a:pPr>
            <a:r>
              <a:rPr lang="en-US" altLang="zh-CN" dirty="0"/>
              <a:t>The block is </a:t>
            </a:r>
            <a:r>
              <a:rPr lang="en-US" altLang="zh-CN" dirty="0" err="1"/>
              <a:t>uncached</a:t>
            </a:r>
            <a:r>
              <a:rPr lang="en-US" altLang="zh-CN" dirty="0"/>
              <a:t> or cached in invalid state.</a:t>
            </a:r>
          </a:p>
          <a:p>
            <a:pPr lvl="1">
              <a:lnSpc>
                <a:spcPct val="90000"/>
              </a:lnSpc>
            </a:pPr>
            <a:r>
              <a:rPr lang="en-US" altLang="zh-CN" sz="3200" b="1" dirty="0">
                <a:solidFill>
                  <a:srgbClr val="0066CC"/>
                </a:solidFill>
                <a:ea typeface="ＭＳ Ｐゴシック" panose="020B0600070205080204" pitchFamily="34" charset="-128"/>
              </a:rPr>
              <a:t>Exclusive or Modified (EM)</a:t>
            </a:r>
          </a:p>
          <a:p>
            <a:pPr lvl="2">
              <a:lnSpc>
                <a:spcPct val="90000"/>
              </a:lnSpc>
            </a:pPr>
            <a:r>
              <a:rPr lang="en-US" altLang="zh-CN" dirty="0"/>
              <a:t>The block is either cached in Exclusive or Modified state in </a:t>
            </a:r>
            <a:r>
              <a:rPr lang="en-US" altLang="zh-CN" dirty="0">
                <a:solidFill>
                  <a:srgbClr val="FF0000"/>
                </a:solidFill>
              </a:rPr>
              <a:t>only one cache</a:t>
            </a:r>
            <a:r>
              <a:rPr lang="en-US" altLang="zh-CN" dirty="0"/>
              <a:t>. </a:t>
            </a:r>
            <a:endParaRPr lang="en-US" altLang="zh-CN" dirty="0">
              <a:solidFill>
                <a:srgbClr val="C00000"/>
              </a:solidFill>
            </a:endParaRPr>
          </a:p>
        </p:txBody>
      </p:sp>
      <p:sp>
        <p:nvSpPr>
          <p:cNvPr id="3" name="标题 2">
            <a:extLst>
              <a:ext uri="{FF2B5EF4-FFF2-40B4-BE49-F238E27FC236}">
                <a16:creationId xmlns:a16="http://schemas.microsoft.com/office/drawing/2014/main" id="{12B8497F-384D-431A-81F0-5763A3F16C47}"/>
              </a:ext>
            </a:extLst>
          </p:cNvPr>
          <p:cNvSpPr>
            <a:spLocks noGrp="1"/>
          </p:cNvSpPr>
          <p:nvPr>
            <p:ph type="title"/>
          </p:nvPr>
        </p:nvSpPr>
        <p:spPr>
          <a:xfrm>
            <a:off x="465976" y="49188"/>
            <a:ext cx="8229600" cy="1143000"/>
          </a:xfrm>
        </p:spPr>
        <p:txBody>
          <a:bodyPr/>
          <a:lstStyle/>
          <a:p>
            <a:r>
              <a:rPr lang="en-US" altLang="zh-CN" dirty="0"/>
              <a:t>What Info in the Directory</a:t>
            </a:r>
            <a:endParaRPr lang="zh-CN" altLang="en-US" dirty="0"/>
          </a:p>
        </p:txBody>
      </p:sp>
      <p:sp>
        <p:nvSpPr>
          <p:cNvPr id="4" name="灯片编号占位符 3">
            <a:extLst>
              <a:ext uri="{FF2B5EF4-FFF2-40B4-BE49-F238E27FC236}">
                <a16:creationId xmlns:a16="http://schemas.microsoft.com/office/drawing/2014/main" id="{A662753A-A832-4D86-97F8-1288877DAF30}"/>
              </a:ext>
            </a:extLst>
          </p:cNvPr>
          <p:cNvSpPr>
            <a:spLocks noGrp="1"/>
          </p:cNvSpPr>
          <p:nvPr>
            <p:ph type="sldNum" sz="quarter" idx="12"/>
          </p:nvPr>
        </p:nvSpPr>
        <p:spPr/>
        <p:txBody>
          <a:bodyPr/>
          <a:lstStyle/>
          <a:p>
            <a:fld id="{A5846718-CB15-44DC-A3B0-F0ED78D869D1}" type="slidenum">
              <a:rPr lang="en-SG" smtClean="0"/>
              <a:t>17</a:t>
            </a:fld>
            <a:endParaRPr lang="en-SG"/>
          </a:p>
        </p:txBody>
      </p:sp>
    </p:spTree>
    <p:extLst>
      <p:ext uri="{BB962C8B-B14F-4D97-AF65-F5344CB8AC3E}">
        <p14:creationId xmlns:p14="http://schemas.microsoft.com/office/powerpoint/2010/main" val="272850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ipe(down)">
                                      <p:cBhvr>
                                        <p:cTn id="15" dur="500"/>
                                        <p:tgtEl>
                                          <p:spTgt spid="2">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wipe(down)">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wipe(down)">
                                      <p:cBhvr>
                                        <p:cTn id="23" dur="500"/>
                                        <p:tgtEl>
                                          <p:spTgt spid="2">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wipe(down)">
                                      <p:cBhvr>
                                        <p:cTn id="2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38EAFC8-4B22-45D4-8249-1BBD2986F30C}"/>
              </a:ext>
            </a:extLst>
          </p:cNvPr>
          <p:cNvSpPr>
            <a:spLocks noGrp="1"/>
          </p:cNvSpPr>
          <p:nvPr>
            <p:ph type="title"/>
          </p:nvPr>
        </p:nvSpPr>
        <p:spPr>
          <a:xfrm>
            <a:off x="539552" y="2276872"/>
            <a:ext cx="8229600" cy="1575048"/>
          </a:xfrm>
        </p:spPr>
        <p:txBody>
          <a:bodyPr>
            <a:normAutofit fontScale="90000"/>
          </a:bodyPr>
          <a:lstStyle/>
          <a:p>
            <a:r>
              <a:rPr lang="en-AU" altLang="zh-CN" sz="6000" b="0" dirty="0">
                <a:solidFill>
                  <a:srgbClr val="0066CC"/>
                </a:solidFill>
                <a:latin typeface="Gill Sans MT" panose="020B0502020104020203" pitchFamily="34" charset="0"/>
              </a:rPr>
              <a:t>Basic DSM Cache Coherence Protocol</a:t>
            </a:r>
            <a:endParaRPr lang="zh-CN" altLang="en-US" sz="6000" b="0" dirty="0">
              <a:solidFill>
                <a:srgbClr val="0066CC"/>
              </a:solidFill>
              <a:latin typeface="Gill Sans MT" panose="020B0502020104020203" pitchFamily="34" charset="0"/>
            </a:endParaRPr>
          </a:p>
        </p:txBody>
      </p:sp>
      <p:sp>
        <p:nvSpPr>
          <p:cNvPr id="4" name="灯片编号占位符 3">
            <a:extLst>
              <a:ext uri="{FF2B5EF4-FFF2-40B4-BE49-F238E27FC236}">
                <a16:creationId xmlns:a16="http://schemas.microsoft.com/office/drawing/2014/main" id="{82BABF71-A1D0-4B3C-9C00-FA402477C63F}"/>
              </a:ext>
            </a:extLst>
          </p:cNvPr>
          <p:cNvSpPr>
            <a:spLocks noGrp="1"/>
          </p:cNvSpPr>
          <p:nvPr>
            <p:ph type="sldNum" sz="quarter" idx="12"/>
          </p:nvPr>
        </p:nvSpPr>
        <p:spPr/>
        <p:txBody>
          <a:bodyPr/>
          <a:lstStyle/>
          <a:p>
            <a:fld id="{A5846718-CB15-44DC-A3B0-F0ED78D869D1}" type="slidenum">
              <a:rPr lang="en-SG" smtClean="0"/>
              <a:t>18</a:t>
            </a:fld>
            <a:endParaRPr lang="en-SG"/>
          </a:p>
        </p:txBody>
      </p:sp>
    </p:spTree>
    <p:extLst>
      <p:ext uri="{BB962C8B-B14F-4D97-AF65-F5344CB8AC3E}">
        <p14:creationId xmlns:p14="http://schemas.microsoft.com/office/powerpoint/2010/main" val="2949008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5">
            <a:extLst>
              <a:ext uri="{FF2B5EF4-FFF2-40B4-BE49-F238E27FC236}">
                <a16:creationId xmlns:a16="http://schemas.microsoft.com/office/drawing/2014/main" id="{104C2955-FAC1-4066-9826-39C48661BD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E067A3F8-D07B-4238-AF42-F920C8F70A33}" type="slidenum">
              <a:rPr lang="en-US" altLang="zh-CN" sz="1200"/>
              <a:pPr/>
              <a:t>19</a:t>
            </a:fld>
            <a:endParaRPr lang="en-US" altLang="zh-CN" sz="1200"/>
          </a:p>
        </p:txBody>
      </p:sp>
      <p:sp>
        <p:nvSpPr>
          <p:cNvPr id="38916" name="Rectangle 2">
            <a:extLst>
              <a:ext uri="{FF2B5EF4-FFF2-40B4-BE49-F238E27FC236}">
                <a16:creationId xmlns:a16="http://schemas.microsoft.com/office/drawing/2014/main" id="{B0DE5898-1589-46D1-8888-2B3492D7B73F}"/>
              </a:ext>
            </a:extLst>
          </p:cNvPr>
          <p:cNvSpPr>
            <a:spLocks noGrp="1" noChangeArrowheads="1"/>
          </p:cNvSpPr>
          <p:nvPr>
            <p:ph type="title"/>
          </p:nvPr>
        </p:nvSpPr>
        <p:spPr>
          <a:xfrm>
            <a:off x="456591" y="109408"/>
            <a:ext cx="8229600" cy="1143000"/>
          </a:xfrm>
        </p:spPr>
        <p:txBody>
          <a:bodyPr/>
          <a:lstStyle/>
          <a:p>
            <a:pPr eaLnBrk="1" hangingPunct="1"/>
            <a:r>
              <a:rPr lang="en-US" altLang="zh-CN" dirty="0">
                <a:ea typeface="ＭＳ Ｐゴシック" panose="020B0600070205080204" pitchFamily="34" charset="-128"/>
              </a:rPr>
              <a:t>Example</a:t>
            </a:r>
          </a:p>
        </p:txBody>
      </p:sp>
      <p:sp>
        <p:nvSpPr>
          <p:cNvPr id="38917" name="Rectangle 3">
            <a:extLst>
              <a:ext uri="{FF2B5EF4-FFF2-40B4-BE49-F238E27FC236}">
                <a16:creationId xmlns:a16="http://schemas.microsoft.com/office/drawing/2014/main" id="{7DCD9BB5-ED3F-4313-B0E0-915448625D1F}"/>
              </a:ext>
            </a:extLst>
          </p:cNvPr>
          <p:cNvSpPr>
            <a:spLocks noGrp="1" noChangeArrowheads="1"/>
          </p:cNvSpPr>
          <p:nvPr>
            <p:ph type="body" idx="1"/>
          </p:nvPr>
        </p:nvSpPr>
        <p:spPr/>
        <p:txBody>
          <a:bodyPr>
            <a:normAutofit/>
          </a:bodyPr>
          <a:lstStyle/>
          <a:p>
            <a:pPr eaLnBrk="1" hangingPunct="1"/>
            <a:r>
              <a:rPr lang="en-US" altLang="zh-CN" dirty="0">
                <a:ea typeface="ＭＳ Ｐゴシック" panose="020B0600070205080204" pitchFamily="34" charset="-128"/>
              </a:rPr>
              <a:t>Cache State: </a:t>
            </a:r>
            <a:r>
              <a:rPr lang="en-US" altLang="zh-CN" dirty="0">
                <a:solidFill>
                  <a:srgbClr val="0066CC"/>
                </a:solidFill>
                <a:ea typeface="ＭＳ Ｐゴシック" panose="020B0600070205080204" pitchFamily="34" charset="-128"/>
              </a:rPr>
              <a:t>MESI</a:t>
            </a:r>
          </a:p>
          <a:p>
            <a:pPr eaLnBrk="1" hangingPunct="1"/>
            <a:r>
              <a:rPr lang="en-US" altLang="zh-CN" dirty="0">
                <a:ea typeface="ＭＳ Ｐゴシック" panose="020B0600070205080204" pitchFamily="34" charset="-128"/>
              </a:rPr>
              <a:t>Directory: </a:t>
            </a:r>
            <a:r>
              <a:rPr lang="en-US" altLang="zh-CN" dirty="0">
                <a:solidFill>
                  <a:srgbClr val="0066CC"/>
                </a:solidFill>
                <a:ea typeface="ＭＳ Ｐゴシック" panose="020B0600070205080204" pitchFamily="34" charset="-128"/>
              </a:rPr>
              <a:t>Full-bit Vector</a:t>
            </a:r>
          </a:p>
          <a:p>
            <a:r>
              <a:rPr lang="en-US" altLang="zh-CN" b="1" dirty="0">
                <a:ea typeface="ＭＳ Ｐゴシック" panose="020B0600070205080204" pitchFamily="34" charset="-128"/>
              </a:rPr>
              <a:t>3 States: </a:t>
            </a:r>
          </a:p>
          <a:p>
            <a:pPr lvl="1"/>
            <a:r>
              <a:rPr lang="en-US" altLang="zh-CN" dirty="0">
                <a:ea typeface="ＭＳ Ｐゴシック" panose="020B0600070205080204" pitchFamily="34" charset="-128"/>
              </a:rPr>
              <a:t>EM (Exclusive or Modified)</a:t>
            </a:r>
          </a:p>
          <a:p>
            <a:pPr lvl="1"/>
            <a:r>
              <a:rPr lang="en-US" altLang="zh-CN" dirty="0">
                <a:ea typeface="ＭＳ Ｐゴシック" panose="020B0600070205080204" pitchFamily="34" charset="-128"/>
              </a:rPr>
              <a:t>S (Shared)</a:t>
            </a:r>
          </a:p>
          <a:p>
            <a:pPr lvl="1"/>
            <a:r>
              <a:rPr lang="en-US" altLang="zh-CN" dirty="0">
                <a:ea typeface="ＭＳ Ｐゴシック" panose="020B0600070205080204" pitchFamily="34" charset="-128"/>
              </a:rPr>
              <a:t>U (</a:t>
            </a:r>
            <a:r>
              <a:rPr lang="en-US" altLang="zh-CN" dirty="0" err="1">
                <a:ea typeface="ＭＳ Ｐゴシック" panose="020B0600070205080204" pitchFamily="34" charset="-128"/>
              </a:rPr>
              <a:t>Uncached</a:t>
            </a:r>
            <a:r>
              <a:rPr lang="en-US" altLang="zh-CN" dirty="0">
                <a:ea typeface="ＭＳ Ｐゴシック" panose="020B0600070205080204" pitchFamily="34" charset="-128"/>
              </a:rPr>
              <a:t>)</a:t>
            </a:r>
          </a:p>
          <a:p>
            <a:pPr eaLnBrk="1" hangingPunct="1"/>
            <a:endParaRPr lang="en-US" altLang="zh-CN" dirty="0">
              <a:ea typeface="ＭＳ Ｐゴシック" panose="020B0600070205080204" pitchFamily="34" charset="-128"/>
            </a:endParaRPr>
          </a:p>
          <a:p>
            <a:pPr eaLnBrk="1" hangingPunct="1"/>
            <a:endParaRPr lang="en-US" altLang="zh-CN" dirty="0">
              <a:ea typeface="ＭＳ Ｐゴシック" panose="020B0600070205080204" pitchFamily="34" charset="-128"/>
            </a:endParaRPr>
          </a:p>
        </p:txBody>
      </p:sp>
    </p:spTree>
    <p:extLst>
      <p:ext uri="{BB962C8B-B14F-4D97-AF65-F5344CB8AC3E}">
        <p14:creationId xmlns:p14="http://schemas.microsoft.com/office/powerpoint/2010/main" val="73580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8917">
                                            <p:txEl>
                                              <p:pRg st="1" end="1"/>
                                            </p:txEl>
                                          </p:spTgt>
                                        </p:tgtEl>
                                        <p:attrNameLst>
                                          <p:attrName>style.visibility</p:attrName>
                                        </p:attrNameLst>
                                      </p:cBhvr>
                                      <p:to>
                                        <p:strVal val="visible"/>
                                      </p:to>
                                    </p:set>
                                    <p:animEffect transition="in" filter="wipe(down)">
                                      <p:cBhvr>
                                        <p:cTn id="7" dur="500"/>
                                        <p:tgtEl>
                                          <p:spTgt spid="3891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8917">
                                            <p:txEl>
                                              <p:pRg st="2" end="2"/>
                                            </p:txEl>
                                          </p:spTgt>
                                        </p:tgtEl>
                                        <p:attrNameLst>
                                          <p:attrName>style.visibility</p:attrName>
                                        </p:attrNameLst>
                                      </p:cBhvr>
                                      <p:to>
                                        <p:strVal val="visible"/>
                                      </p:to>
                                    </p:set>
                                    <p:animEffect transition="in" filter="wipe(down)">
                                      <p:cBhvr>
                                        <p:cTn id="12" dur="500"/>
                                        <p:tgtEl>
                                          <p:spTgt spid="38917">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8917">
                                            <p:txEl>
                                              <p:pRg st="3" end="3"/>
                                            </p:txEl>
                                          </p:spTgt>
                                        </p:tgtEl>
                                        <p:attrNameLst>
                                          <p:attrName>style.visibility</p:attrName>
                                        </p:attrNameLst>
                                      </p:cBhvr>
                                      <p:to>
                                        <p:strVal val="visible"/>
                                      </p:to>
                                    </p:set>
                                    <p:animEffect transition="in" filter="wipe(down)">
                                      <p:cBhvr>
                                        <p:cTn id="15" dur="500"/>
                                        <p:tgtEl>
                                          <p:spTgt spid="38917">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8917">
                                            <p:txEl>
                                              <p:pRg st="4" end="4"/>
                                            </p:txEl>
                                          </p:spTgt>
                                        </p:tgtEl>
                                        <p:attrNameLst>
                                          <p:attrName>style.visibility</p:attrName>
                                        </p:attrNameLst>
                                      </p:cBhvr>
                                      <p:to>
                                        <p:strVal val="visible"/>
                                      </p:to>
                                    </p:set>
                                    <p:animEffect transition="in" filter="wipe(down)">
                                      <p:cBhvr>
                                        <p:cTn id="18" dur="500"/>
                                        <p:tgtEl>
                                          <p:spTgt spid="38917">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8917">
                                            <p:txEl>
                                              <p:pRg st="5" end="5"/>
                                            </p:txEl>
                                          </p:spTgt>
                                        </p:tgtEl>
                                        <p:attrNameLst>
                                          <p:attrName>style.visibility</p:attrName>
                                        </p:attrNameLst>
                                      </p:cBhvr>
                                      <p:to>
                                        <p:strVal val="visible"/>
                                      </p:to>
                                    </p:set>
                                    <p:animEffect transition="in" filter="wipe(down)">
                                      <p:cBhvr>
                                        <p:cTn id="21" dur="500"/>
                                        <p:tgtEl>
                                          <p:spTgt spid="389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a:extLst>
              <a:ext uri="{FF2B5EF4-FFF2-40B4-BE49-F238E27FC236}">
                <a16:creationId xmlns:a16="http://schemas.microsoft.com/office/drawing/2014/main" id="{FB348160-B621-4204-9B3D-B82F4040FC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A80057A6-004E-4706-B3EB-736174B4D791}" type="slidenum">
              <a:rPr lang="en-US" altLang="zh-CN" sz="1200"/>
              <a:pPr/>
              <a:t>2</a:t>
            </a:fld>
            <a:endParaRPr lang="en-US" altLang="zh-CN" sz="1200"/>
          </a:p>
        </p:txBody>
      </p:sp>
      <p:sp>
        <p:nvSpPr>
          <p:cNvPr id="22532" name="Rectangle 2">
            <a:extLst>
              <a:ext uri="{FF2B5EF4-FFF2-40B4-BE49-F238E27FC236}">
                <a16:creationId xmlns:a16="http://schemas.microsoft.com/office/drawing/2014/main" id="{690CC8D5-B700-4D96-A13A-FFA217934B8F}"/>
              </a:ext>
            </a:extLst>
          </p:cNvPr>
          <p:cNvSpPr>
            <a:spLocks noGrp="1" noChangeArrowheads="1"/>
          </p:cNvSpPr>
          <p:nvPr>
            <p:ph type="title"/>
          </p:nvPr>
        </p:nvSpPr>
        <p:spPr>
          <a:xfrm>
            <a:off x="849312" y="332656"/>
            <a:ext cx="7442200" cy="517525"/>
          </a:xfrm>
        </p:spPr>
        <p:txBody>
          <a:bodyPr>
            <a:normAutofit fontScale="90000"/>
          </a:bodyPr>
          <a:lstStyle/>
          <a:p>
            <a:pPr eaLnBrk="1" hangingPunct="1"/>
            <a:r>
              <a:rPr lang="en-US" altLang="zh-CN" dirty="0">
                <a:ea typeface="ＭＳ Ｐゴシック" panose="020B0600070205080204" pitchFamily="34" charset="-128"/>
              </a:rPr>
              <a:t>Scalable Shared Memory System</a:t>
            </a:r>
          </a:p>
        </p:txBody>
      </p:sp>
      <p:sp>
        <p:nvSpPr>
          <p:cNvPr id="22533" name="Rectangle 3">
            <a:extLst>
              <a:ext uri="{FF2B5EF4-FFF2-40B4-BE49-F238E27FC236}">
                <a16:creationId xmlns:a16="http://schemas.microsoft.com/office/drawing/2014/main" id="{4A3918F2-EAB1-433D-B4DF-A9743ABA6902}"/>
              </a:ext>
            </a:extLst>
          </p:cNvPr>
          <p:cNvSpPr>
            <a:spLocks noGrp="1" noChangeArrowheads="1"/>
          </p:cNvSpPr>
          <p:nvPr>
            <p:ph type="body" idx="1"/>
          </p:nvPr>
        </p:nvSpPr>
        <p:spPr>
          <a:xfrm>
            <a:off x="457200" y="1128809"/>
            <a:ext cx="8226425" cy="5468543"/>
          </a:xfrm>
        </p:spPr>
        <p:txBody>
          <a:bodyPr>
            <a:normAutofit fontScale="92500" lnSpcReduction="20000"/>
          </a:bodyPr>
          <a:lstStyle/>
          <a:p>
            <a:pPr eaLnBrk="1" hangingPunct="1"/>
            <a:r>
              <a:rPr lang="en-US" altLang="zh-CN" dirty="0">
                <a:solidFill>
                  <a:srgbClr val="0066CC"/>
                </a:solidFill>
                <a:ea typeface="ＭＳ Ｐゴシック" panose="020B0600070205080204" pitchFamily="34" charset="-128"/>
              </a:rPr>
              <a:t>Bus-based MP: </a:t>
            </a:r>
            <a:r>
              <a:rPr lang="en-US" altLang="zh-CN" dirty="0">
                <a:ea typeface="ＭＳ Ｐゴシック" panose="020B0600070205080204" pitchFamily="34" charset="-128"/>
              </a:rPr>
              <a:t>good for small multiprocessors, but does </a:t>
            </a:r>
            <a:r>
              <a:rPr lang="en-US" altLang="zh-CN" dirty="0">
                <a:solidFill>
                  <a:srgbClr val="FF0000"/>
                </a:solidFill>
                <a:ea typeface="ＭＳ Ｐゴシック" panose="020B0600070205080204" pitchFamily="34" charset="-128"/>
              </a:rPr>
              <a:t>not scale</a:t>
            </a:r>
          </a:p>
          <a:p>
            <a:pPr lvl="1" eaLnBrk="1" hangingPunct="1"/>
            <a:r>
              <a:rPr lang="en-US" altLang="zh-CN" b="1" dirty="0">
                <a:ea typeface="ＭＳ Ｐゴシック" panose="020B0600070205080204" pitchFamily="34" charset="-128"/>
              </a:rPr>
              <a:t>Physical constraints </a:t>
            </a:r>
          </a:p>
          <a:p>
            <a:pPr lvl="2" eaLnBrk="1" hangingPunct="1"/>
            <a:r>
              <a:rPr lang="en-US" altLang="zh-CN" dirty="0">
                <a:ea typeface="ＭＳ Ｐゴシック" panose="020B0600070205080204" pitchFamily="34" charset="-128"/>
              </a:rPr>
              <a:t>long wires (low clock frequency), arbitration delay </a:t>
            </a:r>
          </a:p>
          <a:p>
            <a:pPr lvl="1" eaLnBrk="1" hangingPunct="1"/>
            <a:r>
              <a:rPr lang="en-US" altLang="zh-CN" b="1" dirty="0">
                <a:ea typeface="ＭＳ Ｐゴシック" panose="020B0600070205080204" pitchFamily="34" charset="-128"/>
              </a:rPr>
              <a:t>Protocol constraints</a:t>
            </a:r>
          </a:p>
          <a:p>
            <a:pPr lvl="2" eaLnBrk="1" hangingPunct="1"/>
            <a:r>
              <a:rPr lang="en-US" altLang="zh-CN" b="1" dirty="0">
                <a:ea typeface="ＭＳ Ｐゴシック" panose="020B0600070205080204" pitchFamily="34" charset="-128"/>
              </a:rPr>
              <a:t>Snoopy/broadcast</a:t>
            </a:r>
            <a:r>
              <a:rPr lang="en-US" altLang="zh-CN" dirty="0">
                <a:ea typeface="ＭＳ Ｐゴシック" panose="020B0600070205080204" pitchFamily="34" charset="-128"/>
              </a:rPr>
              <a:t>: bandwidth getting </a:t>
            </a:r>
            <a:r>
              <a:rPr lang="en-US" altLang="zh-CN" dirty="0">
                <a:solidFill>
                  <a:srgbClr val="FF0000"/>
                </a:solidFill>
                <a:ea typeface="ＭＳ Ｐゴシック" panose="020B0600070205080204" pitchFamily="34" charset="-128"/>
              </a:rPr>
              <a:t>saturated quickly</a:t>
            </a:r>
          </a:p>
          <a:p>
            <a:pPr lvl="1" eaLnBrk="1" hangingPunct="1"/>
            <a:r>
              <a:rPr lang="en-US" altLang="zh-CN" b="1" dirty="0">
                <a:ea typeface="ＭＳ Ｐゴシック" panose="020B0600070205080204" pitchFamily="34" charset="-128"/>
              </a:rPr>
              <a:t>Contention everywhere</a:t>
            </a:r>
            <a:r>
              <a:rPr lang="en-US" altLang="zh-CN" dirty="0">
                <a:ea typeface="ＭＳ Ｐゴシック" panose="020B0600070205080204" pitchFamily="34" charset="-128"/>
              </a:rPr>
              <a:t>: </a:t>
            </a:r>
          </a:p>
          <a:p>
            <a:pPr lvl="2"/>
            <a:r>
              <a:rPr lang="en-US" altLang="zh-CN" dirty="0">
                <a:ea typeface="ＭＳ Ｐゴシック" panose="020B0600070205080204" pitchFamily="34" charset="-128"/>
              </a:rPr>
              <a:t>bus, snooper, memory</a:t>
            </a:r>
          </a:p>
          <a:p>
            <a:pPr lvl="2"/>
            <a:endParaRPr lang="en-US" altLang="zh-CN" dirty="0">
              <a:ea typeface="ＭＳ Ｐゴシック" panose="020B0600070205080204" pitchFamily="34" charset="-128"/>
            </a:endParaRPr>
          </a:p>
          <a:p>
            <a:pPr eaLnBrk="1" hangingPunct="1"/>
            <a:r>
              <a:rPr lang="en-US" altLang="zh-CN" dirty="0">
                <a:solidFill>
                  <a:srgbClr val="FF0000"/>
                </a:solidFill>
                <a:ea typeface="ＭＳ Ｐゴシック" panose="020B0600070205080204" pitchFamily="34" charset="-128"/>
              </a:rPr>
              <a:t>How to scale to larger MP? </a:t>
            </a:r>
          </a:p>
          <a:p>
            <a:pPr lvl="1" eaLnBrk="1" hangingPunct="1"/>
            <a:endParaRPr lang="en-US" altLang="zh-CN" dirty="0">
              <a:ea typeface="ＭＳ Ｐゴシック" panose="020B0600070205080204" pitchFamily="34" charset="-128"/>
            </a:endParaRPr>
          </a:p>
        </p:txBody>
      </p:sp>
    </p:spTree>
    <p:extLst>
      <p:ext uri="{BB962C8B-B14F-4D97-AF65-F5344CB8AC3E}">
        <p14:creationId xmlns:p14="http://schemas.microsoft.com/office/powerpoint/2010/main" val="203560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animEffect transition="in" filter="wipe(down)">
                                      <p:cBhvr>
                                        <p:cTn id="7" dur="500"/>
                                        <p:tgtEl>
                                          <p:spTgt spid="2253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2533">
                                            <p:txEl>
                                              <p:pRg st="2" end="2"/>
                                            </p:txEl>
                                          </p:spTgt>
                                        </p:tgtEl>
                                        <p:attrNameLst>
                                          <p:attrName>style.visibility</p:attrName>
                                        </p:attrNameLst>
                                      </p:cBhvr>
                                      <p:to>
                                        <p:strVal val="visible"/>
                                      </p:to>
                                    </p:set>
                                    <p:animEffect transition="in" filter="wipe(down)">
                                      <p:cBhvr>
                                        <p:cTn id="10" dur="500"/>
                                        <p:tgtEl>
                                          <p:spTgt spid="2253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2533">
                                            <p:txEl>
                                              <p:pRg st="3" end="3"/>
                                            </p:txEl>
                                          </p:spTgt>
                                        </p:tgtEl>
                                        <p:attrNameLst>
                                          <p:attrName>style.visibility</p:attrName>
                                        </p:attrNameLst>
                                      </p:cBhvr>
                                      <p:to>
                                        <p:strVal val="visible"/>
                                      </p:to>
                                    </p:set>
                                    <p:animEffect transition="in" filter="wipe(down)">
                                      <p:cBhvr>
                                        <p:cTn id="15" dur="500"/>
                                        <p:tgtEl>
                                          <p:spTgt spid="2253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2533">
                                            <p:txEl>
                                              <p:pRg st="4" end="4"/>
                                            </p:txEl>
                                          </p:spTgt>
                                        </p:tgtEl>
                                        <p:attrNameLst>
                                          <p:attrName>style.visibility</p:attrName>
                                        </p:attrNameLst>
                                      </p:cBhvr>
                                      <p:to>
                                        <p:strVal val="visible"/>
                                      </p:to>
                                    </p:set>
                                    <p:animEffect transition="in" filter="wipe(down)">
                                      <p:cBhvr>
                                        <p:cTn id="18" dur="500"/>
                                        <p:tgtEl>
                                          <p:spTgt spid="2253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2533">
                                            <p:txEl>
                                              <p:pRg st="5" end="5"/>
                                            </p:txEl>
                                          </p:spTgt>
                                        </p:tgtEl>
                                        <p:attrNameLst>
                                          <p:attrName>style.visibility</p:attrName>
                                        </p:attrNameLst>
                                      </p:cBhvr>
                                      <p:to>
                                        <p:strVal val="visible"/>
                                      </p:to>
                                    </p:set>
                                    <p:animEffect transition="in" filter="wipe(down)">
                                      <p:cBhvr>
                                        <p:cTn id="23" dur="500"/>
                                        <p:tgtEl>
                                          <p:spTgt spid="22533">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22533">
                                            <p:txEl>
                                              <p:pRg st="6" end="6"/>
                                            </p:txEl>
                                          </p:spTgt>
                                        </p:tgtEl>
                                        <p:attrNameLst>
                                          <p:attrName>style.visibility</p:attrName>
                                        </p:attrNameLst>
                                      </p:cBhvr>
                                      <p:to>
                                        <p:strVal val="visible"/>
                                      </p:to>
                                    </p:set>
                                    <p:animEffect transition="in" filter="wipe(down)">
                                      <p:cBhvr>
                                        <p:cTn id="26" dur="500"/>
                                        <p:tgtEl>
                                          <p:spTgt spid="2253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2533">
                                            <p:txEl>
                                              <p:pRg st="8" end="8"/>
                                            </p:txEl>
                                          </p:spTgt>
                                        </p:tgtEl>
                                        <p:attrNameLst>
                                          <p:attrName>style.visibility</p:attrName>
                                        </p:attrNameLst>
                                      </p:cBhvr>
                                      <p:to>
                                        <p:strVal val="visible"/>
                                      </p:to>
                                    </p:set>
                                    <p:animEffect transition="in" filter="wipe(down)">
                                      <p:cBhvr>
                                        <p:cTn id="31" dur="500"/>
                                        <p:tgtEl>
                                          <p:spTgt spid="2253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36072DB-C589-44CE-9125-00BEE34B917A}"/>
              </a:ext>
            </a:extLst>
          </p:cNvPr>
          <p:cNvSpPr>
            <a:spLocks noGrp="1"/>
          </p:cNvSpPr>
          <p:nvPr>
            <p:ph idx="1"/>
          </p:nvPr>
        </p:nvSpPr>
        <p:spPr>
          <a:xfrm>
            <a:off x="456591" y="1268760"/>
            <a:ext cx="8229600" cy="4968552"/>
          </a:xfrm>
        </p:spPr>
        <p:txBody>
          <a:bodyPr>
            <a:normAutofit fontScale="92500" lnSpcReduction="10000"/>
          </a:bodyPr>
          <a:lstStyle/>
          <a:p>
            <a:r>
              <a:rPr lang="en-US" altLang="zh-CN" dirty="0"/>
              <a:t>Issued by </a:t>
            </a:r>
            <a:r>
              <a:rPr lang="en-US" altLang="zh-CN" dirty="0">
                <a:solidFill>
                  <a:srgbClr val="0066CC"/>
                </a:solidFill>
              </a:rPr>
              <a:t>requesting processor</a:t>
            </a:r>
            <a:r>
              <a:rPr lang="en-US" altLang="zh-CN" dirty="0"/>
              <a:t>:</a:t>
            </a:r>
          </a:p>
          <a:p>
            <a:pPr lvl="1"/>
            <a:r>
              <a:rPr lang="en-US" altLang="zh-CN" b="1" dirty="0">
                <a:solidFill>
                  <a:srgbClr val="0066CC"/>
                </a:solidFill>
              </a:rPr>
              <a:t>Read: </a:t>
            </a:r>
          </a:p>
          <a:p>
            <a:pPr lvl="2"/>
            <a:r>
              <a:rPr lang="en-US" altLang="zh-CN" dirty="0"/>
              <a:t>read request from a processor</a:t>
            </a:r>
          </a:p>
          <a:p>
            <a:pPr lvl="1"/>
            <a:r>
              <a:rPr lang="en-US" altLang="zh-CN" b="1" dirty="0" err="1">
                <a:solidFill>
                  <a:srgbClr val="0066CC"/>
                </a:solidFill>
              </a:rPr>
              <a:t>ReadX</a:t>
            </a:r>
            <a:r>
              <a:rPr lang="en-US" altLang="zh-CN" b="1" dirty="0">
                <a:solidFill>
                  <a:srgbClr val="0066CC"/>
                </a:solidFill>
              </a:rPr>
              <a:t>: </a:t>
            </a:r>
          </a:p>
          <a:p>
            <a:pPr lvl="2"/>
            <a:r>
              <a:rPr lang="en-US" altLang="zh-CN" dirty="0">
                <a:solidFill>
                  <a:srgbClr val="FF0000"/>
                </a:solidFill>
              </a:rPr>
              <a:t>read exclusive (write) </a:t>
            </a:r>
            <a:r>
              <a:rPr lang="en-US" altLang="zh-CN" dirty="0"/>
              <a:t>request from a processor that does not have the block</a:t>
            </a:r>
          </a:p>
          <a:p>
            <a:pPr lvl="1"/>
            <a:r>
              <a:rPr lang="en-US" altLang="zh-CN" b="1" dirty="0" err="1">
                <a:solidFill>
                  <a:srgbClr val="0066CC"/>
                </a:solidFill>
              </a:rPr>
              <a:t>Upgr</a:t>
            </a:r>
            <a:r>
              <a:rPr lang="en-US" altLang="zh-CN" b="1" dirty="0">
                <a:solidFill>
                  <a:srgbClr val="0066CC"/>
                </a:solidFill>
              </a:rPr>
              <a:t>: </a:t>
            </a:r>
          </a:p>
          <a:p>
            <a:pPr lvl="2"/>
            <a:r>
              <a:rPr lang="en-US" altLang="zh-CN" dirty="0"/>
              <a:t>upgrade request (from Shared to Modified), made by a processor that </a:t>
            </a:r>
            <a:r>
              <a:rPr lang="en-US" altLang="zh-CN" dirty="0">
                <a:solidFill>
                  <a:srgbClr val="FF0000"/>
                </a:solidFill>
              </a:rPr>
              <a:t>already has the block</a:t>
            </a:r>
          </a:p>
          <a:p>
            <a:endParaRPr lang="zh-CN" altLang="en-US" dirty="0"/>
          </a:p>
        </p:txBody>
      </p:sp>
      <p:sp>
        <p:nvSpPr>
          <p:cNvPr id="3" name="标题 2">
            <a:extLst>
              <a:ext uri="{FF2B5EF4-FFF2-40B4-BE49-F238E27FC236}">
                <a16:creationId xmlns:a16="http://schemas.microsoft.com/office/drawing/2014/main" id="{4E3475D8-D38B-4C30-A09B-DD0255F772C0}"/>
              </a:ext>
            </a:extLst>
          </p:cNvPr>
          <p:cNvSpPr>
            <a:spLocks noGrp="1"/>
          </p:cNvSpPr>
          <p:nvPr>
            <p:ph type="title"/>
          </p:nvPr>
        </p:nvSpPr>
        <p:spPr/>
        <p:txBody>
          <a:bodyPr>
            <a:normAutofit/>
          </a:bodyPr>
          <a:lstStyle/>
          <a:p>
            <a:r>
              <a:rPr lang="en-US" altLang="zh-CN" dirty="0"/>
              <a:t>Coherence Messages</a:t>
            </a:r>
            <a:endParaRPr lang="zh-CN" altLang="en-US" dirty="0"/>
          </a:p>
        </p:txBody>
      </p:sp>
      <p:sp>
        <p:nvSpPr>
          <p:cNvPr id="4" name="灯片编号占位符 3">
            <a:extLst>
              <a:ext uri="{FF2B5EF4-FFF2-40B4-BE49-F238E27FC236}">
                <a16:creationId xmlns:a16="http://schemas.microsoft.com/office/drawing/2014/main" id="{C331393A-DA84-4C8F-8123-AEC64CEB42A9}"/>
              </a:ext>
            </a:extLst>
          </p:cNvPr>
          <p:cNvSpPr>
            <a:spLocks noGrp="1"/>
          </p:cNvSpPr>
          <p:nvPr>
            <p:ph type="sldNum" sz="quarter" idx="12"/>
          </p:nvPr>
        </p:nvSpPr>
        <p:spPr/>
        <p:txBody>
          <a:bodyPr/>
          <a:lstStyle/>
          <a:p>
            <a:fld id="{A5846718-CB15-44DC-A3B0-F0ED78D869D1}" type="slidenum">
              <a:rPr lang="en-SG" smtClean="0"/>
              <a:t>20</a:t>
            </a:fld>
            <a:endParaRPr lang="en-SG"/>
          </a:p>
        </p:txBody>
      </p:sp>
    </p:spTree>
    <p:extLst>
      <p:ext uri="{BB962C8B-B14F-4D97-AF65-F5344CB8AC3E}">
        <p14:creationId xmlns:p14="http://schemas.microsoft.com/office/powerpoint/2010/main" val="166196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ipe(down)">
                                      <p:cBhvr>
                                        <p:cTn id="15" dur="500"/>
                                        <p:tgtEl>
                                          <p:spTgt spid="2">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wipe(down)">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wipe(down)">
                                      <p:cBhvr>
                                        <p:cTn id="23" dur="500"/>
                                        <p:tgtEl>
                                          <p:spTgt spid="2">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wipe(down)">
                                      <p:cBhvr>
                                        <p:cTn id="2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36072DB-C589-44CE-9125-00BEE34B917A}"/>
              </a:ext>
            </a:extLst>
          </p:cNvPr>
          <p:cNvSpPr>
            <a:spLocks noGrp="1"/>
          </p:cNvSpPr>
          <p:nvPr>
            <p:ph idx="1"/>
          </p:nvPr>
        </p:nvSpPr>
        <p:spPr>
          <a:xfrm>
            <a:off x="456591" y="1124744"/>
            <a:ext cx="8229600" cy="5328592"/>
          </a:xfrm>
        </p:spPr>
        <p:txBody>
          <a:bodyPr>
            <a:normAutofit fontScale="92500" lnSpcReduction="20000"/>
          </a:bodyPr>
          <a:lstStyle/>
          <a:p>
            <a:r>
              <a:rPr lang="en-US" altLang="zh-CN" dirty="0"/>
              <a:t>Issued by </a:t>
            </a:r>
            <a:r>
              <a:rPr lang="en-US" altLang="zh-CN" dirty="0">
                <a:solidFill>
                  <a:srgbClr val="0066CC"/>
                </a:solidFill>
              </a:rPr>
              <a:t>home node</a:t>
            </a:r>
            <a:r>
              <a:rPr lang="en-US" altLang="zh-CN" dirty="0"/>
              <a:t>:</a:t>
            </a:r>
          </a:p>
          <a:p>
            <a:pPr lvl="1"/>
            <a:r>
              <a:rPr lang="en-US" altLang="zh-CN" b="1" dirty="0" err="1">
                <a:solidFill>
                  <a:srgbClr val="0066CC"/>
                </a:solidFill>
              </a:rPr>
              <a:t>ReplyD</a:t>
            </a:r>
            <a:r>
              <a:rPr lang="en-US" altLang="zh-CN" b="1" dirty="0">
                <a:solidFill>
                  <a:srgbClr val="0066CC"/>
                </a:solidFill>
              </a:rPr>
              <a:t>: </a:t>
            </a:r>
          </a:p>
          <a:p>
            <a:pPr lvl="2"/>
            <a:r>
              <a:rPr lang="en-US" altLang="zh-CN" dirty="0"/>
              <a:t>home replies with data to requestor</a:t>
            </a:r>
          </a:p>
          <a:p>
            <a:pPr lvl="1"/>
            <a:r>
              <a:rPr lang="en-US" altLang="zh-CN" b="1" dirty="0">
                <a:solidFill>
                  <a:srgbClr val="0066CC"/>
                </a:solidFill>
              </a:rPr>
              <a:t>Reply: </a:t>
            </a:r>
          </a:p>
          <a:p>
            <a:pPr lvl="2"/>
            <a:r>
              <a:rPr lang="en-US" altLang="zh-CN" dirty="0"/>
              <a:t>home replies not containing data </a:t>
            </a:r>
          </a:p>
          <a:p>
            <a:pPr lvl="1"/>
            <a:r>
              <a:rPr lang="en-US" altLang="zh-CN" b="1" dirty="0">
                <a:solidFill>
                  <a:srgbClr val="0066CC"/>
                </a:solidFill>
              </a:rPr>
              <a:t>Inv (Invalidation): </a:t>
            </a:r>
          </a:p>
          <a:p>
            <a:pPr lvl="2"/>
            <a:r>
              <a:rPr lang="en-US" altLang="zh-CN" dirty="0"/>
              <a:t>Invalidation request sent by home node to sharers</a:t>
            </a:r>
          </a:p>
          <a:p>
            <a:pPr lvl="1"/>
            <a:r>
              <a:rPr lang="en-US" altLang="zh-CN" b="1" dirty="0">
                <a:solidFill>
                  <a:srgbClr val="0066CC"/>
                </a:solidFill>
              </a:rPr>
              <a:t>Int (Intervention): </a:t>
            </a:r>
          </a:p>
          <a:p>
            <a:pPr lvl="2"/>
            <a:r>
              <a:rPr lang="en-US" altLang="zh-CN" dirty="0"/>
              <a:t>Intervention request sent by home to owner, asking owner to flush and change to Shared state.</a:t>
            </a:r>
          </a:p>
          <a:p>
            <a:endParaRPr lang="zh-CN" altLang="en-US" dirty="0"/>
          </a:p>
        </p:txBody>
      </p:sp>
      <p:sp>
        <p:nvSpPr>
          <p:cNvPr id="3" name="标题 2">
            <a:extLst>
              <a:ext uri="{FF2B5EF4-FFF2-40B4-BE49-F238E27FC236}">
                <a16:creationId xmlns:a16="http://schemas.microsoft.com/office/drawing/2014/main" id="{4E3475D8-D38B-4C30-A09B-DD0255F772C0}"/>
              </a:ext>
            </a:extLst>
          </p:cNvPr>
          <p:cNvSpPr>
            <a:spLocks noGrp="1"/>
          </p:cNvSpPr>
          <p:nvPr>
            <p:ph type="title"/>
          </p:nvPr>
        </p:nvSpPr>
        <p:spPr>
          <a:xfrm>
            <a:off x="456591" y="6648"/>
            <a:ext cx="8229600" cy="1143000"/>
          </a:xfrm>
        </p:spPr>
        <p:txBody>
          <a:bodyPr>
            <a:normAutofit/>
          </a:bodyPr>
          <a:lstStyle/>
          <a:p>
            <a:r>
              <a:rPr lang="en-US" altLang="zh-CN" dirty="0"/>
              <a:t>Coherence Messages</a:t>
            </a:r>
            <a:endParaRPr lang="zh-CN" altLang="en-US" dirty="0"/>
          </a:p>
        </p:txBody>
      </p:sp>
      <p:sp>
        <p:nvSpPr>
          <p:cNvPr id="4" name="灯片编号占位符 3">
            <a:extLst>
              <a:ext uri="{FF2B5EF4-FFF2-40B4-BE49-F238E27FC236}">
                <a16:creationId xmlns:a16="http://schemas.microsoft.com/office/drawing/2014/main" id="{C331393A-DA84-4C8F-8123-AEC64CEB42A9}"/>
              </a:ext>
            </a:extLst>
          </p:cNvPr>
          <p:cNvSpPr>
            <a:spLocks noGrp="1"/>
          </p:cNvSpPr>
          <p:nvPr>
            <p:ph type="sldNum" sz="quarter" idx="12"/>
          </p:nvPr>
        </p:nvSpPr>
        <p:spPr/>
        <p:txBody>
          <a:bodyPr/>
          <a:lstStyle/>
          <a:p>
            <a:fld id="{A5846718-CB15-44DC-A3B0-F0ED78D869D1}" type="slidenum">
              <a:rPr lang="en-SG" smtClean="0"/>
              <a:t>21</a:t>
            </a:fld>
            <a:endParaRPr lang="en-SG"/>
          </a:p>
        </p:txBody>
      </p:sp>
    </p:spTree>
    <p:extLst>
      <p:ext uri="{BB962C8B-B14F-4D97-AF65-F5344CB8AC3E}">
        <p14:creationId xmlns:p14="http://schemas.microsoft.com/office/powerpoint/2010/main" val="206460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down)">
                                      <p:cBhvr>
                                        <p:cTn id="7" dur="500"/>
                                        <p:tgtEl>
                                          <p:spTgt spid="2">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wipe(down)">
                                      <p:cBhvr>
                                        <p:cTn id="10" dur="500"/>
                                        <p:tgtEl>
                                          <p:spTgt spid="2">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wipe(down)">
                                      <p:cBhvr>
                                        <p:cTn id="15" dur="500"/>
                                        <p:tgtEl>
                                          <p:spTgt spid="2">
                                            <p:txEl>
                                              <p:pRg st="5" end="5"/>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wipe(down)">
                                      <p:cBhvr>
                                        <p:cTn id="18" dur="500"/>
                                        <p:tgtEl>
                                          <p:spTgt spid="2">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wipe(down)">
                                      <p:cBhvr>
                                        <p:cTn id="23" dur="500"/>
                                        <p:tgtEl>
                                          <p:spTgt spid="2">
                                            <p:txEl>
                                              <p:pRg st="7" end="7"/>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2">
                                            <p:txEl>
                                              <p:pRg st="8" end="8"/>
                                            </p:txEl>
                                          </p:spTgt>
                                        </p:tgtEl>
                                        <p:attrNameLst>
                                          <p:attrName>style.visibility</p:attrName>
                                        </p:attrNameLst>
                                      </p:cBhvr>
                                      <p:to>
                                        <p:strVal val="visible"/>
                                      </p:to>
                                    </p:set>
                                    <p:animEffect transition="in" filter="wipe(down)">
                                      <p:cBhvr>
                                        <p:cTn id="2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36072DB-C589-44CE-9125-00BEE34B917A}"/>
              </a:ext>
            </a:extLst>
          </p:cNvPr>
          <p:cNvSpPr>
            <a:spLocks noGrp="1"/>
          </p:cNvSpPr>
          <p:nvPr>
            <p:ph idx="1"/>
          </p:nvPr>
        </p:nvSpPr>
        <p:spPr>
          <a:xfrm>
            <a:off x="456591" y="1124744"/>
            <a:ext cx="8229600" cy="5328592"/>
          </a:xfrm>
        </p:spPr>
        <p:txBody>
          <a:bodyPr>
            <a:normAutofit/>
          </a:bodyPr>
          <a:lstStyle/>
          <a:p>
            <a:r>
              <a:rPr lang="en-US" altLang="zh-CN" dirty="0"/>
              <a:t>Issued by </a:t>
            </a:r>
            <a:r>
              <a:rPr lang="en-US" altLang="zh-CN" dirty="0">
                <a:solidFill>
                  <a:srgbClr val="0066CC"/>
                </a:solidFill>
              </a:rPr>
              <a:t>owner of a cache block</a:t>
            </a:r>
            <a:r>
              <a:rPr lang="en-US" altLang="zh-CN" dirty="0"/>
              <a:t>:</a:t>
            </a:r>
          </a:p>
          <a:p>
            <a:pPr lvl="1"/>
            <a:r>
              <a:rPr lang="en-US" altLang="zh-CN" b="1" dirty="0">
                <a:solidFill>
                  <a:srgbClr val="0066CC"/>
                </a:solidFill>
              </a:rPr>
              <a:t>Flush: </a:t>
            </a:r>
          </a:p>
          <a:p>
            <a:pPr lvl="2"/>
            <a:r>
              <a:rPr lang="en-US" altLang="zh-CN" dirty="0"/>
              <a:t>owner flushes data to home + requestor</a:t>
            </a:r>
          </a:p>
          <a:p>
            <a:pPr lvl="1"/>
            <a:r>
              <a:rPr lang="en-US" altLang="zh-CN" b="1" dirty="0" err="1">
                <a:solidFill>
                  <a:srgbClr val="0066CC"/>
                </a:solidFill>
              </a:rPr>
              <a:t>InvAck</a:t>
            </a:r>
            <a:r>
              <a:rPr lang="en-US" altLang="zh-CN" b="1" dirty="0">
                <a:solidFill>
                  <a:srgbClr val="0066CC"/>
                </a:solidFill>
              </a:rPr>
              <a:t>: </a:t>
            </a:r>
          </a:p>
          <a:p>
            <a:pPr lvl="2"/>
            <a:r>
              <a:rPr lang="en-US" altLang="zh-CN" dirty="0"/>
              <a:t>sharer/owner ack Invalidation msg</a:t>
            </a:r>
          </a:p>
          <a:p>
            <a:pPr lvl="1"/>
            <a:r>
              <a:rPr lang="en-US" altLang="zh-CN" b="1" dirty="0">
                <a:solidFill>
                  <a:srgbClr val="0066CC"/>
                </a:solidFill>
              </a:rPr>
              <a:t>Ack: </a:t>
            </a:r>
          </a:p>
          <a:p>
            <a:pPr lvl="2"/>
            <a:r>
              <a:rPr lang="en-US" altLang="zh-CN" dirty="0"/>
              <a:t>acknowledgement of receipt of non-invalidation msg</a:t>
            </a:r>
            <a:endParaRPr lang="zh-CN" altLang="en-US" dirty="0"/>
          </a:p>
        </p:txBody>
      </p:sp>
      <p:sp>
        <p:nvSpPr>
          <p:cNvPr id="3" name="标题 2">
            <a:extLst>
              <a:ext uri="{FF2B5EF4-FFF2-40B4-BE49-F238E27FC236}">
                <a16:creationId xmlns:a16="http://schemas.microsoft.com/office/drawing/2014/main" id="{4E3475D8-D38B-4C30-A09B-DD0255F772C0}"/>
              </a:ext>
            </a:extLst>
          </p:cNvPr>
          <p:cNvSpPr>
            <a:spLocks noGrp="1"/>
          </p:cNvSpPr>
          <p:nvPr>
            <p:ph type="title"/>
          </p:nvPr>
        </p:nvSpPr>
        <p:spPr>
          <a:xfrm>
            <a:off x="456591" y="6648"/>
            <a:ext cx="8229600" cy="1143000"/>
          </a:xfrm>
        </p:spPr>
        <p:txBody>
          <a:bodyPr>
            <a:normAutofit/>
          </a:bodyPr>
          <a:lstStyle/>
          <a:p>
            <a:r>
              <a:rPr lang="en-US" altLang="zh-CN" dirty="0"/>
              <a:t>Coherence Messages</a:t>
            </a:r>
            <a:endParaRPr lang="zh-CN" altLang="en-US" dirty="0"/>
          </a:p>
        </p:txBody>
      </p:sp>
      <p:sp>
        <p:nvSpPr>
          <p:cNvPr id="4" name="灯片编号占位符 3">
            <a:extLst>
              <a:ext uri="{FF2B5EF4-FFF2-40B4-BE49-F238E27FC236}">
                <a16:creationId xmlns:a16="http://schemas.microsoft.com/office/drawing/2014/main" id="{C331393A-DA84-4C8F-8123-AEC64CEB42A9}"/>
              </a:ext>
            </a:extLst>
          </p:cNvPr>
          <p:cNvSpPr>
            <a:spLocks noGrp="1"/>
          </p:cNvSpPr>
          <p:nvPr>
            <p:ph type="sldNum" sz="quarter" idx="12"/>
          </p:nvPr>
        </p:nvSpPr>
        <p:spPr/>
        <p:txBody>
          <a:bodyPr/>
          <a:lstStyle/>
          <a:p>
            <a:fld id="{A5846718-CB15-44DC-A3B0-F0ED78D869D1}" type="slidenum">
              <a:rPr lang="en-SG" smtClean="0"/>
              <a:t>22</a:t>
            </a:fld>
            <a:endParaRPr lang="en-SG"/>
          </a:p>
        </p:txBody>
      </p:sp>
    </p:spTree>
    <p:extLst>
      <p:ext uri="{BB962C8B-B14F-4D97-AF65-F5344CB8AC3E}">
        <p14:creationId xmlns:p14="http://schemas.microsoft.com/office/powerpoint/2010/main" val="175861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down)">
                                      <p:cBhvr>
                                        <p:cTn id="7" dur="500"/>
                                        <p:tgtEl>
                                          <p:spTgt spid="2">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wipe(down)">
                                      <p:cBhvr>
                                        <p:cTn id="10" dur="500"/>
                                        <p:tgtEl>
                                          <p:spTgt spid="2">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wipe(down)">
                                      <p:cBhvr>
                                        <p:cTn id="15" dur="500"/>
                                        <p:tgtEl>
                                          <p:spTgt spid="2">
                                            <p:txEl>
                                              <p:pRg st="5" end="5"/>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wipe(down)">
                                      <p:cBhvr>
                                        <p:cTn id="1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6">
            <a:extLst>
              <a:ext uri="{FF2B5EF4-FFF2-40B4-BE49-F238E27FC236}">
                <a16:creationId xmlns:a16="http://schemas.microsoft.com/office/drawing/2014/main" id="{FD78005C-A9C3-45B9-AA44-EFFD26824C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41650D05-EC06-4C65-B192-EB3C7FE8F0AC}" type="slidenum">
              <a:rPr lang="en-US" altLang="zh-CN" sz="1200"/>
              <a:pPr/>
              <a:t>23</a:t>
            </a:fld>
            <a:endParaRPr lang="en-US" altLang="zh-CN" sz="1200"/>
          </a:p>
        </p:txBody>
      </p:sp>
      <p:sp>
        <p:nvSpPr>
          <p:cNvPr id="43012" name="Rectangle 2">
            <a:extLst>
              <a:ext uri="{FF2B5EF4-FFF2-40B4-BE49-F238E27FC236}">
                <a16:creationId xmlns:a16="http://schemas.microsoft.com/office/drawing/2014/main" id="{FC1894E0-CF1B-436D-9459-CBA7397354E8}"/>
              </a:ext>
            </a:extLst>
          </p:cNvPr>
          <p:cNvSpPr>
            <a:spLocks noGrp="1" noChangeArrowheads="1"/>
          </p:cNvSpPr>
          <p:nvPr>
            <p:ph type="title"/>
          </p:nvPr>
        </p:nvSpPr>
        <p:spPr>
          <a:xfrm>
            <a:off x="612775" y="108209"/>
            <a:ext cx="8074025" cy="612775"/>
          </a:xfrm>
        </p:spPr>
        <p:txBody>
          <a:bodyPr>
            <a:normAutofit fontScale="90000"/>
          </a:bodyPr>
          <a:lstStyle/>
          <a:p>
            <a:pPr eaLnBrk="1" hangingPunct="1"/>
            <a:r>
              <a:rPr lang="en-US" altLang="zh-CN" b="1" dirty="0">
                <a:solidFill>
                  <a:srgbClr val="044823"/>
                </a:solidFill>
                <a:ea typeface="ＭＳ Ｐゴシック" panose="020B0600070205080204" pitchFamily="34" charset="-128"/>
              </a:rPr>
              <a:t>State Transition at the Directory</a:t>
            </a:r>
          </a:p>
        </p:txBody>
      </p:sp>
      <p:sp>
        <p:nvSpPr>
          <p:cNvPr id="43013" name="Rectangle 4">
            <a:extLst>
              <a:ext uri="{FF2B5EF4-FFF2-40B4-BE49-F238E27FC236}">
                <a16:creationId xmlns:a16="http://schemas.microsoft.com/office/drawing/2014/main" id="{3F9C25D8-8A31-4B8D-A399-66E0DCCEED8C}"/>
              </a:ext>
            </a:extLst>
          </p:cNvPr>
          <p:cNvSpPr>
            <a:spLocks noGrp="1" noChangeArrowheads="1"/>
          </p:cNvSpPr>
          <p:nvPr>
            <p:ph type="body" sz="half" idx="2"/>
          </p:nvPr>
        </p:nvSpPr>
        <p:spPr>
          <a:xfrm>
            <a:off x="534987" y="5541508"/>
            <a:ext cx="8074025" cy="1293813"/>
          </a:xfrm>
        </p:spPr>
        <p:txBody>
          <a:bodyPr>
            <a:normAutofit fontScale="92500"/>
          </a:bodyPr>
          <a:lstStyle/>
          <a:p>
            <a:pPr eaLnBrk="1" hangingPunct="1"/>
            <a:r>
              <a:rPr lang="en-US" altLang="zh-CN" sz="2800" dirty="0">
                <a:ea typeface="ＭＳ Ｐゴシック" panose="020B0600070205080204" pitchFamily="34" charset="-128"/>
              </a:rPr>
              <a:t>Legend:</a:t>
            </a:r>
          </a:p>
          <a:p>
            <a:pPr lvl="1" eaLnBrk="1" hangingPunct="1"/>
            <a:r>
              <a:rPr lang="en-US" altLang="zh-CN" sz="2400" dirty="0">
                <a:ea typeface="ＭＳ Ｐゴシック" panose="020B0600070205080204" pitchFamily="34" charset="-128"/>
              </a:rPr>
              <a:t>&lt;Request-type&gt;(&lt;requestor&gt;)  /  &lt;Reply-type&gt;(&lt;destination&gt;)</a:t>
            </a:r>
          </a:p>
          <a:p>
            <a:pPr lvl="1" eaLnBrk="1" hangingPunct="1"/>
            <a:r>
              <a:rPr lang="en-US" altLang="zh-CN" sz="2400" dirty="0">
                <a:solidFill>
                  <a:srgbClr val="0066CC"/>
                </a:solidFill>
                <a:ea typeface="ＭＳ Ｐゴシック" panose="020B0600070205080204" pitchFamily="34" charset="-128"/>
              </a:rPr>
              <a:t>O</a:t>
            </a:r>
            <a:r>
              <a:rPr lang="en-US" altLang="zh-CN" sz="2400" dirty="0">
                <a:ea typeface="ＭＳ Ｐゴシック" panose="020B0600070205080204" pitchFamily="34" charset="-128"/>
              </a:rPr>
              <a:t> = owner, </a:t>
            </a:r>
            <a:r>
              <a:rPr lang="en-US" altLang="zh-CN" sz="2400" dirty="0">
                <a:solidFill>
                  <a:srgbClr val="0066CC"/>
                </a:solidFill>
                <a:ea typeface="ＭＳ Ｐゴシック" panose="020B0600070205080204" pitchFamily="34" charset="-128"/>
              </a:rPr>
              <a:t>A </a:t>
            </a:r>
            <a:r>
              <a:rPr lang="en-US" altLang="zh-CN" sz="2400" dirty="0">
                <a:ea typeface="ＭＳ Ｐゴシック" panose="020B0600070205080204" pitchFamily="34" charset="-128"/>
              </a:rPr>
              <a:t>= requestor, </a:t>
            </a:r>
            <a:r>
              <a:rPr lang="en-US" altLang="zh-CN" sz="2400" dirty="0" err="1">
                <a:solidFill>
                  <a:srgbClr val="0066CC"/>
                </a:solidFill>
                <a:ea typeface="ＭＳ Ｐゴシック" panose="020B0600070205080204" pitchFamily="34" charset="-128"/>
              </a:rPr>
              <a:t>Shr</a:t>
            </a:r>
            <a:r>
              <a:rPr lang="en-US" altLang="zh-CN" sz="2400" dirty="0">
                <a:ea typeface="ＭＳ Ｐゴシック" panose="020B0600070205080204" pitchFamily="34" charset="-128"/>
              </a:rPr>
              <a:t> = sharers</a:t>
            </a:r>
          </a:p>
        </p:txBody>
      </p:sp>
      <p:pic>
        <p:nvPicPr>
          <p:cNvPr id="4" name="图片 3">
            <a:extLst>
              <a:ext uri="{FF2B5EF4-FFF2-40B4-BE49-F238E27FC236}">
                <a16:creationId xmlns:a16="http://schemas.microsoft.com/office/drawing/2014/main" id="{9B2E0CC9-EE1F-4605-A613-06B940DFF7A3}"/>
              </a:ext>
            </a:extLst>
          </p:cNvPr>
          <p:cNvPicPr>
            <a:picLocks noChangeAspect="1"/>
          </p:cNvPicPr>
          <p:nvPr/>
        </p:nvPicPr>
        <p:blipFill>
          <a:blip r:embed="rId3"/>
          <a:stretch>
            <a:fillRect/>
          </a:stretch>
        </p:blipFill>
        <p:spPr>
          <a:xfrm>
            <a:off x="25702" y="1068327"/>
            <a:ext cx="9092594" cy="4392488"/>
          </a:xfrm>
          <a:prstGeom prst="rect">
            <a:avLst/>
          </a:prstGeom>
        </p:spPr>
      </p:pic>
      <p:sp>
        <p:nvSpPr>
          <p:cNvPr id="2" name="线形标注 1 1"/>
          <p:cNvSpPr/>
          <p:nvPr/>
        </p:nvSpPr>
        <p:spPr>
          <a:xfrm>
            <a:off x="5652120" y="2780928"/>
            <a:ext cx="3384376" cy="792088"/>
          </a:xfrm>
          <a:prstGeom prst="borderCallout1">
            <a:avLst>
              <a:gd name="adj1" fmla="val 51213"/>
              <a:gd name="adj2" fmla="val -1513"/>
              <a:gd name="adj3" fmla="val 8747"/>
              <a:gd name="adj4" fmla="val -161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The intervention request also contains the ID of the requester, so that the owner knows where to send the block</a:t>
            </a:r>
            <a:r>
              <a:rPr lang="en-US" altLang="zh-CN" sz="1600" dirty="0" smtClean="0"/>
              <a:t>.</a:t>
            </a:r>
            <a:endParaRPr lang="zh-CN" altLang="en-US" sz="1600" dirty="0"/>
          </a:p>
        </p:txBody>
      </p:sp>
      <p:sp>
        <p:nvSpPr>
          <p:cNvPr id="7" name="线形标注 1 6"/>
          <p:cNvSpPr/>
          <p:nvPr/>
        </p:nvSpPr>
        <p:spPr>
          <a:xfrm>
            <a:off x="107504" y="2636912"/>
            <a:ext cx="3384376" cy="792088"/>
          </a:xfrm>
          <a:prstGeom prst="borderCallout1">
            <a:avLst>
              <a:gd name="adj1" fmla="val -9546"/>
              <a:gd name="adj2" fmla="val 47851"/>
              <a:gd name="adj3" fmla="val -158774"/>
              <a:gd name="adj4" fmla="val 660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The </a:t>
            </a:r>
            <a:r>
              <a:rPr lang="en-US" altLang="zh-CN" sz="1600" dirty="0" smtClean="0"/>
              <a:t>invalidation </a:t>
            </a:r>
            <a:r>
              <a:rPr lang="en-US" altLang="zh-CN" sz="1600" dirty="0"/>
              <a:t>request also contains the ID of the requester, so that the owner knows where to send the block</a:t>
            </a:r>
            <a:r>
              <a:rPr lang="en-US" altLang="zh-CN" sz="1600" dirty="0" smtClean="0"/>
              <a:t>.</a:t>
            </a:r>
            <a:endParaRPr lang="zh-CN" altLang="en-US" sz="1600" dirty="0"/>
          </a:p>
        </p:txBody>
      </p:sp>
    </p:spTree>
    <p:extLst>
      <p:ext uri="{BB962C8B-B14F-4D97-AF65-F5344CB8AC3E}">
        <p14:creationId xmlns:p14="http://schemas.microsoft.com/office/powerpoint/2010/main" val="94606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5">
            <a:extLst>
              <a:ext uri="{FF2B5EF4-FFF2-40B4-BE49-F238E27FC236}">
                <a16:creationId xmlns:a16="http://schemas.microsoft.com/office/drawing/2014/main" id="{D2542E63-0BEA-4317-B71B-3C884B6B96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93445F6A-E9E4-4F13-883C-9D61D62E394B}" type="slidenum">
              <a:rPr lang="en-US" altLang="zh-CN" sz="1200"/>
              <a:pPr/>
              <a:t>24</a:t>
            </a:fld>
            <a:endParaRPr lang="en-US" altLang="zh-CN" sz="1200"/>
          </a:p>
        </p:txBody>
      </p:sp>
      <p:sp>
        <p:nvSpPr>
          <p:cNvPr id="46084" name="Rectangle 2">
            <a:extLst>
              <a:ext uri="{FF2B5EF4-FFF2-40B4-BE49-F238E27FC236}">
                <a16:creationId xmlns:a16="http://schemas.microsoft.com/office/drawing/2014/main" id="{6FD65125-E86F-455D-8685-F9A0296CDAA0}"/>
              </a:ext>
            </a:extLst>
          </p:cNvPr>
          <p:cNvSpPr>
            <a:spLocks noGrp="1" noChangeArrowheads="1"/>
          </p:cNvSpPr>
          <p:nvPr>
            <p:ph type="title"/>
          </p:nvPr>
        </p:nvSpPr>
        <p:spPr/>
        <p:txBody>
          <a:bodyPr>
            <a:normAutofit fontScale="90000"/>
          </a:bodyPr>
          <a:lstStyle/>
          <a:p>
            <a:pPr eaLnBrk="1" hangingPunct="1"/>
            <a:r>
              <a:rPr lang="en-US" altLang="zh-CN">
                <a:ea typeface="ＭＳ Ｐゴシック" panose="020B0600070205080204" pitchFamily="34" charset="-128"/>
              </a:rPr>
              <a:t>Full-bit Vector Protocol Visualization</a:t>
            </a:r>
          </a:p>
        </p:txBody>
      </p:sp>
      <p:sp>
        <p:nvSpPr>
          <p:cNvPr id="46085" name="Oval 3">
            <a:extLst>
              <a:ext uri="{FF2B5EF4-FFF2-40B4-BE49-F238E27FC236}">
                <a16:creationId xmlns:a16="http://schemas.microsoft.com/office/drawing/2014/main" id="{7751064D-8D56-4CB3-BC0D-F18530BDD11B}"/>
              </a:ext>
            </a:extLst>
          </p:cNvPr>
          <p:cNvSpPr>
            <a:spLocks noChangeArrowheads="1"/>
          </p:cNvSpPr>
          <p:nvPr/>
        </p:nvSpPr>
        <p:spPr bwMode="auto">
          <a:xfrm>
            <a:off x="1828800" y="1524000"/>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46086" name="Group 4">
            <a:extLst>
              <a:ext uri="{FF2B5EF4-FFF2-40B4-BE49-F238E27FC236}">
                <a16:creationId xmlns:a16="http://schemas.microsoft.com/office/drawing/2014/main" id="{DED525A4-B3EF-4E7D-81E0-0D430FD4E21B}"/>
              </a:ext>
            </a:extLst>
          </p:cNvPr>
          <p:cNvGrpSpPr>
            <a:grpSpLocks/>
          </p:cNvGrpSpPr>
          <p:nvPr/>
        </p:nvGrpSpPr>
        <p:grpSpPr bwMode="auto">
          <a:xfrm>
            <a:off x="1524000" y="2362200"/>
            <a:ext cx="1524000" cy="990600"/>
            <a:chOff x="1008" y="1968"/>
            <a:chExt cx="1056" cy="720"/>
          </a:xfrm>
          <a:solidFill>
            <a:schemeClr val="accent4">
              <a:lumMod val="20000"/>
              <a:lumOff val="80000"/>
            </a:schemeClr>
          </a:solidFill>
        </p:grpSpPr>
        <p:grpSp>
          <p:nvGrpSpPr>
            <p:cNvPr id="46150" name="Group 5">
              <a:extLst>
                <a:ext uri="{FF2B5EF4-FFF2-40B4-BE49-F238E27FC236}">
                  <a16:creationId xmlns:a16="http://schemas.microsoft.com/office/drawing/2014/main" id="{12362DF3-97A4-4EC0-99BF-21F760E9F2BF}"/>
                </a:ext>
              </a:extLst>
            </p:cNvPr>
            <p:cNvGrpSpPr>
              <a:grpSpLocks/>
            </p:cNvGrpSpPr>
            <p:nvPr/>
          </p:nvGrpSpPr>
          <p:grpSpPr bwMode="auto">
            <a:xfrm>
              <a:off x="1008" y="2208"/>
              <a:ext cx="1056" cy="240"/>
              <a:chOff x="1152" y="2304"/>
              <a:chExt cx="1056" cy="480"/>
            </a:xfrm>
            <a:grpFill/>
          </p:grpSpPr>
          <p:sp>
            <p:nvSpPr>
              <p:cNvPr id="46157" name="Rectangle 6">
                <a:extLst>
                  <a:ext uri="{FF2B5EF4-FFF2-40B4-BE49-F238E27FC236}">
                    <a16:creationId xmlns:a16="http://schemas.microsoft.com/office/drawing/2014/main" id="{260462F3-2DBF-4D1F-A6A2-6AA92CF9C811}"/>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58" name="Rectangle 7">
                <a:extLst>
                  <a:ext uri="{FF2B5EF4-FFF2-40B4-BE49-F238E27FC236}">
                    <a16:creationId xmlns:a16="http://schemas.microsoft.com/office/drawing/2014/main" id="{291B1915-80C4-4F8B-8A74-56521F8312C9}"/>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46151" name="Group 8">
              <a:extLst>
                <a:ext uri="{FF2B5EF4-FFF2-40B4-BE49-F238E27FC236}">
                  <a16:creationId xmlns:a16="http://schemas.microsoft.com/office/drawing/2014/main" id="{DC5ACA79-1ED5-495F-A244-539B1E9C5BBF}"/>
                </a:ext>
              </a:extLst>
            </p:cNvPr>
            <p:cNvGrpSpPr>
              <a:grpSpLocks/>
            </p:cNvGrpSpPr>
            <p:nvPr/>
          </p:nvGrpSpPr>
          <p:grpSpPr bwMode="auto">
            <a:xfrm>
              <a:off x="1008" y="2448"/>
              <a:ext cx="1056" cy="240"/>
              <a:chOff x="1152" y="2304"/>
              <a:chExt cx="1056" cy="480"/>
            </a:xfrm>
            <a:grpFill/>
          </p:grpSpPr>
          <p:sp>
            <p:nvSpPr>
              <p:cNvPr id="46155" name="Rectangle 9">
                <a:extLst>
                  <a:ext uri="{FF2B5EF4-FFF2-40B4-BE49-F238E27FC236}">
                    <a16:creationId xmlns:a16="http://schemas.microsoft.com/office/drawing/2014/main" id="{DE6FDBF8-AC64-4DED-A487-EBA13C6D3590}"/>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56" name="Rectangle 10">
                <a:extLst>
                  <a:ext uri="{FF2B5EF4-FFF2-40B4-BE49-F238E27FC236}">
                    <a16:creationId xmlns:a16="http://schemas.microsoft.com/office/drawing/2014/main" id="{DD3BF41B-6459-47A6-92B6-9292DB5E726E}"/>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46152" name="Group 11">
              <a:extLst>
                <a:ext uri="{FF2B5EF4-FFF2-40B4-BE49-F238E27FC236}">
                  <a16:creationId xmlns:a16="http://schemas.microsoft.com/office/drawing/2014/main" id="{0E385C68-95C2-4D3F-95A6-4BEE9D02363D}"/>
                </a:ext>
              </a:extLst>
            </p:cNvPr>
            <p:cNvGrpSpPr>
              <a:grpSpLocks/>
            </p:cNvGrpSpPr>
            <p:nvPr/>
          </p:nvGrpSpPr>
          <p:grpSpPr bwMode="auto">
            <a:xfrm>
              <a:off x="1008" y="1968"/>
              <a:ext cx="1056" cy="240"/>
              <a:chOff x="1152" y="2304"/>
              <a:chExt cx="1056" cy="480"/>
            </a:xfrm>
            <a:grpFill/>
          </p:grpSpPr>
          <p:sp>
            <p:nvSpPr>
              <p:cNvPr id="46153" name="Rectangle 12">
                <a:extLst>
                  <a:ext uri="{FF2B5EF4-FFF2-40B4-BE49-F238E27FC236}">
                    <a16:creationId xmlns:a16="http://schemas.microsoft.com/office/drawing/2014/main" id="{FB5452AF-E5CF-48CB-9F4D-87E0A99CF9B8}"/>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54" name="Rectangle 13">
                <a:extLst>
                  <a:ext uri="{FF2B5EF4-FFF2-40B4-BE49-F238E27FC236}">
                    <a16:creationId xmlns:a16="http://schemas.microsoft.com/office/drawing/2014/main" id="{EDAF2095-EEEC-42A1-9128-A4852FD72A6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sp>
        <p:nvSpPr>
          <p:cNvPr id="46087" name="Text Box 14">
            <a:extLst>
              <a:ext uri="{FF2B5EF4-FFF2-40B4-BE49-F238E27FC236}">
                <a16:creationId xmlns:a16="http://schemas.microsoft.com/office/drawing/2014/main" id="{9DDD469F-CBF8-4FDB-BE5E-FB6929273F75}"/>
              </a:ext>
            </a:extLst>
          </p:cNvPr>
          <p:cNvSpPr txBox="1">
            <a:spLocks noChangeArrowheads="1"/>
          </p:cNvSpPr>
          <p:nvPr/>
        </p:nvSpPr>
        <p:spPr bwMode="auto">
          <a:xfrm>
            <a:off x="365125" y="2317750"/>
            <a:ext cx="881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Cache</a:t>
            </a:r>
          </a:p>
        </p:txBody>
      </p:sp>
      <p:sp>
        <p:nvSpPr>
          <p:cNvPr id="46088" name="Text Box 15">
            <a:extLst>
              <a:ext uri="{FF2B5EF4-FFF2-40B4-BE49-F238E27FC236}">
                <a16:creationId xmlns:a16="http://schemas.microsoft.com/office/drawing/2014/main" id="{CA8F47ED-0D25-45AE-81B5-6FAF62FDB820}"/>
              </a:ext>
            </a:extLst>
          </p:cNvPr>
          <p:cNvSpPr txBox="1">
            <a:spLocks noChangeArrowheads="1"/>
          </p:cNvSpPr>
          <p:nvPr/>
        </p:nvSpPr>
        <p:spPr bwMode="auto">
          <a:xfrm>
            <a:off x="0" y="3894138"/>
            <a:ext cx="11064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Main </a:t>
            </a:r>
          </a:p>
          <a:p>
            <a:r>
              <a:rPr lang="en-US" altLang="zh-CN" sz="1800"/>
              <a:t>Memory</a:t>
            </a:r>
          </a:p>
        </p:txBody>
      </p:sp>
      <p:grpSp>
        <p:nvGrpSpPr>
          <p:cNvPr id="46089" name="Group 16">
            <a:extLst>
              <a:ext uri="{FF2B5EF4-FFF2-40B4-BE49-F238E27FC236}">
                <a16:creationId xmlns:a16="http://schemas.microsoft.com/office/drawing/2014/main" id="{F8668939-916E-4101-93BE-EF50508075F8}"/>
              </a:ext>
            </a:extLst>
          </p:cNvPr>
          <p:cNvGrpSpPr>
            <a:grpSpLocks/>
          </p:cNvGrpSpPr>
          <p:nvPr/>
        </p:nvGrpSpPr>
        <p:grpSpPr bwMode="auto">
          <a:xfrm>
            <a:off x="1143000" y="3505200"/>
            <a:ext cx="2209800" cy="1295400"/>
            <a:chOff x="672" y="2400"/>
            <a:chExt cx="1536" cy="928"/>
          </a:xfrm>
          <a:solidFill>
            <a:schemeClr val="accent4">
              <a:lumMod val="20000"/>
              <a:lumOff val="80000"/>
            </a:schemeClr>
          </a:solidFill>
        </p:grpSpPr>
        <p:sp>
          <p:nvSpPr>
            <p:cNvPr id="46140" name="Rectangle 17">
              <a:extLst>
                <a:ext uri="{FF2B5EF4-FFF2-40B4-BE49-F238E27FC236}">
                  <a16:creationId xmlns:a16="http://schemas.microsoft.com/office/drawing/2014/main" id="{B42F80F6-A80E-4417-A8E5-AEBD713F1A0E}"/>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41" name="Rectangle 18">
              <a:extLst>
                <a:ext uri="{FF2B5EF4-FFF2-40B4-BE49-F238E27FC236}">
                  <a16:creationId xmlns:a16="http://schemas.microsoft.com/office/drawing/2014/main" id="{DCB876E5-2313-49C2-B841-D97F8AA505D8}"/>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42" name="Rectangle 19">
              <a:extLst>
                <a:ext uri="{FF2B5EF4-FFF2-40B4-BE49-F238E27FC236}">
                  <a16:creationId xmlns:a16="http://schemas.microsoft.com/office/drawing/2014/main" id="{BCD30524-02E9-419C-BE81-A372DD4F2696}"/>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43" name="AutoShape 20">
              <a:extLst>
                <a:ext uri="{FF2B5EF4-FFF2-40B4-BE49-F238E27FC236}">
                  <a16:creationId xmlns:a16="http://schemas.microsoft.com/office/drawing/2014/main" id="{DF7B2981-BEEF-4A0B-BCC3-62AA19AADE4F}"/>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46144" name="Rectangle 21">
              <a:extLst>
                <a:ext uri="{FF2B5EF4-FFF2-40B4-BE49-F238E27FC236}">
                  <a16:creationId xmlns:a16="http://schemas.microsoft.com/office/drawing/2014/main" id="{8D101DD1-1CAF-4106-88D3-9FA91A1D004A}"/>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45" name="Rectangle 22">
              <a:extLst>
                <a:ext uri="{FF2B5EF4-FFF2-40B4-BE49-F238E27FC236}">
                  <a16:creationId xmlns:a16="http://schemas.microsoft.com/office/drawing/2014/main" id="{D9A4CCBC-8C2B-4818-965C-998A7C53CA28}"/>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46" name="Rectangle 23">
              <a:extLst>
                <a:ext uri="{FF2B5EF4-FFF2-40B4-BE49-F238E27FC236}">
                  <a16:creationId xmlns:a16="http://schemas.microsoft.com/office/drawing/2014/main" id="{E588BAB5-2D41-4AAC-920F-89B7BD16363B}"/>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47" name="Rectangle 24">
              <a:extLst>
                <a:ext uri="{FF2B5EF4-FFF2-40B4-BE49-F238E27FC236}">
                  <a16:creationId xmlns:a16="http://schemas.microsoft.com/office/drawing/2014/main" id="{414BDB71-09B1-4B23-AE8B-4DB0AF23A571}"/>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48" name="Rectangle 25">
              <a:extLst>
                <a:ext uri="{FF2B5EF4-FFF2-40B4-BE49-F238E27FC236}">
                  <a16:creationId xmlns:a16="http://schemas.microsoft.com/office/drawing/2014/main" id="{6F2001AC-E173-4544-A8A2-B63E4941D17D}"/>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49" name="Rectangle 26">
              <a:extLst>
                <a:ext uri="{FF2B5EF4-FFF2-40B4-BE49-F238E27FC236}">
                  <a16:creationId xmlns:a16="http://schemas.microsoft.com/office/drawing/2014/main" id="{2DB70A6C-3A0E-4CDA-B914-D7657551F042}"/>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46090" name="Text Box 27">
            <a:extLst>
              <a:ext uri="{FF2B5EF4-FFF2-40B4-BE49-F238E27FC236}">
                <a16:creationId xmlns:a16="http://schemas.microsoft.com/office/drawing/2014/main" id="{7539B51B-A2F1-4F3A-9F17-F379E6C677B0}"/>
              </a:ext>
            </a:extLst>
          </p:cNvPr>
          <p:cNvSpPr txBox="1">
            <a:spLocks noChangeArrowheads="1"/>
          </p:cNvSpPr>
          <p:nvPr/>
        </p:nvSpPr>
        <p:spPr bwMode="auto">
          <a:xfrm>
            <a:off x="1143000" y="4800600"/>
            <a:ext cx="665163" cy="336550"/>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600" dirty="0">
                <a:solidFill>
                  <a:srgbClr val="0000FF"/>
                </a:solidFill>
              </a:rPr>
              <a:t>Data</a:t>
            </a:r>
          </a:p>
        </p:txBody>
      </p:sp>
      <p:sp>
        <p:nvSpPr>
          <p:cNvPr id="46091" name="Text Box 28">
            <a:extLst>
              <a:ext uri="{FF2B5EF4-FFF2-40B4-BE49-F238E27FC236}">
                <a16:creationId xmlns:a16="http://schemas.microsoft.com/office/drawing/2014/main" id="{30474066-8F16-4E57-891C-A223370488FE}"/>
              </a:ext>
            </a:extLst>
          </p:cNvPr>
          <p:cNvSpPr txBox="1">
            <a:spLocks noChangeArrowheads="1"/>
          </p:cNvSpPr>
          <p:nvPr/>
        </p:nvSpPr>
        <p:spPr bwMode="auto">
          <a:xfrm>
            <a:off x="2093913" y="4800600"/>
            <a:ext cx="727075" cy="336550"/>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600" dirty="0">
                <a:solidFill>
                  <a:srgbClr val="0000FF"/>
                </a:solidFill>
              </a:rPr>
              <a:t>State</a:t>
            </a:r>
          </a:p>
        </p:txBody>
      </p:sp>
      <p:sp>
        <p:nvSpPr>
          <p:cNvPr id="46092" name="Text Box 29">
            <a:extLst>
              <a:ext uri="{FF2B5EF4-FFF2-40B4-BE49-F238E27FC236}">
                <a16:creationId xmlns:a16="http://schemas.microsoft.com/office/drawing/2014/main" id="{CEA99D6A-02DA-4F17-8CEB-2B40B9D95CCA}"/>
              </a:ext>
            </a:extLst>
          </p:cNvPr>
          <p:cNvSpPr txBox="1">
            <a:spLocks noChangeArrowheads="1"/>
          </p:cNvSpPr>
          <p:nvPr/>
        </p:nvSpPr>
        <p:spPr bwMode="auto">
          <a:xfrm>
            <a:off x="2767552" y="4800600"/>
            <a:ext cx="984565" cy="338554"/>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600" dirty="0">
                <a:solidFill>
                  <a:srgbClr val="0000FF"/>
                </a:solidFill>
              </a:rPr>
              <a:t>Sharers</a:t>
            </a:r>
          </a:p>
        </p:txBody>
      </p:sp>
      <p:grpSp>
        <p:nvGrpSpPr>
          <p:cNvPr id="46093" name="Group 30">
            <a:extLst>
              <a:ext uri="{FF2B5EF4-FFF2-40B4-BE49-F238E27FC236}">
                <a16:creationId xmlns:a16="http://schemas.microsoft.com/office/drawing/2014/main" id="{F4FA212C-7638-47DE-A9B7-4570A0A16E45}"/>
              </a:ext>
            </a:extLst>
          </p:cNvPr>
          <p:cNvGrpSpPr>
            <a:grpSpLocks/>
          </p:cNvGrpSpPr>
          <p:nvPr/>
        </p:nvGrpSpPr>
        <p:grpSpPr bwMode="auto">
          <a:xfrm>
            <a:off x="1447800" y="5410200"/>
            <a:ext cx="7239000" cy="533400"/>
            <a:chOff x="912" y="3408"/>
            <a:chExt cx="4560" cy="336"/>
          </a:xfrm>
          <a:solidFill>
            <a:schemeClr val="accent4">
              <a:lumMod val="20000"/>
              <a:lumOff val="80000"/>
            </a:schemeClr>
          </a:solidFill>
        </p:grpSpPr>
        <p:sp>
          <p:nvSpPr>
            <p:cNvPr id="46138" name="Rectangle 31">
              <a:extLst>
                <a:ext uri="{FF2B5EF4-FFF2-40B4-BE49-F238E27FC236}">
                  <a16:creationId xmlns:a16="http://schemas.microsoft.com/office/drawing/2014/main" id="{58BBB10A-3FDC-4452-8F79-E3E733B52C19}"/>
                </a:ext>
              </a:extLst>
            </p:cNvPr>
            <p:cNvSpPr>
              <a:spLocks noChangeArrowheads="1"/>
            </p:cNvSpPr>
            <p:nvPr/>
          </p:nvSpPr>
          <p:spPr bwMode="auto">
            <a:xfrm>
              <a:off x="912" y="3408"/>
              <a:ext cx="4560" cy="336"/>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39" name="Text Box 32">
              <a:extLst>
                <a:ext uri="{FF2B5EF4-FFF2-40B4-BE49-F238E27FC236}">
                  <a16:creationId xmlns:a16="http://schemas.microsoft.com/office/drawing/2014/main" id="{11DE1837-17D6-4740-853F-D0C37FB4F206}"/>
                </a:ext>
              </a:extLst>
            </p:cNvPr>
            <p:cNvSpPr txBox="1">
              <a:spLocks noChangeArrowheads="1"/>
            </p:cNvSpPr>
            <p:nvPr/>
          </p:nvSpPr>
          <p:spPr bwMode="auto">
            <a:xfrm>
              <a:off x="2160" y="3456"/>
              <a:ext cx="1979" cy="231"/>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Interconnection Network</a:t>
              </a:r>
            </a:p>
          </p:txBody>
        </p:sp>
      </p:grpSp>
      <p:sp>
        <p:nvSpPr>
          <p:cNvPr id="46094" name="Oval 33">
            <a:extLst>
              <a:ext uri="{FF2B5EF4-FFF2-40B4-BE49-F238E27FC236}">
                <a16:creationId xmlns:a16="http://schemas.microsoft.com/office/drawing/2014/main" id="{445F0A64-8479-44FE-9855-AD9C30F45307}"/>
              </a:ext>
            </a:extLst>
          </p:cNvPr>
          <p:cNvSpPr>
            <a:spLocks noChangeArrowheads="1"/>
          </p:cNvSpPr>
          <p:nvPr/>
        </p:nvSpPr>
        <p:spPr bwMode="auto">
          <a:xfrm>
            <a:off x="7391400" y="1524000"/>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46095" name="Group 34">
            <a:extLst>
              <a:ext uri="{FF2B5EF4-FFF2-40B4-BE49-F238E27FC236}">
                <a16:creationId xmlns:a16="http://schemas.microsoft.com/office/drawing/2014/main" id="{D8C52948-0DA1-4BDD-89F2-ED9592D301A1}"/>
              </a:ext>
            </a:extLst>
          </p:cNvPr>
          <p:cNvGrpSpPr>
            <a:grpSpLocks/>
          </p:cNvGrpSpPr>
          <p:nvPr/>
        </p:nvGrpSpPr>
        <p:grpSpPr bwMode="auto">
          <a:xfrm>
            <a:off x="7086600" y="2362200"/>
            <a:ext cx="1524000" cy="990600"/>
            <a:chOff x="1008" y="1968"/>
            <a:chExt cx="1056" cy="720"/>
          </a:xfrm>
          <a:solidFill>
            <a:schemeClr val="accent4">
              <a:lumMod val="20000"/>
              <a:lumOff val="80000"/>
            </a:schemeClr>
          </a:solidFill>
        </p:grpSpPr>
        <p:grpSp>
          <p:nvGrpSpPr>
            <p:cNvPr id="46129" name="Group 35">
              <a:extLst>
                <a:ext uri="{FF2B5EF4-FFF2-40B4-BE49-F238E27FC236}">
                  <a16:creationId xmlns:a16="http://schemas.microsoft.com/office/drawing/2014/main" id="{738433B5-1691-4912-A590-CF735B216F2C}"/>
                </a:ext>
              </a:extLst>
            </p:cNvPr>
            <p:cNvGrpSpPr>
              <a:grpSpLocks/>
            </p:cNvGrpSpPr>
            <p:nvPr/>
          </p:nvGrpSpPr>
          <p:grpSpPr bwMode="auto">
            <a:xfrm>
              <a:off x="1008" y="2208"/>
              <a:ext cx="1056" cy="240"/>
              <a:chOff x="1152" y="2304"/>
              <a:chExt cx="1056" cy="480"/>
            </a:xfrm>
            <a:grpFill/>
          </p:grpSpPr>
          <p:sp>
            <p:nvSpPr>
              <p:cNvPr id="46136" name="Rectangle 36">
                <a:extLst>
                  <a:ext uri="{FF2B5EF4-FFF2-40B4-BE49-F238E27FC236}">
                    <a16:creationId xmlns:a16="http://schemas.microsoft.com/office/drawing/2014/main" id="{34DB735A-AFB9-4876-AF1B-33E008C2C6D0}"/>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37" name="Rectangle 37">
                <a:extLst>
                  <a:ext uri="{FF2B5EF4-FFF2-40B4-BE49-F238E27FC236}">
                    <a16:creationId xmlns:a16="http://schemas.microsoft.com/office/drawing/2014/main" id="{ACC24C1D-2005-44BC-A2C5-22FD4570AA6B}"/>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46130" name="Group 38">
              <a:extLst>
                <a:ext uri="{FF2B5EF4-FFF2-40B4-BE49-F238E27FC236}">
                  <a16:creationId xmlns:a16="http://schemas.microsoft.com/office/drawing/2014/main" id="{56C294A7-9740-4754-9EB6-B11FD567D705}"/>
                </a:ext>
              </a:extLst>
            </p:cNvPr>
            <p:cNvGrpSpPr>
              <a:grpSpLocks/>
            </p:cNvGrpSpPr>
            <p:nvPr/>
          </p:nvGrpSpPr>
          <p:grpSpPr bwMode="auto">
            <a:xfrm>
              <a:off x="1008" y="2448"/>
              <a:ext cx="1056" cy="240"/>
              <a:chOff x="1152" y="2304"/>
              <a:chExt cx="1056" cy="480"/>
            </a:xfrm>
            <a:grpFill/>
          </p:grpSpPr>
          <p:sp>
            <p:nvSpPr>
              <p:cNvPr id="46134" name="Rectangle 39">
                <a:extLst>
                  <a:ext uri="{FF2B5EF4-FFF2-40B4-BE49-F238E27FC236}">
                    <a16:creationId xmlns:a16="http://schemas.microsoft.com/office/drawing/2014/main" id="{CF332EAE-0760-40AF-97D3-0338347565E7}"/>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35" name="Rectangle 40">
                <a:extLst>
                  <a:ext uri="{FF2B5EF4-FFF2-40B4-BE49-F238E27FC236}">
                    <a16:creationId xmlns:a16="http://schemas.microsoft.com/office/drawing/2014/main" id="{1C164F3A-81F4-49C7-9F52-BE83656C6897}"/>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46131" name="Group 41">
              <a:extLst>
                <a:ext uri="{FF2B5EF4-FFF2-40B4-BE49-F238E27FC236}">
                  <a16:creationId xmlns:a16="http://schemas.microsoft.com/office/drawing/2014/main" id="{B532F5A9-0A0B-44D0-B8A4-91BC9A640F69}"/>
                </a:ext>
              </a:extLst>
            </p:cNvPr>
            <p:cNvGrpSpPr>
              <a:grpSpLocks/>
            </p:cNvGrpSpPr>
            <p:nvPr/>
          </p:nvGrpSpPr>
          <p:grpSpPr bwMode="auto">
            <a:xfrm>
              <a:off x="1008" y="1968"/>
              <a:ext cx="1056" cy="240"/>
              <a:chOff x="1152" y="2304"/>
              <a:chExt cx="1056" cy="480"/>
            </a:xfrm>
            <a:grpFill/>
          </p:grpSpPr>
          <p:sp>
            <p:nvSpPr>
              <p:cNvPr id="46132" name="Rectangle 42">
                <a:extLst>
                  <a:ext uri="{FF2B5EF4-FFF2-40B4-BE49-F238E27FC236}">
                    <a16:creationId xmlns:a16="http://schemas.microsoft.com/office/drawing/2014/main" id="{D4B4BD70-A0D4-4B55-BC14-D18EC5D44865}"/>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33" name="Rectangle 43">
                <a:extLst>
                  <a:ext uri="{FF2B5EF4-FFF2-40B4-BE49-F238E27FC236}">
                    <a16:creationId xmlns:a16="http://schemas.microsoft.com/office/drawing/2014/main" id="{4641F136-53E2-4E83-86C0-7EA6537302CB}"/>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grpSp>
        <p:nvGrpSpPr>
          <p:cNvPr id="46096" name="Group 44">
            <a:extLst>
              <a:ext uri="{FF2B5EF4-FFF2-40B4-BE49-F238E27FC236}">
                <a16:creationId xmlns:a16="http://schemas.microsoft.com/office/drawing/2014/main" id="{C175AEEB-F778-4B0C-9643-B7222C09F937}"/>
              </a:ext>
            </a:extLst>
          </p:cNvPr>
          <p:cNvGrpSpPr>
            <a:grpSpLocks/>
          </p:cNvGrpSpPr>
          <p:nvPr/>
        </p:nvGrpSpPr>
        <p:grpSpPr bwMode="auto">
          <a:xfrm>
            <a:off x="6705600" y="3505200"/>
            <a:ext cx="2209800" cy="1295400"/>
            <a:chOff x="672" y="2400"/>
            <a:chExt cx="1536" cy="928"/>
          </a:xfrm>
          <a:solidFill>
            <a:schemeClr val="accent4">
              <a:lumMod val="20000"/>
              <a:lumOff val="80000"/>
            </a:schemeClr>
          </a:solidFill>
        </p:grpSpPr>
        <p:sp>
          <p:nvSpPr>
            <p:cNvPr id="46119" name="Rectangle 45">
              <a:extLst>
                <a:ext uri="{FF2B5EF4-FFF2-40B4-BE49-F238E27FC236}">
                  <a16:creationId xmlns:a16="http://schemas.microsoft.com/office/drawing/2014/main" id="{24D09AD1-ACEF-4129-8FB7-41F857489B3D}"/>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20" name="Rectangle 46">
              <a:extLst>
                <a:ext uri="{FF2B5EF4-FFF2-40B4-BE49-F238E27FC236}">
                  <a16:creationId xmlns:a16="http://schemas.microsoft.com/office/drawing/2014/main" id="{29EB8629-12D5-4781-90BA-87EA14FE410C}"/>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21" name="Rectangle 47">
              <a:extLst>
                <a:ext uri="{FF2B5EF4-FFF2-40B4-BE49-F238E27FC236}">
                  <a16:creationId xmlns:a16="http://schemas.microsoft.com/office/drawing/2014/main" id="{D6EB1576-C75C-49F6-B7EE-AB839DA5755C}"/>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22" name="AutoShape 48">
              <a:extLst>
                <a:ext uri="{FF2B5EF4-FFF2-40B4-BE49-F238E27FC236}">
                  <a16:creationId xmlns:a16="http://schemas.microsoft.com/office/drawing/2014/main" id="{E5D584AA-27ED-460A-A8D1-739CD1B69B6F}"/>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46123" name="Rectangle 49">
              <a:extLst>
                <a:ext uri="{FF2B5EF4-FFF2-40B4-BE49-F238E27FC236}">
                  <a16:creationId xmlns:a16="http://schemas.microsoft.com/office/drawing/2014/main" id="{401FB890-20B4-4F0A-9E2A-B4C2E82F4C80}"/>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24" name="Rectangle 50">
              <a:extLst>
                <a:ext uri="{FF2B5EF4-FFF2-40B4-BE49-F238E27FC236}">
                  <a16:creationId xmlns:a16="http://schemas.microsoft.com/office/drawing/2014/main" id="{7035C84F-6120-4FFF-A725-72BF0BE48688}"/>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25" name="Rectangle 51">
              <a:extLst>
                <a:ext uri="{FF2B5EF4-FFF2-40B4-BE49-F238E27FC236}">
                  <a16:creationId xmlns:a16="http://schemas.microsoft.com/office/drawing/2014/main" id="{912B52CF-2B56-4F2E-8654-1FFF3C824AF4}"/>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26" name="Rectangle 52">
              <a:extLst>
                <a:ext uri="{FF2B5EF4-FFF2-40B4-BE49-F238E27FC236}">
                  <a16:creationId xmlns:a16="http://schemas.microsoft.com/office/drawing/2014/main" id="{0B2D0F04-6D99-4B2D-8DED-E5C37B2C54AE}"/>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27" name="Rectangle 53">
              <a:extLst>
                <a:ext uri="{FF2B5EF4-FFF2-40B4-BE49-F238E27FC236}">
                  <a16:creationId xmlns:a16="http://schemas.microsoft.com/office/drawing/2014/main" id="{29B8D97E-6ED4-4427-807E-B120E6DFD09C}"/>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28" name="Rectangle 54">
              <a:extLst>
                <a:ext uri="{FF2B5EF4-FFF2-40B4-BE49-F238E27FC236}">
                  <a16:creationId xmlns:a16="http://schemas.microsoft.com/office/drawing/2014/main" id="{0BD2AC7A-B7D4-4256-94D7-232F1D62ED21}"/>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46097" name="Oval 55">
            <a:extLst>
              <a:ext uri="{FF2B5EF4-FFF2-40B4-BE49-F238E27FC236}">
                <a16:creationId xmlns:a16="http://schemas.microsoft.com/office/drawing/2014/main" id="{AB20BEA9-4854-4426-B16A-794C9F8F2D3C}"/>
              </a:ext>
            </a:extLst>
          </p:cNvPr>
          <p:cNvSpPr>
            <a:spLocks noChangeArrowheads="1"/>
          </p:cNvSpPr>
          <p:nvPr/>
        </p:nvSpPr>
        <p:spPr bwMode="auto">
          <a:xfrm>
            <a:off x="4572000" y="1524000"/>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46098" name="Group 56">
            <a:extLst>
              <a:ext uri="{FF2B5EF4-FFF2-40B4-BE49-F238E27FC236}">
                <a16:creationId xmlns:a16="http://schemas.microsoft.com/office/drawing/2014/main" id="{601A0D37-8B1F-4146-90F9-3EABCAFB6BB2}"/>
              </a:ext>
            </a:extLst>
          </p:cNvPr>
          <p:cNvGrpSpPr>
            <a:grpSpLocks/>
          </p:cNvGrpSpPr>
          <p:nvPr/>
        </p:nvGrpSpPr>
        <p:grpSpPr bwMode="auto">
          <a:xfrm>
            <a:off x="4267200" y="2362200"/>
            <a:ext cx="1524000" cy="990600"/>
            <a:chOff x="1008" y="1968"/>
            <a:chExt cx="1056" cy="720"/>
          </a:xfrm>
          <a:solidFill>
            <a:schemeClr val="accent4">
              <a:lumMod val="20000"/>
              <a:lumOff val="80000"/>
            </a:schemeClr>
          </a:solidFill>
        </p:grpSpPr>
        <p:grpSp>
          <p:nvGrpSpPr>
            <p:cNvPr id="46110" name="Group 57">
              <a:extLst>
                <a:ext uri="{FF2B5EF4-FFF2-40B4-BE49-F238E27FC236}">
                  <a16:creationId xmlns:a16="http://schemas.microsoft.com/office/drawing/2014/main" id="{FC7B6C97-ABAE-4D0B-B2B9-0BEE6C9C5597}"/>
                </a:ext>
              </a:extLst>
            </p:cNvPr>
            <p:cNvGrpSpPr>
              <a:grpSpLocks/>
            </p:cNvGrpSpPr>
            <p:nvPr/>
          </p:nvGrpSpPr>
          <p:grpSpPr bwMode="auto">
            <a:xfrm>
              <a:off x="1008" y="2208"/>
              <a:ext cx="1056" cy="240"/>
              <a:chOff x="1152" y="2304"/>
              <a:chExt cx="1056" cy="480"/>
            </a:xfrm>
            <a:grpFill/>
          </p:grpSpPr>
          <p:sp>
            <p:nvSpPr>
              <p:cNvPr id="46117" name="Rectangle 58">
                <a:extLst>
                  <a:ext uri="{FF2B5EF4-FFF2-40B4-BE49-F238E27FC236}">
                    <a16:creationId xmlns:a16="http://schemas.microsoft.com/office/drawing/2014/main" id="{12E89801-CA6A-4A22-8996-8166D2FBA9F9}"/>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18" name="Rectangle 59">
                <a:extLst>
                  <a:ext uri="{FF2B5EF4-FFF2-40B4-BE49-F238E27FC236}">
                    <a16:creationId xmlns:a16="http://schemas.microsoft.com/office/drawing/2014/main" id="{BA5A3191-033F-439C-B50A-850B2A83393B}"/>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46111" name="Group 60">
              <a:extLst>
                <a:ext uri="{FF2B5EF4-FFF2-40B4-BE49-F238E27FC236}">
                  <a16:creationId xmlns:a16="http://schemas.microsoft.com/office/drawing/2014/main" id="{06ECF102-2816-41F7-BB94-5FD77DFE716D}"/>
                </a:ext>
              </a:extLst>
            </p:cNvPr>
            <p:cNvGrpSpPr>
              <a:grpSpLocks/>
            </p:cNvGrpSpPr>
            <p:nvPr/>
          </p:nvGrpSpPr>
          <p:grpSpPr bwMode="auto">
            <a:xfrm>
              <a:off x="1008" y="2448"/>
              <a:ext cx="1056" cy="240"/>
              <a:chOff x="1152" y="2304"/>
              <a:chExt cx="1056" cy="480"/>
            </a:xfrm>
            <a:grpFill/>
          </p:grpSpPr>
          <p:sp>
            <p:nvSpPr>
              <p:cNvPr id="46115" name="Rectangle 61">
                <a:extLst>
                  <a:ext uri="{FF2B5EF4-FFF2-40B4-BE49-F238E27FC236}">
                    <a16:creationId xmlns:a16="http://schemas.microsoft.com/office/drawing/2014/main" id="{A3D0207F-E7A3-4093-A505-0F40B7BAACCF}"/>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16" name="Rectangle 62">
                <a:extLst>
                  <a:ext uri="{FF2B5EF4-FFF2-40B4-BE49-F238E27FC236}">
                    <a16:creationId xmlns:a16="http://schemas.microsoft.com/office/drawing/2014/main" id="{0C7C923A-356B-4051-B38D-778670E39525}"/>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46112" name="Group 63">
              <a:extLst>
                <a:ext uri="{FF2B5EF4-FFF2-40B4-BE49-F238E27FC236}">
                  <a16:creationId xmlns:a16="http://schemas.microsoft.com/office/drawing/2014/main" id="{5A8ED92A-3E53-4603-A26D-5013DF841CE1}"/>
                </a:ext>
              </a:extLst>
            </p:cNvPr>
            <p:cNvGrpSpPr>
              <a:grpSpLocks/>
            </p:cNvGrpSpPr>
            <p:nvPr/>
          </p:nvGrpSpPr>
          <p:grpSpPr bwMode="auto">
            <a:xfrm>
              <a:off x="1008" y="1968"/>
              <a:ext cx="1056" cy="240"/>
              <a:chOff x="1152" y="2304"/>
              <a:chExt cx="1056" cy="480"/>
            </a:xfrm>
            <a:grpFill/>
          </p:grpSpPr>
          <p:sp>
            <p:nvSpPr>
              <p:cNvPr id="46113" name="Rectangle 64">
                <a:extLst>
                  <a:ext uri="{FF2B5EF4-FFF2-40B4-BE49-F238E27FC236}">
                    <a16:creationId xmlns:a16="http://schemas.microsoft.com/office/drawing/2014/main" id="{1DB9DA6B-4C0D-42D9-BB2C-F20F7A1B3B03}"/>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14" name="Rectangle 65">
                <a:extLst>
                  <a:ext uri="{FF2B5EF4-FFF2-40B4-BE49-F238E27FC236}">
                    <a16:creationId xmlns:a16="http://schemas.microsoft.com/office/drawing/2014/main" id="{9C364C5E-768B-4525-9FA0-F5EE1DF1C512}"/>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grpSp>
        <p:nvGrpSpPr>
          <p:cNvPr id="46099" name="Group 66">
            <a:extLst>
              <a:ext uri="{FF2B5EF4-FFF2-40B4-BE49-F238E27FC236}">
                <a16:creationId xmlns:a16="http://schemas.microsoft.com/office/drawing/2014/main" id="{4AFBACFC-D749-41DF-92BE-35824E5CE918}"/>
              </a:ext>
            </a:extLst>
          </p:cNvPr>
          <p:cNvGrpSpPr>
            <a:grpSpLocks/>
          </p:cNvGrpSpPr>
          <p:nvPr/>
        </p:nvGrpSpPr>
        <p:grpSpPr bwMode="auto">
          <a:xfrm>
            <a:off x="3886200" y="3505200"/>
            <a:ext cx="2209800" cy="1295400"/>
            <a:chOff x="672" y="2400"/>
            <a:chExt cx="1536" cy="928"/>
          </a:xfrm>
          <a:solidFill>
            <a:schemeClr val="accent4">
              <a:lumMod val="20000"/>
              <a:lumOff val="80000"/>
            </a:schemeClr>
          </a:solidFill>
        </p:grpSpPr>
        <p:sp>
          <p:nvSpPr>
            <p:cNvPr id="46100" name="Rectangle 67">
              <a:extLst>
                <a:ext uri="{FF2B5EF4-FFF2-40B4-BE49-F238E27FC236}">
                  <a16:creationId xmlns:a16="http://schemas.microsoft.com/office/drawing/2014/main" id="{41203729-AB23-4166-B2E7-FE0EC9F5BD36}"/>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01" name="Rectangle 68">
              <a:extLst>
                <a:ext uri="{FF2B5EF4-FFF2-40B4-BE49-F238E27FC236}">
                  <a16:creationId xmlns:a16="http://schemas.microsoft.com/office/drawing/2014/main" id="{D0FF47F2-C3EE-4E93-950F-FDE24C78E817}"/>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02" name="Rectangle 69">
              <a:extLst>
                <a:ext uri="{FF2B5EF4-FFF2-40B4-BE49-F238E27FC236}">
                  <a16:creationId xmlns:a16="http://schemas.microsoft.com/office/drawing/2014/main" id="{45F2C7DC-3EBE-432B-8D56-D8B7740DCEF0}"/>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03" name="AutoShape 70">
              <a:extLst>
                <a:ext uri="{FF2B5EF4-FFF2-40B4-BE49-F238E27FC236}">
                  <a16:creationId xmlns:a16="http://schemas.microsoft.com/office/drawing/2014/main" id="{31A7CECC-B8AD-4D5B-8DDC-3C9B333AD9AA}"/>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46104" name="Rectangle 71">
              <a:extLst>
                <a:ext uri="{FF2B5EF4-FFF2-40B4-BE49-F238E27FC236}">
                  <a16:creationId xmlns:a16="http://schemas.microsoft.com/office/drawing/2014/main" id="{EF194892-9824-411A-A29D-70DC32AB6DE4}"/>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05" name="Rectangle 72">
              <a:extLst>
                <a:ext uri="{FF2B5EF4-FFF2-40B4-BE49-F238E27FC236}">
                  <a16:creationId xmlns:a16="http://schemas.microsoft.com/office/drawing/2014/main" id="{68249E58-FD9F-4473-A025-E7B1411378A1}"/>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06" name="Rectangle 73">
              <a:extLst>
                <a:ext uri="{FF2B5EF4-FFF2-40B4-BE49-F238E27FC236}">
                  <a16:creationId xmlns:a16="http://schemas.microsoft.com/office/drawing/2014/main" id="{DB3613CC-0584-4834-B533-656A7BE6ADA8}"/>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07" name="Rectangle 74">
              <a:extLst>
                <a:ext uri="{FF2B5EF4-FFF2-40B4-BE49-F238E27FC236}">
                  <a16:creationId xmlns:a16="http://schemas.microsoft.com/office/drawing/2014/main" id="{454936CE-755C-47B7-8714-BDA74DD4F56D}"/>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08" name="Rectangle 75">
              <a:extLst>
                <a:ext uri="{FF2B5EF4-FFF2-40B4-BE49-F238E27FC236}">
                  <a16:creationId xmlns:a16="http://schemas.microsoft.com/office/drawing/2014/main" id="{269D871D-8406-4035-BF36-D8E8D6BFCC68}"/>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46109" name="Rectangle 76">
              <a:extLst>
                <a:ext uri="{FF2B5EF4-FFF2-40B4-BE49-F238E27FC236}">
                  <a16:creationId xmlns:a16="http://schemas.microsoft.com/office/drawing/2014/main" id="{3683797D-E4E2-4D4C-8886-40D7C05F3E4F}"/>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Tree>
    <p:extLst>
      <p:ext uri="{BB962C8B-B14F-4D97-AF65-F5344CB8AC3E}">
        <p14:creationId xmlns:p14="http://schemas.microsoft.com/office/powerpoint/2010/main" val="37177511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5">
            <a:extLst>
              <a:ext uri="{FF2B5EF4-FFF2-40B4-BE49-F238E27FC236}">
                <a16:creationId xmlns:a16="http://schemas.microsoft.com/office/drawing/2014/main" id="{E0278CC4-B320-4FD0-BF72-DF769EA197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E85B6338-2E03-4E9B-A85D-E01FFD8D6F13}" type="slidenum">
              <a:rPr lang="en-US" altLang="zh-CN" sz="1200"/>
              <a:pPr/>
              <a:t>25</a:t>
            </a:fld>
            <a:endParaRPr lang="en-US" altLang="zh-CN" sz="1200"/>
          </a:p>
        </p:txBody>
      </p:sp>
      <p:sp>
        <p:nvSpPr>
          <p:cNvPr id="50181" name="Oval 3">
            <a:extLst>
              <a:ext uri="{FF2B5EF4-FFF2-40B4-BE49-F238E27FC236}">
                <a16:creationId xmlns:a16="http://schemas.microsoft.com/office/drawing/2014/main" id="{0348F6EA-7C7D-41E4-8FF2-35977579C2ED}"/>
              </a:ext>
            </a:extLst>
          </p:cNvPr>
          <p:cNvSpPr>
            <a:spLocks noChangeArrowheads="1"/>
          </p:cNvSpPr>
          <p:nvPr/>
        </p:nvSpPr>
        <p:spPr bwMode="auto">
          <a:xfrm>
            <a:off x="1371600" y="1447800"/>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50182" name="Group 4">
            <a:extLst>
              <a:ext uri="{FF2B5EF4-FFF2-40B4-BE49-F238E27FC236}">
                <a16:creationId xmlns:a16="http://schemas.microsoft.com/office/drawing/2014/main" id="{89C2178A-CE15-4674-8CC2-308594D03585}"/>
              </a:ext>
            </a:extLst>
          </p:cNvPr>
          <p:cNvGrpSpPr>
            <a:grpSpLocks/>
          </p:cNvGrpSpPr>
          <p:nvPr/>
        </p:nvGrpSpPr>
        <p:grpSpPr bwMode="auto">
          <a:xfrm>
            <a:off x="1066800" y="2286000"/>
            <a:ext cx="1524000" cy="990600"/>
            <a:chOff x="1008" y="1968"/>
            <a:chExt cx="1056" cy="720"/>
          </a:xfrm>
          <a:solidFill>
            <a:schemeClr val="accent4">
              <a:lumMod val="20000"/>
              <a:lumOff val="80000"/>
            </a:schemeClr>
          </a:solidFill>
        </p:grpSpPr>
        <p:grpSp>
          <p:nvGrpSpPr>
            <p:cNvPr id="50252" name="Group 5">
              <a:extLst>
                <a:ext uri="{FF2B5EF4-FFF2-40B4-BE49-F238E27FC236}">
                  <a16:creationId xmlns:a16="http://schemas.microsoft.com/office/drawing/2014/main" id="{AEBDA41D-ECCC-4386-9E42-833D424D297B}"/>
                </a:ext>
              </a:extLst>
            </p:cNvPr>
            <p:cNvGrpSpPr>
              <a:grpSpLocks/>
            </p:cNvGrpSpPr>
            <p:nvPr/>
          </p:nvGrpSpPr>
          <p:grpSpPr bwMode="auto">
            <a:xfrm>
              <a:off x="1008" y="2208"/>
              <a:ext cx="1056" cy="240"/>
              <a:chOff x="1152" y="2304"/>
              <a:chExt cx="1056" cy="480"/>
            </a:xfrm>
            <a:grpFill/>
          </p:grpSpPr>
          <p:sp>
            <p:nvSpPr>
              <p:cNvPr id="50259" name="Rectangle 6">
                <a:extLst>
                  <a:ext uri="{FF2B5EF4-FFF2-40B4-BE49-F238E27FC236}">
                    <a16:creationId xmlns:a16="http://schemas.microsoft.com/office/drawing/2014/main" id="{B1161962-1726-453D-8E11-38EE4548C2FC}"/>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60" name="Rectangle 7">
                <a:extLst>
                  <a:ext uri="{FF2B5EF4-FFF2-40B4-BE49-F238E27FC236}">
                    <a16:creationId xmlns:a16="http://schemas.microsoft.com/office/drawing/2014/main" id="{7F0EADC0-C958-4F99-AE67-207CCC526926}"/>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0253" name="Group 8">
              <a:extLst>
                <a:ext uri="{FF2B5EF4-FFF2-40B4-BE49-F238E27FC236}">
                  <a16:creationId xmlns:a16="http://schemas.microsoft.com/office/drawing/2014/main" id="{216B84CE-56D3-42E8-B962-A1C970581C3C}"/>
                </a:ext>
              </a:extLst>
            </p:cNvPr>
            <p:cNvGrpSpPr>
              <a:grpSpLocks/>
            </p:cNvGrpSpPr>
            <p:nvPr/>
          </p:nvGrpSpPr>
          <p:grpSpPr bwMode="auto">
            <a:xfrm>
              <a:off x="1008" y="2448"/>
              <a:ext cx="1056" cy="240"/>
              <a:chOff x="1152" y="2304"/>
              <a:chExt cx="1056" cy="480"/>
            </a:xfrm>
            <a:grpFill/>
          </p:grpSpPr>
          <p:sp>
            <p:nvSpPr>
              <p:cNvPr id="50257" name="Rectangle 9">
                <a:extLst>
                  <a:ext uri="{FF2B5EF4-FFF2-40B4-BE49-F238E27FC236}">
                    <a16:creationId xmlns:a16="http://schemas.microsoft.com/office/drawing/2014/main" id="{F02A181E-E2A1-4356-A8F4-5B1E039733E7}"/>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58" name="Rectangle 10">
                <a:extLst>
                  <a:ext uri="{FF2B5EF4-FFF2-40B4-BE49-F238E27FC236}">
                    <a16:creationId xmlns:a16="http://schemas.microsoft.com/office/drawing/2014/main" id="{66055B28-6077-45F4-81C1-AC23E1D6890B}"/>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0254" name="Group 11">
              <a:extLst>
                <a:ext uri="{FF2B5EF4-FFF2-40B4-BE49-F238E27FC236}">
                  <a16:creationId xmlns:a16="http://schemas.microsoft.com/office/drawing/2014/main" id="{EFD3EAE1-18C2-416F-85CE-81A6B80584C9}"/>
                </a:ext>
              </a:extLst>
            </p:cNvPr>
            <p:cNvGrpSpPr>
              <a:grpSpLocks/>
            </p:cNvGrpSpPr>
            <p:nvPr/>
          </p:nvGrpSpPr>
          <p:grpSpPr bwMode="auto">
            <a:xfrm>
              <a:off x="1008" y="1968"/>
              <a:ext cx="1056" cy="240"/>
              <a:chOff x="1152" y="2304"/>
              <a:chExt cx="1056" cy="480"/>
            </a:xfrm>
            <a:grpFill/>
          </p:grpSpPr>
          <p:sp>
            <p:nvSpPr>
              <p:cNvPr id="50255" name="Rectangle 12">
                <a:extLst>
                  <a:ext uri="{FF2B5EF4-FFF2-40B4-BE49-F238E27FC236}">
                    <a16:creationId xmlns:a16="http://schemas.microsoft.com/office/drawing/2014/main" id="{707FDBF0-3181-4FCF-B9C7-59507E243551}"/>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56" name="Rectangle 13">
                <a:extLst>
                  <a:ext uri="{FF2B5EF4-FFF2-40B4-BE49-F238E27FC236}">
                    <a16:creationId xmlns:a16="http://schemas.microsoft.com/office/drawing/2014/main" id="{655E0CB5-9EB5-4A1F-BD25-8832EDE1EB07}"/>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grpSp>
        <p:nvGrpSpPr>
          <p:cNvPr id="50183" name="Group 14">
            <a:extLst>
              <a:ext uri="{FF2B5EF4-FFF2-40B4-BE49-F238E27FC236}">
                <a16:creationId xmlns:a16="http://schemas.microsoft.com/office/drawing/2014/main" id="{01F145DE-BB23-4086-89D5-9AF24CC3A9AE}"/>
              </a:ext>
            </a:extLst>
          </p:cNvPr>
          <p:cNvGrpSpPr>
            <a:grpSpLocks/>
          </p:cNvGrpSpPr>
          <p:nvPr/>
        </p:nvGrpSpPr>
        <p:grpSpPr bwMode="auto">
          <a:xfrm>
            <a:off x="685800" y="3429000"/>
            <a:ext cx="2209800" cy="1295400"/>
            <a:chOff x="672" y="2400"/>
            <a:chExt cx="1536" cy="928"/>
          </a:xfrm>
          <a:solidFill>
            <a:schemeClr val="accent4">
              <a:lumMod val="20000"/>
              <a:lumOff val="80000"/>
            </a:schemeClr>
          </a:solidFill>
        </p:grpSpPr>
        <p:sp>
          <p:nvSpPr>
            <p:cNvPr id="50242" name="Rectangle 15">
              <a:extLst>
                <a:ext uri="{FF2B5EF4-FFF2-40B4-BE49-F238E27FC236}">
                  <a16:creationId xmlns:a16="http://schemas.microsoft.com/office/drawing/2014/main" id="{09A0F2CA-F2F4-4659-9C70-643628C5AAD0}"/>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43" name="Rectangle 16">
              <a:extLst>
                <a:ext uri="{FF2B5EF4-FFF2-40B4-BE49-F238E27FC236}">
                  <a16:creationId xmlns:a16="http://schemas.microsoft.com/office/drawing/2014/main" id="{D27319BA-C54E-4DC6-8811-E40A41E922B8}"/>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44" name="Rectangle 17">
              <a:extLst>
                <a:ext uri="{FF2B5EF4-FFF2-40B4-BE49-F238E27FC236}">
                  <a16:creationId xmlns:a16="http://schemas.microsoft.com/office/drawing/2014/main" id="{785F0921-30F4-4A56-BE21-53621B2BD3E6}"/>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45" name="AutoShape 18">
              <a:extLst>
                <a:ext uri="{FF2B5EF4-FFF2-40B4-BE49-F238E27FC236}">
                  <a16:creationId xmlns:a16="http://schemas.microsoft.com/office/drawing/2014/main" id="{4317198F-581E-4A50-A0BE-682C7D8D2CAA}"/>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50246" name="Rectangle 19">
              <a:extLst>
                <a:ext uri="{FF2B5EF4-FFF2-40B4-BE49-F238E27FC236}">
                  <a16:creationId xmlns:a16="http://schemas.microsoft.com/office/drawing/2014/main" id="{A82A1282-2958-41C7-97EF-64CD13C89D06}"/>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47" name="Rectangle 20">
              <a:extLst>
                <a:ext uri="{FF2B5EF4-FFF2-40B4-BE49-F238E27FC236}">
                  <a16:creationId xmlns:a16="http://schemas.microsoft.com/office/drawing/2014/main" id="{2D22844D-CBB4-4300-86EE-A402469395AA}"/>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48" name="Rectangle 21">
              <a:extLst>
                <a:ext uri="{FF2B5EF4-FFF2-40B4-BE49-F238E27FC236}">
                  <a16:creationId xmlns:a16="http://schemas.microsoft.com/office/drawing/2014/main" id="{AC170D87-13E8-41D0-BAD6-5BD545B92562}"/>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49" name="Rectangle 22">
              <a:extLst>
                <a:ext uri="{FF2B5EF4-FFF2-40B4-BE49-F238E27FC236}">
                  <a16:creationId xmlns:a16="http://schemas.microsoft.com/office/drawing/2014/main" id="{5400FD48-DC66-4BC8-8C3B-CD303A0EC0A1}"/>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50" name="Rectangle 23">
              <a:extLst>
                <a:ext uri="{FF2B5EF4-FFF2-40B4-BE49-F238E27FC236}">
                  <a16:creationId xmlns:a16="http://schemas.microsoft.com/office/drawing/2014/main" id="{7DC4A319-C4FA-47A4-A991-C9E190B09A85}"/>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51" name="Rectangle 24">
              <a:extLst>
                <a:ext uri="{FF2B5EF4-FFF2-40B4-BE49-F238E27FC236}">
                  <a16:creationId xmlns:a16="http://schemas.microsoft.com/office/drawing/2014/main" id="{EEEBCBA0-8BC9-4CC3-AB28-51BE683C51A7}"/>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0184" name="Group 25">
            <a:extLst>
              <a:ext uri="{FF2B5EF4-FFF2-40B4-BE49-F238E27FC236}">
                <a16:creationId xmlns:a16="http://schemas.microsoft.com/office/drawing/2014/main" id="{EF4C0C33-37A9-4882-A138-9E9D394A4F6E}"/>
              </a:ext>
            </a:extLst>
          </p:cNvPr>
          <p:cNvGrpSpPr>
            <a:grpSpLocks/>
          </p:cNvGrpSpPr>
          <p:nvPr/>
        </p:nvGrpSpPr>
        <p:grpSpPr bwMode="auto">
          <a:xfrm>
            <a:off x="990600" y="5334000"/>
            <a:ext cx="7239000" cy="533400"/>
            <a:chOff x="912" y="3408"/>
            <a:chExt cx="4560" cy="336"/>
          </a:xfrm>
          <a:solidFill>
            <a:schemeClr val="accent4">
              <a:lumMod val="20000"/>
              <a:lumOff val="80000"/>
            </a:schemeClr>
          </a:solidFill>
        </p:grpSpPr>
        <p:sp>
          <p:nvSpPr>
            <p:cNvPr id="50240" name="Rectangle 26">
              <a:extLst>
                <a:ext uri="{FF2B5EF4-FFF2-40B4-BE49-F238E27FC236}">
                  <a16:creationId xmlns:a16="http://schemas.microsoft.com/office/drawing/2014/main" id="{89AFABBC-C7D3-4F1D-86A7-5891BEEFAC82}"/>
                </a:ext>
              </a:extLst>
            </p:cNvPr>
            <p:cNvSpPr>
              <a:spLocks noChangeArrowheads="1"/>
            </p:cNvSpPr>
            <p:nvPr/>
          </p:nvSpPr>
          <p:spPr bwMode="auto">
            <a:xfrm>
              <a:off x="912" y="3408"/>
              <a:ext cx="4560" cy="336"/>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41" name="Text Box 27">
              <a:extLst>
                <a:ext uri="{FF2B5EF4-FFF2-40B4-BE49-F238E27FC236}">
                  <a16:creationId xmlns:a16="http://schemas.microsoft.com/office/drawing/2014/main" id="{82B09D58-25AF-43BD-B763-2902287A628D}"/>
                </a:ext>
              </a:extLst>
            </p:cNvPr>
            <p:cNvSpPr txBox="1">
              <a:spLocks noChangeArrowheads="1"/>
            </p:cNvSpPr>
            <p:nvPr/>
          </p:nvSpPr>
          <p:spPr bwMode="auto">
            <a:xfrm>
              <a:off x="2160" y="3456"/>
              <a:ext cx="1979" cy="231"/>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Interconnection Network</a:t>
              </a:r>
            </a:p>
          </p:txBody>
        </p:sp>
      </p:grpSp>
      <p:sp>
        <p:nvSpPr>
          <p:cNvPr id="50185" name="Oval 28">
            <a:extLst>
              <a:ext uri="{FF2B5EF4-FFF2-40B4-BE49-F238E27FC236}">
                <a16:creationId xmlns:a16="http://schemas.microsoft.com/office/drawing/2014/main" id="{EF8810F1-EE13-4140-8063-5CB009A04D12}"/>
              </a:ext>
            </a:extLst>
          </p:cNvPr>
          <p:cNvSpPr>
            <a:spLocks noChangeArrowheads="1"/>
          </p:cNvSpPr>
          <p:nvPr/>
        </p:nvSpPr>
        <p:spPr bwMode="auto">
          <a:xfrm>
            <a:off x="6934200" y="1447800"/>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50186" name="Group 29">
            <a:extLst>
              <a:ext uri="{FF2B5EF4-FFF2-40B4-BE49-F238E27FC236}">
                <a16:creationId xmlns:a16="http://schemas.microsoft.com/office/drawing/2014/main" id="{B0CF5D78-9ED3-4DB8-8995-3D5C27E7240B}"/>
              </a:ext>
            </a:extLst>
          </p:cNvPr>
          <p:cNvGrpSpPr>
            <a:grpSpLocks/>
          </p:cNvGrpSpPr>
          <p:nvPr/>
        </p:nvGrpSpPr>
        <p:grpSpPr bwMode="auto">
          <a:xfrm>
            <a:off x="6629400" y="2286000"/>
            <a:ext cx="1524000" cy="990600"/>
            <a:chOff x="1008" y="1968"/>
            <a:chExt cx="1056" cy="720"/>
          </a:xfrm>
          <a:solidFill>
            <a:schemeClr val="accent4">
              <a:lumMod val="20000"/>
              <a:lumOff val="80000"/>
            </a:schemeClr>
          </a:solidFill>
        </p:grpSpPr>
        <p:grpSp>
          <p:nvGrpSpPr>
            <p:cNvPr id="50231" name="Group 30">
              <a:extLst>
                <a:ext uri="{FF2B5EF4-FFF2-40B4-BE49-F238E27FC236}">
                  <a16:creationId xmlns:a16="http://schemas.microsoft.com/office/drawing/2014/main" id="{51D75B12-0D8E-4F4C-9794-58D8E356A1ED}"/>
                </a:ext>
              </a:extLst>
            </p:cNvPr>
            <p:cNvGrpSpPr>
              <a:grpSpLocks/>
            </p:cNvGrpSpPr>
            <p:nvPr/>
          </p:nvGrpSpPr>
          <p:grpSpPr bwMode="auto">
            <a:xfrm>
              <a:off x="1008" y="2208"/>
              <a:ext cx="1056" cy="240"/>
              <a:chOff x="1152" y="2304"/>
              <a:chExt cx="1056" cy="480"/>
            </a:xfrm>
            <a:grpFill/>
          </p:grpSpPr>
          <p:sp>
            <p:nvSpPr>
              <p:cNvPr id="50238" name="Rectangle 31">
                <a:extLst>
                  <a:ext uri="{FF2B5EF4-FFF2-40B4-BE49-F238E27FC236}">
                    <a16:creationId xmlns:a16="http://schemas.microsoft.com/office/drawing/2014/main" id="{0F73597A-532D-4187-B0FD-4FD50A3C8886}"/>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39" name="Rectangle 32">
                <a:extLst>
                  <a:ext uri="{FF2B5EF4-FFF2-40B4-BE49-F238E27FC236}">
                    <a16:creationId xmlns:a16="http://schemas.microsoft.com/office/drawing/2014/main" id="{BC8EBF86-4271-4148-A98C-60693B87AC38}"/>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0232" name="Group 33">
              <a:extLst>
                <a:ext uri="{FF2B5EF4-FFF2-40B4-BE49-F238E27FC236}">
                  <a16:creationId xmlns:a16="http://schemas.microsoft.com/office/drawing/2014/main" id="{2A47CABF-9248-4282-8CDF-D02BBE58D4F6}"/>
                </a:ext>
              </a:extLst>
            </p:cNvPr>
            <p:cNvGrpSpPr>
              <a:grpSpLocks/>
            </p:cNvGrpSpPr>
            <p:nvPr/>
          </p:nvGrpSpPr>
          <p:grpSpPr bwMode="auto">
            <a:xfrm>
              <a:off x="1008" y="2448"/>
              <a:ext cx="1056" cy="240"/>
              <a:chOff x="1152" y="2304"/>
              <a:chExt cx="1056" cy="480"/>
            </a:xfrm>
            <a:grpFill/>
          </p:grpSpPr>
          <p:sp>
            <p:nvSpPr>
              <p:cNvPr id="50236" name="Rectangle 34">
                <a:extLst>
                  <a:ext uri="{FF2B5EF4-FFF2-40B4-BE49-F238E27FC236}">
                    <a16:creationId xmlns:a16="http://schemas.microsoft.com/office/drawing/2014/main" id="{BFA76A36-A369-4BC2-831E-1A3B96665AF6}"/>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37" name="Rectangle 35">
                <a:extLst>
                  <a:ext uri="{FF2B5EF4-FFF2-40B4-BE49-F238E27FC236}">
                    <a16:creationId xmlns:a16="http://schemas.microsoft.com/office/drawing/2014/main" id="{091EBC6A-A15B-4AB0-90B0-08E24120CFA2}"/>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0233" name="Group 36">
              <a:extLst>
                <a:ext uri="{FF2B5EF4-FFF2-40B4-BE49-F238E27FC236}">
                  <a16:creationId xmlns:a16="http://schemas.microsoft.com/office/drawing/2014/main" id="{81F6C31E-2B05-42B6-B3D4-7D58247893EC}"/>
                </a:ext>
              </a:extLst>
            </p:cNvPr>
            <p:cNvGrpSpPr>
              <a:grpSpLocks/>
            </p:cNvGrpSpPr>
            <p:nvPr/>
          </p:nvGrpSpPr>
          <p:grpSpPr bwMode="auto">
            <a:xfrm>
              <a:off x="1008" y="1968"/>
              <a:ext cx="1056" cy="240"/>
              <a:chOff x="1152" y="2304"/>
              <a:chExt cx="1056" cy="480"/>
            </a:xfrm>
            <a:grpFill/>
          </p:grpSpPr>
          <p:sp>
            <p:nvSpPr>
              <p:cNvPr id="50234" name="Rectangle 37">
                <a:extLst>
                  <a:ext uri="{FF2B5EF4-FFF2-40B4-BE49-F238E27FC236}">
                    <a16:creationId xmlns:a16="http://schemas.microsoft.com/office/drawing/2014/main" id="{A6042E46-FC15-4FF5-BBCA-F9C4BAE6EE84}"/>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35" name="Rectangle 38">
                <a:extLst>
                  <a:ext uri="{FF2B5EF4-FFF2-40B4-BE49-F238E27FC236}">
                    <a16:creationId xmlns:a16="http://schemas.microsoft.com/office/drawing/2014/main" id="{AD65241C-6407-4028-BCAE-0C687E34FEAC}"/>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grpSp>
        <p:nvGrpSpPr>
          <p:cNvPr id="50187" name="Group 39">
            <a:extLst>
              <a:ext uri="{FF2B5EF4-FFF2-40B4-BE49-F238E27FC236}">
                <a16:creationId xmlns:a16="http://schemas.microsoft.com/office/drawing/2014/main" id="{835311C5-D833-4DA0-9B3A-94049AE97BA5}"/>
              </a:ext>
            </a:extLst>
          </p:cNvPr>
          <p:cNvGrpSpPr>
            <a:grpSpLocks/>
          </p:cNvGrpSpPr>
          <p:nvPr/>
        </p:nvGrpSpPr>
        <p:grpSpPr bwMode="auto">
          <a:xfrm>
            <a:off x="6248400" y="3429000"/>
            <a:ext cx="2209800" cy="1295400"/>
            <a:chOff x="672" y="2400"/>
            <a:chExt cx="1536" cy="928"/>
          </a:xfrm>
          <a:solidFill>
            <a:schemeClr val="accent4">
              <a:lumMod val="20000"/>
              <a:lumOff val="80000"/>
            </a:schemeClr>
          </a:solidFill>
        </p:grpSpPr>
        <p:sp>
          <p:nvSpPr>
            <p:cNvPr id="50221" name="Rectangle 40">
              <a:extLst>
                <a:ext uri="{FF2B5EF4-FFF2-40B4-BE49-F238E27FC236}">
                  <a16:creationId xmlns:a16="http://schemas.microsoft.com/office/drawing/2014/main" id="{820DE256-7259-4C49-A6F1-F38E755E6E25}"/>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22" name="Rectangle 41">
              <a:extLst>
                <a:ext uri="{FF2B5EF4-FFF2-40B4-BE49-F238E27FC236}">
                  <a16:creationId xmlns:a16="http://schemas.microsoft.com/office/drawing/2014/main" id="{259E020D-1D53-49C4-9CBA-1594C54C0EF0}"/>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23" name="Rectangle 42">
              <a:extLst>
                <a:ext uri="{FF2B5EF4-FFF2-40B4-BE49-F238E27FC236}">
                  <a16:creationId xmlns:a16="http://schemas.microsoft.com/office/drawing/2014/main" id="{44B40014-7E91-4B8D-8BC3-093B4D035193}"/>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24" name="AutoShape 43">
              <a:extLst>
                <a:ext uri="{FF2B5EF4-FFF2-40B4-BE49-F238E27FC236}">
                  <a16:creationId xmlns:a16="http://schemas.microsoft.com/office/drawing/2014/main" id="{256B37D9-892C-4CF1-A312-4A8ADAFACCEE}"/>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50225" name="Rectangle 44">
              <a:extLst>
                <a:ext uri="{FF2B5EF4-FFF2-40B4-BE49-F238E27FC236}">
                  <a16:creationId xmlns:a16="http://schemas.microsoft.com/office/drawing/2014/main" id="{F21CC139-749E-4349-A7D3-FA07908CF5D7}"/>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26" name="Rectangle 45">
              <a:extLst>
                <a:ext uri="{FF2B5EF4-FFF2-40B4-BE49-F238E27FC236}">
                  <a16:creationId xmlns:a16="http://schemas.microsoft.com/office/drawing/2014/main" id="{8005E7C4-D70F-49A2-98F7-BC55C13CA770}"/>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27" name="Rectangle 46">
              <a:extLst>
                <a:ext uri="{FF2B5EF4-FFF2-40B4-BE49-F238E27FC236}">
                  <a16:creationId xmlns:a16="http://schemas.microsoft.com/office/drawing/2014/main" id="{3F005FF7-463D-46C7-92B0-FAD5BA9D1862}"/>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28" name="Rectangle 47">
              <a:extLst>
                <a:ext uri="{FF2B5EF4-FFF2-40B4-BE49-F238E27FC236}">
                  <a16:creationId xmlns:a16="http://schemas.microsoft.com/office/drawing/2014/main" id="{E9F86F5F-CEDA-462F-B475-5D006E41E43D}"/>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29" name="Rectangle 48">
              <a:extLst>
                <a:ext uri="{FF2B5EF4-FFF2-40B4-BE49-F238E27FC236}">
                  <a16:creationId xmlns:a16="http://schemas.microsoft.com/office/drawing/2014/main" id="{00ACC07C-C316-43FC-AF56-7A08BE910658}"/>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30" name="Rectangle 49">
              <a:extLst>
                <a:ext uri="{FF2B5EF4-FFF2-40B4-BE49-F238E27FC236}">
                  <a16:creationId xmlns:a16="http://schemas.microsoft.com/office/drawing/2014/main" id="{7D09143B-23A1-4649-9606-7E026E96280F}"/>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50188" name="Oval 50">
            <a:extLst>
              <a:ext uri="{FF2B5EF4-FFF2-40B4-BE49-F238E27FC236}">
                <a16:creationId xmlns:a16="http://schemas.microsoft.com/office/drawing/2014/main" id="{5B6727F6-2B5D-4039-8FFE-AD32177C1DEE}"/>
              </a:ext>
            </a:extLst>
          </p:cNvPr>
          <p:cNvSpPr>
            <a:spLocks noChangeArrowheads="1"/>
          </p:cNvSpPr>
          <p:nvPr/>
        </p:nvSpPr>
        <p:spPr bwMode="auto">
          <a:xfrm>
            <a:off x="4114800" y="1447800"/>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50189" name="Group 51">
            <a:extLst>
              <a:ext uri="{FF2B5EF4-FFF2-40B4-BE49-F238E27FC236}">
                <a16:creationId xmlns:a16="http://schemas.microsoft.com/office/drawing/2014/main" id="{7D280ADB-7697-4470-AD68-E784E98E1B0C}"/>
              </a:ext>
            </a:extLst>
          </p:cNvPr>
          <p:cNvGrpSpPr>
            <a:grpSpLocks/>
          </p:cNvGrpSpPr>
          <p:nvPr/>
        </p:nvGrpSpPr>
        <p:grpSpPr bwMode="auto">
          <a:xfrm>
            <a:off x="3810000" y="2286000"/>
            <a:ext cx="1524000" cy="990600"/>
            <a:chOff x="1008" y="1968"/>
            <a:chExt cx="1056" cy="720"/>
          </a:xfrm>
          <a:solidFill>
            <a:schemeClr val="accent4">
              <a:lumMod val="20000"/>
              <a:lumOff val="80000"/>
            </a:schemeClr>
          </a:solidFill>
        </p:grpSpPr>
        <p:grpSp>
          <p:nvGrpSpPr>
            <p:cNvPr id="50212" name="Group 52">
              <a:extLst>
                <a:ext uri="{FF2B5EF4-FFF2-40B4-BE49-F238E27FC236}">
                  <a16:creationId xmlns:a16="http://schemas.microsoft.com/office/drawing/2014/main" id="{04B79BAE-FAA5-44CD-AC0B-076E88FF7955}"/>
                </a:ext>
              </a:extLst>
            </p:cNvPr>
            <p:cNvGrpSpPr>
              <a:grpSpLocks/>
            </p:cNvGrpSpPr>
            <p:nvPr/>
          </p:nvGrpSpPr>
          <p:grpSpPr bwMode="auto">
            <a:xfrm>
              <a:off x="1008" y="2208"/>
              <a:ext cx="1056" cy="240"/>
              <a:chOff x="1152" y="2304"/>
              <a:chExt cx="1056" cy="480"/>
            </a:xfrm>
            <a:grpFill/>
          </p:grpSpPr>
          <p:sp>
            <p:nvSpPr>
              <p:cNvPr id="50219" name="Rectangle 53">
                <a:extLst>
                  <a:ext uri="{FF2B5EF4-FFF2-40B4-BE49-F238E27FC236}">
                    <a16:creationId xmlns:a16="http://schemas.microsoft.com/office/drawing/2014/main" id="{AB6BC2AB-E312-4290-B219-40202CE1A177}"/>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20" name="Rectangle 54">
                <a:extLst>
                  <a:ext uri="{FF2B5EF4-FFF2-40B4-BE49-F238E27FC236}">
                    <a16:creationId xmlns:a16="http://schemas.microsoft.com/office/drawing/2014/main" id="{9DC1FFB9-CA05-49F9-9B5A-8D4D91D110D9}"/>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0213" name="Group 55">
              <a:extLst>
                <a:ext uri="{FF2B5EF4-FFF2-40B4-BE49-F238E27FC236}">
                  <a16:creationId xmlns:a16="http://schemas.microsoft.com/office/drawing/2014/main" id="{B5E9D7C0-7EA2-4FCD-9255-D92CEE56CFFA}"/>
                </a:ext>
              </a:extLst>
            </p:cNvPr>
            <p:cNvGrpSpPr>
              <a:grpSpLocks/>
            </p:cNvGrpSpPr>
            <p:nvPr/>
          </p:nvGrpSpPr>
          <p:grpSpPr bwMode="auto">
            <a:xfrm>
              <a:off x="1008" y="2448"/>
              <a:ext cx="1056" cy="240"/>
              <a:chOff x="1152" y="2304"/>
              <a:chExt cx="1056" cy="480"/>
            </a:xfrm>
            <a:grpFill/>
          </p:grpSpPr>
          <p:sp>
            <p:nvSpPr>
              <p:cNvPr id="50217" name="Rectangle 56">
                <a:extLst>
                  <a:ext uri="{FF2B5EF4-FFF2-40B4-BE49-F238E27FC236}">
                    <a16:creationId xmlns:a16="http://schemas.microsoft.com/office/drawing/2014/main" id="{4CD82D77-1E21-421B-B944-8D26B9ED1331}"/>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18" name="Rectangle 57">
                <a:extLst>
                  <a:ext uri="{FF2B5EF4-FFF2-40B4-BE49-F238E27FC236}">
                    <a16:creationId xmlns:a16="http://schemas.microsoft.com/office/drawing/2014/main" id="{5BF1DED7-6480-414B-8F9B-113519681B98}"/>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0214" name="Group 58">
              <a:extLst>
                <a:ext uri="{FF2B5EF4-FFF2-40B4-BE49-F238E27FC236}">
                  <a16:creationId xmlns:a16="http://schemas.microsoft.com/office/drawing/2014/main" id="{7B00E0C9-DAB9-4DD9-9AF5-93408D7FC2E3}"/>
                </a:ext>
              </a:extLst>
            </p:cNvPr>
            <p:cNvGrpSpPr>
              <a:grpSpLocks/>
            </p:cNvGrpSpPr>
            <p:nvPr/>
          </p:nvGrpSpPr>
          <p:grpSpPr bwMode="auto">
            <a:xfrm>
              <a:off x="1008" y="1968"/>
              <a:ext cx="1056" cy="240"/>
              <a:chOff x="1152" y="2304"/>
              <a:chExt cx="1056" cy="480"/>
            </a:xfrm>
            <a:grpFill/>
          </p:grpSpPr>
          <p:sp>
            <p:nvSpPr>
              <p:cNvPr id="50215" name="Rectangle 59">
                <a:extLst>
                  <a:ext uri="{FF2B5EF4-FFF2-40B4-BE49-F238E27FC236}">
                    <a16:creationId xmlns:a16="http://schemas.microsoft.com/office/drawing/2014/main" id="{DB45E4AB-CD79-4161-B6DC-34D3858C3410}"/>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16" name="Rectangle 60">
                <a:extLst>
                  <a:ext uri="{FF2B5EF4-FFF2-40B4-BE49-F238E27FC236}">
                    <a16:creationId xmlns:a16="http://schemas.microsoft.com/office/drawing/2014/main" id="{4A13B1F1-5C9F-4240-B804-09F98D55BC7B}"/>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grpSp>
        <p:nvGrpSpPr>
          <p:cNvPr id="50190" name="Group 61">
            <a:extLst>
              <a:ext uri="{FF2B5EF4-FFF2-40B4-BE49-F238E27FC236}">
                <a16:creationId xmlns:a16="http://schemas.microsoft.com/office/drawing/2014/main" id="{EE2B3D93-E79B-45EF-BB93-48217D937EFE}"/>
              </a:ext>
            </a:extLst>
          </p:cNvPr>
          <p:cNvGrpSpPr>
            <a:grpSpLocks/>
          </p:cNvGrpSpPr>
          <p:nvPr/>
        </p:nvGrpSpPr>
        <p:grpSpPr bwMode="auto">
          <a:xfrm>
            <a:off x="3429000" y="3429000"/>
            <a:ext cx="2209800" cy="1295400"/>
            <a:chOff x="672" y="2400"/>
            <a:chExt cx="1536" cy="928"/>
          </a:xfrm>
          <a:solidFill>
            <a:schemeClr val="accent4">
              <a:lumMod val="20000"/>
              <a:lumOff val="80000"/>
            </a:schemeClr>
          </a:solidFill>
        </p:grpSpPr>
        <p:sp>
          <p:nvSpPr>
            <p:cNvPr id="50202" name="Rectangle 62">
              <a:extLst>
                <a:ext uri="{FF2B5EF4-FFF2-40B4-BE49-F238E27FC236}">
                  <a16:creationId xmlns:a16="http://schemas.microsoft.com/office/drawing/2014/main" id="{0BBCAE52-0F80-40CB-8FC8-8539C461EAE2}"/>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X=1</a:t>
              </a:r>
            </a:p>
          </p:txBody>
        </p:sp>
        <p:sp>
          <p:nvSpPr>
            <p:cNvPr id="50203" name="Rectangle 63">
              <a:extLst>
                <a:ext uri="{FF2B5EF4-FFF2-40B4-BE49-F238E27FC236}">
                  <a16:creationId xmlns:a16="http://schemas.microsoft.com/office/drawing/2014/main" id="{CBCEA6EC-8FEE-4A0A-8880-0EF7C4941139}"/>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04" name="Rectangle 64">
              <a:extLst>
                <a:ext uri="{FF2B5EF4-FFF2-40B4-BE49-F238E27FC236}">
                  <a16:creationId xmlns:a16="http://schemas.microsoft.com/office/drawing/2014/main" id="{8E3BC77B-43EC-4D8F-9A6B-FFA03C2D8632}"/>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05" name="AutoShape 65">
              <a:extLst>
                <a:ext uri="{FF2B5EF4-FFF2-40B4-BE49-F238E27FC236}">
                  <a16:creationId xmlns:a16="http://schemas.microsoft.com/office/drawing/2014/main" id="{A9A2C42E-42B3-49ED-BBBB-B0E41B286318}"/>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50206" name="Rectangle 66">
              <a:extLst>
                <a:ext uri="{FF2B5EF4-FFF2-40B4-BE49-F238E27FC236}">
                  <a16:creationId xmlns:a16="http://schemas.microsoft.com/office/drawing/2014/main" id="{F38D64DA-384C-4ECC-AB84-FAA9C8C68056}"/>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07" name="Rectangle 67">
              <a:extLst>
                <a:ext uri="{FF2B5EF4-FFF2-40B4-BE49-F238E27FC236}">
                  <a16:creationId xmlns:a16="http://schemas.microsoft.com/office/drawing/2014/main" id="{633F98EF-A1C8-42B5-BB93-36EEAFFD625C}"/>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08" name="Rectangle 68">
              <a:extLst>
                <a:ext uri="{FF2B5EF4-FFF2-40B4-BE49-F238E27FC236}">
                  <a16:creationId xmlns:a16="http://schemas.microsoft.com/office/drawing/2014/main" id="{0E6F4DA3-E501-4A6D-B3F0-2E2CF0E6A97D}"/>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09" name="Rectangle 69">
              <a:extLst>
                <a:ext uri="{FF2B5EF4-FFF2-40B4-BE49-F238E27FC236}">
                  <a16:creationId xmlns:a16="http://schemas.microsoft.com/office/drawing/2014/main" id="{EFA3D36D-B857-414E-A6DC-4889DA2BBF6D}"/>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10" name="Rectangle 70">
              <a:extLst>
                <a:ext uri="{FF2B5EF4-FFF2-40B4-BE49-F238E27FC236}">
                  <a16:creationId xmlns:a16="http://schemas.microsoft.com/office/drawing/2014/main" id="{13C59120-D21B-4278-8068-105611C26D70}"/>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0211" name="Rectangle 71">
              <a:extLst>
                <a:ext uri="{FF2B5EF4-FFF2-40B4-BE49-F238E27FC236}">
                  <a16:creationId xmlns:a16="http://schemas.microsoft.com/office/drawing/2014/main" id="{E81F85E9-639D-40CA-8318-D4D0F70C24C8}"/>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719944" name="Text Box 72">
            <a:extLst>
              <a:ext uri="{FF2B5EF4-FFF2-40B4-BE49-F238E27FC236}">
                <a16:creationId xmlns:a16="http://schemas.microsoft.com/office/drawing/2014/main" id="{1F502C31-A808-4997-A9D9-7E7440FEA6A5}"/>
              </a:ext>
            </a:extLst>
          </p:cNvPr>
          <p:cNvSpPr txBox="1">
            <a:spLocks noChangeArrowheads="1"/>
          </p:cNvSpPr>
          <p:nvPr/>
        </p:nvSpPr>
        <p:spPr bwMode="auto">
          <a:xfrm>
            <a:off x="76200" y="2133600"/>
            <a:ext cx="827088"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rd &amp;X</a:t>
            </a:r>
          </a:p>
        </p:txBody>
      </p:sp>
      <p:sp>
        <p:nvSpPr>
          <p:cNvPr id="719945" name="Freeform 73">
            <a:extLst>
              <a:ext uri="{FF2B5EF4-FFF2-40B4-BE49-F238E27FC236}">
                <a16:creationId xmlns:a16="http://schemas.microsoft.com/office/drawing/2014/main" id="{42AB88F8-85D7-487A-B0DC-6D4E624C3E51}"/>
              </a:ext>
            </a:extLst>
          </p:cNvPr>
          <p:cNvSpPr>
            <a:spLocks/>
          </p:cNvSpPr>
          <p:nvPr/>
        </p:nvSpPr>
        <p:spPr bwMode="auto">
          <a:xfrm>
            <a:off x="776288" y="1900238"/>
            <a:ext cx="593725" cy="987425"/>
          </a:xfrm>
          <a:custGeom>
            <a:avLst/>
            <a:gdLst>
              <a:gd name="T0" fmla="*/ 937524935 w 376"/>
              <a:gd name="T1" fmla="*/ 0 h 624"/>
              <a:gd name="T2" fmla="*/ 99736326 w 376"/>
              <a:gd name="T3" fmla="*/ 841352561 h 624"/>
              <a:gd name="T4" fmla="*/ 339105402 w 376"/>
              <a:gd name="T5" fmla="*/ 1442319355 h 624"/>
              <a:gd name="T6" fmla="*/ 458788361 w 376"/>
              <a:gd name="T7" fmla="*/ 1562513030 h 624"/>
              <a:gd name="T8" fmla="*/ 0 60000 65536"/>
              <a:gd name="T9" fmla="*/ 0 60000 65536"/>
              <a:gd name="T10" fmla="*/ 0 60000 65536"/>
              <a:gd name="T11" fmla="*/ 0 60000 65536"/>
              <a:gd name="T12" fmla="*/ 0 w 376"/>
              <a:gd name="T13" fmla="*/ 0 h 624"/>
              <a:gd name="T14" fmla="*/ 376 w 376"/>
              <a:gd name="T15" fmla="*/ 624 h 624"/>
            </a:gdLst>
            <a:ahLst/>
            <a:cxnLst>
              <a:cxn ang="T8">
                <a:pos x="T0" y="T1"/>
              </a:cxn>
              <a:cxn ang="T9">
                <a:pos x="T2" y="T3"/>
              </a:cxn>
              <a:cxn ang="T10">
                <a:pos x="T4" y="T5"/>
              </a:cxn>
              <a:cxn ang="T11">
                <a:pos x="T6" y="T7"/>
              </a:cxn>
            </a:cxnLst>
            <a:rect l="T12" t="T13" r="T14" b="T15"/>
            <a:pathLst>
              <a:path w="376" h="624">
                <a:moveTo>
                  <a:pt x="376" y="0"/>
                </a:moveTo>
                <a:cubicBezTo>
                  <a:pt x="228" y="120"/>
                  <a:pt x="80" y="240"/>
                  <a:pt x="40" y="336"/>
                </a:cubicBezTo>
                <a:cubicBezTo>
                  <a:pt x="0" y="432"/>
                  <a:pt x="112" y="528"/>
                  <a:pt x="136" y="576"/>
                </a:cubicBezTo>
                <a:cubicBezTo>
                  <a:pt x="160" y="624"/>
                  <a:pt x="172" y="624"/>
                  <a:pt x="184" y="624"/>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19946" name="Freeform 74">
            <a:extLst>
              <a:ext uri="{FF2B5EF4-FFF2-40B4-BE49-F238E27FC236}">
                <a16:creationId xmlns:a16="http://schemas.microsoft.com/office/drawing/2014/main" id="{A7BD08C4-C3C2-44A6-951D-C66C12039135}"/>
              </a:ext>
            </a:extLst>
          </p:cNvPr>
          <p:cNvSpPr>
            <a:spLocks/>
          </p:cNvSpPr>
          <p:nvPr/>
        </p:nvSpPr>
        <p:spPr bwMode="auto">
          <a:xfrm>
            <a:off x="25400" y="2971800"/>
            <a:ext cx="4622800" cy="2997200"/>
          </a:xfrm>
          <a:custGeom>
            <a:avLst/>
            <a:gdLst>
              <a:gd name="T0" fmla="*/ 1653222500 w 2912"/>
              <a:gd name="T1" fmla="*/ 0 h 1888"/>
              <a:gd name="T2" fmla="*/ 201612500 w 2912"/>
              <a:gd name="T3" fmla="*/ 2147483647 h 1888"/>
              <a:gd name="T4" fmla="*/ 2147483647 w 2912"/>
              <a:gd name="T5" fmla="*/ 2147483647 h 1888"/>
              <a:gd name="T6" fmla="*/ 2147483647 w 2912"/>
              <a:gd name="T7" fmla="*/ 2147483647 h 1888"/>
              <a:gd name="T8" fmla="*/ 2147483647 w 2912"/>
              <a:gd name="T9" fmla="*/ 2147483647 h 1888"/>
              <a:gd name="T10" fmla="*/ 0 60000 65536"/>
              <a:gd name="T11" fmla="*/ 0 60000 65536"/>
              <a:gd name="T12" fmla="*/ 0 60000 65536"/>
              <a:gd name="T13" fmla="*/ 0 60000 65536"/>
              <a:gd name="T14" fmla="*/ 0 60000 65536"/>
              <a:gd name="T15" fmla="*/ 0 w 2912"/>
              <a:gd name="T16" fmla="*/ 0 h 1888"/>
              <a:gd name="T17" fmla="*/ 2912 w 2912"/>
              <a:gd name="T18" fmla="*/ 1888 h 1888"/>
            </a:gdLst>
            <a:ahLst/>
            <a:cxnLst>
              <a:cxn ang="T10">
                <a:pos x="T0" y="T1"/>
              </a:cxn>
              <a:cxn ang="T11">
                <a:pos x="T2" y="T3"/>
              </a:cxn>
              <a:cxn ang="T12">
                <a:pos x="T4" y="T5"/>
              </a:cxn>
              <a:cxn ang="T13">
                <a:pos x="T6" y="T7"/>
              </a:cxn>
              <a:cxn ang="T14">
                <a:pos x="T8" y="T9"/>
              </a:cxn>
            </a:cxnLst>
            <a:rect l="T15" t="T16" r="T17" b="T18"/>
            <a:pathLst>
              <a:path w="2912" h="1888">
                <a:moveTo>
                  <a:pt x="656" y="0"/>
                </a:moveTo>
                <a:cubicBezTo>
                  <a:pt x="328" y="284"/>
                  <a:pt x="0" y="568"/>
                  <a:pt x="80" y="864"/>
                </a:cubicBezTo>
                <a:cubicBezTo>
                  <a:pt x="160" y="1160"/>
                  <a:pt x="712" y="1664"/>
                  <a:pt x="1136" y="1776"/>
                </a:cubicBezTo>
                <a:cubicBezTo>
                  <a:pt x="1560" y="1888"/>
                  <a:pt x="2336" y="1648"/>
                  <a:pt x="2624" y="1536"/>
                </a:cubicBezTo>
                <a:cubicBezTo>
                  <a:pt x="2912" y="1424"/>
                  <a:pt x="2888" y="1264"/>
                  <a:pt x="2864" y="1104"/>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19947" name="Freeform 75">
            <a:extLst>
              <a:ext uri="{FF2B5EF4-FFF2-40B4-BE49-F238E27FC236}">
                <a16:creationId xmlns:a16="http://schemas.microsoft.com/office/drawing/2014/main" id="{068E09A7-4298-4494-8C22-E46C9436E1D8}"/>
              </a:ext>
            </a:extLst>
          </p:cNvPr>
          <p:cNvSpPr>
            <a:spLocks/>
          </p:cNvSpPr>
          <p:nvPr/>
        </p:nvSpPr>
        <p:spPr bwMode="auto">
          <a:xfrm>
            <a:off x="190500" y="3200400"/>
            <a:ext cx="3695700" cy="2362200"/>
          </a:xfrm>
          <a:custGeom>
            <a:avLst/>
            <a:gdLst>
              <a:gd name="T0" fmla="*/ 2147483647 w 2328"/>
              <a:gd name="T1" fmla="*/ 2147483647 h 1488"/>
              <a:gd name="T2" fmla="*/ 2147483647 w 2328"/>
              <a:gd name="T3" fmla="*/ 2147483647 h 1488"/>
              <a:gd name="T4" fmla="*/ 181451250 w 2328"/>
              <a:gd name="T5" fmla="*/ 1693545000 h 1488"/>
              <a:gd name="T6" fmla="*/ 1391126250 w 2328"/>
              <a:gd name="T7" fmla="*/ 0 h 1488"/>
              <a:gd name="T8" fmla="*/ 0 60000 65536"/>
              <a:gd name="T9" fmla="*/ 0 60000 65536"/>
              <a:gd name="T10" fmla="*/ 0 60000 65536"/>
              <a:gd name="T11" fmla="*/ 0 60000 65536"/>
              <a:gd name="T12" fmla="*/ 0 w 2328"/>
              <a:gd name="T13" fmla="*/ 0 h 1488"/>
              <a:gd name="T14" fmla="*/ 2328 w 2328"/>
              <a:gd name="T15" fmla="*/ 1488 h 1488"/>
            </a:gdLst>
            <a:ahLst/>
            <a:cxnLst>
              <a:cxn ang="T8">
                <a:pos x="T0" y="T1"/>
              </a:cxn>
              <a:cxn ang="T9">
                <a:pos x="T2" y="T3"/>
              </a:cxn>
              <a:cxn ang="T10">
                <a:pos x="T4" y="T5"/>
              </a:cxn>
              <a:cxn ang="T11">
                <a:pos x="T6" y="T7"/>
              </a:cxn>
            </a:cxnLst>
            <a:rect l="T12" t="T13" r="T14" b="T15"/>
            <a:pathLst>
              <a:path w="2328" h="1488">
                <a:moveTo>
                  <a:pt x="2328" y="960"/>
                </a:moveTo>
                <a:cubicBezTo>
                  <a:pt x="1844" y="1224"/>
                  <a:pt x="1360" y="1488"/>
                  <a:pt x="984" y="1440"/>
                </a:cubicBezTo>
                <a:cubicBezTo>
                  <a:pt x="608" y="1392"/>
                  <a:pt x="144" y="912"/>
                  <a:pt x="72" y="672"/>
                </a:cubicBezTo>
                <a:cubicBezTo>
                  <a:pt x="0" y="432"/>
                  <a:pt x="276" y="216"/>
                  <a:pt x="552"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19948" name="Text Box 76">
            <a:extLst>
              <a:ext uri="{FF2B5EF4-FFF2-40B4-BE49-F238E27FC236}">
                <a16:creationId xmlns:a16="http://schemas.microsoft.com/office/drawing/2014/main" id="{60317F1D-F759-475B-8028-FE0511BF2F86}"/>
              </a:ext>
            </a:extLst>
          </p:cNvPr>
          <p:cNvSpPr txBox="1">
            <a:spLocks noChangeArrowheads="1"/>
          </p:cNvSpPr>
          <p:nvPr/>
        </p:nvSpPr>
        <p:spPr bwMode="auto">
          <a:xfrm>
            <a:off x="1203325" y="2590800"/>
            <a:ext cx="833438"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X = 1</a:t>
            </a:r>
          </a:p>
        </p:txBody>
      </p:sp>
      <p:sp>
        <p:nvSpPr>
          <p:cNvPr id="719949" name="Text Box 77">
            <a:extLst>
              <a:ext uri="{FF2B5EF4-FFF2-40B4-BE49-F238E27FC236}">
                <a16:creationId xmlns:a16="http://schemas.microsoft.com/office/drawing/2014/main" id="{F8573589-ABB1-4B56-91A3-F3CBCF1A13CB}"/>
              </a:ext>
            </a:extLst>
          </p:cNvPr>
          <p:cNvSpPr txBox="1">
            <a:spLocks noChangeArrowheads="1"/>
          </p:cNvSpPr>
          <p:nvPr/>
        </p:nvSpPr>
        <p:spPr bwMode="auto">
          <a:xfrm>
            <a:off x="2209800" y="2590800"/>
            <a:ext cx="328613"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E</a:t>
            </a:r>
          </a:p>
        </p:txBody>
      </p:sp>
      <p:sp>
        <p:nvSpPr>
          <p:cNvPr id="719950" name="Text Box 78">
            <a:extLst>
              <a:ext uri="{FF2B5EF4-FFF2-40B4-BE49-F238E27FC236}">
                <a16:creationId xmlns:a16="http://schemas.microsoft.com/office/drawing/2014/main" id="{79C091F9-4ADD-4050-887D-5D562DFEC40E}"/>
              </a:ext>
            </a:extLst>
          </p:cNvPr>
          <p:cNvSpPr txBox="1">
            <a:spLocks noChangeArrowheads="1"/>
          </p:cNvSpPr>
          <p:nvPr/>
        </p:nvSpPr>
        <p:spPr bwMode="auto">
          <a:xfrm>
            <a:off x="4851400" y="3733800"/>
            <a:ext cx="520700"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a:t>EM</a:t>
            </a:r>
          </a:p>
        </p:txBody>
      </p:sp>
      <p:sp>
        <p:nvSpPr>
          <p:cNvPr id="719951" name="Text Box 79">
            <a:extLst>
              <a:ext uri="{FF2B5EF4-FFF2-40B4-BE49-F238E27FC236}">
                <a16:creationId xmlns:a16="http://schemas.microsoft.com/office/drawing/2014/main" id="{EA43748B-880E-4FDD-A073-1135839EC067}"/>
              </a:ext>
            </a:extLst>
          </p:cNvPr>
          <p:cNvSpPr txBox="1">
            <a:spLocks noChangeArrowheads="1"/>
          </p:cNvSpPr>
          <p:nvPr/>
        </p:nvSpPr>
        <p:spPr bwMode="auto">
          <a:xfrm>
            <a:off x="5397500" y="3748088"/>
            <a:ext cx="620713" cy="366712"/>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a:t>100</a:t>
            </a:r>
          </a:p>
        </p:txBody>
      </p:sp>
      <p:sp>
        <p:nvSpPr>
          <p:cNvPr id="50199" name="Text Box 80">
            <a:extLst>
              <a:ext uri="{FF2B5EF4-FFF2-40B4-BE49-F238E27FC236}">
                <a16:creationId xmlns:a16="http://schemas.microsoft.com/office/drawing/2014/main" id="{A8830A8D-9A07-4D40-8E0E-397260EF3E4C}"/>
              </a:ext>
            </a:extLst>
          </p:cNvPr>
          <p:cNvSpPr txBox="1">
            <a:spLocks noChangeArrowheads="1"/>
          </p:cNvSpPr>
          <p:nvPr/>
        </p:nvSpPr>
        <p:spPr bwMode="auto">
          <a:xfrm>
            <a:off x="4644008" y="4038600"/>
            <a:ext cx="350838"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a:t>U</a:t>
            </a:r>
          </a:p>
        </p:txBody>
      </p:sp>
      <p:sp>
        <p:nvSpPr>
          <p:cNvPr id="50200" name="Text Box 81">
            <a:extLst>
              <a:ext uri="{FF2B5EF4-FFF2-40B4-BE49-F238E27FC236}">
                <a16:creationId xmlns:a16="http://schemas.microsoft.com/office/drawing/2014/main" id="{5CF6B81A-08BF-49D3-A4F4-7889B865CE7E}"/>
              </a:ext>
            </a:extLst>
          </p:cNvPr>
          <p:cNvSpPr txBox="1">
            <a:spLocks noChangeArrowheads="1"/>
          </p:cNvSpPr>
          <p:nvPr/>
        </p:nvSpPr>
        <p:spPr bwMode="auto">
          <a:xfrm>
            <a:off x="5041900" y="4052888"/>
            <a:ext cx="620713" cy="366712"/>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000</a:t>
            </a:r>
          </a:p>
        </p:txBody>
      </p:sp>
      <p:sp>
        <p:nvSpPr>
          <p:cNvPr id="719954" name="Line 82">
            <a:extLst>
              <a:ext uri="{FF2B5EF4-FFF2-40B4-BE49-F238E27FC236}">
                <a16:creationId xmlns:a16="http://schemas.microsoft.com/office/drawing/2014/main" id="{D857BA69-1155-4E7A-B6FB-1D1C2C360315}"/>
              </a:ext>
            </a:extLst>
          </p:cNvPr>
          <p:cNvSpPr>
            <a:spLocks noChangeShapeType="1"/>
          </p:cNvSpPr>
          <p:nvPr/>
        </p:nvSpPr>
        <p:spPr bwMode="auto">
          <a:xfrm>
            <a:off x="4572000" y="4233863"/>
            <a:ext cx="10668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 name="表格 3">
            <a:extLst>
              <a:ext uri="{FF2B5EF4-FFF2-40B4-BE49-F238E27FC236}">
                <a16:creationId xmlns:a16="http://schemas.microsoft.com/office/drawing/2014/main" id="{219FDCEF-F830-414B-B892-6FA49AA17CBC}"/>
              </a:ext>
            </a:extLst>
          </p:cNvPr>
          <p:cNvGraphicFramePr>
            <a:graphicFrameLocks noGrp="1"/>
          </p:cNvGraphicFramePr>
          <p:nvPr>
            <p:extLst>
              <p:ext uri="{D42A27DB-BD31-4B8C-83A1-F6EECF244321}">
                <p14:modId xmlns:p14="http://schemas.microsoft.com/office/powerpoint/2010/main" val="1031127300"/>
              </p:ext>
            </p:extLst>
          </p:nvPr>
        </p:nvGraphicFramePr>
        <p:xfrm>
          <a:off x="0" y="175104"/>
          <a:ext cx="9144000" cy="919163"/>
        </p:xfrm>
        <a:graphic>
          <a:graphicData uri="http://schemas.openxmlformats.org/drawingml/2006/table">
            <a:tbl>
              <a:tblPr/>
              <a:tblGrid>
                <a:gridCol w="914400">
                  <a:extLst>
                    <a:ext uri="{9D8B030D-6E8A-4147-A177-3AD203B41FA5}">
                      <a16:colId xmlns:a16="http://schemas.microsoft.com/office/drawing/2014/main" val="3819754362"/>
                    </a:ext>
                  </a:extLst>
                </a:gridCol>
                <a:gridCol w="777280">
                  <a:extLst>
                    <a:ext uri="{9D8B030D-6E8A-4147-A177-3AD203B41FA5}">
                      <a16:colId xmlns:a16="http://schemas.microsoft.com/office/drawing/2014/main" val="1536437195"/>
                    </a:ext>
                  </a:extLst>
                </a:gridCol>
                <a:gridCol w="757833">
                  <a:extLst>
                    <a:ext uri="{9D8B030D-6E8A-4147-A177-3AD203B41FA5}">
                      <a16:colId xmlns:a16="http://schemas.microsoft.com/office/drawing/2014/main" val="816400531"/>
                    </a:ext>
                  </a:extLst>
                </a:gridCol>
                <a:gridCol w="815975">
                  <a:extLst>
                    <a:ext uri="{9D8B030D-6E8A-4147-A177-3AD203B41FA5}">
                      <a16:colId xmlns:a16="http://schemas.microsoft.com/office/drawing/2014/main" val="207107714"/>
                    </a:ext>
                  </a:extLst>
                </a:gridCol>
                <a:gridCol w="1225550">
                  <a:extLst>
                    <a:ext uri="{9D8B030D-6E8A-4147-A177-3AD203B41FA5}">
                      <a16:colId xmlns:a16="http://schemas.microsoft.com/office/drawing/2014/main" val="365830556"/>
                    </a:ext>
                  </a:extLst>
                </a:gridCol>
                <a:gridCol w="3836987">
                  <a:extLst>
                    <a:ext uri="{9D8B030D-6E8A-4147-A177-3AD203B41FA5}">
                      <a16:colId xmlns:a16="http://schemas.microsoft.com/office/drawing/2014/main" val="3138874196"/>
                    </a:ext>
                  </a:extLst>
                </a:gridCol>
                <a:gridCol w="815975">
                  <a:extLst>
                    <a:ext uri="{9D8B030D-6E8A-4147-A177-3AD203B41FA5}">
                      <a16:colId xmlns:a16="http://schemas.microsoft.com/office/drawing/2014/main" val="2834324607"/>
                    </a:ext>
                  </a:extLst>
                </a:gridCol>
              </a:tblGrid>
              <a:tr h="558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Proc Action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Dir State @Home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Network Msg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Hops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2293368106"/>
                  </a:ext>
                </a:extLst>
              </a:tr>
              <a:tr h="3603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R1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EM, 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Read (P1-&gt; H), </a:t>
                      </a:r>
                      <a:r>
                        <a:rPr kumimoji="0" lang="en-US" sz="1500" b="0" i="0" u="none" strike="noStrike" cap="none" normalizeH="0" baseline="0" dirty="0" err="1">
                          <a:ln>
                            <a:noFill/>
                          </a:ln>
                          <a:solidFill>
                            <a:schemeClr val="tx1"/>
                          </a:solidFill>
                          <a:effectLst/>
                          <a:latin typeface="Verdana" charset="0"/>
                        </a:rPr>
                        <a:t>ReplyD</a:t>
                      </a:r>
                      <a:r>
                        <a:rPr kumimoji="0" lang="en-US" sz="1500" b="0" i="0" u="none" strike="noStrike" cap="none" normalizeH="0" baseline="0" dirty="0">
                          <a:ln>
                            <a:noFill/>
                          </a:ln>
                          <a:solidFill>
                            <a:schemeClr val="tx1"/>
                          </a:solidFill>
                          <a:effectLst/>
                          <a:latin typeface="Verdana" charset="0"/>
                        </a:rPr>
                        <a:t> (H-&gt;P1)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3710870"/>
                  </a:ext>
                </a:extLst>
              </a:tr>
            </a:tbl>
          </a:graphicData>
        </a:graphic>
      </p:graphicFrame>
    </p:spTree>
    <p:extLst>
      <p:ext uri="{BB962C8B-B14F-4D97-AF65-F5344CB8AC3E}">
        <p14:creationId xmlns:p14="http://schemas.microsoft.com/office/powerpoint/2010/main" val="2094504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99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994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994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199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99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995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994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99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99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944" grpId="0"/>
      <p:bldP spid="719945" grpId="0" animBg="1"/>
      <p:bldP spid="719946" grpId="0" animBg="1"/>
      <p:bldP spid="719947" grpId="0" animBg="1"/>
      <p:bldP spid="719948" grpId="0"/>
      <p:bldP spid="719949" grpId="0"/>
      <p:bldP spid="719950" grpId="0" animBg="1"/>
      <p:bldP spid="71995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lide Number Placeholder 5">
            <a:extLst>
              <a:ext uri="{FF2B5EF4-FFF2-40B4-BE49-F238E27FC236}">
                <a16:creationId xmlns:a16="http://schemas.microsoft.com/office/drawing/2014/main" id="{88EFA693-40FC-406C-BC06-D4FB7837AE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7591B244-A819-446C-93B0-8E7718261919}" type="slidenum">
              <a:rPr lang="en-US" altLang="zh-CN" sz="1200"/>
              <a:pPr/>
              <a:t>26</a:t>
            </a:fld>
            <a:endParaRPr lang="en-US" altLang="zh-CN" sz="1200"/>
          </a:p>
        </p:txBody>
      </p:sp>
      <p:sp>
        <p:nvSpPr>
          <p:cNvPr id="52229" name="Oval 3">
            <a:extLst>
              <a:ext uri="{FF2B5EF4-FFF2-40B4-BE49-F238E27FC236}">
                <a16:creationId xmlns:a16="http://schemas.microsoft.com/office/drawing/2014/main" id="{C8043591-2A0C-4317-942D-87DB1D06B9E5}"/>
              </a:ext>
            </a:extLst>
          </p:cNvPr>
          <p:cNvSpPr>
            <a:spLocks noChangeArrowheads="1"/>
          </p:cNvSpPr>
          <p:nvPr/>
        </p:nvSpPr>
        <p:spPr bwMode="auto">
          <a:xfrm>
            <a:off x="1371600" y="1447800"/>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52230" name="Group 4">
            <a:extLst>
              <a:ext uri="{FF2B5EF4-FFF2-40B4-BE49-F238E27FC236}">
                <a16:creationId xmlns:a16="http://schemas.microsoft.com/office/drawing/2014/main" id="{9454E3DD-9A10-4D21-97B3-C0E65179A091}"/>
              </a:ext>
            </a:extLst>
          </p:cNvPr>
          <p:cNvGrpSpPr>
            <a:grpSpLocks/>
          </p:cNvGrpSpPr>
          <p:nvPr/>
        </p:nvGrpSpPr>
        <p:grpSpPr bwMode="auto">
          <a:xfrm>
            <a:off x="1066800" y="2286000"/>
            <a:ext cx="1524000" cy="990600"/>
            <a:chOff x="1008" y="1968"/>
            <a:chExt cx="1056" cy="720"/>
          </a:xfrm>
          <a:solidFill>
            <a:schemeClr val="accent4">
              <a:lumMod val="20000"/>
              <a:lumOff val="80000"/>
            </a:schemeClr>
          </a:solidFill>
        </p:grpSpPr>
        <p:grpSp>
          <p:nvGrpSpPr>
            <p:cNvPr id="52298" name="Group 5">
              <a:extLst>
                <a:ext uri="{FF2B5EF4-FFF2-40B4-BE49-F238E27FC236}">
                  <a16:creationId xmlns:a16="http://schemas.microsoft.com/office/drawing/2014/main" id="{3E1A56DA-FA78-47C6-919F-F60DCDD2524F}"/>
                </a:ext>
              </a:extLst>
            </p:cNvPr>
            <p:cNvGrpSpPr>
              <a:grpSpLocks/>
            </p:cNvGrpSpPr>
            <p:nvPr/>
          </p:nvGrpSpPr>
          <p:grpSpPr bwMode="auto">
            <a:xfrm>
              <a:off x="1008" y="2208"/>
              <a:ext cx="1056" cy="240"/>
              <a:chOff x="1152" y="2304"/>
              <a:chExt cx="1056" cy="480"/>
            </a:xfrm>
            <a:grpFill/>
          </p:grpSpPr>
          <p:sp>
            <p:nvSpPr>
              <p:cNvPr id="52305" name="Rectangle 6">
                <a:extLst>
                  <a:ext uri="{FF2B5EF4-FFF2-40B4-BE49-F238E27FC236}">
                    <a16:creationId xmlns:a16="http://schemas.microsoft.com/office/drawing/2014/main" id="{EE523BEA-7D45-4BD4-8DAD-9528379EE536}"/>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306" name="Rectangle 7">
                <a:extLst>
                  <a:ext uri="{FF2B5EF4-FFF2-40B4-BE49-F238E27FC236}">
                    <a16:creationId xmlns:a16="http://schemas.microsoft.com/office/drawing/2014/main" id="{3F8B433B-5A65-45EB-9B3F-4D612A431731}"/>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2299" name="Group 8">
              <a:extLst>
                <a:ext uri="{FF2B5EF4-FFF2-40B4-BE49-F238E27FC236}">
                  <a16:creationId xmlns:a16="http://schemas.microsoft.com/office/drawing/2014/main" id="{D8FEE9C4-EA77-4E7A-9365-B83E16E896A0}"/>
                </a:ext>
              </a:extLst>
            </p:cNvPr>
            <p:cNvGrpSpPr>
              <a:grpSpLocks/>
            </p:cNvGrpSpPr>
            <p:nvPr/>
          </p:nvGrpSpPr>
          <p:grpSpPr bwMode="auto">
            <a:xfrm>
              <a:off x="1008" y="2448"/>
              <a:ext cx="1056" cy="240"/>
              <a:chOff x="1152" y="2304"/>
              <a:chExt cx="1056" cy="480"/>
            </a:xfrm>
            <a:grpFill/>
          </p:grpSpPr>
          <p:sp>
            <p:nvSpPr>
              <p:cNvPr id="52303" name="Rectangle 9">
                <a:extLst>
                  <a:ext uri="{FF2B5EF4-FFF2-40B4-BE49-F238E27FC236}">
                    <a16:creationId xmlns:a16="http://schemas.microsoft.com/office/drawing/2014/main" id="{E45C5C70-54DA-4BCB-89E3-478FD3C96478}"/>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304" name="Rectangle 10">
                <a:extLst>
                  <a:ext uri="{FF2B5EF4-FFF2-40B4-BE49-F238E27FC236}">
                    <a16:creationId xmlns:a16="http://schemas.microsoft.com/office/drawing/2014/main" id="{A53D8C4A-F215-4DF9-9378-884388B1DF3C}"/>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2300" name="Group 11">
              <a:extLst>
                <a:ext uri="{FF2B5EF4-FFF2-40B4-BE49-F238E27FC236}">
                  <a16:creationId xmlns:a16="http://schemas.microsoft.com/office/drawing/2014/main" id="{86EA54FF-21B4-4017-AC78-C285FCE885D1}"/>
                </a:ext>
              </a:extLst>
            </p:cNvPr>
            <p:cNvGrpSpPr>
              <a:grpSpLocks/>
            </p:cNvGrpSpPr>
            <p:nvPr/>
          </p:nvGrpSpPr>
          <p:grpSpPr bwMode="auto">
            <a:xfrm>
              <a:off x="1008" y="1968"/>
              <a:ext cx="1056" cy="240"/>
              <a:chOff x="1152" y="2304"/>
              <a:chExt cx="1056" cy="480"/>
            </a:xfrm>
            <a:grpFill/>
          </p:grpSpPr>
          <p:sp>
            <p:nvSpPr>
              <p:cNvPr id="52301" name="Rectangle 12">
                <a:extLst>
                  <a:ext uri="{FF2B5EF4-FFF2-40B4-BE49-F238E27FC236}">
                    <a16:creationId xmlns:a16="http://schemas.microsoft.com/office/drawing/2014/main" id="{AB796E35-B35E-4A83-8BF2-99BDF4C7A8FB}"/>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302" name="Rectangle 13">
                <a:extLst>
                  <a:ext uri="{FF2B5EF4-FFF2-40B4-BE49-F238E27FC236}">
                    <a16:creationId xmlns:a16="http://schemas.microsoft.com/office/drawing/2014/main" id="{8FD7E6D5-1984-4002-B076-49CEE82B6B38}"/>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grpSp>
        <p:nvGrpSpPr>
          <p:cNvPr id="52231" name="Group 14">
            <a:extLst>
              <a:ext uri="{FF2B5EF4-FFF2-40B4-BE49-F238E27FC236}">
                <a16:creationId xmlns:a16="http://schemas.microsoft.com/office/drawing/2014/main" id="{C3DBD125-22DE-4495-9E67-101668012E4F}"/>
              </a:ext>
            </a:extLst>
          </p:cNvPr>
          <p:cNvGrpSpPr>
            <a:grpSpLocks/>
          </p:cNvGrpSpPr>
          <p:nvPr/>
        </p:nvGrpSpPr>
        <p:grpSpPr bwMode="auto">
          <a:xfrm>
            <a:off x="685800" y="3429000"/>
            <a:ext cx="2209800" cy="1295400"/>
            <a:chOff x="672" y="2400"/>
            <a:chExt cx="1536" cy="928"/>
          </a:xfrm>
          <a:solidFill>
            <a:schemeClr val="accent4">
              <a:lumMod val="20000"/>
              <a:lumOff val="80000"/>
            </a:schemeClr>
          </a:solidFill>
        </p:grpSpPr>
        <p:sp>
          <p:nvSpPr>
            <p:cNvPr id="52288" name="Rectangle 15">
              <a:extLst>
                <a:ext uri="{FF2B5EF4-FFF2-40B4-BE49-F238E27FC236}">
                  <a16:creationId xmlns:a16="http://schemas.microsoft.com/office/drawing/2014/main" id="{893B35BA-5C60-4023-A1F1-3D1EA290954D}"/>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89" name="Rectangle 16">
              <a:extLst>
                <a:ext uri="{FF2B5EF4-FFF2-40B4-BE49-F238E27FC236}">
                  <a16:creationId xmlns:a16="http://schemas.microsoft.com/office/drawing/2014/main" id="{E214AF57-85D5-460F-8A9A-FBE7BB101A7C}"/>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90" name="Rectangle 17">
              <a:extLst>
                <a:ext uri="{FF2B5EF4-FFF2-40B4-BE49-F238E27FC236}">
                  <a16:creationId xmlns:a16="http://schemas.microsoft.com/office/drawing/2014/main" id="{49CF7F2B-64C9-402C-8B75-4F99A0CC1607}"/>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91" name="AutoShape 18">
              <a:extLst>
                <a:ext uri="{FF2B5EF4-FFF2-40B4-BE49-F238E27FC236}">
                  <a16:creationId xmlns:a16="http://schemas.microsoft.com/office/drawing/2014/main" id="{5CC08958-5A31-40BE-8CDE-974CEFE7A6E3}"/>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52292" name="Rectangle 19">
              <a:extLst>
                <a:ext uri="{FF2B5EF4-FFF2-40B4-BE49-F238E27FC236}">
                  <a16:creationId xmlns:a16="http://schemas.microsoft.com/office/drawing/2014/main" id="{2A9E0070-593C-420D-AB50-82D18F6ABA71}"/>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93" name="Rectangle 20">
              <a:extLst>
                <a:ext uri="{FF2B5EF4-FFF2-40B4-BE49-F238E27FC236}">
                  <a16:creationId xmlns:a16="http://schemas.microsoft.com/office/drawing/2014/main" id="{591F5E52-916C-4E94-82DB-08DA2E51F74F}"/>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94" name="Rectangle 21">
              <a:extLst>
                <a:ext uri="{FF2B5EF4-FFF2-40B4-BE49-F238E27FC236}">
                  <a16:creationId xmlns:a16="http://schemas.microsoft.com/office/drawing/2014/main" id="{4C51AD57-0E5F-447E-9DE8-F19607E6CF23}"/>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95" name="Rectangle 22">
              <a:extLst>
                <a:ext uri="{FF2B5EF4-FFF2-40B4-BE49-F238E27FC236}">
                  <a16:creationId xmlns:a16="http://schemas.microsoft.com/office/drawing/2014/main" id="{9C988301-9C1F-433C-834A-69606E8E4363}"/>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96" name="Rectangle 23">
              <a:extLst>
                <a:ext uri="{FF2B5EF4-FFF2-40B4-BE49-F238E27FC236}">
                  <a16:creationId xmlns:a16="http://schemas.microsoft.com/office/drawing/2014/main" id="{54A4BB10-4D3E-447F-A9D1-3B267238C13D}"/>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97" name="Rectangle 24">
              <a:extLst>
                <a:ext uri="{FF2B5EF4-FFF2-40B4-BE49-F238E27FC236}">
                  <a16:creationId xmlns:a16="http://schemas.microsoft.com/office/drawing/2014/main" id="{CB4B286A-CD2E-4105-9046-4D464772B5BB}"/>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2232" name="Group 25">
            <a:extLst>
              <a:ext uri="{FF2B5EF4-FFF2-40B4-BE49-F238E27FC236}">
                <a16:creationId xmlns:a16="http://schemas.microsoft.com/office/drawing/2014/main" id="{CA58FC28-5BC3-41DD-913C-E05A1184DC24}"/>
              </a:ext>
            </a:extLst>
          </p:cNvPr>
          <p:cNvGrpSpPr>
            <a:grpSpLocks/>
          </p:cNvGrpSpPr>
          <p:nvPr/>
        </p:nvGrpSpPr>
        <p:grpSpPr bwMode="auto">
          <a:xfrm>
            <a:off x="990600" y="5334000"/>
            <a:ext cx="7239000" cy="533400"/>
            <a:chOff x="912" y="3408"/>
            <a:chExt cx="4560" cy="336"/>
          </a:xfrm>
          <a:solidFill>
            <a:schemeClr val="accent4">
              <a:lumMod val="20000"/>
              <a:lumOff val="80000"/>
            </a:schemeClr>
          </a:solidFill>
        </p:grpSpPr>
        <p:sp>
          <p:nvSpPr>
            <p:cNvPr id="52286" name="Rectangle 26">
              <a:extLst>
                <a:ext uri="{FF2B5EF4-FFF2-40B4-BE49-F238E27FC236}">
                  <a16:creationId xmlns:a16="http://schemas.microsoft.com/office/drawing/2014/main" id="{E5B0739F-5EB1-4112-ACC0-A10501999ECE}"/>
                </a:ext>
              </a:extLst>
            </p:cNvPr>
            <p:cNvSpPr>
              <a:spLocks noChangeArrowheads="1"/>
            </p:cNvSpPr>
            <p:nvPr/>
          </p:nvSpPr>
          <p:spPr bwMode="auto">
            <a:xfrm>
              <a:off x="912" y="3408"/>
              <a:ext cx="4560" cy="336"/>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87" name="Text Box 27">
              <a:extLst>
                <a:ext uri="{FF2B5EF4-FFF2-40B4-BE49-F238E27FC236}">
                  <a16:creationId xmlns:a16="http://schemas.microsoft.com/office/drawing/2014/main" id="{6F4ED436-1C9F-45D5-A139-8B37236F714C}"/>
                </a:ext>
              </a:extLst>
            </p:cNvPr>
            <p:cNvSpPr txBox="1">
              <a:spLocks noChangeArrowheads="1"/>
            </p:cNvSpPr>
            <p:nvPr/>
          </p:nvSpPr>
          <p:spPr bwMode="auto">
            <a:xfrm>
              <a:off x="2160" y="3456"/>
              <a:ext cx="1979" cy="231"/>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Interconnection Network</a:t>
              </a:r>
            </a:p>
          </p:txBody>
        </p:sp>
      </p:grpSp>
      <p:sp>
        <p:nvSpPr>
          <p:cNvPr id="52233" name="Oval 28">
            <a:extLst>
              <a:ext uri="{FF2B5EF4-FFF2-40B4-BE49-F238E27FC236}">
                <a16:creationId xmlns:a16="http://schemas.microsoft.com/office/drawing/2014/main" id="{556DA133-267B-45FE-837E-0D2A865BCA53}"/>
              </a:ext>
            </a:extLst>
          </p:cNvPr>
          <p:cNvSpPr>
            <a:spLocks noChangeArrowheads="1"/>
          </p:cNvSpPr>
          <p:nvPr/>
        </p:nvSpPr>
        <p:spPr bwMode="auto">
          <a:xfrm>
            <a:off x="6934200" y="1447800"/>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52234" name="Group 29">
            <a:extLst>
              <a:ext uri="{FF2B5EF4-FFF2-40B4-BE49-F238E27FC236}">
                <a16:creationId xmlns:a16="http://schemas.microsoft.com/office/drawing/2014/main" id="{AA5BA3B4-58C0-4588-8CAD-165169C0CC49}"/>
              </a:ext>
            </a:extLst>
          </p:cNvPr>
          <p:cNvGrpSpPr>
            <a:grpSpLocks/>
          </p:cNvGrpSpPr>
          <p:nvPr/>
        </p:nvGrpSpPr>
        <p:grpSpPr bwMode="auto">
          <a:xfrm>
            <a:off x="6629400" y="2286000"/>
            <a:ext cx="1524000" cy="990600"/>
            <a:chOff x="1008" y="1968"/>
            <a:chExt cx="1056" cy="720"/>
          </a:xfrm>
          <a:solidFill>
            <a:schemeClr val="accent4">
              <a:lumMod val="20000"/>
              <a:lumOff val="80000"/>
            </a:schemeClr>
          </a:solidFill>
        </p:grpSpPr>
        <p:grpSp>
          <p:nvGrpSpPr>
            <p:cNvPr id="52277" name="Group 30">
              <a:extLst>
                <a:ext uri="{FF2B5EF4-FFF2-40B4-BE49-F238E27FC236}">
                  <a16:creationId xmlns:a16="http://schemas.microsoft.com/office/drawing/2014/main" id="{E7E3C5FF-F0E1-4F11-B266-C71A5F35BA2B}"/>
                </a:ext>
              </a:extLst>
            </p:cNvPr>
            <p:cNvGrpSpPr>
              <a:grpSpLocks/>
            </p:cNvGrpSpPr>
            <p:nvPr/>
          </p:nvGrpSpPr>
          <p:grpSpPr bwMode="auto">
            <a:xfrm>
              <a:off x="1008" y="2208"/>
              <a:ext cx="1056" cy="240"/>
              <a:chOff x="1152" y="2304"/>
              <a:chExt cx="1056" cy="480"/>
            </a:xfrm>
            <a:grpFill/>
          </p:grpSpPr>
          <p:sp>
            <p:nvSpPr>
              <p:cNvPr id="52284" name="Rectangle 31">
                <a:extLst>
                  <a:ext uri="{FF2B5EF4-FFF2-40B4-BE49-F238E27FC236}">
                    <a16:creationId xmlns:a16="http://schemas.microsoft.com/office/drawing/2014/main" id="{60999312-2C19-498A-B5D3-67A5EC5ECF30}"/>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85" name="Rectangle 32">
                <a:extLst>
                  <a:ext uri="{FF2B5EF4-FFF2-40B4-BE49-F238E27FC236}">
                    <a16:creationId xmlns:a16="http://schemas.microsoft.com/office/drawing/2014/main" id="{32B121AD-9BAF-4F8F-A2E0-2368FC6E9DAB}"/>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2278" name="Group 33">
              <a:extLst>
                <a:ext uri="{FF2B5EF4-FFF2-40B4-BE49-F238E27FC236}">
                  <a16:creationId xmlns:a16="http://schemas.microsoft.com/office/drawing/2014/main" id="{D844583C-4EF9-4E15-A5FF-2512D4C6F041}"/>
                </a:ext>
              </a:extLst>
            </p:cNvPr>
            <p:cNvGrpSpPr>
              <a:grpSpLocks/>
            </p:cNvGrpSpPr>
            <p:nvPr/>
          </p:nvGrpSpPr>
          <p:grpSpPr bwMode="auto">
            <a:xfrm>
              <a:off x="1008" y="2448"/>
              <a:ext cx="1056" cy="240"/>
              <a:chOff x="1152" y="2304"/>
              <a:chExt cx="1056" cy="480"/>
            </a:xfrm>
            <a:grpFill/>
          </p:grpSpPr>
          <p:sp>
            <p:nvSpPr>
              <p:cNvPr id="52282" name="Rectangle 34">
                <a:extLst>
                  <a:ext uri="{FF2B5EF4-FFF2-40B4-BE49-F238E27FC236}">
                    <a16:creationId xmlns:a16="http://schemas.microsoft.com/office/drawing/2014/main" id="{50D52631-D764-44AF-A9AB-64773668BEA9}"/>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83" name="Rectangle 35">
                <a:extLst>
                  <a:ext uri="{FF2B5EF4-FFF2-40B4-BE49-F238E27FC236}">
                    <a16:creationId xmlns:a16="http://schemas.microsoft.com/office/drawing/2014/main" id="{B7AEFB80-7DD2-4714-82C4-33AFA6480382}"/>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2279" name="Group 36">
              <a:extLst>
                <a:ext uri="{FF2B5EF4-FFF2-40B4-BE49-F238E27FC236}">
                  <a16:creationId xmlns:a16="http://schemas.microsoft.com/office/drawing/2014/main" id="{82C5F32D-DF29-4425-AF6B-C366DCD58FB8}"/>
                </a:ext>
              </a:extLst>
            </p:cNvPr>
            <p:cNvGrpSpPr>
              <a:grpSpLocks/>
            </p:cNvGrpSpPr>
            <p:nvPr/>
          </p:nvGrpSpPr>
          <p:grpSpPr bwMode="auto">
            <a:xfrm>
              <a:off x="1008" y="1968"/>
              <a:ext cx="1056" cy="240"/>
              <a:chOff x="1152" y="2304"/>
              <a:chExt cx="1056" cy="480"/>
            </a:xfrm>
            <a:grpFill/>
          </p:grpSpPr>
          <p:sp>
            <p:nvSpPr>
              <p:cNvPr id="52280" name="Rectangle 37">
                <a:extLst>
                  <a:ext uri="{FF2B5EF4-FFF2-40B4-BE49-F238E27FC236}">
                    <a16:creationId xmlns:a16="http://schemas.microsoft.com/office/drawing/2014/main" id="{8988AB97-E469-4B66-9E82-A111E5F18C39}"/>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81" name="Rectangle 38">
                <a:extLst>
                  <a:ext uri="{FF2B5EF4-FFF2-40B4-BE49-F238E27FC236}">
                    <a16:creationId xmlns:a16="http://schemas.microsoft.com/office/drawing/2014/main" id="{119D5958-C9D5-4966-99F6-B462357EDD9F}"/>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grpSp>
        <p:nvGrpSpPr>
          <p:cNvPr id="52235" name="Group 39">
            <a:extLst>
              <a:ext uri="{FF2B5EF4-FFF2-40B4-BE49-F238E27FC236}">
                <a16:creationId xmlns:a16="http://schemas.microsoft.com/office/drawing/2014/main" id="{60100FE2-5392-471E-868E-4FC63438BE1D}"/>
              </a:ext>
            </a:extLst>
          </p:cNvPr>
          <p:cNvGrpSpPr>
            <a:grpSpLocks/>
          </p:cNvGrpSpPr>
          <p:nvPr/>
        </p:nvGrpSpPr>
        <p:grpSpPr bwMode="auto">
          <a:xfrm>
            <a:off x="6248400" y="3429000"/>
            <a:ext cx="2209800" cy="1295400"/>
            <a:chOff x="672" y="2400"/>
            <a:chExt cx="1536" cy="928"/>
          </a:xfrm>
          <a:solidFill>
            <a:schemeClr val="accent4">
              <a:lumMod val="20000"/>
              <a:lumOff val="80000"/>
            </a:schemeClr>
          </a:solidFill>
        </p:grpSpPr>
        <p:sp>
          <p:nvSpPr>
            <p:cNvPr id="52267" name="Rectangle 40">
              <a:extLst>
                <a:ext uri="{FF2B5EF4-FFF2-40B4-BE49-F238E27FC236}">
                  <a16:creationId xmlns:a16="http://schemas.microsoft.com/office/drawing/2014/main" id="{F764DFB4-5D36-4725-869A-DF2FDCF09FD3}"/>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68" name="Rectangle 41">
              <a:extLst>
                <a:ext uri="{FF2B5EF4-FFF2-40B4-BE49-F238E27FC236}">
                  <a16:creationId xmlns:a16="http://schemas.microsoft.com/office/drawing/2014/main" id="{99331916-1A97-4AE7-90F5-0697FC5345BD}"/>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69" name="Rectangle 42">
              <a:extLst>
                <a:ext uri="{FF2B5EF4-FFF2-40B4-BE49-F238E27FC236}">
                  <a16:creationId xmlns:a16="http://schemas.microsoft.com/office/drawing/2014/main" id="{D7D3ACA3-939D-4D5E-A63B-834562E94053}"/>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70" name="AutoShape 43">
              <a:extLst>
                <a:ext uri="{FF2B5EF4-FFF2-40B4-BE49-F238E27FC236}">
                  <a16:creationId xmlns:a16="http://schemas.microsoft.com/office/drawing/2014/main" id="{026A27B6-460F-4DF4-BA7D-CC6149354B5B}"/>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52271" name="Rectangle 44">
              <a:extLst>
                <a:ext uri="{FF2B5EF4-FFF2-40B4-BE49-F238E27FC236}">
                  <a16:creationId xmlns:a16="http://schemas.microsoft.com/office/drawing/2014/main" id="{2CC491AF-D19F-49F1-B348-B9201F028774}"/>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72" name="Rectangle 45">
              <a:extLst>
                <a:ext uri="{FF2B5EF4-FFF2-40B4-BE49-F238E27FC236}">
                  <a16:creationId xmlns:a16="http://schemas.microsoft.com/office/drawing/2014/main" id="{1770EAAB-D71E-4AB7-8510-6BFF7678C96A}"/>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73" name="Rectangle 46">
              <a:extLst>
                <a:ext uri="{FF2B5EF4-FFF2-40B4-BE49-F238E27FC236}">
                  <a16:creationId xmlns:a16="http://schemas.microsoft.com/office/drawing/2014/main" id="{59EE993E-BBDF-40FF-83D4-2A708E262B64}"/>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74" name="Rectangle 47">
              <a:extLst>
                <a:ext uri="{FF2B5EF4-FFF2-40B4-BE49-F238E27FC236}">
                  <a16:creationId xmlns:a16="http://schemas.microsoft.com/office/drawing/2014/main" id="{2B7FB86D-6FD8-4012-93A6-DCD38F04CB19}"/>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75" name="Rectangle 48">
              <a:extLst>
                <a:ext uri="{FF2B5EF4-FFF2-40B4-BE49-F238E27FC236}">
                  <a16:creationId xmlns:a16="http://schemas.microsoft.com/office/drawing/2014/main" id="{CB119A8D-A68A-47BC-9615-3D2C0E43D89C}"/>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76" name="Rectangle 49">
              <a:extLst>
                <a:ext uri="{FF2B5EF4-FFF2-40B4-BE49-F238E27FC236}">
                  <a16:creationId xmlns:a16="http://schemas.microsoft.com/office/drawing/2014/main" id="{5AA9E539-A10F-4712-87B0-9B05A127AB28}"/>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52236" name="Oval 50">
            <a:extLst>
              <a:ext uri="{FF2B5EF4-FFF2-40B4-BE49-F238E27FC236}">
                <a16:creationId xmlns:a16="http://schemas.microsoft.com/office/drawing/2014/main" id="{89A6617B-BAA8-4857-8143-EC40EF16A4A4}"/>
              </a:ext>
            </a:extLst>
          </p:cNvPr>
          <p:cNvSpPr>
            <a:spLocks noChangeArrowheads="1"/>
          </p:cNvSpPr>
          <p:nvPr/>
        </p:nvSpPr>
        <p:spPr bwMode="auto">
          <a:xfrm>
            <a:off x="4114800" y="1447800"/>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52237" name="Group 51">
            <a:extLst>
              <a:ext uri="{FF2B5EF4-FFF2-40B4-BE49-F238E27FC236}">
                <a16:creationId xmlns:a16="http://schemas.microsoft.com/office/drawing/2014/main" id="{9FF10C5F-C65D-4A72-AFD7-9DE123873954}"/>
              </a:ext>
            </a:extLst>
          </p:cNvPr>
          <p:cNvGrpSpPr>
            <a:grpSpLocks/>
          </p:cNvGrpSpPr>
          <p:nvPr/>
        </p:nvGrpSpPr>
        <p:grpSpPr bwMode="auto">
          <a:xfrm>
            <a:off x="3810000" y="2286000"/>
            <a:ext cx="1524000" cy="990600"/>
            <a:chOff x="1008" y="1968"/>
            <a:chExt cx="1056" cy="720"/>
          </a:xfrm>
          <a:solidFill>
            <a:schemeClr val="accent4">
              <a:lumMod val="20000"/>
              <a:lumOff val="80000"/>
            </a:schemeClr>
          </a:solidFill>
        </p:grpSpPr>
        <p:grpSp>
          <p:nvGrpSpPr>
            <p:cNvPr id="52258" name="Group 52">
              <a:extLst>
                <a:ext uri="{FF2B5EF4-FFF2-40B4-BE49-F238E27FC236}">
                  <a16:creationId xmlns:a16="http://schemas.microsoft.com/office/drawing/2014/main" id="{B3007E7F-C1BE-4493-BFF2-DD0F8A45F5D6}"/>
                </a:ext>
              </a:extLst>
            </p:cNvPr>
            <p:cNvGrpSpPr>
              <a:grpSpLocks/>
            </p:cNvGrpSpPr>
            <p:nvPr/>
          </p:nvGrpSpPr>
          <p:grpSpPr bwMode="auto">
            <a:xfrm>
              <a:off x="1008" y="2208"/>
              <a:ext cx="1056" cy="240"/>
              <a:chOff x="1152" y="2304"/>
              <a:chExt cx="1056" cy="480"/>
            </a:xfrm>
            <a:grpFill/>
          </p:grpSpPr>
          <p:sp>
            <p:nvSpPr>
              <p:cNvPr id="52265" name="Rectangle 53">
                <a:extLst>
                  <a:ext uri="{FF2B5EF4-FFF2-40B4-BE49-F238E27FC236}">
                    <a16:creationId xmlns:a16="http://schemas.microsoft.com/office/drawing/2014/main" id="{405C8B81-0450-412B-8593-A19CBE9F84A9}"/>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66" name="Rectangle 54">
                <a:extLst>
                  <a:ext uri="{FF2B5EF4-FFF2-40B4-BE49-F238E27FC236}">
                    <a16:creationId xmlns:a16="http://schemas.microsoft.com/office/drawing/2014/main" id="{9979FA6E-D832-47BE-900B-75A428AD9EC2}"/>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2259" name="Group 55">
              <a:extLst>
                <a:ext uri="{FF2B5EF4-FFF2-40B4-BE49-F238E27FC236}">
                  <a16:creationId xmlns:a16="http://schemas.microsoft.com/office/drawing/2014/main" id="{453CCBB1-1B0B-482A-8DB5-ECF78FAF9A4F}"/>
                </a:ext>
              </a:extLst>
            </p:cNvPr>
            <p:cNvGrpSpPr>
              <a:grpSpLocks/>
            </p:cNvGrpSpPr>
            <p:nvPr/>
          </p:nvGrpSpPr>
          <p:grpSpPr bwMode="auto">
            <a:xfrm>
              <a:off x="1008" y="2448"/>
              <a:ext cx="1056" cy="240"/>
              <a:chOff x="1152" y="2304"/>
              <a:chExt cx="1056" cy="480"/>
            </a:xfrm>
            <a:grpFill/>
          </p:grpSpPr>
          <p:sp>
            <p:nvSpPr>
              <p:cNvPr id="52263" name="Rectangle 56">
                <a:extLst>
                  <a:ext uri="{FF2B5EF4-FFF2-40B4-BE49-F238E27FC236}">
                    <a16:creationId xmlns:a16="http://schemas.microsoft.com/office/drawing/2014/main" id="{B5AB89D0-C4FE-43CC-A018-A0D2254B001F}"/>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64" name="Rectangle 57">
                <a:extLst>
                  <a:ext uri="{FF2B5EF4-FFF2-40B4-BE49-F238E27FC236}">
                    <a16:creationId xmlns:a16="http://schemas.microsoft.com/office/drawing/2014/main" id="{0F66F4AD-4229-49BE-B5ED-29C8216A891F}"/>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2260" name="Group 58">
              <a:extLst>
                <a:ext uri="{FF2B5EF4-FFF2-40B4-BE49-F238E27FC236}">
                  <a16:creationId xmlns:a16="http://schemas.microsoft.com/office/drawing/2014/main" id="{CC6BCE6B-3892-482E-8430-6BECF2BD404B}"/>
                </a:ext>
              </a:extLst>
            </p:cNvPr>
            <p:cNvGrpSpPr>
              <a:grpSpLocks/>
            </p:cNvGrpSpPr>
            <p:nvPr/>
          </p:nvGrpSpPr>
          <p:grpSpPr bwMode="auto">
            <a:xfrm>
              <a:off x="1008" y="1968"/>
              <a:ext cx="1056" cy="240"/>
              <a:chOff x="1152" y="2304"/>
              <a:chExt cx="1056" cy="480"/>
            </a:xfrm>
            <a:grpFill/>
          </p:grpSpPr>
          <p:sp>
            <p:nvSpPr>
              <p:cNvPr id="52261" name="Rectangle 59">
                <a:extLst>
                  <a:ext uri="{FF2B5EF4-FFF2-40B4-BE49-F238E27FC236}">
                    <a16:creationId xmlns:a16="http://schemas.microsoft.com/office/drawing/2014/main" id="{89B479BE-261C-4A1C-8547-BB4437DBC70B}"/>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62" name="Rectangle 60">
                <a:extLst>
                  <a:ext uri="{FF2B5EF4-FFF2-40B4-BE49-F238E27FC236}">
                    <a16:creationId xmlns:a16="http://schemas.microsoft.com/office/drawing/2014/main" id="{EA7FC869-1C50-40DD-8BB0-BE29FA368052}"/>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grpSp>
        <p:nvGrpSpPr>
          <p:cNvPr id="52238" name="Group 61">
            <a:extLst>
              <a:ext uri="{FF2B5EF4-FFF2-40B4-BE49-F238E27FC236}">
                <a16:creationId xmlns:a16="http://schemas.microsoft.com/office/drawing/2014/main" id="{2EAC5E7D-BDB9-419B-A851-16551DB9700E}"/>
              </a:ext>
            </a:extLst>
          </p:cNvPr>
          <p:cNvGrpSpPr>
            <a:grpSpLocks/>
          </p:cNvGrpSpPr>
          <p:nvPr/>
        </p:nvGrpSpPr>
        <p:grpSpPr bwMode="auto">
          <a:xfrm>
            <a:off x="3429000" y="3429000"/>
            <a:ext cx="2209800" cy="1295400"/>
            <a:chOff x="672" y="2400"/>
            <a:chExt cx="1536" cy="928"/>
          </a:xfrm>
          <a:solidFill>
            <a:schemeClr val="accent4">
              <a:lumMod val="20000"/>
              <a:lumOff val="80000"/>
            </a:schemeClr>
          </a:solidFill>
        </p:grpSpPr>
        <p:sp>
          <p:nvSpPr>
            <p:cNvPr id="52248" name="Rectangle 62">
              <a:extLst>
                <a:ext uri="{FF2B5EF4-FFF2-40B4-BE49-F238E27FC236}">
                  <a16:creationId xmlns:a16="http://schemas.microsoft.com/office/drawing/2014/main" id="{8F29C5FA-D230-4E02-9E94-E6D707122426}"/>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X=1</a:t>
              </a:r>
            </a:p>
          </p:txBody>
        </p:sp>
        <p:sp>
          <p:nvSpPr>
            <p:cNvPr id="52249" name="Rectangle 63">
              <a:extLst>
                <a:ext uri="{FF2B5EF4-FFF2-40B4-BE49-F238E27FC236}">
                  <a16:creationId xmlns:a16="http://schemas.microsoft.com/office/drawing/2014/main" id="{07FE6172-F27D-420D-8F67-7FC0B227B1B6}"/>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50" name="Rectangle 64">
              <a:extLst>
                <a:ext uri="{FF2B5EF4-FFF2-40B4-BE49-F238E27FC236}">
                  <a16:creationId xmlns:a16="http://schemas.microsoft.com/office/drawing/2014/main" id="{71F8E9AD-1361-4287-B259-5C60BCD20605}"/>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51" name="AutoShape 65">
              <a:extLst>
                <a:ext uri="{FF2B5EF4-FFF2-40B4-BE49-F238E27FC236}">
                  <a16:creationId xmlns:a16="http://schemas.microsoft.com/office/drawing/2014/main" id="{718D68AF-8288-4C79-A833-DF820CEF54C8}"/>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52252" name="Rectangle 66">
              <a:extLst>
                <a:ext uri="{FF2B5EF4-FFF2-40B4-BE49-F238E27FC236}">
                  <a16:creationId xmlns:a16="http://schemas.microsoft.com/office/drawing/2014/main" id="{DA16F23B-9C50-4E07-8CFC-D11E40E5C6C8}"/>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53" name="Rectangle 67">
              <a:extLst>
                <a:ext uri="{FF2B5EF4-FFF2-40B4-BE49-F238E27FC236}">
                  <a16:creationId xmlns:a16="http://schemas.microsoft.com/office/drawing/2014/main" id="{2BEC183A-33C9-4308-BAFB-65389842EE1F}"/>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54" name="Rectangle 68">
              <a:extLst>
                <a:ext uri="{FF2B5EF4-FFF2-40B4-BE49-F238E27FC236}">
                  <a16:creationId xmlns:a16="http://schemas.microsoft.com/office/drawing/2014/main" id="{77D38803-104D-4722-A40B-DEE4EDBE09E1}"/>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55" name="Rectangle 69">
              <a:extLst>
                <a:ext uri="{FF2B5EF4-FFF2-40B4-BE49-F238E27FC236}">
                  <a16:creationId xmlns:a16="http://schemas.microsoft.com/office/drawing/2014/main" id="{7375B2D8-16F8-4EC8-8066-45FEACFB18C1}"/>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56" name="Rectangle 70">
              <a:extLst>
                <a:ext uri="{FF2B5EF4-FFF2-40B4-BE49-F238E27FC236}">
                  <a16:creationId xmlns:a16="http://schemas.microsoft.com/office/drawing/2014/main" id="{4E3A3EC2-3FD7-45C1-821E-54B80DBBBD5C}"/>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2257" name="Rectangle 71">
              <a:extLst>
                <a:ext uri="{FF2B5EF4-FFF2-40B4-BE49-F238E27FC236}">
                  <a16:creationId xmlns:a16="http://schemas.microsoft.com/office/drawing/2014/main" id="{5529B2C0-8D4A-4761-B34E-5EFD1203D111}"/>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720968" name="Text Box 72">
            <a:extLst>
              <a:ext uri="{FF2B5EF4-FFF2-40B4-BE49-F238E27FC236}">
                <a16:creationId xmlns:a16="http://schemas.microsoft.com/office/drawing/2014/main" id="{41DEB776-DA20-4DD2-A548-8B233D1FAC4B}"/>
              </a:ext>
            </a:extLst>
          </p:cNvPr>
          <p:cNvSpPr txBox="1">
            <a:spLocks noChangeArrowheads="1"/>
          </p:cNvSpPr>
          <p:nvPr/>
        </p:nvSpPr>
        <p:spPr bwMode="auto">
          <a:xfrm>
            <a:off x="76200" y="2133600"/>
            <a:ext cx="8715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wr &amp;X</a:t>
            </a:r>
          </a:p>
          <a:p>
            <a:r>
              <a:rPr lang="en-US" altLang="zh-CN" sz="1800"/>
              <a:t>X=2</a:t>
            </a:r>
          </a:p>
        </p:txBody>
      </p:sp>
      <p:sp>
        <p:nvSpPr>
          <p:cNvPr id="720969" name="Freeform 73">
            <a:extLst>
              <a:ext uri="{FF2B5EF4-FFF2-40B4-BE49-F238E27FC236}">
                <a16:creationId xmlns:a16="http://schemas.microsoft.com/office/drawing/2014/main" id="{77C370F0-3271-4614-A095-49FE17847352}"/>
              </a:ext>
            </a:extLst>
          </p:cNvPr>
          <p:cNvSpPr>
            <a:spLocks/>
          </p:cNvSpPr>
          <p:nvPr/>
        </p:nvSpPr>
        <p:spPr bwMode="auto">
          <a:xfrm>
            <a:off x="776288" y="1900238"/>
            <a:ext cx="593725" cy="987425"/>
          </a:xfrm>
          <a:custGeom>
            <a:avLst/>
            <a:gdLst>
              <a:gd name="T0" fmla="*/ 937524935 w 376"/>
              <a:gd name="T1" fmla="*/ 0 h 624"/>
              <a:gd name="T2" fmla="*/ 99736326 w 376"/>
              <a:gd name="T3" fmla="*/ 841352561 h 624"/>
              <a:gd name="T4" fmla="*/ 339105402 w 376"/>
              <a:gd name="T5" fmla="*/ 1442319355 h 624"/>
              <a:gd name="T6" fmla="*/ 458788361 w 376"/>
              <a:gd name="T7" fmla="*/ 1562513030 h 624"/>
              <a:gd name="T8" fmla="*/ 0 60000 65536"/>
              <a:gd name="T9" fmla="*/ 0 60000 65536"/>
              <a:gd name="T10" fmla="*/ 0 60000 65536"/>
              <a:gd name="T11" fmla="*/ 0 60000 65536"/>
              <a:gd name="T12" fmla="*/ 0 w 376"/>
              <a:gd name="T13" fmla="*/ 0 h 624"/>
              <a:gd name="T14" fmla="*/ 376 w 376"/>
              <a:gd name="T15" fmla="*/ 624 h 624"/>
            </a:gdLst>
            <a:ahLst/>
            <a:cxnLst>
              <a:cxn ang="T8">
                <a:pos x="T0" y="T1"/>
              </a:cxn>
              <a:cxn ang="T9">
                <a:pos x="T2" y="T3"/>
              </a:cxn>
              <a:cxn ang="T10">
                <a:pos x="T4" y="T5"/>
              </a:cxn>
              <a:cxn ang="T11">
                <a:pos x="T6" y="T7"/>
              </a:cxn>
            </a:cxnLst>
            <a:rect l="T12" t="T13" r="T14" b="T15"/>
            <a:pathLst>
              <a:path w="376" h="624">
                <a:moveTo>
                  <a:pt x="376" y="0"/>
                </a:moveTo>
                <a:cubicBezTo>
                  <a:pt x="228" y="120"/>
                  <a:pt x="80" y="240"/>
                  <a:pt x="40" y="336"/>
                </a:cubicBezTo>
                <a:cubicBezTo>
                  <a:pt x="0" y="432"/>
                  <a:pt x="112" y="528"/>
                  <a:pt x="136" y="576"/>
                </a:cubicBezTo>
                <a:cubicBezTo>
                  <a:pt x="160" y="624"/>
                  <a:pt x="172" y="624"/>
                  <a:pt x="184" y="624"/>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2241" name="Text Box 74">
            <a:extLst>
              <a:ext uri="{FF2B5EF4-FFF2-40B4-BE49-F238E27FC236}">
                <a16:creationId xmlns:a16="http://schemas.microsoft.com/office/drawing/2014/main" id="{D214FB24-7E12-4146-9053-3ABA71FD9E72}"/>
              </a:ext>
            </a:extLst>
          </p:cNvPr>
          <p:cNvSpPr txBox="1">
            <a:spLocks noChangeArrowheads="1"/>
          </p:cNvSpPr>
          <p:nvPr/>
        </p:nvSpPr>
        <p:spPr bwMode="auto">
          <a:xfrm>
            <a:off x="1203325" y="2590800"/>
            <a:ext cx="833438"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a:t>X = 1</a:t>
            </a:r>
          </a:p>
        </p:txBody>
      </p:sp>
      <p:sp>
        <p:nvSpPr>
          <p:cNvPr id="52242" name="Text Box 75">
            <a:extLst>
              <a:ext uri="{FF2B5EF4-FFF2-40B4-BE49-F238E27FC236}">
                <a16:creationId xmlns:a16="http://schemas.microsoft.com/office/drawing/2014/main" id="{64F36550-7032-4709-8D55-512EAB0B4347}"/>
              </a:ext>
            </a:extLst>
          </p:cNvPr>
          <p:cNvSpPr txBox="1">
            <a:spLocks noChangeArrowheads="1"/>
          </p:cNvSpPr>
          <p:nvPr/>
        </p:nvSpPr>
        <p:spPr bwMode="auto">
          <a:xfrm>
            <a:off x="2209800" y="2590800"/>
            <a:ext cx="328613"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E</a:t>
            </a:r>
          </a:p>
        </p:txBody>
      </p:sp>
      <p:sp>
        <p:nvSpPr>
          <p:cNvPr id="52243" name="Text Box 76">
            <a:extLst>
              <a:ext uri="{FF2B5EF4-FFF2-40B4-BE49-F238E27FC236}">
                <a16:creationId xmlns:a16="http://schemas.microsoft.com/office/drawing/2014/main" id="{A6679D37-6510-4CDF-924A-7C511057C309}"/>
              </a:ext>
            </a:extLst>
          </p:cNvPr>
          <p:cNvSpPr txBox="1">
            <a:spLocks noChangeArrowheads="1"/>
          </p:cNvSpPr>
          <p:nvPr/>
        </p:nvSpPr>
        <p:spPr bwMode="auto">
          <a:xfrm>
            <a:off x="4495800" y="4038600"/>
            <a:ext cx="520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EM</a:t>
            </a:r>
          </a:p>
        </p:txBody>
      </p:sp>
      <p:sp>
        <p:nvSpPr>
          <p:cNvPr id="52244" name="Text Box 77">
            <a:extLst>
              <a:ext uri="{FF2B5EF4-FFF2-40B4-BE49-F238E27FC236}">
                <a16:creationId xmlns:a16="http://schemas.microsoft.com/office/drawing/2014/main" id="{70444699-A92B-4004-91F3-AA4C6B6176DF}"/>
              </a:ext>
            </a:extLst>
          </p:cNvPr>
          <p:cNvSpPr txBox="1">
            <a:spLocks noChangeArrowheads="1"/>
          </p:cNvSpPr>
          <p:nvPr/>
        </p:nvSpPr>
        <p:spPr bwMode="auto">
          <a:xfrm>
            <a:off x="5041900" y="4052888"/>
            <a:ext cx="620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100</a:t>
            </a:r>
          </a:p>
        </p:txBody>
      </p:sp>
      <p:sp>
        <p:nvSpPr>
          <p:cNvPr id="720974" name="Text Box 78">
            <a:extLst>
              <a:ext uri="{FF2B5EF4-FFF2-40B4-BE49-F238E27FC236}">
                <a16:creationId xmlns:a16="http://schemas.microsoft.com/office/drawing/2014/main" id="{DDACED13-E48B-45DC-88CF-0B96D8E94E8D}"/>
              </a:ext>
            </a:extLst>
          </p:cNvPr>
          <p:cNvSpPr txBox="1">
            <a:spLocks noChangeArrowheads="1"/>
          </p:cNvSpPr>
          <p:nvPr/>
        </p:nvSpPr>
        <p:spPr bwMode="auto">
          <a:xfrm>
            <a:off x="1651000" y="2286000"/>
            <a:ext cx="673100"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X=2</a:t>
            </a:r>
          </a:p>
        </p:txBody>
      </p:sp>
      <p:sp>
        <p:nvSpPr>
          <p:cNvPr id="720975" name="Text Box 79">
            <a:extLst>
              <a:ext uri="{FF2B5EF4-FFF2-40B4-BE49-F238E27FC236}">
                <a16:creationId xmlns:a16="http://schemas.microsoft.com/office/drawing/2014/main" id="{1BCA057D-0834-4041-AA42-5D1FC5472B0F}"/>
              </a:ext>
            </a:extLst>
          </p:cNvPr>
          <p:cNvSpPr txBox="1">
            <a:spLocks noChangeArrowheads="1"/>
          </p:cNvSpPr>
          <p:nvPr/>
        </p:nvSpPr>
        <p:spPr bwMode="auto">
          <a:xfrm>
            <a:off x="2197100" y="2300288"/>
            <a:ext cx="698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    M</a:t>
            </a:r>
          </a:p>
        </p:txBody>
      </p:sp>
      <p:sp>
        <p:nvSpPr>
          <p:cNvPr id="720976" name="Line 80">
            <a:extLst>
              <a:ext uri="{FF2B5EF4-FFF2-40B4-BE49-F238E27FC236}">
                <a16:creationId xmlns:a16="http://schemas.microsoft.com/office/drawing/2014/main" id="{7A3043C1-C13F-493F-8A2A-2077B707CA99}"/>
              </a:ext>
            </a:extLst>
          </p:cNvPr>
          <p:cNvSpPr>
            <a:spLocks noChangeShapeType="1"/>
          </p:cNvSpPr>
          <p:nvPr/>
        </p:nvSpPr>
        <p:spPr bwMode="auto">
          <a:xfrm>
            <a:off x="1371600" y="2786063"/>
            <a:ext cx="10668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 name="表格 3">
            <a:extLst>
              <a:ext uri="{FF2B5EF4-FFF2-40B4-BE49-F238E27FC236}">
                <a16:creationId xmlns:a16="http://schemas.microsoft.com/office/drawing/2014/main" id="{25652480-3EC3-4CEC-89FD-F06D54AD1497}"/>
              </a:ext>
            </a:extLst>
          </p:cNvPr>
          <p:cNvGraphicFramePr>
            <a:graphicFrameLocks noGrp="1"/>
          </p:cNvGraphicFramePr>
          <p:nvPr>
            <p:extLst>
              <p:ext uri="{D42A27DB-BD31-4B8C-83A1-F6EECF244321}">
                <p14:modId xmlns:p14="http://schemas.microsoft.com/office/powerpoint/2010/main" val="3654490547"/>
              </p:ext>
            </p:extLst>
          </p:nvPr>
        </p:nvGraphicFramePr>
        <p:xfrm>
          <a:off x="0" y="152509"/>
          <a:ext cx="9144000" cy="923925"/>
        </p:xfrm>
        <a:graphic>
          <a:graphicData uri="http://schemas.openxmlformats.org/drawingml/2006/table">
            <a:tbl>
              <a:tblPr/>
              <a:tblGrid>
                <a:gridCol w="914400">
                  <a:extLst>
                    <a:ext uri="{9D8B030D-6E8A-4147-A177-3AD203B41FA5}">
                      <a16:colId xmlns:a16="http://schemas.microsoft.com/office/drawing/2014/main" val="1797533922"/>
                    </a:ext>
                  </a:extLst>
                </a:gridCol>
                <a:gridCol w="777280">
                  <a:extLst>
                    <a:ext uri="{9D8B030D-6E8A-4147-A177-3AD203B41FA5}">
                      <a16:colId xmlns:a16="http://schemas.microsoft.com/office/drawing/2014/main" val="2964874618"/>
                    </a:ext>
                  </a:extLst>
                </a:gridCol>
                <a:gridCol w="757833">
                  <a:extLst>
                    <a:ext uri="{9D8B030D-6E8A-4147-A177-3AD203B41FA5}">
                      <a16:colId xmlns:a16="http://schemas.microsoft.com/office/drawing/2014/main" val="1393659110"/>
                    </a:ext>
                  </a:extLst>
                </a:gridCol>
                <a:gridCol w="815975">
                  <a:extLst>
                    <a:ext uri="{9D8B030D-6E8A-4147-A177-3AD203B41FA5}">
                      <a16:colId xmlns:a16="http://schemas.microsoft.com/office/drawing/2014/main" val="2702765213"/>
                    </a:ext>
                  </a:extLst>
                </a:gridCol>
                <a:gridCol w="1225550">
                  <a:extLst>
                    <a:ext uri="{9D8B030D-6E8A-4147-A177-3AD203B41FA5}">
                      <a16:colId xmlns:a16="http://schemas.microsoft.com/office/drawing/2014/main" val="2183720009"/>
                    </a:ext>
                  </a:extLst>
                </a:gridCol>
                <a:gridCol w="3836987">
                  <a:extLst>
                    <a:ext uri="{9D8B030D-6E8A-4147-A177-3AD203B41FA5}">
                      <a16:colId xmlns:a16="http://schemas.microsoft.com/office/drawing/2014/main" val="2191246356"/>
                    </a:ext>
                  </a:extLst>
                </a:gridCol>
                <a:gridCol w="815975">
                  <a:extLst>
                    <a:ext uri="{9D8B030D-6E8A-4147-A177-3AD203B41FA5}">
                      <a16:colId xmlns:a16="http://schemas.microsoft.com/office/drawing/2014/main" val="410534361"/>
                    </a:ext>
                  </a:extLst>
                </a:gridCol>
              </a:tblGrid>
              <a:tr h="558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Proc Action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Dir State @Home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Network Msg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Hops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2861219436"/>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W1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EM, 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1447420"/>
                  </a:ext>
                </a:extLst>
              </a:tr>
            </a:tbl>
          </a:graphicData>
        </a:graphic>
      </p:graphicFrame>
    </p:spTree>
    <p:extLst>
      <p:ext uri="{BB962C8B-B14F-4D97-AF65-F5344CB8AC3E}">
        <p14:creationId xmlns:p14="http://schemas.microsoft.com/office/powerpoint/2010/main" val="2060479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09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096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209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09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09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68" grpId="0"/>
      <p:bldP spid="720969" grpId="0" animBg="1"/>
      <p:bldP spid="720974" grpId="0" animBg="1"/>
      <p:bldP spid="72097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5">
            <a:extLst>
              <a:ext uri="{FF2B5EF4-FFF2-40B4-BE49-F238E27FC236}">
                <a16:creationId xmlns:a16="http://schemas.microsoft.com/office/drawing/2014/main" id="{2EF92E19-BEA6-45F1-95FD-86878389CF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D4582680-847D-4349-8961-49C549AEABF9}" type="slidenum">
              <a:rPr lang="en-US" altLang="zh-CN" sz="1200"/>
              <a:pPr/>
              <a:t>27</a:t>
            </a:fld>
            <a:endParaRPr lang="en-US" altLang="zh-CN" sz="1200"/>
          </a:p>
        </p:txBody>
      </p:sp>
      <p:sp>
        <p:nvSpPr>
          <p:cNvPr id="54277" name="Oval 3">
            <a:extLst>
              <a:ext uri="{FF2B5EF4-FFF2-40B4-BE49-F238E27FC236}">
                <a16:creationId xmlns:a16="http://schemas.microsoft.com/office/drawing/2014/main" id="{17619C4B-3DD0-4CE9-ADCF-B9A25F4AE377}"/>
              </a:ext>
            </a:extLst>
          </p:cNvPr>
          <p:cNvSpPr>
            <a:spLocks noChangeArrowheads="1"/>
          </p:cNvSpPr>
          <p:nvPr/>
        </p:nvSpPr>
        <p:spPr bwMode="auto">
          <a:xfrm>
            <a:off x="1371600" y="1733004"/>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54278" name="Group 4">
            <a:extLst>
              <a:ext uri="{FF2B5EF4-FFF2-40B4-BE49-F238E27FC236}">
                <a16:creationId xmlns:a16="http://schemas.microsoft.com/office/drawing/2014/main" id="{5FD0D9EE-97FC-4207-B663-613FA9E826D3}"/>
              </a:ext>
            </a:extLst>
          </p:cNvPr>
          <p:cNvGrpSpPr>
            <a:grpSpLocks/>
          </p:cNvGrpSpPr>
          <p:nvPr/>
        </p:nvGrpSpPr>
        <p:grpSpPr bwMode="auto">
          <a:xfrm>
            <a:off x="1066800" y="2571204"/>
            <a:ext cx="1524000" cy="990600"/>
            <a:chOff x="1008" y="1968"/>
            <a:chExt cx="1056" cy="720"/>
          </a:xfrm>
          <a:solidFill>
            <a:schemeClr val="accent4">
              <a:lumMod val="20000"/>
              <a:lumOff val="80000"/>
            </a:schemeClr>
          </a:solidFill>
        </p:grpSpPr>
        <p:grpSp>
          <p:nvGrpSpPr>
            <p:cNvPr id="54362" name="Group 5">
              <a:extLst>
                <a:ext uri="{FF2B5EF4-FFF2-40B4-BE49-F238E27FC236}">
                  <a16:creationId xmlns:a16="http://schemas.microsoft.com/office/drawing/2014/main" id="{689577F9-6995-4C8E-ADEB-B773E858B886}"/>
                </a:ext>
              </a:extLst>
            </p:cNvPr>
            <p:cNvGrpSpPr>
              <a:grpSpLocks/>
            </p:cNvGrpSpPr>
            <p:nvPr/>
          </p:nvGrpSpPr>
          <p:grpSpPr bwMode="auto">
            <a:xfrm>
              <a:off x="1008" y="2208"/>
              <a:ext cx="1056" cy="240"/>
              <a:chOff x="1152" y="2304"/>
              <a:chExt cx="1056" cy="480"/>
            </a:xfrm>
            <a:grpFill/>
          </p:grpSpPr>
          <p:sp>
            <p:nvSpPr>
              <p:cNvPr id="54369" name="Rectangle 6">
                <a:extLst>
                  <a:ext uri="{FF2B5EF4-FFF2-40B4-BE49-F238E27FC236}">
                    <a16:creationId xmlns:a16="http://schemas.microsoft.com/office/drawing/2014/main" id="{65C3C844-61F7-48F5-84A9-6B97BCE3FEBB}"/>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70" name="Rectangle 7">
                <a:extLst>
                  <a:ext uri="{FF2B5EF4-FFF2-40B4-BE49-F238E27FC236}">
                    <a16:creationId xmlns:a16="http://schemas.microsoft.com/office/drawing/2014/main" id="{47B7EAF3-92AE-41BC-9512-381FB9531C6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4363" name="Group 8">
              <a:extLst>
                <a:ext uri="{FF2B5EF4-FFF2-40B4-BE49-F238E27FC236}">
                  <a16:creationId xmlns:a16="http://schemas.microsoft.com/office/drawing/2014/main" id="{044CF61C-274B-4F08-A6D0-15C2D957A166}"/>
                </a:ext>
              </a:extLst>
            </p:cNvPr>
            <p:cNvGrpSpPr>
              <a:grpSpLocks/>
            </p:cNvGrpSpPr>
            <p:nvPr/>
          </p:nvGrpSpPr>
          <p:grpSpPr bwMode="auto">
            <a:xfrm>
              <a:off x="1008" y="2448"/>
              <a:ext cx="1056" cy="240"/>
              <a:chOff x="1152" y="2304"/>
              <a:chExt cx="1056" cy="480"/>
            </a:xfrm>
            <a:grpFill/>
          </p:grpSpPr>
          <p:sp>
            <p:nvSpPr>
              <p:cNvPr id="54367" name="Rectangle 9">
                <a:extLst>
                  <a:ext uri="{FF2B5EF4-FFF2-40B4-BE49-F238E27FC236}">
                    <a16:creationId xmlns:a16="http://schemas.microsoft.com/office/drawing/2014/main" id="{DCDDE5B7-EBCB-45C4-8209-993323078187}"/>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68" name="Rectangle 10">
                <a:extLst>
                  <a:ext uri="{FF2B5EF4-FFF2-40B4-BE49-F238E27FC236}">
                    <a16:creationId xmlns:a16="http://schemas.microsoft.com/office/drawing/2014/main" id="{706BF446-5639-4457-8FFC-351FCC261544}"/>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4364" name="Group 11">
              <a:extLst>
                <a:ext uri="{FF2B5EF4-FFF2-40B4-BE49-F238E27FC236}">
                  <a16:creationId xmlns:a16="http://schemas.microsoft.com/office/drawing/2014/main" id="{C97B9B9B-848A-490D-BE5B-21078B7DD3F3}"/>
                </a:ext>
              </a:extLst>
            </p:cNvPr>
            <p:cNvGrpSpPr>
              <a:grpSpLocks/>
            </p:cNvGrpSpPr>
            <p:nvPr/>
          </p:nvGrpSpPr>
          <p:grpSpPr bwMode="auto">
            <a:xfrm>
              <a:off x="1008" y="1968"/>
              <a:ext cx="1056" cy="240"/>
              <a:chOff x="1152" y="2304"/>
              <a:chExt cx="1056" cy="480"/>
            </a:xfrm>
            <a:grpFill/>
          </p:grpSpPr>
          <p:sp>
            <p:nvSpPr>
              <p:cNvPr id="54365" name="Rectangle 12">
                <a:extLst>
                  <a:ext uri="{FF2B5EF4-FFF2-40B4-BE49-F238E27FC236}">
                    <a16:creationId xmlns:a16="http://schemas.microsoft.com/office/drawing/2014/main" id="{11306E21-4895-49D9-ACAA-E29ADE154BA3}"/>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66" name="Rectangle 13">
                <a:extLst>
                  <a:ext uri="{FF2B5EF4-FFF2-40B4-BE49-F238E27FC236}">
                    <a16:creationId xmlns:a16="http://schemas.microsoft.com/office/drawing/2014/main" id="{11B20C34-EF52-4FE4-AEDE-497C0C5EEF0F}"/>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grpSp>
        <p:nvGrpSpPr>
          <p:cNvPr id="54279" name="Group 14">
            <a:extLst>
              <a:ext uri="{FF2B5EF4-FFF2-40B4-BE49-F238E27FC236}">
                <a16:creationId xmlns:a16="http://schemas.microsoft.com/office/drawing/2014/main" id="{3CA164BC-7184-46B1-A414-66FCAA44EDC3}"/>
              </a:ext>
            </a:extLst>
          </p:cNvPr>
          <p:cNvGrpSpPr>
            <a:grpSpLocks/>
          </p:cNvGrpSpPr>
          <p:nvPr/>
        </p:nvGrpSpPr>
        <p:grpSpPr bwMode="auto">
          <a:xfrm>
            <a:off x="685800" y="3714204"/>
            <a:ext cx="2209800" cy="1295400"/>
            <a:chOff x="672" y="2400"/>
            <a:chExt cx="1536" cy="928"/>
          </a:xfrm>
          <a:solidFill>
            <a:schemeClr val="accent4">
              <a:lumMod val="20000"/>
              <a:lumOff val="80000"/>
            </a:schemeClr>
          </a:solidFill>
        </p:grpSpPr>
        <p:sp>
          <p:nvSpPr>
            <p:cNvPr id="54352" name="Rectangle 15">
              <a:extLst>
                <a:ext uri="{FF2B5EF4-FFF2-40B4-BE49-F238E27FC236}">
                  <a16:creationId xmlns:a16="http://schemas.microsoft.com/office/drawing/2014/main" id="{770574E6-5598-4602-8E12-BE412F083676}"/>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53" name="Rectangle 16">
              <a:extLst>
                <a:ext uri="{FF2B5EF4-FFF2-40B4-BE49-F238E27FC236}">
                  <a16:creationId xmlns:a16="http://schemas.microsoft.com/office/drawing/2014/main" id="{C317E4AD-00E9-4D02-BBEB-1A76BCF47B5D}"/>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54" name="Rectangle 17">
              <a:extLst>
                <a:ext uri="{FF2B5EF4-FFF2-40B4-BE49-F238E27FC236}">
                  <a16:creationId xmlns:a16="http://schemas.microsoft.com/office/drawing/2014/main" id="{28A42CE4-F770-49A8-A9E8-D2DAEF2BAE8E}"/>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55" name="AutoShape 18">
              <a:extLst>
                <a:ext uri="{FF2B5EF4-FFF2-40B4-BE49-F238E27FC236}">
                  <a16:creationId xmlns:a16="http://schemas.microsoft.com/office/drawing/2014/main" id="{DEB68DE0-0217-4850-8741-7FF43D61EC7A}"/>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54356" name="Rectangle 19">
              <a:extLst>
                <a:ext uri="{FF2B5EF4-FFF2-40B4-BE49-F238E27FC236}">
                  <a16:creationId xmlns:a16="http://schemas.microsoft.com/office/drawing/2014/main" id="{6323050E-F49C-41DE-AF9C-096134DA2733}"/>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57" name="Rectangle 20">
              <a:extLst>
                <a:ext uri="{FF2B5EF4-FFF2-40B4-BE49-F238E27FC236}">
                  <a16:creationId xmlns:a16="http://schemas.microsoft.com/office/drawing/2014/main" id="{9325A4C6-FCE3-47E7-8121-FC02B494F967}"/>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58" name="Rectangle 21">
              <a:extLst>
                <a:ext uri="{FF2B5EF4-FFF2-40B4-BE49-F238E27FC236}">
                  <a16:creationId xmlns:a16="http://schemas.microsoft.com/office/drawing/2014/main" id="{20D8E8CC-2609-40C9-806B-ABD09B0A5797}"/>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59" name="Rectangle 22">
              <a:extLst>
                <a:ext uri="{FF2B5EF4-FFF2-40B4-BE49-F238E27FC236}">
                  <a16:creationId xmlns:a16="http://schemas.microsoft.com/office/drawing/2014/main" id="{8EFB7A04-85A0-4510-8551-C28887CACE7A}"/>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60" name="Rectangle 23">
              <a:extLst>
                <a:ext uri="{FF2B5EF4-FFF2-40B4-BE49-F238E27FC236}">
                  <a16:creationId xmlns:a16="http://schemas.microsoft.com/office/drawing/2014/main" id="{CB5E20C8-B3FD-4C9D-839B-24B9188431AC}"/>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61" name="Rectangle 24">
              <a:extLst>
                <a:ext uri="{FF2B5EF4-FFF2-40B4-BE49-F238E27FC236}">
                  <a16:creationId xmlns:a16="http://schemas.microsoft.com/office/drawing/2014/main" id="{E9A9D490-C52D-445D-9C7C-A3DF92C47694}"/>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4280" name="Group 25">
            <a:extLst>
              <a:ext uri="{FF2B5EF4-FFF2-40B4-BE49-F238E27FC236}">
                <a16:creationId xmlns:a16="http://schemas.microsoft.com/office/drawing/2014/main" id="{18C8C606-C96D-444F-B267-2D6E81ED77AF}"/>
              </a:ext>
            </a:extLst>
          </p:cNvPr>
          <p:cNvGrpSpPr>
            <a:grpSpLocks/>
          </p:cNvGrpSpPr>
          <p:nvPr/>
        </p:nvGrpSpPr>
        <p:grpSpPr bwMode="auto">
          <a:xfrm>
            <a:off x="990600" y="5619204"/>
            <a:ext cx="7239000" cy="533400"/>
            <a:chOff x="912" y="3408"/>
            <a:chExt cx="4560" cy="336"/>
          </a:xfrm>
          <a:solidFill>
            <a:schemeClr val="accent4">
              <a:lumMod val="20000"/>
              <a:lumOff val="80000"/>
            </a:schemeClr>
          </a:solidFill>
        </p:grpSpPr>
        <p:sp>
          <p:nvSpPr>
            <p:cNvPr id="54350" name="Rectangle 26">
              <a:extLst>
                <a:ext uri="{FF2B5EF4-FFF2-40B4-BE49-F238E27FC236}">
                  <a16:creationId xmlns:a16="http://schemas.microsoft.com/office/drawing/2014/main" id="{114E0A40-D3CB-4BEA-9EFC-1791E0A2B3F1}"/>
                </a:ext>
              </a:extLst>
            </p:cNvPr>
            <p:cNvSpPr>
              <a:spLocks noChangeArrowheads="1"/>
            </p:cNvSpPr>
            <p:nvPr/>
          </p:nvSpPr>
          <p:spPr bwMode="auto">
            <a:xfrm>
              <a:off x="912" y="3408"/>
              <a:ext cx="4560" cy="336"/>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51" name="Text Box 27">
              <a:extLst>
                <a:ext uri="{FF2B5EF4-FFF2-40B4-BE49-F238E27FC236}">
                  <a16:creationId xmlns:a16="http://schemas.microsoft.com/office/drawing/2014/main" id="{BEF4878E-54FA-42C9-9C56-F1ADC759ACB3}"/>
                </a:ext>
              </a:extLst>
            </p:cNvPr>
            <p:cNvSpPr txBox="1">
              <a:spLocks noChangeArrowheads="1"/>
            </p:cNvSpPr>
            <p:nvPr/>
          </p:nvSpPr>
          <p:spPr bwMode="auto">
            <a:xfrm>
              <a:off x="2160" y="3456"/>
              <a:ext cx="1979" cy="231"/>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Interconnection Network</a:t>
              </a:r>
            </a:p>
          </p:txBody>
        </p:sp>
      </p:grpSp>
      <p:sp>
        <p:nvSpPr>
          <p:cNvPr id="54281" name="Oval 28">
            <a:extLst>
              <a:ext uri="{FF2B5EF4-FFF2-40B4-BE49-F238E27FC236}">
                <a16:creationId xmlns:a16="http://schemas.microsoft.com/office/drawing/2014/main" id="{2D71B7BF-3F5A-4933-AA27-489325CB5681}"/>
              </a:ext>
            </a:extLst>
          </p:cNvPr>
          <p:cNvSpPr>
            <a:spLocks noChangeArrowheads="1"/>
          </p:cNvSpPr>
          <p:nvPr/>
        </p:nvSpPr>
        <p:spPr bwMode="auto">
          <a:xfrm>
            <a:off x="6934200" y="1733004"/>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54282" name="Group 29">
            <a:extLst>
              <a:ext uri="{FF2B5EF4-FFF2-40B4-BE49-F238E27FC236}">
                <a16:creationId xmlns:a16="http://schemas.microsoft.com/office/drawing/2014/main" id="{8B04DEEA-A8FA-461F-9370-0015603B64A1}"/>
              </a:ext>
            </a:extLst>
          </p:cNvPr>
          <p:cNvGrpSpPr>
            <a:grpSpLocks/>
          </p:cNvGrpSpPr>
          <p:nvPr/>
        </p:nvGrpSpPr>
        <p:grpSpPr bwMode="auto">
          <a:xfrm>
            <a:off x="6629400" y="2571204"/>
            <a:ext cx="1524000" cy="990600"/>
            <a:chOff x="1008" y="1968"/>
            <a:chExt cx="1056" cy="720"/>
          </a:xfrm>
          <a:solidFill>
            <a:schemeClr val="accent4">
              <a:lumMod val="20000"/>
              <a:lumOff val="80000"/>
            </a:schemeClr>
          </a:solidFill>
        </p:grpSpPr>
        <p:grpSp>
          <p:nvGrpSpPr>
            <p:cNvPr id="54341" name="Group 30">
              <a:extLst>
                <a:ext uri="{FF2B5EF4-FFF2-40B4-BE49-F238E27FC236}">
                  <a16:creationId xmlns:a16="http://schemas.microsoft.com/office/drawing/2014/main" id="{1764AF2A-F01B-4E73-8ACD-36C874DBB0D2}"/>
                </a:ext>
              </a:extLst>
            </p:cNvPr>
            <p:cNvGrpSpPr>
              <a:grpSpLocks/>
            </p:cNvGrpSpPr>
            <p:nvPr/>
          </p:nvGrpSpPr>
          <p:grpSpPr bwMode="auto">
            <a:xfrm>
              <a:off x="1008" y="2208"/>
              <a:ext cx="1056" cy="240"/>
              <a:chOff x="1152" y="2304"/>
              <a:chExt cx="1056" cy="480"/>
            </a:xfrm>
            <a:grpFill/>
          </p:grpSpPr>
          <p:sp>
            <p:nvSpPr>
              <p:cNvPr id="54348" name="Rectangle 31">
                <a:extLst>
                  <a:ext uri="{FF2B5EF4-FFF2-40B4-BE49-F238E27FC236}">
                    <a16:creationId xmlns:a16="http://schemas.microsoft.com/office/drawing/2014/main" id="{AD4C182B-81A1-44FE-80E2-5317285212F7}"/>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49" name="Rectangle 32">
                <a:extLst>
                  <a:ext uri="{FF2B5EF4-FFF2-40B4-BE49-F238E27FC236}">
                    <a16:creationId xmlns:a16="http://schemas.microsoft.com/office/drawing/2014/main" id="{86077A29-E2C0-41AA-AB73-9E38DC20E02E}"/>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4342" name="Group 33">
              <a:extLst>
                <a:ext uri="{FF2B5EF4-FFF2-40B4-BE49-F238E27FC236}">
                  <a16:creationId xmlns:a16="http://schemas.microsoft.com/office/drawing/2014/main" id="{09DAEC19-70BB-4A93-B623-AFFCC6587BDC}"/>
                </a:ext>
              </a:extLst>
            </p:cNvPr>
            <p:cNvGrpSpPr>
              <a:grpSpLocks/>
            </p:cNvGrpSpPr>
            <p:nvPr/>
          </p:nvGrpSpPr>
          <p:grpSpPr bwMode="auto">
            <a:xfrm>
              <a:off x="1008" y="2448"/>
              <a:ext cx="1056" cy="240"/>
              <a:chOff x="1152" y="2304"/>
              <a:chExt cx="1056" cy="480"/>
            </a:xfrm>
            <a:grpFill/>
          </p:grpSpPr>
          <p:sp>
            <p:nvSpPr>
              <p:cNvPr id="54346" name="Rectangle 34">
                <a:extLst>
                  <a:ext uri="{FF2B5EF4-FFF2-40B4-BE49-F238E27FC236}">
                    <a16:creationId xmlns:a16="http://schemas.microsoft.com/office/drawing/2014/main" id="{D1DF0902-CA1C-4C3F-A2E8-5E3682A91D37}"/>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47" name="Rectangle 35">
                <a:extLst>
                  <a:ext uri="{FF2B5EF4-FFF2-40B4-BE49-F238E27FC236}">
                    <a16:creationId xmlns:a16="http://schemas.microsoft.com/office/drawing/2014/main" id="{91FAEAE1-A032-4682-826A-80A725CEC2FA}"/>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4343" name="Group 36">
              <a:extLst>
                <a:ext uri="{FF2B5EF4-FFF2-40B4-BE49-F238E27FC236}">
                  <a16:creationId xmlns:a16="http://schemas.microsoft.com/office/drawing/2014/main" id="{A0630CFE-8CB3-4813-B556-6537BEAF9137}"/>
                </a:ext>
              </a:extLst>
            </p:cNvPr>
            <p:cNvGrpSpPr>
              <a:grpSpLocks/>
            </p:cNvGrpSpPr>
            <p:nvPr/>
          </p:nvGrpSpPr>
          <p:grpSpPr bwMode="auto">
            <a:xfrm>
              <a:off x="1008" y="1968"/>
              <a:ext cx="1056" cy="240"/>
              <a:chOff x="1152" y="2304"/>
              <a:chExt cx="1056" cy="480"/>
            </a:xfrm>
            <a:grpFill/>
          </p:grpSpPr>
          <p:sp>
            <p:nvSpPr>
              <p:cNvPr id="54344" name="Rectangle 37">
                <a:extLst>
                  <a:ext uri="{FF2B5EF4-FFF2-40B4-BE49-F238E27FC236}">
                    <a16:creationId xmlns:a16="http://schemas.microsoft.com/office/drawing/2014/main" id="{4C253165-BD9B-4FBE-8074-62C89BB583A6}"/>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45" name="Rectangle 38">
                <a:extLst>
                  <a:ext uri="{FF2B5EF4-FFF2-40B4-BE49-F238E27FC236}">
                    <a16:creationId xmlns:a16="http://schemas.microsoft.com/office/drawing/2014/main" id="{1E3F821E-FFD0-47DE-AABE-C84C0863CA10}"/>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grpSp>
        <p:nvGrpSpPr>
          <p:cNvPr id="54283" name="Group 39">
            <a:extLst>
              <a:ext uri="{FF2B5EF4-FFF2-40B4-BE49-F238E27FC236}">
                <a16:creationId xmlns:a16="http://schemas.microsoft.com/office/drawing/2014/main" id="{64941C1C-249B-4374-961C-CC8443468D14}"/>
              </a:ext>
            </a:extLst>
          </p:cNvPr>
          <p:cNvGrpSpPr>
            <a:grpSpLocks/>
          </p:cNvGrpSpPr>
          <p:nvPr/>
        </p:nvGrpSpPr>
        <p:grpSpPr bwMode="auto">
          <a:xfrm>
            <a:off x="6248400" y="3714204"/>
            <a:ext cx="2209800" cy="1295400"/>
            <a:chOff x="672" y="2400"/>
            <a:chExt cx="1536" cy="928"/>
          </a:xfrm>
          <a:solidFill>
            <a:schemeClr val="accent4">
              <a:lumMod val="20000"/>
              <a:lumOff val="80000"/>
            </a:schemeClr>
          </a:solidFill>
        </p:grpSpPr>
        <p:sp>
          <p:nvSpPr>
            <p:cNvPr id="54331" name="Rectangle 40">
              <a:extLst>
                <a:ext uri="{FF2B5EF4-FFF2-40B4-BE49-F238E27FC236}">
                  <a16:creationId xmlns:a16="http://schemas.microsoft.com/office/drawing/2014/main" id="{47CC1B42-EB1C-4722-99E1-986E7D54774C}"/>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32" name="Rectangle 41">
              <a:extLst>
                <a:ext uri="{FF2B5EF4-FFF2-40B4-BE49-F238E27FC236}">
                  <a16:creationId xmlns:a16="http://schemas.microsoft.com/office/drawing/2014/main" id="{2E2FE85E-2564-4F49-AAE9-2D88B4E6872A}"/>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33" name="Rectangle 42">
              <a:extLst>
                <a:ext uri="{FF2B5EF4-FFF2-40B4-BE49-F238E27FC236}">
                  <a16:creationId xmlns:a16="http://schemas.microsoft.com/office/drawing/2014/main" id="{AC56FB5F-DFAC-4696-85AA-A393B3B8ED0E}"/>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34" name="AutoShape 43">
              <a:extLst>
                <a:ext uri="{FF2B5EF4-FFF2-40B4-BE49-F238E27FC236}">
                  <a16:creationId xmlns:a16="http://schemas.microsoft.com/office/drawing/2014/main" id="{D9D20F1A-D252-4C45-BF02-66A770A0B25A}"/>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54335" name="Rectangle 44">
              <a:extLst>
                <a:ext uri="{FF2B5EF4-FFF2-40B4-BE49-F238E27FC236}">
                  <a16:creationId xmlns:a16="http://schemas.microsoft.com/office/drawing/2014/main" id="{A129B0F1-E0F1-4E46-86DA-57E4A396446F}"/>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36" name="Rectangle 45">
              <a:extLst>
                <a:ext uri="{FF2B5EF4-FFF2-40B4-BE49-F238E27FC236}">
                  <a16:creationId xmlns:a16="http://schemas.microsoft.com/office/drawing/2014/main" id="{552A7896-09E1-4632-93E4-F01DAAC755AB}"/>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37" name="Rectangle 46">
              <a:extLst>
                <a:ext uri="{FF2B5EF4-FFF2-40B4-BE49-F238E27FC236}">
                  <a16:creationId xmlns:a16="http://schemas.microsoft.com/office/drawing/2014/main" id="{B49F6CA2-6C85-41C7-8D45-1EC46F1B81E8}"/>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38" name="Rectangle 47">
              <a:extLst>
                <a:ext uri="{FF2B5EF4-FFF2-40B4-BE49-F238E27FC236}">
                  <a16:creationId xmlns:a16="http://schemas.microsoft.com/office/drawing/2014/main" id="{4A87EC76-5708-497D-94F0-AB49EB298E7F}"/>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39" name="Rectangle 48">
              <a:extLst>
                <a:ext uri="{FF2B5EF4-FFF2-40B4-BE49-F238E27FC236}">
                  <a16:creationId xmlns:a16="http://schemas.microsoft.com/office/drawing/2014/main" id="{DAAE1EDA-BB74-4104-B699-907FE6867EDF}"/>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40" name="Rectangle 49">
              <a:extLst>
                <a:ext uri="{FF2B5EF4-FFF2-40B4-BE49-F238E27FC236}">
                  <a16:creationId xmlns:a16="http://schemas.microsoft.com/office/drawing/2014/main" id="{8BBD855E-953E-4D42-A1C2-D3CB11DAE1E1}"/>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54284" name="Oval 50">
            <a:extLst>
              <a:ext uri="{FF2B5EF4-FFF2-40B4-BE49-F238E27FC236}">
                <a16:creationId xmlns:a16="http://schemas.microsoft.com/office/drawing/2014/main" id="{FA20E9DD-DA4F-4DF6-B263-4CA377079C27}"/>
              </a:ext>
            </a:extLst>
          </p:cNvPr>
          <p:cNvSpPr>
            <a:spLocks noChangeArrowheads="1"/>
          </p:cNvSpPr>
          <p:nvPr/>
        </p:nvSpPr>
        <p:spPr bwMode="auto">
          <a:xfrm>
            <a:off x="4114800" y="1733004"/>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54285" name="Group 51">
            <a:extLst>
              <a:ext uri="{FF2B5EF4-FFF2-40B4-BE49-F238E27FC236}">
                <a16:creationId xmlns:a16="http://schemas.microsoft.com/office/drawing/2014/main" id="{AAFBDBDB-7707-4FF4-9D28-48D87A90076B}"/>
              </a:ext>
            </a:extLst>
          </p:cNvPr>
          <p:cNvGrpSpPr>
            <a:grpSpLocks/>
          </p:cNvGrpSpPr>
          <p:nvPr/>
        </p:nvGrpSpPr>
        <p:grpSpPr bwMode="auto">
          <a:xfrm>
            <a:off x="3810000" y="2571204"/>
            <a:ext cx="1524000" cy="990600"/>
            <a:chOff x="1008" y="1968"/>
            <a:chExt cx="1056" cy="720"/>
          </a:xfrm>
          <a:solidFill>
            <a:schemeClr val="accent4">
              <a:lumMod val="20000"/>
              <a:lumOff val="80000"/>
            </a:schemeClr>
          </a:solidFill>
        </p:grpSpPr>
        <p:grpSp>
          <p:nvGrpSpPr>
            <p:cNvPr id="54322" name="Group 52">
              <a:extLst>
                <a:ext uri="{FF2B5EF4-FFF2-40B4-BE49-F238E27FC236}">
                  <a16:creationId xmlns:a16="http://schemas.microsoft.com/office/drawing/2014/main" id="{3A63F2FB-3457-4725-B481-85DFE2581C89}"/>
                </a:ext>
              </a:extLst>
            </p:cNvPr>
            <p:cNvGrpSpPr>
              <a:grpSpLocks/>
            </p:cNvGrpSpPr>
            <p:nvPr/>
          </p:nvGrpSpPr>
          <p:grpSpPr bwMode="auto">
            <a:xfrm>
              <a:off x="1008" y="2208"/>
              <a:ext cx="1056" cy="240"/>
              <a:chOff x="1152" y="2304"/>
              <a:chExt cx="1056" cy="480"/>
            </a:xfrm>
            <a:grpFill/>
          </p:grpSpPr>
          <p:sp>
            <p:nvSpPr>
              <p:cNvPr id="54329" name="Rectangle 53">
                <a:extLst>
                  <a:ext uri="{FF2B5EF4-FFF2-40B4-BE49-F238E27FC236}">
                    <a16:creationId xmlns:a16="http://schemas.microsoft.com/office/drawing/2014/main" id="{80D27ABB-F93C-4BA3-A6A1-06331142910F}"/>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30" name="Rectangle 54">
                <a:extLst>
                  <a:ext uri="{FF2B5EF4-FFF2-40B4-BE49-F238E27FC236}">
                    <a16:creationId xmlns:a16="http://schemas.microsoft.com/office/drawing/2014/main" id="{2CF0C7FC-E5ED-47B2-AFC0-7BD7292A59FA}"/>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4323" name="Group 55">
              <a:extLst>
                <a:ext uri="{FF2B5EF4-FFF2-40B4-BE49-F238E27FC236}">
                  <a16:creationId xmlns:a16="http://schemas.microsoft.com/office/drawing/2014/main" id="{F984550D-9E15-40FE-836A-27868F965F12}"/>
                </a:ext>
              </a:extLst>
            </p:cNvPr>
            <p:cNvGrpSpPr>
              <a:grpSpLocks/>
            </p:cNvGrpSpPr>
            <p:nvPr/>
          </p:nvGrpSpPr>
          <p:grpSpPr bwMode="auto">
            <a:xfrm>
              <a:off x="1008" y="2448"/>
              <a:ext cx="1056" cy="240"/>
              <a:chOff x="1152" y="2304"/>
              <a:chExt cx="1056" cy="480"/>
            </a:xfrm>
            <a:grpFill/>
          </p:grpSpPr>
          <p:sp>
            <p:nvSpPr>
              <p:cNvPr id="54327" name="Rectangle 56">
                <a:extLst>
                  <a:ext uri="{FF2B5EF4-FFF2-40B4-BE49-F238E27FC236}">
                    <a16:creationId xmlns:a16="http://schemas.microsoft.com/office/drawing/2014/main" id="{E4E57961-8ACF-4C33-AD3D-AA36CED4BBCD}"/>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28" name="Rectangle 57">
                <a:extLst>
                  <a:ext uri="{FF2B5EF4-FFF2-40B4-BE49-F238E27FC236}">
                    <a16:creationId xmlns:a16="http://schemas.microsoft.com/office/drawing/2014/main" id="{B9238B7F-51AC-4532-B29E-6B3E024E83B5}"/>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4324" name="Group 58">
              <a:extLst>
                <a:ext uri="{FF2B5EF4-FFF2-40B4-BE49-F238E27FC236}">
                  <a16:creationId xmlns:a16="http://schemas.microsoft.com/office/drawing/2014/main" id="{E61AE8FC-0BE3-4E23-AB3C-D89E64201292}"/>
                </a:ext>
              </a:extLst>
            </p:cNvPr>
            <p:cNvGrpSpPr>
              <a:grpSpLocks/>
            </p:cNvGrpSpPr>
            <p:nvPr/>
          </p:nvGrpSpPr>
          <p:grpSpPr bwMode="auto">
            <a:xfrm>
              <a:off x="1008" y="1968"/>
              <a:ext cx="1056" cy="240"/>
              <a:chOff x="1152" y="2304"/>
              <a:chExt cx="1056" cy="480"/>
            </a:xfrm>
            <a:grpFill/>
          </p:grpSpPr>
          <p:sp>
            <p:nvSpPr>
              <p:cNvPr id="54325" name="Rectangle 59">
                <a:extLst>
                  <a:ext uri="{FF2B5EF4-FFF2-40B4-BE49-F238E27FC236}">
                    <a16:creationId xmlns:a16="http://schemas.microsoft.com/office/drawing/2014/main" id="{9758CF1F-6CD5-4742-968B-17C1E2F087E7}"/>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26" name="Rectangle 60">
                <a:extLst>
                  <a:ext uri="{FF2B5EF4-FFF2-40B4-BE49-F238E27FC236}">
                    <a16:creationId xmlns:a16="http://schemas.microsoft.com/office/drawing/2014/main" id="{FFB86087-7395-4C21-970E-C21F17B0F8D2}"/>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grpSp>
        <p:nvGrpSpPr>
          <p:cNvPr id="54286" name="Group 61">
            <a:extLst>
              <a:ext uri="{FF2B5EF4-FFF2-40B4-BE49-F238E27FC236}">
                <a16:creationId xmlns:a16="http://schemas.microsoft.com/office/drawing/2014/main" id="{25543523-57F7-4558-8FE7-2425BEC15818}"/>
              </a:ext>
            </a:extLst>
          </p:cNvPr>
          <p:cNvGrpSpPr>
            <a:grpSpLocks/>
          </p:cNvGrpSpPr>
          <p:nvPr/>
        </p:nvGrpSpPr>
        <p:grpSpPr bwMode="auto">
          <a:xfrm>
            <a:off x="3429000" y="3714204"/>
            <a:ext cx="2209800" cy="1295400"/>
            <a:chOff x="672" y="2400"/>
            <a:chExt cx="1536" cy="928"/>
          </a:xfrm>
          <a:solidFill>
            <a:schemeClr val="accent4">
              <a:lumMod val="20000"/>
              <a:lumOff val="80000"/>
            </a:schemeClr>
          </a:solidFill>
        </p:grpSpPr>
        <p:sp>
          <p:nvSpPr>
            <p:cNvPr id="54312" name="Rectangle 62">
              <a:extLst>
                <a:ext uri="{FF2B5EF4-FFF2-40B4-BE49-F238E27FC236}">
                  <a16:creationId xmlns:a16="http://schemas.microsoft.com/office/drawing/2014/main" id="{BEFAEB14-8A29-44B8-99E3-6D7D3799FBB9}"/>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X=1</a:t>
              </a:r>
            </a:p>
          </p:txBody>
        </p:sp>
        <p:sp>
          <p:nvSpPr>
            <p:cNvPr id="54313" name="Rectangle 63">
              <a:extLst>
                <a:ext uri="{FF2B5EF4-FFF2-40B4-BE49-F238E27FC236}">
                  <a16:creationId xmlns:a16="http://schemas.microsoft.com/office/drawing/2014/main" id="{A5B03BBD-6EE5-4ACB-AD05-8766B30044CF}"/>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14" name="Rectangle 64">
              <a:extLst>
                <a:ext uri="{FF2B5EF4-FFF2-40B4-BE49-F238E27FC236}">
                  <a16:creationId xmlns:a16="http://schemas.microsoft.com/office/drawing/2014/main" id="{7FA7B242-1854-4CFA-B048-ABFF2BFE7004}"/>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15" name="AutoShape 65">
              <a:extLst>
                <a:ext uri="{FF2B5EF4-FFF2-40B4-BE49-F238E27FC236}">
                  <a16:creationId xmlns:a16="http://schemas.microsoft.com/office/drawing/2014/main" id="{6F7C7062-543F-4023-A87D-00CECE25EA84}"/>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54316" name="Rectangle 66">
              <a:extLst>
                <a:ext uri="{FF2B5EF4-FFF2-40B4-BE49-F238E27FC236}">
                  <a16:creationId xmlns:a16="http://schemas.microsoft.com/office/drawing/2014/main" id="{5B9FC1B6-6409-4289-BFB6-3113769F609B}"/>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17" name="Rectangle 67">
              <a:extLst>
                <a:ext uri="{FF2B5EF4-FFF2-40B4-BE49-F238E27FC236}">
                  <a16:creationId xmlns:a16="http://schemas.microsoft.com/office/drawing/2014/main" id="{0EF623EC-0AA9-491C-A629-81432626D543}"/>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18" name="Rectangle 68">
              <a:extLst>
                <a:ext uri="{FF2B5EF4-FFF2-40B4-BE49-F238E27FC236}">
                  <a16:creationId xmlns:a16="http://schemas.microsoft.com/office/drawing/2014/main" id="{CA7BC47F-6889-4F83-9D7C-6AA0DD6A7D14}"/>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19" name="Rectangle 69">
              <a:extLst>
                <a:ext uri="{FF2B5EF4-FFF2-40B4-BE49-F238E27FC236}">
                  <a16:creationId xmlns:a16="http://schemas.microsoft.com/office/drawing/2014/main" id="{38953298-9231-4AEC-9B65-79C5A12F5D33}"/>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20" name="Rectangle 70">
              <a:extLst>
                <a:ext uri="{FF2B5EF4-FFF2-40B4-BE49-F238E27FC236}">
                  <a16:creationId xmlns:a16="http://schemas.microsoft.com/office/drawing/2014/main" id="{1DB7644E-2AE1-4E50-AB67-1A38415CB74D}"/>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4321" name="Rectangle 71">
              <a:extLst>
                <a:ext uri="{FF2B5EF4-FFF2-40B4-BE49-F238E27FC236}">
                  <a16:creationId xmlns:a16="http://schemas.microsoft.com/office/drawing/2014/main" id="{D136955C-23D9-4E4C-B081-21799FBA2EB6}"/>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54287" name="Text Box 72">
            <a:extLst>
              <a:ext uri="{FF2B5EF4-FFF2-40B4-BE49-F238E27FC236}">
                <a16:creationId xmlns:a16="http://schemas.microsoft.com/office/drawing/2014/main" id="{04DBCAAA-7317-4B0B-A7E0-181CF361E5C1}"/>
              </a:ext>
            </a:extLst>
          </p:cNvPr>
          <p:cNvSpPr txBox="1">
            <a:spLocks noChangeArrowheads="1"/>
          </p:cNvSpPr>
          <p:nvPr/>
        </p:nvSpPr>
        <p:spPr bwMode="auto">
          <a:xfrm>
            <a:off x="1203325" y="2876004"/>
            <a:ext cx="833438"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X = 2</a:t>
            </a:r>
          </a:p>
        </p:txBody>
      </p:sp>
      <p:sp>
        <p:nvSpPr>
          <p:cNvPr id="54288" name="Text Box 73">
            <a:extLst>
              <a:ext uri="{FF2B5EF4-FFF2-40B4-BE49-F238E27FC236}">
                <a16:creationId xmlns:a16="http://schemas.microsoft.com/office/drawing/2014/main" id="{6668D53F-D783-4A76-8DF1-C260E5311201}"/>
              </a:ext>
            </a:extLst>
          </p:cNvPr>
          <p:cNvSpPr txBox="1">
            <a:spLocks noChangeArrowheads="1"/>
          </p:cNvSpPr>
          <p:nvPr/>
        </p:nvSpPr>
        <p:spPr bwMode="auto">
          <a:xfrm>
            <a:off x="2209800" y="2876004"/>
            <a:ext cx="376238"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M</a:t>
            </a:r>
          </a:p>
        </p:txBody>
      </p:sp>
      <p:sp>
        <p:nvSpPr>
          <p:cNvPr id="54289" name="Text Box 74">
            <a:extLst>
              <a:ext uri="{FF2B5EF4-FFF2-40B4-BE49-F238E27FC236}">
                <a16:creationId xmlns:a16="http://schemas.microsoft.com/office/drawing/2014/main" id="{DCB93171-5C89-426E-95B7-920481E97194}"/>
              </a:ext>
            </a:extLst>
          </p:cNvPr>
          <p:cNvSpPr txBox="1">
            <a:spLocks noChangeArrowheads="1"/>
          </p:cNvSpPr>
          <p:nvPr/>
        </p:nvSpPr>
        <p:spPr bwMode="auto">
          <a:xfrm>
            <a:off x="4495800" y="4323804"/>
            <a:ext cx="520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EM</a:t>
            </a:r>
          </a:p>
        </p:txBody>
      </p:sp>
      <p:sp>
        <p:nvSpPr>
          <p:cNvPr id="54290" name="Text Box 75">
            <a:extLst>
              <a:ext uri="{FF2B5EF4-FFF2-40B4-BE49-F238E27FC236}">
                <a16:creationId xmlns:a16="http://schemas.microsoft.com/office/drawing/2014/main" id="{C7050D92-2C7D-42DD-931A-FEDFF7D5583E}"/>
              </a:ext>
            </a:extLst>
          </p:cNvPr>
          <p:cNvSpPr txBox="1">
            <a:spLocks noChangeArrowheads="1"/>
          </p:cNvSpPr>
          <p:nvPr/>
        </p:nvSpPr>
        <p:spPr bwMode="auto">
          <a:xfrm>
            <a:off x="5041900" y="4338092"/>
            <a:ext cx="620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100</a:t>
            </a:r>
          </a:p>
        </p:txBody>
      </p:sp>
      <p:sp>
        <p:nvSpPr>
          <p:cNvPr id="721996" name="Freeform 76">
            <a:extLst>
              <a:ext uri="{FF2B5EF4-FFF2-40B4-BE49-F238E27FC236}">
                <a16:creationId xmlns:a16="http://schemas.microsoft.com/office/drawing/2014/main" id="{6459112E-7F9C-4298-A86A-4C12F8DD4BE7}"/>
              </a:ext>
            </a:extLst>
          </p:cNvPr>
          <p:cNvSpPr>
            <a:spLocks/>
          </p:cNvSpPr>
          <p:nvPr/>
        </p:nvSpPr>
        <p:spPr bwMode="auto">
          <a:xfrm>
            <a:off x="7848600" y="2190204"/>
            <a:ext cx="660400" cy="1066800"/>
          </a:xfrm>
          <a:custGeom>
            <a:avLst/>
            <a:gdLst>
              <a:gd name="T0" fmla="*/ 0 w 416"/>
              <a:gd name="T1" fmla="*/ 0 h 672"/>
              <a:gd name="T2" fmla="*/ 967740000 w 416"/>
              <a:gd name="T3" fmla="*/ 967740000 h 672"/>
              <a:gd name="T4" fmla="*/ 483870000 w 416"/>
              <a:gd name="T5" fmla="*/ 1693545000 h 672"/>
              <a:gd name="T6" fmla="*/ 0 60000 65536"/>
              <a:gd name="T7" fmla="*/ 0 60000 65536"/>
              <a:gd name="T8" fmla="*/ 0 60000 65536"/>
              <a:gd name="T9" fmla="*/ 0 w 416"/>
              <a:gd name="T10" fmla="*/ 0 h 672"/>
              <a:gd name="T11" fmla="*/ 416 w 416"/>
              <a:gd name="T12" fmla="*/ 672 h 672"/>
            </a:gdLst>
            <a:ahLst/>
            <a:cxnLst>
              <a:cxn ang="T6">
                <a:pos x="T0" y="T1"/>
              </a:cxn>
              <a:cxn ang="T7">
                <a:pos x="T2" y="T3"/>
              </a:cxn>
              <a:cxn ang="T8">
                <a:pos x="T4" y="T5"/>
              </a:cxn>
            </a:cxnLst>
            <a:rect l="T9" t="T10" r="T11" b="T12"/>
            <a:pathLst>
              <a:path w="416" h="672">
                <a:moveTo>
                  <a:pt x="0" y="0"/>
                </a:moveTo>
                <a:cubicBezTo>
                  <a:pt x="176" y="136"/>
                  <a:pt x="352" y="272"/>
                  <a:pt x="384" y="384"/>
                </a:cubicBezTo>
                <a:cubicBezTo>
                  <a:pt x="416" y="496"/>
                  <a:pt x="304" y="584"/>
                  <a:pt x="192" y="672"/>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21997" name="Freeform 77">
            <a:extLst>
              <a:ext uri="{FF2B5EF4-FFF2-40B4-BE49-F238E27FC236}">
                <a16:creationId xmlns:a16="http://schemas.microsoft.com/office/drawing/2014/main" id="{D416B324-119B-4017-A6FE-F4957EA48E13}"/>
              </a:ext>
            </a:extLst>
          </p:cNvPr>
          <p:cNvSpPr>
            <a:spLocks/>
          </p:cNvSpPr>
          <p:nvPr/>
        </p:nvSpPr>
        <p:spPr bwMode="auto">
          <a:xfrm>
            <a:off x="4635500" y="3257004"/>
            <a:ext cx="4165600" cy="2781300"/>
          </a:xfrm>
          <a:custGeom>
            <a:avLst/>
            <a:gdLst>
              <a:gd name="T0" fmla="*/ 2147483647 w 2624"/>
              <a:gd name="T1" fmla="*/ 0 h 1752"/>
              <a:gd name="T2" fmla="*/ 2147483647 w 2624"/>
              <a:gd name="T3" fmla="*/ 2147483647 h 1752"/>
              <a:gd name="T4" fmla="*/ 2147483647 w 2624"/>
              <a:gd name="T5" fmla="*/ 2147483647 h 1752"/>
              <a:gd name="T6" fmla="*/ 866933750 w 2624"/>
              <a:gd name="T7" fmla="*/ 2147483647 h 1752"/>
              <a:gd name="T8" fmla="*/ 20161250 w 2624"/>
              <a:gd name="T9" fmla="*/ 2147483647 h 1752"/>
              <a:gd name="T10" fmla="*/ 0 60000 65536"/>
              <a:gd name="T11" fmla="*/ 0 60000 65536"/>
              <a:gd name="T12" fmla="*/ 0 60000 65536"/>
              <a:gd name="T13" fmla="*/ 0 60000 65536"/>
              <a:gd name="T14" fmla="*/ 0 60000 65536"/>
              <a:gd name="T15" fmla="*/ 0 w 2624"/>
              <a:gd name="T16" fmla="*/ 0 h 1752"/>
              <a:gd name="T17" fmla="*/ 2624 w 2624"/>
              <a:gd name="T18" fmla="*/ 1752 h 1752"/>
            </a:gdLst>
            <a:ahLst/>
            <a:cxnLst>
              <a:cxn ang="T10">
                <a:pos x="T0" y="T1"/>
              </a:cxn>
              <a:cxn ang="T11">
                <a:pos x="T2" y="T3"/>
              </a:cxn>
              <a:cxn ang="T12">
                <a:pos x="T4" y="T5"/>
              </a:cxn>
              <a:cxn ang="T13">
                <a:pos x="T6" y="T7"/>
              </a:cxn>
              <a:cxn ang="T14">
                <a:pos x="T8" y="T9"/>
              </a:cxn>
            </a:cxnLst>
            <a:rect l="T15" t="T16" r="T17" b="T18"/>
            <a:pathLst>
              <a:path w="2624" h="1752">
                <a:moveTo>
                  <a:pt x="2216" y="0"/>
                </a:moveTo>
                <a:cubicBezTo>
                  <a:pt x="2420" y="320"/>
                  <a:pt x="2624" y="640"/>
                  <a:pt x="2600" y="912"/>
                </a:cubicBezTo>
                <a:cubicBezTo>
                  <a:pt x="2576" y="1184"/>
                  <a:pt x="2448" y="1512"/>
                  <a:pt x="2072" y="1632"/>
                </a:cubicBezTo>
                <a:cubicBezTo>
                  <a:pt x="1696" y="1752"/>
                  <a:pt x="688" y="1720"/>
                  <a:pt x="344" y="1632"/>
                </a:cubicBezTo>
                <a:cubicBezTo>
                  <a:pt x="0" y="1544"/>
                  <a:pt x="4" y="1324"/>
                  <a:pt x="8" y="1104"/>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21998" name="Freeform 78">
            <a:extLst>
              <a:ext uri="{FF2B5EF4-FFF2-40B4-BE49-F238E27FC236}">
                <a16:creationId xmlns:a16="http://schemas.microsoft.com/office/drawing/2014/main" id="{03F58F82-450A-4180-A2E6-1943D96658FC}"/>
              </a:ext>
            </a:extLst>
          </p:cNvPr>
          <p:cNvSpPr>
            <a:spLocks/>
          </p:cNvSpPr>
          <p:nvPr/>
        </p:nvSpPr>
        <p:spPr bwMode="auto">
          <a:xfrm>
            <a:off x="2590800" y="3104604"/>
            <a:ext cx="2971800" cy="2654300"/>
          </a:xfrm>
          <a:custGeom>
            <a:avLst/>
            <a:gdLst>
              <a:gd name="T0" fmla="*/ 0 w 1872"/>
              <a:gd name="T1" fmla="*/ 0 h 1672"/>
              <a:gd name="T2" fmla="*/ 725805000 w 1872"/>
              <a:gd name="T3" fmla="*/ 1814512500 h 1672"/>
              <a:gd name="T4" fmla="*/ 725805000 w 1872"/>
              <a:gd name="T5" fmla="*/ 2147483647 h 1672"/>
              <a:gd name="T6" fmla="*/ 2147483647 w 1872"/>
              <a:gd name="T7" fmla="*/ 2147483647 h 1672"/>
              <a:gd name="T8" fmla="*/ 2147483647 w 1872"/>
              <a:gd name="T9" fmla="*/ 2147483647 h 1672"/>
              <a:gd name="T10" fmla="*/ 0 60000 65536"/>
              <a:gd name="T11" fmla="*/ 0 60000 65536"/>
              <a:gd name="T12" fmla="*/ 0 60000 65536"/>
              <a:gd name="T13" fmla="*/ 0 60000 65536"/>
              <a:gd name="T14" fmla="*/ 0 60000 65536"/>
              <a:gd name="T15" fmla="*/ 0 w 1872"/>
              <a:gd name="T16" fmla="*/ 0 h 1672"/>
              <a:gd name="T17" fmla="*/ 1872 w 1872"/>
              <a:gd name="T18" fmla="*/ 1672 h 1672"/>
            </a:gdLst>
            <a:ahLst/>
            <a:cxnLst>
              <a:cxn ang="T10">
                <a:pos x="T0" y="T1"/>
              </a:cxn>
              <a:cxn ang="T11">
                <a:pos x="T2" y="T3"/>
              </a:cxn>
              <a:cxn ang="T12">
                <a:pos x="T4" y="T5"/>
              </a:cxn>
              <a:cxn ang="T13">
                <a:pos x="T6" y="T7"/>
              </a:cxn>
              <a:cxn ang="T14">
                <a:pos x="T8" y="T9"/>
              </a:cxn>
            </a:cxnLst>
            <a:rect l="T15" t="T16" r="T17" b="T18"/>
            <a:pathLst>
              <a:path w="1872" h="1672">
                <a:moveTo>
                  <a:pt x="0" y="0"/>
                </a:moveTo>
                <a:cubicBezTo>
                  <a:pt x="120" y="240"/>
                  <a:pt x="240" y="480"/>
                  <a:pt x="288" y="720"/>
                </a:cubicBezTo>
                <a:cubicBezTo>
                  <a:pt x="336" y="960"/>
                  <a:pt x="80" y="1288"/>
                  <a:pt x="288" y="1440"/>
                </a:cubicBezTo>
                <a:cubicBezTo>
                  <a:pt x="496" y="1592"/>
                  <a:pt x="1272" y="1672"/>
                  <a:pt x="1536" y="1632"/>
                </a:cubicBezTo>
                <a:cubicBezTo>
                  <a:pt x="1800" y="1592"/>
                  <a:pt x="1836" y="1396"/>
                  <a:pt x="1872" y="120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21999" name="Text Box 79">
            <a:extLst>
              <a:ext uri="{FF2B5EF4-FFF2-40B4-BE49-F238E27FC236}">
                <a16:creationId xmlns:a16="http://schemas.microsoft.com/office/drawing/2014/main" id="{FA343AB8-4760-4301-B817-AA827917A845}"/>
              </a:ext>
            </a:extLst>
          </p:cNvPr>
          <p:cNvSpPr txBox="1">
            <a:spLocks noChangeArrowheads="1"/>
          </p:cNvSpPr>
          <p:nvPr/>
        </p:nvSpPr>
        <p:spPr bwMode="auto">
          <a:xfrm>
            <a:off x="8213725" y="2069554"/>
            <a:ext cx="88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Rd &amp;X</a:t>
            </a:r>
          </a:p>
        </p:txBody>
      </p:sp>
      <p:sp>
        <p:nvSpPr>
          <p:cNvPr id="54295" name="Text Box 80">
            <a:extLst>
              <a:ext uri="{FF2B5EF4-FFF2-40B4-BE49-F238E27FC236}">
                <a16:creationId xmlns:a16="http://schemas.microsoft.com/office/drawing/2014/main" id="{9B7F5CEE-E0D2-47A6-A59D-2AC92653D1C7}"/>
              </a:ext>
            </a:extLst>
          </p:cNvPr>
          <p:cNvSpPr txBox="1">
            <a:spLocks noChangeArrowheads="1"/>
          </p:cNvSpPr>
          <p:nvPr/>
        </p:nvSpPr>
        <p:spPr bwMode="auto">
          <a:xfrm>
            <a:off x="7604125" y="5117554"/>
            <a:ext cx="184150"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22001" name="Text Box 81">
            <a:extLst>
              <a:ext uri="{FF2B5EF4-FFF2-40B4-BE49-F238E27FC236}">
                <a16:creationId xmlns:a16="http://schemas.microsoft.com/office/drawing/2014/main" id="{902C788F-15F7-4BA8-BB80-6D08C0A0E7CE}"/>
              </a:ext>
            </a:extLst>
          </p:cNvPr>
          <p:cNvSpPr txBox="1">
            <a:spLocks noChangeArrowheads="1"/>
          </p:cNvSpPr>
          <p:nvPr/>
        </p:nvSpPr>
        <p:spPr bwMode="auto">
          <a:xfrm>
            <a:off x="7832725" y="5041354"/>
            <a:ext cx="758825"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Read</a:t>
            </a:r>
          </a:p>
        </p:txBody>
      </p:sp>
      <p:grpSp>
        <p:nvGrpSpPr>
          <p:cNvPr id="18" name="Group 82">
            <a:extLst>
              <a:ext uri="{FF2B5EF4-FFF2-40B4-BE49-F238E27FC236}">
                <a16:creationId xmlns:a16="http://schemas.microsoft.com/office/drawing/2014/main" id="{D128725D-3B2B-426D-B280-6D506CFC9F66}"/>
              </a:ext>
            </a:extLst>
          </p:cNvPr>
          <p:cNvGrpSpPr>
            <a:grpSpLocks/>
          </p:cNvGrpSpPr>
          <p:nvPr/>
        </p:nvGrpSpPr>
        <p:grpSpPr bwMode="auto">
          <a:xfrm>
            <a:off x="330200" y="3485604"/>
            <a:ext cx="3937000" cy="2679700"/>
            <a:chOff x="208" y="2016"/>
            <a:chExt cx="2480" cy="1688"/>
          </a:xfrm>
        </p:grpSpPr>
        <p:sp>
          <p:nvSpPr>
            <p:cNvPr id="54310" name="Freeform 83">
              <a:extLst>
                <a:ext uri="{FF2B5EF4-FFF2-40B4-BE49-F238E27FC236}">
                  <a16:creationId xmlns:a16="http://schemas.microsoft.com/office/drawing/2014/main" id="{077ED25E-C33A-4682-B02F-BC5651F66D57}"/>
                </a:ext>
              </a:extLst>
            </p:cNvPr>
            <p:cNvSpPr>
              <a:spLocks/>
            </p:cNvSpPr>
            <p:nvPr/>
          </p:nvSpPr>
          <p:spPr bwMode="auto">
            <a:xfrm>
              <a:off x="512" y="2016"/>
              <a:ext cx="2176" cy="1688"/>
            </a:xfrm>
            <a:custGeom>
              <a:avLst/>
              <a:gdLst>
                <a:gd name="T0" fmla="*/ 2176 w 2176"/>
                <a:gd name="T1" fmla="*/ 960 h 1688"/>
                <a:gd name="T2" fmla="*/ 2032 w 2176"/>
                <a:gd name="T3" fmla="*/ 1440 h 1688"/>
                <a:gd name="T4" fmla="*/ 1696 w 2176"/>
                <a:gd name="T5" fmla="*/ 1488 h 1688"/>
                <a:gd name="T6" fmla="*/ 256 w 2176"/>
                <a:gd name="T7" fmla="*/ 1440 h 1688"/>
                <a:gd name="T8" fmla="*/ 160 w 2176"/>
                <a:gd name="T9" fmla="*/ 0 h 1688"/>
                <a:gd name="T10" fmla="*/ 0 60000 65536"/>
                <a:gd name="T11" fmla="*/ 0 60000 65536"/>
                <a:gd name="T12" fmla="*/ 0 60000 65536"/>
                <a:gd name="T13" fmla="*/ 0 60000 65536"/>
                <a:gd name="T14" fmla="*/ 0 60000 65536"/>
                <a:gd name="T15" fmla="*/ 0 w 2176"/>
                <a:gd name="T16" fmla="*/ 0 h 1688"/>
                <a:gd name="T17" fmla="*/ 2176 w 2176"/>
                <a:gd name="T18" fmla="*/ 1688 h 1688"/>
              </a:gdLst>
              <a:ahLst/>
              <a:cxnLst>
                <a:cxn ang="T10">
                  <a:pos x="T0" y="T1"/>
                </a:cxn>
                <a:cxn ang="T11">
                  <a:pos x="T2" y="T3"/>
                </a:cxn>
                <a:cxn ang="T12">
                  <a:pos x="T4" y="T5"/>
                </a:cxn>
                <a:cxn ang="T13">
                  <a:pos x="T6" y="T7"/>
                </a:cxn>
                <a:cxn ang="T14">
                  <a:pos x="T8" y="T9"/>
                </a:cxn>
              </a:cxnLst>
              <a:rect l="T15" t="T16" r="T17" b="T18"/>
              <a:pathLst>
                <a:path w="2176" h="1688">
                  <a:moveTo>
                    <a:pt x="2176" y="960"/>
                  </a:moveTo>
                  <a:cubicBezTo>
                    <a:pt x="2144" y="1156"/>
                    <a:pt x="2112" y="1352"/>
                    <a:pt x="2032" y="1440"/>
                  </a:cubicBezTo>
                  <a:cubicBezTo>
                    <a:pt x="1952" y="1528"/>
                    <a:pt x="1992" y="1488"/>
                    <a:pt x="1696" y="1488"/>
                  </a:cubicBezTo>
                  <a:cubicBezTo>
                    <a:pt x="1400" y="1488"/>
                    <a:pt x="512" y="1688"/>
                    <a:pt x="256" y="1440"/>
                  </a:cubicBezTo>
                  <a:cubicBezTo>
                    <a:pt x="0" y="1192"/>
                    <a:pt x="80" y="596"/>
                    <a:pt x="16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4311" name="Text Box 84">
              <a:extLst>
                <a:ext uri="{FF2B5EF4-FFF2-40B4-BE49-F238E27FC236}">
                  <a16:creationId xmlns:a16="http://schemas.microsoft.com/office/drawing/2014/main" id="{23D6857E-2479-48D2-9015-2413479F6018}"/>
                </a:ext>
              </a:extLst>
            </p:cNvPr>
            <p:cNvSpPr txBox="1">
              <a:spLocks noChangeArrowheads="1"/>
            </p:cNvSpPr>
            <p:nvPr/>
          </p:nvSpPr>
          <p:spPr bwMode="auto">
            <a:xfrm>
              <a:off x="208" y="3044"/>
              <a:ext cx="3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a:t>Int</a:t>
              </a:r>
            </a:p>
          </p:txBody>
        </p:sp>
      </p:grpSp>
      <p:sp>
        <p:nvSpPr>
          <p:cNvPr id="722005" name="Text Box 85">
            <a:extLst>
              <a:ext uri="{FF2B5EF4-FFF2-40B4-BE49-F238E27FC236}">
                <a16:creationId xmlns:a16="http://schemas.microsoft.com/office/drawing/2014/main" id="{054B3286-91E1-4D55-94FC-52449E135F7D}"/>
              </a:ext>
            </a:extLst>
          </p:cNvPr>
          <p:cNvSpPr txBox="1">
            <a:spLocks noChangeArrowheads="1"/>
          </p:cNvSpPr>
          <p:nvPr/>
        </p:nvSpPr>
        <p:spPr bwMode="auto">
          <a:xfrm>
            <a:off x="2197100" y="2585492"/>
            <a:ext cx="661988" cy="366712"/>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    S</a:t>
            </a:r>
          </a:p>
        </p:txBody>
      </p:sp>
      <p:sp>
        <p:nvSpPr>
          <p:cNvPr id="722006" name="Line 86">
            <a:extLst>
              <a:ext uri="{FF2B5EF4-FFF2-40B4-BE49-F238E27FC236}">
                <a16:creationId xmlns:a16="http://schemas.microsoft.com/office/drawing/2014/main" id="{E095BBEE-B55F-4A7E-86DB-453781C24914}"/>
              </a:ext>
            </a:extLst>
          </p:cNvPr>
          <p:cNvSpPr>
            <a:spLocks noChangeShapeType="1"/>
          </p:cNvSpPr>
          <p:nvPr/>
        </p:nvSpPr>
        <p:spPr bwMode="auto">
          <a:xfrm>
            <a:off x="2286000" y="3028404"/>
            <a:ext cx="2286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07" name="Text Box 87">
            <a:extLst>
              <a:ext uri="{FF2B5EF4-FFF2-40B4-BE49-F238E27FC236}">
                <a16:creationId xmlns:a16="http://schemas.microsoft.com/office/drawing/2014/main" id="{FDF31F19-FE70-4988-BC13-09A51A9B3809}"/>
              </a:ext>
            </a:extLst>
          </p:cNvPr>
          <p:cNvSpPr txBox="1">
            <a:spLocks noChangeArrowheads="1"/>
          </p:cNvSpPr>
          <p:nvPr/>
        </p:nvSpPr>
        <p:spPr bwMode="auto">
          <a:xfrm>
            <a:off x="2955925" y="4965154"/>
            <a:ext cx="787400"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Flush</a:t>
            </a:r>
          </a:p>
        </p:txBody>
      </p:sp>
      <p:grpSp>
        <p:nvGrpSpPr>
          <p:cNvPr id="19" name="Group 88">
            <a:extLst>
              <a:ext uri="{FF2B5EF4-FFF2-40B4-BE49-F238E27FC236}">
                <a16:creationId xmlns:a16="http://schemas.microsoft.com/office/drawing/2014/main" id="{5E345651-B16D-4992-A545-CAF5ED6842BF}"/>
              </a:ext>
            </a:extLst>
          </p:cNvPr>
          <p:cNvGrpSpPr>
            <a:grpSpLocks/>
          </p:cNvGrpSpPr>
          <p:nvPr/>
        </p:nvGrpSpPr>
        <p:grpSpPr bwMode="auto">
          <a:xfrm>
            <a:off x="5029200" y="3104604"/>
            <a:ext cx="1930400" cy="2882900"/>
            <a:chOff x="3168" y="1776"/>
            <a:chExt cx="1216" cy="1816"/>
          </a:xfrm>
        </p:grpSpPr>
        <p:sp>
          <p:nvSpPr>
            <p:cNvPr id="54308" name="Freeform 89">
              <a:extLst>
                <a:ext uri="{FF2B5EF4-FFF2-40B4-BE49-F238E27FC236}">
                  <a16:creationId xmlns:a16="http://schemas.microsoft.com/office/drawing/2014/main" id="{0BDB7EF9-56CE-4544-B054-22B6E8AD7BF7}"/>
                </a:ext>
              </a:extLst>
            </p:cNvPr>
            <p:cNvSpPr>
              <a:spLocks/>
            </p:cNvSpPr>
            <p:nvPr/>
          </p:nvSpPr>
          <p:spPr bwMode="auto">
            <a:xfrm>
              <a:off x="3168" y="1776"/>
              <a:ext cx="1008" cy="1816"/>
            </a:xfrm>
            <a:custGeom>
              <a:avLst/>
              <a:gdLst>
                <a:gd name="T0" fmla="*/ 0 w 1008"/>
                <a:gd name="T1" fmla="*/ 1632 h 1816"/>
                <a:gd name="T2" fmla="*/ 672 w 1008"/>
                <a:gd name="T3" fmla="*/ 1632 h 1816"/>
                <a:gd name="T4" fmla="*/ 624 w 1008"/>
                <a:gd name="T5" fmla="*/ 528 h 1816"/>
                <a:gd name="T6" fmla="*/ 1008 w 1008"/>
                <a:gd name="T7" fmla="*/ 0 h 1816"/>
                <a:gd name="T8" fmla="*/ 0 60000 65536"/>
                <a:gd name="T9" fmla="*/ 0 60000 65536"/>
                <a:gd name="T10" fmla="*/ 0 60000 65536"/>
                <a:gd name="T11" fmla="*/ 0 60000 65536"/>
                <a:gd name="T12" fmla="*/ 0 w 1008"/>
                <a:gd name="T13" fmla="*/ 0 h 1816"/>
                <a:gd name="T14" fmla="*/ 1008 w 1008"/>
                <a:gd name="T15" fmla="*/ 1816 h 1816"/>
              </a:gdLst>
              <a:ahLst/>
              <a:cxnLst>
                <a:cxn ang="T8">
                  <a:pos x="T0" y="T1"/>
                </a:cxn>
                <a:cxn ang="T9">
                  <a:pos x="T2" y="T3"/>
                </a:cxn>
                <a:cxn ang="T10">
                  <a:pos x="T4" y="T5"/>
                </a:cxn>
                <a:cxn ang="T11">
                  <a:pos x="T6" y="T7"/>
                </a:cxn>
              </a:cxnLst>
              <a:rect l="T12" t="T13" r="T14" b="T15"/>
              <a:pathLst>
                <a:path w="1008" h="1816">
                  <a:moveTo>
                    <a:pt x="0" y="1632"/>
                  </a:moveTo>
                  <a:cubicBezTo>
                    <a:pt x="284" y="1724"/>
                    <a:pt x="568" y="1816"/>
                    <a:pt x="672" y="1632"/>
                  </a:cubicBezTo>
                  <a:cubicBezTo>
                    <a:pt x="776" y="1448"/>
                    <a:pt x="568" y="800"/>
                    <a:pt x="624" y="528"/>
                  </a:cubicBezTo>
                  <a:cubicBezTo>
                    <a:pt x="680" y="256"/>
                    <a:pt x="844" y="128"/>
                    <a:pt x="1008"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4309" name="Text Box 90">
              <a:extLst>
                <a:ext uri="{FF2B5EF4-FFF2-40B4-BE49-F238E27FC236}">
                  <a16:creationId xmlns:a16="http://schemas.microsoft.com/office/drawing/2014/main" id="{C365183A-8E38-4AEA-A9C0-2D3800853D3F}"/>
                </a:ext>
              </a:extLst>
            </p:cNvPr>
            <p:cNvSpPr txBox="1">
              <a:spLocks noChangeArrowheads="1"/>
            </p:cNvSpPr>
            <p:nvPr/>
          </p:nvSpPr>
          <p:spPr bwMode="auto">
            <a:xfrm>
              <a:off x="3888" y="3024"/>
              <a:ext cx="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Flush</a:t>
              </a:r>
            </a:p>
          </p:txBody>
        </p:sp>
      </p:grpSp>
      <p:sp>
        <p:nvSpPr>
          <p:cNvPr id="722011" name="Text Box 91">
            <a:extLst>
              <a:ext uri="{FF2B5EF4-FFF2-40B4-BE49-F238E27FC236}">
                <a16:creationId xmlns:a16="http://schemas.microsoft.com/office/drawing/2014/main" id="{DB464EAB-E540-492E-898C-DF7B66F27D9B}"/>
              </a:ext>
            </a:extLst>
          </p:cNvPr>
          <p:cNvSpPr txBox="1">
            <a:spLocks noChangeArrowheads="1"/>
          </p:cNvSpPr>
          <p:nvPr/>
        </p:nvSpPr>
        <p:spPr bwMode="auto">
          <a:xfrm>
            <a:off x="4851400" y="4019004"/>
            <a:ext cx="33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S</a:t>
            </a:r>
          </a:p>
        </p:txBody>
      </p:sp>
      <p:sp>
        <p:nvSpPr>
          <p:cNvPr id="722012" name="Text Box 92">
            <a:extLst>
              <a:ext uri="{FF2B5EF4-FFF2-40B4-BE49-F238E27FC236}">
                <a16:creationId xmlns:a16="http://schemas.microsoft.com/office/drawing/2014/main" id="{1F3722A3-0820-4138-BE11-0AA7D03DA345}"/>
              </a:ext>
            </a:extLst>
          </p:cNvPr>
          <p:cNvSpPr txBox="1">
            <a:spLocks noChangeArrowheads="1"/>
          </p:cNvSpPr>
          <p:nvPr/>
        </p:nvSpPr>
        <p:spPr bwMode="auto">
          <a:xfrm>
            <a:off x="5397500" y="4033292"/>
            <a:ext cx="620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101</a:t>
            </a:r>
          </a:p>
        </p:txBody>
      </p:sp>
      <p:sp>
        <p:nvSpPr>
          <p:cNvPr id="722013" name="Line 93">
            <a:extLst>
              <a:ext uri="{FF2B5EF4-FFF2-40B4-BE49-F238E27FC236}">
                <a16:creationId xmlns:a16="http://schemas.microsoft.com/office/drawing/2014/main" id="{5E3AC7B3-2D4C-40BB-BC21-3DCA0487A9F7}"/>
              </a:ext>
            </a:extLst>
          </p:cNvPr>
          <p:cNvSpPr>
            <a:spLocks noChangeShapeType="1"/>
          </p:cNvSpPr>
          <p:nvPr/>
        </p:nvSpPr>
        <p:spPr bwMode="auto">
          <a:xfrm flipV="1">
            <a:off x="3581400" y="4441279"/>
            <a:ext cx="2057400" cy="349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14" name="Text Box 94">
            <a:extLst>
              <a:ext uri="{FF2B5EF4-FFF2-40B4-BE49-F238E27FC236}">
                <a16:creationId xmlns:a16="http://schemas.microsoft.com/office/drawing/2014/main" id="{76C3F7F5-32BA-4840-8B4B-359DD7FEEB1C}"/>
              </a:ext>
            </a:extLst>
          </p:cNvPr>
          <p:cNvSpPr txBox="1">
            <a:spLocks noChangeArrowheads="1"/>
          </p:cNvSpPr>
          <p:nvPr/>
        </p:nvSpPr>
        <p:spPr bwMode="auto">
          <a:xfrm>
            <a:off x="6742113" y="2876004"/>
            <a:ext cx="833437"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X = 2</a:t>
            </a:r>
          </a:p>
        </p:txBody>
      </p:sp>
      <p:sp>
        <p:nvSpPr>
          <p:cNvPr id="722015" name="Text Box 95">
            <a:extLst>
              <a:ext uri="{FF2B5EF4-FFF2-40B4-BE49-F238E27FC236}">
                <a16:creationId xmlns:a16="http://schemas.microsoft.com/office/drawing/2014/main" id="{F0A54D22-EDD5-4BC8-827A-6F27CF43A457}"/>
              </a:ext>
            </a:extLst>
          </p:cNvPr>
          <p:cNvSpPr txBox="1">
            <a:spLocks noChangeArrowheads="1"/>
          </p:cNvSpPr>
          <p:nvPr/>
        </p:nvSpPr>
        <p:spPr bwMode="auto">
          <a:xfrm>
            <a:off x="7748588" y="2876004"/>
            <a:ext cx="339725"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S</a:t>
            </a:r>
          </a:p>
        </p:txBody>
      </p:sp>
      <p:sp>
        <p:nvSpPr>
          <p:cNvPr id="722016" name="Text Box 96">
            <a:extLst>
              <a:ext uri="{FF2B5EF4-FFF2-40B4-BE49-F238E27FC236}">
                <a16:creationId xmlns:a16="http://schemas.microsoft.com/office/drawing/2014/main" id="{51125D8A-239C-4A86-B884-F1F0E75D3E95}"/>
              </a:ext>
            </a:extLst>
          </p:cNvPr>
          <p:cNvSpPr txBox="1">
            <a:spLocks noChangeArrowheads="1"/>
          </p:cNvSpPr>
          <p:nvPr/>
        </p:nvSpPr>
        <p:spPr bwMode="auto">
          <a:xfrm>
            <a:off x="4038600" y="4019004"/>
            <a:ext cx="673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X=2</a:t>
            </a:r>
          </a:p>
        </p:txBody>
      </p:sp>
      <p:graphicFrame>
        <p:nvGraphicFramePr>
          <p:cNvPr id="4" name="表格 3">
            <a:extLst>
              <a:ext uri="{FF2B5EF4-FFF2-40B4-BE49-F238E27FC236}">
                <a16:creationId xmlns:a16="http://schemas.microsoft.com/office/drawing/2014/main" id="{2AF04ADB-7A9C-4D0E-AC9F-C77805D81AE1}"/>
              </a:ext>
            </a:extLst>
          </p:cNvPr>
          <p:cNvGraphicFramePr>
            <a:graphicFrameLocks noGrp="1"/>
          </p:cNvGraphicFramePr>
          <p:nvPr>
            <p:extLst>
              <p:ext uri="{D42A27DB-BD31-4B8C-83A1-F6EECF244321}">
                <p14:modId xmlns:p14="http://schemas.microsoft.com/office/powerpoint/2010/main" val="1214195259"/>
              </p:ext>
            </p:extLst>
          </p:nvPr>
        </p:nvGraphicFramePr>
        <p:xfrm>
          <a:off x="36860" y="70498"/>
          <a:ext cx="9065865" cy="1427480"/>
        </p:xfrm>
        <a:graphic>
          <a:graphicData uri="http://schemas.openxmlformats.org/drawingml/2006/table">
            <a:tbl>
              <a:tblPr/>
              <a:tblGrid>
                <a:gridCol w="914400">
                  <a:extLst>
                    <a:ext uri="{9D8B030D-6E8A-4147-A177-3AD203B41FA5}">
                      <a16:colId xmlns:a16="http://schemas.microsoft.com/office/drawing/2014/main" val="778994079"/>
                    </a:ext>
                  </a:extLst>
                </a:gridCol>
                <a:gridCol w="777280">
                  <a:extLst>
                    <a:ext uri="{9D8B030D-6E8A-4147-A177-3AD203B41FA5}">
                      <a16:colId xmlns:a16="http://schemas.microsoft.com/office/drawing/2014/main" val="1690463612"/>
                    </a:ext>
                  </a:extLst>
                </a:gridCol>
                <a:gridCol w="757833">
                  <a:extLst>
                    <a:ext uri="{9D8B030D-6E8A-4147-A177-3AD203B41FA5}">
                      <a16:colId xmlns:a16="http://schemas.microsoft.com/office/drawing/2014/main" val="2029028282"/>
                    </a:ext>
                  </a:extLst>
                </a:gridCol>
                <a:gridCol w="815975">
                  <a:extLst>
                    <a:ext uri="{9D8B030D-6E8A-4147-A177-3AD203B41FA5}">
                      <a16:colId xmlns:a16="http://schemas.microsoft.com/office/drawing/2014/main" val="508260487"/>
                    </a:ext>
                  </a:extLst>
                </a:gridCol>
                <a:gridCol w="1225550">
                  <a:extLst>
                    <a:ext uri="{9D8B030D-6E8A-4147-A177-3AD203B41FA5}">
                      <a16:colId xmlns:a16="http://schemas.microsoft.com/office/drawing/2014/main" val="2514313455"/>
                    </a:ext>
                  </a:extLst>
                </a:gridCol>
                <a:gridCol w="3722413">
                  <a:extLst>
                    <a:ext uri="{9D8B030D-6E8A-4147-A177-3AD203B41FA5}">
                      <a16:colId xmlns:a16="http://schemas.microsoft.com/office/drawing/2014/main" val="589346538"/>
                    </a:ext>
                  </a:extLst>
                </a:gridCol>
                <a:gridCol w="852414">
                  <a:extLst>
                    <a:ext uri="{9D8B030D-6E8A-4147-A177-3AD203B41FA5}">
                      <a16:colId xmlns:a16="http://schemas.microsoft.com/office/drawing/2014/main" val="373850923"/>
                    </a:ext>
                  </a:extLst>
                </a:gridCol>
              </a:tblGrid>
              <a:tr h="558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Proc Action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Dir State @Home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Network Msg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Hops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111586882"/>
                  </a:ext>
                </a:extLst>
              </a:tr>
              <a:tr h="86868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R3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 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Read (P3-&gt;H), </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Int (H-&gt;P1),</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Flush (P1-&gt;H, P3)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0100088"/>
                  </a:ext>
                </a:extLst>
              </a:tr>
            </a:tbl>
          </a:graphicData>
        </a:graphic>
      </p:graphicFrame>
    </p:spTree>
    <p:extLst>
      <p:ext uri="{BB962C8B-B14F-4D97-AF65-F5344CB8AC3E}">
        <p14:creationId xmlns:p14="http://schemas.microsoft.com/office/powerpoint/2010/main" val="2289611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19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199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219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20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220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200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2200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2199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220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20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220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2201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220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220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down)">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96" grpId="0" animBg="1"/>
      <p:bldP spid="721997" grpId="0" animBg="1"/>
      <p:bldP spid="721998" grpId="0" animBg="1"/>
      <p:bldP spid="721999" grpId="0"/>
      <p:bldP spid="722001" grpId="0" animBg="1"/>
      <p:bldP spid="722005" grpId="0" animBg="1"/>
      <p:bldP spid="722007" grpId="0" animBg="1"/>
      <p:bldP spid="722011" grpId="0"/>
      <p:bldP spid="722012" grpId="0"/>
      <p:bldP spid="722014" grpId="0"/>
      <p:bldP spid="722015" grpId="0"/>
      <p:bldP spid="7220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5">
            <a:extLst>
              <a:ext uri="{FF2B5EF4-FFF2-40B4-BE49-F238E27FC236}">
                <a16:creationId xmlns:a16="http://schemas.microsoft.com/office/drawing/2014/main" id="{D7CB66AD-AC47-4493-98BB-9BF7B95364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3E339D97-0AA6-4902-BBB6-0194716F2BDD}" type="slidenum">
              <a:rPr lang="en-US" altLang="zh-CN" sz="1200"/>
              <a:pPr/>
              <a:t>28</a:t>
            </a:fld>
            <a:endParaRPr lang="en-US" altLang="zh-CN" sz="1200"/>
          </a:p>
        </p:txBody>
      </p:sp>
      <p:sp>
        <p:nvSpPr>
          <p:cNvPr id="56325" name="Oval 3">
            <a:extLst>
              <a:ext uri="{FF2B5EF4-FFF2-40B4-BE49-F238E27FC236}">
                <a16:creationId xmlns:a16="http://schemas.microsoft.com/office/drawing/2014/main" id="{EEDC9625-4526-4C2C-ACEB-E45292AF7C17}"/>
              </a:ext>
            </a:extLst>
          </p:cNvPr>
          <p:cNvSpPr>
            <a:spLocks noChangeArrowheads="1"/>
          </p:cNvSpPr>
          <p:nvPr/>
        </p:nvSpPr>
        <p:spPr bwMode="auto">
          <a:xfrm>
            <a:off x="1371600" y="1700808"/>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56326" name="Group 4">
            <a:extLst>
              <a:ext uri="{FF2B5EF4-FFF2-40B4-BE49-F238E27FC236}">
                <a16:creationId xmlns:a16="http://schemas.microsoft.com/office/drawing/2014/main" id="{49C4CA85-3B1B-4241-A78C-A0198E4F25AF}"/>
              </a:ext>
            </a:extLst>
          </p:cNvPr>
          <p:cNvGrpSpPr>
            <a:grpSpLocks/>
          </p:cNvGrpSpPr>
          <p:nvPr/>
        </p:nvGrpSpPr>
        <p:grpSpPr bwMode="auto">
          <a:xfrm>
            <a:off x="1066800" y="2539008"/>
            <a:ext cx="1524000" cy="990600"/>
            <a:chOff x="1008" y="1968"/>
            <a:chExt cx="1056" cy="720"/>
          </a:xfrm>
          <a:solidFill>
            <a:schemeClr val="accent4">
              <a:lumMod val="20000"/>
              <a:lumOff val="80000"/>
            </a:schemeClr>
          </a:solidFill>
        </p:grpSpPr>
        <p:grpSp>
          <p:nvGrpSpPr>
            <p:cNvPr id="56413" name="Group 5">
              <a:extLst>
                <a:ext uri="{FF2B5EF4-FFF2-40B4-BE49-F238E27FC236}">
                  <a16:creationId xmlns:a16="http://schemas.microsoft.com/office/drawing/2014/main" id="{A59BBB76-08DB-4C14-9096-B6BEAA3C9604}"/>
                </a:ext>
              </a:extLst>
            </p:cNvPr>
            <p:cNvGrpSpPr>
              <a:grpSpLocks/>
            </p:cNvGrpSpPr>
            <p:nvPr/>
          </p:nvGrpSpPr>
          <p:grpSpPr bwMode="auto">
            <a:xfrm>
              <a:off x="1008" y="2208"/>
              <a:ext cx="1056" cy="240"/>
              <a:chOff x="1152" y="2304"/>
              <a:chExt cx="1056" cy="480"/>
            </a:xfrm>
            <a:grpFill/>
          </p:grpSpPr>
          <p:sp>
            <p:nvSpPr>
              <p:cNvPr id="56420" name="Rectangle 6">
                <a:extLst>
                  <a:ext uri="{FF2B5EF4-FFF2-40B4-BE49-F238E27FC236}">
                    <a16:creationId xmlns:a16="http://schemas.microsoft.com/office/drawing/2014/main" id="{D106C963-5464-4B07-8018-566E5313B391}"/>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421" name="Rectangle 7">
                <a:extLst>
                  <a:ext uri="{FF2B5EF4-FFF2-40B4-BE49-F238E27FC236}">
                    <a16:creationId xmlns:a16="http://schemas.microsoft.com/office/drawing/2014/main" id="{CD797883-3C8D-46B5-8449-FCDA65041B7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6414" name="Group 8">
              <a:extLst>
                <a:ext uri="{FF2B5EF4-FFF2-40B4-BE49-F238E27FC236}">
                  <a16:creationId xmlns:a16="http://schemas.microsoft.com/office/drawing/2014/main" id="{E30393EC-73D3-48CD-84B7-530C902E619A}"/>
                </a:ext>
              </a:extLst>
            </p:cNvPr>
            <p:cNvGrpSpPr>
              <a:grpSpLocks/>
            </p:cNvGrpSpPr>
            <p:nvPr/>
          </p:nvGrpSpPr>
          <p:grpSpPr bwMode="auto">
            <a:xfrm>
              <a:off x="1008" y="2448"/>
              <a:ext cx="1056" cy="240"/>
              <a:chOff x="1152" y="2304"/>
              <a:chExt cx="1056" cy="480"/>
            </a:xfrm>
            <a:grpFill/>
          </p:grpSpPr>
          <p:sp>
            <p:nvSpPr>
              <p:cNvPr id="56418" name="Rectangle 9">
                <a:extLst>
                  <a:ext uri="{FF2B5EF4-FFF2-40B4-BE49-F238E27FC236}">
                    <a16:creationId xmlns:a16="http://schemas.microsoft.com/office/drawing/2014/main" id="{1F951E8E-F12C-4598-ACF5-FBD321A5DC68}"/>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419" name="Rectangle 10">
                <a:extLst>
                  <a:ext uri="{FF2B5EF4-FFF2-40B4-BE49-F238E27FC236}">
                    <a16:creationId xmlns:a16="http://schemas.microsoft.com/office/drawing/2014/main" id="{64BE17A0-EEE0-4BC1-9D9B-92897A767329}"/>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6415" name="Group 11">
              <a:extLst>
                <a:ext uri="{FF2B5EF4-FFF2-40B4-BE49-F238E27FC236}">
                  <a16:creationId xmlns:a16="http://schemas.microsoft.com/office/drawing/2014/main" id="{C8714900-5C36-4030-87BA-3108729D6AA4}"/>
                </a:ext>
              </a:extLst>
            </p:cNvPr>
            <p:cNvGrpSpPr>
              <a:grpSpLocks/>
            </p:cNvGrpSpPr>
            <p:nvPr/>
          </p:nvGrpSpPr>
          <p:grpSpPr bwMode="auto">
            <a:xfrm>
              <a:off x="1008" y="1968"/>
              <a:ext cx="1056" cy="240"/>
              <a:chOff x="1152" y="2304"/>
              <a:chExt cx="1056" cy="480"/>
            </a:xfrm>
            <a:grpFill/>
          </p:grpSpPr>
          <p:sp>
            <p:nvSpPr>
              <p:cNvPr id="56416" name="Rectangle 12">
                <a:extLst>
                  <a:ext uri="{FF2B5EF4-FFF2-40B4-BE49-F238E27FC236}">
                    <a16:creationId xmlns:a16="http://schemas.microsoft.com/office/drawing/2014/main" id="{2DD1D287-2B53-4CA2-99E4-DBB2A4F889ED}"/>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417" name="Rectangle 13">
                <a:extLst>
                  <a:ext uri="{FF2B5EF4-FFF2-40B4-BE49-F238E27FC236}">
                    <a16:creationId xmlns:a16="http://schemas.microsoft.com/office/drawing/2014/main" id="{1421E067-9271-490E-9FAA-5D48BB3C40CC}"/>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grpSp>
        <p:nvGrpSpPr>
          <p:cNvPr id="56327" name="Group 14">
            <a:extLst>
              <a:ext uri="{FF2B5EF4-FFF2-40B4-BE49-F238E27FC236}">
                <a16:creationId xmlns:a16="http://schemas.microsoft.com/office/drawing/2014/main" id="{97651342-CE7D-4F9A-A2EA-92E3AAED6216}"/>
              </a:ext>
            </a:extLst>
          </p:cNvPr>
          <p:cNvGrpSpPr>
            <a:grpSpLocks/>
          </p:cNvGrpSpPr>
          <p:nvPr/>
        </p:nvGrpSpPr>
        <p:grpSpPr bwMode="auto">
          <a:xfrm>
            <a:off x="685800" y="3682008"/>
            <a:ext cx="2209800" cy="1295400"/>
            <a:chOff x="672" y="2400"/>
            <a:chExt cx="1536" cy="928"/>
          </a:xfrm>
          <a:solidFill>
            <a:schemeClr val="accent4">
              <a:lumMod val="20000"/>
              <a:lumOff val="80000"/>
            </a:schemeClr>
          </a:solidFill>
        </p:grpSpPr>
        <p:sp>
          <p:nvSpPr>
            <p:cNvPr id="56403" name="Rectangle 15">
              <a:extLst>
                <a:ext uri="{FF2B5EF4-FFF2-40B4-BE49-F238E27FC236}">
                  <a16:creationId xmlns:a16="http://schemas.microsoft.com/office/drawing/2014/main" id="{C483C2F3-1E56-4F88-BD6F-6F563FB7EBC1}"/>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404" name="Rectangle 16">
              <a:extLst>
                <a:ext uri="{FF2B5EF4-FFF2-40B4-BE49-F238E27FC236}">
                  <a16:creationId xmlns:a16="http://schemas.microsoft.com/office/drawing/2014/main" id="{8284A470-F59B-4016-94D1-B7AF58C6C5E6}"/>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405" name="Rectangle 17">
              <a:extLst>
                <a:ext uri="{FF2B5EF4-FFF2-40B4-BE49-F238E27FC236}">
                  <a16:creationId xmlns:a16="http://schemas.microsoft.com/office/drawing/2014/main" id="{79C52391-4BF9-40F2-87E2-6DF734FA4BD2}"/>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406" name="AutoShape 18">
              <a:extLst>
                <a:ext uri="{FF2B5EF4-FFF2-40B4-BE49-F238E27FC236}">
                  <a16:creationId xmlns:a16="http://schemas.microsoft.com/office/drawing/2014/main" id="{BA9978E4-36AD-4064-9DA9-F7525A6587F0}"/>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56407" name="Rectangle 19">
              <a:extLst>
                <a:ext uri="{FF2B5EF4-FFF2-40B4-BE49-F238E27FC236}">
                  <a16:creationId xmlns:a16="http://schemas.microsoft.com/office/drawing/2014/main" id="{675C4FFD-63FF-40AB-8AA2-D837E6323B6E}"/>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408" name="Rectangle 20">
              <a:extLst>
                <a:ext uri="{FF2B5EF4-FFF2-40B4-BE49-F238E27FC236}">
                  <a16:creationId xmlns:a16="http://schemas.microsoft.com/office/drawing/2014/main" id="{31FAF8A8-57AE-4B73-A56E-4E51943E8217}"/>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409" name="Rectangle 21">
              <a:extLst>
                <a:ext uri="{FF2B5EF4-FFF2-40B4-BE49-F238E27FC236}">
                  <a16:creationId xmlns:a16="http://schemas.microsoft.com/office/drawing/2014/main" id="{4C77AE9F-DE4B-4BF0-88C4-E0B99096E7D3}"/>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410" name="Rectangle 22">
              <a:extLst>
                <a:ext uri="{FF2B5EF4-FFF2-40B4-BE49-F238E27FC236}">
                  <a16:creationId xmlns:a16="http://schemas.microsoft.com/office/drawing/2014/main" id="{22F77DF9-AB99-40EA-9C26-B20ACF6E9342}"/>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411" name="Rectangle 23">
              <a:extLst>
                <a:ext uri="{FF2B5EF4-FFF2-40B4-BE49-F238E27FC236}">
                  <a16:creationId xmlns:a16="http://schemas.microsoft.com/office/drawing/2014/main" id="{32C758DB-597D-47A9-BE3D-8304F3597BF9}"/>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412" name="Rectangle 24">
              <a:extLst>
                <a:ext uri="{FF2B5EF4-FFF2-40B4-BE49-F238E27FC236}">
                  <a16:creationId xmlns:a16="http://schemas.microsoft.com/office/drawing/2014/main" id="{310AF359-7F82-4858-91D2-07DD7992170F}"/>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6328" name="Group 25">
            <a:extLst>
              <a:ext uri="{FF2B5EF4-FFF2-40B4-BE49-F238E27FC236}">
                <a16:creationId xmlns:a16="http://schemas.microsoft.com/office/drawing/2014/main" id="{086F8DA4-0980-4898-BEB5-E33D963224AB}"/>
              </a:ext>
            </a:extLst>
          </p:cNvPr>
          <p:cNvGrpSpPr>
            <a:grpSpLocks/>
          </p:cNvGrpSpPr>
          <p:nvPr/>
        </p:nvGrpSpPr>
        <p:grpSpPr bwMode="auto">
          <a:xfrm>
            <a:off x="990600" y="5587008"/>
            <a:ext cx="7239000" cy="533400"/>
            <a:chOff x="912" y="3408"/>
            <a:chExt cx="4560" cy="336"/>
          </a:xfrm>
          <a:solidFill>
            <a:schemeClr val="accent4">
              <a:lumMod val="20000"/>
              <a:lumOff val="80000"/>
            </a:schemeClr>
          </a:solidFill>
        </p:grpSpPr>
        <p:sp>
          <p:nvSpPr>
            <p:cNvPr id="56401" name="Rectangle 26">
              <a:extLst>
                <a:ext uri="{FF2B5EF4-FFF2-40B4-BE49-F238E27FC236}">
                  <a16:creationId xmlns:a16="http://schemas.microsoft.com/office/drawing/2014/main" id="{DE1CF0CA-7411-47A5-8710-BE9EE891DFB7}"/>
                </a:ext>
              </a:extLst>
            </p:cNvPr>
            <p:cNvSpPr>
              <a:spLocks noChangeArrowheads="1"/>
            </p:cNvSpPr>
            <p:nvPr/>
          </p:nvSpPr>
          <p:spPr bwMode="auto">
            <a:xfrm>
              <a:off x="912" y="3408"/>
              <a:ext cx="4560" cy="336"/>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402" name="Text Box 27">
              <a:extLst>
                <a:ext uri="{FF2B5EF4-FFF2-40B4-BE49-F238E27FC236}">
                  <a16:creationId xmlns:a16="http://schemas.microsoft.com/office/drawing/2014/main" id="{23DA1B70-308F-4497-9877-2A9CC83AFF4C}"/>
                </a:ext>
              </a:extLst>
            </p:cNvPr>
            <p:cNvSpPr txBox="1">
              <a:spLocks noChangeArrowheads="1"/>
            </p:cNvSpPr>
            <p:nvPr/>
          </p:nvSpPr>
          <p:spPr bwMode="auto">
            <a:xfrm>
              <a:off x="2160" y="3456"/>
              <a:ext cx="1979" cy="231"/>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Interconnection Network</a:t>
              </a:r>
            </a:p>
          </p:txBody>
        </p:sp>
      </p:grpSp>
      <p:sp>
        <p:nvSpPr>
          <p:cNvPr id="56329" name="Oval 28">
            <a:extLst>
              <a:ext uri="{FF2B5EF4-FFF2-40B4-BE49-F238E27FC236}">
                <a16:creationId xmlns:a16="http://schemas.microsoft.com/office/drawing/2014/main" id="{9111AF82-ADD8-4EB4-950E-8B9753287B09}"/>
              </a:ext>
            </a:extLst>
          </p:cNvPr>
          <p:cNvSpPr>
            <a:spLocks noChangeArrowheads="1"/>
          </p:cNvSpPr>
          <p:nvPr/>
        </p:nvSpPr>
        <p:spPr bwMode="auto">
          <a:xfrm>
            <a:off x="6934200" y="1700808"/>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56330" name="Group 29">
            <a:extLst>
              <a:ext uri="{FF2B5EF4-FFF2-40B4-BE49-F238E27FC236}">
                <a16:creationId xmlns:a16="http://schemas.microsoft.com/office/drawing/2014/main" id="{ED62452B-D032-4DA1-A92D-0FC5AE1E9DC0}"/>
              </a:ext>
            </a:extLst>
          </p:cNvPr>
          <p:cNvGrpSpPr>
            <a:grpSpLocks/>
          </p:cNvGrpSpPr>
          <p:nvPr/>
        </p:nvGrpSpPr>
        <p:grpSpPr bwMode="auto">
          <a:xfrm>
            <a:off x="6629400" y="2539008"/>
            <a:ext cx="1524000" cy="990600"/>
            <a:chOff x="1008" y="1968"/>
            <a:chExt cx="1056" cy="720"/>
          </a:xfrm>
          <a:solidFill>
            <a:schemeClr val="accent4">
              <a:lumMod val="20000"/>
              <a:lumOff val="80000"/>
            </a:schemeClr>
          </a:solidFill>
        </p:grpSpPr>
        <p:grpSp>
          <p:nvGrpSpPr>
            <p:cNvPr id="56392" name="Group 30">
              <a:extLst>
                <a:ext uri="{FF2B5EF4-FFF2-40B4-BE49-F238E27FC236}">
                  <a16:creationId xmlns:a16="http://schemas.microsoft.com/office/drawing/2014/main" id="{FB565AE9-18C3-47AF-90D9-C72C05E70C21}"/>
                </a:ext>
              </a:extLst>
            </p:cNvPr>
            <p:cNvGrpSpPr>
              <a:grpSpLocks/>
            </p:cNvGrpSpPr>
            <p:nvPr/>
          </p:nvGrpSpPr>
          <p:grpSpPr bwMode="auto">
            <a:xfrm>
              <a:off x="1008" y="2208"/>
              <a:ext cx="1056" cy="240"/>
              <a:chOff x="1152" y="2304"/>
              <a:chExt cx="1056" cy="480"/>
            </a:xfrm>
            <a:grpFill/>
          </p:grpSpPr>
          <p:sp>
            <p:nvSpPr>
              <p:cNvPr id="56399" name="Rectangle 31">
                <a:extLst>
                  <a:ext uri="{FF2B5EF4-FFF2-40B4-BE49-F238E27FC236}">
                    <a16:creationId xmlns:a16="http://schemas.microsoft.com/office/drawing/2014/main" id="{E5D4A985-F4B0-477A-BC77-0AEB3A4DDC0C}"/>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400" name="Rectangle 32">
                <a:extLst>
                  <a:ext uri="{FF2B5EF4-FFF2-40B4-BE49-F238E27FC236}">
                    <a16:creationId xmlns:a16="http://schemas.microsoft.com/office/drawing/2014/main" id="{994DDC8E-D63F-4200-A209-7EB133C135C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6393" name="Group 33">
              <a:extLst>
                <a:ext uri="{FF2B5EF4-FFF2-40B4-BE49-F238E27FC236}">
                  <a16:creationId xmlns:a16="http://schemas.microsoft.com/office/drawing/2014/main" id="{61A88F52-7897-4F58-A390-61CFA76E3A26}"/>
                </a:ext>
              </a:extLst>
            </p:cNvPr>
            <p:cNvGrpSpPr>
              <a:grpSpLocks/>
            </p:cNvGrpSpPr>
            <p:nvPr/>
          </p:nvGrpSpPr>
          <p:grpSpPr bwMode="auto">
            <a:xfrm>
              <a:off x="1008" y="2448"/>
              <a:ext cx="1056" cy="240"/>
              <a:chOff x="1152" y="2304"/>
              <a:chExt cx="1056" cy="480"/>
            </a:xfrm>
            <a:grpFill/>
          </p:grpSpPr>
          <p:sp>
            <p:nvSpPr>
              <p:cNvPr id="56397" name="Rectangle 34">
                <a:extLst>
                  <a:ext uri="{FF2B5EF4-FFF2-40B4-BE49-F238E27FC236}">
                    <a16:creationId xmlns:a16="http://schemas.microsoft.com/office/drawing/2014/main" id="{A9EC63A5-74D2-440A-9088-11860DFE805A}"/>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398" name="Rectangle 35">
                <a:extLst>
                  <a:ext uri="{FF2B5EF4-FFF2-40B4-BE49-F238E27FC236}">
                    <a16:creationId xmlns:a16="http://schemas.microsoft.com/office/drawing/2014/main" id="{D3765E8D-BDA0-4C82-92A8-872296B61999}"/>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6394" name="Group 36">
              <a:extLst>
                <a:ext uri="{FF2B5EF4-FFF2-40B4-BE49-F238E27FC236}">
                  <a16:creationId xmlns:a16="http://schemas.microsoft.com/office/drawing/2014/main" id="{35D8D4E4-CF78-46E9-9DA8-AEB5F497B43F}"/>
                </a:ext>
              </a:extLst>
            </p:cNvPr>
            <p:cNvGrpSpPr>
              <a:grpSpLocks/>
            </p:cNvGrpSpPr>
            <p:nvPr/>
          </p:nvGrpSpPr>
          <p:grpSpPr bwMode="auto">
            <a:xfrm>
              <a:off x="1008" y="1968"/>
              <a:ext cx="1056" cy="240"/>
              <a:chOff x="1152" y="2304"/>
              <a:chExt cx="1056" cy="480"/>
            </a:xfrm>
            <a:grpFill/>
          </p:grpSpPr>
          <p:sp>
            <p:nvSpPr>
              <p:cNvPr id="56395" name="Rectangle 37">
                <a:extLst>
                  <a:ext uri="{FF2B5EF4-FFF2-40B4-BE49-F238E27FC236}">
                    <a16:creationId xmlns:a16="http://schemas.microsoft.com/office/drawing/2014/main" id="{9EE4B4D6-C5AA-4235-9CC3-725800F0830E}"/>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396" name="Rectangle 38">
                <a:extLst>
                  <a:ext uri="{FF2B5EF4-FFF2-40B4-BE49-F238E27FC236}">
                    <a16:creationId xmlns:a16="http://schemas.microsoft.com/office/drawing/2014/main" id="{CA60D175-1DC8-4805-9793-1BADFA9278EC}"/>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grpSp>
        <p:nvGrpSpPr>
          <p:cNvPr id="56331" name="Group 39">
            <a:extLst>
              <a:ext uri="{FF2B5EF4-FFF2-40B4-BE49-F238E27FC236}">
                <a16:creationId xmlns:a16="http://schemas.microsoft.com/office/drawing/2014/main" id="{0068EE02-36E2-488E-B50B-351FC173105F}"/>
              </a:ext>
            </a:extLst>
          </p:cNvPr>
          <p:cNvGrpSpPr>
            <a:grpSpLocks/>
          </p:cNvGrpSpPr>
          <p:nvPr/>
        </p:nvGrpSpPr>
        <p:grpSpPr bwMode="auto">
          <a:xfrm>
            <a:off x="6248400" y="3682008"/>
            <a:ext cx="2209800" cy="1295400"/>
            <a:chOff x="672" y="2400"/>
            <a:chExt cx="1536" cy="928"/>
          </a:xfrm>
          <a:solidFill>
            <a:schemeClr val="accent4">
              <a:lumMod val="20000"/>
              <a:lumOff val="80000"/>
            </a:schemeClr>
          </a:solidFill>
        </p:grpSpPr>
        <p:sp>
          <p:nvSpPr>
            <p:cNvPr id="56382" name="Rectangle 40">
              <a:extLst>
                <a:ext uri="{FF2B5EF4-FFF2-40B4-BE49-F238E27FC236}">
                  <a16:creationId xmlns:a16="http://schemas.microsoft.com/office/drawing/2014/main" id="{0AAE86A9-2A6F-4E67-B849-BD0947C05A71}"/>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383" name="Rectangle 41">
              <a:extLst>
                <a:ext uri="{FF2B5EF4-FFF2-40B4-BE49-F238E27FC236}">
                  <a16:creationId xmlns:a16="http://schemas.microsoft.com/office/drawing/2014/main" id="{68304983-4E7B-4348-8F1F-9B220CB6E58E}"/>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384" name="Rectangle 42">
              <a:extLst>
                <a:ext uri="{FF2B5EF4-FFF2-40B4-BE49-F238E27FC236}">
                  <a16:creationId xmlns:a16="http://schemas.microsoft.com/office/drawing/2014/main" id="{FF1182FE-AEA6-43E2-BE8B-FBE5BDCE9190}"/>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385" name="AutoShape 43">
              <a:extLst>
                <a:ext uri="{FF2B5EF4-FFF2-40B4-BE49-F238E27FC236}">
                  <a16:creationId xmlns:a16="http://schemas.microsoft.com/office/drawing/2014/main" id="{B9EF064F-A6A9-4719-8FF0-26805FE99B2E}"/>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56386" name="Rectangle 44">
              <a:extLst>
                <a:ext uri="{FF2B5EF4-FFF2-40B4-BE49-F238E27FC236}">
                  <a16:creationId xmlns:a16="http://schemas.microsoft.com/office/drawing/2014/main" id="{43E904DB-F2C0-4436-A635-CBC96BA7D6D1}"/>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387" name="Rectangle 45">
              <a:extLst>
                <a:ext uri="{FF2B5EF4-FFF2-40B4-BE49-F238E27FC236}">
                  <a16:creationId xmlns:a16="http://schemas.microsoft.com/office/drawing/2014/main" id="{CA2E869D-B501-4DDC-A380-1DBAFC7FF177}"/>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388" name="Rectangle 46">
              <a:extLst>
                <a:ext uri="{FF2B5EF4-FFF2-40B4-BE49-F238E27FC236}">
                  <a16:creationId xmlns:a16="http://schemas.microsoft.com/office/drawing/2014/main" id="{1A9FA279-61E9-4275-92D5-7BC9965315EA}"/>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389" name="Rectangle 47">
              <a:extLst>
                <a:ext uri="{FF2B5EF4-FFF2-40B4-BE49-F238E27FC236}">
                  <a16:creationId xmlns:a16="http://schemas.microsoft.com/office/drawing/2014/main" id="{FD5411A3-8528-4ED4-BE06-F369E0FEC18B}"/>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390" name="Rectangle 48">
              <a:extLst>
                <a:ext uri="{FF2B5EF4-FFF2-40B4-BE49-F238E27FC236}">
                  <a16:creationId xmlns:a16="http://schemas.microsoft.com/office/drawing/2014/main" id="{B0ED2A75-D274-4C77-8CB0-B4C38F285CF4}"/>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391" name="Rectangle 49">
              <a:extLst>
                <a:ext uri="{FF2B5EF4-FFF2-40B4-BE49-F238E27FC236}">
                  <a16:creationId xmlns:a16="http://schemas.microsoft.com/office/drawing/2014/main" id="{E403E62D-3440-4025-8635-81E8F9991E4F}"/>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56332" name="Oval 50">
            <a:extLst>
              <a:ext uri="{FF2B5EF4-FFF2-40B4-BE49-F238E27FC236}">
                <a16:creationId xmlns:a16="http://schemas.microsoft.com/office/drawing/2014/main" id="{374866DD-1161-43B4-B264-64D481238499}"/>
              </a:ext>
            </a:extLst>
          </p:cNvPr>
          <p:cNvSpPr>
            <a:spLocks noChangeArrowheads="1"/>
          </p:cNvSpPr>
          <p:nvPr/>
        </p:nvSpPr>
        <p:spPr bwMode="auto">
          <a:xfrm>
            <a:off x="4114800" y="1700808"/>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56333" name="Group 51">
            <a:extLst>
              <a:ext uri="{FF2B5EF4-FFF2-40B4-BE49-F238E27FC236}">
                <a16:creationId xmlns:a16="http://schemas.microsoft.com/office/drawing/2014/main" id="{4C7F469D-ECD8-4243-B77D-F9B4B4FDA118}"/>
              </a:ext>
            </a:extLst>
          </p:cNvPr>
          <p:cNvGrpSpPr>
            <a:grpSpLocks/>
          </p:cNvGrpSpPr>
          <p:nvPr/>
        </p:nvGrpSpPr>
        <p:grpSpPr bwMode="auto">
          <a:xfrm>
            <a:off x="3810000" y="2539008"/>
            <a:ext cx="1524000" cy="990600"/>
            <a:chOff x="1008" y="1968"/>
            <a:chExt cx="1056" cy="720"/>
          </a:xfrm>
          <a:solidFill>
            <a:schemeClr val="accent4">
              <a:lumMod val="20000"/>
              <a:lumOff val="80000"/>
            </a:schemeClr>
          </a:solidFill>
        </p:grpSpPr>
        <p:grpSp>
          <p:nvGrpSpPr>
            <p:cNvPr id="56373" name="Group 52">
              <a:extLst>
                <a:ext uri="{FF2B5EF4-FFF2-40B4-BE49-F238E27FC236}">
                  <a16:creationId xmlns:a16="http://schemas.microsoft.com/office/drawing/2014/main" id="{6E7ACF75-869B-4CBA-99A3-968960A96ABC}"/>
                </a:ext>
              </a:extLst>
            </p:cNvPr>
            <p:cNvGrpSpPr>
              <a:grpSpLocks/>
            </p:cNvGrpSpPr>
            <p:nvPr/>
          </p:nvGrpSpPr>
          <p:grpSpPr bwMode="auto">
            <a:xfrm>
              <a:off x="1008" y="2208"/>
              <a:ext cx="1056" cy="240"/>
              <a:chOff x="1152" y="2304"/>
              <a:chExt cx="1056" cy="480"/>
            </a:xfrm>
            <a:grpFill/>
          </p:grpSpPr>
          <p:sp>
            <p:nvSpPr>
              <p:cNvPr id="56380" name="Rectangle 53">
                <a:extLst>
                  <a:ext uri="{FF2B5EF4-FFF2-40B4-BE49-F238E27FC236}">
                    <a16:creationId xmlns:a16="http://schemas.microsoft.com/office/drawing/2014/main" id="{879266A6-51CE-4A1F-AFA2-F05E4C609ED0}"/>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381" name="Rectangle 54">
                <a:extLst>
                  <a:ext uri="{FF2B5EF4-FFF2-40B4-BE49-F238E27FC236}">
                    <a16:creationId xmlns:a16="http://schemas.microsoft.com/office/drawing/2014/main" id="{64128972-CB5C-4563-BC8F-4C98DC909730}"/>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6374" name="Group 55">
              <a:extLst>
                <a:ext uri="{FF2B5EF4-FFF2-40B4-BE49-F238E27FC236}">
                  <a16:creationId xmlns:a16="http://schemas.microsoft.com/office/drawing/2014/main" id="{4463EEB4-C99B-4451-9C3A-927CA74A38B9}"/>
                </a:ext>
              </a:extLst>
            </p:cNvPr>
            <p:cNvGrpSpPr>
              <a:grpSpLocks/>
            </p:cNvGrpSpPr>
            <p:nvPr/>
          </p:nvGrpSpPr>
          <p:grpSpPr bwMode="auto">
            <a:xfrm>
              <a:off x="1008" y="2448"/>
              <a:ext cx="1056" cy="240"/>
              <a:chOff x="1152" y="2304"/>
              <a:chExt cx="1056" cy="480"/>
            </a:xfrm>
            <a:grpFill/>
          </p:grpSpPr>
          <p:sp>
            <p:nvSpPr>
              <p:cNvPr id="56378" name="Rectangle 56">
                <a:extLst>
                  <a:ext uri="{FF2B5EF4-FFF2-40B4-BE49-F238E27FC236}">
                    <a16:creationId xmlns:a16="http://schemas.microsoft.com/office/drawing/2014/main" id="{1A0987E6-C52A-4972-B8BE-D9C52E9F38E0}"/>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379" name="Rectangle 57">
                <a:extLst>
                  <a:ext uri="{FF2B5EF4-FFF2-40B4-BE49-F238E27FC236}">
                    <a16:creationId xmlns:a16="http://schemas.microsoft.com/office/drawing/2014/main" id="{496EC90E-8C3A-4060-87A4-D7538ADD4AE9}"/>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6375" name="Group 58">
              <a:extLst>
                <a:ext uri="{FF2B5EF4-FFF2-40B4-BE49-F238E27FC236}">
                  <a16:creationId xmlns:a16="http://schemas.microsoft.com/office/drawing/2014/main" id="{A5062F3D-8DD4-45BF-A24E-D481E346A9C2}"/>
                </a:ext>
              </a:extLst>
            </p:cNvPr>
            <p:cNvGrpSpPr>
              <a:grpSpLocks/>
            </p:cNvGrpSpPr>
            <p:nvPr/>
          </p:nvGrpSpPr>
          <p:grpSpPr bwMode="auto">
            <a:xfrm>
              <a:off x="1008" y="1968"/>
              <a:ext cx="1056" cy="240"/>
              <a:chOff x="1152" y="2304"/>
              <a:chExt cx="1056" cy="480"/>
            </a:xfrm>
            <a:grpFill/>
          </p:grpSpPr>
          <p:sp>
            <p:nvSpPr>
              <p:cNvPr id="56376" name="Rectangle 59">
                <a:extLst>
                  <a:ext uri="{FF2B5EF4-FFF2-40B4-BE49-F238E27FC236}">
                    <a16:creationId xmlns:a16="http://schemas.microsoft.com/office/drawing/2014/main" id="{7164E164-24A6-48B5-8D69-E1CEEA5C4443}"/>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377" name="Rectangle 60">
                <a:extLst>
                  <a:ext uri="{FF2B5EF4-FFF2-40B4-BE49-F238E27FC236}">
                    <a16:creationId xmlns:a16="http://schemas.microsoft.com/office/drawing/2014/main" id="{9D2EB55E-A130-4272-ADCE-11F427A17907}"/>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grpSp>
        <p:nvGrpSpPr>
          <p:cNvPr id="56334" name="Group 61">
            <a:extLst>
              <a:ext uri="{FF2B5EF4-FFF2-40B4-BE49-F238E27FC236}">
                <a16:creationId xmlns:a16="http://schemas.microsoft.com/office/drawing/2014/main" id="{529395C4-BB50-4247-B942-8EBB68CCFBBA}"/>
              </a:ext>
            </a:extLst>
          </p:cNvPr>
          <p:cNvGrpSpPr>
            <a:grpSpLocks/>
          </p:cNvGrpSpPr>
          <p:nvPr/>
        </p:nvGrpSpPr>
        <p:grpSpPr bwMode="auto">
          <a:xfrm>
            <a:off x="3429000" y="3682008"/>
            <a:ext cx="2209800" cy="1295400"/>
            <a:chOff x="672" y="2400"/>
            <a:chExt cx="1536" cy="928"/>
          </a:xfrm>
          <a:solidFill>
            <a:schemeClr val="accent4">
              <a:lumMod val="20000"/>
              <a:lumOff val="80000"/>
            </a:schemeClr>
          </a:solidFill>
        </p:grpSpPr>
        <p:sp>
          <p:nvSpPr>
            <p:cNvPr id="56363" name="Rectangle 62">
              <a:extLst>
                <a:ext uri="{FF2B5EF4-FFF2-40B4-BE49-F238E27FC236}">
                  <a16:creationId xmlns:a16="http://schemas.microsoft.com/office/drawing/2014/main" id="{EDFE104A-91D9-4A58-9C5A-FC7FFB4F6EC9}"/>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X=2</a:t>
              </a:r>
            </a:p>
          </p:txBody>
        </p:sp>
        <p:sp>
          <p:nvSpPr>
            <p:cNvPr id="56364" name="Rectangle 63">
              <a:extLst>
                <a:ext uri="{FF2B5EF4-FFF2-40B4-BE49-F238E27FC236}">
                  <a16:creationId xmlns:a16="http://schemas.microsoft.com/office/drawing/2014/main" id="{B622389B-58C4-4DCF-951D-8DC92B3975D9}"/>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365" name="Rectangle 64">
              <a:extLst>
                <a:ext uri="{FF2B5EF4-FFF2-40B4-BE49-F238E27FC236}">
                  <a16:creationId xmlns:a16="http://schemas.microsoft.com/office/drawing/2014/main" id="{7808EF04-7BA2-48EF-8CDF-29A44D809504}"/>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366" name="AutoShape 65">
              <a:extLst>
                <a:ext uri="{FF2B5EF4-FFF2-40B4-BE49-F238E27FC236}">
                  <a16:creationId xmlns:a16="http://schemas.microsoft.com/office/drawing/2014/main" id="{10351D68-26A2-440D-B644-769327025A43}"/>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56367" name="Rectangle 66">
              <a:extLst>
                <a:ext uri="{FF2B5EF4-FFF2-40B4-BE49-F238E27FC236}">
                  <a16:creationId xmlns:a16="http://schemas.microsoft.com/office/drawing/2014/main" id="{BEC371B9-2B61-41FE-AF56-FEE49BD43351}"/>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368" name="Rectangle 67">
              <a:extLst>
                <a:ext uri="{FF2B5EF4-FFF2-40B4-BE49-F238E27FC236}">
                  <a16:creationId xmlns:a16="http://schemas.microsoft.com/office/drawing/2014/main" id="{466FB802-727D-4049-B2B4-F9660EFE6541}"/>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369" name="Rectangle 68">
              <a:extLst>
                <a:ext uri="{FF2B5EF4-FFF2-40B4-BE49-F238E27FC236}">
                  <a16:creationId xmlns:a16="http://schemas.microsoft.com/office/drawing/2014/main" id="{EE66A46C-4558-4E64-9789-344E157CD853}"/>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370" name="Rectangle 69">
              <a:extLst>
                <a:ext uri="{FF2B5EF4-FFF2-40B4-BE49-F238E27FC236}">
                  <a16:creationId xmlns:a16="http://schemas.microsoft.com/office/drawing/2014/main" id="{F299D7DD-A52D-462D-8CA9-941B74515010}"/>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371" name="Rectangle 70">
              <a:extLst>
                <a:ext uri="{FF2B5EF4-FFF2-40B4-BE49-F238E27FC236}">
                  <a16:creationId xmlns:a16="http://schemas.microsoft.com/office/drawing/2014/main" id="{466DEB03-F304-4C57-A649-78AD747F7600}"/>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6372" name="Rectangle 71">
              <a:extLst>
                <a:ext uri="{FF2B5EF4-FFF2-40B4-BE49-F238E27FC236}">
                  <a16:creationId xmlns:a16="http://schemas.microsoft.com/office/drawing/2014/main" id="{6DBC49A2-3CF3-47F2-A271-A9E0CDBC8E03}"/>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56335" name="Text Box 72">
            <a:extLst>
              <a:ext uri="{FF2B5EF4-FFF2-40B4-BE49-F238E27FC236}">
                <a16:creationId xmlns:a16="http://schemas.microsoft.com/office/drawing/2014/main" id="{BF82931F-D0CB-48F7-8E77-393051DEC415}"/>
              </a:ext>
            </a:extLst>
          </p:cNvPr>
          <p:cNvSpPr txBox="1">
            <a:spLocks noChangeArrowheads="1"/>
          </p:cNvSpPr>
          <p:nvPr/>
        </p:nvSpPr>
        <p:spPr bwMode="auto">
          <a:xfrm>
            <a:off x="1203325" y="2843808"/>
            <a:ext cx="833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X = 2</a:t>
            </a:r>
          </a:p>
        </p:txBody>
      </p:sp>
      <p:sp>
        <p:nvSpPr>
          <p:cNvPr id="56336" name="Text Box 73">
            <a:extLst>
              <a:ext uri="{FF2B5EF4-FFF2-40B4-BE49-F238E27FC236}">
                <a16:creationId xmlns:a16="http://schemas.microsoft.com/office/drawing/2014/main" id="{468F1DEA-ED48-4885-B993-038AED6A5125}"/>
              </a:ext>
            </a:extLst>
          </p:cNvPr>
          <p:cNvSpPr txBox="1">
            <a:spLocks noChangeArrowheads="1"/>
          </p:cNvSpPr>
          <p:nvPr/>
        </p:nvSpPr>
        <p:spPr bwMode="auto">
          <a:xfrm>
            <a:off x="2209800" y="2843808"/>
            <a:ext cx="33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S</a:t>
            </a:r>
          </a:p>
        </p:txBody>
      </p:sp>
      <p:sp>
        <p:nvSpPr>
          <p:cNvPr id="56337" name="Text Box 74">
            <a:extLst>
              <a:ext uri="{FF2B5EF4-FFF2-40B4-BE49-F238E27FC236}">
                <a16:creationId xmlns:a16="http://schemas.microsoft.com/office/drawing/2014/main" id="{FD9301F2-3BF2-49BA-AFFE-C45AD496F85B}"/>
              </a:ext>
            </a:extLst>
          </p:cNvPr>
          <p:cNvSpPr txBox="1">
            <a:spLocks noChangeArrowheads="1"/>
          </p:cNvSpPr>
          <p:nvPr/>
        </p:nvSpPr>
        <p:spPr bwMode="auto">
          <a:xfrm>
            <a:off x="4495800" y="4291608"/>
            <a:ext cx="33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S</a:t>
            </a:r>
          </a:p>
        </p:txBody>
      </p:sp>
      <p:sp>
        <p:nvSpPr>
          <p:cNvPr id="56338" name="Text Box 75">
            <a:extLst>
              <a:ext uri="{FF2B5EF4-FFF2-40B4-BE49-F238E27FC236}">
                <a16:creationId xmlns:a16="http://schemas.microsoft.com/office/drawing/2014/main" id="{8F0A36D3-1E0C-48AB-AE30-117C34D18A9A}"/>
              </a:ext>
            </a:extLst>
          </p:cNvPr>
          <p:cNvSpPr txBox="1">
            <a:spLocks noChangeArrowheads="1"/>
          </p:cNvSpPr>
          <p:nvPr/>
        </p:nvSpPr>
        <p:spPr bwMode="auto">
          <a:xfrm>
            <a:off x="5041900" y="4305896"/>
            <a:ext cx="620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101</a:t>
            </a:r>
          </a:p>
        </p:txBody>
      </p:sp>
      <p:sp>
        <p:nvSpPr>
          <p:cNvPr id="723020" name="Freeform 76">
            <a:extLst>
              <a:ext uri="{FF2B5EF4-FFF2-40B4-BE49-F238E27FC236}">
                <a16:creationId xmlns:a16="http://schemas.microsoft.com/office/drawing/2014/main" id="{B5D2CE50-57D0-40D2-8F2C-1A1B424143C5}"/>
              </a:ext>
            </a:extLst>
          </p:cNvPr>
          <p:cNvSpPr>
            <a:spLocks/>
          </p:cNvSpPr>
          <p:nvPr/>
        </p:nvSpPr>
        <p:spPr bwMode="auto">
          <a:xfrm>
            <a:off x="7848600" y="2158008"/>
            <a:ext cx="660400" cy="1066800"/>
          </a:xfrm>
          <a:custGeom>
            <a:avLst/>
            <a:gdLst>
              <a:gd name="T0" fmla="*/ 0 w 416"/>
              <a:gd name="T1" fmla="*/ 0 h 672"/>
              <a:gd name="T2" fmla="*/ 967740000 w 416"/>
              <a:gd name="T3" fmla="*/ 967740000 h 672"/>
              <a:gd name="T4" fmla="*/ 483870000 w 416"/>
              <a:gd name="T5" fmla="*/ 1693545000 h 672"/>
              <a:gd name="T6" fmla="*/ 0 60000 65536"/>
              <a:gd name="T7" fmla="*/ 0 60000 65536"/>
              <a:gd name="T8" fmla="*/ 0 60000 65536"/>
              <a:gd name="T9" fmla="*/ 0 w 416"/>
              <a:gd name="T10" fmla="*/ 0 h 672"/>
              <a:gd name="T11" fmla="*/ 416 w 416"/>
              <a:gd name="T12" fmla="*/ 672 h 672"/>
            </a:gdLst>
            <a:ahLst/>
            <a:cxnLst>
              <a:cxn ang="T6">
                <a:pos x="T0" y="T1"/>
              </a:cxn>
              <a:cxn ang="T7">
                <a:pos x="T2" y="T3"/>
              </a:cxn>
              <a:cxn ang="T8">
                <a:pos x="T4" y="T5"/>
              </a:cxn>
            </a:cxnLst>
            <a:rect l="T9" t="T10" r="T11" b="T12"/>
            <a:pathLst>
              <a:path w="416" h="672">
                <a:moveTo>
                  <a:pt x="0" y="0"/>
                </a:moveTo>
                <a:cubicBezTo>
                  <a:pt x="176" y="136"/>
                  <a:pt x="352" y="272"/>
                  <a:pt x="384" y="384"/>
                </a:cubicBezTo>
                <a:cubicBezTo>
                  <a:pt x="416" y="496"/>
                  <a:pt x="304" y="584"/>
                  <a:pt x="192" y="672"/>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23021" name="Freeform 77">
            <a:extLst>
              <a:ext uri="{FF2B5EF4-FFF2-40B4-BE49-F238E27FC236}">
                <a16:creationId xmlns:a16="http://schemas.microsoft.com/office/drawing/2014/main" id="{4D94FC7C-9BD3-4C67-99A8-B35F3608D296}"/>
              </a:ext>
            </a:extLst>
          </p:cNvPr>
          <p:cNvSpPr>
            <a:spLocks/>
          </p:cNvSpPr>
          <p:nvPr/>
        </p:nvSpPr>
        <p:spPr bwMode="auto">
          <a:xfrm>
            <a:off x="4635500" y="3224808"/>
            <a:ext cx="4165600" cy="2781300"/>
          </a:xfrm>
          <a:custGeom>
            <a:avLst/>
            <a:gdLst>
              <a:gd name="T0" fmla="*/ 2147483647 w 2624"/>
              <a:gd name="T1" fmla="*/ 0 h 1752"/>
              <a:gd name="T2" fmla="*/ 2147483647 w 2624"/>
              <a:gd name="T3" fmla="*/ 2147483647 h 1752"/>
              <a:gd name="T4" fmla="*/ 2147483647 w 2624"/>
              <a:gd name="T5" fmla="*/ 2147483647 h 1752"/>
              <a:gd name="T6" fmla="*/ 866933750 w 2624"/>
              <a:gd name="T7" fmla="*/ 2147483647 h 1752"/>
              <a:gd name="T8" fmla="*/ 20161250 w 2624"/>
              <a:gd name="T9" fmla="*/ 2147483647 h 1752"/>
              <a:gd name="T10" fmla="*/ 0 60000 65536"/>
              <a:gd name="T11" fmla="*/ 0 60000 65536"/>
              <a:gd name="T12" fmla="*/ 0 60000 65536"/>
              <a:gd name="T13" fmla="*/ 0 60000 65536"/>
              <a:gd name="T14" fmla="*/ 0 60000 65536"/>
              <a:gd name="T15" fmla="*/ 0 w 2624"/>
              <a:gd name="T16" fmla="*/ 0 h 1752"/>
              <a:gd name="T17" fmla="*/ 2624 w 2624"/>
              <a:gd name="T18" fmla="*/ 1752 h 1752"/>
            </a:gdLst>
            <a:ahLst/>
            <a:cxnLst>
              <a:cxn ang="T10">
                <a:pos x="T0" y="T1"/>
              </a:cxn>
              <a:cxn ang="T11">
                <a:pos x="T2" y="T3"/>
              </a:cxn>
              <a:cxn ang="T12">
                <a:pos x="T4" y="T5"/>
              </a:cxn>
              <a:cxn ang="T13">
                <a:pos x="T6" y="T7"/>
              </a:cxn>
              <a:cxn ang="T14">
                <a:pos x="T8" y="T9"/>
              </a:cxn>
            </a:cxnLst>
            <a:rect l="T15" t="T16" r="T17" b="T18"/>
            <a:pathLst>
              <a:path w="2624" h="1752">
                <a:moveTo>
                  <a:pt x="2216" y="0"/>
                </a:moveTo>
                <a:cubicBezTo>
                  <a:pt x="2420" y="320"/>
                  <a:pt x="2624" y="640"/>
                  <a:pt x="2600" y="912"/>
                </a:cubicBezTo>
                <a:cubicBezTo>
                  <a:pt x="2576" y="1184"/>
                  <a:pt x="2448" y="1512"/>
                  <a:pt x="2072" y="1632"/>
                </a:cubicBezTo>
                <a:cubicBezTo>
                  <a:pt x="1696" y="1752"/>
                  <a:pt x="688" y="1720"/>
                  <a:pt x="344" y="1632"/>
                </a:cubicBezTo>
                <a:cubicBezTo>
                  <a:pt x="0" y="1544"/>
                  <a:pt x="4" y="1324"/>
                  <a:pt x="8" y="1104"/>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23022" name="Text Box 78">
            <a:extLst>
              <a:ext uri="{FF2B5EF4-FFF2-40B4-BE49-F238E27FC236}">
                <a16:creationId xmlns:a16="http://schemas.microsoft.com/office/drawing/2014/main" id="{F66435D7-CA1E-4F54-BA38-C7D92731F2E1}"/>
              </a:ext>
            </a:extLst>
          </p:cNvPr>
          <p:cNvSpPr txBox="1">
            <a:spLocks noChangeArrowheads="1"/>
          </p:cNvSpPr>
          <p:nvPr/>
        </p:nvSpPr>
        <p:spPr bwMode="auto">
          <a:xfrm>
            <a:off x="8213725" y="2037358"/>
            <a:ext cx="9112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Wr &amp;X</a:t>
            </a:r>
          </a:p>
          <a:p>
            <a:r>
              <a:rPr lang="en-US" altLang="zh-CN" sz="1800"/>
              <a:t>X = 3</a:t>
            </a:r>
          </a:p>
        </p:txBody>
      </p:sp>
      <p:sp>
        <p:nvSpPr>
          <p:cNvPr id="56342" name="Text Box 79">
            <a:extLst>
              <a:ext uri="{FF2B5EF4-FFF2-40B4-BE49-F238E27FC236}">
                <a16:creationId xmlns:a16="http://schemas.microsoft.com/office/drawing/2014/main" id="{5471CD3E-66C1-4F3B-8C2B-00078A2D51A9}"/>
              </a:ext>
            </a:extLst>
          </p:cNvPr>
          <p:cNvSpPr txBox="1">
            <a:spLocks noChangeArrowheads="1"/>
          </p:cNvSpPr>
          <p:nvPr/>
        </p:nvSpPr>
        <p:spPr bwMode="auto">
          <a:xfrm>
            <a:off x="7604125" y="5085358"/>
            <a:ext cx="184150"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23024" name="Text Box 80">
            <a:extLst>
              <a:ext uri="{FF2B5EF4-FFF2-40B4-BE49-F238E27FC236}">
                <a16:creationId xmlns:a16="http://schemas.microsoft.com/office/drawing/2014/main" id="{8A4F7B6A-7DFC-40F3-AD1A-2C4C4471CD7F}"/>
              </a:ext>
            </a:extLst>
          </p:cNvPr>
          <p:cNvSpPr txBox="1">
            <a:spLocks noChangeArrowheads="1"/>
          </p:cNvSpPr>
          <p:nvPr/>
        </p:nvSpPr>
        <p:spPr bwMode="auto">
          <a:xfrm>
            <a:off x="7832725" y="5009158"/>
            <a:ext cx="733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Upgr</a:t>
            </a:r>
          </a:p>
        </p:txBody>
      </p:sp>
      <p:grpSp>
        <p:nvGrpSpPr>
          <p:cNvPr id="18" name="Group 81">
            <a:extLst>
              <a:ext uri="{FF2B5EF4-FFF2-40B4-BE49-F238E27FC236}">
                <a16:creationId xmlns:a16="http://schemas.microsoft.com/office/drawing/2014/main" id="{2E5872C1-11EE-402E-90F9-C9B6577D4E35}"/>
              </a:ext>
            </a:extLst>
          </p:cNvPr>
          <p:cNvGrpSpPr>
            <a:grpSpLocks/>
          </p:cNvGrpSpPr>
          <p:nvPr/>
        </p:nvGrpSpPr>
        <p:grpSpPr bwMode="auto">
          <a:xfrm>
            <a:off x="-76200" y="3453408"/>
            <a:ext cx="4343400" cy="2679700"/>
            <a:chOff x="-48" y="2016"/>
            <a:chExt cx="2736" cy="1688"/>
          </a:xfrm>
        </p:grpSpPr>
        <p:sp>
          <p:nvSpPr>
            <p:cNvPr id="56361" name="Freeform 82">
              <a:extLst>
                <a:ext uri="{FF2B5EF4-FFF2-40B4-BE49-F238E27FC236}">
                  <a16:creationId xmlns:a16="http://schemas.microsoft.com/office/drawing/2014/main" id="{75822234-DBDE-4EC4-9F64-8698116613AB}"/>
                </a:ext>
              </a:extLst>
            </p:cNvPr>
            <p:cNvSpPr>
              <a:spLocks/>
            </p:cNvSpPr>
            <p:nvPr/>
          </p:nvSpPr>
          <p:spPr bwMode="auto">
            <a:xfrm>
              <a:off x="512" y="2016"/>
              <a:ext cx="2176" cy="1688"/>
            </a:xfrm>
            <a:custGeom>
              <a:avLst/>
              <a:gdLst>
                <a:gd name="T0" fmla="*/ 2176 w 2176"/>
                <a:gd name="T1" fmla="*/ 960 h 1688"/>
                <a:gd name="T2" fmla="*/ 2032 w 2176"/>
                <a:gd name="T3" fmla="*/ 1440 h 1688"/>
                <a:gd name="T4" fmla="*/ 1696 w 2176"/>
                <a:gd name="T5" fmla="*/ 1488 h 1688"/>
                <a:gd name="T6" fmla="*/ 256 w 2176"/>
                <a:gd name="T7" fmla="*/ 1440 h 1688"/>
                <a:gd name="T8" fmla="*/ 160 w 2176"/>
                <a:gd name="T9" fmla="*/ 0 h 1688"/>
                <a:gd name="T10" fmla="*/ 0 60000 65536"/>
                <a:gd name="T11" fmla="*/ 0 60000 65536"/>
                <a:gd name="T12" fmla="*/ 0 60000 65536"/>
                <a:gd name="T13" fmla="*/ 0 60000 65536"/>
                <a:gd name="T14" fmla="*/ 0 60000 65536"/>
                <a:gd name="T15" fmla="*/ 0 w 2176"/>
                <a:gd name="T16" fmla="*/ 0 h 1688"/>
                <a:gd name="T17" fmla="*/ 2176 w 2176"/>
                <a:gd name="T18" fmla="*/ 1688 h 1688"/>
              </a:gdLst>
              <a:ahLst/>
              <a:cxnLst>
                <a:cxn ang="T10">
                  <a:pos x="T0" y="T1"/>
                </a:cxn>
                <a:cxn ang="T11">
                  <a:pos x="T2" y="T3"/>
                </a:cxn>
                <a:cxn ang="T12">
                  <a:pos x="T4" y="T5"/>
                </a:cxn>
                <a:cxn ang="T13">
                  <a:pos x="T6" y="T7"/>
                </a:cxn>
                <a:cxn ang="T14">
                  <a:pos x="T8" y="T9"/>
                </a:cxn>
              </a:cxnLst>
              <a:rect l="T15" t="T16" r="T17" b="T18"/>
              <a:pathLst>
                <a:path w="2176" h="1688">
                  <a:moveTo>
                    <a:pt x="2176" y="960"/>
                  </a:moveTo>
                  <a:cubicBezTo>
                    <a:pt x="2144" y="1156"/>
                    <a:pt x="2112" y="1352"/>
                    <a:pt x="2032" y="1440"/>
                  </a:cubicBezTo>
                  <a:cubicBezTo>
                    <a:pt x="1952" y="1528"/>
                    <a:pt x="1992" y="1488"/>
                    <a:pt x="1696" y="1488"/>
                  </a:cubicBezTo>
                  <a:cubicBezTo>
                    <a:pt x="1400" y="1488"/>
                    <a:pt x="512" y="1688"/>
                    <a:pt x="256" y="1440"/>
                  </a:cubicBezTo>
                  <a:cubicBezTo>
                    <a:pt x="0" y="1192"/>
                    <a:pt x="80" y="596"/>
                    <a:pt x="16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6362" name="Text Box 83">
              <a:extLst>
                <a:ext uri="{FF2B5EF4-FFF2-40B4-BE49-F238E27FC236}">
                  <a16:creationId xmlns:a16="http://schemas.microsoft.com/office/drawing/2014/main" id="{46856CBC-CE62-425F-AFF2-9B466006B39E}"/>
                </a:ext>
              </a:extLst>
            </p:cNvPr>
            <p:cNvSpPr txBox="1">
              <a:spLocks noChangeArrowheads="1"/>
            </p:cNvSpPr>
            <p:nvPr/>
          </p:nvSpPr>
          <p:spPr bwMode="auto">
            <a:xfrm>
              <a:off x="-48" y="3072"/>
              <a:ext cx="6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     Inv</a:t>
              </a:r>
            </a:p>
          </p:txBody>
        </p:sp>
      </p:grpSp>
      <p:sp>
        <p:nvSpPr>
          <p:cNvPr id="723028" name="Text Box 84">
            <a:extLst>
              <a:ext uri="{FF2B5EF4-FFF2-40B4-BE49-F238E27FC236}">
                <a16:creationId xmlns:a16="http://schemas.microsoft.com/office/drawing/2014/main" id="{066C9CA8-6C0E-4575-8CE5-EDB795054ADC}"/>
              </a:ext>
            </a:extLst>
          </p:cNvPr>
          <p:cNvSpPr txBox="1">
            <a:spLocks noChangeArrowheads="1"/>
          </p:cNvSpPr>
          <p:nvPr/>
        </p:nvSpPr>
        <p:spPr bwMode="auto">
          <a:xfrm>
            <a:off x="2197100" y="2553296"/>
            <a:ext cx="601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    I</a:t>
            </a:r>
          </a:p>
        </p:txBody>
      </p:sp>
      <p:sp>
        <p:nvSpPr>
          <p:cNvPr id="723029" name="Line 85">
            <a:extLst>
              <a:ext uri="{FF2B5EF4-FFF2-40B4-BE49-F238E27FC236}">
                <a16:creationId xmlns:a16="http://schemas.microsoft.com/office/drawing/2014/main" id="{09899CA6-15BA-4862-B77D-E702B74B7C3F}"/>
              </a:ext>
            </a:extLst>
          </p:cNvPr>
          <p:cNvSpPr>
            <a:spLocks noChangeShapeType="1"/>
          </p:cNvSpPr>
          <p:nvPr/>
        </p:nvSpPr>
        <p:spPr bwMode="auto">
          <a:xfrm>
            <a:off x="2286000" y="3072408"/>
            <a:ext cx="2286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30" name="Text Box 86">
            <a:extLst>
              <a:ext uri="{FF2B5EF4-FFF2-40B4-BE49-F238E27FC236}">
                <a16:creationId xmlns:a16="http://schemas.microsoft.com/office/drawing/2014/main" id="{8EC10ED8-9B15-4275-8280-D836EFB504AD}"/>
              </a:ext>
            </a:extLst>
          </p:cNvPr>
          <p:cNvSpPr txBox="1">
            <a:spLocks noChangeArrowheads="1"/>
          </p:cNvSpPr>
          <p:nvPr/>
        </p:nvSpPr>
        <p:spPr bwMode="auto">
          <a:xfrm>
            <a:off x="4851400" y="3986808"/>
            <a:ext cx="520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EM</a:t>
            </a:r>
          </a:p>
        </p:txBody>
      </p:sp>
      <p:sp>
        <p:nvSpPr>
          <p:cNvPr id="723031" name="Text Box 87">
            <a:extLst>
              <a:ext uri="{FF2B5EF4-FFF2-40B4-BE49-F238E27FC236}">
                <a16:creationId xmlns:a16="http://schemas.microsoft.com/office/drawing/2014/main" id="{39D19B93-5E9B-4E00-BA6A-5D61FD1AAF27}"/>
              </a:ext>
            </a:extLst>
          </p:cNvPr>
          <p:cNvSpPr txBox="1">
            <a:spLocks noChangeArrowheads="1"/>
          </p:cNvSpPr>
          <p:nvPr/>
        </p:nvSpPr>
        <p:spPr bwMode="auto">
          <a:xfrm>
            <a:off x="5397500" y="4001096"/>
            <a:ext cx="620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001</a:t>
            </a:r>
          </a:p>
        </p:txBody>
      </p:sp>
      <p:sp>
        <p:nvSpPr>
          <p:cNvPr id="723032" name="Line 88">
            <a:extLst>
              <a:ext uri="{FF2B5EF4-FFF2-40B4-BE49-F238E27FC236}">
                <a16:creationId xmlns:a16="http://schemas.microsoft.com/office/drawing/2014/main" id="{D261C0AD-8C85-4551-9E1E-A8D6CDDB25E9}"/>
              </a:ext>
            </a:extLst>
          </p:cNvPr>
          <p:cNvSpPr>
            <a:spLocks noChangeShapeType="1"/>
          </p:cNvSpPr>
          <p:nvPr/>
        </p:nvSpPr>
        <p:spPr bwMode="auto">
          <a:xfrm flipV="1">
            <a:off x="4572000" y="4409083"/>
            <a:ext cx="1066800" cy="349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0" name="Text Box 89">
            <a:extLst>
              <a:ext uri="{FF2B5EF4-FFF2-40B4-BE49-F238E27FC236}">
                <a16:creationId xmlns:a16="http://schemas.microsoft.com/office/drawing/2014/main" id="{E9B7D255-ABD8-4E6C-91C4-F5278DF027B0}"/>
              </a:ext>
            </a:extLst>
          </p:cNvPr>
          <p:cNvSpPr txBox="1">
            <a:spLocks noChangeArrowheads="1"/>
          </p:cNvSpPr>
          <p:nvPr/>
        </p:nvSpPr>
        <p:spPr bwMode="auto">
          <a:xfrm>
            <a:off x="6742113" y="2843808"/>
            <a:ext cx="833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X = 2</a:t>
            </a:r>
          </a:p>
        </p:txBody>
      </p:sp>
      <p:sp>
        <p:nvSpPr>
          <p:cNvPr id="56351" name="Text Box 90">
            <a:extLst>
              <a:ext uri="{FF2B5EF4-FFF2-40B4-BE49-F238E27FC236}">
                <a16:creationId xmlns:a16="http://schemas.microsoft.com/office/drawing/2014/main" id="{DCF1811E-A056-487A-BBAA-6FC9E86D08B9}"/>
              </a:ext>
            </a:extLst>
          </p:cNvPr>
          <p:cNvSpPr txBox="1">
            <a:spLocks noChangeArrowheads="1"/>
          </p:cNvSpPr>
          <p:nvPr/>
        </p:nvSpPr>
        <p:spPr bwMode="auto">
          <a:xfrm>
            <a:off x="7748588" y="2843808"/>
            <a:ext cx="33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S</a:t>
            </a:r>
          </a:p>
        </p:txBody>
      </p:sp>
      <p:sp>
        <p:nvSpPr>
          <p:cNvPr id="723035" name="Text Box 91">
            <a:extLst>
              <a:ext uri="{FF2B5EF4-FFF2-40B4-BE49-F238E27FC236}">
                <a16:creationId xmlns:a16="http://schemas.microsoft.com/office/drawing/2014/main" id="{2876B1D8-541B-4754-BC3C-C1ED24BF2717}"/>
              </a:ext>
            </a:extLst>
          </p:cNvPr>
          <p:cNvSpPr txBox="1">
            <a:spLocks noChangeArrowheads="1"/>
          </p:cNvSpPr>
          <p:nvPr/>
        </p:nvSpPr>
        <p:spPr bwMode="auto">
          <a:xfrm>
            <a:off x="7213600" y="2496146"/>
            <a:ext cx="673100" cy="366712"/>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a:t>X=3</a:t>
            </a:r>
          </a:p>
        </p:txBody>
      </p:sp>
      <p:sp>
        <p:nvSpPr>
          <p:cNvPr id="723036" name="Text Box 92">
            <a:extLst>
              <a:ext uri="{FF2B5EF4-FFF2-40B4-BE49-F238E27FC236}">
                <a16:creationId xmlns:a16="http://schemas.microsoft.com/office/drawing/2014/main" id="{C35BDE48-19A4-4613-B97E-E580D9F9B847}"/>
              </a:ext>
            </a:extLst>
          </p:cNvPr>
          <p:cNvSpPr txBox="1">
            <a:spLocks noChangeArrowheads="1"/>
          </p:cNvSpPr>
          <p:nvPr/>
        </p:nvSpPr>
        <p:spPr bwMode="auto">
          <a:xfrm>
            <a:off x="7759700" y="2510433"/>
            <a:ext cx="698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    M</a:t>
            </a:r>
          </a:p>
        </p:txBody>
      </p:sp>
      <p:sp>
        <p:nvSpPr>
          <p:cNvPr id="723037" name="Line 93">
            <a:extLst>
              <a:ext uri="{FF2B5EF4-FFF2-40B4-BE49-F238E27FC236}">
                <a16:creationId xmlns:a16="http://schemas.microsoft.com/office/drawing/2014/main" id="{334979E9-EA45-460F-9471-566EACB21821}"/>
              </a:ext>
            </a:extLst>
          </p:cNvPr>
          <p:cNvSpPr>
            <a:spLocks noChangeShapeType="1"/>
          </p:cNvSpPr>
          <p:nvPr/>
        </p:nvSpPr>
        <p:spPr bwMode="auto">
          <a:xfrm>
            <a:off x="6934200" y="2996208"/>
            <a:ext cx="10668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 name="Group 94">
            <a:extLst>
              <a:ext uri="{FF2B5EF4-FFF2-40B4-BE49-F238E27FC236}">
                <a16:creationId xmlns:a16="http://schemas.microsoft.com/office/drawing/2014/main" id="{901F83A4-9F55-488D-AF18-D90038208988}"/>
              </a:ext>
            </a:extLst>
          </p:cNvPr>
          <p:cNvGrpSpPr>
            <a:grpSpLocks/>
          </p:cNvGrpSpPr>
          <p:nvPr/>
        </p:nvGrpSpPr>
        <p:grpSpPr bwMode="auto">
          <a:xfrm>
            <a:off x="2400300" y="3529608"/>
            <a:ext cx="4305300" cy="2451100"/>
            <a:chOff x="1512" y="2064"/>
            <a:chExt cx="2712" cy="1544"/>
          </a:xfrm>
        </p:grpSpPr>
        <p:sp>
          <p:nvSpPr>
            <p:cNvPr id="56359" name="Freeform 95">
              <a:extLst>
                <a:ext uri="{FF2B5EF4-FFF2-40B4-BE49-F238E27FC236}">
                  <a16:creationId xmlns:a16="http://schemas.microsoft.com/office/drawing/2014/main" id="{712222BC-B9C9-43B5-906B-583E421AFD39}"/>
                </a:ext>
              </a:extLst>
            </p:cNvPr>
            <p:cNvSpPr>
              <a:spLocks/>
            </p:cNvSpPr>
            <p:nvPr/>
          </p:nvSpPr>
          <p:spPr bwMode="auto">
            <a:xfrm>
              <a:off x="1512" y="2064"/>
              <a:ext cx="2712" cy="1544"/>
            </a:xfrm>
            <a:custGeom>
              <a:avLst/>
              <a:gdLst>
                <a:gd name="T0" fmla="*/ 72 w 2712"/>
                <a:gd name="T1" fmla="*/ 0 h 1544"/>
                <a:gd name="T2" fmla="*/ 360 w 2712"/>
                <a:gd name="T3" fmla="*/ 1200 h 1544"/>
                <a:gd name="T4" fmla="*/ 2232 w 2712"/>
                <a:gd name="T5" fmla="*/ 1344 h 1544"/>
                <a:gd name="T6" fmla="*/ 2712 w 2712"/>
                <a:gd name="T7" fmla="*/ 0 h 1544"/>
                <a:gd name="T8" fmla="*/ 0 60000 65536"/>
                <a:gd name="T9" fmla="*/ 0 60000 65536"/>
                <a:gd name="T10" fmla="*/ 0 60000 65536"/>
                <a:gd name="T11" fmla="*/ 0 60000 65536"/>
                <a:gd name="T12" fmla="*/ 0 w 2712"/>
                <a:gd name="T13" fmla="*/ 0 h 1544"/>
                <a:gd name="T14" fmla="*/ 2712 w 2712"/>
                <a:gd name="T15" fmla="*/ 1544 h 1544"/>
              </a:gdLst>
              <a:ahLst/>
              <a:cxnLst>
                <a:cxn ang="T8">
                  <a:pos x="T0" y="T1"/>
                </a:cxn>
                <a:cxn ang="T9">
                  <a:pos x="T2" y="T3"/>
                </a:cxn>
                <a:cxn ang="T10">
                  <a:pos x="T4" y="T5"/>
                </a:cxn>
                <a:cxn ang="T11">
                  <a:pos x="T6" y="T7"/>
                </a:cxn>
              </a:cxnLst>
              <a:rect l="T12" t="T13" r="T14" b="T15"/>
              <a:pathLst>
                <a:path w="2712" h="1544">
                  <a:moveTo>
                    <a:pt x="72" y="0"/>
                  </a:moveTo>
                  <a:cubicBezTo>
                    <a:pt x="36" y="488"/>
                    <a:pt x="0" y="976"/>
                    <a:pt x="360" y="1200"/>
                  </a:cubicBezTo>
                  <a:cubicBezTo>
                    <a:pt x="720" y="1424"/>
                    <a:pt x="1840" y="1544"/>
                    <a:pt x="2232" y="1344"/>
                  </a:cubicBezTo>
                  <a:cubicBezTo>
                    <a:pt x="2624" y="1144"/>
                    <a:pt x="2668" y="572"/>
                    <a:pt x="2712"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6360" name="Text Box 96">
              <a:extLst>
                <a:ext uri="{FF2B5EF4-FFF2-40B4-BE49-F238E27FC236}">
                  <a16:creationId xmlns:a16="http://schemas.microsoft.com/office/drawing/2014/main" id="{B9A87EC7-45FB-436C-B8FF-72F47AC7F39D}"/>
                </a:ext>
              </a:extLst>
            </p:cNvPr>
            <p:cNvSpPr txBox="1">
              <a:spLocks noChangeArrowheads="1"/>
            </p:cNvSpPr>
            <p:nvPr/>
          </p:nvSpPr>
          <p:spPr bwMode="auto">
            <a:xfrm>
              <a:off x="3360" y="3024"/>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InvAck</a:t>
              </a:r>
            </a:p>
          </p:txBody>
        </p:sp>
      </p:grpSp>
      <p:grpSp>
        <p:nvGrpSpPr>
          <p:cNvPr id="20" name="Group 97">
            <a:extLst>
              <a:ext uri="{FF2B5EF4-FFF2-40B4-BE49-F238E27FC236}">
                <a16:creationId xmlns:a16="http://schemas.microsoft.com/office/drawing/2014/main" id="{0E3640A7-96CD-4431-A03D-DFCC949ADABC}"/>
              </a:ext>
            </a:extLst>
          </p:cNvPr>
          <p:cNvGrpSpPr>
            <a:grpSpLocks/>
          </p:cNvGrpSpPr>
          <p:nvPr/>
        </p:nvGrpSpPr>
        <p:grpSpPr bwMode="auto">
          <a:xfrm>
            <a:off x="5080000" y="3529608"/>
            <a:ext cx="2124075" cy="3022600"/>
            <a:chOff x="3200" y="2064"/>
            <a:chExt cx="1338" cy="1904"/>
          </a:xfrm>
        </p:grpSpPr>
        <p:sp>
          <p:nvSpPr>
            <p:cNvPr id="56357" name="Freeform 98">
              <a:extLst>
                <a:ext uri="{FF2B5EF4-FFF2-40B4-BE49-F238E27FC236}">
                  <a16:creationId xmlns:a16="http://schemas.microsoft.com/office/drawing/2014/main" id="{31C5D8D0-5850-4985-9382-BD78E8CED1F1}"/>
                </a:ext>
              </a:extLst>
            </p:cNvPr>
            <p:cNvSpPr>
              <a:spLocks/>
            </p:cNvSpPr>
            <p:nvPr/>
          </p:nvSpPr>
          <p:spPr bwMode="auto">
            <a:xfrm>
              <a:off x="3200" y="2064"/>
              <a:ext cx="1120" cy="1904"/>
            </a:xfrm>
            <a:custGeom>
              <a:avLst/>
              <a:gdLst>
                <a:gd name="T0" fmla="*/ 16 w 1120"/>
                <a:gd name="T1" fmla="*/ 912 h 1904"/>
                <a:gd name="T2" fmla="*/ 112 w 1120"/>
                <a:gd name="T3" fmla="*/ 1728 h 1904"/>
                <a:gd name="T4" fmla="*/ 688 w 1120"/>
                <a:gd name="T5" fmla="*/ 1824 h 1904"/>
                <a:gd name="T6" fmla="*/ 976 w 1120"/>
                <a:gd name="T7" fmla="*/ 1248 h 1904"/>
                <a:gd name="T8" fmla="*/ 1120 w 1120"/>
                <a:gd name="T9" fmla="*/ 0 h 1904"/>
                <a:gd name="T10" fmla="*/ 0 60000 65536"/>
                <a:gd name="T11" fmla="*/ 0 60000 65536"/>
                <a:gd name="T12" fmla="*/ 0 60000 65536"/>
                <a:gd name="T13" fmla="*/ 0 60000 65536"/>
                <a:gd name="T14" fmla="*/ 0 60000 65536"/>
                <a:gd name="T15" fmla="*/ 0 w 1120"/>
                <a:gd name="T16" fmla="*/ 0 h 1904"/>
                <a:gd name="T17" fmla="*/ 1120 w 1120"/>
                <a:gd name="T18" fmla="*/ 1904 h 1904"/>
              </a:gdLst>
              <a:ahLst/>
              <a:cxnLst>
                <a:cxn ang="T10">
                  <a:pos x="T0" y="T1"/>
                </a:cxn>
                <a:cxn ang="T11">
                  <a:pos x="T2" y="T3"/>
                </a:cxn>
                <a:cxn ang="T12">
                  <a:pos x="T4" y="T5"/>
                </a:cxn>
                <a:cxn ang="T13">
                  <a:pos x="T6" y="T7"/>
                </a:cxn>
                <a:cxn ang="T14">
                  <a:pos x="T8" y="T9"/>
                </a:cxn>
              </a:cxnLst>
              <a:rect l="T15" t="T16" r="T17" b="T18"/>
              <a:pathLst>
                <a:path w="1120" h="1904">
                  <a:moveTo>
                    <a:pt x="16" y="912"/>
                  </a:moveTo>
                  <a:cubicBezTo>
                    <a:pt x="8" y="1244"/>
                    <a:pt x="0" y="1576"/>
                    <a:pt x="112" y="1728"/>
                  </a:cubicBezTo>
                  <a:cubicBezTo>
                    <a:pt x="224" y="1880"/>
                    <a:pt x="544" y="1904"/>
                    <a:pt x="688" y="1824"/>
                  </a:cubicBezTo>
                  <a:cubicBezTo>
                    <a:pt x="832" y="1744"/>
                    <a:pt x="904" y="1552"/>
                    <a:pt x="976" y="1248"/>
                  </a:cubicBezTo>
                  <a:cubicBezTo>
                    <a:pt x="1048" y="944"/>
                    <a:pt x="1084" y="472"/>
                    <a:pt x="112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6358" name="Text Box 99">
              <a:extLst>
                <a:ext uri="{FF2B5EF4-FFF2-40B4-BE49-F238E27FC236}">
                  <a16:creationId xmlns:a16="http://schemas.microsoft.com/office/drawing/2014/main" id="{7491B46B-8466-4916-80F0-8D2734C7B034}"/>
                </a:ext>
              </a:extLst>
            </p:cNvPr>
            <p:cNvSpPr txBox="1">
              <a:spLocks noChangeArrowheads="1"/>
            </p:cNvSpPr>
            <p:nvPr/>
          </p:nvSpPr>
          <p:spPr bwMode="auto">
            <a:xfrm>
              <a:off x="4022" y="371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Reply</a:t>
              </a:r>
            </a:p>
          </p:txBody>
        </p:sp>
      </p:grpSp>
      <p:graphicFrame>
        <p:nvGraphicFramePr>
          <p:cNvPr id="4" name="表格 3">
            <a:extLst>
              <a:ext uri="{FF2B5EF4-FFF2-40B4-BE49-F238E27FC236}">
                <a16:creationId xmlns:a16="http://schemas.microsoft.com/office/drawing/2014/main" id="{913B993C-B85B-4A0A-A34B-93ECCCFDC28D}"/>
              </a:ext>
            </a:extLst>
          </p:cNvPr>
          <p:cNvGraphicFramePr>
            <a:graphicFrameLocks noGrp="1"/>
          </p:cNvGraphicFramePr>
          <p:nvPr>
            <p:extLst>
              <p:ext uri="{D42A27DB-BD31-4B8C-83A1-F6EECF244321}">
                <p14:modId xmlns:p14="http://schemas.microsoft.com/office/powerpoint/2010/main" val="1575478309"/>
              </p:ext>
            </p:extLst>
          </p:nvPr>
        </p:nvGraphicFramePr>
        <p:xfrm>
          <a:off x="181608" y="91485"/>
          <a:ext cx="8856984" cy="1427480"/>
        </p:xfrm>
        <a:graphic>
          <a:graphicData uri="http://schemas.openxmlformats.org/drawingml/2006/table">
            <a:tbl>
              <a:tblPr/>
              <a:tblGrid>
                <a:gridCol w="914400">
                  <a:extLst>
                    <a:ext uri="{9D8B030D-6E8A-4147-A177-3AD203B41FA5}">
                      <a16:colId xmlns:a16="http://schemas.microsoft.com/office/drawing/2014/main" val="1222424104"/>
                    </a:ext>
                  </a:extLst>
                </a:gridCol>
                <a:gridCol w="777280">
                  <a:extLst>
                    <a:ext uri="{9D8B030D-6E8A-4147-A177-3AD203B41FA5}">
                      <a16:colId xmlns:a16="http://schemas.microsoft.com/office/drawing/2014/main" val="3933221670"/>
                    </a:ext>
                  </a:extLst>
                </a:gridCol>
                <a:gridCol w="757833">
                  <a:extLst>
                    <a:ext uri="{9D8B030D-6E8A-4147-A177-3AD203B41FA5}">
                      <a16:colId xmlns:a16="http://schemas.microsoft.com/office/drawing/2014/main" val="158705895"/>
                    </a:ext>
                  </a:extLst>
                </a:gridCol>
                <a:gridCol w="815975">
                  <a:extLst>
                    <a:ext uri="{9D8B030D-6E8A-4147-A177-3AD203B41FA5}">
                      <a16:colId xmlns:a16="http://schemas.microsoft.com/office/drawing/2014/main" val="3219114109"/>
                    </a:ext>
                  </a:extLst>
                </a:gridCol>
                <a:gridCol w="1225550">
                  <a:extLst>
                    <a:ext uri="{9D8B030D-6E8A-4147-A177-3AD203B41FA5}">
                      <a16:colId xmlns:a16="http://schemas.microsoft.com/office/drawing/2014/main" val="3901644514"/>
                    </a:ext>
                  </a:extLst>
                </a:gridCol>
                <a:gridCol w="3609354">
                  <a:extLst>
                    <a:ext uri="{9D8B030D-6E8A-4147-A177-3AD203B41FA5}">
                      <a16:colId xmlns:a16="http://schemas.microsoft.com/office/drawing/2014/main" val="799233389"/>
                    </a:ext>
                  </a:extLst>
                </a:gridCol>
                <a:gridCol w="756592">
                  <a:extLst>
                    <a:ext uri="{9D8B030D-6E8A-4147-A177-3AD203B41FA5}">
                      <a16:colId xmlns:a16="http://schemas.microsoft.com/office/drawing/2014/main" val="1964063345"/>
                    </a:ext>
                  </a:extLst>
                </a:gridCol>
              </a:tblGrid>
              <a:tr h="558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Proc Action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Dir State @Home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Network Msg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Hops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3652646174"/>
                  </a:ext>
                </a:extLst>
              </a:tr>
              <a:tr h="86868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W3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EM, 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err="1">
                          <a:ln>
                            <a:noFill/>
                          </a:ln>
                          <a:solidFill>
                            <a:schemeClr val="tx1"/>
                          </a:solidFill>
                          <a:effectLst/>
                          <a:latin typeface="Verdana" charset="0"/>
                        </a:rPr>
                        <a:t>Upgr</a:t>
                      </a:r>
                      <a:r>
                        <a:rPr kumimoji="0" lang="en-US" sz="1500" b="0" i="0" u="none" strike="noStrike" cap="none" normalizeH="0" baseline="0" dirty="0">
                          <a:ln>
                            <a:noFill/>
                          </a:ln>
                          <a:solidFill>
                            <a:schemeClr val="tx1"/>
                          </a:solidFill>
                          <a:effectLst/>
                          <a:latin typeface="Verdana" charset="0"/>
                        </a:rPr>
                        <a:t> (P3-&gt;H),</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Reply (H-&gt;P3) // Inv (H-&gt;P1),</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err="1">
                          <a:ln>
                            <a:noFill/>
                          </a:ln>
                          <a:solidFill>
                            <a:schemeClr val="tx1"/>
                          </a:solidFill>
                          <a:effectLst/>
                          <a:latin typeface="Verdana" charset="0"/>
                        </a:rPr>
                        <a:t>InvAck</a:t>
                      </a:r>
                      <a:r>
                        <a:rPr kumimoji="0" lang="en-US" sz="1500" b="0" i="0" u="none" strike="noStrike" cap="none" normalizeH="0" baseline="0" dirty="0">
                          <a:ln>
                            <a:noFill/>
                          </a:ln>
                          <a:solidFill>
                            <a:schemeClr val="tx1"/>
                          </a:solidFill>
                          <a:effectLst/>
                          <a:latin typeface="Verdana" charset="0"/>
                        </a:rPr>
                        <a:t>(P1-&gt;P3)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7604573"/>
                  </a:ext>
                </a:extLst>
              </a:tr>
            </a:tbl>
          </a:graphicData>
        </a:graphic>
      </p:graphicFrame>
    </p:spTree>
    <p:extLst>
      <p:ext uri="{BB962C8B-B14F-4D97-AF65-F5344CB8AC3E}">
        <p14:creationId xmlns:p14="http://schemas.microsoft.com/office/powerpoint/2010/main" val="3865924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30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302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230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30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30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30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303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7230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2302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7230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230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230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down)">
                                      <p:cBhvr>
                                        <p:cTn id="5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020" grpId="0" animBg="1"/>
      <p:bldP spid="723021" grpId="0" animBg="1"/>
      <p:bldP spid="723022" grpId="0"/>
      <p:bldP spid="723024" grpId="0"/>
      <p:bldP spid="723028" grpId="0"/>
      <p:bldP spid="723030" grpId="0"/>
      <p:bldP spid="723031" grpId="0"/>
      <p:bldP spid="723035" grpId="0" animBg="1"/>
      <p:bldP spid="7230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Slide Number Placeholder 5">
            <a:extLst>
              <a:ext uri="{FF2B5EF4-FFF2-40B4-BE49-F238E27FC236}">
                <a16:creationId xmlns:a16="http://schemas.microsoft.com/office/drawing/2014/main" id="{C76CD1CF-11F5-4DCC-9EBF-CFC5A28286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61B87062-04E9-4E7A-A309-622694F987CC}" type="slidenum">
              <a:rPr lang="en-US" altLang="zh-CN" sz="1200"/>
              <a:pPr/>
              <a:t>29</a:t>
            </a:fld>
            <a:endParaRPr lang="en-US" altLang="zh-CN" sz="1200"/>
          </a:p>
        </p:txBody>
      </p:sp>
      <p:sp>
        <p:nvSpPr>
          <p:cNvPr id="58373" name="Oval 3">
            <a:extLst>
              <a:ext uri="{FF2B5EF4-FFF2-40B4-BE49-F238E27FC236}">
                <a16:creationId xmlns:a16="http://schemas.microsoft.com/office/drawing/2014/main" id="{DEC039F4-7545-44D6-A78C-C16D4C346024}"/>
              </a:ext>
            </a:extLst>
          </p:cNvPr>
          <p:cNvSpPr>
            <a:spLocks noChangeArrowheads="1"/>
          </p:cNvSpPr>
          <p:nvPr/>
        </p:nvSpPr>
        <p:spPr bwMode="auto">
          <a:xfrm>
            <a:off x="1371600" y="1661120"/>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58374" name="Group 4">
            <a:extLst>
              <a:ext uri="{FF2B5EF4-FFF2-40B4-BE49-F238E27FC236}">
                <a16:creationId xmlns:a16="http://schemas.microsoft.com/office/drawing/2014/main" id="{0B940301-6691-40DB-9566-AC2C74CD49E7}"/>
              </a:ext>
            </a:extLst>
          </p:cNvPr>
          <p:cNvGrpSpPr>
            <a:grpSpLocks/>
          </p:cNvGrpSpPr>
          <p:nvPr/>
        </p:nvGrpSpPr>
        <p:grpSpPr bwMode="auto">
          <a:xfrm>
            <a:off x="1066800" y="2499320"/>
            <a:ext cx="1524000" cy="990600"/>
            <a:chOff x="1008" y="1968"/>
            <a:chExt cx="1056" cy="720"/>
          </a:xfrm>
          <a:solidFill>
            <a:schemeClr val="accent4">
              <a:lumMod val="20000"/>
              <a:lumOff val="80000"/>
            </a:schemeClr>
          </a:solidFill>
        </p:grpSpPr>
        <p:grpSp>
          <p:nvGrpSpPr>
            <p:cNvPr id="58457" name="Group 5">
              <a:extLst>
                <a:ext uri="{FF2B5EF4-FFF2-40B4-BE49-F238E27FC236}">
                  <a16:creationId xmlns:a16="http://schemas.microsoft.com/office/drawing/2014/main" id="{9B6FE95B-2CA8-4BBF-82F9-7AEFCF3C069B}"/>
                </a:ext>
              </a:extLst>
            </p:cNvPr>
            <p:cNvGrpSpPr>
              <a:grpSpLocks/>
            </p:cNvGrpSpPr>
            <p:nvPr/>
          </p:nvGrpSpPr>
          <p:grpSpPr bwMode="auto">
            <a:xfrm>
              <a:off x="1008" y="2208"/>
              <a:ext cx="1056" cy="240"/>
              <a:chOff x="1152" y="2304"/>
              <a:chExt cx="1056" cy="480"/>
            </a:xfrm>
            <a:grpFill/>
          </p:grpSpPr>
          <p:sp>
            <p:nvSpPr>
              <p:cNvPr id="58464" name="Rectangle 6">
                <a:extLst>
                  <a:ext uri="{FF2B5EF4-FFF2-40B4-BE49-F238E27FC236}">
                    <a16:creationId xmlns:a16="http://schemas.microsoft.com/office/drawing/2014/main" id="{5A50D5C9-FC95-4124-8A0B-90D38B9C3169}"/>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65" name="Rectangle 7">
                <a:extLst>
                  <a:ext uri="{FF2B5EF4-FFF2-40B4-BE49-F238E27FC236}">
                    <a16:creationId xmlns:a16="http://schemas.microsoft.com/office/drawing/2014/main" id="{55230456-8D4C-4DF3-884F-1A851756062C}"/>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8458" name="Group 8">
              <a:extLst>
                <a:ext uri="{FF2B5EF4-FFF2-40B4-BE49-F238E27FC236}">
                  <a16:creationId xmlns:a16="http://schemas.microsoft.com/office/drawing/2014/main" id="{8B14314F-34F1-422A-B772-8B003290B5DE}"/>
                </a:ext>
              </a:extLst>
            </p:cNvPr>
            <p:cNvGrpSpPr>
              <a:grpSpLocks/>
            </p:cNvGrpSpPr>
            <p:nvPr/>
          </p:nvGrpSpPr>
          <p:grpSpPr bwMode="auto">
            <a:xfrm>
              <a:off x="1008" y="2448"/>
              <a:ext cx="1056" cy="240"/>
              <a:chOff x="1152" y="2304"/>
              <a:chExt cx="1056" cy="480"/>
            </a:xfrm>
            <a:grpFill/>
          </p:grpSpPr>
          <p:sp>
            <p:nvSpPr>
              <p:cNvPr id="58462" name="Rectangle 9">
                <a:extLst>
                  <a:ext uri="{FF2B5EF4-FFF2-40B4-BE49-F238E27FC236}">
                    <a16:creationId xmlns:a16="http://schemas.microsoft.com/office/drawing/2014/main" id="{6AB9DBC9-4F4A-4A49-831D-41748ADBD393}"/>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63" name="Rectangle 10">
                <a:extLst>
                  <a:ext uri="{FF2B5EF4-FFF2-40B4-BE49-F238E27FC236}">
                    <a16:creationId xmlns:a16="http://schemas.microsoft.com/office/drawing/2014/main" id="{BF2B16C7-0D28-47A2-98E1-8C8F223C8B9F}"/>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8459" name="Group 11">
              <a:extLst>
                <a:ext uri="{FF2B5EF4-FFF2-40B4-BE49-F238E27FC236}">
                  <a16:creationId xmlns:a16="http://schemas.microsoft.com/office/drawing/2014/main" id="{E1474F83-6E04-4FC0-8950-E0BA9712138F}"/>
                </a:ext>
              </a:extLst>
            </p:cNvPr>
            <p:cNvGrpSpPr>
              <a:grpSpLocks/>
            </p:cNvGrpSpPr>
            <p:nvPr/>
          </p:nvGrpSpPr>
          <p:grpSpPr bwMode="auto">
            <a:xfrm>
              <a:off x="1008" y="1968"/>
              <a:ext cx="1056" cy="240"/>
              <a:chOff x="1152" y="2304"/>
              <a:chExt cx="1056" cy="480"/>
            </a:xfrm>
            <a:grpFill/>
          </p:grpSpPr>
          <p:sp>
            <p:nvSpPr>
              <p:cNvPr id="58460" name="Rectangle 12">
                <a:extLst>
                  <a:ext uri="{FF2B5EF4-FFF2-40B4-BE49-F238E27FC236}">
                    <a16:creationId xmlns:a16="http://schemas.microsoft.com/office/drawing/2014/main" id="{66D2DD9A-7702-481B-B558-6A97690B6A33}"/>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61" name="Rectangle 13">
                <a:extLst>
                  <a:ext uri="{FF2B5EF4-FFF2-40B4-BE49-F238E27FC236}">
                    <a16:creationId xmlns:a16="http://schemas.microsoft.com/office/drawing/2014/main" id="{4F4E8C1E-D8A4-4FAD-B320-E5AAC5BACBC2}"/>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grpSp>
        <p:nvGrpSpPr>
          <p:cNvPr id="58375" name="Group 14">
            <a:extLst>
              <a:ext uri="{FF2B5EF4-FFF2-40B4-BE49-F238E27FC236}">
                <a16:creationId xmlns:a16="http://schemas.microsoft.com/office/drawing/2014/main" id="{C000C1E3-4FE3-41D5-92A2-791E19B8F687}"/>
              </a:ext>
            </a:extLst>
          </p:cNvPr>
          <p:cNvGrpSpPr>
            <a:grpSpLocks/>
          </p:cNvGrpSpPr>
          <p:nvPr/>
        </p:nvGrpSpPr>
        <p:grpSpPr bwMode="auto">
          <a:xfrm>
            <a:off x="685800" y="3642320"/>
            <a:ext cx="2209800" cy="1295400"/>
            <a:chOff x="672" y="2400"/>
            <a:chExt cx="1536" cy="928"/>
          </a:xfrm>
          <a:solidFill>
            <a:schemeClr val="accent4">
              <a:lumMod val="20000"/>
              <a:lumOff val="80000"/>
            </a:schemeClr>
          </a:solidFill>
        </p:grpSpPr>
        <p:sp>
          <p:nvSpPr>
            <p:cNvPr id="58447" name="Rectangle 15">
              <a:extLst>
                <a:ext uri="{FF2B5EF4-FFF2-40B4-BE49-F238E27FC236}">
                  <a16:creationId xmlns:a16="http://schemas.microsoft.com/office/drawing/2014/main" id="{826A9837-44D6-4018-BA4C-6598DABEE6F8}"/>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48" name="Rectangle 16">
              <a:extLst>
                <a:ext uri="{FF2B5EF4-FFF2-40B4-BE49-F238E27FC236}">
                  <a16:creationId xmlns:a16="http://schemas.microsoft.com/office/drawing/2014/main" id="{4E47B344-1775-4EC3-8E39-CC05BE394A24}"/>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49" name="Rectangle 17">
              <a:extLst>
                <a:ext uri="{FF2B5EF4-FFF2-40B4-BE49-F238E27FC236}">
                  <a16:creationId xmlns:a16="http://schemas.microsoft.com/office/drawing/2014/main" id="{240C920C-8E7A-4744-B965-4DDA4C2B39CD}"/>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50" name="AutoShape 18">
              <a:extLst>
                <a:ext uri="{FF2B5EF4-FFF2-40B4-BE49-F238E27FC236}">
                  <a16:creationId xmlns:a16="http://schemas.microsoft.com/office/drawing/2014/main" id="{E846AAD5-FFE1-4D9D-81E7-B15E023FC276}"/>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58451" name="Rectangle 19">
              <a:extLst>
                <a:ext uri="{FF2B5EF4-FFF2-40B4-BE49-F238E27FC236}">
                  <a16:creationId xmlns:a16="http://schemas.microsoft.com/office/drawing/2014/main" id="{A5C3582F-61A8-480F-B5A2-F18F1F6447AD}"/>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52" name="Rectangle 20">
              <a:extLst>
                <a:ext uri="{FF2B5EF4-FFF2-40B4-BE49-F238E27FC236}">
                  <a16:creationId xmlns:a16="http://schemas.microsoft.com/office/drawing/2014/main" id="{C8C3A3C7-CED4-44E4-B299-21D232A43EE7}"/>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53" name="Rectangle 21">
              <a:extLst>
                <a:ext uri="{FF2B5EF4-FFF2-40B4-BE49-F238E27FC236}">
                  <a16:creationId xmlns:a16="http://schemas.microsoft.com/office/drawing/2014/main" id="{4189808D-F6EF-4761-80CF-EB70DA5589E7}"/>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54" name="Rectangle 22">
              <a:extLst>
                <a:ext uri="{FF2B5EF4-FFF2-40B4-BE49-F238E27FC236}">
                  <a16:creationId xmlns:a16="http://schemas.microsoft.com/office/drawing/2014/main" id="{0C3BDB89-1943-4C3B-B4B9-5CE3A8579AA7}"/>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55" name="Rectangle 23">
              <a:extLst>
                <a:ext uri="{FF2B5EF4-FFF2-40B4-BE49-F238E27FC236}">
                  <a16:creationId xmlns:a16="http://schemas.microsoft.com/office/drawing/2014/main" id="{92A3B162-043E-4B32-950D-4E58C6B273CB}"/>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56" name="Rectangle 24">
              <a:extLst>
                <a:ext uri="{FF2B5EF4-FFF2-40B4-BE49-F238E27FC236}">
                  <a16:creationId xmlns:a16="http://schemas.microsoft.com/office/drawing/2014/main" id="{2B2D5794-BF56-4502-98FE-4EE176CC40B5}"/>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8376" name="Group 25">
            <a:extLst>
              <a:ext uri="{FF2B5EF4-FFF2-40B4-BE49-F238E27FC236}">
                <a16:creationId xmlns:a16="http://schemas.microsoft.com/office/drawing/2014/main" id="{D0B51530-63AD-4C65-BE7D-B164E5DA7C75}"/>
              </a:ext>
            </a:extLst>
          </p:cNvPr>
          <p:cNvGrpSpPr>
            <a:grpSpLocks/>
          </p:cNvGrpSpPr>
          <p:nvPr/>
        </p:nvGrpSpPr>
        <p:grpSpPr bwMode="auto">
          <a:xfrm>
            <a:off x="990600" y="5547320"/>
            <a:ext cx="7239000" cy="533400"/>
            <a:chOff x="912" y="3408"/>
            <a:chExt cx="4560" cy="336"/>
          </a:xfrm>
          <a:solidFill>
            <a:schemeClr val="accent4">
              <a:lumMod val="20000"/>
              <a:lumOff val="80000"/>
            </a:schemeClr>
          </a:solidFill>
        </p:grpSpPr>
        <p:sp>
          <p:nvSpPr>
            <p:cNvPr id="58445" name="Rectangle 26">
              <a:extLst>
                <a:ext uri="{FF2B5EF4-FFF2-40B4-BE49-F238E27FC236}">
                  <a16:creationId xmlns:a16="http://schemas.microsoft.com/office/drawing/2014/main" id="{F4F134F2-0CB5-4300-9AF7-BC5E99EBB811}"/>
                </a:ext>
              </a:extLst>
            </p:cNvPr>
            <p:cNvSpPr>
              <a:spLocks noChangeArrowheads="1"/>
            </p:cNvSpPr>
            <p:nvPr/>
          </p:nvSpPr>
          <p:spPr bwMode="auto">
            <a:xfrm>
              <a:off x="912" y="3408"/>
              <a:ext cx="4560" cy="336"/>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46" name="Text Box 27">
              <a:extLst>
                <a:ext uri="{FF2B5EF4-FFF2-40B4-BE49-F238E27FC236}">
                  <a16:creationId xmlns:a16="http://schemas.microsoft.com/office/drawing/2014/main" id="{97EED885-2E5A-4B31-872F-B06BFB20DB74}"/>
                </a:ext>
              </a:extLst>
            </p:cNvPr>
            <p:cNvSpPr txBox="1">
              <a:spLocks noChangeArrowheads="1"/>
            </p:cNvSpPr>
            <p:nvPr/>
          </p:nvSpPr>
          <p:spPr bwMode="auto">
            <a:xfrm>
              <a:off x="2160" y="3456"/>
              <a:ext cx="1979" cy="231"/>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Interconnection Network</a:t>
              </a:r>
            </a:p>
          </p:txBody>
        </p:sp>
      </p:grpSp>
      <p:sp>
        <p:nvSpPr>
          <p:cNvPr id="58377" name="Oval 28">
            <a:extLst>
              <a:ext uri="{FF2B5EF4-FFF2-40B4-BE49-F238E27FC236}">
                <a16:creationId xmlns:a16="http://schemas.microsoft.com/office/drawing/2014/main" id="{B14727B6-9888-4600-B142-EF1427130A73}"/>
              </a:ext>
            </a:extLst>
          </p:cNvPr>
          <p:cNvSpPr>
            <a:spLocks noChangeArrowheads="1"/>
          </p:cNvSpPr>
          <p:nvPr/>
        </p:nvSpPr>
        <p:spPr bwMode="auto">
          <a:xfrm>
            <a:off x="6934200" y="1661120"/>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58378" name="Group 29">
            <a:extLst>
              <a:ext uri="{FF2B5EF4-FFF2-40B4-BE49-F238E27FC236}">
                <a16:creationId xmlns:a16="http://schemas.microsoft.com/office/drawing/2014/main" id="{13D7E803-72F2-481B-A052-C35793BF3447}"/>
              </a:ext>
            </a:extLst>
          </p:cNvPr>
          <p:cNvGrpSpPr>
            <a:grpSpLocks/>
          </p:cNvGrpSpPr>
          <p:nvPr/>
        </p:nvGrpSpPr>
        <p:grpSpPr bwMode="auto">
          <a:xfrm>
            <a:off x="6629400" y="2499320"/>
            <a:ext cx="1524000" cy="990600"/>
            <a:chOff x="1008" y="1968"/>
            <a:chExt cx="1056" cy="720"/>
          </a:xfrm>
          <a:solidFill>
            <a:schemeClr val="accent4">
              <a:lumMod val="20000"/>
              <a:lumOff val="80000"/>
            </a:schemeClr>
          </a:solidFill>
        </p:grpSpPr>
        <p:grpSp>
          <p:nvGrpSpPr>
            <p:cNvPr id="58436" name="Group 30">
              <a:extLst>
                <a:ext uri="{FF2B5EF4-FFF2-40B4-BE49-F238E27FC236}">
                  <a16:creationId xmlns:a16="http://schemas.microsoft.com/office/drawing/2014/main" id="{D1F05D82-DFFA-4CDF-BB42-4097C24931B9}"/>
                </a:ext>
              </a:extLst>
            </p:cNvPr>
            <p:cNvGrpSpPr>
              <a:grpSpLocks/>
            </p:cNvGrpSpPr>
            <p:nvPr/>
          </p:nvGrpSpPr>
          <p:grpSpPr bwMode="auto">
            <a:xfrm>
              <a:off x="1008" y="2208"/>
              <a:ext cx="1056" cy="240"/>
              <a:chOff x="1152" y="2304"/>
              <a:chExt cx="1056" cy="480"/>
            </a:xfrm>
            <a:grpFill/>
          </p:grpSpPr>
          <p:sp>
            <p:nvSpPr>
              <p:cNvPr id="58443" name="Rectangle 31">
                <a:extLst>
                  <a:ext uri="{FF2B5EF4-FFF2-40B4-BE49-F238E27FC236}">
                    <a16:creationId xmlns:a16="http://schemas.microsoft.com/office/drawing/2014/main" id="{5EB440DB-7934-4F08-8629-18CDC4E64E69}"/>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44" name="Rectangle 32">
                <a:extLst>
                  <a:ext uri="{FF2B5EF4-FFF2-40B4-BE49-F238E27FC236}">
                    <a16:creationId xmlns:a16="http://schemas.microsoft.com/office/drawing/2014/main" id="{0DC7C45C-F400-4754-AA6C-7F6B0EBF2EA5}"/>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8437" name="Group 33">
              <a:extLst>
                <a:ext uri="{FF2B5EF4-FFF2-40B4-BE49-F238E27FC236}">
                  <a16:creationId xmlns:a16="http://schemas.microsoft.com/office/drawing/2014/main" id="{BB4004C5-F55D-4FD4-A20D-CFC2E50A3115}"/>
                </a:ext>
              </a:extLst>
            </p:cNvPr>
            <p:cNvGrpSpPr>
              <a:grpSpLocks/>
            </p:cNvGrpSpPr>
            <p:nvPr/>
          </p:nvGrpSpPr>
          <p:grpSpPr bwMode="auto">
            <a:xfrm>
              <a:off x="1008" y="2448"/>
              <a:ext cx="1056" cy="240"/>
              <a:chOff x="1152" y="2304"/>
              <a:chExt cx="1056" cy="480"/>
            </a:xfrm>
            <a:grpFill/>
          </p:grpSpPr>
          <p:sp>
            <p:nvSpPr>
              <p:cNvPr id="58441" name="Rectangle 34">
                <a:extLst>
                  <a:ext uri="{FF2B5EF4-FFF2-40B4-BE49-F238E27FC236}">
                    <a16:creationId xmlns:a16="http://schemas.microsoft.com/office/drawing/2014/main" id="{A6ACD9D4-E663-4197-9295-547FC16227CD}"/>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42" name="Rectangle 35">
                <a:extLst>
                  <a:ext uri="{FF2B5EF4-FFF2-40B4-BE49-F238E27FC236}">
                    <a16:creationId xmlns:a16="http://schemas.microsoft.com/office/drawing/2014/main" id="{9344A36A-0A78-414A-8D13-4EF2FE2C2E6A}"/>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8438" name="Group 36">
              <a:extLst>
                <a:ext uri="{FF2B5EF4-FFF2-40B4-BE49-F238E27FC236}">
                  <a16:creationId xmlns:a16="http://schemas.microsoft.com/office/drawing/2014/main" id="{84D8EAD9-1C07-4372-B075-51B2AAD5C50F}"/>
                </a:ext>
              </a:extLst>
            </p:cNvPr>
            <p:cNvGrpSpPr>
              <a:grpSpLocks/>
            </p:cNvGrpSpPr>
            <p:nvPr/>
          </p:nvGrpSpPr>
          <p:grpSpPr bwMode="auto">
            <a:xfrm>
              <a:off x="1008" y="1968"/>
              <a:ext cx="1056" cy="240"/>
              <a:chOff x="1152" y="2304"/>
              <a:chExt cx="1056" cy="480"/>
            </a:xfrm>
            <a:grpFill/>
          </p:grpSpPr>
          <p:sp>
            <p:nvSpPr>
              <p:cNvPr id="58439" name="Rectangle 37">
                <a:extLst>
                  <a:ext uri="{FF2B5EF4-FFF2-40B4-BE49-F238E27FC236}">
                    <a16:creationId xmlns:a16="http://schemas.microsoft.com/office/drawing/2014/main" id="{112F1166-9F0F-4CC4-A461-B98CADA18B56}"/>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40" name="Rectangle 38">
                <a:extLst>
                  <a:ext uri="{FF2B5EF4-FFF2-40B4-BE49-F238E27FC236}">
                    <a16:creationId xmlns:a16="http://schemas.microsoft.com/office/drawing/2014/main" id="{E1FB013E-4F2F-4CB6-8D33-59B3B033206B}"/>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grpSp>
        <p:nvGrpSpPr>
          <p:cNvPr id="58379" name="Group 39">
            <a:extLst>
              <a:ext uri="{FF2B5EF4-FFF2-40B4-BE49-F238E27FC236}">
                <a16:creationId xmlns:a16="http://schemas.microsoft.com/office/drawing/2014/main" id="{DF42B997-8394-420D-859E-4B443F48E0A1}"/>
              </a:ext>
            </a:extLst>
          </p:cNvPr>
          <p:cNvGrpSpPr>
            <a:grpSpLocks/>
          </p:cNvGrpSpPr>
          <p:nvPr/>
        </p:nvGrpSpPr>
        <p:grpSpPr bwMode="auto">
          <a:xfrm>
            <a:off x="6248400" y="3642320"/>
            <a:ext cx="2209800" cy="1295400"/>
            <a:chOff x="672" y="2400"/>
            <a:chExt cx="1536" cy="928"/>
          </a:xfrm>
          <a:solidFill>
            <a:schemeClr val="accent4">
              <a:lumMod val="20000"/>
              <a:lumOff val="80000"/>
            </a:schemeClr>
          </a:solidFill>
        </p:grpSpPr>
        <p:sp>
          <p:nvSpPr>
            <p:cNvPr id="58426" name="Rectangle 40">
              <a:extLst>
                <a:ext uri="{FF2B5EF4-FFF2-40B4-BE49-F238E27FC236}">
                  <a16:creationId xmlns:a16="http://schemas.microsoft.com/office/drawing/2014/main" id="{827DCD45-B96A-462B-8FA0-F5DC93EBB874}"/>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27" name="Rectangle 41">
              <a:extLst>
                <a:ext uri="{FF2B5EF4-FFF2-40B4-BE49-F238E27FC236}">
                  <a16:creationId xmlns:a16="http://schemas.microsoft.com/office/drawing/2014/main" id="{61303A2A-0A08-45FC-BCDF-831560A2039D}"/>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28" name="Rectangle 42">
              <a:extLst>
                <a:ext uri="{FF2B5EF4-FFF2-40B4-BE49-F238E27FC236}">
                  <a16:creationId xmlns:a16="http://schemas.microsoft.com/office/drawing/2014/main" id="{D863AF9C-E5BF-4BDE-9644-0A0181D84E0E}"/>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29" name="AutoShape 43">
              <a:extLst>
                <a:ext uri="{FF2B5EF4-FFF2-40B4-BE49-F238E27FC236}">
                  <a16:creationId xmlns:a16="http://schemas.microsoft.com/office/drawing/2014/main" id="{2CA5AE93-F9C7-4758-B3DC-CE2B2C657EB4}"/>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58430" name="Rectangle 44">
              <a:extLst>
                <a:ext uri="{FF2B5EF4-FFF2-40B4-BE49-F238E27FC236}">
                  <a16:creationId xmlns:a16="http://schemas.microsoft.com/office/drawing/2014/main" id="{11EC766B-2792-4F8C-AA80-4C64DE77F76D}"/>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31" name="Rectangle 45">
              <a:extLst>
                <a:ext uri="{FF2B5EF4-FFF2-40B4-BE49-F238E27FC236}">
                  <a16:creationId xmlns:a16="http://schemas.microsoft.com/office/drawing/2014/main" id="{B85E6337-AF94-4A06-AC98-44CFC6D36263}"/>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32" name="Rectangle 46">
              <a:extLst>
                <a:ext uri="{FF2B5EF4-FFF2-40B4-BE49-F238E27FC236}">
                  <a16:creationId xmlns:a16="http://schemas.microsoft.com/office/drawing/2014/main" id="{751C292E-5C11-4B11-AB33-861BBE0E3370}"/>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33" name="Rectangle 47">
              <a:extLst>
                <a:ext uri="{FF2B5EF4-FFF2-40B4-BE49-F238E27FC236}">
                  <a16:creationId xmlns:a16="http://schemas.microsoft.com/office/drawing/2014/main" id="{64E67B5A-FD42-4B10-A9B8-7E9C537FB1FC}"/>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34" name="Rectangle 48">
              <a:extLst>
                <a:ext uri="{FF2B5EF4-FFF2-40B4-BE49-F238E27FC236}">
                  <a16:creationId xmlns:a16="http://schemas.microsoft.com/office/drawing/2014/main" id="{8E0BB80A-7928-452D-9433-165E5C8A9AEE}"/>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35" name="Rectangle 49">
              <a:extLst>
                <a:ext uri="{FF2B5EF4-FFF2-40B4-BE49-F238E27FC236}">
                  <a16:creationId xmlns:a16="http://schemas.microsoft.com/office/drawing/2014/main" id="{E81F3755-8FFE-48F2-A159-6FE0A18E43B5}"/>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58380" name="Oval 50">
            <a:extLst>
              <a:ext uri="{FF2B5EF4-FFF2-40B4-BE49-F238E27FC236}">
                <a16:creationId xmlns:a16="http://schemas.microsoft.com/office/drawing/2014/main" id="{06CC0DAC-4545-476E-9C3D-52D86FA59BC3}"/>
              </a:ext>
            </a:extLst>
          </p:cNvPr>
          <p:cNvSpPr>
            <a:spLocks noChangeArrowheads="1"/>
          </p:cNvSpPr>
          <p:nvPr/>
        </p:nvSpPr>
        <p:spPr bwMode="auto">
          <a:xfrm>
            <a:off x="4114800" y="1661120"/>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58381" name="Group 51">
            <a:extLst>
              <a:ext uri="{FF2B5EF4-FFF2-40B4-BE49-F238E27FC236}">
                <a16:creationId xmlns:a16="http://schemas.microsoft.com/office/drawing/2014/main" id="{6BAE2754-A598-4B45-8536-BB11FD2D91EF}"/>
              </a:ext>
            </a:extLst>
          </p:cNvPr>
          <p:cNvGrpSpPr>
            <a:grpSpLocks/>
          </p:cNvGrpSpPr>
          <p:nvPr/>
        </p:nvGrpSpPr>
        <p:grpSpPr bwMode="auto">
          <a:xfrm>
            <a:off x="3810000" y="2499320"/>
            <a:ext cx="1524000" cy="990600"/>
            <a:chOff x="1008" y="1968"/>
            <a:chExt cx="1056" cy="720"/>
          </a:xfrm>
          <a:solidFill>
            <a:schemeClr val="accent4">
              <a:lumMod val="20000"/>
              <a:lumOff val="80000"/>
            </a:schemeClr>
          </a:solidFill>
        </p:grpSpPr>
        <p:grpSp>
          <p:nvGrpSpPr>
            <p:cNvPr id="58417" name="Group 52">
              <a:extLst>
                <a:ext uri="{FF2B5EF4-FFF2-40B4-BE49-F238E27FC236}">
                  <a16:creationId xmlns:a16="http://schemas.microsoft.com/office/drawing/2014/main" id="{FFC2AC83-D972-44F2-9CD3-C88BBCF7B20A}"/>
                </a:ext>
              </a:extLst>
            </p:cNvPr>
            <p:cNvGrpSpPr>
              <a:grpSpLocks/>
            </p:cNvGrpSpPr>
            <p:nvPr/>
          </p:nvGrpSpPr>
          <p:grpSpPr bwMode="auto">
            <a:xfrm>
              <a:off x="1008" y="2208"/>
              <a:ext cx="1056" cy="240"/>
              <a:chOff x="1152" y="2304"/>
              <a:chExt cx="1056" cy="480"/>
            </a:xfrm>
            <a:grpFill/>
          </p:grpSpPr>
          <p:sp>
            <p:nvSpPr>
              <p:cNvPr id="58424" name="Rectangle 53">
                <a:extLst>
                  <a:ext uri="{FF2B5EF4-FFF2-40B4-BE49-F238E27FC236}">
                    <a16:creationId xmlns:a16="http://schemas.microsoft.com/office/drawing/2014/main" id="{61858CD0-9E98-4B29-86EA-D1E1C57A3FC8}"/>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25" name="Rectangle 54">
                <a:extLst>
                  <a:ext uri="{FF2B5EF4-FFF2-40B4-BE49-F238E27FC236}">
                    <a16:creationId xmlns:a16="http://schemas.microsoft.com/office/drawing/2014/main" id="{B20FC7EA-3C85-428F-958C-36E7207E31C0}"/>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8418" name="Group 55">
              <a:extLst>
                <a:ext uri="{FF2B5EF4-FFF2-40B4-BE49-F238E27FC236}">
                  <a16:creationId xmlns:a16="http://schemas.microsoft.com/office/drawing/2014/main" id="{61CA2769-299A-4062-8831-A0BD49277165}"/>
                </a:ext>
              </a:extLst>
            </p:cNvPr>
            <p:cNvGrpSpPr>
              <a:grpSpLocks/>
            </p:cNvGrpSpPr>
            <p:nvPr/>
          </p:nvGrpSpPr>
          <p:grpSpPr bwMode="auto">
            <a:xfrm>
              <a:off x="1008" y="2448"/>
              <a:ext cx="1056" cy="240"/>
              <a:chOff x="1152" y="2304"/>
              <a:chExt cx="1056" cy="480"/>
            </a:xfrm>
            <a:grpFill/>
          </p:grpSpPr>
          <p:sp>
            <p:nvSpPr>
              <p:cNvPr id="58422" name="Rectangle 56">
                <a:extLst>
                  <a:ext uri="{FF2B5EF4-FFF2-40B4-BE49-F238E27FC236}">
                    <a16:creationId xmlns:a16="http://schemas.microsoft.com/office/drawing/2014/main" id="{0FFFBE9B-0C6D-4BB1-A7F2-33EB2FB711E2}"/>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23" name="Rectangle 57">
                <a:extLst>
                  <a:ext uri="{FF2B5EF4-FFF2-40B4-BE49-F238E27FC236}">
                    <a16:creationId xmlns:a16="http://schemas.microsoft.com/office/drawing/2014/main" id="{103E4AED-A526-4055-961A-02A2CFCEFA54}"/>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58419" name="Group 58">
              <a:extLst>
                <a:ext uri="{FF2B5EF4-FFF2-40B4-BE49-F238E27FC236}">
                  <a16:creationId xmlns:a16="http://schemas.microsoft.com/office/drawing/2014/main" id="{0BBF216E-CE85-4A05-A275-0BF5E92A8A45}"/>
                </a:ext>
              </a:extLst>
            </p:cNvPr>
            <p:cNvGrpSpPr>
              <a:grpSpLocks/>
            </p:cNvGrpSpPr>
            <p:nvPr/>
          </p:nvGrpSpPr>
          <p:grpSpPr bwMode="auto">
            <a:xfrm>
              <a:off x="1008" y="1968"/>
              <a:ext cx="1056" cy="240"/>
              <a:chOff x="1152" y="2304"/>
              <a:chExt cx="1056" cy="480"/>
            </a:xfrm>
            <a:grpFill/>
          </p:grpSpPr>
          <p:sp>
            <p:nvSpPr>
              <p:cNvPr id="58420" name="Rectangle 59">
                <a:extLst>
                  <a:ext uri="{FF2B5EF4-FFF2-40B4-BE49-F238E27FC236}">
                    <a16:creationId xmlns:a16="http://schemas.microsoft.com/office/drawing/2014/main" id="{4B3DD295-4C90-4FCA-902E-524210BA1F82}"/>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21" name="Rectangle 60">
                <a:extLst>
                  <a:ext uri="{FF2B5EF4-FFF2-40B4-BE49-F238E27FC236}">
                    <a16:creationId xmlns:a16="http://schemas.microsoft.com/office/drawing/2014/main" id="{37D22CD0-A517-40C0-9AE0-4CF99FD4F7F5}"/>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grpSp>
        <p:nvGrpSpPr>
          <p:cNvPr id="58382" name="Group 61">
            <a:extLst>
              <a:ext uri="{FF2B5EF4-FFF2-40B4-BE49-F238E27FC236}">
                <a16:creationId xmlns:a16="http://schemas.microsoft.com/office/drawing/2014/main" id="{042661B7-89C3-45E2-8D90-CE102C092810}"/>
              </a:ext>
            </a:extLst>
          </p:cNvPr>
          <p:cNvGrpSpPr>
            <a:grpSpLocks/>
          </p:cNvGrpSpPr>
          <p:nvPr/>
        </p:nvGrpSpPr>
        <p:grpSpPr bwMode="auto">
          <a:xfrm>
            <a:off x="3429000" y="3642320"/>
            <a:ext cx="2209800" cy="1295400"/>
            <a:chOff x="672" y="2400"/>
            <a:chExt cx="1536" cy="928"/>
          </a:xfrm>
          <a:solidFill>
            <a:schemeClr val="accent4">
              <a:lumMod val="20000"/>
              <a:lumOff val="80000"/>
            </a:schemeClr>
          </a:solidFill>
        </p:grpSpPr>
        <p:sp>
          <p:nvSpPr>
            <p:cNvPr id="58407" name="Rectangle 62">
              <a:extLst>
                <a:ext uri="{FF2B5EF4-FFF2-40B4-BE49-F238E27FC236}">
                  <a16:creationId xmlns:a16="http://schemas.microsoft.com/office/drawing/2014/main" id="{93BB2F9A-09A6-43C0-83B2-3B6904BA95ED}"/>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X=2</a:t>
              </a:r>
            </a:p>
          </p:txBody>
        </p:sp>
        <p:sp>
          <p:nvSpPr>
            <p:cNvPr id="58408" name="Rectangle 63">
              <a:extLst>
                <a:ext uri="{FF2B5EF4-FFF2-40B4-BE49-F238E27FC236}">
                  <a16:creationId xmlns:a16="http://schemas.microsoft.com/office/drawing/2014/main" id="{198EF128-62D2-48DB-A6CD-1F85762EB53F}"/>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09" name="Rectangle 64">
              <a:extLst>
                <a:ext uri="{FF2B5EF4-FFF2-40B4-BE49-F238E27FC236}">
                  <a16:creationId xmlns:a16="http://schemas.microsoft.com/office/drawing/2014/main" id="{08015806-CE7C-473A-9E9F-A45E89AE812D}"/>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10" name="AutoShape 65">
              <a:extLst>
                <a:ext uri="{FF2B5EF4-FFF2-40B4-BE49-F238E27FC236}">
                  <a16:creationId xmlns:a16="http://schemas.microsoft.com/office/drawing/2014/main" id="{9A7F75AC-857E-4D93-92F3-A11343F2BFCF}"/>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58411" name="Rectangle 66">
              <a:extLst>
                <a:ext uri="{FF2B5EF4-FFF2-40B4-BE49-F238E27FC236}">
                  <a16:creationId xmlns:a16="http://schemas.microsoft.com/office/drawing/2014/main" id="{E2E574D8-6846-4D27-BF26-D23C8C692F9F}"/>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12" name="Rectangle 67">
              <a:extLst>
                <a:ext uri="{FF2B5EF4-FFF2-40B4-BE49-F238E27FC236}">
                  <a16:creationId xmlns:a16="http://schemas.microsoft.com/office/drawing/2014/main" id="{7FE16F24-612A-4F04-A101-0ED56F2E28F7}"/>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13" name="Rectangle 68">
              <a:extLst>
                <a:ext uri="{FF2B5EF4-FFF2-40B4-BE49-F238E27FC236}">
                  <a16:creationId xmlns:a16="http://schemas.microsoft.com/office/drawing/2014/main" id="{5BE50C41-B7F6-4927-8C6C-9922A88D7CDD}"/>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14" name="Rectangle 69">
              <a:extLst>
                <a:ext uri="{FF2B5EF4-FFF2-40B4-BE49-F238E27FC236}">
                  <a16:creationId xmlns:a16="http://schemas.microsoft.com/office/drawing/2014/main" id="{C0264C63-74B2-4D80-8743-C1904034892D}"/>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15" name="Rectangle 70">
              <a:extLst>
                <a:ext uri="{FF2B5EF4-FFF2-40B4-BE49-F238E27FC236}">
                  <a16:creationId xmlns:a16="http://schemas.microsoft.com/office/drawing/2014/main" id="{EF6871DD-6B89-4895-87C5-458190609FF1}"/>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58416" name="Rectangle 71">
              <a:extLst>
                <a:ext uri="{FF2B5EF4-FFF2-40B4-BE49-F238E27FC236}">
                  <a16:creationId xmlns:a16="http://schemas.microsoft.com/office/drawing/2014/main" id="{ECE3493F-5D17-4056-BDE3-338A9DD29950}"/>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58383" name="Text Box 72">
            <a:extLst>
              <a:ext uri="{FF2B5EF4-FFF2-40B4-BE49-F238E27FC236}">
                <a16:creationId xmlns:a16="http://schemas.microsoft.com/office/drawing/2014/main" id="{7CCAC141-43AB-45DB-8BE2-BCE1D8D0CA0F}"/>
              </a:ext>
            </a:extLst>
          </p:cNvPr>
          <p:cNvSpPr txBox="1">
            <a:spLocks noChangeArrowheads="1"/>
          </p:cNvSpPr>
          <p:nvPr/>
        </p:nvSpPr>
        <p:spPr bwMode="auto">
          <a:xfrm>
            <a:off x="1203325" y="2804120"/>
            <a:ext cx="833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X = 2</a:t>
            </a:r>
          </a:p>
        </p:txBody>
      </p:sp>
      <p:sp>
        <p:nvSpPr>
          <p:cNvPr id="58384" name="Text Box 73">
            <a:extLst>
              <a:ext uri="{FF2B5EF4-FFF2-40B4-BE49-F238E27FC236}">
                <a16:creationId xmlns:a16="http://schemas.microsoft.com/office/drawing/2014/main" id="{17550CAA-0313-4481-964D-AB39474BF803}"/>
              </a:ext>
            </a:extLst>
          </p:cNvPr>
          <p:cNvSpPr txBox="1">
            <a:spLocks noChangeArrowheads="1"/>
          </p:cNvSpPr>
          <p:nvPr/>
        </p:nvSpPr>
        <p:spPr bwMode="auto">
          <a:xfrm>
            <a:off x="2209800" y="2804120"/>
            <a:ext cx="280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I</a:t>
            </a:r>
          </a:p>
        </p:txBody>
      </p:sp>
      <p:sp>
        <p:nvSpPr>
          <p:cNvPr id="58385" name="Text Box 74">
            <a:extLst>
              <a:ext uri="{FF2B5EF4-FFF2-40B4-BE49-F238E27FC236}">
                <a16:creationId xmlns:a16="http://schemas.microsoft.com/office/drawing/2014/main" id="{5FCBD2EF-8266-469A-A618-53F47D6E17F3}"/>
              </a:ext>
            </a:extLst>
          </p:cNvPr>
          <p:cNvSpPr txBox="1">
            <a:spLocks noChangeArrowheads="1"/>
          </p:cNvSpPr>
          <p:nvPr/>
        </p:nvSpPr>
        <p:spPr bwMode="auto">
          <a:xfrm>
            <a:off x="4495800" y="4251920"/>
            <a:ext cx="520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EM</a:t>
            </a:r>
          </a:p>
        </p:txBody>
      </p:sp>
      <p:sp>
        <p:nvSpPr>
          <p:cNvPr id="58386" name="Text Box 75">
            <a:extLst>
              <a:ext uri="{FF2B5EF4-FFF2-40B4-BE49-F238E27FC236}">
                <a16:creationId xmlns:a16="http://schemas.microsoft.com/office/drawing/2014/main" id="{133285E7-01BB-476C-B963-DEFA2CA6FEBD}"/>
              </a:ext>
            </a:extLst>
          </p:cNvPr>
          <p:cNvSpPr txBox="1">
            <a:spLocks noChangeArrowheads="1"/>
          </p:cNvSpPr>
          <p:nvPr/>
        </p:nvSpPr>
        <p:spPr bwMode="auto">
          <a:xfrm>
            <a:off x="5041900" y="4266208"/>
            <a:ext cx="620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001</a:t>
            </a:r>
          </a:p>
        </p:txBody>
      </p:sp>
      <p:sp>
        <p:nvSpPr>
          <p:cNvPr id="58387" name="Text Box 76">
            <a:extLst>
              <a:ext uri="{FF2B5EF4-FFF2-40B4-BE49-F238E27FC236}">
                <a16:creationId xmlns:a16="http://schemas.microsoft.com/office/drawing/2014/main" id="{F526CF92-008F-49C1-9385-19EF28DBE050}"/>
              </a:ext>
            </a:extLst>
          </p:cNvPr>
          <p:cNvSpPr txBox="1">
            <a:spLocks noChangeArrowheads="1"/>
          </p:cNvSpPr>
          <p:nvPr/>
        </p:nvSpPr>
        <p:spPr bwMode="auto">
          <a:xfrm>
            <a:off x="7604125" y="504567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58388" name="Text Box 77">
            <a:extLst>
              <a:ext uri="{FF2B5EF4-FFF2-40B4-BE49-F238E27FC236}">
                <a16:creationId xmlns:a16="http://schemas.microsoft.com/office/drawing/2014/main" id="{006B9CF7-0D39-4240-B685-AB280C004321}"/>
              </a:ext>
            </a:extLst>
          </p:cNvPr>
          <p:cNvSpPr txBox="1">
            <a:spLocks noChangeArrowheads="1"/>
          </p:cNvSpPr>
          <p:nvPr/>
        </p:nvSpPr>
        <p:spPr bwMode="auto">
          <a:xfrm>
            <a:off x="6742113" y="2804120"/>
            <a:ext cx="833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X = 3</a:t>
            </a:r>
          </a:p>
        </p:txBody>
      </p:sp>
      <p:sp>
        <p:nvSpPr>
          <p:cNvPr id="58389" name="Text Box 78">
            <a:extLst>
              <a:ext uri="{FF2B5EF4-FFF2-40B4-BE49-F238E27FC236}">
                <a16:creationId xmlns:a16="http://schemas.microsoft.com/office/drawing/2014/main" id="{32169DC6-4928-41A1-B83D-B3C08F5C9BBE}"/>
              </a:ext>
            </a:extLst>
          </p:cNvPr>
          <p:cNvSpPr txBox="1">
            <a:spLocks noChangeArrowheads="1"/>
          </p:cNvSpPr>
          <p:nvPr/>
        </p:nvSpPr>
        <p:spPr bwMode="auto">
          <a:xfrm>
            <a:off x="7748588" y="2804120"/>
            <a:ext cx="3762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M</a:t>
            </a:r>
          </a:p>
        </p:txBody>
      </p:sp>
      <p:sp>
        <p:nvSpPr>
          <p:cNvPr id="724047" name="Text Box 79">
            <a:extLst>
              <a:ext uri="{FF2B5EF4-FFF2-40B4-BE49-F238E27FC236}">
                <a16:creationId xmlns:a16="http://schemas.microsoft.com/office/drawing/2014/main" id="{C8B145EA-3D7C-4AB0-B40D-95B78FF0A126}"/>
              </a:ext>
            </a:extLst>
          </p:cNvPr>
          <p:cNvSpPr txBox="1">
            <a:spLocks noChangeArrowheads="1"/>
          </p:cNvSpPr>
          <p:nvPr/>
        </p:nvSpPr>
        <p:spPr bwMode="auto">
          <a:xfrm>
            <a:off x="76200" y="2346920"/>
            <a:ext cx="827088"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err="1"/>
              <a:t>rd</a:t>
            </a:r>
            <a:r>
              <a:rPr lang="en-US" altLang="zh-CN" sz="1800" dirty="0"/>
              <a:t> &amp;X</a:t>
            </a:r>
          </a:p>
        </p:txBody>
      </p:sp>
      <p:sp>
        <p:nvSpPr>
          <p:cNvPr id="724048" name="Freeform 80">
            <a:extLst>
              <a:ext uri="{FF2B5EF4-FFF2-40B4-BE49-F238E27FC236}">
                <a16:creationId xmlns:a16="http://schemas.microsoft.com/office/drawing/2014/main" id="{BA0D86DF-7646-4E33-BFFC-86083AC59881}"/>
              </a:ext>
            </a:extLst>
          </p:cNvPr>
          <p:cNvSpPr>
            <a:spLocks/>
          </p:cNvSpPr>
          <p:nvPr/>
        </p:nvSpPr>
        <p:spPr bwMode="auto">
          <a:xfrm>
            <a:off x="776288" y="2113558"/>
            <a:ext cx="593725" cy="987425"/>
          </a:xfrm>
          <a:custGeom>
            <a:avLst/>
            <a:gdLst>
              <a:gd name="T0" fmla="*/ 937524935 w 376"/>
              <a:gd name="T1" fmla="*/ 0 h 624"/>
              <a:gd name="T2" fmla="*/ 99736326 w 376"/>
              <a:gd name="T3" fmla="*/ 841352561 h 624"/>
              <a:gd name="T4" fmla="*/ 339105402 w 376"/>
              <a:gd name="T5" fmla="*/ 1442319355 h 624"/>
              <a:gd name="T6" fmla="*/ 458788361 w 376"/>
              <a:gd name="T7" fmla="*/ 1562513030 h 624"/>
              <a:gd name="T8" fmla="*/ 0 60000 65536"/>
              <a:gd name="T9" fmla="*/ 0 60000 65536"/>
              <a:gd name="T10" fmla="*/ 0 60000 65536"/>
              <a:gd name="T11" fmla="*/ 0 60000 65536"/>
              <a:gd name="T12" fmla="*/ 0 w 376"/>
              <a:gd name="T13" fmla="*/ 0 h 624"/>
              <a:gd name="T14" fmla="*/ 376 w 376"/>
              <a:gd name="T15" fmla="*/ 624 h 624"/>
            </a:gdLst>
            <a:ahLst/>
            <a:cxnLst>
              <a:cxn ang="T8">
                <a:pos x="T0" y="T1"/>
              </a:cxn>
              <a:cxn ang="T9">
                <a:pos x="T2" y="T3"/>
              </a:cxn>
              <a:cxn ang="T10">
                <a:pos x="T4" y="T5"/>
              </a:cxn>
              <a:cxn ang="T11">
                <a:pos x="T6" y="T7"/>
              </a:cxn>
            </a:cxnLst>
            <a:rect l="T12" t="T13" r="T14" b="T15"/>
            <a:pathLst>
              <a:path w="376" h="624">
                <a:moveTo>
                  <a:pt x="376" y="0"/>
                </a:moveTo>
                <a:cubicBezTo>
                  <a:pt x="228" y="120"/>
                  <a:pt x="80" y="240"/>
                  <a:pt x="40" y="336"/>
                </a:cubicBezTo>
                <a:cubicBezTo>
                  <a:pt x="0" y="432"/>
                  <a:pt x="112" y="528"/>
                  <a:pt x="136" y="576"/>
                </a:cubicBezTo>
                <a:cubicBezTo>
                  <a:pt x="160" y="624"/>
                  <a:pt x="172" y="624"/>
                  <a:pt x="184" y="624"/>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24049" name="Freeform 81">
            <a:extLst>
              <a:ext uri="{FF2B5EF4-FFF2-40B4-BE49-F238E27FC236}">
                <a16:creationId xmlns:a16="http://schemas.microsoft.com/office/drawing/2014/main" id="{26A4AD59-2A69-4205-9A49-949E289B5829}"/>
              </a:ext>
            </a:extLst>
          </p:cNvPr>
          <p:cNvSpPr>
            <a:spLocks/>
          </p:cNvSpPr>
          <p:nvPr/>
        </p:nvSpPr>
        <p:spPr bwMode="auto">
          <a:xfrm>
            <a:off x="25400" y="3185120"/>
            <a:ext cx="4622800" cy="2997200"/>
          </a:xfrm>
          <a:custGeom>
            <a:avLst/>
            <a:gdLst>
              <a:gd name="T0" fmla="*/ 1653222500 w 2912"/>
              <a:gd name="T1" fmla="*/ 0 h 1888"/>
              <a:gd name="T2" fmla="*/ 201612500 w 2912"/>
              <a:gd name="T3" fmla="*/ 2147483647 h 1888"/>
              <a:gd name="T4" fmla="*/ 2147483647 w 2912"/>
              <a:gd name="T5" fmla="*/ 2147483647 h 1888"/>
              <a:gd name="T6" fmla="*/ 2147483647 w 2912"/>
              <a:gd name="T7" fmla="*/ 2147483647 h 1888"/>
              <a:gd name="T8" fmla="*/ 2147483647 w 2912"/>
              <a:gd name="T9" fmla="*/ 2147483647 h 1888"/>
              <a:gd name="T10" fmla="*/ 0 60000 65536"/>
              <a:gd name="T11" fmla="*/ 0 60000 65536"/>
              <a:gd name="T12" fmla="*/ 0 60000 65536"/>
              <a:gd name="T13" fmla="*/ 0 60000 65536"/>
              <a:gd name="T14" fmla="*/ 0 60000 65536"/>
              <a:gd name="T15" fmla="*/ 0 w 2912"/>
              <a:gd name="T16" fmla="*/ 0 h 1888"/>
              <a:gd name="T17" fmla="*/ 2912 w 2912"/>
              <a:gd name="T18" fmla="*/ 1888 h 1888"/>
            </a:gdLst>
            <a:ahLst/>
            <a:cxnLst>
              <a:cxn ang="T10">
                <a:pos x="T0" y="T1"/>
              </a:cxn>
              <a:cxn ang="T11">
                <a:pos x="T2" y="T3"/>
              </a:cxn>
              <a:cxn ang="T12">
                <a:pos x="T4" y="T5"/>
              </a:cxn>
              <a:cxn ang="T13">
                <a:pos x="T6" y="T7"/>
              </a:cxn>
              <a:cxn ang="T14">
                <a:pos x="T8" y="T9"/>
              </a:cxn>
            </a:cxnLst>
            <a:rect l="T15" t="T16" r="T17" b="T18"/>
            <a:pathLst>
              <a:path w="2912" h="1888">
                <a:moveTo>
                  <a:pt x="656" y="0"/>
                </a:moveTo>
                <a:cubicBezTo>
                  <a:pt x="328" y="284"/>
                  <a:pt x="0" y="568"/>
                  <a:pt x="80" y="864"/>
                </a:cubicBezTo>
                <a:cubicBezTo>
                  <a:pt x="160" y="1160"/>
                  <a:pt x="712" y="1664"/>
                  <a:pt x="1136" y="1776"/>
                </a:cubicBezTo>
                <a:cubicBezTo>
                  <a:pt x="1560" y="1888"/>
                  <a:pt x="2336" y="1648"/>
                  <a:pt x="2624" y="1536"/>
                </a:cubicBezTo>
                <a:cubicBezTo>
                  <a:pt x="2912" y="1424"/>
                  <a:pt x="2888" y="1264"/>
                  <a:pt x="2864" y="1104"/>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24050" name="Freeform 82">
            <a:extLst>
              <a:ext uri="{FF2B5EF4-FFF2-40B4-BE49-F238E27FC236}">
                <a16:creationId xmlns:a16="http://schemas.microsoft.com/office/drawing/2014/main" id="{EA80CAF4-7344-4B68-A901-31B7F5570EE7}"/>
              </a:ext>
            </a:extLst>
          </p:cNvPr>
          <p:cNvSpPr>
            <a:spLocks/>
          </p:cNvSpPr>
          <p:nvPr/>
        </p:nvSpPr>
        <p:spPr bwMode="auto">
          <a:xfrm>
            <a:off x="4800600" y="2956520"/>
            <a:ext cx="4038600" cy="3352800"/>
          </a:xfrm>
          <a:custGeom>
            <a:avLst/>
            <a:gdLst>
              <a:gd name="T0" fmla="*/ 0 w 2544"/>
              <a:gd name="T1" fmla="*/ 2147483647 h 2112"/>
              <a:gd name="T2" fmla="*/ 1088707500 w 2544"/>
              <a:gd name="T3" fmla="*/ 2147483647 h 2112"/>
              <a:gd name="T4" fmla="*/ 2147483647 w 2544"/>
              <a:gd name="T5" fmla="*/ 2147483647 h 2112"/>
              <a:gd name="T6" fmla="*/ 2147483647 w 2544"/>
              <a:gd name="T7" fmla="*/ 1088707500 h 2112"/>
              <a:gd name="T8" fmla="*/ 2147483647 w 2544"/>
              <a:gd name="T9" fmla="*/ 0 h 2112"/>
              <a:gd name="T10" fmla="*/ 0 60000 65536"/>
              <a:gd name="T11" fmla="*/ 0 60000 65536"/>
              <a:gd name="T12" fmla="*/ 0 60000 65536"/>
              <a:gd name="T13" fmla="*/ 0 60000 65536"/>
              <a:gd name="T14" fmla="*/ 0 60000 65536"/>
              <a:gd name="T15" fmla="*/ 0 w 2544"/>
              <a:gd name="T16" fmla="*/ 0 h 2112"/>
              <a:gd name="T17" fmla="*/ 2544 w 2544"/>
              <a:gd name="T18" fmla="*/ 2112 h 2112"/>
            </a:gdLst>
            <a:ahLst/>
            <a:cxnLst>
              <a:cxn ang="T10">
                <a:pos x="T0" y="T1"/>
              </a:cxn>
              <a:cxn ang="T11">
                <a:pos x="T2" y="T3"/>
              </a:cxn>
              <a:cxn ang="T12">
                <a:pos x="T4" y="T5"/>
              </a:cxn>
              <a:cxn ang="T13">
                <a:pos x="T6" y="T7"/>
              </a:cxn>
              <a:cxn ang="T14">
                <a:pos x="T8" y="T9"/>
              </a:cxn>
            </a:cxnLst>
            <a:rect l="T15" t="T16" r="T17" b="T18"/>
            <a:pathLst>
              <a:path w="2544" h="2112">
                <a:moveTo>
                  <a:pt x="0" y="1248"/>
                </a:moveTo>
                <a:cubicBezTo>
                  <a:pt x="40" y="1508"/>
                  <a:pt x="80" y="1768"/>
                  <a:pt x="432" y="1872"/>
                </a:cubicBezTo>
                <a:cubicBezTo>
                  <a:pt x="784" y="1976"/>
                  <a:pt x="1760" y="2112"/>
                  <a:pt x="2112" y="1872"/>
                </a:cubicBezTo>
                <a:cubicBezTo>
                  <a:pt x="2464" y="1632"/>
                  <a:pt x="2544" y="744"/>
                  <a:pt x="2544" y="432"/>
                </a:cubicBezTo>
                <a:cubicBezTo>
                  <a:pt x="2544" y="120"/>
                  <a:pt x="2184" y="64"/>
                  <a:pt x="2112"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24051" name="Text Box 83">
            <a:extLst>
              <a:ext uri="{FF2B5EF4-FFF2-40B4-BE49-F238E27FC236}">
                <a16:creationId xmlns:a16="http://schemas.microsoft.com/office/drawing/2014/main" id="{BDFB5437-A17A-4E9C-B890-1A4BE5C5D513}"/>
              </a:ext>
            </a:extLst>
          </p:cNvPr>
          <p:cNvSpPr txBox="1">
            <a:spLocks noChangeArrowheads="1"/>
          </p:cNvSpPr>
          <p:nvPr/>
        </p:nvSpPr>
        <p:spPr bwMode="auto">
          <a:xfrm>
            <a:off x="7945582" y="5090120"/>
            <a:ext cx="519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dirty="0"/>
              <a:t>Int</a:t>
            </a:r>
          </a:p>
        </p:txBody>
      </p:sp>
      <p:sp>
        <p:nvSpPr>
          <p:cNvPr id="724052" name="Freeform 84">
            <a:extLst>
              <a:ext uri="{FF2B5EF4-FFF2-40B4-BE49-F238E27FC236}">
                <a16:creationId xmlns:a16="http://schemas.microsoft.com/office/drawing/2014/main" id="{8C6389A1-4552-48A1-8257-E41ED8BF17D6}"/>
              </a:ext>
            </a:extLst>
          </p:cNvPr>
          <p:cNvSpPr>
            <a:spLocks/>
          </p:cNvSpPr>
          <p:nvPr/>
        </p:nvSpPr>
        <p:spPr bwMode="auto">
          <a:xfrm>
            <a:off x="2514600" y="3489920"/>
            <a:ext cx="4762500" cy="2565400"/>
          </a:xfrm>
          <a:custGeom>
            <a:avLst/>
            <a:gdLst>
              <a:gd name="T0" fmla="*/ 2147483647 w 3000"/>
              <a:gd name="T1" fmla="*/ 0 h 1616"/>
              <a:gd name="T2" fmla="*/ 2147483647 w 3000"/>
              <a:gd name="T3" fmla="*/ 2147483647 h 1616"/>
              <a:gd name="T4" fmla="*/ 1330642500 w 3000"/>
              <a:gd name="T5" fmla="*/ 2147483647 h 1616"/>
              <a:gd name="T6" fmla="*/ 0 w 3000"/>
              <a:gd name="T7" fmla="*/ 0 h 1616"/>
              <a:gd name="T8" fmla="*/ 0 60000 65536"/>
              <a:gd name="T9" fmla="*/ 0 60000 65536"/>
              <a:gd name="T10" fmla="*/ 0 60000 65536"/>
              <a:gd name="T11" fmla="*/ 0 60000 65536"/>
              <a:gd name="T12" fmla="*/ 0 w 3000"/>
              <a:gd name="T13" fmla="*/ 0 h 1616"/>
              <a:gd name="T14" fmla="*/ 3000 w 3000"/>
              <a:gd name="T15" fmla="*/ 1616 h 1616"/>
            </a:gdLst>
            <a:ahLst/>
            <a:cxnLst>
              <a:cxn ang="T8">
                <a:pos x="T0" y="T1"/>
              </a:cxn>
              <a:cxn ang="T9">
                <a:pos x="T2" y="T3"/>
              </a:cxn>
              <a:cxn ang="T10">
                <a:pos x="T4" y="T5"/>
              </a:cxn>
              <a:cxn ang="T11">
                <a:pos x="T6" y="T7"/>
              </a:cxn>
            </a:cxnLst>
            <a:rect l="T12" t="T13" r="T14" b="T15"/>
            <a:pathLst>
              <a:path w="3000" h="1616">
                <a:moveTo>
                  <a:pt x="2688" y="0"/>
                </a:moveTo>
                <a:cubicBezTo>
                  <a:pt x="2844" y="584"/>
                  <a:pt x="3000" y="1168"/>
                  <a:pt x="2640" y="1392"/>
                </a:cubicBezTo>
                <a:cubicBezTo>
                  <a:pt x="2280" y="1616"/>
                  <a:pt x="968" y="1576"/>
                  <a:pt x="528" y="1344"/>
                </a:cubicBezTo>
                <a:cubicBezTo>
                  <a:pt x="88" y="1112"/>
                  <a:pt x="88" y="216"/>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24053" name="Freeform 85">
            <a:extLst>
              <a:ext uri="{FF2B5EF4-FFF2-40B4-BE49-F238E27FC236}">
                <a16:creationId xmlns:a16="http://schemas.microsoft.com/office/drawing/2014/main" id="{761B0876-B2D9-482D-BAF3-23D6C6F8D7A6}"/>
              </a:ext>
            </a:extLst>
          </p:cNvPr>
          <p:cNvSpPr>
            <a:spLocks/>
          </p:cNvSpPr>
          <p:nvPr/>
        </p:nvSpPr>
        <p:spPr bwMode="auto">
          <a:xfrm>
            <a:off x="5638800" y="4480520"/>
            <a:ext cx="990600" cy="1219200"/>
          </a:xfrm>
          <a:custGeom>
            <a:avLst/>
            <a:gdLst>
              <a:gd name="T0" fmla="*/ 1572577500 w 624"/>
              <a:gd name="T1" fmla="*/ 1935480000 h 768"/>
              <a:gd name="T2" fmla="*/ 0 w 624"/>
              <a:gd name="T3" fmla="*/ 0 h 768"/>
              <a:gd name="T4" fmla="*/ 0 60000 65536"/>
              <a:gd name="T5" fmla="*/ 0 60000 65536"/>
              <a:gd name="T6" fmla="*/ 0 w 624"/>
              <a:gd name="T7" fmla="*/ 0 h 768"/>
              <a:gd name="T8" fmla="*/ 624 w 624"/>
              <a:gd name="T9" fmla="*/ 768 h 768"/>
            </a:gdLst>
            <a:ahLst/>
            <a:cxnLst>
              <a:cxn ang="T4">
                <a:pos x="T0" y="T1"/>
              </a:cxn>
              <a:cxn ang="T5">
                <a:pos x="T2" y="T3"/>
              </a:cxn>
            </a:cxnLst>
            <a:rect l="T6" t="T7" r="T8" b="T9"/>
            <a:pathLst>
              <a:path w="624" h="768">
                <a:moveTo>
                  <a:pt x="624" y="768"/>
                </a:moveTo>
                <a:cubicBezTo>
                  <a:pt x="624" y="768"/>
                  <a:pt x="312" y="384"/>
                  <a:pt x="0" y="0"/>
                </a:cubicBezTo>
              </a:path>
            </a:pathLst>
          </a:custGeom>
          <a:solidFill>
            <a:schemeClr val="accent4">
              <a:lumMod val="20000"/>
              <a:lumOff val="80000"/>
            </a:schemeClr>
          </a:solidFill>
          <a:ln w="38100">
            <a:solidFill>
              <a:srgbClr val="FF0000"/>
            </a:solidFill>
            <a:round/>
            <a:headEnd/>
            <a:tailEnd type="triangle" w="med" len="med"/>
          </a:ln>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24054" name="Text Box 86">
            <a:extLst>
              <a:ext uri="{FF2B5EF4-FFF2-40B4-BE49-F238E27FC236}">
                <a16:creationId xmlns:a16="http://schemas.microsoft.com/office/drawing/2014/main" id="{301C7E23-3711-4F09-A7E7-9AA187337107}"/>
              </a:ext>
            </a:extLst>
          </p:cNvPr>
          <p:cNvSpPr txBox="1">
            <a:spLocks noChangeArrowheads="1"/>
          </p:cNvSpPr>
          <p:nvPr/>
        </p:nvSpPr>
        <p:spPr bwMode="auto">
          <a:xfrm>
            <a:off x="6223000" y="5045670"/>
            <a:ext cx="78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Flush</a:t>
            </a:r>
          </a:p>
        </p:txBody>
      </p:sp>
      <p:sp>
        <p:nvSpPr>
          <p:cNvPr id="724055" name="Text Box 87">
            <a:extLst>
              <a:ext uri="{FF2B5EF4-FFF2-40B4-BE49-F238E27FC236}">
                <a16:creationId xmlns:a16="http://schemas.microsoft.com/office/drawing/2014/main" id="{805A8637-F8C4-4FCA-8069-38C1F651DD28}"/>
              </a:ext>
            </a:extLst>
          </p:cNvPr>
          <p:cNvSpPr txBox="1">
            <a:spLocks noChangeArrowheads="1"/>
          </p:cNvSpPr>
          <p:nvPr/>
        </p:nvSpPr>
        <p:spPr bwMode="auto">
          <a:xfrm>
            <a:off x="7696200" y="2437408"/>
            <a:ext cx="74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     S</a:t>
            </a:r>
          </a:p>
        </p:txBody>
      </p:sp>
      <p:sp>
        <p:nvSpPr>
          <p:cNvPr id="724056" name="Line 88">
            <a:extLst>
              <a:ext uri="{FF2B5EF4-FFF2-40B4-BE49-F238E27FC236}">
                <a16:creationId xmlns:a16="http://schemas.microsoft.com/office/drawing/2014/main" id="{B7F5C9EF-07DB-4D58-98AA-CA9CA12ECD9F}"/>
              </a:ext>
            </a:extLst>
          </p:cNvPr>
          <p:cNvSpPr>
            <a:spLocks noChangeShapeType="1"/>
          </p:cNvSpPr>
          <p:nvPr/>
        </p:nvSpPr>
        <p:spPr bwMode="auto">
          <a:xfrm>
            <a:off x="7785100" y="2956520"/>
            <a:ext cx="2286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57" name="Text Box 89">
            <a:extLst>
              <a:ext uri="{FF2B5EF4-FFF2-40B4-BE49-F238E27FC236}">
                <a16:creationId xmlns:a16="http://schemas.microsoft.com/office/drawing/2014/main" id="{4B59B63C-0FEF-4302-A07C-6713B5BC82C6}"/>
              </a:ext>
            </a:extLst>
          </p:cNvPr>
          <p:cNvSpPr txBox="1">
            <a:spLocks noChangeArrowheads="1"/>
          </p:cNvSpPr>
          <p:nvPr/>
        </p:nvSpPr>
        <p:spPr bwMode="auto">
          <a:xfrm>
            <a:off x="4851400" y="3947120"/>
            <a:ext cx="33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S</a:t>
            </a:r>
          </a:p>
        </p:txBody>
      </p:sp>
      <p:sp>
        <p:nvSpPr>
          <p:cNvPr id="724058" name="Text Box 90">
            <a:extLst>
              <a:ext uri="{FF2B5EF4-FFF2-40B4-BE49-F238E27FC236}">
                <a16:creationId xmlns:a16="http://schemas.microsoft.com/office/drawing/2014/main" id="{0D6A6A82-A271-4FF7-90B7-971216AAC0A9}"/>
              </a:ext>
            </a:extLst>
          </p:cNvPr>
          <p:cNvSpPr txBox="1">
            <a:spLocks noChangeArrowheads="1"/>
          </p:cNvSpPr>
          <p:nvPr/>
        </p:nvSpPr>
        <p:spPr bwMode="auto">
          <a:xfrm>
            <a:off x="5397500" y="3961408"/>
            <a:ext cx="620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101</a:t>
            </a:r>
          </a:p>
        </p:txBody>
      </p:sp>
      <p:sp>
        <p:nvSpPr>
          <p:cNvPr id="724059" name="Line 91">
            <a:extLst>
              <a:ext uri="{FF2B5EF4-FFF2-40B4-BE49-F238E27FC236}">
                <a16:creationId xmlns:a16="http://schemas.microsoft.com/office/drawing/2014/main" id="{0F5B2673-DBC9-40FF-9644-F0D12E4CE938}"/>
              </a:ext>
            </a:extLst>
          </p:cNvPr>
          <p:cNvSpPr>
            <a:spLocks noChangeShapeType="1"/>
          </p:cNvSpPr>
          <p:nvPr/>
        </p:nvSpPr>
        <p:spPr bwMode="auto">
          <a:xfrm flipV="1">
            <a:off x="3581400" y="4369395"/>
            <a:ext cx="2057400" cy="349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60" name="Text Box 92">
            <a:extLst>
              <a:ext uri="{FF2B5EF4-FFF2-40B4-BE49-F238E27FC236}">
                <a16:creationId xmlns:a16="http://schemas.microsoft.com/office/drawing/2014/main" id="{261C4866-90B6-46D1-9270-2FD2A6622B0E}"/>
              </a:ext>
            </a:extLst>
          </p:cNvPr>
          <p:cNvSpPr txBox="1">
            <a:spLocks noChangeArrowheads="1"/>
          </p:cNvSpPr>
          <p:nvPr/>
        </p:nvSpPr>
        <p:spPr bwMode="auto">
          <a:xfrm>
            <a:off x="4038600" y="3947120"/>
            <a:ext cx="673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X=3</a:t>
            </a:r>
          </a:p>
        </p:txBody>
      </p:sp>
      <p:sp>
        <p:nvSpPr>
          <p:cNvPr id="724061" name="Text Box 93">
            <a:extLst>
              <a:ext uri="{FF2B5EF4-FFF2-40B4-BE49-F238E27FC236}">
                <a16:creationId xmlns:a16="http://schemas.microsoft.com/office/drawing/2014/main" id="{82F518B9-E8F9-4C62-A74D-3A4E08F67138}"/>
              </a:ext>
            </a:extLst>
          </p:cNvPr>
          <p:cNvSpPr txBox="1">
            <a:spLocks noChangeArrowheads="1"/>
          </p:cNvSpPr>
          <p:nvPr/>
        </p:nvSpPr>
        <p:spPr bwMode="auto">
          <a:xfrm>
            <a:off x="1651000" y="2499320"/>
            <a:ext cx="673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X=3</a:t>
            </a:r>
          </a:p>
        </p:txBody>
      </p:sp>
      <p:sp>
        <p:nvSpPr>
          <p:cNvPr id="724062" name="Text Box 94">
            <a:extLst>
              <a:ext uri="{FF2B5EF4-FFF2-40B4-BE49-F238E27FC236}">
                <a16:creationId xmlns:a16="http://schemas.microsoft.com/office/drawing/2014/main" id="{A661E855-0023-45BC-A5CC-793F02346742}"/>
              </a:ext>
            </a:extLst>
          </p:cNvPr>
          <p:cNvSpPr txBox="1">
            <a:spLocks noChangeArrowheads="1"/>
          </p:cNvSpPr>
          <p:nvPr/>
        </p:nvSpPr>
        <p:spPr bwMode="auto">
          <a:xfrm>
            <a:off x="2197100" y="2513608"/>
            <a:ext cx="6619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    S</a:t>
            </a:r>
          </a:p>
        </p:txBody>
      </p:sp>
      <p:sp>
        <p:nvSpPr>
          <p:cNvPr id="724063" name="Line 95">
            <a:extLst>
              <a:ext uri="{FF2B5EF4-FFF2-40B4-BE49-F238E27FC236}">
                <a16:creationId xmlns:a16="http://schemas.microsoft.com/office/drawing/2014/main" id="{8CB7F106-0EF9-4020-A005-B6A427E67E0F}"/>
              </a:ext>
            </a:extLst>
          </p:cNvPr>
          <p:cNvSpPr>
            <a:spLocks noChangeShapeType="1"/>
          </p:cNvSpPr>
          <p:nvPr/>
        </p:nvSpPr>
        <p:spPr bwMode="auto">
          <a:xfrm>
            <a:off x="1371600" y="2999383"/>
            <a:ext cx="10668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 name="表格 3">
            <a:extLst>
              <a:ext uri="{FF2B5EF4-FFF2-40B4-BE49-F238E27FC236}">
                <a16:creationId xmlns:a16="http://schemas.microsoft.com/office/drawing/2014/main" id="{3CA8AB82-2E17-498B-8C5A-7F415692AD50}"/>
              </a:ext>
            </a:extLst>
          </p:cNvPr>
          <p:cNvGraphicFramePr>
            <a:graphicFrameLocks noGrp="1"/>
          </p:cNvGraphicFramePr>
          <p:nvPr>
            <p:extLst>
              <p:ext uri="{D42A27DB-BD31-4B8C-83A1-F6EECF244321}">
                <p14:modId xmlns:p14="http://schemas.microsoft.com/office/powerpoint/2010/main" val="1462887471"/>
              </p:ext>
            </p:extLst>
          </p:nvPr>
        </p:nvGraphicFramePr>
        <p:xfrm>
          <a:off x="143508" y="125848"/>
          <a:ext cx="8856984" cy="1427480"/>
        </p:xfrm>
        <a:graphic>
          <a:graphicData uri="http://schemas.openxmlformats.org/drawingml/2006/table">
            <a:tbl>
              <a:tblPr/>
              <a:tblGrid>
                <a:gridCol w="914400">
                  <a:extLst>
                    <a:ext uri="{9D8B030D-6E8A-4147-A177-3AD203B41FA5}">
                      <a16:colId xmlns:a16="http://schemas.microsoft.com/office/drawing/2014/main" val="4290651762"/>
                    </a:ext>
                  </a:extLst>
                </a:gridCol>
                <a:gridCol w="777280">
                  <a:extLst>
                    <a:ext uri="{9D8B030D-6E8A-4147-A177-3AD203B41FA5}">
                      <a16:colId xmlns:a16="http://schemas.microsoft.com/office/drawing/2014/main" val="1041200232"/>
                    </a:ext>
                  </a:extLst>
                </a:gridCol>
                <a:gridCol w="757833">
                  <a:extLst>
                    <a:ext uri="{9D8B030D-6E8A-4147-A177-3AD203B41FA5}">
                      <a16:colId xmlns:a16="http://schemas.microsoft.com/office/drawing/2014/main" val="314633630"/>
                    </a:ext>
                  </a:extLst>
                </a:gridCol>
                <a:gridCol w="815975">
                  <a:extLst>
                    <a:ext uri="{9D8B030D-6E8A-4147-A177-3AD203B41FA5}">
                      <a16:colId xmlns:a16="http://schemas.microsoft.com/office/drawing/2014/main" val="2806894089"/>
                    </a:ext>
                  </a:extLst>
                </a:gridCol>
                <a:gridCol w="1225550">
                  <a:extLst>
                    <a:ext uri="{9D8B030D-6E8A-4147-A177-3AD203B41FA5}">
                      <a16:colId xmlns:a16="http://schemas.microsoft.com/office/drawing/2014/main" val="1143681943"/>
                    </a:ext>
                  </a:extLst>
                </a:gridCol>
                <a:gridCol w="3609354">
                  <a:extLst>
                    <a:ext uri="{9D8B030D-6E8A-4147-A177-3AD203B41FA5}">
                      <a16:colId xmlns:a16="http://schemas.microsoft.com/office/drawing/2014/main" val="3737984949"/>
                    </a:ext>
                  </a:extLst>
                </a:gridCol>
                <a:gridCol w="756592">
                  <a:extLst>
                    <a:ext uri="{9D8B030D-6E8A-4147-A177-3AD203B41FA5}">
                      <a16:colId xmlns:a16="http://schemas.microsoft.com/office/drawing/2014/main" val="1796446059"/>
                    </a:ext>
                  </a:extLst>
                </a:gridCol>
              </a:tblGrid>
              <a:tr h="558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Proc Action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Dir State @Home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Network Msg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Hops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330947768"/>
                  </a:ext>
                </a:extLst>
              </a:tr>
              <a:tr h="86868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R1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 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Read (P1-&gt;H), </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Int (H-&gt;P3),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Flush (P3-&gt;H, 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4449656"/>
                  </a:ext>
                </a:extLst>
              </a:tr>
            </a:tbl>
          </a:graphicData>
        </a:graphic>
      </p:graphicFrame>
    </p:spTree>
    <p:extLst>
      <p:ext uri="{BB962C8B-B14F-4D97-AF65-F5344CB8AC3E}">
        <p14:creationId xmlns:p14="http://schemas.microsoft.com/office/powerpoint/2010/main" val="1612039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40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404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2404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240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405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240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405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240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240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405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7240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240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240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2405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72406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240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240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down)">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047" grpId="0" animBg="1"/>
      <p:bldP spid="724048" grpId="0" animBg="1"/>
      <p:bldP spid="724049" grpId="0" animBg="1"/>
      <p:bldP spid="724050" grpId="0" animBg="1"/>
      <p:bldP spid="724051" grpId="0"/>
      <p:bldP spid="724052" grpId="0" animBg="1"/>
      <p:bldP spid="724053" grpId="0" animBg="1"/>
      <p:bldP spid="724054" grpId="0"/>
      <p:bldP spid="724055" grpId="0"/>
      <p:bldP spid="724057" grpId="0"/>
      <p:bldP spid="724058" grpId="0"/>
      <p:bldP spid="724060" grpId="0"/>
      <p:bldP spid="724061" grpId="0"/>
      <p:bldP spid="7240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BDD905A-536E-4E40-BF81-1ED70CD8E30D}"/>
              </a:ext>
            </a:extLst>
          </p:cNvPr>
          <p:cNvSpPr>
            <a:spLocks noGrp="1"/>
          </p:cNvSpPr>
          <p:nvPr>
            <p:ph type="title"/>
          </p:nvPr>
        </p:nvSpPr>
        <p:spPr/>
        <p:txBody>
          <a:bodyPr/>
          <a:lstStyle/>
          <a:p>
            <a:r>
              <a:rPr lang="en-US" altLang="zh-CN" dirty="0"/>
              <a:t>Scalable Shared Memory System</a:t>
            </a:r>
            <a:endParaRPr lang="zh-CN" altLang="en-US" dirty="0"/>
          </a:p>
        </p:txBody>
      </p:sp>
      <p:sp>
        <p:nvSpPr>
          <p:cNvPr id="4" name="灯片编号占位符 3">
            <a:extLst>
              <a:ext uri="{FF2B5EF4-FFF2-40B4-BE49-F238E27FC236}">
                <a16:creationId xmlns:a16="http://schemas.microsoft.com/office/drawing/2014/main" id="{C89C3FBC-1AFB-45CE-AF2B-49DE287E2AB2}"/>
              </a:ext>
            </a:extLst>
          </p:cNvPr>
          <p:cNvSpPr>
            <a:spLocks noGrp="1"/>
          </p:cNvSpPr>
          <p:nvPr>
            <p:ph type="sldNum" sz="quarter" idx="12"/>
          </p:nvPr>
        </p:nvSpPr>
        <p:spPr/>
        <p:txBody>
          <a:bodyPr/>
          <a:lstStyle/>
          <a:p>
            <a:fld id="{A5846718-CB15-44DC-A3B0-F0ED78D869D1}" type="slidenum">
              <a:rPr lang="en-SG" smtClean="0"/>
              <a:t>3</a:t>
            </a:fld>
            <a:endParaRPr lang="en-SG"/>
          </a:p>
        </p:txBody>
      </p:sp>
      <p:graphicFrame>
        <p:nvGraphicFramePr>
          <p:cNvPr id="5" name="表格 4">
            <a:extLst>
              <a:ext uri="{FF2B5EF4-FFF2-40B4-BE49-F238E27FC236}">
                <a16:creationId xmlns:a16="http://schemas.microsoft.com/office/drawing/2014/main" id="{2819DA42-24E6-49B8-8324-3D0CA6F773D7}"/>
              </a:ext>
            </a:extLst>
          </p:cNvPr>
          <p:cNvGraphicFramePr>
            <a:graphicFrameLocks noGrp="1"/>
          </p:cNvGraphicFramePr>
          <p:nvPr>
            <p:extLst>
              <p:ext uri="{D42A27DB-BD31-4B8C-83A1-F6EECF244321}">
                <p14:modId xmlns:p14="http://schemas.microsoft.com/office/powerpoint/2010/main" val="2627585505"/>
              </p:ext>
            </p:extLst>
          </p:nvPr>
        </p:nvGraphicFramePr>
        <p:xfrm>
          <a:off x="395536" y="1916832"/>
          <a:ext cx="8352928" cy="3096344"/>
        </p:xfrm>
        <a:graphic>
          <a:graphicData uri="http://schemas.openxmlformats.org/drawingml/2006/table">
            <a:tbl>
              <a:tblPr firstRow="1" bandRow="1">
                <a:tableStyleId>{5940675A-B579-460E-94D1-54222C63F5DA}</a:tableStyleId>
              </a:tblPr>
              <a:tblGrid>
                <a:gridCol w="1440160">
                  <a:extLst>
                    <a:ext uri="{9D8B030D-6E8A-4147-A177-3AD203B41FA5}">
                      <a16:colId xmlns:a16="http://schemas.microsoft.com/office/drawing/2014/main" val="2400136430"/>
                    </a:ext>
                  </a:extLst>
                </a:gridCol>
                <a:gridCol w="1673204">
                  <a:extLst>
                    <a:ext uri="{9D8B030D-6E8A-4147-A177-3AD203B41FA5}">
                      <a16:colId xmlns:a16="http://schemas.microsoft.com/office/drawing/2014/main" val="1496008183"/>
                    </a:ext>
                  </a:extLst>
                </a:gridCol>
                <a:gridCol w="2657750">
                  <a:extLst>
                    <a:ext uri="{9D8B030D-6E8A-4147-A177-3AD203B41FA5}">
                      <a16:colId xmlns:a16="http://schemas.microsoft.com/office/drawing/2014/main" val="2078568095"/>
                    </a:ext>
                  </a:extLst>
                </a:gridCol>
                <a:gridCol w="2581814">
                  <a:extLst>
                    <a:ext uri="{9D8B030D-6E8A-4147-A177-3AD203B41FA5}">
                      <a16:colId xmlns:a16="http://schemas.microsoft.com/office/drawing/2014/main" val="3840721048"/>
                    </a:ext>
                  </a:extLst>
                </a:gridCol>
              </a:tblGrid>
              <a:tr h="774086">
                <a:tc rowSpan="2" gridSpan="2">
                  <a:txBody>
                    <a:bodyPr/>
                    <a:lstStyle/>
                    <a:p>
                      <a:pPr algn="ctr"/>
                      <a:endParaRPr lang="zh-CN" altLang="en-US" sz="2800" dirty="0"/>
                    </a:p>
                  </a:txBody>
                  <a:tcPr anchor="ctr"/>
                </a:tc>
                <a:tc rowSpan="2" hMerge="1">
                  <a:txBody>
                    <a:bodyPr/>
                    <a:lstStyle/>
                    <a:p>
                      <a:endParaRPr lang="zh-CN" altLang="en-US"/>
                    </a:p>
                  </a:txBody>
                  <a:tcPr/>
                </a:tc>
                <a:tc gridSpan="2">
                  <a:txBody>
                    <a:bodyPr/>
                    <a:lstStyle/>
                    <a:p>
                      <a:pPr algn="ctr"/>
                      <a:r>
                        <a:rPr lang="en-US" altLang="zh-CN" sz="2800" b="1" i="1" dirty="0"/>
                        <a:t>Interconnection</a:t>
                      </a:r>
                      <a:endParaRPr lang="zh-CN" altLang="en-US" sz="2800" b="1" i="1" dirty="0"/>
                    </a:p>
                  </a:txBody>
                  <a:tcPr anchor="ctr">
                    <a:solidFill>
                      <a:schemeClr val="accent1">
                        <a:lumMod val="20000"/>
                        <a:lumOff val="80000"/>
                      </a:schemeClr>
                    </a:solidFill>
                  </a:tcPr>
                </a:tc>
                <a:tc hMerge="1">
                  <a:txBody>
                    <a:bodyPr/>
                    <a:lstStyle/>
                    <a:p>
                      <a:endParaRPr lang="zh-CN" altLang="en-US" dirty="0"/>
                    </a:p>
                  </a:txBody>
                  <a:tcPr/>
                </a:tc>
                <a:extLst>
                  <a:ext uri="{0D108BD9-81ED-4DB2-BD59-A6C34878D82A}">
                    <a16:rowId xmlns:a16="http://schemas.microsoft.com/office/drawing/2014/main" val="3069346635"/>
                  </a:ext>
                </a:extLst>
              </a:tr>
              <a:tr h="774086">
                <a:tc gridSpan="2" vMerge="1">
                  <a:txBody>
                    <a:bodyPr/>
                    <a:lstStyle/>
                    <a:p>
                      <a:endParaRPr lang="zh-CN" altLang="en-US" dirty="0"/>
                    </a:p>
                  </a:txBody>
                  <a:tcPr/>
                </a:tc>
                <a:tc hMerge="1" vMerge="1">
                  <a:txBody>
                    <a:bodyPr/>
                    <a:lstStyle/>
                    <a:p>
                      <a:endParaRPr lang="zh-CN" altLang="en-US" dirty="0"/>
                    </a:p>
                  </a:txBody>
                  <a:tcPr/>
                </a:tc>
                <a:tc>
                  <a:txBody>
                    <a:bodyPr/>
                    <a:lstStyle/>
                    <a:p>
                      <a:pPr algn="ctr"/>
                      <a:r>
                        <a:rPr lang="en-US" altLang="zh-CN" sz="2800" dirty="0"/>
                        <a:t>Bus</a:t>
                      </a:r>
                      <a:endParaRPr lang="zh-CN" altLang="en-US" sz="2800" dirty="0"/>
                    </a:p>
                  </a:txBody>
                  <a:tcPr anchor="ctr">
                    <a:solidFill>
                      <a:schemeClr val="accent1">
                        <a:lumMod val="20000"/>
                        <a:lumOff val="80000"/>
                      </a:schemeClr>
                    </a:solidFill>
                  </a:tcPr>
                </a:tc>
                <a:tc>
                  <a:txBody>
                    <a:bodyPr/>
                    <a:lstStyle/>
                    <a:p>
                      <a:pPr algn="ctr"/>
                      <a:r>
                        <a:rPr lang="en-US" altLang="zh-CN" sz="2800" dirty="0"/>
                        <a:t>Point-to-Point</a:t>
                      </a:r>
                      <a:endParaRPr lang="zh-CN" altLang="en-US" sz="2800" dirty="0"/>
                    </a:p>
                  </a:txBody>
                  <a:tcPr anchor="ctr">
                    <a:solidFill>
                      <a:schemeClr val="accent1">
                        <a:lumMod val="20000"/>
                        <a:lumOff val="80000"/>
                      </a:schemeClr>
                    </a:solidFill>
                  </a:tcPr>
                </a:tc>
                <a:extLst>
                  <a:ext uri="{0D108BD9-81ED-4DB2-BD59-A6C34878D82A}">
                    <a16:rowId xmlns:a16="http://schemas.microsoft.com/office/drawing/2014/main" val="3541311142"/>
                  </a:ext>
                </a:extLst>
              </a:tr>
              <a:tr h="774086">
                <a:tc rowSpan="2">
                  <a:txBody>
                    <a:bodyPr/>
                    <a:lstStyle/>
                    <a:p>
                      <a:pPr algn="ctr"/>
                      <a:r>
                        <a:rPr lang="en-US" altLang="zh-CN" sz="2800" b="1" i="1" dirty="0"/>
                        <a:t>Protocol</a:t>
                      </a:r>
                      <a:endParaRPr lang="zh-CN" altLang="en-US" sz="2800" b="1" i="1" dirty="0"/>
                    </a:p>
                  </a:txBody>
                  <a:tcPr anchor="ctr">
                    <a:solidFill>
                      <a:schemeClr val="accent1">
                        <a:lumMod val="20000"/>
                        <a:lumOff val="80000"/>
                      </a:schemeClr>
                    </a:solidFill>
                  </a:tcPr>
                </a:tc>
                <a:tc>
                  <a:txBody>
                    <a:bodyPr/>
                    <a:lstStyle/>
                    <a:p>
                      <a:pPr algn="ctr"/>
                      <a:r>
                        <a:rPr lang="en-US" altLang="zh-CN" sz="2800" dirty="0"/>
                        <a:t>Snoopy</a:t>
                      </a:r>
                      <a:endParaRPr lang="zh-CN" altLang="en-US" sz="2800" dirty="0"/>
                    </a:p>
                  </a:txBody>
                  <a:tcPr anchor="ctr">
                    <a:solidFill>
                      <a:schemeClr val="accent1">
                        <a:lumMod val="20000"/>
                        <a:lumOff val="80000"/>
                      </a:schemeClr>
                    </a:solidFill>
                  </a:tcPr>
                </a:tc>
                <a:tc>
                  <a:txBody>
                    <a:bodyPr/>
                    <a:lstStyle/>
                    <a:p>
                      <a:pPr algn="ctr"/>
                      <a:r>
                        <a:rPr lang="en-US" altLang="zh-CN" sz="2800" dirty="0"/>
                        <a:t>Least scalable</a:t>
                      </a:r>
                      <a:endParaRPr lang="zh-CN" altLang="en-US" sz="2800" dirty="0"/>
                    </a:p>
                  </a:txBody>
                  <a:tcPr anchor="ctr"/>
                </a:tc>
                <a:tc>
                  <a:txBody>
                    <a:bodyPr/>
                    <a:lstStyle/>
                    <a:p>
                      <a:pPr algn="ctr"/>
                      <a:r>
                        <a:rPr lang="en-US" altLang="zh-CN" sz="2800" dirty="0"/>
                        <a:t>More scalable</a:t>
                      </a:r>
                      <a:endParaRPr lang="zh-CN" altLang="en-US" sz="2800" dirty="0"/>
                    </a:p>
                  </a:txBody>
                  <a:tcPr anchor="ctr"/>
                </a:tc>
                <a:extLst>
                  <a:ext uri="{0D108BD9-81ED-4DB2-BD59-A6C34878D82A}">
                    <a16:rowId xmlns:a16="http://schemas.microsoft.com/office/drawing/2014/main" val="3522319635"/>
                  </a:ext>
                </a:extLst>
              </a:tr>
              <a:tr h="774086">
                <a:tc vMerge="1">
                  <a:txBody>
                    <a:bodyPr/>
                    <a:lstStyle/>
                    <a:p>
                      <a:endParaRPr lang="zh-CN" altLang="en-US" dirty="0"/>
                    </a:p>
                  </a:txBody>
                  <a:tcPr/>
                </a:tc>
                <a:tc>
                  <a:txBody>
                    <a:bodyPr/>
                    <a:lstStyle/>
                    <a:p>
                      <a:pPr algn="ctr"/>
                      <a:r>
                        <a:rPr lang="en-US" altLang="zh-CN" sz="2800" dirty="0"/>
                        <a:t>Directory</a:t>
                      </a:r>
                      <a:endParaRPr lang="zh-CN" altLang="en-US" sz="2800" dirty="0"/>
                    </a:p>
                  </a:txBody>
                  <a:tcPr anchor="ctr">
                    <a:solidFill>
                      <a:schemeClr val="accent1">
                        <a:lumMod val="20000"/>
                        <a:lumOff val="80000"/>
                      </a:schemeClr>
                    </a:solidFill>
                  </a:tcPr>
                </a:tc>
                <a:tc>
                  <a:txBody>
                    <a:bodyPr/>
                    <a:lstStyle/>
                    <a:p>
                      <a:pPr algn="ctr"/>
                      <a:r>
                        <a:rPr lang="en-US" altLang="zh-CN" sz="2800" dirty="0"/>
                        <a:t>/</a:t>
                      </a:r>
                      <a:endParaRPr lang="zh-CN" altLang="en-US" sz="2800" dirty="0"/>
                    </a:p>
                  </a:txBody>
                  <a:tcPr anchor="ctr"/>
                </a:tc>
                <a:tc>
                  <a:txBody>
                    <a:bodyPr/>
                    <a:lstStyle/>
                    <a:p>
                      <a:pPr algn="ctr"/>
                      <a:r>
                        <a:rPr lang="en-US" altLang="zh-CN" sz="2800" dirty="0"/>
                        <a:t>Most scalable</a:t>
                      </a:r>
                      <a:endParaRPr lang="zh-CN" altLang="en-US" sz="2800" dirty="0"/>
                    </a:p>
                  </a:txBody>
                  <a:tcPr anchor="ctr"/>
                </a:tc>
                <a:extLst>
                  <a:ext uri="{0D108BD9-81ED-4DB2-BD59-A6C34878D82A}">
                    <a16:rowId xmlns:a16="http://schemas.microsoft.com/office/drawing/2014/main" val="757150358"/>
                  </a:ext>
                </a:extLst>
              </a:tr>
            </a:tbl>
          </a:graphicData>
        </a:graphic>
      </p:graphicFrame>
    </p:spTree>
    <p:extLst>
      <p:ext uri="{BB962C8B-B14F-4D97-AF65-F5344CB8AC3E}">
        <p14:creationId xmlns:p14="http://schemas.microsoft.com/office/powerpoint/2010/main" val="705032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Slide Number Placeholder 5">
            <a:extLst>
              <a:ext uri="{FF2B5EF4-FFF2-40B4-BE49-F238E27FC236}">
                <a16:creationId xmlns:a16="http://schemas.microsoft.com/office/drawing/2014/main" id="{9628B67A-D8C2-4F2E-B302-6E09CAAABE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AEACE146-FD30-4720-B6A1-40E19A09F6D3}" type="slidenum">
              <a:rPr lang="en-US" altLang="zh-CN" sz="1200"/>
              <a:pPr/>
              <a:t>30</a:t>
            </a:fld>
            <a:endParaRPr lang="en-US" altLang="zh-CN" sz="1200"/>
          </a:p>
        </p:txBody>
      </p:sp>
      <p:sp>
        <p:nvSpPr>
          <p:cNvPr id="60421" name="Oval 3">
            <a:extLst>
              <a:ext uri="{FF2B5EF4-FFF2-40B4-BE49-F238E27FC236}">
                <a16:creationId xmlns:a16="http://schemas.microsoft.com/office/drawing/2014/main" id="{5BE3A194-EC85-4C97-A138-E6A8B63F5C68}"/>
              </a:ext>
            </a:extLst>
          </p:cNvPr>
          <p:cNvSpPr>
            <a:spLocks noChangeArrowheads="1"/>
          </p:cNvSpPr>
          <p:nvPr/>
        </p:nvSpPr>
        <p:spPr bwMode="auto">
          <a:xfrm>
            <a:off x="1371600" y="1447800"/>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60422" name="Group 4">
            <a:extLst>
              <a:ext uri="{FF2B5EF4-FFF2-40B4-BE49-F238E27FC236}">
                <a16:creationId xmlns:a16="http://schemas.microsoft.com/office/drawing/2014/main" id="{C87BAEB4-1741-4171-889B-CB5226C5D5B6}"/>
              </a:ext>
            </a:extLst>
          </p:cNvPr>
          <p:cNvGrpSpPr>
            <a:grpSpLocks/>
          </p:cNvGrpSpPr>
          <p:nvPr/>
        </p:nvGrpSpPr>
        <p:grpSpPr bwMode="auto">
          <a:xfrm>
            <a:off x="1066800" y="2286000"/>
            <a:ext cx="1524000" cy="990600"/>
            <a:chOff x="1008" y="1968"/>
            <a:chExt cx="1056" cy="720"/>
          </a:xfrm>
          <a:solidFill>
            <a:schemeClr val="accent4">
              <a:lumMod val="20000"/>
              <a:lumOff val="80000"/>
            </a:schemeClr>
          </a:solidFill>
        </p:grpSpPr>
        <p:grpSp>
          <p:nvGrpSpPr>
            <p:cNvPr id="60491" name="Group 5">
              <a:extLst>
                <a:ext uri="{FF2B5EF4-FFF2-40B4-BE49-F238E27FC236}">
                  <a16:creationId xmlns:a16="http://schemas.microsoft.com/office/drawing/2014/main" id="{1A1133C3-E51A-4FD8-A6AD-8E3C3E75C6C4}"/>
                </a:ext>
              </a:extLst>
            </p:cNvPr>
            <p:cNvGrpSpPr>
              <a:grpSpLocks/>
            </p:cNvGrpSpPr>
            <p:nvPr/>
          </p:nvGrpSpPr>
          <p:grpSpPr bwMode="auto">
            <a:xfrm>
              <a:off x="1008" y="2208"/>
              <a:ext cx="1056" cy="240"/>
              <a:chOff x="1152" y="2304"/>
              <a:chExt cx="1056" cy="480"/>
            </a:xfrm>
            <a:grpFill/>
          </p:grpSpPr>
          <p:sp>
            <p:nvSpPr>
              <p:cNvPr id="60498" name="Rectangle 6">
                <a:extLst>
                  <a:ext uri="{FF2B5EF4-FFF2-40B4-BE49-F238E27FC236}">
                    <a16:creationId xmlns:a16="http://schemas.microsoft.com/office/drawing/2014/main" id="{2D14789B-E675-4508-B657-D7C53E9A386B}"/>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99" name="Rectangle 7">
                <a:extLst>
                  <a:ext uri="{FF2B5EF4-FFF2-40B4-BE49-F238E27FC236}">
                    <a16:creationId xmlns:a16="http://schemas.microsoft.com/office/drawing/2014/main" id="{D2E1C447-6EC0-48DF-9506-CAF57A4D6289}"/>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0492" name="Group 8">
              <a:extLst>
                <a:ext uri="{FF2B5EF4-FFF2-40B4-BE49-F238E27FC236}">
                  <a16:creationId xmlns:a16="http://schemas.microsoft.com/office/drawing/2014/main" id="{A36C594F-40AB-4A99-AAB9-5BB651319495}"/>
                </a:ext>
              </a:extLst>
            </p:cNvPr>
            <p:cNvGrpSpPr>
              <a:grpSpLocks/>
            </p:cNvGrpSpPr>
            <p:nvPr/>
          </p:nvGrpSpPr>
          <p:grpSpPr bwMode="auto">
            <a:xfrm>
              <a:off x="1008" y="2448"/>
              <a:ext cx="1056" cy="240"/>
              <a:chOff x="1152" y="2304"/>
              <a:chExt cx="1056" cy="480"/>
            </a:xfrm>
            <a:grpFill/>
          </p:grpSpPr>
          <p:sp>
            <p:nvSpPr>
              <p:cNvPr id="60496" name="Rectangle 9">
                <a:extLst>
                  <a:ext uri="{FF2B5EF4-FFF2-40B4-BE49-F238E27FC236}">
                    <a16:creationId xmlns:a16="http://schemas.microsoft.com/office/drawing/2014/main" id="{93AA485A-D1BF-429F-87EB-07F07665889B}"/>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97" name="Rectangle 10">
                <a:extLst>
                  <a:ext uri="{FF2B5EF4-FFF2-40B4-BE49-F238E27FC236}">
                    <a16:creationId xmlns:a16="http://schemas.microsoft.com/office/drawing/2014/main" id="{4AD26B90-F1DF-49CD-BF75-FEDAB5B590AF}"/>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0493" name="Group 11">
              <a:extLst>
                <a:ext uri="{FF2B5EF4-FFF2-40B4-BE49-F238E27FC236}">
                  <a16:creationId xmlns:a16="http://schemas.microsoft.com/office/drawing/2014/main" id="{46A67149-FDE7-487D-8A9C-20E498689F4B}"/>
                </a:ext>
              </a:extLst>
            </p:cNvPr>
            <p:cNvGrpSpPr>
              <a:grpSpLocks/>
            </p:cNvGrpSpPr>
            <p:nvPr/>
          </p:nvGrpSpPr>
          <p:grpSpPr bwMode="auto">
            <a:xfrm>
              <a:off x="1008" y="1968"/>
              <a:ext cx="1056" cy="240"/>
              <a:chOff x="1152" y="2304"/>
              <a:chExt cx="1056" cy="480"/>
            </a:xfrm>
            <a:grpFill/>
          </p:grpSpPr>
          <p:sp>
            <p:nvSpPr>
              <p:cNvPr id="60494" name="Rectangle 12">
                <a:extLst>
                  <a:ext uri="{FF2B5EF4-FFF2-40B4-BE49-F238E27FC236}">
                    <a16:creationId xmlns:a16="http://schemas.microsoft.com/office/drawing/2014/main" id="{D52D4460-41BC-4E37-B411-A369552D6E09}"/>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95" name="Rectangle 13">
                <a:extLst>
                  <a:ext uri="{FF2B5EF4-FFF2-40B4-BE49-F238E27FC236}">
                    <a16:creationId xmlns:a16="http://schemas.microsoft.com/office/drawing/2014/main" id="{BC8468DA-C9D2-4AAD-BFD5-BA786E0673E0}"/>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grpSp>
        <p:nvGrpSpPr>
          <p:cNvPr id="60423" name="Group 14">
            <a:extLst>
              <a:ext uri="{FF2B5EF4-FFF2-40B4-BE49-F238E27FC236}">
                <a16:creationId xmlns:a16="http://schemas.microsoft.com/office/drawing/2014/main" id="{6A6BFF99-3947-4095-83EA-DC89762A8051}"/>
              </a:ext>
            </a:extLst>
          </p:cNvPr>
          <p:cNvGrpSpPr>
            <a:grpSpLocks/>
          </p:cNvGrpSpPr>
          <p:nvPr/>
        </p:nvGrpSpPr>
        <p:grpSpPr bwMode="auto">
          <a:xfrm>
            <a:off x="685800" y="3429000"/>
            <a:ext cx="2209800" cy="1295400"/>
            <a:chOff x="672" y="2400"/>
            <a:chExt cx="1536" cy="928"/>
          </a:xfrm>
          <a:solidFill>
            <a:schemeClr val="accent4">
              <a:lumMod val="20000"/>
              <a:lumOff val="80000"/>
            </a:schemeClr>
          </a:solidFill>
        </p:grpSpPr>
        <p:sp>
          <p:nvSpPr>
            <p:cNvPr id="60481" name="Rectangle 15">
              <a:extLst>
                <a:ext uri="{FF2B5EF4-FFF2-40B4-BE49-F238E27FC236}">
                  <a16:creationId xmlns:a16="http://schemas.microsoft.com/office/drawing/2014/main" id="{ED07B522-6ABF-4F2C-979F-020A8D135212}"/>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82" name="Rectangle 16">
              <a:extLst>
                <a:ext uri="{FF2B5EF4-FFF2-40B4-BE49-F238E27FC236}">
                  <a16:creationId xmlns:a16="http://schemas.microsoft.com/office/drawing/2014/main" id="{F3B219B6-CFF8-460F-8E17-715ACF2AA1F7}"/>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83" name="Rectangle 17">
              <a:extLst>
                <a:ext uri="{FF2B5EF4-FFF2-40B4-BE49-F238E27FC236}">
                  <a16:creationId xmlns:a16="http://schemas.microsoft.com/office/drawing/2014/main" id="{43162E21-7A28-4510-9BE1-93162554F2F3}"/>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84" name="AutoShape 18">
              <a:extLst>
                <a:ext uri="{FF2B5EF4-FFF2-40B4-BE49-F238E27FC236}">
                  <a16:creationId xmlns:a16="http://schemas.microsoft.com/office/drawing/2014/main" id="{6F93A638-7DF4-4969-ACEE-AA213F6693BE}"/>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60485" name="Rectangle 19">
              <a:extLst>
                <a:ext uri="{FF2B5EF4-FFF2-40B4-BE49-F238E27FC236}">
                  <a16:creationId xmlns:a16="http://schemas.microsoft.com/office/drawing/2014/main" id="{ACE62689-A4AE-4817-BBCE-8892B09F57C0}"/>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86" name="Rectangle 20">
              <a:extLst>
                <a:ext uri="{FF2B5EF4-FFF2-40B4-BE49-F238E27FC236}">
                  <a16:creationId xmlns:a16="http://schemas.microsoft.com/office/drawing/2014/main" id="{CCF30F55-3D8A-413A-9A32-5DE42677B535}"/>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87" name="Rectangle 21">
              <a:extLst>
                <a:ext uri="{FF2B5EF4-FFF2-40B4-BE49-F238E27FC236}">
                  <a16:creationId xmlns:a16="http://schemas.microsoft.com/office/drawing/2014/main" id="{9FE6CAE9-C9A3-4EBE-BDC5-739B0616CEAC}"/>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88" name="Rectangle 22">
              <a:extLst>
                <a:ext uri="{FF2B5EF4-FFF2-40B4-BE49-F238E27FC236}">
                  <a16:creationId xmlns:a16="http://schemas.microsoft.com/office/drawing/2014/main" id="{DABDCB96-135A-4155-BE6A-CE8C6C2E3164}"/>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89" name="Rectangle 23">
              <a:extLst>
                <a:ext uri="{FF2B5EF4-FFF2-40B4-BE49-F238E27FC236}">
                  <a16:creationId xmlns:a16="http://schemas.microsoft.com/office/drawing/2014/main" id="{6F18D857-9289-42ED-AD1D-A8C46DC5406A}"/>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90" name="Rectangle 24">
              <a:extLst>
                <a:ext uri="{FF2B5EF4-FFF2-40B4-BE49-F238E27FC236}">
                  <a16:creationId xmlns:a16="http://schemas.microsoft.com/office/drawing/2014/main" id="{50448E4E-26EF-4F2D-8120-76FA08297024}"/>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0424" name="Group 25">
            <a:extLst>
              <a:ext uri="{FF2B5EF4-FFF2-40B4-BE49-F238E27FC236}">
                <a16:creationId xmlns:a16="http://schemas.microsoft.com/office/drawing/2014/main" id="{9F96F6F3-C50C-4701-83CD-CF0D16E2CC19}"/>
              </a:ext>
            </a:extLst>
          </p:cNvPr>
          <p:cNvGrpSpPr>
            <a:grpSpLocks/>
          </p:cNvGrpSpPr>
          <p:nvPr/>
        </p:nvGrpSpPr>
        <p:grpSpPr bwMode="auto">
          <a:xfrm>
            <a:off x="990600" y="5334000"/>
            <a:ext cx="7239000" cy="533400"/>
            <a:chOff x="912" y="3408"/>
            <a:chExt cx="4560" cy="336"/>
          </a:xfrm>
          <a:solidFill>
            <a:schemeClr val="accent4">
              <a:lumMod val="20000"/>
              <a:lumOff val="80000"/>
            </a:schemeClr>
          </a:solidFill>
        </p:grpSpPr>
        <p:sp>
          <p:nvSpPr>
            <p:cNvPr id="60479" name="Rectangle 26">
              <a:extLst>
                <a:ext uri="{FF2B5EF4-FFF2-40B4-BE49-F238E27FC236}">
                  <a16:creationId xmlns:a16="http://schemas.microsoft.com/office/drawing/2014/main" id="{F386C8BD-8A06-472C-9698-7D61D1B16B80}"/>
                </a:ext>
              </a:extLst>
            </p:cNvPr>
            <p:cNvSpPr>
              <a:spLocks noChangeArrowheads="1"/>
            </p:cNvSpPr>
            <p:nvPr/>
          </p:nvSpPr>
          <p:spPr bwMode="auto">
            <a:xfrm>
              <a:off x="912" y="3408"/>
              <a:ext cx="4560" cy="336"/>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80" name="Text Box 27">
              <a:extLst>
                <a:ext uri="{FF2B5EF4-FFF2-40B4-BE49-F238E27FC236}">
                  <a16:creationId xmlns:a16="http://schemas.microsoft.com/office/drawing/2014/main" id="{0C0E7D1F-9035-4354-A286-592CBCCD24B5}"/>
                </a:ext>
              </a:extLst>
            </p:cNvPr>
            <p:cNvSpPr txBox="1">
              <a:spLocks noChangeArrowheads="1"/>
            </p:cNvSpPr>
            <p:nvPr/>
          </p:nvSpPr>
          <p:spPr bwMode="auto">
            <a:xfrm>
              <a:off x="2160" y="3456"/>
              <a:ext cx="1979" cy="231"/>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Interconnection Network</a:t>
              </a:r>
            </a:p>
          </p:txBody>
        </p:sp>
      </p:grpSp>
      <p:sp>
        <p:nvSpPr>
          <p:cNvPr id="60425" name="Oval 28">
            <a:extLst>
              <a:ext uri="{FF2B5EF4-FFF2-40B4-BE49-F238E27FC236}">
                <a16:creationId xmlns:a16="http://schemas.microsoft.com/office/drawing/2014/main" id="{ABA0B45B-6AE4-4B82-AE06-A6A66F8851D3}"/>
              </a:ext>
            </a:extLst>
          </p:cNvPr>
          <p:cNvSpPr>
            <a:spLocks noChangeArrowheads="1"/>
          </p:cNvSpPr>
          <p:nvPr/>
        </p:nvSpPr>
        <p:spPr bwMode="auto">
          <a:xfrm>
            <a:off x="6934200" y="1447800"/>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60426" name="Group 29">
            <a:extLst>
              <a:ext uri="{FF2B5EF4-FFF2-40B4-BE49-F238E27FC236}">
                <a16:creationId xmlns:a16="http://schemas.microsoft.com/office/drawing/2014/main" id="{06F88477-F087-4537-9F0C-9E48F6A3D878}"/>
              </a:ext>
            </a:extLst>
          </p:cNvPr>
          <p:cNvGrpSpPr>
            <a:grpSpLocks/>
          </p:cNvGrpSpPr>
          <p:nvPr/>
        </p:nvGrpSpPr>
        <p:grpSpPr bwMode="auto">
          <a:xfrm>
            <a:off x="6629400" y="2286000"/>
            <a:ext cx="1524000" cy="990600"/>
            <a:chOff x="1008" y="1968"/>
            <a:chExt cx="1056" cy="720"/>
          </a:xfrm>
          <a:solidFill>
            <a:schemeClr val="accent4">
              <a:lumMod val="20000"/>
              <a:lumOff val="80000"/>
            </a:schemeClr>
          </a:solidFill>
        </p:grpSpPr>
        <p:grpSp>
          <p:nvGrpSpPr>
            <p:cNvPr id="60470" name="Group 30">
              <a:extLst>
                <a:ext uri="{FF2B5EF4-FFF2-40B4-BE49-F238E27FC236}">
                  <a16:creationId xmlns:a16="http://schemas.microsoft.com/office/drawing/2014/main" id="{8F3694A0-DD0F-478C-89B6-6F0775BD008D}"/>
                </a:ext>
              </a:extLst>
            </p:cNvPr>
            <p:cNvGrpSpPr>
              <a:grpSpLocks/>
            </p:cNvGrpSpPr>
            <p:nvPr/>
          </p:nvGrpSpPr>
          <p:grpSpPr bwMode="auto">
            <a:xfrm>
              <a:off x="1008" y="2208"/>
              <a:ext cx="1056" cy="240"/>
              <a:chOff x="1152" y="2304"/>
              <a:chExt cx="1056" cy="480"/>
            </a:xfrm>
            <a:grpFill/>
          </p:grpSpPr>
          <p:sp>
            <p:nvSpPr>
              <p:cNvPr id="60477" name="Rectangle 31">
                <a:extLst>
                  <a:ext uri="{FF2B5EF4-FFF2-40B4-BE49-F238E27FC236}">
                    <a16:creationId xmlns:a16="http://schemas.microsoft.com/office/drawing/2014/main" id="{CBABADC1-98A4-47CD-8C21-2539396AE78A}"/>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78" name="Rectangle 32">
                <a:extLst>
                  <a:ext uri="{FF2B5EF4-FFF2-40B4-BE49-F238E27FC236}">
                    <a16:creationId xmlns:a16="http://schemas.microsoft.com/office/drawing/2014/main" id="{5A1B43D8-A022-45DE-B033-F18762D4838B}"/>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0471" name="Group 33">
              <a:extLst>
                <a:ext uri="{FF2B5EF4-FFF2-40B4-BE49-F238E27FC236}">
                  <a16:creationId xmlns:a16="http://schemas.microsoft.com/office/drawing/2014/main" id="{AB356E0C-FD03-4F04-B5B2-A82ED49AC4BE}"/>
                </a:ext>
              </a:extLst>
            </p:cNvPr>
            <p:cNvGrpSpPr>
              <a:grpSpLocks/>
            </p:cNvGrpSpPr>
            <p:nvPr/>
          </p:nvGrpSpPr>
          <p:grpSpPr bwMode="auto">
            <a:xfrm>
              <a:off x="1008" y="2448"/>
              <a:ext cx="1056" cy="240"/>
              <a:chOff x="1152" y="2304"/>
              <a:chExt cx="1056" cy="480"/>
            </a:xfrm>
            <a:grpFill/>
          </p:grpSpPr>
          <p:sp>
            <p:nvSpPr>
              <p:cNvPr id="60475" name="Rectangle 34">
                <a:extLst>
                  <a:ext uri="{FF2B5EF4-FFF2-40B4-BE49-F238E27FC236}">
                    <a16:creationId xmlns:a16="http://schemas.microsoft.com/office/drawing/2014/main" id="{3184C61C-3D1A-4955-A13F-3C0B81EFBBD2}"/>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76" name="Rectangle 35">
                <a:extLst>
                  <a:ext uri="{FF2B5EF4-FFF2-40B4-BE49-F238E27FC236}">
                    <a16:creationId xmlns:a16="http://schemas.microsoft.com/office/drawing/2014/main" id="{BB0A558B-0135-49FA-AD57-BAA4075F7C38}"/>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0472" name="Group 36">
              <a:extLst>
                <a:ext uri="{FF2B5EF4-FFF2-40B4-BE49-F238E27FC236}">
                  <a16:creationId xmlns:a16="http://schemas.microsoft.com/office/drawing/2014/main" id="{36EC2249-8CD4-4766-AA77-B94B058E3731}"/>
                </a:ext>
              </a:extLst>
            </p:cNvPr>
            <p:cNvGrpSpPr>
              <a:grpSpLocks/>
            </p:cNvGrpSpPr>
            <p:nvPr/>
          </p:nvGrpSpPr>
          <p:grpSpPr bwMode="auto">
            <a:xfrm>
              <a:off x="1008" y="1968"/>
              <a:ext cx="1056" cy="240"/>
              <a:chOff x="1152" y="2304"/>
              <a:chExt cx="1056" cy="480"/>
            </a:xfrm>
            <a:grpFill/>
          </p:grpSpPr>
          <p:sp>
            <p:nvSpPr>
              <p:cNvPr id="60473" name="Rectangle 37">
                <a:extLst>
                  <a:ext uri="{FF2B5EF4-FFF2-40B4-BE49-F238E27FC236}">
                    <a16:creationId xmlns:a16="http://schemas.microsoft.com/office/drawing/2014/main" id="{17C9BE34-7339-41F7-B3E1-7DEC79303594}"/>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74" name="Rectangle 38">
                <a:extLst>
                  <a:ext uri="{FF2B5EF4-FFF2-40B4-BE49-F238E27FC236}">
                    <a16:creationId xmlns:a16="http://schemas.microsoft.com/office/drawing/2014/main" id="{27EB379B-9109-476A-BEF5-CFF7A92A6190}"/>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grpSp>
        <p:nvGrpSpPr>
          <p:cNvPr id="60427" name="Group 39">
            <a:extLst>
              <a:ext uri="{FF2B5EF4-FFF2-40B4-BE49-F238E27FC236}">
                <a16:creationId xmlns:a16="http://schemas.microsoft.com/office/drawing/2014/main" id="{843DB73E-3B46-46F5-B8C3-1D63E13A636E}"/>
              </a:ext>
            </a:extLst>
          </p:cNvPr>
          <p:cNvGrpSpPr>
            <a:grpSpLocks/>
          </p:cNvGrpSpPr>
          <p:nvPr/>
        </p:nvGrpSpPr>
        <p:grpSpPr bwMode="auto">
          <a:xfrm>
            <a:off x="6248400" y="3429000"/>
            <a:ext cx="2209800" cy="1295400"/>
            <a:chOff x="672" y="2400"/>
            <a:chExt cx="1536" cy="928"/>
          </a:xfrm>
          <a:solidFill>
            <a:schemeClr val="accent4">
              <a:lumMod val="20000"/>
              <a:lumOff val="80000"/>
            </a:schemeClr>
          </a:solidFill>
        </p:grpSpPr>
        <p:sp>
          <p:nvSpPr>
            <p:cNvPr id="60460" name="Rectangle 40">
              <a:extLst>
                <a:ext uri="{FF2B5EF4-FFF2-40B4-BE49-F238E27FC236}">
                  <a16:creationId xmlns:a16="http://schemas.microsoft.com/office/drawing/2014/main" id="{E2490FEC-36F8-49F8-B0C9-1F03DBFF8311}"/>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61" name="Rectangle 41">
              <a:extLst>
                <a:ext uri="{FF2B5EF4-FFF2-40B4-BE49-F238E27FC236}">
                  <a16:creationId xmlns:a16="http://schemas.microsoft.com/office/drawing/2014/main" id="{AD517EA2-2ACC-409A-A90C-BBA5C054A570}"/>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62" name="Rectangle 42">
              <a:extLst>
                <a:ext uri="{FF2B5EF4-FFF2-40B4-BE49-F238E27FC236}">
                  <a16:creationId xmlns:a16="http://schemas.microsoft.com/office/drawing/2014/main" id="{5D10F8C4-7B17-4E0E-83FB-7323314C3CFC}"/>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63" name="AutoShape 43">
              <a:extLst>
                <a:ext uri="{FF2B5EF4-FFF2-40B4-BE49-F238E27FC236}">
                  <a16:creationId xmlns:a16="http://schemas.microsoft.com/office/drawing/2014/main" id="{B81AE548-185A-4CCD-ADED-1990C6F8C208}"/>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60464" name="Rectangle 44">
              <a:extLst>
                <a:ext uri="{FF2B5EF4-FFF2-40B4-BE49-F238E27FC236}">
                  <a16:creationId xmlns:a16="http://schemas.microsoft.com/office/drawing/2014/main" id="{011AF98D-7652-4D8A-BD66-9D1F7738AE38}"/>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65" name="Rectangle 45">
              <a:extLst>
                <a:ext uri="{FF2B5EF4-FFF2-40B4-BE49-F238E27FC236}">
                  <a16:creationId xmlns:a16="http://schemas.microsoft.com/office/drawing/2014/main" id="{461FB210-5A0F-4BB3-BF13-B52744281D28}"/>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66" name="Rectangle 46">
              <a:extLst>
                <a:ext uri="{FF2B5EF4-FFF2-40B4-BE49-F238E27FC236}">
                  <a16:creationId xmlns:a16="http://schemas.microsoft.com/office/drawing/2014/main" id="{ABBC4707-3165-4819-B2FC-DC10B5FE0D01}"/>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67" name="Rectangle 47">
              <a:extLst>
                <a:ext uri="{FF2B5EF4-FFF2-40B4-BE49-F238E27FC236}">
                  <a16:creationId xmlns:a16="http://schemas.microsoft.com/office/drawing/2014/main" id="{3359A88B-157A-4702-B137-FB8F315F0E04}"/>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68" name="Rectangle 48">
              <a:extLst>
                <a:ext uri="{FF2B5EF4-FFF2-40B4-BE49-F238E27FC236}">
                  <a16:creationId xmlns:a16="http://schemas.microsoft.com/office/drawing/2014/main" id="{07BE6A38-22C2-4A35-8256-F870FF4A9460}"/>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69" name="Rectangle 49">
              <a:extLst>
                <a:ext uri="{FF2B5EF4-FFF2-40B4-BE49-F238E27FC236}">
                  <a16:creationId xmlns:a16="http://schemas.microsoft.com/office/drawing/2014/main" id="{A3A5320E-CC47-4A1A-A36D-3FCA7B317C9B}"/>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60428" name="Oval 50">
            <a:extLst>
              <a:ext uri="{FF2B5EF4-FFF2-40B4-BE49-F238E27FC236}">
                <a16:creationId xmlns:a16="http://schemas.microsoft.com/office/drawing/2014/main" id="{9A6DBED3-8882-46DB-A532-25CA9C018D5D}"/>
              </a:ext>
            </a:extLst>
          </p:cNvPr>
          <p:cNvSpPr>
            <a:spLocks noChangeArrowheads="1"/>
          </p:cNvSpPr>
          <p:nvPr/>
        </p:nvSpPr>
        <p:spPr bwMode="auto">
          <a:xfrm>
            <a:off x="4114800" y="1447800"/>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60429" name="Group 51">
            <a:extLst>
              <a:ext uri="{FF2B5EF4-FFF2-40B4-BE49-F238E27FC236}">
                <a16:creationId xmlns:a16="http://schemas.microsoft.com/office/drawing/2014/main" id="{94F796D3-9A40-411D-AF6E-08BC3433DF25}"/>
              </a:ext>
            </a:extLst>
          </p:cNvPr>
          <p:cNvGrpSpPr>
            <a:grpSpLocks/>
          </p:cNvGrpSpPr>
          <p:nvPr/>
        </p:nvGrpSpPr>
        <p:grpSpPr bwMode="auto">
          <a:xfrm>
            <a:off x="3810000" y="2286000"/>
            <a:ext cx="1524000" cy="990600"/>
            <a:chOff x="1008" y="1968"/>
            <a:chExt cx="1056" cy="720"/>
          </a:xfrm>
          <a:solidFill>
            <a:schemeClr val="accent4">
              <a:lumMod val="20000"/>
              <a:lumOff val="80000"/>
            </a:schemeClr>
          </a:solidFill>
        </p:grpSpPr>
        <p:grpSp>
          <p:nvGrpSpPr>
            <p:cNvPr id="60451" name="Group 52">
              <a:extLst>
                <a:ext uri="{FF2B5EF4-FFF2-40B4-BE49-F238E27FC236}">
                  <a16:creationId xmlns:a16="http://schemas.microsoft.com/office/drawing/2014/main" id="{47FF5BC0-97C2-45EC-82D4-605F852C2066}"/>
                </a:ext>
              </a:extLst>
            </p:cNvPr>
            <p:cNvGrpSpPr>
              <a:grpSpLocks/>
            </p:cNvGrpSpPr>
            <p:nvPr/>
          </p:nvGrpSpPr>
          <p:grpSpPr bwMode="auto">
            <a:xfrm>
              <a:off x="1008" y="2208"/>
              <a:ext cx="1056" cy="240"/>
              <a:chOff x="1152" y="2304"/>
              <a:chExt cx="1056" cy="480"/>
            </a:xfrm>
            <a:grpFill/>
          </p:grpSpPr>
          <p:sp>
            <p:nvSpPr>
              <p:cNvPr id="60458" name="Rectangle 53">
                <a:extLst>
                  <a:ext uri="{FF2B5EF4-FFF2-40B4-BE49-F238E27FC236}">
                    <a16:creationId xmlns:a16="http://schemas.microsoft.com/office/drawing/2014/main" id="{A4807FF0-BCE1-41CD-8CCF-E058AE0E725F}"/>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59" name="Rectangle 54">
                <a:extLst>
                  <a:ext uri="{FF2B5EF4-FFF2-40B4-BE49-F238E27FC236}">
                    <a16:creationId xmlns:a16="http://schemas.microsoft.com/office/drawing/2014/main" id="{E892D305-4A8D-474C-A02E-729660CE98AC}"/>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0452" name="Group 55">
              <a:extLst>
                <a:ext uri="{FF2B5EF4-FFF2-40B4-BE49-F238E27FC236}">
                  <a16:creationId xmlns:a16="http://schemas.microsoft.com/office/drawing/2014/main" id="{6B66CB34-7FA3-4F58-A03D-9B13179E418B}"/>
                </a:ext>
              </a:extLst>
            </p:cNvPr>
            <p:cNvGrpSpPr>
              <a:grpSpLocks/>
            </p:cNvGrpSpPr>
            <p:nvPr/>
          </p:nvGrpSpPr>
          <p:grpSpPr bwMode="auto">
            <a:xfrm>
              <a:off x="1008" y="2448"/>
              <a:ext cx="1056" cy="240"/>
              <a:chOff x="1152" y="2304"/>
              <a:chExt cx="1056" cy="480"/>
            </a:xfrm>
            <a:grpFill/>
          </p:grpSpPr>
          <p:sp>
            <p:nvSpPr>
              <p:cNvPr id="60456" name="Rectangle 56">
                <a:extLst>
                  <a:ext uri="{FF2B5EF4-FFF2-40B4-BE49-F238E27FC236}">
                    <a16:creationId xmlns:a16="http://schemas.microsoft.com/office/drawing/2014/main" id="{717D5582-8137-4AAE-8D1A-6D4F2E738EBA}"/>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57" name="Rectangle 57">
                <a:extLst>
                  <a:ext uri="{FF2B5EF4-FFF2-40B4-BE49-F238E27FC236}">
                    <a16:creationId xmlns:a16="http://schemas.microsoft.com/office/drawing/2014/main" id="{2C625454-926C-481E-82AE-74F82257771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0453" name="Group 58">
              <a:extLst>
                <a:ext uri="{FF2B5EF4-FFF2-40B4-BE49-F238E27FC236}">
                  <a16:creationId xmlns:a16="http://schemas.microsoft.com/office/drawing/2014/main" id="{9E596775-7C69-4977-8ADC-99F68F241009}"/>
                </a:ext>
              </a:extLst>
            </p:cNvPr>
            <p:cNvGrpSpPr>
              <a:grpSpLocks/>
            </p:cNvGrpSpPr>
            <p:nvPr/>
          </p:nvGrpSpPr>
          <p:grpSpPr bwMode="auto">
            <a:xfrm>
              <a:off x="1008" y="1968"/>
              <a:ext cx="1056" cy="240"/>
              <a:chOff x="1152" y="2304"/>
              <a:chExt cx="1056" cy="480"/>
            </a:xfrm>
            <a:grpFill/>
          </p:grpSpPr>
          <p:sp>
            <p:nvSpPr>
              <p:cNvPr id="60454" name="Rectangle 59">
                <a:extLst>
                  <a:ext uri="{FF2B5EF4-FFF2-40B4-BE49-F238E27FC236}">
                    <a16:creationId xmlns:a16="http://schemas.microsoft.com/office/drawing/2014/main" id="{EB64BAC7-25D9-4D87-9946-FB292242297C}"/>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55" name="Rectangle 60">
                <a:extLst>
                  <a:ext uri="{FF2B5EF4-FFF2-40B4-BE49-F238E27FC236}">
                    <a16:creationId xmlns:a16="http://schemas.microsoft.com/office/drawing/2014/main" id="{C1227031-2205-4EA9-9B91-8545CAF95F07}"/>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grpSp>
        <p:nvGrpSpPr>
          <p:cNvPr id="60430" name="Group 61">
            <a:extLst>
              <a:ext uri="{FF2B5EF4-FFF2-40B4-BE49-F238E27FC236}">
                <a16:creationId xmlns:a16="http://schemas.microsoft.com/office/drawing/2014/main" id="{A9811051-6E5C-4400-A9BB-1545DCB3BDA7}"/>
              </a:ext>
            </a:extLst>
          </p:cNvPr>
          <p:cNvGrpSpPr>
            <a:grpSpLocks/>
          </p:cNvGrpSpPr>
          <p:nvPr/>
        </p:nvGrpSpPr>
        <p:grpSpPr bwMode="auto">
          <a:xfrm>
            <a:off x="3429000" y="3429000"/>
            <a:ext cx="2209800" cy="1295400"/>
            <a:chOff x="672" y="2400"/>
            <a:chExt cx="1536" cy="928"/>
          </a:xfrm>
          <a:solidFill>
            <a:schemeClr val="accent4">
              <a:lumMod val="20000"/>
              <a:lumOff val="80000"/>
            </a:schemeClr>
          </a:solidFill>
        </p:grpSpPr>
        <p:sp>
          <p:nvSpPr>
            <p:cNvPr id="60441" name="Rectangle 62">
              <a:extLst>
                <a:ext uri="{FF2B5EF4-FFF2-40B4-BE49-F238E27FC236}">
                  <a16:creationId xmlns:a16="http://schemas.microsoft.com/office/drawing/2014/main" id="{51B52673-5C00-4D35-8D88-642CD001E0C1}"/>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X=3</a:t>
              </a:r>
            </a:p>
          </p:txBody>
        </p:sp>
        <p:sp>
          <p:nvSpPr>
            <p:cNvPr id="60442" name="Rectangle 63">
              <a:extLst>
                <a:ext uri="{FF2B5EF4-FFF2-40B4-BE49-F238E27FC236}">
                  <a16:creationId xmlns:a16="http://schemas.microsoft.com/office/drawing/2014/main" id="{093EDBFC-9E6D-4A2A-931F-B2FE5F7487AB}"/>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43" name="Rectangle 64">
              <a:extLst>
                <a:ext uri="{FF2B5EF4-FFF2-40B4-BE49-F238E27FC236}">
                  <a16:creationId xmlns:a16="http://schemas.microsoft.com/office/drawing/2014/main" id="{4CFC0F7C-EDFE-46AB-8005-8C4A8F04CFE0}"/>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44" name="AutoShape 65">
              <a:extLst>
                <a:ext uri="{FF2B5EF4-FFF2-40B4-BE49-F238E27FC236}">
                  <a16:creationId xmlns:a16="http://schemas.microsoft.com/office/drawing/2014/main" id="{A8CC9FA7-7591-44A2-B227-7C26BE262B27}"/>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60445" name="Rectangle 66">
              <a:extLst>
                <a:ext uri="{FF2B5EF4-FFF2-40B4-BE49-F238E27FC236}">
                  <a16:creationId xmlns:a16="http://schemas.microsoft.com/office/drawing/2014/main" id="{1710AB39-5C8F-4857-87BE-1BC15CC6FD07}"/>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46" name="Rectangle 67">
              <a:extLst>
                <a:ext uri="{FF2B5EF4-FFF2-40B4-BE49-F238E27FC236}">
                  <a16:creationId xmlns:a16="http://schemas.microsoft.com/office/drawing/2014/main" id="{94571C4A-E4AD-4214-A7E1-A4C2B7FFA48A}"/>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47" name="Rectangle 68">
              <a:extLst>
                <a:ext uri="{FF2B5EF4-FFF2-40B4-BE49-F238E27FC236}">
                  <a16:creationId xmlns:a16="http://schemas.microsoft.com/office/drawing/2014/main" id="{5B37ECD6-0536-40A8-BC0C-4004D9E6E494}"/>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48" name="Rectangle 69">
              <a:extLst>
                <a:ext uri="{FF2B5EF4-FFF2-40B4-BE49-F238E27FC236}">
                  <a16:creationId xmlns:a16="http://schemas.microsoft.com/office/drawing/2014/main" id="{7481228D-2D77-4292-88A8-08682FF40ACE}"/>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49" name="Rectangle 70">
              <a:extLst>
                <a:ext uri="{FF2B5EF4-FFF2-40B4-BE49-F238E27FC236}">
                  <a16:creationId xmlns:a16="http://schemas.microsoft.com/office/drawing/2014/main" id="{0CF0FDBB-5AD1-452F-A9F6-CC89F8F1754B}"/>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0450" name="Rectangle 71">
              <a:extLst>
                <a:ext uri="{FF2B5EF4-FFF2-40B4-BE49-F238E27FC236}">
                  <a16:creationId xmlns:a16="http://schemas.microsoft.com/office/drawing/2014/main" id="{32274646-0F3C-4CCA-9DDD-2B54F1EA16C3}"/>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60431" name="Text Box 72">
            <a:extLst>
              <a:ext uri="{FF2B5EF4-FFF2-40B4-BE49-F238E27FC236}">
                <a16:creationId xmlns:a16="http://schemas.microsoft.com/office/drawing/2014/main" id="{F8461CE8-C9CA-4BEC-BB83-E5C3F7EF7612}"/>
              </a:ext>
            </a:extLst>
          </p:cNvPr>
          <p:cNvSpPr txBox="1">
            <a:spLocks noChangeArrowheads="1"/>
          </p:cNvSpPr>
          <p:nvPr/>
        </p:nvSpPr>
        <p:spPr bwMode="auto">
          <a:xfrm>
            <a:off x="1203325" y="2590800"/>
            <a:ext cx="833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X = 3</a:t>
            </a:r>
          </a:p>
        </p:txBody>
      </p:sp>
      <p:sp>
        <p:nvSpPr>
          <p:cNvPr id="60432" name="Text Box 73">
            <a:extLst>
              <a:ext uri="{FF2B5EF4-FFF2-40B4-BE49-F238E27FC236}">
                <a16:creationId xmlns:a16="http://schemas.microsoft.com/office/drawing/2014/main" id="{7EDC895F-C7D3-4A48-8571-D9E635317CDD}"/>
              </a:ext>
            </a:extLst>
          </p:cNvPr>
          <p:cNvSpPr txBox="1">
            <a:spLocks noChangeArrowheads="1"/>
          </p:cNvSpPr>
          <p:nvPr/>
        </p:nvSpPr>
        <p:spPr bwMode="auto">
          <a:xfrm>
            <a:off x="2209800" y="2590800"/>
            <a:ext cx="33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S</a:t>
            </a:r>
          </a:p>
        </p:txBody>
      </p:sp>
      <p:sp>
        <p:nvSpPr>
          <p:cNvPr id="60433" name="Text Box 74">
            <a:extLst>
              <a:ext uri="{FF2B5EF4-FFF2-40B4-BE49-F238E27FC236}">
                <a16:creationId xmlns:a16="http://schemas.microsoft.com/office/drawing/2014/main" id="{CC662CDD-0C3C-487A-A760-E22A14943CFF}"/>
              </a:ext>
            </a:extLst>
          </p:cNvPr>
          <p:cNvSpPr txBox="1">
            <a:spLocks noChangeArrowheads="1"/>
          </p:cNvSpPr>
          <p:nvPr/>
        </p:nvSpPr>
        <p:spPr bwMode="auto">
          <a:xfrm>
            <a:off x="4495800" y="4038600"/>
            <a:ext cx="33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S</a:t>
            </a:r>
          </a:p>
        </p:txBody>
      </p:sp>
      <p:sp>
        <p:nvSpPr>
          <p:cNvPr id="60434" name="Text Box 75">
            <a:extLst>
              <a:ext uri="{FF2B5EF4-FFF2-40B4-BE49-F238E27FC236}">
                <a16:creationId xmlns:a16="http://schemas.microsoft.com/office/drawing/2014/main" id="{84072B27-1F5D-45BD-AD8A-FF498673260A}"/>
              </a:ext>
            </a:extLst>
          </p:cNvPr>
          <p:cNvSpPr txBox="1">
            <a:spLocks noChangeArrowheads="1"/>
          </p:cNvSpPr>
          <p:nvPr/>
        </p:nvSpPr>
        <p:spPr bwMode="auto">
          <a:xfrm>
            <a:off x="5041900" y="4052888"/>
            <a:ext cx="620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101</a:t>
            </a:r>
          </a:p>
        </p:txBody>
      </p:sp>
      <p:sp>
        <p:nvSpPr>
          <p:cNvPr id="60435" name="Text Box 76">
            <a:extLst>
              <a:ext uri="{FF2B5EF4-FFF2-40B4-BE49-F238E27FC236}">
                <a16:creationId xmlns:a16="http://schemas.microsoft.com/office/drawing/2014/main" id="{D7F5E0E4-72B9-4831-BE29-116FA2074E51}"/>
              </a:ext>
            </a:extLst>
          </p:cNvPr>
          <p:cNvSpPr txBox="1">
            <a:spLocks noChangeArrowheads="1"/>
          </p:cNvSpPr>
          <p:nvPr/>
        </p:nvSpPr>
        <p:spPr bwMode="auto">
          <a:xfrm>
            <a:off x="7604125" y="4832350"/>
            <a:ext cx="184150" cy="366713"/>
          </a:xfrm>
          <a:prstGeom prst="rect">
            <a:avLst/>
          </a:prstGeom>
          <a:noFill/>
          <a:ln>
            <a:noFill/>
          </a:ln>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60436" name="Text Box 77">
            <a:extLst>
              <a:ext uri="{FF2B5EF4-FFF2-40B4-BE49-F238E27FC236}">
                <a16:creationId xmlns:a16="http://schemas.microsoft.com/office/drawing/2014/main" id="{20F43200-4428-4320-9008-BC67E9B1C86E}"/>
              </a:ext>
            </a:extLst>
          </p:cNvPr>
          <p:cNvSpPr txBox="1">
            <a:spLocks noChangeArrowheads="1"/>
          </p:cNvSpPr>
          <p:nvPr/>
        </p:nvSpPr>
        <p:spPr bwMode="auto">
          <a:xfrm>
            <a:off x="6742113" y="2590800"/>
            <a:ext cx="833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X = 3</a:t>
            </a:r>
          </a:p>
        </p:txBody>
      </p:sp>
      <p:sp>
        <p:nvSpPr>
          <p:cNvPr id="60437" name="Text Box 78">
            <a:extLst>
              <a:ext uri="{FF2B5EF4-FFF2-40B4-BE49-F238E27FC236}">
                <a16:creationId xmlns:a16="http://schemas.microsoft.com/office/drawing/2014/main" id="{E05C7E1A-CD9F-4351-930D-971B1142C0BA}"/>
              </a:ext>
            </a:extLst>
          </p:cNvPr>
          <p:cNvSpPr txBox="1">
            <a:spLocks noChangeArrowheads="1"/>
          </p:cNvSpPr>
          <p:nvPr/>
        </p:nvSpPr>
        <p:spPr bwMode="auto">
          <a:xfrm>
            <a:off x="7748588" y="2590800"/>
            <a:ext cx="33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S</a:t>
            </a:r>
          </a:p>
        </p:txBody>
      </p:sp>
      <p:sp>
        <p:nvSpPr>
          <p:cNvPr id="60438" name="Freeform 79">
            <a:extLst>
              <a:ext uri="{FF2B5EF4-FFF2-40B4-BE49-F238E27FC236}">
                <a16:creationId xmlns:a16="http://schemas.microsoft.com/office/drawing/2014/main" id="{0AA08AC9-0CBE-403F-AA77-05E0474883BC}"/>
              </a:ext>
            </a:extLst>
          </p:cNvPr>
          <p:cNvSpPr>
            <a:spLocks/>
          </p:cNvSpPr>
          <p:nvPr/>
        </p:nvSpPr>
        <p:spPr bwMode="auto">
          <a:xfrm>
            <a:off x="6045200" y="1905000"/>
            <a:ext cx="889000" cy="838200"/>
          </a:xfrm>
          <a:custGeom>
            <a:avLst/>
            <a:gdLst>
              <a:gd name="T0" fmla="*/ 1411287500 w 560"/>
              <a:gd name="T1" fmla="*/ 0 h 528"/>
              <a:gd name="T2" fmla="*/ 80645000 w 560"/>
              <a:gd name="T3" fmla="*/ 846772500 h 528"/>
              <a:gd name="T4" fmla="*/ 927417500 w 560"/>
              <a:gd name="T5" fmla="*/ 1330642500 h 528"/>
              <a:gd name="T6" fmla="*/ 0 60000 65536"/>
              <a:gd name="T7" fmla="*/ 0 60000 65536"/>
              <a:gd name="T8" fmla="*/ 0 60000 65536"/>
              <a:gd name="T9" fmla="*/ 0 w 560"/>
              <a:gd name="T10" fmla="*/ 0 h 528"/>
              <a:gd name="T11" fmla="*/ 560 w 560"/>
              <a:gd name="T12" fmla="*/ 528 h 528"/>
            </a:gdLst>
            <a:ahLst/>
            <a:cxnLst>
              <a:cxn ang="T6">
                <a:pos x="T0" y="T1"/>
              </a:cxn>
              <a:cxn ang="T7">
                <a:pos x="T2" y="T3"/>
              </a:cxn>
              <a:cxn ang="T8">
                <a:pos x="T4" y="T5"/>
              </a:cxn>
            </a:cxnLst>
            <a:rect l="T9" t="T10" r="T11" b="T12"/>
            <a:pathLst>
              <a:path w="560" h="528">
                <a:moveTo>
                  <a:pt x="560" y="0"/>
                </a:moveTo>
                <a:cubicBezTo>
                  <a:pt x="312" y="124"/>
                  <a:pt x="64" y="248"/>
                  <a:pt x="32" y="336"/>
                </a:cubicBezTo>
                <a:cubicBezTo>
                  <a:pt x="0" y="424"/>
                  <a:pt x="184" y="476"/>
                  <a:pt x="368" y="52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25072" name="Text Box 80">
            <a:extLst>
              <a:ext uri="{FF2B5EF4-FFF2-40B4-BE49-F238E27FC236}">
                <a16:creationId xmlns:a16="http://schemas.microsoft.com/office/drawing/2014/main" id="{A5FA3865-4E8E-4300-9A9A-86074780014C}"/>
              </a:ext>
            </a:extLst>
          </p:cNvPr>
          <p:cNvSpPr txBox="1">
            <a:spLocks noChangeArrowheads="1"/>
          </p:cNvSpPr>
          <p:nvPr/>
        </p:nvSpPr>
        <p:spPr bwMode="auto">
          <a:xfrm>
            <a:off x="5572125" y="1905000"/>
            <a:ext cx="827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rd &amp;X</a:t>
            </a:r>
          </a:p>
        </p:txBody>
      </p:sp>
      <p:sp>
        <p:nvSpPr>
          <p:cNvPr id="725073" name="Freeform 81">
            <a:extLst>
              <a:ext uri="{FF2B5EF4-FFF2-40B4-BE49-F238E27FC236}">
                <a16:creationId xmlns:a16="http://schemas.microsoft.com/office/drawing/2014/main" id="{586D9B91-2B31-435B-9A07-012BE0FEE1E3}"/>
              </a:ext>
            </a:extLst>
          </p:cNvPr>
          <p:cNvSpPr>
            <a:spLocks/>
          </p:cNvSpPr>
          <p:nvPr/>
        </p:nvSpPr>
        <p:spPr bwMode="auto">
          <a:xfrm>
            <a:off x="7848600" y="1905000"/>
            <a:ext cx="736600" cy="914400"/>
          </a:xfrm>
          <a:custGeom>
            <a:avLst/>
            <a:gdLst>
              <a:gd name="T0" fmla="*/ 483870000 w 464"/>
              <a:gd name="T1" fmla="*/ 1451610000 h 576"/>
              <a:gd name="T2" fmla="*/ 1088707500 w 464"/>
              <a:gd name="T3" fmla="*/ 725805000 h 576"/>
              <a:gd name="T4" fmla="*/ 0 w 464"/>
              <a:gd name="T5" fmla="*/ 0 h 576"/>
              <a:gd name="T6" fmla="*/ 0 60000 65536"/>
              <a:gd name="T7" fmla="*/ 0 60000 65536"/>
              <a:gd name="T8" fmla="*/ 0 60000 65536"/>
              <a:gd name="T9" fmla="*/ 0 w 464"/>
              <a:gd name="T10" fmla="*/ 0 h 576"/>
              <a:gd name="T11" fmla="*/ 464 w 464"/>
              <a:gd name="T12" fmla="*/ 576 h 576"/>
            </a:gdLst>
            <a:ahLst/>
            <a:cxnLst>
              <a:cxn ang="T6">
                <a:pos x="T0" y="T1"/>
              </a:cxn>
              <a:cxn ang="T7">
                <a:pos x="T2" y="T3"/>
              </a:cxn>
              <a:cxn ang="T8">
                <a:pos x="T4" y="T5"/>
              </a:cxn>
            </a:cxnLst>
            <a:rect l="T9" t="T10" r="T11" b="T12"/>
            <a:pathLst>
              <a:path w="464" h="576">
                <a:moveTo>
                  <a:pt x="192" y="576"/>
                </a:moveTo>
                <a:cubicBezTo>
                  <a:pt x="328" y="480"/>
                  <a:pt x="464" y="384"/>
                  <a:pt x="432" y="288"/>
                </a:cubicBezTo>
                <a:cubicBezTo>
                  <a:pt x="400" y="192"/>
                  <a:pt x="200" y="96"/>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graphicFrame>
        <p:nvGraphicFramePr>
          <p:cNvPr id="4" name="表格 3">
            <a:extLst>
              <a:ext uri="{FF2B5EF4-FFF2-40B4-BE49-F238E27FC236}">
                <a16:creationId xmlns:a16="http://schemas.microsoft.com/office/drawing/2014/main" id="{B6C1C28C-8D2C-4D89-AF8C-A09CF75E29ED}"/>
              </a:ext>
            </a:extLst>
          </p:cNvPr>
          <p:cNvGraphicFramePr>
            <a:graphicFrameLocks noGrp="1"/>
          </p:cNvGraphicFramePr>
          <p:nvPr>
            <p:extLst>
              <p:ext uri="{D42A27DB-BD31-4B8C-83A1-F6EECF244321}">
                <p14:modId xmlns:p14="http://schemas.microsoft.com/office/powerpoint/2010/main" val="160331093"/>
              </p:ext>
            </p:extLst>
          </p:nvPr>
        </p:nvGraphicFramePr>
        <p:xfrm>
          <a:off x="181608" y="69056"/>
          <a:ext cx="8856984" cy="1122363"/>
        </p:xfrm>
        <a:graphic>
          <a:graphicData uri="http://schemas.openxmlformats.org/drawingml/2006/table">
            <a:tbl>
              <a:tblPr/>
              <a:tblGrid>
                <a:gridCol w="914400">
                  <a:extLst>
                    <a:ext uri="{9D8B030D-6E8A-4147-A177-3AD203B41FA5}">
                      <a16:colId xmlns:a16="http://schemas.microsoft.com/office/drawing/2014/main" val="240405381"/>
                    </a:ext>
                  </a:extLst>
                </a:gridCol>
                <a:gridCol w="777280">
                  <a:extLst>
                    <a:ext uri="{9D8B030D-6E8A-4147-A177-3AD203B41FA5}">
                      <a16:colId xmlns:a16="http://schemas.microsoft.com/office/drawing/2014/main" val="1085897361"/>
                    </a:ext>
                  </a:extLst>
                </a:gridCol>
                <a:gridCol w="757833">
                  <a:extLst>
                    <a:ext uri="{9D8B030D-6E8A-4147-A177-3AD203B41FA5}">
                      <a16:colId xmlns:a16="http://schemas.microsoft.com/office/drawing/2014/main" val="1019966312"/>
                    </a:ext>
                  </a:extLst>
                </a:gridCol>
                <a:gridCol w="815975">
                  <a:extLst>
                    <a:ext uri="{9D8B030D-6E8A-4147-A177-3AD203B41FA5}">
                      <a16:colId xmlns:a16="http://schemas.microsoft.com/office/drawing/2014/main" val="1073930523"/>
                    </a:ext>
                  </a:extLst>
                </a:gridCol>
                <a:gridCol w="1225550">
                  <a:extLst>
                    <a:ext uri="{9D8B030D-6E8A-4147-A177-3AD203B41FA5}">
                      <a16:colId xmlns:a16="http://schemas.microsoft.com/office/drawing/2014/main" val="3608396823"/>
                    </a:ext>
                  </a:extLst>
                </a:gridCol>
                <a:gridCol w="3609354">
                  <a:extLst>
                    <a:ext uri="{9D8B030D-6E8A-4147-A177-3AD203B41FA5}">
                      <a16:colId xmlns:a16="http://schemas.microsoft.com/office/drawing/2014/main" val="213147025"/>
                    </a:ext>
                  </a:extLst>
                </a:gridCol>
                <a:gridCol w="756592">
                  <a:extLst>
                    <a:ext uri="{9D8B030D-6E8A-4147-A177-3AD203B41FA5}">
                      <a16:colId xmlns:a16="http://schemas.microsoft.com/office/drawing/2014/main" val="397209464"/>
                    </a:ext>
                  </a:extLst>
                </a:gridCol>
              </a:tblGrid>
              <a:tr h="558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Proc Action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Dir State @Home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Network Msg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Hops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992903749"/>
                  </a:ext>
                </a:extLst>
              </a:tr>
              <a:tr h="5635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R3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 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0523984"/>
                  </a:ext>
                </a:extLst>
              </a:tr>
            </a:tbl>
          </a:graphicData>
        </a:graphic>
      </p:graphicFrame>
    </p:spTree>
    <p:extLst>
      <p:ext uri="{BB962C8B-B14F-4D97-AF65-F5344CB8AC3E}">
        <p14:creationId xmlns:p14="http://schemas.microsoft.com/office/powerpoint/2010/main" val="181368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50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50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5072" grpId="0"/>
      <p:bldP spid="72507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Slide Number Placeholder 5">
            <a:extLst>
              <a:ext uri="{FF2B5EF4-FFF2-40B4-BE49-F238E27FC236}">
                <a16:creationId xmlns:a16="http://schemas.microsoft.com/office/drawing/2014/main" id="{7EFBBF49-34B0-4B7A-89E4-E028CE9DEA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CC1C3C5B-89AD-474C-AD44-0FE2B9C80190}" type="slidenum">
              <a:rPr lang="en-US" altLang="zh-CN" sz="1200"/>
              <a:pPr/>
              <a:t>31</a:t>
            </a:fld>
            <a:endParaRPr lang="en-US" altLang="zh-CN" sz="1200"/>
          </a:p>
        </p:txBody>
      </p:sp>
      <p:sp>
        <p:nvSpPr>
          <p:cNvPr id="62469" name="Oval 3">
            <a:extLst>
              <a:ext uri="{FF2B5EF4-FFF2-40B4-BE49-F238E27FC236}">
                <a16:creationId xmlns:a16="http://schemas.microsoft.com/office/drawing/2014/main" id="{F51F9229-8E9C-4B49-B8A1-6CD950747974}"/>
              </a:ext>
            </a:extLst>
          </p:cNvPr>
          <p:cNvSpPr>
            <a:spLocks noChangeArrowheads="1"/>
          </p:cNvSpPr>
          <p:nvPr/>
        </p:nvSpPr>
        <p:spPr bwMode="auto">
          <a:xfrm>
            <a:off x="1371600" y="1529680"/>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P1</a:t>
            </a:r>
          </a:p>
        </p:txBody>
      </p:sp>
      <p:grpSp>
        <p:nvGrpSpPr>
          <p:cNvPr id="62470" name="Group 4">
            <a:extLst>
              <a:ext uri="{FF2B5EF4-FFF2-40B4-BE49-F238E27FC236}">
                <a16:creationId xmlns:a16="http://schemas.microsoft.com/office/drawing/2014/main" id="{E10D4B25-E3C0-438A-B62D-9BEAFBE6C3E4}"/>
              </a:ext>
            </a:extLst>
          </p:cNvPr>
          <p:cNvGrpSpPr>
            <a:grpSpLocks/>
          </p:cNvGrpSpPr>
          <p:nvPr/>
        </p:nvGrpSpPr>
        <p:grpSpPr bwMode="auto">
          <a:xfrm>
            <a:off x="1066800" y="2367880"/>
            <a:ext cx="1524000" cy="990600"/>
            <a:chOff x="1008" y="1968"/>
            <a:chExt cx="1056" cy="720"/>
          </a:xfrm>
          <a:solidFill>
            <a:schemeClr val="accent4">
              <a:lumMod val="20000"/>
              <a:lumOff val="80000"/>
            </a:schemeClr>
          </a:solidFill>
        </p:grpSpPr>
        <p:grpSp>
          <p:nvGrpSpPr>
            <p:cNvPr id="62546" name="Group 5">
              <a:extLst>
                <a:ext uri="{FF2B5EF4-FFF2-40B4-BE49-F238E27FC236}">
                  <a16:creationId xmlns:a16="http://schemas.microsoft.com/office/drawing/2014/main" id="{F5393CC1-67EB-46D7-AD48-92FFE4580170}"/>
                </a:ext>
              </a:extLst>
            </p:cNvPr>
            <p:cNvGrpSpPr>
              <a:grpSpLocks/>
            </p:cNvGrpSpPr>
            <p:nvPr/>
          </p:nvGrpSpPr>
          <p:grpSpPr bwMode="auto">
            <a:xfrm>
              <a:off x="1008" y="2208"/>
              <a:ext cx="1056" cy="240"/>
              <a:chOff x="1152" y="2304"/>
              <a:chExt cx="1056" cy="480"/>
            </a:xfrm>
            <a:grpFill/>
          </p:grpSpPr>
          <p:sp>
            <p:nvSpPr>
              <p:cNvPr id="62553" name="Rectangle 6">
                <a:extLst>
                  <a:ext uri="{FF2B5EF4-FFF2-40B4-BE49-F238E27FC236}">
                    <a16:creationId xmlns:a16="http://schemas.microsoft.com/office/drawing/2014/main" id="{058FD154-53B9-4B42-9B20-E03B2E61AEFA}"/>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54" name="Rectangle 7">
                <a:extLst>
                  <a:ext uri="{FF2B5EF4-FFF2-40B4-BE49-F238E27FC236}">
                    <a16:creationId xmlns:a16="http://schemas.microsoft.com/office/drawing/2014/main" id="{50F45FAE-1E85-472F-A6B3-41C415CC725E}"/>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2547" name="Group 8">
              <a:extLst>
                <a:ext uri="{FF2B5EF4-FFF2-40B4-BE49-F238E27FC236}">
                  <a16:creationId xmlns:a16="http://schemas.microsoft.com/office/drawing/2014/main" id="{714C6F5D-0CE7-489C-A9D7-4B41B537C303}"/>
                </a:ext>
              </a:extLst>
            </p:cNvPr>
            <p:cNvGrpSpPr>
              <a:grpSpLocks/>
            </p:cNvGrpSpPr>
            <p:nvPr/>
          </p:nvGrpSpPr>
          <p:grpSpPr bwMode="auto">
            <a:xfrm>
              <a:off x="1008" y="2448"/>
              <a:ext cx="1056" cy="240"/>
              <a:chOff x="1152" y="2304"/>
              <a:chExt cx="1056" cy="480"/>
            </a:xfrm>
            <a:grpFill/>
          </p:grpSpPr>
          <p:sp>
            <p:nvSpPr>
              <p:cNvPr id="62551" name="Rectangle 9">
                <a:extLst>
                  <a:ext uri="{FF2B5EF4-FFF2-40B4-BE49-F238E27FC236}">
                    <a16:creationId xmlns:a16="http://schemas.microsoft.com/office/drawing/2014/main" id="{07BE9426-766C-4D8C-A0A6-7D2442D692D8}"/>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52" name="Rectangle 10">
                <a:extLst>
                  <a:ext uri="{FF2B5EF4-FFF2-40B4-BE49-F238E27FC236}">
                    <a16:creationId xmlns:a16="http://schemas.microsoft.com/office/drawing/2014/main" id="{981C2260-2AE2-4405-9372-EFE911EDF21F}"/>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2548" name="Group 11">
              <a:extLst>
                <a:ext uri="{FF2B5EF4-FFF2-40B4-BE49-F238E27FC236}">
                  <a16:creationId xmlns:a16="http://schemas.microsoft.com/office/drawing/2014/main" id="{1A002D94-D424-437E-A91F-BAD2D4DB3257}"/>
                </a:ext>
              </a:extLst>
            </p:cNvPr>
            <p:cNvGrpSpPr>
              <a:grpSpLocks/>
            </p:cNvGrpSpPr>
            <p:nvPr/>
          </p:nvGrpSpPr>
          <p:grpSpPr bwMode="auto">
            <a:xfrm>
              <a:off x="1008" y="1968"/>
              <a:ext cx="1056" cy="240"/>
              <a:chOff x="1152" y="2304"/>
              <a:chExt cx="1056" cy="480"/>
            </a:xfrm>
            <a:grpFill/>
          </p:grpSpPr>
          <p:sp>
            <p:nvSpPr>
              <p:cNvPr id="62549" name="Rectangle 12">
                <a:extLst>
                  <a:ext uri="{FF2B5EF4-FFF2-40B4-BE49-F238E27FC236}">
                    <a16:creationId xmlns:a16="http://schemas.microsoft.com/office/drawing/2014/main" id="{EC868A03-2AEB-4BFF-9733-CCE2C0CCE296}"/>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50" name="Rectangle 13">
                <a:extLst>
                  <a:ext uri="{FF2B5EF4-FFF2-40B4-BE49-F238E27FC236}">
                    <a16:creationId xmlns:a16="http://schemas.microsoft.com/office/drawing/2014/main" id="{8F29F270-DA2A-4D2E-9D9F-35E88595E0D6}"/>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grpSp>
        <p:nvGrpSpPr>
          <p:cNvPr id="62471" name="Group 14">
            <a:extLst>
              <a:ext uri="{FF2B5EF4-FFF2-40B4-BE49-F238E27FC236}">
                <a16:creationId xmlns:a16="http://schemas.microsoft.com/office/drawing/2014/main" id="{E9EAC771-6A7B-4A25-A5A4-5C8E8966D4E1}"/>
              </a:ext>
            </a:extLst>
          </p:cNvPr>
          <p:cNvGrpSpPr>
            <a:grpSpLocks/>
          </p:cNvGrpSpPr>
          <p:nvPr/>
        </p:nvGrpSpPr>
        <p:grpSpPr bwMode="auto">
          <a:xfrm>
            <a:off x="685800" y="3510880"/>
            <a:ext cx="2209800" cy="1295400"/>
            <a:chOff x="672" y="2400"/>
            <a:chExt cx="1536" cy="928"/>
          </a:xfrm>
          <a:solidFill>
            <a:schemeClr val="accent4">
              <a:lumMod val="20000"/>
              <a:lumOff val="80000"/>
            </a:schemeClr>
          </a:solidFill>
        </p:grpSpPr>
        <p:sp>
          <p:nvSpPr>
            <p:cNvPr id="62536" name="Rectangle 15">
              <a:extLst>
                <a:ext uri="{FF2B5EF4-FFF2-40B4-BE49-F238E27FC236}">
                  <a16:creationId xmlns:a16="http://schemas.microsoft.com/office/drawing/2014/main" id="{568D6CBB-A77C-41EB-9BC2-D116ADD56D4D}"/>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37" name="Rectangle 16">
              <a:extLst>
                <a:ext uri="{FF2B5EF4-FFF2-40B4-BE49-F238E27FC236}">
                  <a16:creationId xmlns:a16="http://schemas.microsoft.com/office/drawing/2014/main" id="{A2F3AC34-D53C-4747-B371-82966CD54D9E}"/>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38" name="Rectangle 17">
              <a:extLst>
                <a:ext uri="{FF2B5EF4-FFF2-40B4-BE49-F238E27FC236}">
                  <a16:creationId xmlns:a16="http://schemas.microsoft.com/office/drawing/2014/main" id="{BBFC77BD-AEE7-4A68-95DA-25B9D28121B9}"/>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39" name="AutoShape 18">
              <a:extLst>
                <a:ext uri="{FF2B5EF4-FFF2-40B4-BE49-F238E27FC236}">
                  <a16:creationId xmlns:a16="http://schemas.microsoft.com/office/drawing/2014/main" id="{D1EE686C-87E6-4E51-BAD6-0BD8A9248C1B}"/>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62540" name="Rectangle 19">
              <a:extLst>
                <a:ext uri="{FF2B5EF4-FFF2-40B4-BE49-F238E27FC236}">
                  <a16:creationId xmlns:a16="http://schemas.microsoft.com/office/drawing/2014/main" id="{87C0EBF6-EF53-4CEA-B696-33F15CB025AD}"/>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41" name="Rectangle 20">
              <a:extLst>
                <a:ext uri="{FF2B5EF4-FFF2-40B4-BE49-F238E27FC236}">
                  <a16:creationId xmlns:a16="http://schemas.microsoft.com/office/drawing/2014/main" id="{65743C81-0403-4332-9A9C-56FDB174E57D}"/>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42" name="Rectangle 21">
              <a:extLst>
                <a:ext uri="{FF2B5EF4-FFF2-40B4-BE49-F238E27FC236}">
                  <a16:creationId xmlns:a16="http://schemas.microsoft.com/office/drawing/2014/main" id="{AEC3E7A9-6C09-4499-BB75-CDF1A229AF30}"/>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43" name="Rectangle 22">
              <a:extLst>
                <a:ext uri="{FF2B5EF4-FFF2-40B4-BE49-F238E27FC236}">
                  <a16:creationId xmlns:a16="http://schemas.microsoft.com/office/drawing/2014/main" id="{03231142-FFF5-42D1-B06A-CBBF0867EDEE}"/>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44" name="Rectangle 23">
              <a:extLst>
                <a:ext uri="{FF2B5EF4-FFF2-40B4-BE49-F238E27FC236}">
                  <a16:creationId xmlns:a16="http://schemas.microsoft.com/office/drawing/2014/main" id="{3B499549-1BD8-4527-B08B-614BFFEB1533}"/>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45" name="Rectangle 24">
              <a:extLst>
                <a:ext uri="{FF2B5EF4-FFF2-40B4-BE49-F238E27FC236}">
                  <a16:creationId xmlns:a16="http://schemas.microsoft.com/office/drawing/2014/main" id="{4A3209BA-855D-44AE-81C9-A9CA1B41FF78}"/>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2472" name="Group 25">
            <a:extLst>
              <a:ext uri="{FF2B5EF4-FFF2-40B4-BE49-F238E27FC236}">
                <a16:creationId xmlns:a16="http://schemas.microsoft.com/office/drawing/2014/main" id="{61D3AC4A-3F6E-419C-B049-285E83BA54F0}"/>
              </a:ext>
            </a:extLst>
          </p:cNvPr>
          <p:cNvGrpSpPr>
            <a:grpSpLocks/>
          </p:cNvGrpSpPr>
          <p:nvPr/>
        </p:nvGrpSpPr>
        <p:grpSpPr bwMode="auto">
          <a:xfrm>
            <a:off x="990600" y="5415880"/>
            <a:ext cx="7239000" cy="533400"/>
            <a:chOff x="912" y="3408"/>
            <a:chExt cx="4560" cy="336"/>
          </a:xfrm>
          <a:solidFill>
            <a:schemeClr val="accent4">
              <a:lumMod val="20000"/>
              <a:lumOff val="80000"/>
            </a:schemeClr>
          </a:solidFill>
        </p:grpSpPr>
        <p:sp>
          <p:nvSpPr>
            <p:cNvPr id="62534" name="Rectangle 26">
              <a:extLst>
                <a:ext uri="{FF2B5EF4-FFF2-40B4-BE49-F238E27FC236}">
                  <a16:creationId xmlns:a16="http://schemas.microsoft.com/office/drawing/2014/main" id="{A69E00F4-C74C-4470-A338-868CB72D6AD3}"/>
                </a:ext>
              </a:extLst>
            </p:cNvPr>
            <p:cNvSpPr>
              <a:spLocks noChangeArrowheads="1"/>
            </p:cNvSpPr>
            <p:nvPr/>
          </p:nvSpPr>
          <p:spPr bwMode="auto">
            <a:xfrm>
              <a:off x="912" y="3408"/>
              <a:ext cx="4560" cy="336"/>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35" name="Text Box 27">
              <a:extLst>
                <a:ext uri="{FF2B5EF4-FFF2-40B4-BE49-F238E27FC236}">
                  <a16:creationId xmlns:a16="http://schemas.microsoft.com/office/drawing/2014/main" id="{CEEA9176-853A-4093-8D64-4E24467BC372}"/>
                </a:ext>
              </a:extLst>
            </p:cNvPr>
            <p:cNvSpPr txBox="1">
              <a:spLocks noChangeArrowheads="1"/>
            </p:cNvSpPr>
            <p:nvPr/>
          </p:nvSpPr>
          <p:spPr bwMode="auto">
            <a:xfrm>
              <a:off x="2160" y="3456"/>
              <a:ext cx="1979" cy="231"/>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Interconnection Network</a:t>
              </a:r>
            </a:p>
          </p:txBody>
        </p:sp>
      </p:grpSp>
      <p:sp>
        <p:nvSpPr>
          <p:cNvPr id="62473" name="Oval 28">
            <a:extLst>
              <a:ext uri="{FF2B5EF4-FFF2-40B4-BE49-F238E27FC236}">
                <a16:creationId xmlns:a16="http://schemas.microsoft.com/office/drawing/2014/main" id="{BFDC81D6-C02E-4B63-819F-CE479DA8F6B2}"/>
              </a:ext>
            </a:extLst>
          </p:cNvPr>
          <p:cNvSpPr>
            <a:spLocks noChangeArrowheads="1"/>
          </p:cNvSpPr>
          <p:nvPr/>
        </p:nvSpPr>
        <p:spPr bwMode="auto">
          <a:xfrm>
            <a:off x="6934200" y="1529680"/>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P3</a:t>
            </a:r>
          </a:p>
        </p:txBody>
      </p:sp>
      <p:grpSp>
        <p:nvGrpSpPr>
          <p:cNvPr id="62474" name="Group 29">
            <a:extLst>
              <a:ext uri="{FF2B5EF4-FFF2-40B4-BE49-F238E27FC236}">
                <a16:creationId xmlns:a16="http://schemas.microsoft.com/office/drawing/2014/main" id="{F5327864-A950-450B-8789-C7903A3CE3CA}"/>
              </a:ext>
            </a:extLst>
          </p:cNvPr>
          <p:cNvGrpSpPr>
            <a:grpSpLocks/>
          </p:cNvGrpSpPr>
          <p:nvPr/>
        </p:nvGrpSpPr>
        <p:grpSpPr bwMode="auto">
          <a:xfrm>
            <a:off x="6629400" y="2367880"/>
            <a:ext cx="1524000" cy="990600"/>
            <a:chOff x="1008" y="1968"/>
            <a:chExt cx="1056" cy="720"/>
          </a:xfrm>
          <a:solidFill>
            <a:schemeClr val="accent4">
              <a:lumMod val="20000"/>
              <a:lumOff val="80000"/>
            </a:schemeClr>
          </a:solidFill>
        </p:grpSpPr>
        <p:grpSp>
          <p:nvGrpSpPr>
            <p:cNvPr id="62525" name="Group 30">
              <a:extLst>
                <a:ext uri="{FF2B5EF4-FFF2-40B4-BE49-F238E27FC236}">
                  <a16:creationId xmlns:a16="http://schemas.microsoft.com/office/drawing/2014/main" id="{5DF0BAE9-79DF-4E5E-9D8A-446FA09ADC3C}"/>
                </a:ext>
              </a:extLst>
            </p:cNvPr>
            <p:cNvGrpSpPr>
              <a:grpSpLocks/>
            </p:cNvGrpSpPr>
            <p:nvPr/>
          </p:nvGrpSpPr>
          <p:grpSpPr bwMode="auto">
            <a:xfrm>
              <a:off x="1008" y="2208"/>
              <a:ext cx="1056" cy="240"/>
              <a:chOff x="1152" y="2304"/>
              <a:chExt cx="1056" cy="480"/>
            </a:xfrm>
            <a:grpFill/>
          </p:grpSpPr>
          <p:sp>
            <p:nvSpPr>
              <p:cNvPr id="62532" name="Rectangle 31">
                <a:extLst>
                  <a:ext uri="{FF2B5EF4-FFF2-40B4-BE49-F238E27FC236}">
                    <a16:creationId xmlns:a16="http://schemas.microsoft.com/office/drawing/2014/main" id="{E2BE3CF4-5139-4E61-87CA-BDFD2EA69319}"/>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33" name="Rectangle 32">
                <a:extLst>
                  <a:ext uri="{FF2B5EF4-FFF2-40B4-BE49-F238E27FC236}">
                    <a16:creationId xmlns:a16="http://schemas.microsoft.com/office/drawing/2014/main" id="{96EE1104-DA98-4FD5-B651-99E4738A2251}"/>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2526" name="Group 33">
              <a:extLst>
                <a:ext uri="{FF2B5EF4-FFF2-40B4-BE49-F238E27FC236}">
                  <a16:creationId xmlns:a16="http://schemas.microsoft.com/office/drawing/2014/main" id="{0881BB45-5DA4-40D2-929E-1238FA9A839C}"/>
                </a:ext>
              </a:extLst>
            </p:cNvPr>
            <p:cNvGrpSpPr>
              <a:grpSpLocks/>
            </p:cNvGrpSpPr>
            <p:nvPr/>
          </p:nvGrpSpPr>
          <p:grpSpPr bwMode="auto">
            <a:xfrm>
              <a:off x="1008" y="2448"/>
              <a:ext cx="1056" cy="240"/>
              <a:chOff x="1152" y="2304"/>
              <a:chExt cx="1056" cy="480"/>
            </a:xfrm>
            <a:grpFill/>
          </p:grpSpPr>
          <p:sp>
            <p:nvSpPr>
              <p:cNvPr id="62530" name="Rectangle 34">
                <a:extLst>
                  <a:ext uri="{FF2B5EF4-FFF2-40B4-BE49-F238E27FC236}">
                    <a16:creationId xmlns:a16="http://schemas.microsoft.com/office/drawing/2014/main" id="{1A843F28-7B8C-48B6-8C30-C67E0BC99ED7}"/>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31" name="Rectangle 35">
                <a:extLst>
                  <a:ext uri="{FF2B5EF4-FFF2-40B4-BE49-F238E27FC236}">
                    <a16:creationId xmlns:a16="http://schemas.microsoft.com/office/drawing/2014/main" id="{06CC4E33-1E6C-4D9C-BEB7-F999354A1D9B}"/>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2527" name="Group 36">
              <a:extLst>
                <a:ext uri="{FF2B5EF4-FFF2-40B4-BE49-F238E27FC236}">
                  <a16:creationId xmlns:a16="http://schemas.microsoft.com/office/drawing/2014/main" id="{C1148BB1-5194-4C2F-B095-C486CA451189}"/>
                </a:ext>
              </a:extLst>
            </p:cNvPr>
            <p:cNvGrpSpPr>
              <a:grpSpLocks/>
            </p:cNvGrpSpPr>
            <p:nvPr/>
          </p:nvGrpSpPr>
          <p:grpSpPr bwMode="auto">
            <a:xfrm>
              <a:off x="1008" y="1968"/>
              <a:ext cx="1056" cy="240"/>
              <a:chOff x="1152" y="2304"/>
              <a:chExt cx="1056" cy="480"/>
            </a:xfrm>
            <a:grpFill/>
          </p:grpSpPr>
          <p:sp>
            <p:nvSpPr>
              <p:cNvPr id="62528" name="Rectangle 37">
                <a:extLst>
                  <a:ext uri="{FF2B5EF4-FFF2-40B4-BE49-F238E27FC236}">
                    <a16:creationId xmlns:a16="http://schemas.microsoft.com/office/drawing/2014/main" id="{307311F4-FC4A-45CC-9679-568B11669771}"/>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29" name="Rectangle 38">
                <a:extLst>
                  <a:ext uri="{FF2B5EF4-FFF2-40B4-BE49-F238E27FC236}">
                    <a16:creationId xmlns:a16="http://schemas.microsoft.com/office/drawing/2014/main" id="{09175463-6144-4055-A43B-F5431624B539}"/>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grpSp>
        <p:nvGrpSpPr>
          <p:cNvPr id="62475" name="Group 39">
            <a:extLst>
              <a:ext uri="{FF2B5EF4-FFF2-40B4-BE49-F238E27FC236}">
                <a16:creationId xmlns:a16="http://schemas.microsoft.com/office/drawing/2014/main" id="{020C127D-7D4C-407A-9296-2C2E2F8E675F}"/>
              </a:ext>
            </a:extLst>
          </p:cNvPr>
          <p:cNvGrpSpPr>
            <a:grpSpLocks/>
          </p:cNvGrpSpPr>
          <p:nvPr/>
        </p:nvGrpSpPr>
        <p:grpSpPr bwMode="auto">
          <a:xfrm>
            <a:off x="6248400" y="3510880"/>
            <a:ext cx="2209800" cy="1295400"/>
            <a:chOff x="672" y="2400"/>
            <a:chExt cx="1536" cy="928"/>
          </a:xfrm>
          <a:solidFill>
            <a:schemeClr val="accent4">
              <a:lumMod val="20000"/>
              <a:lumOff val="80000"/>
            </a:schemeClr>
          </a:solidFill>
        </p:grpSpPr>
        <p:sp>
          <p:nvSpPr>
            <p:cNvPr id="62515" name="Rectangle 40">
              <a:extLst>
                <a:ext uri="{FF2B5EF4-FFF2-40B4-BE49-F238E27FC236}">
                  <a16:creationId xmlns:a16="http://schemas.microsoft.com/office/drawing/2014/main" id="{1BD22901-DE95-4659-9489-B3BFF239C9DD}"/>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16" name="Rectangle 41">
              <a:extLst>
                <a:ext uri="{FF2B5EF4-FFF2-40B4-BE49-F238E27FC236}">
                  <a16:creationId xmlns:a16="http://schemas.microsoft.com/office/drawing/2014/main" id="{227F6846-A82E-42A9-B36B-BB44A1FA2557}"/>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17" name="Rectangle 42">
              <a:extLst>
                <a:ext uri="{FF2B5EF4-FFF2-40B4-BE49-F238E27FC236}">
                  <a16:creationId xmlns:a16="http://schemas.microsoft.com/office/drawing/2014/main" id="{DE11BD78-2A34-447A-B356-4A29F5F70CD9}"/>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18" name="AutoShape 43">
              <a:extLst>
                <a:ext uri="{FF2B5EF4-FFF2-40B4-BE49-F238E27FC236}">
                  <a16:creationId xmlns:a16="http://schemas.microsoft.com/office/drawing/2014/main" id="{C5E56E3C-434E-4E62-ACE1-24E15C71E6EB}"/>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62519" name="Rectangle 44">
              <a:extLst>
                <a:ext uri="{FF2B5EF4-FFF2-40B4-BE49-F238E27FC236}">
                  <a16:creationId xmlns:a16="http://schemas.microsoft.com/office/drawing/2014/main" id="{6D058207-02BB-4C4B-9B32-39461FE2B5E2}"/>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20" name="Rectangle 45">
              <a:extLst>
                <a:ext uri="{FF2B5EF4-FFF2-40B4-BE49-F238E27FC236}">
                  <a16:creationId xmlns:a16="http://schemas.microsoft.com/office/drawing/2014/main" id="{DD946105-9B97-4C49-94C3-3487D49ABC37}"/>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21" name="Rectangle 46">
              <a:extLst>
                <a:ext uri="{FF2B5EF4-FFF2-40B4-BE49-F238E27FC236}">
                  <a16:creationId xmlns:a16="http://schemas.microsoft.com/office/drawing/2014/main" id="{B11EFA9C-A19A-4A9C-8158-5A46C488694C}"/>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22" name="Rectangle 47">
              <a:extLst>
                <a:ext uri="{FF2B5EF4-FFF2-40B4-BE49-F238E27FC236}">
                  <a16:creationId xmlns:a16="http://schemas.microsoft.com/office/drawing/2014/main" id="{2C338962-78CD-45CA-A715-24AB88EF4507}"/>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23" name="Rectangle 48">
              <a:extLst>
                <a:ext uri="{FF2B5EF4-FFF2-40B4-BE49-F238E27FC236}">
                  <a16:creationId xmlns:a16="http://schemas.microsoft.com/office/drawing/2014/main" id="{0C846E41-F848-4A3C-9184-5D978039DFA9}"/>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24" name="Rectangle 49">
              <a:extLst>
                <a:ext uri="{FF2B5EF4-FFF2-40B4-BE49-F238E27FC236}">
                  <a16:creationId xmlns:a16="http://schemas.microsoft.com/office/drawing/2014/main" id="{1885EB94-8DC4-45CB-BC11-2CE3D781D0EF}"/>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62476" name="Oval 50">
            <a:extLst>
              <a:ext uri="{FF2B5EF4-FFF2-40B4-BE49-F238E27FC236}">
                <a16:creationId xmlns:a16="http://schemas.microsoft.com/office/drawing/2014/main" id="{CF42A1B5-1963-46FC-8637-9DB4B38CE85B}"/>
              </a:ext>
            </a:extLst>
          </p:cNvPr>
          <p:cNvSpPr>
            <a:spLocks noChangeArrowheads="1"/>
          </p:cNvSpPr>
          <p:nvPr/>
        </p:nvSpPr>
        <p:spPr bwMode="auto">
          <a:xfrm>
            <a:off x="4114800" y="1529680"/>
            <a:ext cx="914400" cy="762000"/>
          </a:xfrm>
          <a:prstGeom prst="ellipse">
            <a:avLst/>
          </a:prstGeom>
          <a:solidFill>
            <a:schemeClr val="accent4">
              <a:lumMod val="20000"/>
              <a:lumOff val="80000"/>
            </a:schemeClr>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P2</a:t>
            </a:r>
          </a:p>
        </p:txBody>
      </p:sp>
      <p:grpSp>
        <p:nvGrpSpPr>
          <p:cNvPr id="62477" name="Group 51">
            <a:extLst>
              <a:ext uri="{FF2B5EF4-FFF2-40B4-BE49-F238E27FC236}">
                <a16:creationId xmlns:a16="http://schemas.microsoft.com/office/drawing/2014/main" id="{2AFC3182-B498-471F-B1EC-30BC77D364F9}"/>
              </a:ext>
            </a:extLst>
          </p:cNvPr>
          <p:cNvGrpSpPr>
            <a:grpSpLocks/>
          </p:cNvGrpSpPr>
          <p:nvPr/>
        </p:nvGrpSpPr>
        <p:grpSpPr bwMode="auto">
          <a:xfrm>
            <a:off x="3810000" y="2367880"/>
            <a:ext cx="1524000" cy="990600"/>
            <a:chOff x="1008" y="1968"/>
            <a:chExt cx="1056" cy="720"/>
          </a:xfrm>
          <a:solidFill>
            <a:schemeClr val="accent4">
              <a:lumMod val="20000"/>
              <a:lumOff val="80000"/>
            </a:schemeClr>
          </a:solidFill>
        </p:grpSpPr>
        <p:grpSp>
          <p:nvGrpSpPr>
            <p:cNvPr id="62506" name="Group 52">
              <a:extLst>
                <a:ext uri="{FF2B5EF4-FFF2-40B4-BE49-F238E27FC236}">
                  <a16:creationId xmlns:a16="http://schemas.microsoft.com/office/drawing/2014/main" id="{A0B7B12A-39DC-4D89-A67C-843CA3E62D8F}"/>
                </a:ext>
              </a:extLst>
            </p:cNvPr>
            <p:cNvGrpSpPr>
              <a:grpSpLocks/>
            </p:cNvGrpSpPr>
            <p:nvPr/>
          </p:nvGrpSpPr>
          <p:grpSpPr bwMode="auto">
            <a:xfrm>
              <a:off x="1008" y="2208"/>
              <a:ext cx="1056" cy="240"/>
              <a:chOff x="1152" y="2304"/>
              <a:chExt cx="1056" cy="480"/>
            </a:xfrm>
            <a:grpFill/>
          </p:grpSpPr>
          <p:sp>
            <p:nvSpPr>
              <p:cNvPr id="62513" name="Rectangle 53">
                <a:extLst>
                  <a:ext uri="{FF2B5EF4-FFF2-40B4-BE49-F238E27FC236}">
                    <a16:creationId xmlns:a16="http://schemas.microsoft.com/office/drawing/2014/main" id="{F2D9E10D-1E35-4B89-9728-D1A1901D7EC4}"/>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14" name="Rectangle 54">
                <a:extLst>
                  <a:ext uri="{FF2B5EF4-FFF2-40B4-BE49-F238E27FC236}">
                    <a16:creationId xmlns:a16="http://schemas.microsoft.com/office/drawing/2014/main" id="{D25B613F-F7AB-402C-AF15-13CF56ACD81D}"/>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2507" name="Group 55">
              <a:extLst>
                <a:ext uri="{FF2B5EF4-FFF2-40B4-BE49-F238E27FC236}">
                  <a16:creationId xmlns:a16="http://schemas.microsoft.com/office/drawing/2014/main" id="{DE989CE3-EDAE-4031-BAEF-9A46A4F04E57}"/>
                </a:ext>
              </a:extLst>
            </p:cNvPr>
            <p:cNvGrpSpPr>
              <a:grpSpLocks/>
            </p:cNvGrpSpPr>
            <p:nvPr/>
          </p:nvGrpSpPr>
          <p:grpSpPr bwMode="auto">
            <a:xfrm>
              <a:off x="1008" y="2448"/>
              <a:ext cx="1056" cy="240"/>
              <a:chOff x="1152" y="2304"/>
              <a:chExt cx="1056" cy="480"/>
            </a:xfrm>
            <a:grpFill/>
          </p:grpSpPr>
          <p:sp>
            <p:nvSpPr>
              <p:cNvPr id="62511" name="Rectangle 56">
                <a:extLst>
                  <a:ext uri="{FF2B5EF4-FFF2-40B4-BE49-F238E27FC236}">
                    <a16:creationId xmlns:a16="http://schemas.microsoft.com/office/drawing/2014/main" id="{85D9F34F-E6F3-46FF-9547-CDDA06D6D5D5}"/>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12" name="Rectangle 57">
                <a:extLst>
                  <a:ext uri="{FF2B5EF4-FFF2-40B4-BE49-F238E27FC236}">
                    <a16:creationId xmlns:a16="http://schemas.microsoft.com/office/drawing/2014/main" id="{CD0E7C8B-9963-4DCB-B02E-432BD5556E26}"/>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nvGrpSpPr>
            <p:cNvPr id="62508" name="Group 58">
              <a:extLst>
                <a:ext uri="{FF2B5EF4-FFF2-40B4-BE49-F238E27FC236}">
                  <a16:creationId xmlns:a16="http://schemas.microsoft.com/office/drawing/2014/main" id="{8DC3FDBE-45DE-40F2-99C5-DE467AF3742C}"/>
                </a:ext>
              </a:extLst>
            </p:cNvPr>
            <p:cNvGrpSpPr>
              <a:grpSpLocks/>
            </p:cNvGrpSpPr>
            <p:nvPr/>
          </p:nvGrpSpPr>
          <p:grpSpPr bwMode="auto">
            <a:xfrm>
              <a:off x="1008" y="1968"/>
              <a:ext cx="1056" cy="240"/>
              <a:chOff x="1152" y="2304"/>
              <a:chExt cx="1056" cy="480"/>
            </a:xfrm>
            <a:grpFill/>
          </p:grpSpPr>
          <p:sp>
            <p:nvSpPr>
              <p:cNvPr id="62509" name="Rectangle 59">
                <a:extLst>
                  <a:ext uri="{FF2B5EF4-FFF2-40B4-BE49-F238E27FC236}">
                    <a16:creationId xmlns:a16="http://schemas.microsoft.com/office/drawing/2014/main" id="{22B1910A-3BC7-460E-B042-79B2786CD2E7}"/>
                  </a:ext>
                </a:extLst>
              </p:cNvPr>
              <p:cNvSpPr>
                <a:spLocks noChangeArrowheads="1"/>
              </p:cNvSpPr>
              <p:nvPr/>
            </p:nvSpPr>
            <p:spPr bwMode="auto">
              <a:xfrm>
                <a:off x="1152" y="2304"/>
                <a:ext cx="76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10" name="Rectangle 60">
                <a:extLst>
                  <a:ext uri="{FF2B5EF4-FFF2-40B4-BE49-F238E27FC236}">
                    <a16:creationId xmlns:a16="http://schemas.microsoft.com/office/drawing/2014/main" id="{8E3C2FC6-4710-4427-8D85-9966BE7BCAB0}"/>
                  </a:ext>
                </a:extLst>
              </p:cNvPr>
              <p:cNvSpPr>
                <a:spLocks noChangeArrowheads="1"/>
              </p:cNvSpPr>
              <p:nvPr/>
            </p:nvSpPr>
            <p:spPr bwMode="auto">
              <a:xfrm>
                <a:off x="1920" y="2304"/>
                <a:ext cx="288" cy="48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grpSp>
      <p:grpSp>
        <p:nvGrpSpPr>
          <p:cNvPr id="62478" name="Group 61">
            <a:extLst>
              <a:ext uri="{FF2B5EF4-FFF2-40B4-BE49-F238E27FC236}">
                <a16:creationId xmlns:a16="http://schemas.microsoft.com/office/drawing/2014/main" id="{6A6568DE-3514-4CB1-ACC2-4FFB96AD8FE1}"/>
              </a:ext>
            </a:extLst>
          </p:cNvPr>
          <p:cNvGrpSpPr>
            <a:grpSpLocks/>
          </p:cNvGrpSpPr>
          <p:nvPr/>
        </p:nvGrpSpPr>
        <p:grpSpPr bwMode="auto">
          <a:xfrm>
            <a:off x="3429000" y="3510880"/>
            <a:ext cx="2209800" cy="1295400"/>
            <a:chOff x="672" y="2400"/>
            <a:chExt cx="1536" cy="928"/>
          </a:xfrm>
          <a:solidFill>
            <a:schemeClr val="accent4">
              <a:lumMod val="20000"/>
              <a:lumOff val="80000"/>
            </a:schemeClr>
          </a:solidFill>
        </p:grpSpPr>
        <p:sp>
          <p:nvSpPr>
            <p:cNvPr id="62496" name="Rectangle 62">
              <a:extLst>
                <a:ext uri="{FF2B5EF4-FFF2-40B4-BE49-F238E27FC236}">
                  <a16:creationId xmlns:a16="http://schemas.microsoft.com/office/drawing/2014/main" id="{F65D6CB6-526E-42B1-B257-588DDCE6D012}"/>
                </a:ext>
              </a:extLst>
            </p:cNvPr>
            <p:cNvSpPr>
              <a:spLocks noChangeArrowheads="1"/>
            </p:cNvSpPr>
            <p:nvPr/>
          </p:nvSpPr>
          <p:spPr bwMode="auto">
            <a:xfrm>
              <a:off x="672" y="284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X=3</a:t>
              </a:r>
            </a:p>
          </p:txBody>
        </p:sp>
        <p:sp>
          <p:nvSpPr>
            <p:cNvPr id="62497" name="Rectangle 63">
              <a:extLst>
                <a:ext uri="{FF2B5EF4-FFF2-40B4-BE49-F238E27FC236}">
                  <a16:creationId xmlns:a16="http://schemas.microsoft.com/office/drawing/2014/main" id="{DE59F280-86F0-4B18-A1AB-5F92E878BDFD}"/>
                </a:ext>
              </a:extLst>
            </p:cNvPr>
            <p:cNvSpPr>
              <a:spLocks noChangeArrowheads="1"/>
            </p:cNvSpPr>
            <p:nvPr/>
          </p:nvSpPr>
          <p:spPr bwMode="auto">
            <a:xfrm>
              <a:off x="672" y="308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498" name="Rectangle 64">
              <a:extLst>
                <a:ext uri="{FF2B5EF4-FFF2-40B4-BE49-F238E27FC236}">
                  <a16:creationId xmlns:a16="http://schemas.microsoft.com/office/drawing/2014/main" id="{561A52AC-586A-4DCA-A64B-6FC66CAA319B}"/>
                </a:ext>
              </a:extLst>
            </p:cNvPr>
            <p:cNvSpPr>
              <a:spLocks noChangeArrowheads="1"/>
            </p:cNvSpPr>
            <p:nvPr/>
          </p:nvSpPr>
          <p:spPr bwMode="auto">
            <a:xfrm>
              <a:off x="672" y="2608"/>
              <a:ext cx="768"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499" name="AutoShape 65">
              <a:extLst>
                <a:ext uri="{FF2B5EF4-FFF2-40B4-BE49-F238E27FC236}">
                  <a16:creationId xmlns:a16="http://schemas.microsoft.com/office/drawing/2014/main" id="{32329347-B12A-49BB-A2CB-B5DA56B36F20}"/>
                </a:ext>
              </a:extLst>
            </p:cNvPr>
            <p:cNvSpPr>
              <a:spLocks noChangeArrowheads="1"/>
            </p:cNvSpPr>
            <p:nvPr/>
          </p:nvSpPr>
          <p:spPr bwMode="auto">
            <a:xfrm>
              <a:off x="1152" y="2400"/>
              <a:ext cx="672" cy="192"/>
            </a:xfrm>
            <a:prstGeom prst="roundRect">
              <a:avLst>
                <a:gd name="adj" fmla="val 16667"/>
              </a:avLst>
            </a:prstGeom>
            <a:grp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zh-CN" sz="1800"/>
                <a:t>Dir Ctrl</a:t>
              </a:r>
            </a:p>
          </p:txBody>
        </p:sp>
        <p:sp>
          <p:nvSpPr>
            <p:cNvPr id="62500" name="Rectangle 66">
              <a:extLst>
                <a:ext uri="{FF2B5EF4-FFF2-40B4-BE49-F238E27FC236}">
                  <a16:creationId xmlns:a16="http://schemas.microsoft.com/office/drawing/2014/main" id="{1526A620-82FF-48E4-B243-EFEF1E108B7C}"/>
                </a:ext>
              </a:extLst>
            </p:cNvPr>
            <p:cNvSpPr>
              <a:spLocks noChangeArrowheads="1"/>
            </p:cNvSpPr>
            <p:nvPr/>
          </p:nvSpPr>
          <p:spPr bwMode="auto">
            <a:xfrm>
              <a:off x="1440" y="308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01" name="Rectangle 67">
              <a:extLst>
                <a:ext uri="{FF2B5EF4-FFF2-40B4-BE49-F238E27FC236}">
                  <a16:creationId xmlns:a16="http://schemas.microsoft.com/office/drawing/2014/main" id="{7273A6D5-0ABE-46F9-95B4-B32A46528637}"/>
                </a:ext>
              </a:extLst>
            </p:cNvPr>
            <p:cNvSpPr>
              <a:spLocks noChangeArrowheads="1"/>
            </p:cNvSpPr>
            <p:nvPr/>
          </p:nvSpPr>
          <p:spPr bwMode="auto">
            <a:xfrm>
              <a:off x="1776" y="308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02" name="Rectangle 68">
              <a:extLst>
                <a:ext uri="{FF2B5EF4-FFF2-40B4-BE49-F238E27FC236}">
                  <a16:creationId xmlns:a16="http://schemas.microsoft.com/office/drawing/2014/main" id="{07B20CAB-C3B2-4711-A3E8-227DF0537D30}"/>
                </a:ext>
              </a:extLst>
            </p:cNvPr>
            <p:cNvSpPr>
              <a:spLocks noChangeArrowheads="1"/>
            </p:cNvSpPr>
            <p:nvPr/>
          </p:nvSpPr>
          <p:spPr bwMode="auto">
            <a:xfrm>
              <a:off x="1440" y="284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03" name="Rectangle 69">
              <a:extLst>
                <a:ext uri="{FF2B5EF4-FFF2-40B4-BE49-F238E27FC236}">
                  <a16:creationId xmlns:a16="http://schemas.microsoft.com/office/drawing/2014/main" id="{B32B4B01-08A3-43D5-883C-B7002F67D968}"/>
                </a:ext>
              </a:extLst>
            </p:cNvPr>
            <p:cNvSpPr>
              <a:spLocks noChangeArrowheads="1"/>
            </p:cNvSpPr>
            <p:nvPr/>
          </p:nvSpPr>
          <p:spPr bwMode="auto">
            <a:xfrm>
              <a:off x="1776" y="284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04" name="Rectangle 70">
              <a:extLst>
                <a:ext uri="{FF2B5EF4-FFF2-40B4-BE49-F238E27FC236}">
                  <a16:creationId xmlns:a16="http://schemas.microsoft.com/office/drawing/2014/main" id="{FFC062FD-4BB5-4304-B638-672E072D901B}"/>
                </a:ext>
              </a:extLst>
            </p:cNvPr>
            <p:cNvSpPr>
              <a:spLocks noChangeArrowheads="1"/>
            </p:cNvSpPr>
            <p:nvPr/>
          </p:nvSpPr>
          <p:spPr bwMode="auto">
            <a:xfrm>
              <a:off x="1440" y="2608"/>
              <a:ext cx="336"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sp>
          <p:nvSpPr>
            <p:cNvPr id="62505" name="Rectangle 71">
              <a:extLst>
                <a:ext uri="{FF2B5EF4-FFF2-40B4-BE49-F238E27FC236}">
                  <a16:creationId xmlns:a16="http://schemas.microsoft.com/office/drawing/2014/main" id="{7A4A9D82-8C11-48C9-B67F-8C06621FA3BA}"/>
                </a:ext>
              </a:extLst>
            </p:cNvPr>
            <p:cNvSpPr>
              <a:spLocks noChangeArrowheads="1"/>
            </p:cNvSpPr>
            <p:nvPr/>
          </p:nvSpPr>
          <p:spPr bwMode="auto">
            <a:xfrm>
              <a:off x="1776" y="2608"/>
              <a:ext cx="432" cy="240"/>
            </a:xfrm>
            <a:prstGeom prst="rect">
              <a:avLst/>
            </a:prstGeom>
            <a:grp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endParaRPr lang="zh-CN" altLang="zh-CN" sz="1800"/>
            </a:p>
          </p:txBody>
        </p:sp>
      </p:grpSp>
      <p:sp>
        <p:nvSpPr>
          <p:cNvPr id="62479" name="Text Box 72">
            <a:extLst>
              <a:ext uri="{FF2B5EF4-FFF2-40B4-BE49-F238E27FC236}">
                <a16:creationId xmlns:a16="http://schemas.microsoft.com/office/drawing/2014/main" id="{E7AA5190-4B26-4122-A42E-1C50A283ACEA}"/>
              </a:ext>
            </a:extLst>
          </p:cNvPr>
          <p:cNvSpPr txBox="1">
            <a:spLocks noChangeArrowheads="1"/>
          </p:cNvSpPr>
          <p:nvPr/>
        </p:nvSpPr>
        <p:spPr bwMode="auto">
          <a:xfrm>
            <a:off x="1203325" y="2672680"/>
            <a:ext cx="833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X = 3</a:t>
            </a:r>
          </a:p>
        </p:txBody>
      </p:sp>
      <p:sp>
        <p:nvSpPr>
          <p:cNvPr id="62480" name="Text Box 73">
            <a:extLst>
              <a:ext uri="{FF2B5EF4-FFF2-40B4-BE49-F238E27FC236}">
                <a16:creationId xmlns:a16="http://schemas.microsoft.com/office/drawing/2014/main" id="{D6A16BC2-8F44-4867-B6D2-5D788389AF2D}"/>
              </a:ext>
            </a:extLst>
          </p:cNvPr>
          <p:cNvSpPr txBox="1">
            <a:spLocks noChangeArrowheads="1"/>
          </p:cNvSpPr>
          <p:nvPr/>
        </p:nvSpPr>
        <p:spPr bwMode="auto">
          <a:xfrm>
            <a:off x="2209800" y="2672680"/>
            <a:ext cx="33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S</a:t>
            </a:r>
          </a:p>
        </p:txBody>
      </p:sp>
      <p:sp>
        <p:nvSpPr>
          <p:cNvPr id="62481" name="Text Box 74">
            <a:extLst>
              <a:ext uri="{FF2B5EF4-FFF2-40B4-BE49-F238E27FC236}">
                <a16:creationId xmlns:a16="http://schemas.microsoft.com/office/drawing/2014/main" id="{A318F6A4-AA40-4C5D-AFDD-123A4881A510}"/>
              </a:ext>
            </a:extLst>
          </p:cNvPr>
          <p:cNvSpPr txBox="1">
            <a:spLocks noChangeArrowheads="1"/>
          </p:cNvSpPr>
          <p:nvPr/>
        </p:nvSpPr>
        <p:spPr bwMode="auto">
          <a:xfrm>
            <a:off x="4495800" y="4120480"/>
            <a:ext cx="33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S</a:t>
            </a:r>
          </a:p>
        </p:txBody>
      </p:sp>
      <p:sp>
        <p:nvSpPr>
          <p:cNvPr id="62482" name="Text Box 75">
            <a:extLst>
              <a:ext uri="{FF2B5EF4-FFF2-40B4-BE49-F238E27FC236}">
                <a16:creationId xmlns:a16="http://schemas.microsoft.com/office/drawing/2014/main" id="{4EFE4391-0D42-4046-BDA0-A0DF6084644B}"/>
              </a:ext>
            </a:extLst>
          </p:cNvPr>
          <p:cNvSpPr txBox="1">
            <a:spLocks noChangeArrowheads="1"/>
          </p:cNvSpPr>
          <p:nvPr/>
        </p:nvSpPr>
        <p:spPr bwMode="auto">
          <a:xfrm>
            <a:off x="5041900" y="4134768"/>
            <a:ext cx="620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101</a:t>
            </a:r>
          </a:p>
        </p:txBody>
      </p:sp>
      <p:sp>
        <p:nvSpPr>
          <p:cNvPr id="62484" name="Text Box 77">
            <a:extLst>
              <a:ext uri="{FF2B5EF4-FFF2-40B4-BE49-F238E27FC236}">
                <a16:creationId xmlns:a16="http://schemas.microsoft.com/office/drawing/2014/main" id="{88EA802C-27D5-4E6A-8C90-CDCF88C268AE}"/>
              </a:ext>
            </a:extLst>
          </p:cNvPr>
          <p:cNvSpPr txBox="1">
            <a:spLocks noChangeArrowheads="1"/>
          </p:cNvSpPr>
          <p:nvPr/>
        </p:nvSpPr>
        <p:spPr bwMode="auto">
          <a:xfrm>
            <a:off x="6742113" y="2672680"/>
            <a:ext cx="833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X = 3</a:t>
            </a:r>
          </a:p>
        </p:txBody>
      </p:sp>
      <p:sp>
        <p:nvSpPr>
          <p:cNvPr id="62485" name="Text Box 78">
            <a:extLst>
              <a:ext uri="{FF2B5EF4-FFF2-40B4-BE49-F238E27FC236}">
                <a16:creationId xmlns:a16="http://schemas.microsoft.com/office/drawing/2014/main" id="{FD281DEA-EC9D-45AA-87E0-7046D762A79F}"/>
              </a:ext>
            </a:extLst>
          </p:cNvPr>
          <p:cNvSpPr txBox="1">
            <a:spLocks noChangeArrowheads="1"/>
          </p:cNvSpPr>
          <p:nvPr/>
        </p:nvSpPr>
        <p:spPr bwMode="auto">
          <a:xfrm>
            <a:off x="7748588" y="2672680"/>
            <a:ext cx="33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S</a:t>
            </a:r>
          </a:p>
        </p:txBody>
      </p:sp>
      <p:sp>
        <p:nvSpPr>
          <p:cNvPr id="726095" name="Freeform 79">
            <a:extLst>
              <a:ext uri="{FF2B5EF4-FFF2-40B4-BE49-F238E27FC236}">
                <a16:creationId xmlns:a16="http://schemas.microsoft.com/office/drawing/2014/main" id="{30D51130-5670-4968-9BD7-92FAA54CE0EB}"/>
              </a:ext>
            </a:extLst>
          </p:cNvPr>
          <p:cNvSpPr>
            <a:spLocks/>
          </p:cNvSpPr>
          <p:nvPr/>
        </p:nvSpPr>
        <p:spPr bwMode="auto">
          <a:xfrm>
            <a:off x="3225800" y="1986880"/>
            <a:ext cx="889000" cy="838200"/>
          </a:xfrm>
          <a:custGeom>
            <a:avLst/>
            <a:gdLst>
              <a:gd name="T0" fmla="*/ 1411287500 w 560"/>
              <a:gd name="T1" fmla="*/ 0 h 528"/>
              <a:gd name="T2" fmla="*/ 80645000 w 560"/>
              <a:gd name="T3" fmla="*/ 846772500 h 528"/>
              <a:gd name="T4" fmla="*/ 927417500 w 560"/>
              <a:gd name="T5" fmla="*/ 1330642500 h 528"/>
              <a:gd name="T6" fmla="*/ 0 60000 65536"/>
              <a:gd name="T7" fmla="*/ 0 60000 65536"/>
              <a:gd name="T8" fmla="*/ 0 60000 65536"/>
              <a:gd name="T9" fmla="*/ 0 w 560"/>
              <a:gd name="T10" fmla="*/ 0 h 528"/>
              <a:gd name="T11" fmla="*/ 560 w 560"/>
              <a:gd name="T12" fmla="*/ 528 h 528"/>
            </a:gdLst>
            <a:ahLst/>
            <a:cxnLst>
              <a:cxn ang="T6">
                <a:pos x="T0" y="T1"/>
              </a:cxn>
              <a:cxn ang="T7">
                <a:pos x="T2" y="T3"/>
              </a:cxn>
              <a:cxn ang="T8">
                <a:pos x="T4" y="T5"/>
              </a:cxn>
            </a:cxnLst>
            <a:rect l="T9" t="T10" r="T11" b="T12"/>
            <a:pathLst>
              <a:path w="560" h="528">
                <a:moveTo>
                  <a:pt x="560" y="0"/>
                </a:moveTo>
                <a:cubicBezTo>
                  <a:pt x="312" y="124"/>
                  <a:pt x="64" y="248"/>
                  <a:pt x="32" y="336"/>
                </a:cubicBezTo>
                <a:cubicBezTo>
                  <a:pt x="0" y="424"/>
                  <a:pt x="184" y="476"/>
                  <a:pt x="368" y="52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26096" name="Freeform 80">
            <a:extLst>
              <a:ext uri="{FF2B5EF4-FFF2-40B4-BE49-F238E27FC236}">
                <a16:creationId xmlns:a16="http://schemas.microsoft.com/office/drawing/2014/main" id="{A22F7333-BBCD-448E-880A-A986DE969B5A}"/>
              </a:ext>
            </a:extLst>
          </p:cNvPr>
          <p:cNvSpPr>
            <a:spLocks/>
          </p:cNvSpPr>
          <p:nvPr/>
        </p:nvSpPr>
        <p:spPr bwMode="auto">
          <a:xfrm>
            <a:off x="3136900" y="2977480"/>
            <a:ext cx="673100" cy="1295400"/>
          </a:xfrm>
          <a:custGeom>
            <a:avLst/>
            <a:gdLst>
              <a:gd name="T0" fmla="*/ 1068546250 w 424"/>
              <a:gd name="T1" fmla="*/ 0 h 816"/>
              <a:gd name="T2" fmla="*/ 100806250 w 424"/>
              <a:gd name="T3" fmla="*/ 846772500 h 816"/>
              <a:gd name="T4" fmla="*/ 463708750 w 424"/>
              <a:gd name="T5" fmla="*/ 2056447500 h 816"/>
              <a:gd name="T6" fmla="*/ 0 60000 65536"/>
              <a:gd name="T7" fmla="*/ 0 60000 65536"/>
              <a:gd name="T8" fmla="*/ 0 60000 65536"/>
              <a:gd name="T9" fmla="*/ 0 w 424"/>
              <a:gd name="T10" fmla="*/ 0 h 816"/>
              <a:gd name="T11" fmla="*/ 424 w 424"/>
              <a:gd name="T12" fmla="*/ 816 h 816"/>
            </a:gdLst>
            <a:ahLst/>
            <a:cxnLst>
              <a:cxn ang="T6">
                <a:pos x="T0" y="T1"/>
              </a:cxn>
              <a:cxn ang="T7">
                <a:pos x="T2" y="T3"/>
              </a:cxn>
              <a:cxn ang="T8">
                <a:pos x="T4" y="T5"/>
              </a:cxn>
            </a:cxnLst>
            <a:rect l="T9" t="T10" r="T11" b="T12"/>
            <a:pathLst>
              <a:path w="424" h="816">
                <a:moveTo>
                  <a:pt x="424" y="0"/>
                </a:moveTo>
                <a:cubicBezTo>
                  <a:pt x="252" y="100"/>
                  <a:pt x="80" y="200"/>
                  <a:pt x="40" y="336"/>
                </a:cubicBezTo>
                <a:cubicBezTo>
                  <a:pt x="0" y="472"/>
                  <a:pt x="92" y="644"/>
                  <a:pt x="184" y="816"/>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26097" name="Freeform 81">
            <a:extLst>
              <a:ext uri="{FF2B5EF4-FFF2-40B4-BE49-F238E27FC236}">
                <a16:creationId xmlns:a16="http://schemas.microsoft.com/office/drawing/2014/main" id="{1E12C11E-20BA-447B-80EB-4303210824D0}"/>
              </a:ext>
            </a:extLst>
          </p:cNvPr>
          <p:cNvSpPr>
            <a:spLocks/>
          </p:cNvSpPr>
          <p:nvPr/>
        </p:nvSpPr>
        <p:spPr bwMode="auto">
          <a:xfrm>
            <a:off x="5334000" y="2825080"/>
            <a:ext cx="584200" cy="1524000"/>
          </a:xfrm>
          <a:custGeom>
            <a:avLst/>
            <a:gdLst>
              <a:gd name="T0" fmla="*/ 483870000 w 368"/>
              <a:gd name="T1" fmla="*/ 2147483647 h 960"/>
              <a:gd name="T2" fmla="*/ 846772500 w 368"/>
              <a:gd name="T3" fmla="*/ 846772500 h 960"/>
              <a:gd name="T4" fmla="*/ 0 w 368"/>
              <a:gd name="T5" fmla="*/ 0 h 960"/>
              <a:gd name="T6" fmla="*/ 0 60000 65536"/>
              <a:gd name="T7" fmla="*/ 0 60000 65536"/>
              <a:gd name="T8" fmla="*/ 0 60000 65536"/>
              <a:gd name="T9" fmla="*/ 0 w 368"/>
              <a:gd name="T10" fmla="*/ 0 h 960"/>
              <a:gd name="T11" fmla="*/ 368 w 368"/>
              <a:gd name="T12" fmla="*/ 960 h 960"/>
            </a:gdLst>
            <a:ahLst/>
            <a:cxnLst>
              <a:cxn ang="T6">
                <a:pos x="T0" y="T1"/>
              </a:cxn>
              <a:cxn ang="T7">
                <a:pos x="T2" y="T3"/>
              </a:cxn>
              <a:cxn ang="T8">
                <a:pos x="T4" y="T5"/>
              </a:cxn>
            </a:cxnLst>
            <a:rect l="T9" t="T10" r="T11" b="T12"/>
            <a:pathLst>
              <a:path w="368" h="960">
                <a:moveTo>
                  <a:pt x="192" y="960"/>
                </a:moveTo>
                <a:cubicBezTo>
                  <a:pt x="280" y="728"/>
                  <a:pt x="368" y="496"/>
                  <a:pt x="336" y="336"/>
                </a:cubicBezTo>
                <a:cubicBezTo>
                  <a:pt x="304" y="176"/>
                  <a:pt x="152" y="88"/>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zh-CN" altLang="zh-CN" sz="1800"/>
          </a:p>
        </p:txBody>
      </p:sp>
      <p:sp>
        <p:nvSpPr>
          <p:cNvPr id="726098" name="Text Box 82">
            <a:extLst>
              <a:ext uri="{FF2B5EF4-FFF2-40B4-BE49-F238E27FC236}">
                <a16:creationId xmlns:a16="http://schemas.microsoft.com/office/drawing/2014/main" id="{3810D405-E082-4BA5-856C-74BB1D0A0AE2}"/>
              </a:ext>
            </a:extLst>
          </p:cNvPr>
          <p:cNvSpPr txBox="1">
            <a:spLocks noChangeArrowheads="1"/>
          </p:cNvSpPr>
          <p:nvPr/>
        </p:nvSpPr>
        <p:spPr bwMode="auto">
          <a:xfrm>
            <a:off x="2752725" y="1986880"/>
            <a:ext cx="827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rd &amp;X</a:t>
            </a:r>
          </a:p>
        </p:txBody>
      </p:sp>
      <p:sp>
        <p:nvSpPr>
          <p:cNvPr id="726099" name="Text Box 83">
            <a:extLst>
              <a:ext uri="{FF2B5EF4-FFF2-40B4-BE49-F238E27FC236}">
                <a16:creationId xmlns:a16="http://schemas.microsoft.com/office/drawing/2014/main" id="{8A352CFE-6E57-4411-910E-23770D2402C5}"/>
              </a:ext>
            </a:extLst>
          </p:cNvPr>
          <p:cNvSpPr txBox="1">
            <a:spLocks noChangeArrowheads="1"/>
          </p:cNvSpPr>
          <p:nvPr/>
        </p:nvSpPr>
        <p:spPr bwMode="auto">
          <a:xfrm>
            <a:off x="2803525" y="3009230"/>
            <a:ext cx="758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Read</a:t>
            </a:r>
          </a:p>
        </p:txBody>
      </p:sp>
      <p:sp>
        <p:nvSpPr>
          <p:cNvPr id="726100" name="Text Box 84">
            <a:extLst>
              <a:ext uri="{FF2B5EF4-FFF2-40B4-BE49-F238E27FC236}">
                <a16:creationId xmlns:a16="http://schemas.microsoft.com/office/drawing/2014/main" id="{B44753C9-4210-4C4A-9A31-6183512EE714}"/>
              </a:ext>
            </a:extLst>
          </p:cNvPr>
          <p:cNvSpPr txBox="1">
            <a:spLocks noChangeArrowheads="1"/>
          </p:cNvSpPr>
          <p:nvPr/>
        </p:nvSpPr>
        <p:spPr bwMode="auto">
          <a:xfrm>
            <a:off x="5394325" y="2475830"/>
            <a:ext cx="995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ReplyD</a:t>
            </a:r>
          </a:p>
        </p:txBody>
      </p:sp>
      <p:sp>
        <p:nvSpPr>
          <p:cNvPr id="726101" name="Line 85">
            <a:extLst>
              <a:ext uri="{FF2B5EF4-FFF2-40B4-BE49-F238E27FC236}">
                <a16:creationId xmlns:a16="http://schemas.microsoft.com/office/drawing/2014/main" id="{25DCD0FF-7483-48FD-AF57-F56D47A3CEF4}"/>
              </a:ext>
            </a:extLst>
          </p:cNvPr>
          <p:cNvSpPr>
            <a:spLocks noChangeShapeType="1"/>
          </p:cNvSpPr>
          <p:nvPr/>
        </p:nvSpPr>
        <p:spPr bwMode="auto">
          <a:xfrm flipV="1">
            <a:off x="5181600" y="4272880"/>
            <a:ext cx="381000" cy="76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102" name="Text Box 86">
            <a:extLst>
              <a:ext uri="{FF2B5EF4-FFF2-40B4-BE49-F238E27FC236}">
                <a16:creationId xmlns:a16="http://schemas.microsoft.com/office/drawing/2014/main" id="{E37E91F9-B49C-4C4C-BE0D-69E6774C3811}"/>
              </a:ext>
            </a:extLst>
          </p:cNvPr>
          <p:cNvSpPr txBox="1">
            <a:spLocks noChangeArrowheads="1"/>
          </p:cNvSpPr>
          <p:nvPr/>
        </p:nvSpPr>
        <p:spPr bwMode="auto">
          <a:xfrm>
            <a:off x="5105400" y="3891880"/>
            <a:ext cx="620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111</a:t>
            </a:r>
          </a:p>
        </p:txBody>
      </p:sp>
      <p:sp>
        <p:nvSpPr>
          <p:cNvPr id="726103" name="Text Box 87">
            <a:extLst>
              <a:ext uri="{FF2B5EF4-FFF2-40B4-BE49-F238E27FC236}">
                <a16:creationId xmlns:a16="http://schemas.microsoft.com/office/drawing/2014/main" id="{B844256E-3F63-478E-8610-5F5C2A276A4F}"/>
              </a:ext>
            </a:extLst>
          </p:cNvPr>
          <p:cNvSpPr txBox="1">
            <a:spLocks noChangeArrowheads="1"/>
          </p:cNvSpPr>
          <p:nvPr/>
        </p:nvSpPr>
        <p:spPr bwMode="auto">
          <a:xfrm>
            <a:off x="3962400" y="2672680"/>
            <a:ext cx="833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X = 3</a:t>
            </a:r>
          </a:p>
        </p:txBody>
      </p:sp>
      <p:sp>
        <p:nvSpPr>
          <p:cNvPr id="726104" name="Text Box 88">
            <a:extLst>
              <a:ext uri="{FF2B5EF4-FFF2-40B4-BE49-F238E27FC236}">
                <a16:creationId xmlns:a16="http://schemas.microsoft.com/office/drawing/2014/main" id="{F17E3BCD-6E17-4CC2-B3BA-186C21C946A7}"/>
              </a:ext>
            </a:extLst>
          </p:cNvPr>
          <p:cNvSpPr txBox="1">
            <a:spLocks noChangeArrowheads="1"/>
          </p:cNvSpPr>
          <p:nvPr/>
        </p:nvSpPr>
        <p:spPr bwMode="auto">
          <a:xfrm>
            <a:off x="4968875" y="2672680"/>
            <a:ext cx="33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zh-CN" sz="1800"/>
              <a:t>S</a:t>
            </a:r>
          </a:p>
        </p:txBody>
      </p:sp>
      <p:graphicFrame>
        <p:nvGraphicFramePr>
          <p:cNvPr id="4" name="表格 3">
            <a:extLst>
              <a:ext uri="{FF2B5EF4-FFF2-40B4-BE49-F238E27FC236}">
                <a16:creationId xmlns:a16="http://schemas.microsoft.com/office/drawing/2014/main" id="{B963B0E9-22C0-4D96-9643-0DAAC989482A}"/>
              </a:ext>
            </a:extLst>
          </p:cNvPr>
          <p:cNvGraphicFramePr>
            <a:graphicFrameLocks noGrp="1"/>
          </p:cNvGraphicFramePr>
          <p:nvPr>
            <p:extLst>
              <p:ext uri="{D42A27DB-BD31-4B8C-83A1-F6EECF244321}">
                <p14:modId xmlns:p14="http://schemas.microsoft.com/office/powerpoint/2010/main" val="2089375663"/>
              </p:ext>
            </p:extLst>
          </p:nvPr>
        </p:nvGraphicFramePr>
        <p:xfrm>
          <a:off x="181608" y="123752"/>
          <a:ext cx="8856984" cy="1153160"/>
        </p:xfrm>
        <a:graphic>
          <a:graphicData uri="http://schemas.openxmlformats.org/drawingml/2006/table">
            <a:tbl>
              <a:tblPr/>
              <a:tblGrid>
                <a:gridCol w="914400">
                  <a:extLst>
                    <a:ext uri="{9D8B030D-6E8A-4147-A177-3AD203B41FA5}">
                      <a16:colId xmlns:a16="http://schemas.microsoft.com/office/drawing/2014/main" val="1721330871"/>
                    </a:ext>
                  </a:extLst>
                </a:gridCol>
                <a:gridCol w="777280">
                  <a:extLst>
                    <a:ext uri="{9D8B030D-6E8A-4147-A177-3AD203B41FA5}">
                      <a16:colId xmlns:a16="http://schemas.microsoft.com/office/drawing/2014/main" val="1447667784"/>
                    </a:ext>
                  </a:extLst>
                </a:gridCol>
                <a:gridCol w="757833">
                  <a:extLst>
                    <a:ext uri="{9D8B030D-6E8A-4147-A177-3AD203B41FA5}">
                      <a16:colId xmlns:a16="http://schemas.microsoft.com/office/drawing/2014/main" val="412566721"/>
                    </a:ext>
                  </a:extLst>
                </a:gridCol>
                <a:gridCol w="815975">
                  <a:extLst>
                    <a:ext uri="{9D8B030D-6E8A-4147-A177-3AD203B41FA5}">
                      <a16:colId xmlns:a16="http://schemas.microsoft.com/office/drawing/2014/main" val="3777249572"/>
                    </a:ext>
                  </a:extLst>
                </a:gridCol>
                <a:gridCol w="1225550">
                  <a:extLst>
                    <a:ext uri="{9D8B030D-6E8A-4147-A177-3AD203B41FA5}">
                      <a16:colId xmlns:a16="http://schemas.microsoft.com/office/drawing/2014/main" val="2242667929"/>
                    </a:ext>
                  </a:extLst>
                </a:gridCol>
                <a:gridCol w="3609354">
                  <a:extLst>
                    <a:ext uri="{9D8B030D-6E8A-4147-A177-3AD203B41FA5}">
                      <a16:colId xmlns:a16="http://schemas.microsoft.com/office/drawing/2014/main" val="223208875"/>
                    </a:ext>
                  </a:extLst>
                </a:gridCol>
                <a:gridCol w="756592">
                  <a:extLst>
                    <a:ext uri="{9D8B030D-6E8A-4147-A177-3AD203B41FA5}">
                      <a16:colId xmlns:a16="http://schemas.microsoft.com/office/drawing/2014/main" val="115609535"/>
                    </a:ext>
                  </a:extLst>
                </a:gridCol>
              </a:tblGrid>
              <a:tr h="558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Proc Action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Dir State @Home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Network Msg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Hops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726939739"/>
                  </a:ext>
                </a:extLst>
              </a:tr>
              <a:tr h="59436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R2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 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Read(P2-&gt;H),</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err="1">
                          <a:ln>
                            <a:noFill/>
                          </a:ln>
                          <a:solidFill>
                            <a:schemeClr val="tx1"/>
                          </a:solidFill>
                          <a:effectLst/>
                          <a:latin typeface="Verdana" charset="0"/>
                        </a:rPr>
                        <a:t>ReplyD</a:t>
                      </a:r>
                      <a:r>
                        <a:rPr kumimoji="0" lang="en-US" sz="1500" b="0" i="0" u="none" strike="noStrike" cap="none" normalizeH="0" baseline="0" dirty="0">
                          <a:ln>
                            <a:noFill/>
                          </a:ln>
                          <a:solidFill>
                            <a:schemeClr val="tx1"/>
                          </a:solidFill>
                          <a:effectLst/>
                          <a:latin typeface="Verdana" charset="0"/>
                        </a:rPr>
                        <a:t>(H-&gt;P2)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42030999"/>
                  </a:ext>
                </a:extLst>
              </a:tr>
            </a:tbl>
          </a:graphicData>
        </a:graphic>
      </p:graphicFrame>
    </p:spTree>
    <p:extLst>
      <p:ext uri="{BB962C8B-B14F-4D97-AF65-F5344CB8AC3E}">
        <p14:creationId xmlns:p14="http://schemas.microsoft.com/office/powerpoint/2010/main" val="4063750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6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609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260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609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610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610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260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610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610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610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95" grpId="0" animBg="1"/>
      <p:bldP spid="726096" grpId="0" animBg="1"/>
      <p:bldP spid="726097" grpId="0" animBg="1"/>
      <p:bldP spid="726098" grpId="0"/>
      <p:bldP spid="726099" grpId="0"/>
      <p:bldP spid="726100" grpId="0"/>
      <p:bldP spid="726102" grpId="0"/>
      <p:bldP spid="726103" grpId="0"/>
      <p:bldP spid="72610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Slide Number Placeholder 5">
            <a:extLst>
              <a:ext uri="{FF2B5EF4-FFF2-40B4-BE49-F238E27FC236}">
                <a16:creationId xmlns:a16="http://schemas.microsoft.com/office/drawing/2014/main" id="{CD3901EF-F89E-4201-B6FD-35DD6E58A9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fld id="{3BC55523-F803-4D6A-A864-E15E54B3F6DB}" type="slidenum">
              <a:rPr lang="en-US" altLang="zh-CN" sz="1200"/>
              <a:pPr/>
              <a:t>32</a:t>
            </a:fld>
            <a:endParaRPr lang="en-US" altLang="zh-CN" sz="1200"/>
          </a:p>
        </p:txBody>
      </p:sp>
      <p:sp>
        <p:nvSpPr>
          <p:cNvPr id="64516" name="Rectangle 2">
            <a:extLst>
              <a:ext uri="{FF2B5EF4-FFF2-40B4-BE49-F238E27FC236}">
                <a16:creationId xmlns:a16="http://schemas.microsoft.com/office/drawing/2014/main" id="{A6D0F470-360A-4433-9D8C-3BDB8F07450E}"/>
              </a:ext>
            </a:extLst>
          </p:cNvPr>
          <p:cNvSpPr>
            <a:spLocks noGrp="1" noChangeArrowheads="1"/>
          </p:cNvSpPr>
          <p:nvPr>
            <p:ph type="title"/>
          </p:nvPr>
        </p:nvSpPr>
        <p:spPr>
          <a:xfrm>
            <a:off x="251520" y="284161"/>
            <a:ext cx="8074025" cy="612775"/>
          </a:xfrm>
        </p:spPr>
        <p:txBody>
          <a:bodyPr>
            <a:noAutofit/>
          </a:bodyPr>
          <a:lstStyle/>
          <a:p>
            <a:pPr eaLnBrk="1" hangingPunct="1"/>
            <a:r>
              <a:rPr lang="en-US" altLang="zh-CN" b="1" dirty="0">
                <a:solidFill>
                  <a:srgbClr val="044823"/>
                </a:solidFill>
                <a:ea typeface="ＭＳ Ｐゴシック" panose="020B0600070205080204" pitchFamily="34" charset="-128"/>
              </a:rPr>
              <a:t>Summary of State Changes</a:t>
            </a:r>
          </a:p>
        </p:txBody>
      </p:sp>
      <p:graphicFrame>
        <p:nvGraphicFramePr>
          <p:cNvPr id="678915" name="Group 3">
            <a:extLst>
              <a:ext uri="{FF2B5EF4-FFF2-40B4-BE49-F238E27FC236}">
                <a16:creationId xmlns:a16="http://schemas.microsoft.com/office/drawing/2014/main" id="{C9917D2F-8115-4EF0-BA4E-F989D407626C}"/>
              </a:ext>
            </a:extLst>
          </p:cNvPr>
          <p:cNvGraphicFramePr>
            <a:graphicFrameLocks noGrp="1"/>
          </p:cNvGraphicFramePr>
          <p:nvPr>
            <p:ph idx="1"/>
            <p:extLst>
              <p:ext uri="{D42A27DB-BD31-4B8C-83A1-F6EECF244321}">
                <p14:modId xmlns:p14="http://schemas.microsoft.com/office/powerpoint/2010/main" val="122663603"/>
              </p:ext>
            </p:extLst>
          </p:nvPr>
        </p:nvGraphicFramePr>
        <p:xfrm>
          <a:off x="143508" y="1268760"/>
          <a:ext cx="8856984" cy="5048251"/>
        </p:xfrm>
        <a:graphic>
          <a:graphicData uri="http://schemas.openxmlformats.org/drawingml/2006/table">
            <a:tbl>
              <a:tblPr/>
              <a:tblGrid>
                <a:gridCol w="914400">
                  <a:extLst>
                    <a:ext uri="{9D8B030D-6E8A-4147-A177-3AD203B41FA5}">
                      <a16:colId xmlns:a16="http://schemas.microsoft.com/office/drawing/2014/main" val="20000"/>
                    </a:ext>
                  </a:extLst>
                </a:gridCol>
                <a:gridCol w="777280">
                  <a:extLst>
                    <a:ext uri="{9D8B030D-6E8A-4147-A177-3AD203B41FA5}">
                      <a16:colId xmlns:a16="http://schemas.microsoft.com/office/drawing/2014/main" val="20001"/>
                    </a:ext>
                  </a:extLst>
                </a:gridCol>
                <a:gridCol w="757833">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1225550">
                  <a:extLst>
                    <a:ext uri="{9D8B030D-6E8A-4147-A177-3AD203B41FA5}">
                      <a16:colId xmlns:a16="http://schemas.microsoft.com/office/drawing/2014/main" val="20004"/>
                    </a:ext>
                  </a:extLst>
                </a:gridCol>
                <a:gridCol w="3609354">
                  <a:extLst>
                    <a:ext uri="{9D8B030D-6E8A-4147-A177-3AD203B41FA5}">
                      <a16:colId xmlns:a16="http://schemas.microsoft.com/office/drawing/2014/main" val="20005"/>
                    </a:ext>
                  </a:extLst>
                </a:gridCol>
                <a:gridCol w="756592">
                  <a:extLst>
                    <a:ext uri="{9D8B030D-6E8A-4147-A177-3AD203B41FA5}">
                      <a16:colId xmlns:a16="http://schemas.microsoft.com/office/drawing/2014/main" val="20006"/>
                    </a:ext>
                  </a:extLst>
                </a:gridCol>
              </a:tblGrid>
              <a:tr h="558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Proc Action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State 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Dir State @Home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Network Msg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1" i="0" u="none" strike="noStrike" cap="none" normalizeH="0" baseline="0" dirty="0">
                          <a:ln>
                            <a:noFill/>
                          </a:ln>
                          <a:solidFill>
                            <a:schemeClr val="tx1"/>
                          </a:solidFill>
                          <a:effectLst/>
                          <a:latin typeface="Verdana" charset="0"/>
                        </a:rPr>
                        <a:t>Hops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R1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EM, 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Read (P1-&gt; H), </a:t>
                      </a:r>
                      <a:r>
                        <a:rPr kumimoji="0" lang="en-US" sz="1500" b="0" i="0" u="none" strike="noStrike" cap="none" normalizeH="0" baseline="0" dirty="0" err="1">
                          <a:ln>
                            <a:noFill/>
                          </a:ln>
                          <a:solidFill>
                            <a:schemeClr val="tx1"/>
                          </a:solidFill>
                          <a:effectLst/>
                          <a:latin typeface="Verdana" charset="0"/>
                        </a:rPr>
                        <a:t>ReplyD</a:t>
                      </a:r>
                      <a:r>
                        <a:rPr kumimoji="0" lang="en-US" sz="1500" b="0" i="0" u="none" strike="noStrike" cap="none" normalizeH="0" baseline="0" dirty="0">
                          <a:ln>
                            <a:noFill/>
                          </a:ln>
                          <a:solidFill>
                            <a:schemeClr val="tx1"/>
                          </a:solidFill>
                          <a:effectLst/>
                          <a:latin typeface="Verdana" charset="0"/>
                        </a:rPr>
                        <a:t> (H-&gt;P1)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W1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EM, 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868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R3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S, 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Read (P3-&gt;H), </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Int (H-&gt;P1),</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Flush (P1-&gt;H, P3)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6868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W3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EM, 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err="1">
                          <a:ln>
                            <a:noFill/>
                          </a:ln>
                          <a:solidFill>
                            <a:schemeClr val="tx1"/>
                          </a:solidFill>
                          <a:effectLst/>
                          <a:latin typeface="Verdana" charset="0"/>
                        </a:rPr>
                        <a:t>Upgr</a:t>
                      </a:r>
                      <a:r>
                        <a:rPr kumimoji="0" lang="en-US" sz="1500" b="0" i="0" u="none" strike="noStrike" cap="none" normalizeH="0" baseline="0" dirty="0">
                          <a:ln>
                            <a:noFill/>
                          </a:ln>
                          <a:solidFill>
                            <a:schemeClr val="tx1"/>
                          </a:solidFill>
                          <a:effectLst/>
                          <a:latin typeface="Verdana" charset="0"/>
                        </a:rPr>
                        <a:t> (P3-&gt;H),</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Reply (H-&gt;P3) // Inv (H-&gt;P1),</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err="1">
                          <a:ln>
                            <a:noFill/>
                          </a:ln>
                          <a:solidFill>
                            <a:schemeClr val="tx1"/>
                          </a:solidFill>
                          <a:effectLst/>
                          <a:latin typeface="Verdana" charset="0"/>
                        </a:rPr>
                        <a:t>InvAck</a:t>
                      </a:r>
                      <a:r>
                        <a:rPr kumimoji="0" lang="en-US" sz="1500" b="0" i="0" u="none" strike="noStrike" cap="none" normalizeH="0" baseline="0" dirty="0">
                          <a:ln>
                            <a:noFill/>
                          </a:ln>
                          <a:solidFill>
                            <a:schemeClr val="tx1"/>
                          </a:solidFill>
                          <a:effectLst/>
                          <a:latin typeface="Verdana" charset="0"/>
                        </a:rPr>
                        <a:t>(P1-&gt;P3)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6868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R1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 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Read (P1-&gt;H), </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Int (H-&gt;P3),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Flush (P3-&gt;H, 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35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R3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 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9436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R2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a:ln>
                            <a:noFill/>
                          </a:ln>
                          <a:solidFill>
                            <a:schemeClr val="tx1"/>
                          </a:solidFill>
                          <a:effectLst/>
                          <a:latin typeface="Verdana" charset="0"/>
                        </a:rPr>
                        <a:t>S, 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Read(P2-&gt;H),</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err="1">
                          <a:ln>
                            <a:noFill/>
                          </a:ln>
                          <a:solidFill>
                            <a:schemeClr val="tx1"/>
                          </a:solidFill>
                          <a:effectLst/>
                          <a:latin typeface="Verdana" charset="0"/>
                        </a:rPr>
                        <a:t>ReplyD</a:t>
                      </a:r>
                      <a:r>
                        <a:rPr kumimoji="0" lang="en-US" sz="1500" b="0" i="0" u="none" strike="noStrike" cap="none" normalizeH="0" baseline="0" dirty="0">
                          <a:ln>
                            <a:noFill/>
                          </a:ln>
                          <a:solidFill>
                            <a:schemeClr val="tx1"/>
                          </a:solidFill>
                          <a:effectLst/>
                          <a:latin typeface="Verdana" charset="0"/>
                        </a:rPr>
                        <a:t>(H-&gt;P2)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500" b="0" i="0" u="none" strike="noStrike" cap="none" normalizeH="0" baseline="0" dirty="0">
                          <a:ln>
                            <a:noFill/>
                          </a:ln>
                          <a:solidFill>
                            <a:schemeClr val="tx1"/>
                          </a:solidFill>
                          <a:effectLst/>
                          <a:latin typeface="Verdana"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387832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BDEA523-67DA-40AB-AF54-AD54F14BC6D9}"/>
              </a:ext>
            </a:extLst>
          </p:cNvPr>
          <p:cNvSpPr>
            <a:spLocks noGrp="1"/>
          </p:cNvSpPr>
          <p:nvPr>
            <p:ph idx="1"/>
          </p:nvPr>
        </p:nvSpPr>
        <p:spPr/>
        <p:txBody>
          <a:bodyPr>
            <a:normAutofit fontScale="85000" lnSpcReduction="20000"/>
          </a:bodyPr>
          <a:lstStyle/>
          <a:p>
            <a:r>
              <a:rPr lang="en-US" altLang="zh-CN" dirty="0"/>
              <a:t>Main criteria:</a:t>
            </a:r>
          </a:p>
          <a:p>
            <a:pPr lvl="1"/>
            <a:r>
              <a:rPr lang="en-US" altLang="zh-CN" dirty="0"/>
              <a:t>Traffic on invalidations</a:t>
            </a:r>
          </a:p>
          <a:p>
            <a:pPr lvl="1"/>
            <a:r>
              <a:rPr lang="en-US" altLang="zh-CN" dirty="0"/>
              <a:t>Latency of invalidations</a:t>
            </a:r>
          </a:p>
          <a:p>
            <a:pPr lvl="1"/>
            <a:r>
              <a:rPr lang="en-US" altLang="zh-CN" dirty="0"/>
              <a:t>Storage overheads</a:t>
            </a:r>
          </a:p>
          <a:p>
            <a:r>
              <a:rPr lang="en-US" altLang="zh-CN" dirty="0"/>
              <a:t>Less important criteria:</a:t>
            </a:r>
          </a:p>
          <a:p>
            <a:pPr lvl="1"/>
            <a:r>
              <a:rPr lang="en-US" altLang="zh-CN" dirty="0"/>
              <a:t>Traffic on interventions</a:t>
            </a:r>
          </a:p>
          <a:p>
            <a:pPr lvl="1"/>
            <a:r>
              <a:rPr lang="en-US" altLang="zh-CN" dirty="0"/>
              <a:t>Latency of interventions</a:t>
            </a:r>
          </a:p>
          <a:p>
            <a:r>
              <a:rPr lang="en-US" altLang="zh-CN" dirty="0"/>
              <a:t>Invalidation involves </a:t>
            </a:r>
            <a:r>
              <a:rPr lang="en-US" altLang="zh-CN" dirty="0">
                <a:solidFill>
                  <a:srgbClr val="0066CC"/>
                </a:solidFill>
              </a:rPr>
              <a:t>multiple sharers </a:t>
            </a:r>
            <a:r>
              <a:rPr lang="en-US" altLang="zh-CN" dirty="0"/>
              <a:t>vs. intervention involves a </a:t>
            </a:r>
            <a:r>
              <a:rPr lang="en-US" altLang="zh-CN" dirty="0">
                <a:solidFill>
                  <a:srgbClr val="0066CC"/>
                </a:solidFill>
              </a:rPr>
              <a:t>single owner</a:t>
            </a:r>
          </a:p>
          <a:p>
            <a:endParaRPr lang="zh-CN" altLang="en-US" dirty="0"/>
          </a:p>
        </p:txBody>
      </p:sp>
      <p:sp>
        <p:nvSpPr>
          <p:cNvPr id="3" name="标题 2">
            <a:extLst>
              <a:ext uri="{FF2B5EF4-FFF2-40B4-BE49-F238E27FC236}">
                <a16:creationId xmlns:a16="http://schemas.microsoft.com/office/drawing/2014/main" id="{7862C0C1-6196-4741-AFEB-9691934B59BE}"/>
              </a:ext>
            </a:extLst>
          </p:cNvPr>
          <p:cNvSpPr>
            <a:spLocks noGrp="1"/>
          </p:cNvSpPr>
          <p:nvPr>
            <p:ph type="title"/>
          </p:nvPr>
        </p:nvSpPr>
        <p:spPr>
          <a:xfrm>
            <a:off x="-145133" y="155600"/>
            <a:ext cx="9433048" cy="1143000"/>
          </a:xfrm>
        </p:spPr>
        <p:txBody>
          <a:bodyPr>
            <a:normAutofit/>
          </a:bodyPr>
          <a:lstStyle/>
          <a:p>
            <a:r>
              <a:rPr lang="en-US" altLang="zh-CN" sz="3600" dirty="0"/>
              <a:t>Performance Criteria of Directory Schemes</a:t>
            </a:r>
            <a:endParaRPr lang="zh-CN" altLang="en-US" sz="3600" dirty="0"/>
          </a:p>
        </p:txBody>
      </p:sp>
      <p:sp>
        <p:nvSpPr>
          <p:cNvPr id="4" name="灯片编号占位符 3">
            <a:extLst>
              <a:ext uri="{FF2B5EF4-FFF2-40B4-BE49-F238E27FC236}">
                <a16:creationId xmlns:a16="http://schemas.microsoft.com/office/drawing/2014/main" id="{52B81A16-8195-4F7D-ADB2-4136EA249725}"/>
              </a:ext>
            </a:extLst>
          </p:cNvPr>
          <p:cNvSpPr>
            <a:spLocks noGrp="1"/>
          </p:cNvSpPr>
          <p:nvPr>
            <p:ph type="sldNum" sz="quarter" idx="12"/>
          </p:nvPr>
        </p:nvSpPr>
        <p:spPr/>
        <p:txBody>
          <a:bodyPr/>
          <a:lstStyle/>
          <a:p>
            <a:fld id="{A5846718-CB15-44DC-A3B0-F0ED78D869D1}" type="slidenum">
              <a:rPr lang="en-SG" smtClean="0"/>
              <a:t>33</a:t>
            </a:fld>
            <a:endParaRPr lang="en-SG"/>
          </a:p>
        </p:txBody>
      </p:sp>
      <p:sp>
        <p:nvSpPr>
          <p:cNvPr id="5" name="矩形 4">
            <a:extLst>
              <a:ext uri="{FF2B5EF4-FFF2-40B4-BE49-F238E27FC236}">
                <a16:creationId xmlns:a16="http://schemas.microsoft.com/office/drawing/2014/main" id="{FE4191BE-0E9D-4278-932C-845E4C408ACB}"/>
              </a:ext>
            </a:extLst>
          </p:cNvPr>
          <p:cNvSpPr/>
          <p:nvPr/>
        </p:nvSpPr>
        <p:spPr>
          <a:xfrm>
            <a:off x="5220072" y="1700808"/>
            <a:ext cx="3600400" cy="1477328"/>
          </a:xfrm>
          <a:prstGeom prst="rect">
            <a:avLst/>
          </a:prstGeom>
          <a:ln>
            <a:solidFill>
              <a:srgbClr val="C00000"/>
            </a:solidFill>
          </a:ln>
        </p:spPr>
        <p:txBody>
          <a:bodyPr wrap="square">
            <a:spAutoFit/>
          </a:bodyPr>
          <a:lstStyle/>
          <a:p>
            <a:r>
              <a:rPr lang="en-US" altLang="zh-CN" b="1" dirty="0"/>
              <a:t>Note:</a:t>
            </a:r>
          </a:p>
          <a:p>
            <a:r>
              <a:rPr lang="en-US" altLang="zh-CN" dirty="0"/>
              <a:t>Invalidation:  </a:t>
            </a:r>
          </a:p>
          <a:p>
            <a:pPr marL="285750" indent="-285750">
              <a:buFont typeface="Arial" panose="020B0604020202020204" pitchFamily="34" charset="0"/>
              <a:buChar char="•"/>
            </a:pPr>
            <a:r>
              <a:rPr lang="en-US" altLang="zh-CN" dirty="0">
                <a:solidFill>
                  <a:srgbClr val="0066CC"/>
                </a:solidFill>
                <a:cs typeface="Courier New" panose="02070309020205020404" pitchFamily="49" charset="0"/>
              </a:rPr>
              <a:t>Any </a:t>
            </a:r>
            <a:r>
              <a:rPr lang="en-US" altLang="zh-CN" dirty="0">
                <a:solidFill>
                  <a:srgbClr val="0066CC"/>
                </a:solidFill>
                <a:cs typeface="Courier New" panose="02070309020205020404" pitchFamily="49" charset="0"/>
                <a:sym typeface="Wingdings" panose="05000000000000000000" pitchFamily="2" charset="2"/>
              </a:rPr>
              <a:t> </a:t>
            </a:r>
            <a:r>
              <a:rPr lang="en-US" altLang="zh-CN" dirty="0">
                <a:solidFill>
                  <a:srgbClr val="0066CC"/>
                </a:solidFill>
                <a:cs typeface="Courier New" panose="02070309020205020404" pitchFamily="49" charset="0"/>
              </a:rPr>
              <a:t>Invalid</a:t>
            </a:r>
          </a:p>
          <a:p>
            <a:r>
              <a:rPr lang="en-US" altLang="zh-CN" dirty="0"/>
              <a:t>Intervention: </a:t>
            </a:r>
          </a:p>
          <a:p>
            <a:pPr marL="285750" indent="-285750">
              <a:buFont typeface="Arial" panose="020B0604020202020204" pitchFamily="34" charset="0"/>
              <a:buChar char="•"/>
            </a:pPr>
            <a:r>
              <a:rPr lang="en-US" altLang="zh-CN" dirty="0">
                <a:solidFill>
                  <a:srgbClr val="0066CC"/>
                </a:solidFill>
                <a:latin typeface="Calibri" panose="020F0502020204030204" pitchFamily="34" charset="0"/>
                <a:cs typeface="Calibri" panose="020F0502020204030204" pitchFamily="34" charset="0"/>
              </a:rPr>
              <a:t>Exclusive/Modified </a:t>
            </a:r>
            <a:r>
              <a:rPr lang="en-US" altLang="zh-CN" dirty="0">
                <a:solidFill>
                  <a:srgbClr val="0066CC"/>
                </a:solidFill>
                <a:latin typeface="Calibri" panose="020F0502020204030204" pitchFamily="34" charset="0"/>
                <a:cs typeface="Calibri" panose="020F0502020204030204" pitchFamily="34" charset="0"/>
                <a:sym typeface="Wingdings" panose="05000000000000000000" pitchFamily="2" charset="2"/>
              </a:rPr>
              <a:t></a:t>
            </a:r>
            <a:r>
              <a:rPr lang="en-US" altLang="zh-CN" dirty="0">
                <a:solidFill>
                  <a:srgbClr val="0066CC"/>
                </a:solidFill>
                <a:latin typeface="Calibri" panose="020F0502020204030204" pitchFamily="34" charset="0"/>
                <a:cs typeface="Calibri" panose="020F0502020204030204" pitchFamily="34" charset="0"/>
              </a:rPr>
              <a:t> Shared</a:t>
            </a:r>
          </a:p>
        </p:txBody>
      </p:sp>
    </p:spTree>
    <p:extLst>
      <p:ext uri="{BB962C8B-B14F-4D97-AF65-F5344CB8AC3E}">
        <p14:creationId xmlns:p14="http://schemas.microsoft.com/office/powerpoint/2010/main" val="276187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wipe(down)">
                                      <p:cBhvr>
                                        <p:cTn id="7" dur="500"/>
                                        <p:tgtEl>
                                          <p:spTgt spid="2">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wipe(down)">
                                      <p:cBhvr>
                                        <p:cTn id="10" dur="500"/>
                                        <p:tgtEl>
                                          <p:spTgt spid="2">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wipe(down)">
                                      <p:cBhvr>
                                        <p:cTn id="13" dur="500"/>
                                        <p:tgtEl>
                                          <p:spTgt spid="2">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
                                            <p:txEl>
                                              <p:pRg st="7" end="7"/>
                                            </p:txEl>
                                          </p:spTgt>
                                        </p:tgtEl>
                                        <p:attrNameLst>
                                          <p:attrName>style.visibility</p:attrName>
                                        </p:attrNameLst>
                                      </p:cBhvr>
                                      <p:to>
                                        <p:strVal val="visible"/>
                                      </p:to>
                                    </p:set>
                                    <p:animEffect transition="in" filter="wipe(down)">
                                      <p:cBhvr>
                                        <p:cTn id="18"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参考材料：</a:t>
            </a:r>
            <a:endParaRPr lang="en-US" altLang="zh-CN" dirty="0"/>
          </a:p>
          <a:p>
            <a:pPr lvl="1"/>
            <a:r>
              <a:rPr lang="en-US" altLang="zh-CN" dirty="0"/>
              <a:t>Fundamentals of Parallel Computer Architecture. Chapter 11 “</a:t>
            </a:r>
            <a:r>
              <a:rPr lang="en-US" altLang="zh-CN" dirty="0">
                <a:solidFill>
                  <a:srgbClr val="0066CC"/>
                </a:solidFill>
              </a:rPr>
              <a:t>Distributed Shared Memory Multiprocessors</a:t>
            </a:r>
            <a:r>
              <a:rPr lang="en-US" altLang="zh-CN" dirty="0"/>
              <a:t>”.</a:t>
            </a:r>
          </a:p>
        </p:txBody>
      </p:sp>
      <p:sp>
        <p:nvSpPr>
          <p:cNvPr id="3" name="标题 2"/>
          <p:cNvSpPr>
            <a:spLocks noGrp="1"/>
          </p:cNvSpPr>
          <p:nvPr>
            <p:ph type="title"/>
          </p:nvPr>
        </p:nvSpPr>
        <p:spPr/>
        <p:txBody>
          <a:bodyPr/>
          <a:lstStyle/>
          <a:p>
            <a:r>
              <a:rPr lang="zh-CN" altLang="en-US" dirty="0"/>
              <a:t>课程内容</a:t>
            </a:r>
          </a:p>
        </p:txBody>
      </p:sp>
      <p:sp>
        <p:nvSpPr>
          <p:cNvPr id="4" name="灯片编号占位符 3"/>
          <p:cNvSpPr>
            <a:spLocks noGrp="1"/>
          </p:cNvSpPr>
          <p:nvPr>
            <p:ph type="sldNum" sz="quarter" idx="12"/>
          </p:nvPr>
        </p:nvSpPr>
        <p:spPr/>
        <p:txBody>
          <a:bodyPr/>
          <a:lstStyle/>
          <a:p>
            <a:fld id="{A5846718-CB15-44DC-A3B0-F0ED78D869D1}" type="slidenum">
              <a:rPr lang="en-SG" smtClean="0"/>
              <a:t>34</a:t>
            </a:fld>
            <a:endParaRPr lang="en-SG"/>
          </a:p>
        </p:txBody>
      </p:sp>
    </p:spTree>
    <p:extLst>
      <p:ext uri="{BB962C8B-B14F-4D97-AF65-F5344CB8AC3E}">
        <p14:creationId xmlns:p14="http://schemas.microsoft.com/office/powerpoint/2010/main" val="3639786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B392F79-B6D1-4C9F-871E-891086B4DD65}"/>
              </a:ext>
            </a:extLst>
          </p:cNvPr>
          <p:cNvSpPr>
            <a:spLocks noGrp="1"/>
          </p:cNvSpPr>
          <p:nvPr>
            <p:ph idx="1"/>
          </p:nvPr>
        </p:nvSpPr>
        <p:spPr/>
        <p:txBody>
          <a:bodyPr/>
          <a:lstStyle/>
          <a:p>
            <a:r>
              <a:rPr lang="en-US" altLang="zh-CN" dirty="0">
                <a:solidFill>
                  <a:srgbClr val="0066CC"/>
                </a:solidFill>
              </a:rPr>
              <a:t>Approach 1</a:t>
            </a:r>
            <a:r>
              <a:rPr lang="en-US" altLang="zh-CN" dirty="0"/>
              <a:t>: replace bus with </a:t>
            </a:r>
            <a:r>
              <a:rPr lang="en-US" altLang="zh-CN" dirty="0">
                <a:solidFill>
                  <a:srgbClr val="0066CC"/>
                </a:solidFill>
              </a:rPr>
              <a:t>point-to-point interconnection</a:t>
            </a:r>
            <a:r>
              <a:rPr lang="en-US" altLang="zh-CN" dirty="0"/>
              <a:t>, but keep relying on </a:t>
            </a:r>
            <a:r>
              <a:rPr lang="en-US" altLang="zh-CN" dirty="0">
                <a:solidFill>
                  <a:srgbClr val="0066CC"/>
                </a:solidFill>
              </a:rPr>
              <a:t>snooping/broadcast</a:t>
            </a:r>
          </a:p>
          <a:p>
            <a:pPr lvl="1"/>
            <a:r>
              <a:rPr lang="en-US" altLang="zh-CN" dirty="0"/>
              <a:t>e.g., AMD Opteron (mesh), IBM Cell (ring), Intel Larrabee (ring)</a:t>
            </a:r>
          </a:p>
          <a:p>
            <a:pPr lvl="1"/>
            <a:r>
              <a:rPr lang="en-US" altLang="zh-CN" dirty="0"/>
              <a:t>Still </a:t>
            </a:r>
            <a:r>
              <a:rPr lang="en-US" altLang="zh-CN" dirty="0">
                <a:solidFill>
                  <a:srgbClr val="FF0000"/>
                </a:solidFill>
              </a:rPr>
              <a:t>cannot scale </a:t>
            </a:r>
            <a:r>
              <a:rPr lang="en-US" altLang="zh-CN" dirty="0"/>
              <a:t>to hundreds of processors</a:t>
            </a:r>
          </a:p>
          <a:p>
            <a:endParaRPr lang="zh-CN" altLang="en-US" dirty="0"/>
          </a:p>
        </p:txBody>
      </p:sp>
      <p:sp>
        <p:nvSpPr>
          <p:cNvPr id="3" name="标题 2">
            <a:extLst>
              <a:ext uri="{FF2B5EF4-FFF2-40B4-BE49-F238E27FC236}">
                <a16:creationId xmlns:a16="http://schemas.microsoft.com/office/drawing/2014/main" id="{BFF64435-ECC5-45EC-8981-852D1B6D9664}"/>
              </a:ext>
            </a:extLst>
          </p:cNvPr>
          <p:cNvSpPr>
            <a:spLocks noGrp="1"/>
          </p:cNvSpPr>
          <p:nvPr>
            <p:ph type="title"/>
          </p:nvPr>
        </p:nvSpPr>
        <p:spPr/>
        <p:txBody>
          <a:bodyPr/>
          <a:lstStyle/>
          <a:p>
            <a:r>
              <a:rPr lang="en-US" altLang="zh-CN" dirty="0"/>
              <a:t>Ways to Scale Bus-Based MP</a:t>
            </a:r>
            <a:endParaRPr lang="zh-CN" altLang="en-US" dirty="0"/>
          </a:p>
        </p:txBody>
      </p:sp>
      <p:sp>
        <p:nvSpPr>
          <p:cNvPr id="4" name="灯片编号占位符 3">
            <a:extLst>
              <a:ext uri="{FF2B5EF4-FFF2-40B4-BE49-F238E27FC236}">
                <a16:creationId xmlns:a16="http://schemas.microsoft.com/office/drawing/2014/main" id="{7B75D725-6A59-4559-A91C-6B65CD6543A4}"/>
              </a:ext>
            </a:extLst>
          </p:cNvPr>
          <p:cNvSpPr>
            <a:spLocks noGrp="1"/>
          </p:cNvSpPr>
          <p:nvPr>
            <p:ph type="sldNum" sz="quarter" idx="12"/>
          </p:nvPr>
        </p:nvSpPr>
        <p:spPr/>
        <p:txBody>
          <a:bodyPr/>
          <a:lstStyle/>
          <a:p>
            <a:fld id="{A5846718-CB15-44DC-A3B0-F0ED78D869D1}" type="slidenum">
              <a:rPr lang="en-SG" smtClean="0"/>
              <a:t>4</a:t>
            </a:fld>
            <a:endParaRPr lang="en-SG"/>
          </a:p>
        </p:txBody>
      </p:sp>
    </p:spTree>
    <p:extLst>
      <p:ext uri="{BB962C8B-B14F-4D97-AF65-F5344CB8AC3E}">
        <p14:creationId xmlns:p14="http://schemas.microsoft.com/office/powerpoint/2010/main" val="75151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85F6027-BA12-4A75-9207-A2A6EB023EEB}"/>
              </a:ext>
            </a:extLst>
          </p:cNvPr>
          <p:cNvSpPr>
            <a:spLocks noGrp="1"/>
          </p:cNvSpPr>
          <p:nvPr>
            <p:ph idx="1"/>
          </p:nvPr>
        </p:nvSpPr>
        <p:spPr/>
        <p:txBody>
          <a:bodyPr/>
          <a:lstStyle/>
          <a:p>
            <a:r>
              <a:rPr lang="en-US" altLang="zh-CN" dirty="0">
                <a:solidFill>
                  <a:srgbClr val="0066CC"/>
                </a:solidFill>
              </a:rPr>
              <a:t>Approach 2</a:t>
            </a:r>
            <a:r>
              <a:rPr lang="en-US" altLang="zh-CN" dirty="0"/>
              <a:t>: replace broadcast with </a:t>
            </a:r>
            <a:r>
              <a:rPr lang="en-US" altLang="zh-CN" dirty="0">
                <a:solidFill>
                  <a:srgbClr val="0066CC"/>
                </a:solidFill>
              </a:rPr>
              <a:t>directory protocol</a:t>
            </a:r>
          </a:p>
          <a:p>
            <a:pPr lvl="1"/>
            <a:r>
              <a:rPr lang="en-US" altLang="zh-CN" dirty="0"/>
              <a:t>e.g. SGI </a:t>
            </a:r>
            <a:r>
              <a:rPr lang="en-US" altLang="zh-CN" dirty="0" err="1"/>
              <a:t>Altix</a:t>
            </a:r>
            <a:r>
              <a:rPr lang="en-US" altLang="zh-CN" dirty="0"/>
              <a:t> system</a:t>
            </a:r>
          </a:p>
          <a:p>
            <a:pPr lvl="1"/>
            <a:r>
              <a:rPr lang="en-US" altLang="zh-CN" dirty="0"/>
              <a:t>Leads to </a:t>
            </a:r>
            <a:r>
              <a:rPr lang="en-US" altLang="zh-CN" dirty="0">
                <a:solidFill>
                  <a:srgbClr val="0066CC"/>
                </a:solidFill>
              </a:rPr>
              <a:t>distributed shared memory (DSM) </a:t>
            </a:r>
            <a:r>
              <a:rPr lang="en-US" altLang="zh-CN" dirty="0"/>
              <a:t>multiprocessors</a:t>
            </a:r>
          </a:p>
          <a:p>
            <a:pPr lvl="1"/>
            <a:r>
              <a:rPr lang="en-US" altLang="zh-CN" dirty="0"/>
              <a:t>Scaling to </a:t>
            </a:r>
            <a:r>
              <a:rPr lang="en-US" altLang="zh-CN" dirty="0">
                <a:solidFill>
                  <a:srgbClr val="0066CC"/>
                </a:solidFill>
              </a:rPr>
              <a:t>tens to hundreds</a:t>
            </a:r>
            <a:r>
              <a:rPr lang="en-US" altLang="zh-CN" dirty="0"/>
              <a:t> of processors</a:t>
            </a:r>
          </a:p>
          <a:p>
            <a:endParaRPr lang="zh-CN" altLang="en-US" dirty="0"/>
          </a:p>
        </p:txBody>
      </p:sp>
      <p:sp>
        <p:nvSpPr>
          <p:cNvPr id="3" name="标题 2">
            <a:extLst>
              <a:ext uri="{FF2B5EF4-FFF2-40B4-BE49-F238E27FC236}">
                <a16:creationId xmlns:a16="http://schemas.microsoft.com/office/drawing/2014/main" id="{0388856A-A17F-4CC0-9D6D-BF860DEAB83F}"/>
              </a:ext>
            </a:extLst>
          </p:cNvPr>
          <p:cNvSpPr>
            <a:spLocks noGrp="1"/>
          </p:cNvSpPr>
          <p:nvPr>
            <p:ph type="title"/>
          </p:nvPr>
        </p:nvSpPr>
        <p:spPr/>
        <p:txBody>
          <a:bodyPr/>
          <a:lstStyle/>
          <a:p>
            <a:r>
              <a:rPr lang="en-US" altLang="zh-CN" dirty="0"/>
              <a:t>Ways to Scale Bus-Based MP</a:t>
            </a:r>
            <a:endParaRPr lang="zh-CN" altLang="en-US" dirty="0"/>
          </a:p>
        </p:txBody>
      </p:sp>
      <p:sp>
        <p:nvSpPr>
          <p:cNvPr id="4" name="灯片编号占位符 3">
            <a:extLst>
              <a:ext uri="{FF2B5EF4-FFF2-40B4-BE49-F238E27FC236}">
                <a16:creationId xmlns:a16="http://schemas.microsoft.com/office/drawing/2014/main" id="{94A2E3BC-4CF4-4A36-8A74-B9F3A10127E7}"/>
              </a:ext>
            </a:extLst>
          </p:cNvPr>
          <p:cNvSpPr>
            <a:spLocks noGrp="1"/>
          </p:cNvSpPr>
          <p:nvPr>
            <p:ph type="sldNum" sz="quarter" idx="12"/>
          </p:nvPr>
        </p:nvSpPr>
        <p:spPr/>
        <p:txBody>
          <a:bodyPr/>
          <a:lstStyle/>
          <a:p>
            <a:fld id="{A5846718-CB15-44DC-A3B0-F0ED78D869D1}" type="slidenum">
              <a:rPr lang="en-SG" smtClean="0"/>
              <a:t>5</a:t>
            </a:fld>
            <a:endParaRPr lang="en-SG"/>
          </a:p>
        </p:txBody>
      </p:sp>
    </p:spTree>
    <p:extLst>
      <p:ext uri="{BB962C8B-B14F-4D97-AF65-F5344CB8AC3E}">
        <p14:creationId xmlns:p14="http://schemas.microsoft.com/office/powerpoint/2010/main" val="201880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38EAFC8-4B22-45D4-8249-1BBD2986F30C}"/>
              </a:ext>
            </a:extLst>
          </p:cNvPr>
          <p:cNvSpPr>
            <a:spLocks noGrp="1"/>
          </p:cNvSpPr>
          <p:nvPr>
            <p:ph type="title"/>
          </p:nvPr>
        </p:nvSpPr>
        <p:spPr>
          <a:xfrm>
            <a:off x="539552" y="2420888"/>
            <a:ext cx="8229600" cy="1143000"/>
          </a:xfrm>
        </p:spPr>
        <p:txBody>
          <a:bodyPr>
            <a:normAutofit/>
          </a:bodyPr>
          <a:lstStyle/>
          <a:p>
            <a:r>
              <a:rPr lang="en-AU" altLang="zh-CN" sz="6000" b="0" dirty="0">
                <a:solidFill>
                  <a:srgbClr val="0066CC"/>
                </a:solidFill>
                <a:latin typeface="Gill Sans MT" panose="020B0502020104020203" pitchFamily="34" charset="0"/>
              </a:rPr>
              <a:t>Directory Protocols</a:t>
            </a:r>
            <a:endParaRPr lang="zh-CN" altLang="en-US" sz="6000" b="0" dirty="0">
              <a:solidFill>
                <a:srgbClr val="0066CC"/>
              </a:solidFill>
              <a:latin typeface="Gill Sans MT" panose="020B0502020104020203" pitchFamily="34" charset="0"/>
            </a:endParaRPr>
          </a:p>
        </p:txBody>
      </p:sp>
      <p:sp>
        <p:nvSpPr>
          <p:cNvPr id="4" name="灯片编号占位符 3">
            <a:extLst>
              <a:ext uri="{FF2B5EF4-FFF2-40B4-BE49-F238E27FC236}">
                <a16:creationId xmlns:a16="http://schemas.microsoft.com/office/drawing/2014/main" id="{82BABF71-A1D0-4B3C-9C00-FA402477C63F}"/>
              </a:ext>
            </a:extLst>
          </p:cNvPr>
          <p:cNvSpPr>
            <a:spLocks noGrp="1"/>
          </p:cNvSpPr>
          <p:nvPr>
            <p:ph type="sldNum" sz="quarter" idx="12"/>
          </p:nvPr>
        </p:nvSpPr>
        <p:spPr/>
        <p:txBody>
          <a:bodyPr/>
          <a:lstStyle/>
          <a:p>
            <a:fld id="{A5846718-CB15-44DC-A3B0-F0ED78D869D1}" type="slidenum">
              <a:rPr lang="en-SG" smtClean="0"/>
              <a:t>6</a:t>
            </a:fld>
            <a:endParaRPr lang="en-SG"/>
          </a:p>
        </p:txBody>
      </p:sp>
    </p:spTree>
    <p:extLst>
      <p:ext uri="{BB962C8B-B14F-4D97-AF65-F5344CB8AC3E}">
        <p14:creationId xmlns:p14="http://schemas.microsoft.com/office/powerpoint/2010/main" val="4033870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94DD416-5F75-4641-98A2-C28C1018E05E}"/>
              </a:ext>
            </a:extLst>
          </p:cNvPr>
          <p:cNvSpPr>
            <a:spLocks noGrp="1"/>
          </p:cNvSpPr>
          <p:nvPr>
            <p:ph idx="1"/>
          </p:nvPr>
        </p:nvSpPr>
        <p:spPr>
          <a:xfrm>
            <a:off x="456591" y="1417638"/>
            <a:ext cx="8229600" cy="5165724"/>
          </a:xfrm>
        </p:spPr>
        <p:txBody>
          <a:bodyPr>
            <a:normAutofit fontScale="92500"/>
          </a:bodyPr>
          <a:lstStyle/>
          <a:p>
            <a:r>
              <a:rPr lang="en-US" altLang="zh-CN" dirty="0"/>
              <a:t>Questions:</a:t>
            </a:r>
          </a:p>
          <a:p>
            <a:pPr lvl="1"/>
            <a:r>
              <a:rPr lang="en-US" altLang="zh-CN" dirty="0"/>
              <a:t>Which memory a block must be placed in</a:t>
            </a:r>
          </a:p>
          <a:p>
            <a:pPr lvl="1"/>
            <a:r>
              <a:rPr lang="en-US" altLang="zh-CN" dirty="0"/>
              <a:t>Where the directory of a particular block can be found</a:t>
            </a:r>
          </a:p>
          <a:p>
            <a:pPr lvl="1"/>
            <a:r>
              <a:rPr lang="en-US" altLang="zh-CN" dirty="0"/>
              <a:t>How the directory information is organized</a:t>
            </a:r>
          </a:p>
          <a:p>
            <a:pPr lvl="1"/>
            <a:r>
              <a:rPr lang="en-US" altLang="zh-CN" dirty="0"/>
              <a:t>How to handle races in the protocol</a:t>
            </a:r>
          </a:p>
          <a:p>
            <a:pPr lvl="1"/>
            <a:r>
              <a:rPr lang="en-US" altLang="zh-CN" dirty="0"/>
              <a:t>How to ensure write propagation and write serialization in a DSM</a:t>
            </a:r>
          </a:p>
          <a:p>
            <a:pPr lvl="1"/>
            <a:r>
              <a:rPr lang="en-US" altLang="zh-CN" dirty="0"/>
              <a:t>…….</a:t>
            </a:r>
            <a:endParaRPr lang="zh-CN" altLang="en-US" dirty="0"/>
          </a:p>
        </p:txBody>
      </p:sp>
      <p:sp>
        <p:nvSpPr>
          <p:cNvPr id="3" name="标题 2">
            <a:extLst>
              <a:ext uri="{FF2B5EF4-FFF2-40B4-BE49-F238E27FC236}">
                <a16:creationId xmlns:a16="http://schemas.microsoft.com/office/drawing/2014/main" id="{1667DBEC-DAD3-4805-A1AE-79C9C3D156D3}"/>
              </a:ext>
            </a:extLst>
          </p:cNvPr>
          <p:cNvSpPr>
            <a:spLocks noGrp="1"/>
          </p:cNvSpPr>
          <p:nvPr>
            <p:ph type="title"/>
          </p:nvPr>
        </p:nvSpPr>
        <p:spPr/>
        <p:txBody>
          <a:bodyPr>
            <a:normAutofit/>
          </a:bodyPr>
          <a:lstStyle/>
          <a:p>
            <a:r>
              <a:rPr lang="en-US" altLang="zh-CN" dirty="0"/>
              <a:t>Questions to be considered</a:t>
            </a:r>
            <a:endParaRPr lang="zh-CN" altLang="en-US" dirty="0"/>
          </a:p>
        </p:txBody>
      </p:sp>
      <p:sp>
        <p:nvSpPr>
          <p:cNvPr id="4" name="灯片编号占位符 3">
            <a:extLst>
              <a:ext uri="{FF2B5EF4-FFF2-40B4-BE49-F238E27FC236}">
                <a16:creationId xmlns:a16="http://schemas.microsoft.com/office/drawing/2014/main" id="{D760E360-0C17-4EE9-8CBD-2AFC472162BB}"/>
              </a:ext>
            </a:extLst>
          </p:cNvPr>
          <p:cNvSpPr>
            <a:spLocks noGrp="1"/>
          </p:cNvSpPr>
          <p:nvPr>
            <p:ph type="sldNum" sz="quarter" idx="12"/>
          </p:nvPr>
        </p:nvSpPr>
        <p:spPr/>
        <p:txBody>
          <a:bodyPr/>
          <a:lstStyle/>
          <a:p>
            <a:fld id="{A5846718-CB15-44DC-A3B0-F0ED78D869D1}" type="slidenum">
              <a:rPr lang="en-SG" smtClean="0"/>
              <a:t>7</a:t>
            </a:fld>
            <a:endParaRPr lang="en-SG"/>
          </a:p>
        </p:txBody>
      </p:sp>
    </p:spTree>
    <p:extLst>
      <p:ext uri="{BB962C8B-B14F-4D97-AF65-F5344CB8AC3E}">
        <p14:creationId xmlns:p14="http://schemas.microsoft.com/office/powerpoint/2010/main" val="247743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down)">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down)">
                                      <p:cBhvr>
                                        <p:cTn id="2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BCD6F20-D8F2-4FD8-9C9D-EB68F425F001}"/>
              </a:ext>
            </a:extLst>
          </p:cNvPr>
          <p:cNvSpPr>
            <a:spLocks noGrp="1"/>
          </p:cNvSpPr>
          <p:nvPr>
            <p:ph idx="1"/>
          </p:nvPr>
        </p:nvSpPr>
        <p:spPr/>
        <p:txBody>
          <a:bodyPr/>
          <a:lstStyle/>
          <a:p>
            <a:r>
              <a:rPr lang="en-US" altLang="zh-CN" dirty="0"/>
              <a:t>Q1: </a:t>
            </a:r>
            <a:r>
              <a:rPr lang="en-US" altLang="zh-CN" dirty="0">
                <a:solidFill>
                  <a:srgbClr val="0066CC"/>
                </a:solidFill>
              </a:rPr>
              <a:t>which memory to place a particular block? </a:t>
            </a:r>
          </a:p>
          <a:p>
            <a:r>
              <a:rPr lang="en-US" altLang="zh-CN" dirty="0"/>
              <a:t>One solution: </a:t>
            </a:r>
            <a:r>
              <a:rPr lang="en-US" altLang="zh-CN" dirty="0">
                <a:solidFill>
                  <a:srgbClr val="0066CC"/>
                </a:solidFill>
              </a:rPr>
              <a:t>block interleaving </a:t>
            </a:r>
          </a:p>
          <a:p>
            <a:pPr lvl="1"/>
            <a:endParaRPr lang="zh-CN" altLang="en-US" dirty="0">
              <a:solidFill>
                <a:srgbClr val="0066CC"/>
              </a:solidFill>
            </a:endParaRPr>
          </a:p>
        </p:txBody>
      </p:sp>
      <p:sp>
        <p:nvSpPr>
          <p:cNvPr id="3" name="标题 2">
            <a:extLst>
              <a:ext uri="{FF2B5EF4-FFF2-40B4-BE49-F238E27FC236}">
                <a16:creationId xmlns:a16="http://schemas.microsoft.com/office/drawing/2014/main" id="{D70A05B9-822E-4179-B25E-93F0A1CC7324}"/>
              </a:ext>
            </a:extLst>
          </p:cNvPr>
          <p:cNvSpPr>
            <a:spLocks noGrp="1"/>
          </p:cNvSpPr>
          <p:nvPr>
            <p:ph type="title"/>
          </p:nvPr>
        </p:nvSpPr>
        <p:spPr/>
        <p:txBody>
          <a:bodyPr/>
          <a:lstStyle/>
          <a:p>
            <a:r>
              <a:rPr lang="en-US" altLang="zh-CN" dirty="0"/>
              <a:t>Question 1</a:t>
            </a:r>
            <a:endParaRPr lang="zh-CN" altLang="en-US" dirty="0"/>
          </a:p>
        </p:txBody>
      </p:sp>
      <p:sp>
        <p:nvSpPr>
          <p:cNvPr id="4" name="灯片编号占位符 3">
            <a:extLst>
              <a:ext uri="{FF2B5EF4-FFF2-40B4-BE49-F238E27FC236}">
                <a16:creationId xmlns:a16="http://schemas.microsoft.com/office/drawing/2014/main" id="{155ED968-E539-46B8-B495-4F0FDCCE1974}"/>
              </a:ext>
            </a:extLst>
          </p:cNvPr>
          <p:cNvSpPr>
            <a:spLocks noGrp="1"/>
          </p:cNvSpPr>
          <p:nvPr>
            <p:ph type="sldNum" sz="quarter" idx="12"/>
          </p:nvPr>
        </p:nvSpPr>
        <p:spPr/>
        <p:txBody>
          <a:bodyPr/>
          <a:lstStyle/>
          <a:p>
            <a:fld id="{A5846718-CB15-44DC-A3B0-F0ED78D869D1}" type="slidenum">
              <a:rPr lang="en-SG" smtClean="0"/>
              <a:t>8</a:t>
            </a:fld>
            <a:endParaRPr lang="en-SG"/>
          </a:p>
        </p:txBody>
      </p:sp>
      <p:pic>
        <p:nvPicPr>
          <p:cNvPr id="5" name="图片 4">
            <a:extLst>
              <a:ext uri="{FF2B5EF4-FFF2-40B4-BE49-F238E27FC236}">
                <a16:creationId xmlns:a16="http://schemas.microsoft.com/office/drawing/2014/main" id="{87CD50E8-14B6-4081-8AD9-74B9662B3E13}"/>
              </a:ext>
            </a:extLst>
          </p:cNvPr>
          <p:cNvPicPr>
            <a:picLocks noChangeAspect="1"/>
          </p:cNvPicPr>
          <p:nvPr/>
        </p:nvPicPr>
        <p:blipFill>
          <a:blip r:embed="rId2"/>
          <a:stretch>
            <a:fillRect/>
          </a:stretch>
        </p:blipFill>
        <p:spPr>
          <a:xfrm>
            <a:off x="251520" y="3006700"/>
            <a:ext cx="4912784" cy="3359398"/>
          </a:xfrm>
          <a:prstGeom prst="rect">
            <a:avLst/>
          </a:prstGeom>
        </p:spPr>
      </p:pic>
      <p:sp>
        <p:nvSpPr>
          <p:cNvPr id="6" name="文本框 5">
            <a:extLst>
              <a:ext uri="{FF2B5EF4-FFF2-40B4-BE49-F238E27FC236}">
                <a16:creationId xmlns:a16="http://schemas.microsoft.com/office/drawing/2014/main" id="{B56E22A3-0860-4D98-A421-5E5CF6E19326}"/>
              </a:ext>
            </a:extLst>
          </p:cNvPr>
          <p:cNvSpPr txBox="1"/>
          <p:nvPr/>
        </p:nvSpPr>
        <p:spPr>
          <a:xfrm>
            <a:off x="5508104" y="3645024"/>
            <a:ext cx="3528392" cy="1569660"/>
          </a:xfrm>
          <a:prstGeom prst="rect">
            <a:avLst/>
          </a:prstGeom>
          <a:noFill/>
          <a:ln>
            <a:solidFill>
              <a:srgbClr val="C00000"/>
            </a:solidFill>
          </a:ln>
        </p:spPr>
        <p:txBody>
          <a:bodyPr wrap="square" rtlCol="0">
            <a:spAutoFit/>
          </a:bodyPr>
          <a:lstStyle/>
          <a:p>
            <a:pPr marL="285750" indent="-285750">
              <a:buFont typeface="Arial" panose="020B0604020202020204" pitchFamily="34" charset="0"/>
              <a:buChar char="•"/>
            </a:pPr>
            <a:r>
              <a:rPr lang="en-US" altLang="zh-CN" sz="2400" dirty="0">
                <a:solidFill>
                  <a:srgbClr val="FF0000"/>
                </a:solidFill>
              </a:rPr>
              <a:t>Works against spatial locality </a:t>
            </a:r>
            <a:r>
              <a:rPr lang="en-US" altLang="zh-CN" sz="2400" dirty="0"/>
              <a:t>of accesses</a:t>
            </a:r>
          </a:p>
          <a:p>
            <a:pPr marL="285750" indent="-285750">
              <a:buFont typeface="Arial" panose="020B0604020202020204" pitchFamily="34" charset="0"/>
              <a:buChar char="•"/>
            </a:pPr>
            <a:r>
              <a:rPr lang="en-US" altLang="zh-CN" sz="2400" dirty="0"/>
              <a:t>In most DSMs, block interleaving is </a:t>
            </a:r>
            <a:r>
              <a:rPr lang="en-US" altLang="zh-CN" sz="2400" dirty="0">
                <a:solidFill>
                  <a:srgbClr val="FF0000"/>
                </a:solidFill>
              </a:rPr>
              <a:t>not used</a:t>
            </a:r>
            <a:r>
              <a:rPr lang="en-US" altLang="zh-CN" sz="2400" dirty="0"/>
              <a:t>. </a:t>
            </a:r>
            <a:endParaRPr lang="zh-CN" altLang="en-US" sz="2400" dirty="0"/>
          </a:p>
        </p:txBody>
      </p:sp>
    </p:spTree>
    <p:extLst>
      <p:ext uri="{BB962C8B-B14F-4D97-AF65-F5344CB8AC3E}">
        <p14:creationId xmlns:p14="http://schemas.microsoft.com/office/powerpoint/2010/main" val="218667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9240476-84E1-4C48-8138-BC4BBEA113FC}"/>
              </a:ext>
            </a:extLst>
          </p:cNvPr>
          <p:cNvSpPr>
            <a:spLocks noGrp="1"/>
          </p:cNvSpPr>
          <p:nvPr>
            <p:ph idx="1"/>
          </p:nvPr>
        </p:nvSpPr>
        <p:spPr>
          <a:xfrm>
            <a:off x="456591" y="1141477"/>
            <a:ext cx="8229600" cy="4819674"/>
          </a:xfrm>
        </p:spPr>
        <p:txBody>
          <a:bodyPr>
            <a:normAutofit/>
          </a:bodyPr>
          <a:lstStyle/>
          <a:p>
            <a:r>
              <a:rPr lang="en-US" altLang="zh-CN" sz="2800" dirty="0"/>
              <a:t>Another solution: </a:t>
            </a:r>
            <a:r>
              <a:rPr lang="en-US" altLang="zh-CN" sz="2800" dirty="0">
                <a:solidFill>
                  <a:srgbClr val="0066CC"/>
                </a:solidFill>
              </a:rPr>
              <a:t>mapping without interleaving</a:t>
            </a:r>
          </a:p>
          <a:p>
            <a:pPr lvl="1"/>
            <a:r>
              <a:rPr lang="en-US" altLang="zh-CN" sz="2400" dirty="0"/>
              <a:t>Consecutive physical page frames (</a:t>
            </a:r>
            <a:r>
              <a:rPr lang="en-US" altLang="zh-CN" sz="2400" dirty="0" err="1"/>
              <a:t>pfr</a:t>
            </a:r>
            <a:r>
              <a:rPr lang="en-US" altLang="zh-CN" sz="2400" dirty="0"/>
              <a:t>) are mapped to a memory. </a:t>
            </a:r>
            <a:endParaRPr lang="zh-CN" altLang="en-US" sz="2400" dirty="0"/>
          </a:p>
        </p:txBody>
      </p:sp>
      <p:sp>
        <p:nvSpPr>
          <p:cNvPr id="3" name="标题 2">
            <a:extLst>
              <a:ext uri="{FF2B5EF4-FFF2-40B4-BE49-F238E27FC236}">
                <a16:creationId xmlns:a16="http://schemas.microsoft.com/office/drawing/2014/main" id="{A84CC817-206B-4901-95FF-59D0DE11547D}"/>
              </a:ext>
            </a:extLst>
          </p:cNvPr>
          <p:cNvSpPr>
            <a:spLocks noGrp="1"/>
          </p:cNvSpPr>
          <p:nvPr>
            <p:ph type="title"/>
          </p:nvPr>
        </p:nvSpPr>
        <p:spPr>
          <a:xfrm>
            <a:off x="456591" y="49188"/>
            <a:ext cx="8229600" cy="1143000"/>
          </a:xfrm>
        </p:spPr>
        <p:txBody>
          <a:bodyPr/>
          <a:lstStyle/>
          <a:p>
            <a:r>
              <a:rPr lang="en-US" altLang="zh-CN" dirty="0"/>
              <a:t>Question 1</a:t>
            </a:r>
            <a:endParaRPr lang="zh-CN" altLang="en-US" dirty="0"/>
          </a:p>
        </p:txBody>
      </p:sp>
      <p:sp>
        <p:nvSpPr>
          <p:cNvPr id="4" name="灯片编号占位符 3">
            <a:extLst>
              <a:ext uri="{FF2B5EF4-FFF2-40B4-BE49-F238E27FC236}">
                <a16:creationId xmlns:a16="http://schemas.microsoft.com/office/drawing/2014/main" id="{EC7822D9-303A-4263-8073-2FFA81CD589A}"/>
              </a:ext>
            </a:extLst>
          </p:cNvPr>
          <p:cNvSpPr>
            <a:spLocks noGrp="1"/>
          </p:cNvSpPr>
          <p:nvPr>
            <p:ph type="sldNum" sz="quarter" idx="12"/>
          </p:nvPr>
        </p:nvSpPr>
        <p:spPr/>
        <p:txBody>
          <a:bodyPr/>
          <a:lstStyle/>
          <a:p>
            <a:fld id="{A5846718-CB15-44DC-A3B0-F0ED78D869D1}" type="slidenum">
              <a:rPr lang="en-SG" smtClean="0"/>
              <a:t>9</a:t>
            </a:fld>
            <a:endParaRPr lang="en-SG"/>
          </a:p>
        </p:txBody>
      </p:sp>
      <p:pic>
        <p:nvPicPr>
          <p:cNvPr id="5" name="图片 4">
            <a:extLst>
              <a:ext uri="{FF2B5EF4-FFF2-40B4-BE49-F238E27FC236}">
                <a16:creationId xmlns:a16="http://schemas.microsoft.com/office/drawing/2014/main" id="{F5A79047-F28B-4CE1-A505-7CA087F1FA01}"/>
              </a:ext>
            </a:extLst>
          </p:cNvPr>
          <p:cNvPicPr>
            <a:picLocks noChangeAspect="1"/>
          </p:cNvPicPr>
          <p:nvPr/>
        </p:nvPicPr>
        <p:blipFill>
          <a:blip r:embed="rId2"/>
          <a:stretch>
            <a:fillRect/>
          </a:stretch>
        </p:blipFill>
        <p:spPr>
          <a:xfrm>
            <a:off x="323528" y="3003412"/>
            <a:ext cx="4916593" cy="3352938"/>
          </a:xfrm>
          <a:prstGeom prst="rect">
            <a:avLst/>
          </a:prstGeom>
        </p:spPr>
      </p:pic>
      <p:sp>
        <p:nvSpPr>
          <p:cNvPr id="6" name="文本框 5">
            <a:extLst>
              <a:ext uri="{FF2B5EF4-FFF2-40B4-BE49-F238E27FC236}">
                <a16:creationId xmlns:a16="http://schemas.microsoft.com/office/drawing/2014/main" id="{3CFE6117-A6D0-46DE-955A-B95DADF1D1CE}"/>
              </a:ext>
            </a:extLst>
          </p:cNvPr>
          <p:cNvSpPr txBox="1"/>
          <p:nvPr/>
        </p:nvSpPr>
        <p:spPr>
          <a:xfrm>
            <a:off x="5436096" y="3551314"/>
            <a:ext cx="3528392" cy="1938992"/>
          </a:xfrm>
          <a:prstGeom prst="rect">
            <a:avLst/>
          </a:prstGeom>
          <a:noFill/>
          <a:ln>
            <a:solidFill>
              <a:srgbClr val="C00000"/>
            </a:solidFill>
          </a:ln>
        </p:spPr>
        <p:txBody>
          <a:bodyPr wrap="square" rtlCol="0">
            <a:spAutoFit/>
          </a:bodyPr>
          <a:lstStyle/>
          <a:p>
            <a:pPr marL="285750" indent="-285750">
              <a:buFont typeface="Arial" panose="020B0604020202020204" pitchFamily="34" charset="0"/>
              <a:buChar char="•"/>
            </a:pPr>
            <a:r>
              <a:rPr lang="en-US" altLang="zh-CN" sz="2000" dirty="0"/>
              <a:t>OS must be involved in deciding where to allocate  </a:t>
            </a:r>
          </a:p>
          <a:p>
            <a:pPr marL="742950" lvl="1" indent="-285750">
              <a:buFont typeface="Arial" panose="020B0604020202020204" pitchFamily="34" charset="0"/>
              <a:buChar char="•"/>
            </a:pPr>
            <a:r>
              <a:rPr lang="en-US" altLang="zh-CN" sz="2000" dirty="0">
                <a:solidFill>
                  <a:srgbClr val="0066CC"/>
                </a:solidFill>
              </a:rPr>
              <a:t>First touch </a:t>
            </a:r>
          </a:p>
          <a:p>
            <a:pPr marL="1200150" lvl="2" indent="-285750">
              <a:buFont typeface="Arial" panose="020B0604020202020204" pitchFamily="34" charset="0"/>
              <a:buChar char="•"/>
            </a:pPr>
            <a:r>
              <a:rPr lang="en-US" altLang="zh-CN" sz="2000" dirty="0"/>
              <a:t>Processor that first accesses it.</a:t>
            </a:r>
          </a:p>
          <a:p>
            <a:pPr marL="742950" lvl="1" indent="-285750">
              <a:buFont typeface="Arial" panose="020B0604020202020204" pitchFamily="34" charset="0"/>
              <a:buChar char="•"/>
            </a:pPr>
            <a:r>
              <a:rPr lang="en-US" altLang="zh-CN" sz="2000" dirty="0">
                <a:solidFill>
                  <a:srgbClr val="0066CC"/>
                </a:solidFill>
              </a:rPr>
              <a:t>round robin</a:t>
            </a:r>
          </a:p>
        </p:txBody>
      </p:sp>
    </p:spTree>
    <p:extLst>
      <p:ext uri="{BB962C8B-B14F-4D97-AF65-F5344CB8AC3E}">
        <p14:creationId xmlns:p14="http://schemas.microsoft.com/office/powerpoint/2010/main" val="194440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5659</TotalTime>
  <Words>1848</Words>
  <Application>Microsoft Office PowerPoint</Application>
  <PresentationFormat>全屏显示(4:3)</PresentationFormat>
  <Paragraphs>541</Paragraphs>
  <Slides>34</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ＭＳ Ｐゴシック</vt:lpstr>
      <vt:lpstr>宋体</vt:lpstr>
      <vt:lpstr>微软雅黑</vt:lpstr>
      <vt:lpstr>Arial</vt:lpstr>
      <vt:lpstr>Calibri</vt:lpstr>
      <vt:lpstr>Courier New</vt:lpstr>
      <vt:lpstr>Gill Sans MT</vt:lpstr>
      <vt:lpstr>Verdana</vt:lpstr>
      <vt:lpstr>Wingdings</vt:lpstr>
      <vt:lpstr>Office Theme</vt:lpstr>
      <vt:lpstr>Directory-Based  Cache Coherence </vt:lpstr>
      <vt:lpstr>Scalable Shared Memory System</vt:lpstr>
      <vt:lpstr>Scalable Shared Memory System</vt:lpstr>
      <vt:lpstr>Ways to Scale Bus-Based MP</vt:lpstr>
      <vt:lpstr>Ways to Scale Bus-Based MP</vt:lpstr>
      <vt:lpstr>Directory Protocols</vt:lpstr>
      <vt:lpstr>Questions to be considered</vt:lpstr>
      <vt:lpstr>Question 1</vt:lpstr>
      <vt:lpstr>Question 1</vt:lpstr>
      <vt:lpstr>Finding a Block</vt:lpstr>
      <vt:lpstr>Question 2</vt:lpstr>
      <vt:lpstr>Centralized Directory </vt:lpstr>
      <vt:lpstr>Distributed Directory</vt:lpstr>
      <vt:lpstr>Basic Directory Handling of Load Request</vt:lpstr>
      <vt:lpstr>Basic Directory Handling of a Write Req</vt:lpstr>
      <vt:lpstr>What Info in the Directory?</vt:lpstr>
      <vt:lpstr>What Info in the Directory</vt:lpstr>
      <vt:lpstr>Basic DSM Cache Coherence Protocol</vt:lpstr>
      <vt:lpstr>Example</vt:lpstr>
      <vt:lpstr>Coherence Messages</vt:lpstr>
      <vt:lpstr>Coherence Messages</vt:lpstr>
      <vt:lpstr>Coherence Messages</vt:lpstr>
      <vt:lpstr>State Transition at the Directory</vt:lpstr>
      <vt:lpstr>Full-bit Vector Protocol Visualization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Summary of State Changes</vt:lpstr>
      <vt:lpstr>Performance Criteria of Directory Schemes</vt:lpstr>
      <vt:lpstr>课程内容</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Storm for Real-Time Stream Data Analytic</dc:title>
  <dc:creator>Tom Fu</dc:creator>
  <cp:lastModifiedBy>Windows 用户</cp:lastModifiedBy>
  <cp:revision>947</cp:revision>
  <dcterms:created xsi:type="dcterms:W3CDTF">2015-08-27T02:23:10Z</dcterms:created>
  <dcterms:modified xsi:type="dcterms:W3CDTF">2023-03-15T01:12:59Z</dcterms:modified>
</cp:coreProperties>
</file>