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1"/>
  </p:notesMasterIdLst>
  <p:sldIdLst>
    <p:sldId id="975" r:id="rId2"/>
    <p:sldId id="1084" r:id="rId3"/>
    <p:sldId id="345" r:id="rId4"/>
    <p:sldId id="1006" r:id="rId5"/>
    <p:sldId id="346" r:id="rId6"/>
    <p:sldId id="1007" r:id="rId7"/>
    <p:sldId id="348" r:id="rId8"/>
    <p:sldId id="349" r:id="rId9"/>
    <p:sldId id="350" r:id="rId10"/>
    <p:sldId id="352" r:id="rId11"/>
    <p:sldId id="357" r:id="rId12"/>
    <p:sldId id="353" r:id="rId13"/>
    <p:sldId id="354" r:id="rId14"/>
    <p:sldId id="355" r:id="rId15"/>
    <p:sldId id="358" r:id="rId16"/>
    <p:sldId id="479" r:id="rId17"/>
    <p:sldId id="1041" r:id="rId18"/>
    <p:sldId id="260" r:id="rId19"/>
    <p:sldId id="1029" r:id="rId20"/>
    <p:sldId id="1059" r:id="rId21"/>
    <p:sldId id="1060" r:id="rId22"/>
    <p:sldId id="1061" r:id="rId23"/>
    <p:sldId id="1063" r:id="rId24"/>
    <p:sldId id="1062" r:id="rId25"/>
    <p:sldId id="261" r:id="rId26"/>
    <p:sldId id="302" r:id="rId27"/>
    <p:sldId id="1083" r:id="rId28"/>
    <p:sldId id="1047" r:id="rId29"/>
    <p:sldId id="1048" r:id="rId30"/>
    <p:sldId id="1049" r:id="rId31"/>
    <p:sldId id="1030" r:id="rId32"/>
    <p:sldId id="1031" r:id="rId33"/>
    <p:sldId id="1032" r:id="rId34"/>
    <p:sldId id="1042" r:id="rId35"/>
    <p:sldId id="1033" r:id="rId36"/>
    <p:sldId id="1052" r:id="rId37"/>
    <p:sldId id="1051" r:id="rId38"/>
    <p:sldId id="1050" r:id="rId39"/>
    <p:sldId id="1035" r:id="rId40"/>
    <p:sldId id="270" r:id="rId41"/>
    <p:sldId id="1008" r:id="rId42"/>
    <p:sldId id="1055" r:id="rId43"/>
    <p:sldId id="1056" r:id="rId44"/>
    <p:sldId id="1064" r:id="rId45"/>
    <p:sldId id="303" r:id="rId46"/>
    <p:sldId id="304" r:id="rId47"/>
    <p:sldId id="305" r:id="rId48"/>
    <p:sldId id="306" r:id="rId49"/>
    <p:sldId id="307" r:id="rId50"/>
    <p:sldId id="308" r:id="rId51"/>
    <p:sldId id="1065" r:id="rId52"/>
    <p:sldId id="309" r:id="rId53"/>
    <p:sldId id="310" r:id="rId54"/>
    <p:sldId id="311" r:id="rId55"/>
    <p:sldId id="312" r:id="rId56"/>
    <p:sldId id="1066" r:id="rId57"/>
    <p:sldId id="1009" r:id="rId58"/>
    <p:sldId id="1043" r:id="rId59"/>
    <p:sldId id="1037" r:id="rId60"/>
    <p:sldId id="1057" r:id="rId61"/>
    <p:sldId id="1067" r:id="rId62"/>
    <p:sldId id="1053" r:id="rId63"/>
    <p:sldId id="1068" r:id="rId64"/>
    <p:sldId id="1054" r:id="rId65"/>
    <p:sldId id="1014" r:id="rId66"/>
    <p:sldId id="1012" r:id="rId67"/>
    <p:sldId id="1013" r:id="rId68"/>
    <p:sldId id="314" r:id="rId69"/>
    <p:sldId id="315" r:id="rId70"/>
    <p:sldId id="316" r:id="rId71"/>
    <p:sldId id="317" r:id="rId72"/>
    <p:sldId id="318" r:id="rId73"/>
    <p:sldId id="319" r:id="rId74"/>
    <p:sldId id="320" r:id="rId75"/>
    <p:sldId id="321" r:id="rId76"/>
    <p:sldId id="322" r:id="rId77"/>
    <p:sldId id="323" r:id="rId78"/>
    <p:sldId id="1015" r:id="rId79"/>
    <p:sldId id="108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00FF"/>
    <a:srgbClr val="044823"/>
    <a:srgbClr val="036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48" autoAdjust="0"/>
    <p:restoredTop sz="84898" autoAdjust="0"/>
  </p:normalViewPr>
  <p:slideViewPr>
    <p:cSldViewPr>
      <p:cViewPr varScale="1">
        <p:scale>
          <a:sx n="107" d="100"/>
          <a:sy n="107" d="100"/>
        </p:scale>
        <p:origin x="1728" y="86"/>
      </p:cViewPr>
      <p:guideLst>
        <p:guide orient="horz" pos="2160"/>
        <p:guide pos="2880"/>
      </p:guideLst>
    </p:cSldViewPr>
  </p:slideViewPr>
  <p:outlineViewPr>
    <p:cViewPr>
      <p:scale>
        <a:sx n="33" d="100"/>
        <a:sy n="33" d="100"/>
      </p:scale>
      <p:origin x="0" y="-80952"/>
    </p:cViewPr>
  </p:outlineViewPr>
  <p:notesTextViewPr>
    <p:cViewPr>
      <p:scale>
        <a:sx n="1" d="1"/>
        <a:sy n="1" d="1"/>
      </p:scale>
      <p:origin x="0" y="0"/>
    </p:cViewPr>
  </p:notesTextViewPr>
  <p:sorterViewPr>
    <p:cViewPr varScale="1">
      <p:scale>
        <a:sx n="1" d="1"/>
        <a:sy n="1" d="1"/>
      </p:scale>
      <p:origin x="0" y="-1111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6459F-225C-4AA8-B12F-7D0F44785B1A}" type="datetimeFigureOut">
              <a:rPr lang="en-SG" smtClean="0"/>
              <a:t>8/3/2023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393A7-4FB6-4BF3-96F1-9E4FE8269987}" type="slidenum">
              <a:rPr lang="en-SG" smtClean="0"/>
              <a:t>‹#›</a:t>
            </a:fld>
            <a:endParaRPr lang="en-SG"/>
          </a:p>
        </p:txBody>
      </p:sp>
    </p:spTree>
    <p:extLst>
      <p:ext uri="{BB962C8B-B14F-4D97-AF65-F5344CB8AC3E}">
        <p14:creationId xmlns:p14="http://schemas.microsoft.com/office/powerpoint/2010/main" val="30799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5393A7-4FB6-4BF3-96F1-9E4FE8269987}" type="slidenum">
              <a:rPr lang="en-SG" smtClean="0"/>
              <a:t>1</a:t>
            </a:fld>
            <a:endParaRPr lang="en-SG"/>
          </a:p>
        </p:txBody>
      </p:sp>
    </p:spTree>
    <p:extLst>
      <p:ext uri="{BB962C8B-B14F-4D97-AF65-F5344CB8AC3E}">
        <p14:creationId xmlns:p14="http://schemas.microsoft.com/office/powerpoint/2010/main" val="306110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DCA8F99-360F-4E12-9401-EFF130D943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FFA082C-9D8B-478C-B19D-F59FF3A272A8}" type="slidenum">
              <a:rPr lang="en-US" altLang="zh-CN" sz="1200">
                <a:latin typeface="Arial" panose="020B0604020202020204" pitchFamily="34" charset="0"/>
              </a:rPr>
              <a:pPr/>
              <a:t>11</a:t>
            </a:fld>
            <a:endParaRPr lang="en-US" altLang="zh-CN" sz="1200">
              <a:latin typeface="Arial" panose="020B0604020202020204" pitchFamily="34" charset="0"/>
            </a:endParaRPr>
          </a:p>
        </p:txBody>
      </p:sp>
      <p:sp>
        <p:nvSpPr>
          <p:cNvPr id="37891" name="Rectangle 2">
            <a:extLst>
              <a:ext uri="{FF2B5EF4-FFF2-40B4-BE49-F238E27FC236}">
                <a16:creationId xmlns:a16="http://schemas.microsoft.com/office/drawing/2014/main" id="{EDA56B87-1AE7-46AA-BFE2-7456C060A5BE}"/>
              </a:ext>
            </a:extLst>
          </p:cNvPr>
          <p:cNvSpPr>
            <a:spLocks noGrp="1" noRot="1" noChangeAspect="1" noChangeArrowheads="1"/>
          </p:cNvSpPr>
          <p:nvPr>
            <p:ph type="sldImg"/>
          </p:nvPr>
        </p:nvSpPr>
        <p:spPr>
          <a:xfrm>
            <a:off x="1258888" y="719138"/>
            <a:ext cx="4800600" cy="3600450"/>
          </a:xfrm>
          <a:solidFill>
            <a:srgbClr val="FFFFFF"/>
          </a:solidFill>
          <a:ln/>
        </p:spPr>
      </p:sp>
      <p:sp>
        <p:nvSpPr>
          <p:cNvPr id="37892" name="Rectangle 3">
            <a:extLst>
              <a:ext uri="{FF2B5EF4-FFF2-40B4-BE49-F238E27FC236}">
                <a16:creationId xmlns:a16="http://schemas.microsoft.com/office/drawing/2014/main" id="{E2F9149F-276A-474A-9A62-2ECEE2C3F493}"/>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3815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4C65B9C-621F-4101-8867-F273178AD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8654F73F-D2A5-4B76-94F5-B5F555D10CDD}" type="slidenum">
              <a:rPr lang="en-US" altLang="zh-CN" sz="1200">
                <a:latin typeface="Arial" panose="020B0604020202020204" pitchFamily="34" charset="0"/>
              </a:rPr>
              <a:pPr/>
              <a:t>12</a:t>
            </a:fld>
            <a:endParaRPr lang="en-US" altLang="zh-CN" sz="1200">
              <a:latin typeface="Arial" panose="020B0604020202020204" pitchFamily="34" charset="0"/>
            </a:endParaRPr>
          </a:p>
        </p:txBody>
      </p:sp>
      <p:sp>
        <p:nvSpPr>
          <p:cNvPr id="39939" name="Rectangle 2">
            <a:extLst>
              <a:ext uri="{FF2B5EF4-FFF2-40B4-BE49-F238E27FC236}">
                <a16:creationId xmlns:a16="http://schemas.microsoft.com/office/drawing/2014/main" id="{C25E3574-C2DB-4F4A-A1C2-1585789C4C4C}"/>
              </a:ext>
            </a:extLst>
          </p:cNvPr>
          <p:cNvSpPr>
            <a:spLocks noGrp="1" noRot="1" noChangeAspect="1" noChangeArrowheads="1"/>
          </p:cNvSpPr>
          <p:nvPr>
            <p:ph type="sldImg"/>
          </p:nvPr>
        </p:nvSpPr>
        <p:spPr>
          <a:xfrm>
            <a:off x="1258888" y="719138"/>
            <a:ext cx="4800600" cy="3600450"/>
          </a:xfrm>
          <a:solidFill>
            <a:srgbClr val="FFFFFF"/>
          </a:solidFill>
          <a:ln/>
        </p:spPr>
      </p:sp>
      <p:sp>
        <p:nvSpPr>
          <p:cNvPr id="39940" name="Rectangle 3">
            <a:extLst>
              <a:ext uri="{FF2B5EF4-FFF2-40B4-BE49-F238E27FC236}">
                <a16:creationId xmlns:a16="http://schemas.microsoft.com/office/drawing/2014/main" id="{B859CD1A-F4F4-48F6-9DF5-27024CF0D306}"/>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8813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71EA21C-69DE-401C-B4EC-69C6777267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C90733D-703F-47FF-89B3-F52E12D62131}" type="slidenum">
              <a:rPr lang="en-US" altLang="zh-CN" sz="1200">
                <a:latin typeface="Arial" panose="020B0604020202020204" pitchFamily="34" charset="0"/>
              </a:rPr>
              <a:pPr/>
              <a:t>13</a:t>
            </a:fld>
            <a:endParaRPr lang="en-US" altLang="zh-CN" sz="1200">
              <a:latin typeface="Arial" panose="020B0604020202020204" pitchFamily="34" charset="0"/>
            </a:endParaRPr>
          </a:p>
        </p:txBody>
      </p:sp>
      <p:sp>
        <p:nvSpPr>
          <p:cNvPr id="41987" name="Rectangle 2">
            <a:extLst>
              <a:ext uri="{FF2B5EF4-FFF2-40B4-BE49-F238E27FC236}">
                <a16:creationId xmlns:a16="http://schemas.microsoft.com/office/drawing/2014/main" id="{858F4C45-AF2E-4EDA-9A69-61FCA5367220}"/>
              </a:ext>
            </a:extLst>
          </p:cNvPr>
          <p:cNvSpPr>
            <a:spLocks noGrp="1" noRot="1" noChangeAspect="1" noChangeArrowheads="1"/>
          </p:cNvSpPr>
          <p:nvPr>
            <p:ph type="sldImg"/>
          </p:nvPr>
        </p:nvSpPr>
        <p:spPr>
          <a:xfrm>
            <a:off x="1258888" y="719138"/>
            <a:ext cx="4800600" cy="3600450"/>
          </a:xfrm>
          <a:solidFill>
            <a:srgbClr val="FFFFFF"/>
          </a:solidFill>
          <a:ln/>
        </p:spPr>
      </p:sp>
      <p:sp>
        <p:nvSpPr>
          <p:cNvPr id="41988" name="Rectangle 3">
            <a:extLst>
              <a:ext uri="{FF2B5EF4-FFF2-40B4-BE49-F238E27FC236}">
                <a16:creationId xmlns:a16="http://schemas.microsoft.com/office/drawing/2014/main" id="{40E0DE51-AF3B-41B5-8625-CA26D77E03BD}"/>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5392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4C6E785-C8BE-4961-9120-355E167B47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140F57C-3DF8-421A-969D-8A228558B141}" type="slidenum">
              <a:rPr lang="en-US" altLang="zh-CN" sz="1200">
                <a:latin typeface="Arial" panose="020B0604020202020204" pitchFamily="34" charset="0"/>
              </a:rPr>
              <a:pPr/>
              <a:t>14</a:t>
            </a:fld>
            <a:endParaRPr lang="en-US" altLang="zh-CN" sz="1200">
              <a:latin typeface="Arial" panose="020B0604020202020204" pitchFamily="34" charset="0"/>
            </a:endParaRPr>
          </a:p>
        </p:txBody>
      </p:sp>
      <p:sp>
        <p:nvSpPr>
          <p:cNvPr id="44035" name="Rectangle 2">
            <a:extLst>
              <a:ext uri="{FF2B5EF4-FFF2-40B4-BE49-F238E27FC236}">
                <a16:creationId xmlns:a16="http://schemas.microsoft.com/office/drawing/2014/main" id="{A20B618E-A4D9-4677-A363-D0207283CFF9}"/>
              </a:ext>
            </a:extLst>
          </p:cNvPr>
          <p:cNvSpPr>
            <a:spLocks noGrp="1" noRot="1" noChangeAspect="1" noChangeArrowheads="1"/>
          </p:cNvSpPr>
          <p:nvPr>
            <p:ph type="sldImg"/>
          </p:nvPr>
        </p:nvSpPr>
        <p:spPr>
          <a:xfrm>
            <a:off x="1258888" y="719138"/>
            <a:ext cx="4800600" cy="3600450"/>
          </a:xfrm>
          <a:solidFill>
            <a:srgbClr val="FFFFFF"/>
          </a:solidFill>
          <a:ln/>
        </p:spPr>
      </p:sp>
      <p:sp>
        <p:nvSpPr>
          <p:cNvPr id="44036" name="Rectangle 3">
            <a:extLst>
              <a:ext uri="{FF2B5EF4-FFF2-40B4-BE49-F238E27FC236}">
                <a16:creationId xmlns:a16="http://schemas.microsoft.com/office/drawing/2014/main" id="{745664A8-D596-43B7-AA95-BBA33607B9C7}"/>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5973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57C8ADC-9FD3-42B6-9A24-C8D84CD033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DAF3216-F01C-413A-BB47-5FD549FFBBA9}" type="slidenum">
              <a:rPr lang="en-US" altLang="zh-CN" sz="1200">
                <a:latin typeface="Arial" panose="020B0604020202020204" pitchFamily="34" charset="0"/>
              </a:rPr>
              <a:pPr/>
              <a:t>15</a:t>
            </a:fld>
            <a:endParaRPr lang="en-US" altLang="zh-CN" sz="1200">
              <a:latin typeface="Arial" panose="020B0604020202020204" pitchFamily="34" charset="0"/>
            </a:endParaRPr>
          </a:p>
        </p:txBody>
      </p:sp>
      <p:sp>
        <p:nvSpPr>
          <p:cNvPr id="46083" name="Rectangle 2">
            <a:extLst>
              <a:ext uri="{FF2B5EF4-FFF2-40B4-BE49-F238E27FC236}">
                <a16:creationId xmlns:a16="http://schemas.microsoft.com/office/drawing/2014/main" id="{4BA28411-791B-406D-B919-E2B2FA8F87D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82C6326-9FE2-4785-9609-01BD51330A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251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8789098-E563-4D7A-B24F-9A531BE52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68FA862-73F8-4DDF-B2E1-1D8EEDBBE8B4}" type="slidenum">
              <a:rPr lang="en-US" altLang="zh-CN" sz="1200">
                <a:latin typeface="Arial" panose="020B0604020202020204" pitchFamily="34" charset="0"/>
              </a:rPr>
              <a:pPr/>
              <a:t>18</a:t>
            </a:fld>
            <a:endParaRPr lang="en-US" altLang="zh-CN" sz="1200">
              <a:latin typeface="Arial" panose="020B0604020202020204" pitchFamily="34" charset="0"/>
            </a:endParaRPr>
          </a:p>
        </p:txBody>
      </p:sp>
      <p:sp>
        <p:nvSpPr>
          <p:cNvPr id="38915" name="Rectangle 2">
            <a:extLst>
              <a:ext uri="{FF2B5EF4-FFF2-40B4-BE49-F238E27FC236}">
                <a16:creationId xmlns:a16="http://schemas.microsoft.com/office/drawing/2014/main" id="{CC3019A8-280F-4203-A87F-6B52C186745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9ED3CDC-AECC-4DE6-A30A-8B8908341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08431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8789098-E563-4D7A-B24F-9A531BE52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68FA862-73F8-4DDF-B2E1-1D8EEDBBE8B4}" type="slidenum">
              <a:rPr lang="en-US" altLang="zh-CN" sz="1200">
                <a:latin typeface="Arial" panose="020B0604020202020204" pitchFamily="34" charset="0"/>
              </a:rPr>
              <a:pPr/>
              <a:t>19</a:t>
            </a:fld>
            <a:endParaRPr lang="en-US" altLang="zh-CN" sz="1200">
              <a:latin typeface="Arial" panose="020B0604020202020204" pitchFamily="34" charset="0"/>
            </a:endParaRPr>
          </a:p>
        </p:txBody>
      </p:sp>
      <p:sp>
        <p:nvSpPr>
          <p:cNvPr id="38915" name="Rectangle 2">
            <a:extLst>
              <a:ext uri="{FF2B5EF4-FFF2-40B4-BE49-F238E27FC236}">
                <a16:creationId xmlns:a16="http://schemas.microsoft.com/office/drawing/2014/main" id="{CC3019A8-280F-4203-A87F-6B52C186745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9ED3CDC-AECC-4DE6-A30A-8B8908341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43837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若</a:t>
            </a:r>
            <a:r>
              <a:rPr lang="en-US" altLang="zh-CN" sz="1200" b="0" i="0" kern="1200" dirty="0">
                <a:solidFill>
                  <a:schemeClr val="tx1"/>
                </a:solidFill>
                <a:effectLst/>
                <a:latin typeface="+mn-lt"/>
                <a:ea typeface="+mn-ea"/>
                <a:cs typeface="+mn-cs"/>
              </a:rPr>
              <a:t>hit</a:t>
            </a:r>
            <a:r>
              <a:rPr lang="zh-CN" altLang="en-US" sz="1200" b="0" i="0" kern="1200" dirty="0">
                <a:solidFill>
                  <a:schemeClr val="tx1"/>
                </a:solidFill>
                <a:effectLst/>
                <a:latin typeface="+mn-lt"/>
                <a:ea typeface="+mn-ea"/>
                <a:cs typeface="+mn-cs"/>
              </a:rPr>
              <a:t>命中，有两种处理方式：</a:t>
            </a:r>
          </a:p>
          <a:p>
            <a:r>
              <a:rPr lang="zh-CN" altLang="en-US" sz="1200" b="0" i="0"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Write-through</a:t>
            </a:r>
            <a:r>
              <a:rPr lang="en-US" altLang="zh-CN" sz="1200" b="1"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write is done synchronously both to the cache and to the backing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Write-through</a:t>
            </a:r>
            <a:r>
              <a:rPr lang="zh-CN" altLang="en-US" sz="1200" b="0" i="0" kern="1200" dirty="0">
                <a:solidFill>
                  <a:schemeClr val="tx1"/>
                </a:solidFill>
                <a:effectLst/>
                <a:latin typeface="+mn-lt"/>
                <a:ea typeface="+mn-ea"/>
                <a:cs typeface="+mn-cs"/>
              </a:rPr>
              <a:t>（直写模式）在数据更新时，把数据同时写入</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和后端存储。此模式的优点是操作简单；缺点是因为数据修改需要同时写入存储，数据写入速度较慢。</a:t>
            </a:r>
          </a:p>
          <a:p>
            <a:r>
              <a:rPr lang="zh-CN" altLang="en-US" sz="1200" b="0" i="1"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Write-back</a:t>
            </a:r>
            <a:r>
              <a:rPr lang="en-US" altLang="zh-CN" sz="1200" b="0" i="0" kern="1200" dirty="0">
                <a:solidFill>
                  <a:schemeClr val="tx1"/>
                </a:solidFill>
                <a:effectLst/>
                <a:latin typeface="+mn-lt"/>
                <a:ea typeface="+mn-ea"/>
                <a:cs typeface="+mn-cs"/>
              </a:rPr>
              <a:t> (also called </a:t>
            </a:r>
            <a:r>
              <a:rPr lang="en-US" altLang="zh-CN" sz="1200" b="0" i="1" kern="1200" dirty="0">
                <a:solidFill>
                  <a:schemeClr val="tx1"/>
                </a:solidFill>
                <a:effectLst/>
                <a:latin typeface="+mn-lt"/>
                <a:ea typeface="+mn-ea"/>
                <a:cs typeface="+mn-cs"/>
              </a:rPr>
              <a:t>write-behind</a:t>
            </a:r>
            <a:r>
              <a:rPr lang="en-US" altLang="zh-CN" sz="1200" b="0" i="0" kern="1200" dirty="0">
                <a:solidFill>
                  <a:schemeClr val="tx1"/>
                </a:solidFill>
                <a:effectLst/>
                <a:latin typeface="+mn-lt"/>
                <a:ea typeface="+mn-ea"/>
                <a:cs typeface="+mn-cs"/>
              </a:rPr>
              <a:t>): initially, writing is done only to the cache. The write to the backing store is postponed until the cache blocks containing the data are about to be modified/replaced by new content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Write-back</a:t>
            </a:r>
            <a:r>
              <a:rPr lang="zh-CN" altLang="en-US" sz="1200" b="0" i="0" kern="1200" dirty="0">
                <a:solidFill>
                  <a:schemeClr val="tx1"/>
                </a:solidFill>
                <a:effectLst/>
                <a:latin typeface="+mn-lt"/>
                <a:ea typeface="+mn-ea"/>
                <a:cs typeface="+mn-cs"/>
              </a:rPr>
              <a:t>（回写模式）在数据更新时只写入缓存</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。只在数据被替换出缓存时，被修改的缓存数据才会被写到后端存储（即先把数据写到</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中，再通过</a:t>
            </a:r>
            <a:r>
              <a:rPr lang="en-US" altLang="zh-CN" sz="1200" b="0" i="0" kern="1200" dirty="0">
                <a:solidFill>
                  <a:schemeClr val="tx1"/>
                </a:solidFill>
                <a:effectLst/>
                <a:latin typeface="+mn-lt"/>
                <a:ea typeface="+mn-ea"/>
                <a:cs typeface="+mn-cs"/>
              </a:rPr>
              <a:t>flush</a:t>
            </a:r>
            <a:r>
              <a:rPr lang="zh-CN" altLang="en-US" sz="1200" b="0" i="0" kern="1200" dirty="0">
                <a:solidFill>
                  <a:schemeClr val="tx1"/>
                </a:solidFill>
                <a:effectLst/>
                <a:latin typeface="+mn-lt"/>
                <a:ea typeface="+mn-ea"/>
                <a:cs typeface="+mn-cs"/>
              </a:rPr>
              <a:t>方式写入到内存中）。此模式的优点是数据写入速度快，因为不需要写存储；缺点是一旦更新后的数据未被写入存储时出现系统掉电的情况，数据将无法找回。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若</a:t>
            </a:r>
            <a:r>
              <a:rPr lang="en-US" altLang="zh-CN" sz="1200" b="0" i="0" kern="1200" dirty="0">
                <a:solidFill>
                  <a:schemeClr val="tx1"/>
                </a:solidFill>
                <a:effectLst/>
                <a:latin typeface="+mn-lt"/>
                <a:ea typeface="+mn-ea"/>
                <a:cs typeface="+mn-cs"/>
              </a:rPr>
              <a:t>miss</a:t>
            </a:r>
            <a:r>
              <a:rPr lang="zh-CN" altLang="en-US" sz="1200" b="0" i="0" kern="1200" dirty="0">
                <a:solidFill>
                  <a:schemeClr val="tx1"/>
                </a:solidFill>
                <a:effectLst/>
                <a:latin typeface="+mn-lt"/>
                <a:ea typeface="+mn-ea"/>
                <a:cs typeface="+mn-cs"/>
              </a:rPr>
              <a:t>，有两种处理方式：</a:t>
            </a:r>
          </a:p>
          <a:p>
            <a:r>
              <a:rPr lang="zh-CN" altLang="en-US" sz="1200" b="0" i="0"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Write allocate</a:t>
            </a:r>
            <a:r>
              <a:rPr lang="en-US" altLang="zh-CN" sz="1200" b="1"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(also called </a:t>
            </a:r>
            <a:r>
              <a:rPr lang="en-US" altLang="zh-CN" sz="1200" b="0" i="1" kern="1200" dirty="0">
                <a:solidFill>
                  <a:schemeClr val="tx1"/>
                </a:solidFill>
                <a:effectLst/>
                <a:latin typeface="+mn-lt"/>
                <a:ea typeface="+mn-ea"/>
                <a:cs typeface="+mn-cs"/>
              </a:rPr>
              <a:t>fetch on write</a:t>
            </a:r>
            <a:r>
              <a:rPr lang="en-US" altLang="zh-CN" sz="1200" b="0" i="0" kern="1200" dirty="0">
                <a:solidFill>
                  <a:schemeClr val="tx1"/>
                </a:solidFill>
                <a:effectLst/>
                <a:latin typeface="+mn-lt"/>
                <a:ea typeface="+mn-ea"/>
                <a:cs typeface="+mn-cs"/>
              </a:rPr>
              <a:t>): data at the missed-write location is loaded to cache, followed by a write-hit operation. In this approach, write misses are similar to read misses.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Write allocate</a:t>
            </a:r>
            <a:r>
              <a:rPr lang="zh-CN" altLang="en-US" sz="1200" b="0" i="0" kern="1200" dirty="0">
                <a:solidFill>
                  <a:schemeClr val="tx1"/>
                </a:solidFill>
                <a:effectLst/>
                <a:latin typeface="+mn-lt"/>
                <a:ea typeface="+mn-ea"/>
                <a:cs typeface="+mn-cs"/>
              </a:rPr>
              <a:t>：先把要写的数据载入到</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中，写</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，然后再通过</a:t>
            </a:r>
            <a:r>
              <a:rPr lang="en-US" altLang="zh-CN" sz="1200" b="0" i="0" kern="1200" dirty="0">
                <a:solidFill>
                  <a:schemeClr val="tx1"/>
                </a:solidFill>
                <a:effectLst/>
                <a:latin typeface="+mn-lt"/>
                <a:ea typeface="+mn-ea"/>
                <a:cs typeface="+mn-cs"/>
              </a:rPr>
              <a:t>flush</a:t>
            </a:r>
            <a:r>
              <a:rPr lang="zh-CN" altLang="en-US" sz="1200" b="0" i="0" kern="1200" dirty="0">
                <a:solidFill>
                  <a:schemeClr val="tx1"/>
                </a:solidFill>
                <a:effectLst/>
                <a:latin typeface="+mn-lt"/>
                <a:ea typeface="+mn-ea"/>
                <a:cs typeface="+mn-cs"/>
              </a:rPr>
              <a:t>方式写入到内存中；  写缺失操作与读缺失操作类似。      </a:t>
            </a:r>
          </a:p>
          <a:p>
            <a:r>
              <a:rPr lang="zh-CN" altLang="en-US" sz="1200" b="0" i="0"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No-write allocate</a:t>
            </a:r>
            <a:r>
              <a:rPr lang="en-US" altLang="zh-CN" sz="1200" b="0" i="0" kern="1200" dirty="0">
                <a:solidFill>
                  <a:schemeClr val="tx1"/>
                </a:solidFill>
                <a:effectLst/>
                <a:latin typeface="+mn-lt"/>
                <a:ea typeface="+mn-ea"/>
                <a:cs typeface="+mn-cs"/>
              </a:rPr>
              <a:t> (also called </a:t>
            </a:r>
            <a:r>
              <a:rPr lang="en-US" altLang="zh-CN" sz="1200" b="0" i="1" kern="1200" dirty="0">
                <a:solidFill>
                  <a:schemeClr val="tx1"/>
                </a:solidFill>
                <a:effectLst/>
                <a:latin typeface="+mn-lt"/>
                <a:ea typeface="+mn-ea"/>
                <a:cs typeface="+mn-cs"/>
              </a:rPr>
              <a:t>write-no-allocate</a:t>
            </a:r>
            <a:r>
              <a:rPr lang="en-US" altLang="zh-CN" sz="1200" b="0" i="0" kern="1200" dirty="0">
                <a:solidFill>
                  <a:schemeClr val="tx1"/>
                </a:solidFill>
                <a:effectLst/>
                <a:latin typeface="+mn-lt"/>
                <a:ea typeface="+mn-ea"/>
                <a:cs typeface="+mn-cs"/>
              </a:rPr>
              <a:t> or </a:t>
            </a:r>
            <a:r>
              <a:rPr lang="en-US" altLang="zh-CN" sz="1200" b="0" i="1" kern="1200" dirty="0">
                <a:solidFill>
                  <a:schemeClr val="tx1"/>
                </a:solidFill>
                <a:effectLst/>
                <a:latin typeface="+mn-lt"/>
                <a:ea typeface="+mn-ea"/>
                <a:cs typeface="+mn-cs"/>
              </a:rPr>
              <a:t>write around</a:t>
            </a:r>
            <a:r>
              <a:rPr lang="en-US" altLang="zh-CN" sz="1200" b="0" i="0" kern="1200" dirty="0">
                <a:solidFill>
                  <a:schemeClr val="tx1"/>
                </a:solidFill>
                <a:effectLst/>
                <a:latin typeface="+mn-lt"/>
                <a:ea typeface="+mn-ea"/>
                <a:cs typeface="+mn-cs"/>
              </a:rPr>
              <a:t>): data at the missed-write location is not loaded to cache, and is written directly to the backing store. In this approach, only the reads are being cached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No write allocate</a:t>
            </a:r>
            <a:r>
              <a:rPr lang="zh-CN" altLang="en-US" sz="1200" b="0" i="0" kern="1200" dirty="0">
                <a:solidFill>
                  <a:schemeClr val="tx1"/>
                </a:solidFill>
                <a:effectLst/>
                <a:latin typeface="+mn-lt"/>
                <a:ea typeface="+mn-ea"/>
                <a:cs typeface="+mn-cs"/>
              </a:rPr>
              <a:t>：并不将写入位置读入缓存，直接把要写的数据写入到内存中。这种方式下，只有读操作会被缓存。</a:t>
            </a:r>
          </a:p>
          <a:p>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21</a:t>
            </a:fld>
            <a:endParaRPr lang="en-SG"/>
          </a:p>
        </p:txBody>
      </p:sp>
    </p:spTree>
    <p:extLst>
      <p:ext uri="{BB962C8B-B14F-4D97-AF65-F5344CB8AC3E}">
        <p14:creationId xmlns:p14="http://schemas.microsoft.com/office/powerpoint/2010/main" val="2058820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7A4B179-80DD-4A7B-8B9E-21EDBD1F71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0C6EB78-AD37-4165-8768-C5A316DAB63C}" type="slidenum">
              <a:rPr lang="en-US" altLang="zh-CN" sz="1200">
                <a:latin typeface="Arial" panose="020B0604020202020204" pitchFamily="34" charset="0"/>
              </a:rPr>
              <a:pPr/>
              <a:t>25</a:t>
            </a:fld>
            <a:endParaRPr lang="en-US" altLang="zh-CN" sz="1200">
              <a:latin typeface="Arial" panose="020B0604020202020204" pitchFamily="34" charset="0"/>
            </a:endParaRPr>
          </a:p>
        </p:txBody>
      </p:sp>
      <p:sp>
        <p:nvSpPr>
          <p:cNvPr id="40963" name="Rectangle 2">
            <a:extLst>
              <a:ext uri="{FF2B5EF4-FFF2-40B4-BE49-F238E27FC236}">
                <a16:creationId xmlns:a16="http://schemas.microsoft.com/office/drawing/2014/main" id="{C030676A-C0F5-4EBD-9146-9CB17E06FF1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F2448B88-2FCF-487A-AF3A-923F77624E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43289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163F7B6-622C-423A-A069-F8772C6C42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AC905ED-FFF1-4906-B658-35872A95D2E9}" type="slidenum">
              <a:rPr lang="en-US" altLang="zh-CN" sz="1200">
                <a:latin typeface="Arial" panose="020B0604020202020204" pitchFamily="34" charset="0"/>
              </a:rPr>
              <a:pPr/>
              <a:t>26</a:t>
            </a:fld>
            <a:endParaRPr lang="en-US" altLang="zh-CN" sz="1200">
              <a:latin typeface="Arial" panose="020B0604020202020204" pitchFamily="34" charset="0"/>
            </a:endParaRPr>
          </a:p>
        </p:txBody>
      </p:sp>
      <p:sp>
        <p:nvSpPr>
          <p:cNvPr id="43011" name="Rectangle 2">
            <a:extLst>
              <a:ext uri="{FF2B5EF4-FFF2-40B4-BE49-F238E27FC236}">
                <a16:creationId xmlns:a16="http://schemas.microsoft.com/office/drawing/2014/main" id="{A675A0DE-112C-491E-A80E-299893B9DB3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D864659-BAE3-4D0E-A1C5-32F86E2893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100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126C467-AED3-477F-AEDE-1868EA01F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023E607-BA50-423D-8CF4-413B92F580D2}" type="slidenum">
              <a:rPr lang="en-US" altLang="zh-CN" sz="1200">
                <a:latin typeface="Arial" panose="020B0604020202020204" pitchFamily="34" charset="0"/>
              </a:rPr>
              <a:pPr/>
              <a:t>3</a:t>
            </a:fld>
            <a:endParaRPr lang="en-US" altLang="zh-CN" sz="1200">
              <a:latin typeface="Arial" panose="020B0604020202020204" pitchFamily="34" charset="0"/>
            </a:endParaRPr>
          </a:p>
        </p:txBody>
      </p:sp>
      <p:sp>
        <p:nvSpPr>
          <p:cNvPr id="23555" name="Rectangle 2">
            <a:extLst>
              <a:ext uri="{FF2B5EF4-FFF2-40B4-BE49-F238E27FC236}">
                <a16:creationId xmlns:a16="http://schemas.microsoft.com/office/drawing/2014/main" id="{F8AE2159-34E9-4786-BFE9-3A98B9B8040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D842B65-A163-4D94-BE87-B58C29681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4217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那么在写失效（</a:t>
            </a:r>
            <a:r>
              <a:rPr lang="en-US" altLang="zh-CN" sz="1200" b="0" i="0" kern="1200" dirty="0">
                <a:solidFill>
                  <a:schemeClr val="tx1"/>
                </a:solidFill>
                <a:effectLst/>
                <a:latin typeface="+mn-lt"/>
                <a:ea typeface="+mn-ea"/>
                <a:cs typeface="+mn-cs"/>
              </a:rPr>
              <a:t>write miss</a:t>
            </a:r>
            <a:r>
              <a:rPr lang="zh-CN" altLang="en-US" sz="1200" b="0" i="0" kern="1200" dirty="0">
                <a:solidFill>
                  <a:schemeClr val="tx1"/>
                </a:solidFill>
                <a:effectLst/>
                <a:latin typeface="+mn-lt"/>
                <a:ea typeface="+mn-ea"/>
                <a:cs typeface="+mn-cs"/>
              </a:rPr>
              <a:t>）时，即所要写的地址不在</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中，该怎么办呢？一种办法就是把要写的内容直接写回</a:t>
            </a:r>
            <a:r>
              <a:rPr lang="en-US" altLang="zh-CN" sz="1200" b="0" i="0" kern="1200" dirty="0">
                <a:solidFill>
                  <a:schemeClr val="tx1"/>
                </a:solidFill>
                <a:effectLst/>
                <a:latin typeface="+mn-lt"/>
                <a:ea typeface="+mn-ea"/>
                <a:cs typeface="+mn-cs"/>
              </a:rPr>
              <a:t>main memory</a:t>
            </a:r>
            <a:r>
              <a:rPr lang="zh-CN" altLang="en-US" sz="1200" b="0" i="0" kern="1200" dirty="0">
                <a:solidFill>
                  <a:schemeClr val="tx1"/>
                </a:solidFill>
                <a:effectLst/>
                <a:latin typeface="+mn-lt"/>
                <a:ea typeface="+mn-ea"/>
                <a:cs typeface="+mn-cs"/>
              </a:rPr>
              <a:t>，这种办法叫做</a:t>
            </a:r>
            <a:r>
              <a:rPr lang="en-US" altLang="zh-CN" sz="1200" b="0" i="0" kern="1200" dirty="0">
                <a:solidFill>
                  <a:schemeClr val="tx1"/>
                </a:solidFill>
                <a:effectLst/>
                <a:latin typeface="+mn-lt"/>
                <a:ea typeface="+mn-ea"/>
                <a:cs typeface="+mn-cs"/>
              </a:rPr>
              <a:t>no write allocate policy</a:t>
            </a:r>
            <a:r>
              <a:rPr lang="zh-CN" altLang="en-US" sz="1200" b="0" i="0" kern="1200" dirty="0">
                <a:solidFill>
                  <a:schemeClr val="tx1"/>
                </a:solidFill>
                <a:effectLst/>
                <a:latin typeface="+mn-lt"/>
                <a:ea typeface="+mn-ea"/>
                <a:cs typeface="+mn-cs"/>
              </a:rPr>
              <a:t>；另一种办法就是把要写的地址所在的块先从</a:t>
            </a:r>
            <a:r>
              <a:rPr lang="en-US" altLang="zh-CN" sz="1200" b="0" i="0" kern="1200" dirty="0">
                <a:solidFill>
                  <a:schemeClr val="tx1"/>
                </a:solidFill>
                <a:effectLst/>
                <a:latin typeface="+mn-lt"/>
                <a:ea typeface="+mn-ea"/>
                <a:cs typeface="+mn-cs"/>
              </a:rPr>
              <a:t>main memory</a:t>
            </a:r>
            <a:r>
              <a:rPr lang="zh-CN" altLang="en-US" sz="1200" b="0" i="0" kern="1200" dirty="0">
                <a:solidFill>
                  <a:schemeClr val="tx1"/>
                </a:solidFill>
                <a:effectLst/>
                <a:latin typeface="+mn-lt"/>
                <a:ea typeface="+mn-ea"/>
                <a:cs typeface="+mn-cs"/>
              </a:rPr>
              <a:t>调入</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中，然后写</a:t>
            </a:r>
            <a:r>
              <a:rPr lang="en-US" altLang="zh-CN" sz="1200" b="0" i="0" kern="1200" dirty="0">
                <a:solidFill>
                  <a:schemeClr val="tx1"/>
                </a:solidFill>
                <a:effectLst/>
                <a:latin typeface="+mn-lt"/>
                <a:ea typeface="+mn-ea"/>
                <a:cs typeface="+mn-cs"/>
              </a:rPr>
              <a:t>cache</a:t>
            </a:r>
            <a:r>
              <a:rPr lang="zh-CN" altLang="en-US" sz="1200" b="0" i="0" kern="1200" dirty="0">
                <a:solidFill>
                  <a:schemeClr val="tx1"/>
                </a:solidFill>
                <a:effectLst/>
                <a:latin typeface="+mn-lt"/>
                <a:ea typeface="+mn-ea"/>
                <a:cs typeface="+mn-cs"/>
              </a:rPr>
              <a:t>，这种办法叫做</a:t>
            </a:r>
            <a:r>
              <a:rPr lang="en-US" altLang="zh-CN" sz="1200" b="0" i="0" kern="1200" dirty="0">
                <a:solidFill>
                  <a:schemeClr val="tx1"/>
                </a:solidFill>
                <a:effectLst/>
                <a:latin typeface="+mn-lt"/>
                <a:ea typeface="+mn-ea"/>
                <a:cs typeface="+mn-cs"/>
              </a:rPr>
              <a:t>write allocate policy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When there is a processor write request, since the cache uses  a write no-allocate policy, the write is propagated down to the lower level using the </a:t>
            </a:r>
            <a:r>
              <a:rPr lang="en-US" altLang="zh-CN" sz="1200" b="0" i="0" kern="1200" dirty="0" err="1">
                <a:solidFill>
                  <a:schemeClr val="tx1"/>
                </a:solidFill>
                <a:effectLst/>
                <a:latin typeface="+mn-lt"/>
                <a:ea typeface="+mn-ea"/>
                <a:cs typeface="+mn-cs"/>
              </a:rPr>
              <a:t>BusWr</a:t>
            </a:r>
            <a:r>
              <a:rPr lang="en-US" altLang="zh-CN" sz="1200" b="0" i="0" kern="1200" dirty="0">
                <a:solidFill>
                  <a:schemeClr val="tx1"/>
                </a:solidFill>
                <a:effectLst/>
                <a:latin typeface="+mn-lt"/>
                <a:ea typeface="+mn-ea"/>
                <a:cs typeface="+mn-cs"/>
              </a:rPr>
              <a:t> transaction without fetching the block into the cache. Therefore, the state remains invalid. </a:t>
            </a:r>
            <a:endParaRPr lang="zh-CN" altLang="en-US" dirty="0"/>
          </a:p>
        </p:txBody>
      </p:sp>
      <p:sp>
        <p:nvSpPr>
          <p:cNvPr id="4" name="灯片编号占位符 3"/>
          <p:cNvSpPr>
            <a:spLocks noGrp="1"/>
          </p:cNvSpPr>
          <p:nvPr>
            <p:ph type="sldNum" sz="quarter" idx="5"/>
          </p:nvPr>
        </p:nvSpPr>
        <p:spPr/>
        <p:txBody>
          <a:bodyPr/>
          <a:lstStyle/>
          <a:p>
            <a:fld id="{E75393A7-4FB6-4BF3-96F1-9E4FE8269987}" type="slidenum">
              <a:rPr lang="en-SG" smtClean="0"/>
              <a:t>31</a:t>
            </a:fld>
            <a:endParaRPr lang="en-SG"/>
          </a:p>
        </p:txBody>
      </p:sp>
    </p:spTree>
    <p:extLst>
      <p:ext uri="{BB962C8B-B14F-4D97-AF65-F5344CB8AC3E}">
        <p14:creationId xmlns:p14="http://schemas.microsoft.com/office/powerpoint/2010/main" val="3545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3226068-616C-4D80-A424-064146B96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FE6F6D6D-B43C-4A78-87A9-863554384ED6}" type="slidenum">
              <a:rPr lang="en-US" altLang="zh-CN" sz="1200">
                <a:latin typeface="Arial" panose="020B0604020202020204" pitchFamily="34" charset="0"/>
              </a:rPr>
              <a:pPr/>
              <a:t>40</a:t>
            </a:fld>
            <a:endParaRPr lang="en-US" altLang="zh-CN" sz="1200">
              <a:latin typeface="Arial" panose="020B0604020202020204" pitchFamily="34" charset="0"/>
            </a:endParaRPr>
          </a:p>
        </p:txBody>
      </p:sp>
      <p:sp>
        <p:nvSpPr>
          <p:cNvPr id="55299" name="Rectangle 2">
            <a:extLst>
              <a:ext uri="{FF2B5EF4-FFF2-40B4-BE49-F238E27FC236}">
                <a16:creationId xmlns:a16="http://schemas.microsoft.com/office/drawing/2014/main" id="{76D60F6E-DE04-414F-8002-B4A41475B051}"/>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BF7C292-E970-40DE-B167-3D52EFC19F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6899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A5D6B52-DFA0-4EAE-B354-53E62A523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8F43027-E96E-4974-9A01-6D60D5B1B185}" type="slidenum">
              <a:rPr lang="en-US" altLang="zh-CN" sz="1200">
                <a:latin typeface="Arial" panose="020B0604020202020204" pitchFamily="34" charset="0"/>
              </a:rPr>
              <a:pPr/>
              <a:t>41</a:t>
            </a:fld>
            <a:endParaRPr lang="en-US" altLang="zh-CN" sz="1200">
              <a:latin typeface="Arial" panose="020B0604020202020204" pitchFamily="34" charset="0"/>
            </a:endParaRPr>
          </a:p>
        </p:txBody>
      </p:sp>
      <p:sp>
        <p:nvSpPr>
          <p:cNvPr id="57347" name="Rectangle 2">
            <a:extLst>
              <a:ext uri="{FF2B5EF4-FFF2-40B4-BE49-F238E27FC236}">
                <a16:creationId xmlns:a16="http://schemas.microsoft.com/office/drawing/2014/main" id="{5091EB1D-F447-4189-B25C-91CD9323618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22EA04AA-2944-49A5-952F-A1F0BC3482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If the cache block is in the Modified state, the copy in the cache is the only valid copy in the entire system. Therefore, when a </a:t>
            </a:r>
            <a:r>
              <a:rPr lang="en-US" altLang="zh-CN" dirty="0" err="1">
                <a:latin typeface="Arial" panose="020B0604020202020204" pitchFamily="34" charset="0"/>
              </a:rPr>
              <a:t>BusRd</a:t>
            </a:r>
            <a:r>
              <a:rPr lang="en-US" altLang="zh-CN" dirty="0">
                <a:latin typeface="Arial" panose="020B0604020202020204" pitchFamily="34" charset="0"/>
              </a:rPr>
              <a:t> transaction is snooped, indicating that a processor suffered a read miss and trying to fetch the block, the processor that has the modified copy of the block must respond by flushing the block on the bus. </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After flushing, the resulting state is the shared state. The cache that issues the </a:t>
            </a:r>
            <a:r>
              <a:rPr lang="en-US" altLang="zh-CN" dirty="0" err="1">
                <a:latin typeface="Arial" panose="020B0604020202020204" pitchFamily="34" charset="0"/>
              </a:rPr>
              <a:t>BusRd</a:t>
            </a:r>
            <a:r>
              <a:rPr lang="en-US" altLang="zh-CN" dirty="0">
                <a:latin typeface="Arial" panose="020B0604020202020204" pitchFamily="34" charset="0"/>
              </a:rPr>
              <a:t> request must pick up the flushed block as a reply to its request and place it in its cache in a shared state. In addition, the main memory must also snoop the flushed block and update the corresponding block in the main memory. This is due to a requirement called clean sharing, in which if a block is shared in multiple caches, its value has to be clean, i.e., the same with the one in the main memory. </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If a </a:t>
            </a:r>
            <a:r>
              <a:rPr lang="en-US" altLang="zh-CN" dirty="0" err="1">
                <a:latin typeface="Arial" panose="020B0604020202020204" pitchFamily="34" charset="0"/>
              </a:rPr>
              <a:t>BusRdx</a:t>
            </a:r>
            <a:r>
              <a:rPr lang="en-US" altLang="zh-CN" dirty="0">
                <a:latin typeface="Arial" panose="020B0604020202020204" pitchFamily="34" charset="0"/>
              </a:rPr>
              <a:t> transaction is snooped, the processor that has the modified copy of the block must respond by flushing the block on the bus, and then transitioning into the Invalidate state. This flush may sound redundant since the processor that issues a </a:t>
            </a:r>
            <a:r>
              <a:rPr lang="en-US" altLang="zh-CN" dirty="0" err="1">
                <a:latin typeface="Arial" panose="020B0604020202020204" pitchFamily="34" charset="0"/>
              </a:rPr>
              <a:t>BusRdx</a:t>
            </a:r>
            <a:r>
              <a:rPr lang="en-US" altLang="zh-CN" dirty="0">
                <a:latin typeface="Arial" panose="020B0604020202020204" pitchFamily="34" charset="0"/>
              </a:rPr>
              <a:t> is going to overwrite the cache block. So why flush the block that is going to be overwritten? The answer is that a typical cache block is large, containing multiple bytes or words. The bytes that have been modified are not necessarily the same bytes that another processor wants to overwrite or modify. Another processor may want to write to other bytes, but read from the bytes that have been modified. Therefore, flushing the entire block is a correctness requirement, and the processor that issues the </a:t>
            </a:r>
            <a:r>
              <a:rPr lang="en-US" altLang="zh-CN" dirty="0" err="1">
                <a:latin typeface="Arial" panose="020B0604020202020204" pitchFamily="34" charset="0"/>
              </a:rPr>
              <a:t>BusRdX</a:t>
            </a:r>
            <a:r>
              <a:rPr lang="en-US" altLang="zh-CN" dirty="0">
                <a:latin typeface="Arial" panose="020B0604020202020204" pitchFamily="34" charset="0"/>
              </a:rPr>
              <a:t> must pick the block up and place it in the cache prior to writing to it. </a:t>
            </a:r>
            <a:endParaRPr lang="zh-CN" altLang="zh-CN" dirty="0">
              <a:latin typeface="Arial" panose="020B0604020202020204" pitchFamily="34" charset="0"/>
            </a:endParaRPr>
          </a:p>
        </p:txBody>
      </p:sp>
    </p:spTree>
    <p:extLst>
      <p:ext uri="{BB962C8B-B14F-4D97-AF65-F5344CB8AC3E}">
        <p14:creationId xmlns:p14="http://schemas.microsoft.com/office/powerpoint/2010/main" val="2625967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2B9BA93-06CC-4884-82F0-7F96756D44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C2CF7D3-0C11-4CC8-BFF4-A327F6B24747}" type="slidenum">
              <a:rPr lang="en-US" altLang="zh-CN" sz="1200">
                <a:latin typeface="Arial" panose="020B0604020202020204" pitchFamily="34" charset="0"/>
              </a:rPr>
              <a:pPr/>
              <a:t>45</a:t>
            </a:fld>
            <a:endParaRPr lang="en-US" altLang="zh-CN" sz="1200">
              <a:latin typeface="Arial" panose="020B0604020202020204" pitchFamily="34" charset="0"/>
            </a:endParaRPr>
          </a:p>
        </p:txBody>
      </p:sp>
      <p:sp>
        <p:nvSpPr>
          <p:cNvPr id="59395" name="Rectangle 2">
            <a:extLst>
              <a:ext uri="{FF2B5EF4-FFF2-40B4-BE49-F238E27FC236}">
                <a16:creationId xmlns:a16="http://schemas.microsoft.com/office/drawing/2014/main" id="{6D1234C2-F7A5-443A-9A3D-1BE9CF60C795}"/>
              </a:ext>
            </a:extLst>
          </p:cNvPr>
          <p:cNvSpPr>
            <a:spLocks noGrp="1" noRot="1" noChangeAspect="1" noChangeArrowheads="1"/>
          </p:cNvSpPr>
          <p:nvPr>
            <p:ph type="sldImg"/>
          </p:nvPr>
        </p:nvSpPr>
        <p:spPr>
          <a:xfrm>
            <a:off x="1258888" y="719138"/>
            <a:ext cx="4800600" cy="3600450"/>
          </a:xfrm>
          <a:solidFill>
            <a:srgbClr val="FFFFFF"/>
          </a:solidFill>
          <a:ln/>
        </p:spPr>
      </p:sp>
      <p:sp>
        <p:nvSpPr>
          <p:cNvPr id="59396" name="Rectangle 3">
            <a:extLst>
              <a:ext uri="{FF2B5EF4-FFF2-40B4-BE49-F238E27FC236}">
                <a16:creationId xmlns:a16="http://schemas.microsoft.com/office/drawing/2014/main" id="{ACEBE55F-794C-4698-A727-08BF15D4BDBA}"/>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82959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696C0CD-ECAD-4C62-9509-6077664EE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FB934CF-3D62-41CB-B86A-3A067408F348}" type="slidenum">
              <a:rPr lang="en-US" altLang="zh-CN" sz="1200">
                <a:latin typeface="Arial" panose="020B0604020202020204" pitchFamily="34" charset="0"/>
              </a:rPr>
              <a:pPr/>
              <a:t>46</a:t>
            </a:fld>
            <a:endParaRPr lang="en-US" altLang="zh-CN" sz="1200">
              <a:latin typeface="Arial" panose="020B0604020202020204" pitchFamily="34" charset="0"/>
            </a:endParaRPr>
          </a:p>
        </p:txBody>
      </p:sp>
      <p:sp>
        <p:nvSpPr>
          <p:cNvPr id="61443" name="Rectangle 2">
            <a:extLst>
              <a:ext uri="{FF2B5EF4-FFF2-40B4-BE49-F238E27FC236}">
                <a16:creationId xmlns:a16="http://schemas.microsoft.com/office/drawing/2014/main" id="{6D2B647E-B562-4F52-ADED-16EDBF96FE61}"/>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80F6A8E-335B-499D-A17C-757D36E8DB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7439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EBE63C5-36F9-40CD-AD79-34EEC06E4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166BAA5-AF9F-4644-A2E3-17A736CA65BC}" type="slidenum">
              <a:rPr lang="en-US" altLang="zh-CN" sz="1200">
                <a:latin typeface="Arial" panose="020B0604020202020204" pitchFamily="34" charset="0"/>
              </a:rPr>
              <a:pPr/>
              <a:t>47</a:t>
            </a:fld>
            <a:endParaRPr lang="en-US" altLang="zh-CN" sz="1200">
              <a:latin typeface="Arial" panose="020B0604020202020204" pitchFamily="34" charset="0"/>
            </a:endParaRPr>
          </a:p>
        </p:txBody>
      </p:sp>
      <p:sp>
        <p:nvSpPr>
          <p:cNvPr id="63491" name="Rectangle 2">
            <a:extLst>
              <a:ext uri="{FF2B5EF4-FFF2-40B4-BE49-F238E27FC236}">
                <a16:creationId xmlns:a16="http://schemas.microsoft.com/office/drawing/2014/main" id="{4D030721-3653-4A13-A7A6-709CC759F80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5E10C172-D733-46F5-B830-21819A239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On a</a:t>
            </a:r>
            <a:r>
              <a:rPr lang="zh-CN" altLang="en-US" dirty="0">
                <a:latin typeface="Arial" panose="020B0604020202020204" pitchFamily="34" charset="0"/>
              </a:rPr>
              <a:t> </a:t>
            </a:r>
            <a:r>
              <a:rPr lang="en-US" altLang="zh-CN" dirty="0">
                <a:latin typeface="Arial" panose="020B0604020202020204" pitchFamily="34" charset="0"/>
              </a:rPr>
              <a:t>read</a:t>
            </a:r>
            <a:r>
              <a:rPr lang="zh-CN" altLang="en-US" dirty="0">
                <a:latin typeface="Arial" panose="020B0604020202020204" pitchFamily="34" charset="0"/>
              </a:rPr>
              <a:t> </a:t>
            </a:r>
            <a:r>
              <a:rPr lang="en-US" altLang="zh-CN" dirty="0">
                <a:latin typeface="Arial" panose="020B0604020202020204" pitchFamily="34" charset="0"/>
              </a:rPr>
              <a:t>from</a:t>
            </a:r>
            <a:r>
              <a:rPr lang="zh-CN" altLang="en-US" dirty="0">
                <a:latin typeface="Arial" panose="020B0604020202020204" pitchFamily="34" charset="0"/>
              </a:rPr>
              <a:t> </a:t>
            </a:r>
            <a:r>
              <a:rPr lang="en-US" altLang="zh-CN" dirty="0">
                <a:latin typeface="Arial" panose="020B0604020202020204" pitchFamily="34" charset="0"/>
              </a:rPr>
              <a:t>Processor</a:t>
            </a:r>
            <a:r>
              <a:rPr lang="zh-CN" altLang="en-US" dirty="0">
                <a:latin typeface="Arial" panose="020B0604020202020204" pitchFamily="34" charset="0"/>
              </a:rPr>
              <a:t> </a:t>
            </a:r>
            <a:r>
              <a:rPr lang="en-US" altLang="zh-CN" dirty="0">
                <a:latin typeface="Arial" panose="020B0604020202020204" pitchFamily="34" charset="0"/>
              </a:rPr>
              <a:t>1,</a:t>
            </a:r>
            <a:r>
              <a:rPr lang="zh-CN" altLang="en-US" dirty="0">
                <a:latin typeface="Arial" panose="020B0604020202020204" pitchFamily="34" charset="0"/>
              </a:rPr>
              <a:t> </a:t>
            </a:r>
            <a:r>
              <a:rPr lang="en-US" altLang="zh-CN" dirty="0">
                <a:latin typeface="Arial" panose="020B0604020202020204" pitchFamily="34" charset="0"/>
              </a:rPr>
              <a:t>a </a:t>
            </a:r>
            <a:r>
              <a:rPr lang="en-US" altLang="zh-CN" dirty="0" err="1">
                <a:latin typeface="Arial" panose="020B0604020202020204" pitchFamily="34" charset="0"/>
              </a:rPr>
              <a:t>BusRd</a:t>
            </a:r>
            <a:r>
              <a:rPr lang="en-US" altLang="zh-CN" dirty="0">
                <a:latin typeface="Arial" panose="020B0604020202020204" pitchFamily="34" charset="0"/>
              </a:rPr>
              <a:t> is posted, the main memory responds with the block; Processor 1 gets the block and stores it in its cache with a shared state. </a:t>
            </a:r>
            <a:endParaRPr lang="zh-CN" altLang="zh-CN" dirty="0">
              <a:latin typeface="Arial" panose="020B0604020202020204" pitchFamily="34" charset="0"/>
            </a:endParaRPr>
          </a:p>
        </p:txBody>
      </p:sp>
    </p:spTree>
    <p:extLst>
      <p:ext uri="{BB962C8B-B14F-4D97-AF65-F5344CB8AC3E}">
        <p14:creationId xmlns:p14="http://schemas.microsoft.com/office/powerpoint/2010/main" val="279177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311FE30A-E2A3-4E74-BAF9-E09E699A4B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61E50A5-5502-4958-916B-908F7930BA34}" type="slidenum">
              <a:rPr lang="en-US" altLang="zh-CN" sz="1200">
                <a:latin typeface="Arial" panose="020B0604020202020204" pitchFamily="34" charset="0"/>
              </a:rPr>
              <a:pPr/>
              <a:t>48</a:t>
            </a:fld>
            <a:endParaRPr lang="en-US" altLang="zh-CN" sz="1200">
              <a:latin typeface="Arial" panose="020B0604020202020204" pitchFamily="34" charset="0"/>
            </a:endParaRPr>
          </a:p>
        </p:txBody>
      </p:sp>
      <p:sp>
        <p:nvSpPr>
          <p:cNvPr id="65539" name="Rectangle 2">
            <a:extLst>
              <a:ext uri="{FF2B5EF4-FFF2-40B4-BE49-F238E27FC236}">
                <a16:creationId xmlns:a16="http://schemas.microsoft.com/office/drawing/2014/main" id="{B85A78EC-9B3F-4FFB-A946-6CE91A53B00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C8F847E-B541-4EEC-95F2-8066E7E46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On a write from Processor 1, it does not know if other caches have the same block or not, so a </a:t>
            </a:r>
            <a:r>
              <a:rPr lang="en-US" altLang="zh-CN" dirty="0" err="1">
                <a:latin typeface="Arial" panose="020B0604020202020204" pitchFamily="34" charset="0"/>
              </a:rPr>
              <a:t>BusRdX</a:t>
            </a:r>
            <a:r>
              <a:rPr lang="en-US" altLang="zh-CN" dirty="0">
                <a:latin typeface="Arial" panose="020B0604020202020204" pitchFamily="34" charset="0"/>
              </a:rPr>
              <a:t> is posted on the bus to invalidate the same block in other caches. The main memory snoops the </a:t>
            </a:r>
            <a:r>
              <a:rPr lang="en-US" altLang="zh-CN" dirty="0" err="1">
                <a:latin typeface="Arial" panose="020B0604020202020204" pitchFamily="34" charset="0"/>
              </a:rPr>
              <a:t>BusRdX</a:t>
            </a:r>
            <a:r>
              <a:rPr lang="en-US" altLang="zh-CN" dirty="0">
                <a:latin typeface="Arial" panose="020B0604020202020204" pitchFamily="34" charset="0"/>
              </a:rPr>
              <a:t> and responds with the block. Note that here the memory controller does not know whether supplying the data is necessary or not, since it cannot distinguish between the case in which Processor 1 already has the block but needs to upgrade its state to modified, or it does not have a block and needs to fetch it from memory. </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After posting the </a:t>
            </a:r>
            <a:r>
              <a:rPr lang="en-US" altLang="zh-CN" dirty="0" err="1">
                <a:latin typeface="Arial" panose="020B0604020202020204" pitchFamily="34" charset="0"/>
              </a:rPr>
              <a:t>BusRdX</a:t>
            </a:r>
            <a:r>
              <a:rPr lang="en-US" altLang="zh-CN" dirty="0">
                <a:latin typeface="Arial" panose="020B0604020202020204" pitchFamily="34" charset="0"/>
              </a:rPr>
              <a:t> on the bus, effectively, the write has been serialized, so the cache state can safely transition to modified, and the block can be written to. Note that, at some time later, the reply from memory comes. The processor can either ignore the reply, or put it in its cache in the Modified state while delaying its write until it has finished doing so. </a:t>
            </a:r>
            <a:endParaRPr lang="zh-CN" altLang="zh-CN" dirty="0">
              <a:latin typeface="Arial" panose="020B0604020202020204" pitchFamily="34" charset="0"/>
            </a:endParaRPr>
          </a:p>
        </p:txBody>
      </p:sp>
    </p:spTree>
    <p:extLst>
      <p:ext uri="{BB962C8B-B14F-4D97-AF65-F5344CB8AC3E}">
        <p14:creationId xmlns:p14="http://schemas.microsoft.com/office/powerpoint/2010/main" val="2689358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640CCB1-0ED3-43AE-A773-BC3CF69BF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0138CC45-63E5-4B00-9F96-F7995E34782B}" type="slidenum">
              <a:rPr lang="en-US" altLang="zh-CN" sz="1200">
                <a:latin typeface="Arial" panose="020B0604020202020204" pitchFamily="34" charset="0"/>
              </a:rPr>
              <a:pPr/>
              <a:t>49</a:t>
            </a:fld>
            <a:endParaRPr lang="en-US" altLang="zh-CN" sz="1200">
              <a:latin typeface="Arial" panose="020B0604020202020204" pitchFamily="34" charset="0"/>
            </a:endParaRPr>
          </a:p>
        </p:txBody>
      </p:sp>
      <p:sp>
        <p:nvSpPr>
          <p:cNvPr id="67587" name="Rectangle 2">
            <a:extLst>
              <a:ext uri="{FF2B5EF4-FFF2-40B4-BE49-F238E27FC236}">
                <a16:creationId xmlns:a16="http://schemas.microsoft.com/office/drawing/2014/main" id="{D9F31448-6621-490D-9A50-92D56A44E53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5E3ED7E-06AE-4126-90B7-3CCFA4967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When Processor 3 makes a read request, a </a:t>
            </a:r>
            <a:r>
              <a:rPr lang="en-US" altLang="zh-CN" dirty="0" err="1">
                <a:latin typeface="Arial" panose="020B0604020202020204" pitchFamily="34" charset="0"/>
              </a:rPr>
              <a:t>BusRd</a:t>
            </a:r>
            <a:r>
              <a:rPr lang="en-US" altLang="zh-CN" dirty="0">
                <a:latin typeface="Arial" panose="020B0604020202020204" pitchFamily="34" charset="0"/>
              </a:rPr>
              <a:t> is posted on the bus. Processor 1’s snooper picks it up, checks its cache tag, and finds that it has the block in modified state. This means that Processor 1 has the latest (and the only valid) copy and flushes it in response to the snooped request. The block state transitions to shared after that. In the mean time, the memory controller also attempts to fetch the block from the main memory because it does not know if eventually a cache will supply the data or not. Processor 3 snoops the flush, and by matching the address of the block being flushed with its outstanding read transaction, it knows that the flushed block should be treated as the reply to its read request. So the block is picked up and stored in its cache in the shared state. </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The main memory which has been trying to fetch the block from memory will also snoop the flushed block, pick it up, cancel its memory fetch, and overwrite the stale copy of the block in memory.  </a:t>
            </a:r>
            <a:endParaRPr lang="zh-CN" altLang="zh-CN" dirty="0">
              <a:latin typeface="Arial" panose="020B0604020202020204" pitchFamily="34" charset="0"/>
            </a:endParaRPr>
          </a:p>
        </p:txBody>
      </p:sp>
    </p:spTree>
    <p:extLst>
      <p:ext uri="{BB962C8B-B14F-4D97-AF65-F5344CB8AC3E}">
        <p14:creationId xmlns:p14="http://schemas.microsoft.com/office/powerpoint/2010/main" val="3636499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F1E14AA-0058-489E-88F8-173BA03D8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F141DC9-9020-4F57-A245-982AD970CB9A}" type="slidenum">
              <a:rPr lang="en-US" altLang="zh-CN" sz="1200">
                <a:latin typeface="Arial" panose="020B0604020202020204" pitchFamily="34" charset="0"/>
              </a:rPr>
              <a:pPr/>
              <a:t>50</a:t>
            </a:fld>
            <a:endParaRPr lang="en-US" altLang="zh-CN" sz="1200">
              <a:latin typeface="Arial" panose="020B0604020202020204" pitchFamily="34" charset="0"/>
            </a:endParaRPr>
          </a:p>
        </p:txBody>
      </p:sp>
      <p:sp>
        <p:nvSpPr>
          <p:cNvPr id="69635" name="Rectangle 2">
            <a:extLst>
              <a:ext uri="{FF2B5EF4-FFF2-40B4-BE49-F238E27FC236}">
                <a16:creationId xmlns:a16="http://schemas.microsoft.com/office/drawing/2014/main" id="{AC1EA8C4-7AD9-4D94-B267-808BBE4AB719}"/>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6DFB79C-7171-4708-B713-9663A248F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The main memory which has been trying to fetch the block from memory will also snoop the flushed block, pick it up, cancel its memory fetch, and overwrite the stale copy of the block in memory.  </a:t>
            </a:r>
            <a:endParaRPr lang="zh-CN" altLang="zh-CN" dirty="0">
              <a:latin typeface="Arial" panose="020B0604020202020204" pitchFamily="34" charset="0"/>
            </a:endParaRPr>
          </a:p>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254166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74C69C5-1435-4B06-956D-52054AC378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23826F6-A806-4DD9-8213-780520BF882D}" type="slidenum">
              <a:rPr lang="en-US" altLang="zh-CN" sz="1200">
                <a:latin typeface="Arial" panose="020B0604020202020204" pitchFamily="34" charset="0"/>
              </a:rPr>
              <a:pPr/>
              <a:t>52</a:t>
            </a:fld>
            <a:endParaRPr lang="en-US" altLang="zh-CN" sz="1200">
              <a:latin typeface="Arial" panose="020B0604020202020204" pitchFamily="34" charset="0"/>
            </a:endParaRPr>
          </a:p>
        </p:txBody>
      </p:sp>
      <p:sp>
        <p:nvSpPr>
          <p:cNvPr id="71683" name="Rectangle 2">
            <a:extLst>
              <a:ext uri="{FF2B5EF4-FFF2-40B4-BE49-F238E27FC236}">
                <a16:creationId xmlns:a16="http://schemas.microsoft.com/office/drawing/2014/main" id="{312F34E7-BC73-4B62-8A00-3F5B5FBFD8C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73FB860-D827-4718-B5A2-04BEEEDE2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514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126C467-AED3-477F-AEDE-1868EA01F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023E607-BA50-423D-8CF4-413B92F580D2}" type="slidenum">
              <a:rPr lang="en-US" altLang="zh-CN" sz="1200">
                <a:latin typeface="Arial" panose="020B0604020202020204" pitchFamily="34" charset="0"/>
              </a:rPr>
              <a:pPr/>
              <a:t>4</a:t>
            </a:fld>
            <a:endParaRPr lang="en-US" altLang="zh-CN" sz="1200">
              <a:latin typeface="Arial" panose="020B0604020202020204" pitchFamily="34" charset="0"/>
            </a:endParaRPr>
          </a:p>
        </p:txBody>
      </p:sp>
      <p:sp>
        <p:nvSpPr>
          <p:cNvPr id="23555" name="Rectangle 2">
            <a:extLst>
              <a:ext uri="{FF2B5EF4-FFF2-40B4-BE49-F238E27FC236}">
                <a16:creationId xmlns:a16="http://schemas.microsoft.com/office/drawing/2014/main" id="{F8AE2159-34E9-4786-BFE9-3A98B9B8040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D842B65-A163-4D94-BE87-B58C29681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7153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C3A3678-216B-429D-A27F-47CB06B7C8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761DD99-BDC0-417E-99F9-C8BD12B9A333}" type="slidenum">
              <a:rPr lang="en-US" altLang="zh-CN" sz="1200">
                <a:latin typeface="Arial" panose="020B0604020202020204" pitchFamily="34" charset="0"/>
              </a:rPr>
              <a:pPr/>
              <a:t>53</a:t>
            </a:fld>
            <a:endParaRPr lang="en-US" altLang="zh-CN" sz="1200">
              <a:latin typeface="Arial" panose="020B0604020202020204" pitchFamily="34" charset="0"/>
            </a:endParaRPr>
          </a:p>
        </p:txBody>
      </p:sp>
      <p:sp>
        <p:nvSpPr>
          <p:cNvPr id="73731" name="Rectangle 2">
            <a:extLst>
              <a:ext uri="{FF2B5EF4-FFF2-40B4-BE49-F238E27FC236}">
                <a16:creationId xmlns:a16="http://schemas.microsoft.com/office/drawing/2014/main" id="{9214FC5C-E93D-4ADC-B2AA-16EAC4D4455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B896B65-2CB7-4BA2-949B-DBDE4DBBE8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When P1 attempts to read the block, it suffers a cache miss as a result of the earlier invalidation that it received. This type of miss is referred to as a coherence miss because it arises due to coherence actions (invalidations). So P1 posts a </a:t>
            </a:r>
            <a:r>
              <a:rPr lang="en-US" altLang="zh-CN" dirty="0" err="1">
                <a:latin typeface="Arial" panose="020B0604020202020204" pitchFamily="34" charset="0"/>
              </a:rPr>
              <a:t>BusRd</a:t>
            </a:r>
            <a:r>
              <a:rPr lang="en-US" altLang="zh-CN" dirty="0">
                <a:latin typeface="Arial" panose="020B0604020202020204" pitchFamily="34" charset="0"/>
              </a:rPr>
              <a:t> and P3 responds by flushing its cache block and transitions its state to shared. The flushed block also updates the main memory copy; as a result, the cache blocks are now clean. </a:t>
            </a:r>
            <a:endParaRPr lang="zh-CN" altLang="zh-CN" dirty="0">
              <a:latin typeface="Arial" panose="020B0604020202020204" pitchFamily="34" charset="0"/>
            </a:endParaRPr>
          </a:p>
        </p:txBody>
      </p:sp>
    </p:spTree>
    <p:extLst>
      <p:ext uri="{BB962C8B-B14F-4D97-AF65-F5344CB8AC3E}">
        <p14:creationId xmlns:p14="http://schemas.microsoft.com/office/powerpoint/2010/main" val="710824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79957A5-671B-4D1C-A6F0-B87E14D42A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175241E-DD0E-49E5-9796-0B38D2F5F75B}" type="slidenum">
              <a:rPr lang="en-US" altLang="zh-CN" sz="1200">
                <a:latin typeface="Arial" panose="020B0604020202020204" pitchFamily="34" charset="0"/>
              </a:rPr>
              <a:pPr/>
              <a:t>54</a:t>
            </a:fld>
            <a:endParaRPr lang="en-US" altLang="zh-CN" sz="1200">
              <a:latin typeface="Arial" panose="020B0604020202020204" pitchFamily="34" charset="0"/>
            </a:endParaRPr>
          </a:p>
        </p:txBody>
      </p:sp>
      <p:sp>
        <p:nvSpPr>
          <p:cNvPr id="75779" name="Rectangle 2">
            <a:extLst>
              <a:ext uri="{FF2B5EF4-FFF2-40B4-BE49-F238E27FC236}">
                <a16:creationId xmlns:a16="http://schemas.microsoft.com/office/drawing/2014/main" id="{9483CA22-E5BA-4085-8C90-99B0B18309E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003078B2-92BE-4831-A49B-0D39BC0CDA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85555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A48DECC-D86C-42CF-AC06-3DA880435A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2D3FBAC6-E9E2-4ABF-92C2-A445F061DC80}" type="slidenum">
              <a:rPr lang="en-US" altLang="zh-CN" sz="1200">
                <a:latin typeface="Arial" panose="020B0604020202020204" pitchFamily="34" charset="0"/>
              </a:rPr>
              <a:pPr/>
              <a:t>55</a:t>
            </a:fld>
            <a:endParaRPr lang="en-US" altLang="zh-CN" sz="1200">
              <a:latin typeface="Arial" panose="020B0604020202020204" pitchFamily="34" charset="0"/>
            </a:endParaRPr>
          </a:p>
        </p:txBody>
      </p:sp>
      <p:sp>
        <p:nvSpPr>
          <p:cNvPr id="77827" name="Rectangle 2">
            <a:extLst>
              <a:ext uri="{FF2B5EF4-FFF2-40B4-BE49-F238E27FC236}">
                <a16:creationId xmlns:a16="http://schemas.microsoft.com/office/drawing/2014/main" id="{A09EAB7F-1C45-4AFE-BA75-31375C651F7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4F39C785-233A-4813-91E2-6ECF5D7035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3486210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DCC6C31-66F8-4EF0-9F39-8FA8250344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41FCFFE-C22D-4853-8FA6-B9DA94A91E58}" type="slidenum">
              <a:rPr lang="en-US" altLang="zh-CN" sz="1200">
                <a:latin typeface="Arial" panose="020B0604020202020204" pitchFamily="34" charset="0"/>
              </a:rPr>
              <a:pPr/>
              <a:t>57</a:t>
            </a:fld>
            <a:endParaRPr lang="en-US" altLang="zh-CN" sz="1200">
              <a:latin typeface="Arial" panose="020B0604020202020204" pitchFamily="34" charset="0"/>
            </a:endParaRPr>
          </a:p>
        </p:txBody>
      </p:sp>
      <p:sp>
        <p:nvSpPr>
          <p:cNvPr id="79875" name="Rectangle 2">
            <a:extLst>
              <a:ext uri="{FF2B5EF4-FFF2-40B4-BE49-F238E27FC236}">
                <a16:creationId xmlns:a16="http://schemas.microsoft.com/office/drawing/2014/main" id="{E07AC657-A5B3-49E1-BFBB-164A323D5B7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82F28D3C-32CA-48B1-8F8A-6B375B9378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81976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94F16EE-CC79-4346-B1A9-23A51B8F4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546B7572-0425-455E-864A-E806AF506D8B}" type="slidenum">
              <a:rPr lang="en-US" altLang="zh-CN" sz="1200">
                <a:latin typeface="Arial" panose="020B0604020202020204" pitchFamily="34" charset="0"/>
              </a:rPr>
              <a:pPr/>
              <a:t>65</a:t>
            </a:fld>
            <a:endParaRPr lang="en-US" altLang="zh-CN" sz="1200">
              <a:latin typeface="Arial" panose="020B0604020202020204" pitchFamily="34" charset="0"/>
            </a:endParaRPr>
          </a:p>
        </p:txBody>
      </p:sp>
      <p:sp>
        <p:nvSpPr>
          <p:cNvPr id="92163" name="Rectangle 2">
            <a:extLst>
              <a:ext uri="{FF2B5EF4-FFF2-40B4-BE49-F238E27FC236}">
                <a16:creationId xmlns:a16="http://schemas.microsoft.com/office/drawing/2014/main" id="{C3C599B4-0269-4591-BA73-F91A0C66EB1D}"/>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076F48B3-97CC-4A4A-BDC5-28F3FB0D95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052795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2326B8D-36C0-484E-BDBC-392234618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DAB8B8F9-B72F-4D18-97A5-66FADD89557F}" type="slidenum">
              <a:rPr lang="en-US" altLang="zh-CN" sz="1200">
                <a:latin typeface="Arial" panose="020B0604020202020204" pitchFamily="34" charset="0"/>
              </a:rPr>
              <a:pPr/>
              <a:t>66</a:t>
            </a:fld>
            <a:endParaRPr lang="en-US" altLang="zh-CN" sz="1200">
              <a:latin typeface="Arial" panose="020B0604020202020204" pitchFamily="34" charset="0"/>
            </a:endParaRPr>
          </a:p>
        </p:txBody>
      </p:sp>
      <p:sp>
        <p:nvSpPr>
          <p:cNvPr id="88067" name="Rectangle 2">
            <a:extLst>
              <a:ext uri="{FF2B5EF4-FFF2-40B4-BE49-F238E27FC236}">
                <a16:creationId xmlns:a16="http://schemas.microsoft.com/office/drawing/2014/main" id="{D764EA73-79D1-4681-AC5E-DFA9B85894E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5055750-AD79-4EE4-ADAB-C9DA82A4FE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66151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7787CC6C-9645-492C-A7B7-808D32CF6E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903D581-DEB8-4606-BBCA-FC1AD1C1193C}" type="slidenum">
              <a:rPr lang="en-US" altLang="zh-CN" sz="1200">
                <a:latin typeface="Arial" panose="020B0604020202020204" pitchFamily="34" charset="0"/>
              </a:rPr>
              <a:pPr/>
              <a:t>67</a:t>
            </a:fld>
            <a:endParaRPr lang="en-US" altLang="zh-CN" sz="1200">
              <a:latin typeface="Arial" panose="020B0604020202020204" pitchFamily="34" charset="0"/>
            </a:endParaRPr>
          </a:p>
        </p:txBody>
      </p:sp>
      <p:sp>
        <p:nvSpPr>
          <p:cNvPr id="90115" name="Rectangle 2">
            <a:extLst>
              <a:ext uri="{FF2B5EF4-FFF2-40B4-BE49-F238E27FC236}">
                <a16:creationId xmlns:a16="http://schemas.microsoft.com/office/drawing/2014/main" id="{A0D4611E-E104-4D6E-A8AF-04EAC68E89A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70A372F-6C99-4DDF-96C9-B0DD1E7ADC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24645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A09B0C2F-406D-4A46-9EB8-6CDCB34E8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057BFDA4-A036-48C3-8819-48E496034FD0}" type="slidenum">
              <a:rPr lang="en-US" altLang="zh-CN" sz="1200">
                <a:latin typeface="Arial" panose="020B0604020202020204" pitchFamily="34" charset="0"/>
              </a:rPr>
              <a:pPr/>
              <a:t>68</a:t>
            </a:fld>
            <a:endParaRPr lang="en-US" altLang="zh-CN" sz="1200">
              <a:latin typeface="Arial" panose="020B0604020202020204" pitchFamily="34" charset="0"/>
            </a:endParaRPr>
          </a:p>
        </p:txBody>
      </p:sp>
      <p:sp>
        <p:nvSpPr>
          <p:cNvPr id="96259" name="Rectangle 2">
            <a:extLst>
              <a:ext uri="{FF2B5EF4-FFF2-40B4-BE49-F238E27FC236}">
                <a16:creationId xmlns:a16="http://schemas.microsoft.com/office/drawing/2014/main" id="{0B789E97-A32D-472E-B75E-04773C073EF4}"/>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D7906E2A-BF06-4FCE-9434-E93921C841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43416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C18603F-F358-4E96-9AAD-836ECF6A8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8C59CF6-D7B9-416E-9806-6FF02CB173C3}" type="slidenum">
              <a:rPr lang="en-US" altLang="zh-CN" sz="1200">
                <a:latin typeface="Arial" panose="020B0604020202020204" pitchFamily="34" charset="0"/>
              </a:rPr>
              <a:pPr/>
              <a:t>69</a:t>
            </a:fld>
            <a:endParaRPr lang="en-US" altLang="zh-CN" sz="1200">
              <a:latin typeface="Arial" panose="020B0604020202020204" pitchFamily="34" charset="0"/>
            </a:endParaRPr>
          </a:p>
        </p:txBody>
      </p:sp>
      <p:sp>
        <p:nvSpPr>
          <p:cNvPr id="98307" name="Rectangle 2">
            <a:extLst>
              <a:ext uri="{FF2B5EF4-FFF2-40B4-BE49-F238E27FC236}">
                <a16:creationId xmlns:a16="http://schemas.microsoft.com/office/drawing/2014/main" id="{7B4F7AD8-1444-4A35-AF21-676CB6A8C7BD}"/>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242FE547-59AC-4EAF-9D55-7C651C1F4F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848853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DC52216-AB95-4357-874D-C325187988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ECA2D94-2076-4930-8101-D2AEAA717FA3}" type="slidenum">
              <a:rPr lang="en-US" altLang="zh-CN" sz="1200">
                <a:latin typeface="Arial" panose="020B0604020202020204" pitchFamily="34" charset="0"/>
              </a:rPr>
              <a:pPr/>
              <a:t>70</a:t>
            </a:fld>
            <a:endParaRPr lang="en-US" altLang="zh-CN" sz="1200">
              <a:latin typeface="Arial" panose="020B0604020202020204" pitchFamily="34" charset="0"/>
            </a:endParaRPr>
          </a:p>
        </p:txBody>
      </p:sp>
      <p:sp>
        <p:nvSpPr>
          <p:cNvPr id="100355" name="Rectangle 2">
            <a:extLst>
              <a:ext uri="{FF2B5EF4-FFF2-40B4-BE49-F238E27FC236}">
                <a16:creationId xmlns:a16="http://schemas.microsoft.com/office/drawing/2014/main" id="{E50C7E2F-CEFD-4C24-A4A1-F0145FEBF546}"/>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32E112F9-25FE-4579-AB15-319437288C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2894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9B94679-1680-4688-8C85-58160A0B0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3E5C38C-5AC8-40B5-BAA8-4BB4C357D838}" type="slidenum">
              <a:rPr lang="en-US" altLang="zh-CN" sz="1200">
                <a:latin typeface="Arial" panose="020B0604020202020204" pitchFamily="34" charset="0"/>
              </a:rPr>
              <a:pPr/>
              <a:t>5</a:t>
            </a:fld>
            <a:endParaRPr lang="en-US" altLang="zh-CN" sz="1200">
              <a:latin typeface="Arial" panose="020B0604020202020204" pitchFamily="34" charset="0"/>
            </a:endParaRPr>
          </a:p>
        </p:txBody>
      </p:sp>
      <p:sp>
        <p:nvSpPr>
          <p:cNvPr id="25603" name="Rectangle 2">
            <a:extLst>
              <a:ext uri="{FF2B5EF4-FFF2-40B4-BE49-F238E27FC236}">
                <a16:creationId xmlns:a16="http://schemas.microsoft.com/office/drawing/2014/main" id="{2FB3D8D8-591F-4375-A5D0-0D273CCD5740}"/>
              </a:ext>
            </a:extLst>
          </p:cNvPr>
          <p:cNvSpPr>
            <a:spLocks noGrp="1" noRot="1" noChangeAspect="1" noChangeArrowheads="1"/>
          </p:cNvSpPr>
          <p:nvPr>
            <p:ph type="sldImg"/>
          </p:nvPr>
        </p:nvSpPr>
        <p:spPr>
          <a:xfrm>
            <a:off x="1258888" y="719138"/>
            <a:ext cx="4800600" cy="3600450"/>
          </a:xfrm>
          <a:solidFill>
            <a:srgbClr val="FFFFFF"/>
          </a:solidFill>
          <a:ln/>
        </p:spPr>
      </p:sp>
      <p:sp>
        <p:nvSpPr>
          <p:cNvPr id="25604" name="Rectangle 3">
            <a:extLst>
              <a:ext uri="{FF2B5EF4-FFF2-40B4-BE49-F238E27FC236}">
                <a16:creationId xmlns:a16="http://schemas.microsoft.com/office/drawing/2014/main" id="{67D93707-0DC8-4309-970F-F9CE1000CF3C}"/>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37216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A833D85-DFC5-4E3D-9ABE-71E945BB97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B94ADDA-7A97-4039-AAD9-9222ACAAF46F}" type="slidenum">
              <a:rPr lang="en-US" altLang="zh-CN" sz="1200">
                <a:latin typeface="Arial" panose="020B0604020202020204" pitchFamily="34" charset="0"/>
              </a:rPr>
              <a:pPr/>
              <a:t>71</a:t>
            </a:fld>
            <a:endParaRPr lang="en-US" altLang="zh-CN" sz="1200">
              <a:latin typeface="Arial" panose="020B0604020202020204" pitchFamily="34" charset="0"/>
            </a:endParaRPr>
          </a:p>
        </p:txBody>
      </p:sp>
      <p:sp>
        <p:nvSpPr>
          <p:cNvPr id="102403" name="Rectangle 2">
            <a:extLst>
              <a:ext uri="{FF2B5EF4-FFF2-40B4-BE49-F238E27FC236}">
                <a16:creationId xmlns:a16="http://schemas.microsoft.com/office/drawing/2014/main" id="{B6A89C3A-6681-46CF-98AF-600A7C86131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1AF3FA12-7EB6-469A-BC97-21B949C48D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779676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24F51D5-23DA-44EB-A114-8926E9E121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41D4E6A-7826-4A93-BD5E-D871202822E6}" type="slidenum">
              <a:rPr lang="en-US" altLang="zh-CN" sz="1200">
                <a:latin typeface="Arial" panose="020B0604020202020204" pitchFamily="34" charset="0"/>
              </a:rPr>
              <a:pPr/>
              <a:t>72</a:t>
            </a:fld>
            <a:endParaRPr lang="en-US" altLang="zh-CN" sz="1200">
              <a:latin typeface="Arial" panose="020B0604020202020204" pitchFamily="34" charset="0"/>
            </a:endParaRPr>
          </a:p>
        </p:txBody>
      </p:sp>
      <p:sp>
        <p:nvSpPr>
          <p:cNvPr id="104451" name="Rectangle 2">
            <a:extLst>
              <a:ext uri="{FF2B5EF4-FFF2-40B4-BE49-F238E27FC236}">
                <a16:creationId xmlns:a16="http://schemas.microsoft.com/office/drawing/2014/main" id="{ADAC1AD4-F6AB-4E3E-AEB3-B9825B0B2D2D}"/>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C8738919-682E-4D8E-B05A-7DFA36D2F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47115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5D090A4-2FEB-46BA-9741-6A065E7D5F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0AE1306-8DAF-4498-8506-B4925B881A54}" type="slidenum">
              <a:rPr lang="en-US" altLang="zh-CN" sz="1200">
                <a:latin typeface="Arial" panose="020B0604020202020204" pitchFamily="34" charset="0"/>
              </a:rPr>
              <a:pPr/>
              <a:t>73</a:t>
            </a:fld>
            <a:endParaRPr lang="en-US" altLang="zh-CN" sz="1200">
              <a:latin typeface="Arial" panose="020B0604020202020204" pitchFamily="34" charset="0"/>
            </a:endParaRPr>
          </a:p>
        </p:txBody>
      </p:sp>
      <p:sp>
        <p:nvSpPr>
          <p:cNvPr id="106499" name="Rectangle 2">
            <a:extLst>
              <a:ext uri="{FF2B5EF4-FFF2-40B4-BE49-F238E27FC236}">
                <a16:creationId xmlns:a16="http://schemas.microsoft.com/office/drawing/2014/main" id="{3BB16F6D-3094-40B8-A9F5-A81111363E8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5FE639FB-ABE6-45BF-B823-780A85E52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66185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5D02CA9F-52EF-4B0B-8D4B-AB8B74DBB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96D1B7F-F69A-42BB-A5A2-4D4FC78B5B7B}" type="slidenum">
              <a:rPr lang="en-US" altLang="zh-CN" sz="1200">
                <a:latin typeface="Arial" panose="020B0604020202020204" pitchFamily="34" charset="0"/>
              </a:rPr>
              <a:pPr/>
              <a:t>74</a:t>
            </a:fld>
            <a:endParaRPr lang="en-US" altLang="zh-CN" sz="1200">
              <a:latin typeface="Arial" panose="020B0604020202020204" pitchFamily="34" charset="0"/>
            </a:endParaRPr>
          </a:p>
        </p:txBody>
      </p:sp>
      <p:sp>
        <p:nvSpPr>
          <p:cNvPr id="108547" name="Rectangle 2">
            <a:extLst>
              <a:ext uri="{FF2B5EF4-FFF2-40B4-BE49-F238E27FC236}">
                <a16:creationId xmlns:a16="http://schemas.microsoft.com/office/drawing/2014/main" id="{57A738AB-A744-4F7F-BA99-D65282603928}"/>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0C467456-4A9F-42D2-A182-860611303B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252011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B7C1C8A-8799-4D7F-9F8A-97AAC2E341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F1F50D2-9946-4FEB-8A95-D9B05CB24E69}" type="slidenum">
              <a:rPr lang="en-US" altLang="zh-CN" sz="1200">
                <a:latin typeface="Arial" panose="020B0604020202020204" pitchFamily="34" charset="0"/>
              </a:rPr>
              <a:pPr/>
              <a:t>75</a:t>
            </a:fld>
            <a:endParaRPr lang="en-US" altLang="zh-CN" sz="1200">
              <a:latin typeface="Arial" panose="020B0604020202020204" pitchFamily="34" charset="0"/>
            </a:endParaRPr>
          </a:p>
        </p:txBody>
      </p:sp>
      <p:sp>
        <p:nvSpPr>
          <p:cNvPr id="110595" name="Rectangle 2">
            <a:extLst>
              <a:ext uri="{FF2B5EF4-FFF2-40B4-BE49-F238E27FC236}">
                <a16:creationId xmlns:a16="http://schemas.microsoft.com/office/drawing/2014/main" id="{E182B95E-A2C1-4538-BC54-C7C9AB3A7CD3}"/>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D470580F-270F-428C-ACD8-99771220FB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38507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24D0F357-3472-4DB2-8FAD-48EE0825FA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AAE3AB1-18FC-48B4-99A5-B8F991E679FF}" type="slidenum">
              <a:rPr lang="en-US" altLang="zh-CN" sz="1200">
                <a:latin typeface="Arial" panose="020B0604020202020204" pitchFamily="34" charset="0"/>
              </a:rPr>
              <a:pPr/>
              <a:t>76</a:t>
            </a:fld>
            <a:endParaRPr lang="en-US" altLang="zh-CN" sz="1200">
              <a:latin typeface="Arial" panose="020B0604020202020204" pitchFamily="34" charset="0"/>
            </a:endParaRPr>
          </a:p>
        </p:txBody>
      </p:sp>
      <p:sp>
        <p:nvSpPr>
          <p:cNvPr id="112643" name="Rectangle 2">
            <a:extLst>
              <a:ext uri="{FF2B5EF4-FFF2-40B4-BE49-F238E27FC236}">
                <a16:creationId xmlns:a16="http://schemas.microsoft.com/office/drawing/2014/main" id="{B7F3961B-C5C3-434C-BDAF-0528391DF85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48011E15-791D-4AC2-B751-730A8734D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030581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0E1F6AB-1FB9-48E7-A246-93DE403190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D9E568DE-4225-4861-BA8A-D39A06096AA9}" type="slidenum">
              <a:rPr lang="en-US" altLang="zh-CN" sz="1200">
                <a:latin typeface="Arial" panose="020B0604020202020204" pitchFamily="34" charset="0"/>
              </a:rPr>
              <a:pPr/>
              <a:t>77</a:t>
            </a:fld>
            <a:endParaRPr lang="en-US" altLang="zh-CN" sz="1200">
              <a:latin typeface="Arial" panose="020B0604020202020204" pitchFamily="34" charset="0"/>
            </a:endParaRPr>
          </a:p>
        </p:txBody>
      </p:sp>
      <p:sp>
        <p:nvSpPr>
          <p:cNvPr id="114691" name="Rectangle 2">
            <a:extLst>
              <a:ext uri="{FF2B5EF4-FFF2-40B4-BE49-F238E27FC236}">
                <a16:creationId xmlns:a16="http://schemas.microsoft.com/office/drawing/2014/main" id="{F6370D52-B834-4C09-8172-CC9C8C7CF95E}"/>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8EA7A76-B11C-43C0-A68E-ACFDFF7AD3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92804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B9BEA354-3D2D-4201-B3CE-0A2ADA59C2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081A2AA-5FEE-4A27-9224-9F1FE517B2AB}" type="slidenum">
              <a:rPr lang="en-US" altLang="zh-CN" sz="1200">
                <a:latin typeface="Arial" panose="020B0604020202020204" pitchFamily="34" charset="0"/>
              </a:rPr>
              <a:pPr/>
              <a:t>78</a:t>
            </a:fld>
            <a:endParaRPr lang="en-US" altLang="zh-CN" sz="1200">
              <a:latin typeface="Arial" panose="020B0604020202020204" pitchFamily="34" charset="0"/>
            </a:endParaRPr>
          </a:p>
        </p:txBody>
      </p:sp>
      <p:sp>
        <p:nvSpPr>
          <p:cNvPr id="116739" name="Rectangle 2">
            <a:extLst>
              <a:ext uri="{FF2B5EF4-FFF2-40B4-BE49-F238E27FC236}">
                <a16:creationId xmlns:a16="http://schemas.microsoft.com/office/drawing/2014/main" id="{2C759C15-09DA-4ECD-8B16-128C4D5F0BA4}"/>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E6467D42-ACA9-4105-866A-24F65E8BC8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19314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9B94679-1680-4688-8C85-58160A0B0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3E5C38C-5AC8-40B5-BAA8-4BB4C357D838}" type="slidenum">
              <a:rPr lang="en-US" altLang="zh-CN" sz="1200">
                <a:latin typeface="Arial" panose="020B0604020202020204" pitchFamily="34" charset="0"/>
              </a:rPr>
              <a:pPr/>
              <a:t>6</a:t>
            </a:fld>
            <a:endParaRPr lang="en-US" altLang="zh-CN" sz="1200">
              <a:latin typeface="Arial" panose="020B0604020202020204" pitchFamily="34" charset="0"/>
            </a:endParaRPr>
          </a:p>
        </p:txBody>
      </p:sp>
      <p:sp>
        <p:nvSpPr>
          <p:cNvPr id="25603" name="Rectangle 2">
            <a:extLst>
              <a:ext uri="{FF2B5EF4-FFF2-40B4-BE49-F238E27FC236}">
                <a16:creationId xmlns:a16="http://schemas.microsoft.com/office/drawing/2014/main" id="{2FB3D8D8-591F-4375-A5D0-0D273CCD5740}"/>
              </a:ext>
            </a:extLst>
          </p:cNvPr>
          <p:cNvSpPr>
            <a:spLocks noGrp="1" noRot="1" noChangeAspect="1" noChangeArrowheads="1"/>
          </p:cNvSpPr>
          <p:nvPr>
            <p:ph type="sldImg"/>
          </p:nvPr>
        </p:nvSpPr>
        <p:spPr>
          <a:xfrm>
            <a:off x="1258888" y="719138"/>
            <a:ext cx="4800600" cy="3600450"/>
          </a:xfrm>
          <a:solidFill>
            <a:srgbClr val="FFFFFF"/>
          </a:solidFill>
          <a:ln/>
        </p:spPr>
      </p:sp>
      <p:sp>
        <p:nvSpPr>
          <p:cNvPr id="25604" name="Rectangle 3">
            <a:extLst>
              <a:ext uri="{FF2B5EF4-FFF2-40B4-BE49-F238E27FC236}">
                <a16:creationId xmlns:a16="http://schemas.microsoft.com/office/drawing/2014/main" id="{67D93707-0DC8-4309-970F-F9CE1000CF3C}"/>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583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18B2632-8EDB-40D7-944B-8B2F746E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F0701ED-F062-4612-A32F-EC64DF703B83}" type="slidenum">
              <a:rPr lang="en-US" altLang="zh-CN" sz="1200">
                <a:latin typeface="Arial" panose="020B0604020202020204" pitchFamily="34" charset="0"/>
              </a:rPr>
              <a:pPr/>
              <a:t>7</a:t>
            </a:fld>
            <a:endParaRPr lang="en-US" altLang="zh-CN" sz="1200">
              <a:latin typeface="Arial" panose="020B0604020202020204" pitchFamily="34" charset="0"/>
            </a:endParaRPr>
          </a:p>
        </p:txBody>
      </p:sp>
      <p:sp>
        <p:nvSpPr>
          <p:cNvPr id="29699" name="Rectangle 2">
            <a:extLst>
              <a:ext uri="{FF2B5EF4-FFF2-40B4-BE49-F238E27FC236}">
                <a16:creationId xmlns:a16="http://schemas.microsoft.com/office/drawing/2014/main" id="{30307A39-BB40-48F5-A9B6-39FB807F2807}"/>
              </a:ext>
            </a:extLst>
          </p:cNvPr>
          <p:cNvSpPr>
            <a:spLocks noGrp="1" noRot="1" noChangeAspect="1" noChangeArrowheads="1" noTextEdit="1"/>
          </p:cNvSpPr>
          <p:nvPr>
            <p:ph type="sldImg"/>
          </p:nvPr>
        </p:nvSpPr>
        <p:spPr>
          <a:xfrm>
            <a:off x="1258888" y="719138"/>
            <a:ext cx="4800600" cy="3600450"/>
          </a:xfrm>
          <a:solidFill>
            <a:srgbClr val="FFFFFF"/>
          </a:solidFill>
          <a:ln/>
        </p:spPr>
      </p:sp>
      <p:sp>
        <p:nvSpPr>
          <p:cNvPr id="29700" name="Rectangle 3">
            <a:extLst>
              <a:ext uri="{FF2B5EF4-FFF2-40B4-BE49-F238E27FC236}">
                <a16:creationId xmlns:a16="http://schemas.microsoft.com/office/drawing/2014/main" id="{326F1F92-9903-4A8D-A40E-B23CFE843D05}"/>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r>
              <a:rPr lang="en-US" altLang="zh-CN">
                <a:latin typeface="Arial" panose="020B0604020202020204" pitchFamily="34" charset="0"/>
              </a:rPr>
              <a:t>No, assuming write-back cache</a:t>
            </a:r>
          </a:p>
          <a:p>
            <a:pPr eaLnBrk="1" hangingPunct="1"/>
            <a:r>
              <a:rPr lang="en-US" altLang="zh-CN">
                <a:latin typeface="Arial" panose="020B0604020202020204" pitchFamily="34" charset="0"/>
              </a:rPr>
              <a:t>No problem if uncachable</a:t>
            </a:r>
          </a:p>
          <a:p>
            <a:pPr eaLnBrk="1" hangingPunct="1"/>
            <a:r>
              <a:rPr lang="en-US" altLang="zh-CN">
                <a:latin typeface="Arial" panose="020B0604020202020204" pitchFamily="34" charset="0"/>
              </a:rPr>
              <a:t>The problem persists with a WT cache</a:t>
            </a:r>
          </a:p>
          <a:p>
            <a:pPr eaLnBrk="1" hangingPunct="1"/>
            <a:r>
              <a:rPr lang="en-US" altLang="zh-CN">
                <a:latin typeface="Arial" panose="020B0604020202020204" pitchFamily="34" charset="0"/>
              </a:rPr>
              <a:t>Besides of this, I/O can create coherency problem, too</a:t>
            </a:r>
          </a:p>
        </p:txBody>
      </p:sp>
    </p:spTree>
    <p:extLst>
      <p:ext uri="{BB962C8B-B14F-4D97-AF65-F5344CB8AC3E}">
        <p14:creationId xmlns:p14="http://schemas.microsoft.com/office/powerpoint/2010/main" val="66615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52C7AE4-68D9-4C8E-A2F2-AD1F392EA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2888FD04-02BB-4AD9-B748-DD313095BF56}" type="slidenum">
              <a:rPr lang="en-US" altLang="zh-CN" sz="1200">
                <a:latin typeface="Arial" panose="020B0604020202020204" pitchFamily="34" charset="0"/>
              </a:rPr>
              <a:pPr/>
              <a:t>8</a:t>
            </a:fld>
            <a:endParaRPr lang="en-US" altLang="zh-CN" sz="1200">
              <a:latin typeface="Arial" panose="020B0604020202020204" pitchFamily="34" charset="0"/>
            </a:endParaRPr>
          </a:p>
        </p:txBody>
      </p:sp>
      <p:sp>
        <p:nvSpPr>
          <p:cNvPr id="31747" name="Rectangle 2">
            <a:extLst>
              <a:ext uri="{FF2B5EF4-FFF2-40B4-BE49-F238E27FC236}">
                <a16:creationId xmlns:a16="http://schemas.microsoft.com/office/drawing/2014/main" id="{F52203AF-F84B-4123-9D3F-DCE84416FCE1}"/>
              </a:ext>
            </a:extLst>
          </p:cNvPr>
          <p:cNvSpPr>
            <a:spLocks noGrp="1" noRot="1" noChangeAspect="1" noChangeArrowheads="1"/>
          </p:cNvSpPr>
          <p:nvPr>
            <p:ph type="sldImg"/>
          </p:nvPr>
        </p:nvSpPr>
        <p:spPr>
          <a:xfrm>
            <a:off x="1258888" y="719138"/>
            <a:ext cx="4800600" cy="3600450"/>
          </a:xfrm>
          <a:solidFill>
            <a:srgbClr val="FFFFFF"/>
          </a:solidFill>
          <a:ln/>
        </p:spPr>
      </p:sp>
      <p:sp>
        <p:nvSpPr>
          <p:cNvPr id="31748" name="Rectangle 3">
            <a:extLst>
              <a:ext uri="{FF2B5EF4-FFF2-40B4-BE49-F238E27FC236}">
                <a16:creationId xmlns:a16="http://schemas.microsoft.com/office/drawing/2014/main" id="{BB481164-81AA-401D-B1E9-DBAAEBB9B4F1}"/>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2772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1DA6A0C-EC3C-404F-9833-CA588331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6599B0B0-5CD1-4C6C-A8C0-2584990981AB}" type="slidenum">
              <a:rPr lang="en-US" altLang="zh-CN" sz="1200">
                <a:latin typeface="Arial" panose="020B0604020202020204" pitchFamily="34" charset="0"/>
              </a:rPr>
              <a:pPr/>
              <a:t>9</a:t>
            </a:fld>
            <a:endParaRPr lang="en-US" altLang="zh-CN" sz="1200">
              <a:latin typeface="Arial" panose="020B0604020202020204" pitchFamily="34" charset="0"/>
            </a:endParaRPr>
          </a:p>
        </p:txBody>
      </p:sp>
      <p:sp>
        <p:nvSpPr>
          <p:cNvPr id="33795" name="Rectangle 2">
            <a:extLst>
              <a:ext uri="{FF2B5EF4-FFF2-40B4-BE49-F238E27FC236}">
                <a16:creationId xmlns:a16="http://schemas.microsoft.com/office/drawing/2014/main" id="{C834B6AA-3D69-4E91-8A49-8972A2AF90FD}"/>
              </a:ext>
            </a:extLst>
          </p:cNvPr>
          <p:cNvSpPr>
            <a:spLocks noGrp="1" noRot="1" noChangeAspect="1" noChangeArrowheads="1"/>
          </p:cNvSpPr>
          <p:nvPr>
            <p:ph type="sldImg"/>
          </p:nvPr>
        </p:nvSpPr>
        <p:spPr>
          <a:xfrm>
            <a:off x="1258888" y="719138"/>
            <a:ext cx="4800600" cy="3600450"/>
          </a:xfrm>
          <a:solidFill>
            <a:srgbClr val="FFFFFF"/>
          </a:solidFill>
          <a:ln/>
        </p:spPr>
      </p:sp>
      <p:sp>
        <p:nvSpPr>
          <p:cNvPr id="33796" name="Rectangle 3">
            <a:extLst>
              <a:ext uri="{FF2B5EF4-FFF2-40B4-BE49-F238E27FC236}">
                <a16:creationId xmlns:a16="http://schemas.microsoft.com/office/drawing/2014/main" id="{1BD0A4D3-C52E-4BB2-B1D5-5D1A7091E818}"/>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97273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EE7A52E-1588-482E-BEED-9B8882A0B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02F677E-7052-48BE-A014-8DCA64E11615}" type="slidenum">
              <a:rPr lang="en-US" altLang="zh-CN" sz="1200">
                <a:latin typeface="Arial" panose="020B0604020202020204" pitchFamily="34" charset="0"/>
              </a:rPr>
              <a:pPr/>
              <a:t>10</a:t>
            </a:fld>
            <a:endParaRPr lang="en-US" altLang="zh-CN" sz="1200">
              <a:latin typeface="Arial" panose="020B0604020202020204" pitchFamily="34" charset="0"/>
            </a:endParaRPr>
          </a:p>
        </p:txBody>
      </p:sp>
      <p:sp>
        <p:nvSpPr>
          <p:cNvPr id="35843" name="Rectangle 2">
            <a:extLst>
              <a:ext uri="{FF2B5EF4-FFF2-40B4-BE49-F238E27FC236}">
                <a16:creationId xmlns:a16="http://schemas.microsoft.com/office/drawing/2014/main" id="{ECD8F041-1A3B-45CC-B8F9-BF0495D608F4}"/>
              </a:ext>
            </a:extLst>
          </p:cNvPr>
          <p:cNvSpPr>
            <a:spLocks noGrp="1" noRot="1" noChangeAspect="1" noChangeArrowheads="1"/>
          </p:cNvSpPr>
          <p:nvPr>
            <p:ph type="sldImg"/>
          </p:nvPr>
        </p:nvSpPr>
        <p:spPr>
          <a:xfrm>
            <a:off x="1258888" y="719138"/>
            <a:ext cx="4800600" cy="3600450"/>
          </a:xfrm>
          <a:solidFill>
            <a:srgbClr val="FFFFFF"/>
          </a:solidFill>
          <a:ln/>
        </p:spPr>
      </p:sp>
      <p:sp>
        <p:nvSpPr>
          <p:cNvPr id="35844" name="Rectangle 3">
            <a:extLst>
              <a:ext uri="{FF2B5EF4-FFF2-40B4-BE49-F238E27FC236}">
                <a16:creationId xmlns:a16="http://schemas.microsoft.com/office/drawing/2014/main" id="{BBADC7EC-AF9F-44C0-8217-5E6A001E0F96}"/>
              </a:ext>
            </a:extLst>
          </p:cNvPr>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83261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F260CE36-B5EE-4362-980D-5BA3AF0353AD}" type="datetime1">
              <a:rPr lang="en-SG" altLang="zh-SG" smtClean="0"/>
              <a:t>8/3/2023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72429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93559F6-A5F3-468E-9FAF-1C5987A62430}" type="datetime1">
              <a:rPr lang="en-SG" altLang="zh-SG" smtClean="0"/>
              <a:t>8/3/2023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0582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9BD8C13-A357-4AD7-9B62-E93A437FA440}" type="datetime1">
              <a:rPr lang="en-SG" altLang="zh-SG" smtClean="0"/>
              <a:t>8/3/2023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0777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Chart Placeholder 2"/>
          <p:cNvSpPr>
            <a:spLocks noGrp="1"/>
          </p:cNvSpPr>
          <p:nvPr>
            <p:ph type="chart" sz="half" idx="1"/>
          </p:nvPr>
        </p:nvSpPr>
        <p:spPr>
          <a:xfrm>
            <a:off x="609600" y="1219200"/>
            <a:ext cx="3960813" cy="4722813"/>
          </a:xfrm>
        </p:spPr>
        <p:txBody>
          <a:bodyPr/>
          <a:lstStyle/>
          <a:p>
            <a:pPr lvl="0"/>
            <a:endParaRPr lang="en-US" noProof="0"/>
          </a:p>
        </p:txBody>
      </p:sp>
      <p:sp>
        <p:nvSpPr>
          <p:cNvPr id="4" name="Text Placeholder 3"/>
          <p:cNvSpPr>
            <a:spLocks noGrp="1"/>
          </p:cNvSpPr>
          <p:nvPr>
            <p:ph type="body" sz="half" idx="2"/>
          </p:nvPr>
        </p:nvSpPr>
        <p:spPr>
          <a:xfrm>
            <a:off x="4722813" y="1219200"/>
            <a:ext cx="3960812" cy="4722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772B17B3-1732-433F-B8C6-79C5C100E2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254B14E9-5E47-4EF8-920C-07684C2C2C10}"/>
              </a:ext>
            </a:extLst>
          </p:cNvPr>
          <p:cNvSpPr>
            <a:spLocks noGrp="1" noChangeArrowheads="1"/>
          </p:cNvSpPr>
          <p:nvPr>
            <p:ph type="ftr" sz="quarter" idx="11"/>
          </p:nvPr>
        </p:nvSpPr>
        <p:spPr>
          <a:ln/>
        </p:spPr>
        <p:txBody>
          <a:bodyPr/>
          <a:lstStyle>
            <a:lvl1pPr>
              <a:defRPr/>
            </a:lvl1pPr>
          </a:lstStyle>
          <a:p>
            <a:r>
              <a:rPr lang="en-US" altLang="zh-CN"/>
              <a:t>Fundamentals of Parallel Computer Architecture - Chapter 8</a:t>
            </a:r>
          </a:p>
        </p:txBody>
      </p:sp>
      <p:sp>
        <p:nvSpPr>
          <p:cNvPr id="7" name="Rectangle 10">
            <a:extLst>
              <a:ext uri="{FF2B5EF4-FFF2-40B4-BE49-F238E27FC236}">
                <a16:creationId xmlns:a16="http://schemas.microsoft.com/office/drawing/2014/main" id="{8F2D4B8D-0DFD-4690-AD78-343B18D4EC9E}"/>
              </a:ext>
            </a:extLst>
          </p:cNvPr>
          <p:cNvSpPr>
            <a:spLocks noGrp="1" noChangeArrowheads="1"/>
          </p:cNvSpPr>
          <p:nvPr>
            <p:ph type="sldNum" sz="quarter" idx="12"/>
          </p:nvPr>
        </p:nvSpPr>
        <p:spPr>
          <a:ln/>
        </p:spPr>
        <p:txBody>
          <a:bodyPr/>
          <a:lstStyle>
            <a:lvl1pPr>
              <a:defRPr/>
            </a:lvl1pPr>
          </a:lstStyle>
          <a:p>
            <a:fld id="{4471C632-BCB6-41AF-840B-453FC7677003}" type="slidenum">
              <a:rPr lang="en-US" altLang="zh-CN"/>
              <a:pPr/>
              <a:t>‹#›</a:t>
            </a:fld>
            <a:endParaRPr lang="en-US" altLang="zh-CN"/>
          </a:p>
        </p:txBody>
      </p:sp>
    </p:spTree>
    <p:extLst>
      <p:ext uri="{BB962C8B-B14F-4D97-AF65-F5344CB8AC3E}">
        <p14:creationId xmlns:p14="http://schemas.microsoft.com/office/powerpoint/2010/main" val="3218354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Table Placeholder 2"/>
          <p:cNvSpPr>
            <a:spLocks noGrp="1"/>
          </p:cNvSpPr>
          <p:nvPr>
            <p:ph type="tbl" idx="1"/>
          </p:nvPr>
        </p:nvSpPr>
        <p:spPr>
          <a:xfrm>
            <a:off x="609600" y="1219200"/>
            <a:ext cx="8074025" cy="4722813"/>
          </a:xfrm>
        </p:spPr>
        <p:txBody>
          <a:bodyPr/>
          <a:lstStyle/>
          <a:p>
            <a:pPr lvl="0"/>
            <a:endParaRPr lang="en-US" noProof="0"/>
          </a:p>
        </p:txBody>
      </p:sp>
      <p:sp>
        <p:nvSpPr>
          <p:cNvPr id="4" name="Rectangle 8">
            <a:extLst>
              <a:ext uri="{FF2B5EF4-FFF2-40B4-BE49-F238E27FC236}">
                <a16:creationId xmlns:a16="http://schemas.microsoft.com/office/drawing/2014/main" id="{48471C19-E6F6-42A8-9846-59D0148967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8D50456-CF71-425F-9EDE-73D2D82BFFA7}"/>
              </a:ext>
            </a:extLst>
          </p:cNvPr>
          <p:cNvSpPr>
            <a:spLocks noGrp="1" noChangeArrowheads="1"/>
          </p:cNvSpPr>
          <p:nvPr>
            <p:ph type="ftr" sz="quarter" idx="11"/>
          </p:nvPr>
        </p:nvSpPr>
        <p:spPr>
          <a:ln/>
        </p:spPr>
        <p:txBody>
          <a:bodyPr/>
          <a:lstStyle>
            <a:lvl1pPr>
              <a:defRPr/>
            </a:lvl1pPr>
          </a:lstStyle>
          <a:p>
            <a:r>
              <a:rPr lang="en-US" altLang="zh-CN"/>
              <a:t>Fundamentals of Parallel Computer Architecture - Chapter 8</a:t>
            </a:r>
          </a:p>
        </p:txBody>
      </p:sp>
      <p:sp>
        <p:nvSpPr>
          <p:cNvPr id="6" name="Rectangle 10">
            <a:extLst>
              <a:ext uri="{FF2B5EF4-FFF2-40B4-BE49-F238E27FC236}">
                <a16:creationId xmlns:a16="http://schemas.microsoft.com/office/drawing/2014/main" id="{FDC43CBB-D505-4B7B-BB4C-9B4660244DA4}"/>
              </a:ext>
            </a:extLst>
          </p:cNvPr>
          <p:cNvSpPr>
            <a:spLocks noGrp="1" noChangeArrowheads="1"/>
          </p:cNvSpPr>
          <p:nvPr>
            <p:ph type="sldNum" sz="quarter" idx="12"/>
          </p:nvPr>
        </p:nvSpPr>
        <p:spPr>
          <a:ln/>
        </p:spPr>
        <p:txBody>
          <a:bodyPr/>
          <a:lstStyle>
            <a:lvl1pPr>
              <a:defRPr/>
            </a:lvl1pPr>
          </a:lstStyle>
          <a:p>
            <a:fld id="{4C0C255F-E750-43B8-A843-ABF354C0AE1E}" type="slidenum">
              <a:rPr lang="en-US" altLang="zh-CN"/>
              <a:pPr/>
              <a:t>‹#›</a:t>
            </a:fld>
            <a:endParaRPr lang="en-US" altLang="zh-CN"/>
          </a:p>
        </p:txBody>
      </p:sp>
    </p:spTree>
    <p:extLst>
      <p:ext uri="{BB962C8B-B14F-4D97-AF65-F5344CB8AC3E}">
        <p14:creationId xmlns:p14="http://schemas.microsoft.com/office/powerpoint/2010/main" val="353968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591" y="1417638"/>
            <a:ext cx="8229600" cy="4819674"/>
          </a:xfrm>
        </p:spPr>
        <p:txBody>
          <a:bodyPr/>
          <a:lstStyle>
            <a:lvl1pPr>
              <a:lnSpc>
                <a:spcPct val="120000"/>
              </a:lnSpc>
              <a:spcAft>
                <a:spcPts val="600"/>
              </a:spcAft>
              <a:defRPr b="1"/>
            </a:lvl1pPr>
            <a:lvl2pPr>
              <a:lnSpc>
                <a:spcPct val="125000"/>
              </a:lnSpc>
              <a:spcAft>
                <a:spcPts val="600"/>
              </a:spcAft>
              <a:defRPr/>
            </a:lvl2pPr>
            <a:lvl3pPr>
              <a:lnSpc>
                <a:spcPct val="120000"/>
              </a:lnSpc>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Title 6"/>
          <p:cNvSpPr>
            <a:spLocks noGrp="1"/>
          </p:cNvSpPr>
          <p:nvPr>
            <p:ph type="title"/>
          </p:nvPr>
        </p:nvSpPr>
        <p:spPr/>
        <p:txBody>
          <a:bodyPr/>
          <a:lstStyle>
            <a:lvl1pPr>
              <a:defRPr b="1">
                <a:solidFill>
                  <a:srgbClr val="044823"/>
                </a:solidFill>
              </a:defRPr>
            </a:lvl1pPr>
          </a:lstStyle>
          <a:p>
            <a:r>
              <a:rPr lang="en-US" altLang="zh-SG" dirty="0"/>
              <a:t>Click to edit Master title style</a:t>
            </a:r>
            <a:endParaRPr lang="zh-SG" altLang="en-US" dirty="0"/>
          </a:p>
        </p:txBody>
      </p:sp>
      <p:sp>
        <p:nvSpPr>
          <p:cNvPr id="14" name="Date Placeholder 13"/>
          <p:cNvSpPr>
            <a:spLocks noGrp="1"/>
          </p:cNvSpPr>
          <p:nvPr>
            <p:ph type="dt" sz="half" idx="10"/>
          </p:nvPr>
        </p:nvSpPr>
        <p:spPr/>
        <p:txBody>
          <a:bodyPr/>
          <a:lstStyle/>
          <a:p>
            <a:fld id="{088193C8-3BF7-4FAE-A4C5-02729B828123}" type="datetime1">
              <a:rPr lang="en-SG" altLang="zh-SG" smtClean="0"/>
              <a:t>8/3/2023</a:t>
            </a:fld>
            <a:endParaRPr lang="en-SG"/>
          </a:p>
        </p:txBody>
      </p:sp>
      <p:sp>
        <p:nvSpPr>
          <p:cNvPr id="15" name="Footer Placeholder 14"/>
          <p:cNvSpPr>
            <a:spLocks noGrp="1"/>
          </p:cNvSpPr>
          <p:nvPr>
            <p:ph type="ftr" sz="quarter" idx="11"/>
          </p:nvPr>
        </p:nvSpPr>
        <p:spPr/>
        <p:txBody>
          <a:bodyPr/>
          <a:lstStyle/>
          <a:p>
            <a:endParaRPr lang="en-SG"/>
          </a:p>
        </p:txBody>
      </p:sp>
      <p:sp>
        <p:nvSpPr>
          <p:cNvPr id="16" name="Slide Number Placeholder 1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038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33905-F7DC-4A1A-811E-1F313434807E}" type="datetime1">
              <a:rPr lang="en-SG" altLang="zh-SG" smtClean="0"/>
              <a:t>8/3/2023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4621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45875E7E-48E0-40FE-88A3-C6E5DFE8A509}" type="datetime1">
              <a:rPr lang="en-SG" altLang="zh-SG" smtClean="0"/>
              <a:t>8/3/2023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869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D209D7CC-371B-4F09-B4B9-0E4686C302EB}" type="datetime1">
              <a:rPr lang="en-SG" altLang="zh-SG" smtClean="0"/>
              <a:t>8/3/2023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6670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8D39765A-BF1E-4DA9-A683-B0582D360D7B}" type="datetime1">
              <a:rPr lang="en-SG" altLang="zh-SG" smtClean="0"/>
              <a:t>8/3/2023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583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20A58-A9BF-4514-81AA-60357AB5A1B7}" type="datetime1">
              <a:rPr lang="en-SG" altLang="zh-SG" smtClean="0"/>
              <a:t>8/3/2023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88636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1E6F1-7F6D-4576-976F-5715CC45536F}" type="datetime1">
              <a:rPr lang="en-SG" altLang="zh-SG" smtClean="0"/>
              <a:t>8/3/2023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41397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8C20-9C44-4AA8-B4BB-9477609FFE06}" type="datetime1">
              <a:rPr lang="en-SG" altLang="zh-SG" smtClean="0"/>
              <a:t>8/3/2023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44577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6257F-3E13-4393-A95F-408978C8F4C8}" type="datetime1">
              <a:rPr lang="en-SG" altLang="zh-SG" smtClean="0"/>
              <a:t>8/3/2023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46718-CB15-44DC-A3B0-F0ED78D869D1}" type="slidenum">
              <a:rPr lang="en-SG" smtClean="0"/>
              <a:t>‹#›</a:t>
            </a:fld>
            <a:endParaRPr lang="en-SG"/>
          </a:p>
        </p:txBody>
      </p:sp>
    </p:spTree>
    <p:extLst>
      <p:ext uri="{BB962C8B-B14F-4D97-AF65-F5344CB8AC3E}">
        <p14:creationId xmlns:p14="http://schemas.microsoft.com/office/powerpoint/2010/main" val="160866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276872"/>
            <a:ext cx="8229600" cy="1575048"/>
          </a:xfrm>
        </p:spPr>
        <p:txBody>
          <a:bodyPr>
            <a:normAutofit/>
          </a:bodyPr>
          <a:lstStyle/>
          <a:p>
            <a:r>
              <a:rPr lang="en-US" altLang="zh-CN" sz="6000" dirty="0"/>
              <a:t>Cache Coherence</a:t>
            </a:r>
            <a:endParaRPr lang="zh-CN" altLang="en-US" sz="6000" dirty="0"/>
          </a:p>
        </p:txBody>
      </p:sp>
      <p:sp>
        <p:nvSpPr>
          <p:cNvPr id="4" name="灯片编号占位符 3"/>
          <p:cNvSpPr>
            <a:spLocks noGrp="1"/>
          </p:cNvSpPr>
          <p:nvPr>
            <p:ph type="sldNum" sz="quarter" idx="12"/>
          </p:nvPr>
        </p:nvSpPr>
        <p:spPr/>
        <p:txBody>
          <a:bodyPr/>
          <a:lstStyle/>
          <a:p>
            <a:fld id="{A5846718-CB15-44DC-A3B0-F0ED78D869D1}" type="slidenum">
              <a:rPr lang="en-SG" smtClean="0"/>
              <a:t>1</a:t>
            </a:fld>
            <a:endParaRPr lang="en-SG"/>
          </a:p>
        </p:txBody>
      </p:sp>
    </p:spTree>
    <p:extLst>
      <p:ext uri="{BB962C8B-B14F-4D97-AF65-F5344CB8AC3E}">
        <p14:creationId xmlns:p14="http://schemas.microsoft.com/office/powerpoint/2010/main" val="210270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a:extLst>
              <a:ext uri="{FF2B5EF4-FFF2-40B4-BE49-F238E27FC236}">
                <a16:creationId xmlns:a16="http://schemas.microsoft.com/office/drawing/2014/main" id="{A0A995C0-1A72-403B-A97C-39A10B08F7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7C484B8-C9EF-4827-B57A-AA9B7D9AA960}" type="slidenum">
              <a:rPr lang="en-US" altLang="zh-CN" sz="1200"/>
              <a:pPr/>
              <a:t>10</a:t>
            </a:fld>
            <a:endParaRPr lang="en-US" altLang="zh-CN" sz="1200"/>
          </a:p>
        </p:txBody>
      </p:sp>
      <p:sp>
        <p:nvSpPr>
          <p:cNvPr id="34820" name="Rectangle 2">
            <a:extLst>
              <a:ext uri="{FF2B5EF4-FFF2-40B4-BE49-F238E27FC236}">
                <a16:creationId xmlns:a16="http://schemas.microsoft.com/office/drawing/2014/main" id="{D29B1180-76F2-4829-A9E3-BB4F26C934E4}"/>
              </a:ext>
            </a:extLst>
          </p:cNvPr>
          <p:cNvSpPr>
            <a:spLocks noGrp="1" noChangeArrowheads="1"/>
          </p:cNvSpPr>
          <p:nvPr>
            <p:ph type="title"/>
          </p:nvPr>
        </p:nvSpPr>
        <p:spPr/>
        <p:txBody>
          <a:bodyPr>
            <a:normAutofit fontScale="90000"/>
          </a:bodyPr>
          <a:lstStyle/>
          <a:p>
            <a:pPr eaLnBrk="1" hangingPunct="1"/>
            <a:r>
              <a:rPr lang="en-US" altLang="zh-CN"/>
              <a:t>Cache Coherence Problem Illustration</a:t>
            </a:r>
          </a:p>
        </p:txBody>
      </p:sp>
      <p:sp>
        <p:nvSpPr>
          <p:cNvPr id="34821" name="Oval 3">
            <a:extLst>
              <a:ext uri="{FF2B5EF4-FFF2-40B4-BE49-F238E27FC236}">
                <a16:creationId xmlns:a16="http://schemas.microsoft.com/office/drawing/2014/main" id="{F44EF028-4BC0-4A09-BBFE-8DF6C920F468}"/>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34822" name="Group 4">
            <a:extLst>
              <a:ext uri="{FF2B5EF4-FFF2-40B4-BE49-F238E27FC236}">
                <a16:creationId xmlns:a16="http://schemas.microsoft.com/office/drawing/2014/main" id="{102B406C-9317-4E1C-9DB1-55DA7C1B2A4A}"/>
              </a:ext>
            </a:extLst>
          </p:cNvPr>
          <p:cNvGrpSpPr>
            <a:grpSpLocks/>
          </p:cNvGrpSpPr>
          <p:nvPr/>
        </p:nvGrpSpPr>
        <p:grpSpPr bwMode="auto">
          <a:xfrm>
            <a:off x="1600200" y="3048000"/>
            <a:ext cx="1676400" cy="381000"/>
            <a:chOff x="1152" y="2304"/>
            <a:chExt cx="1056" cy="480"/>
          </a:xfrm>
          <a:solidFill>
            <a:schemeClr val="accent4">
              <a:lumMod val="20000"/>
              <a:lumOff val="80000"/>
            </a:schemeClr>
          </a:solidFill>
        </p:grpSpPr>
        <p:sp>
          <p:nvSpPr>
            <p:cNvPr id="34874" name="Rectangle 5">
              <a:extLst>
                <a:ext uri="{FF2B5EF4-FFF2-40B4-BE49-F238E27FC236}">
                  <a16:creationId xmlns:a16="http://schemas.microsoft.com/office/drawing/2014/main" id="{F4F3B50B-F3D2-419C-A678-93569A6722A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75" name="Rectangle 6">
              <a:extLst>
                <a:ext uri="{FF2B5EF4-FFF2-40B4-BE49-F238E27FC236}">
                  <a16:creationId xmlns:a16="http://schemas.microsoft.com/office/drawing/2014/main" id="{03C504F5-4A71-4687-832C-DFF9275D0BF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4823" name="Group 7">
            <a:extLst>
              <a:ext uri="{FF2B5EF4-FFF2-40B4-BE49-F238E27FC236}">
                <a16:creationId xmlns:a16="http://schemas.microsoft.com/office/drawing/2014/main" id="{4599AC72-9442-483B-A67B-3FEC65B0ED07}"/>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34872" name="Rectangle 8">
              <a:extLst>
                <a:ext uri="{FF2B5EF4-FFF2-40B4-BE49-F238E27FC236}">
                  <a16:creationId xmlns:a16="http://schemas.microsoft.com/office/drawing/2014/main" id="{1C6281D7-DCBC-4728-ACD9-4C908EA4533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73" name="Rectangle 9">
              <a:extLst>
                <a:ext uri="{FF2B5EF4-FFF2-40B4-BE49-F238E27FC236}">
                  <a16:creationId xmlns:a16="http://schemas.microsoft.com/office/drawing/2014/main" id="{85850B27-5BA2-44CC-97CC-B63857C33BB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4824" name="Group 10">
            <a:extLst>
              <a:ext uri="{FF2B5EF4-FFF2-40B4-BE49-F238E27FC236}">
                <a16:creationId xmlns:a16="http://schemas.microsoft.com/office/drawing/2014/main" id="{52F3EF72-E9E1-4DDD-8EA1-D263B0B6F285}"/>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34870" name="Rectangle 11">
              <a:extLst>
                <a:ext uri="{FF2B5EF4-FFF2-40B4-BE49-F238E27FC236}">
                  <a16:creationId xmlns:a16="http://schemas.microsoft.com/office/drawing/2014/main" id="{171B11B5-6046-4BAD-9B45-30430609A44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71" name="Rectangle 12">
              <a:extLst>
                <a:ext uri="{FF2B5EF4-FFF2-40B4-BE49-F238E27FC236}">
                  <a16:creationId xmlns:a16="http://schemas.microsoft.com/office/drawing/2014/main" id="{9EE217C2-3A14-4ECD-B3B7-04C946C997D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4825" name="Line 13">
            <a:extLst>
              <a:ext uri="{FF2B5EF4-FFF2-40B4-BE49-F238E27FC236}">
                <a16:creationId xmlns:a16="http://schemas.microsoft.com/office/drawing/2014/main" id="{582100BD-D693-42AB-95E7-1493D47F86FC}"/>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Oval 14">
            <a:extLst>
              <a:ext uri="{FF2B5EF4-FFF2-40B4-BE49-F238E27FC236}">
                <a16:creationId xmlns:a16="http://schemas.microsoft.com/office/drawing/2014/main" id="{58128D27-7FEB-408B-99FB-3DDD5B094707}"/>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34827" name="Group 15">
            <a:extLst>
              <a:ext uri="{FF2B5EF4-FFF2-40B4-BE49-F238E27FC236}">
                <a16:creationId xmlns:a16="http://schemas.microsoft.com/office/drawing/2014/main" id="{83E4ABF7-6BAF-47B7-A1A0-A711518B7ADC}"/>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34868" name="Rectangle 16">
              <a:extLst>
                <a:ext uri="{FF2B5EF4-FFF2-40B4-BE49-F238E27FC236}">
                  <a16:creationId xmlns:a16="http://schemas.microsoft.com/office/drawing/2014/main" id="{71AA466F-722B-4A42-8C39-7C340CB5267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69" name="Rectangle 17">
              <a:extLst>
                <a:ext uri="{FF2B5EF4-FFF2-40B4-BE49-F238E27FC236}">
                  <a16:creationId xmlns:a16="http://schemas.microsoft.com/office/drawing/2014/main" id="{EF5466C1-7F75-43F6-9843-91CC5A9CF87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4828" name="Group 18">
            <a:extLst>
              <a:ext uri="{FF2B5EF4-FFF2-40B4-BE49-F238E27FC236}">
                <a16:creationId xmlns:a16="http://schemas.microsoft.com/office/drawing/2014/main" id="{AA969505-26A0-4834-8304-EE6B7AE940DB}"/>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34866" name="Rectangle 19">
              <a:extLst>
                <a:ext uri="{FF2B5EF4-FFF2-40B4-BE49-F238E27FC236}">
                  <a16:creationId xmlns:a16="http://schemas.microsoft.com/office/drawing/2014/main" id="{E6541B81-3851-4EBD-B704-99FF0F528E9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67" name="Rectangle 20">
              <a:extLst>
                <a:ext uri="{FF2B5EF4-FFF2-40B4-BE49-F238E27FC236}">
                  <a16:creationId xmlns:a16="http://schemas.microsoft.com/office/drawing/2014/main" id="{7D106E4C-20BE-4C1D-9A3F-C2B11D84530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4829" name="Line 21">
            <a:extLst>
              <a:ext uri="{FF2B5EF4-FFF2-40B4-BE49-F238E27FC236}">
                <a16:creationId xmlns:a16="http://schemas.microsoft.com/office/drawing/2014/main" id="{BA818A78-D4A5-49CE-AD51-45C6088605D6}"/>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0" name="Group 22">
            <a:extLst>
              <a:ext uri="{FF2B5EF4-FFF2-40B4-BE49-F238E27FC236}">
                <a16:creationId xmlns:a16="http://schemas.microsoft.com/office/drawing/2014/main" id="{8FE0FBDE-197C-4F8E-AEA5-3A720366D182}"/>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34854" name="Oval 23">
              <a:extLst>
                <a:ext uri="{FF2B5EF4-FFF2-40B4-BE49-F238E27FC236}">
                  <a16:creationId xmlns:a16="http://schemas.microsoft.com/office/drawing/2014/main" id="{C333FA28-1A15-47A4-B348-D20638C317C4}"/>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34855" name="Group 24">
              <a:extLst>
                <a:ext uri="{FF2B5EF4-FFF2-40B4-BE49-F238E27FC236}">
                  <a16:creationId xmlns:a16="http://schemas.microsoft.com/office/drawing/2014/main" id="{71FD1F80-531D-4FF0-BA63-458291B06488}"/>
                </a:ext>
              </a:extLst>
            </p:cNvPr>
            <p:cNvGrpSpPr>
              <a:grpSpLocks/>
            </p:cNvGrpSpPr>
            <p:nvPr/>
          </p:nvGrpSpPr>
          <p:grpSpPr bwMode="auto">
            <a:xfrm>
              <a:off x="1008" y="1920"/>
              <a:ext cx="1056" cy="720"/>
              <a:chOff x="1008" y="1968"/>
              <a:chExt cx="1056" cy="720"/>
            </a:xfrm>
            <a:grpFill/>
          </p:grpSpPr>
          <p:grpSp>
            <p:nvGrpSpPr>
              <p:cNvPr id="34857" name="Group 25">
                <a:extLst>
                  <a:ext uri="{FF2B5EF4-FFF2-40B4-BE49-F238E27FC236}">
                    <a16:creationId xmlns:a16="http://schemas.microsoft.com/office/drawing/2014/main" id="{2B172CC1-0027-4017-8AFB-7EF54EF5C9B8}"/>
                  </a:ext>
                </a:extLst>
              </p:cNvPr>
              <p:cNvGrpSpPr>
                <a:grpSpLocks/>
              </p:cNvGrpSpPr>
              <p:nvPr/>
            </p:nvGrpSpPr>
            <p:grpSpPr bwMode="auto">
              <a:xfrm>
                <a:off x="1008" y="2208"/>
                <a:ext cx="1056" cy="240"/>
                <a:chOff x="1152" y="2304"/>
                <a:chExt cx="1056" cy="480"/>
              </a:xfrm>
              <a:grpFill/>
            </p:grpSpPr>
            <p:sp>
              <p:nvSpPr>
                <p:cNvPr id="34864" name="Rectangle 26">
                  <a:extLst>
                    <a:ext uri="{FF2B5EF4-FFF2-40B4-BE49-F238E27FC236}">
                      <a16:creationId xmlns:a16="http://schemas.microsoft.com/office/drawing/2014/main" id="{2D072AAC-6206-4958-BBB5-75C8FC00A4B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65" name="Rectangle 27">
                  <a:extLst>
                    <a:ext uri="{FF2B5EF4-FFF2-40B4-BE49-F238E27FC236}">
                      <a16:creationId xmlns:a16="http://schemas.microsoft.com/office/drawing/2014/main" id="{06C947F3-84D5-4134-96A8-9FFAE9A85F3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4858" name="Group 28">
                <a:extLst>
                  <a:ext uri="{FF2B5EF4-FFF2-40B4-BE49-F238E27FC236}">
                    <a16:creationId xmlns:a16="http://schemas.microsoft.com/office/drawing/2014/main" id="{FE57EF00-A2B6-4306-AB0D-DEAF3F8DB17A}"/>
                  </a:ext>
                </a:extLst>
              </p:cNvPr>
              <p:cNvGrpSpPr>
                <a:grpSpLocks/>
              </p:cNvGrpSpPr>
              <p:nvPr/>
            </p:nvGrpSpPr>
            <p:grpSpPr bwMode="auto">
              <a:xfrm>
                <a:off x="1008" y="2448"/>
                <a:ext cx="1056" cy="240"/>
                <a:chOff x="1152" y="2304"/>
                <a:chExt cx="1056" cy="480"/>
              </a:xfrm>
              <a:grpFill/>
            </p:grpSpPr>
            <p:sp>
              <p:nvSpPr>
                <p:cNvPr id="34862" name="Rectangle 29">
                  <a:extLst>
                    <a:ext uri="{FF2B5EF4-FFF2-40B4-BE49-F238E27FC236}">
                      <a16:creationId xmlns:a16="http://schemas.microsoft.com/office/drawing/2014/main" id="{82F0D749-4845-4842-B50B-69768490276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63" name="Rectangle 30">
                  <a:extLst>
                    <a:ext uri="{FF2B5EF4-FFF2-40B4-BE49-F238E27FC236}">
                      <a16:creationId xmlns:a16="http://schemas.microsoft.com/office/drawing/2014/main" id="{79FE0F40-D151-4FEC-81CA-6A413F80FBD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4859" name="Group 31">
                <a:extLst>
                  <a:ext uri="{FF2B5EF4-FFF2-40B4-BE49-F238E27FC236}">
                    <a16:creationId xmlns:a16="http://schemas.microsoft.com/office/drawing/2014/main" id="{75E1E705-1CE9-4027-A44B-2602989BE71D}"/>
                  </a:ext>
                </a:extLst>
              </p:cNvPr>
              <p:cNvGrpSpPr>
                <a:grpSpLocks/>
              </p:cNvGrpSpPr>
              <p:nvPr/>
            </p:nvGrpSpPr>
            <p:grpSpPr bwMode="auto">
              <a:xfrm>
                <a:off x="1008" y="1968"/>
                <a:ext cx="1056" cy="240"/>
                <a:chOff x="1152" y="2304"/>
                <a:chExt cx="1056" cy="480"/>
              </a:xfrm>
              <a:grpFill/>
            </p:grpSpPr>
            <p:sp>
              <p:nvSpPr>
                <p:cNvPr id="34860" name="Rectangle 32">
                  <a:extLst>
                    <a:ext uri="{FF2B5EF4-FFF2-40B4-BE49-F238E27FC236}">
                      <a16:creationId xmlns:a16="http://schemas.microsoft.com/office/drawing/2014/main" id="{5A3676A1-506D-46A5-9092-18276C55174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61" name="Rectangle 33">
                  <a:extLst>
                    <a:ext uri="{FF2B5EF4-FFF2-40B4-BE49-F238E27FC236}">
                      <a16:creationId xmlns:a16="http://schemas.microsoft.com/office/drawing/2014/main" id="{E10C4EBB-BAE9-4D1C-9F64-028AC4A91FA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4856" name="Line 34">
              <a:extLst>
                <a:ext uri="{FF2B5EF4-FFF2-40B4-BE49-F238E27FC236}">
                  <a16:creationId xmlns:a16="http://schemas.microsoft.com/office/drawing/2014/main" id="{40AE7F36-5B4C-4D52-9087-48ED31CDBCF5}"/>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34831" name="Line 35">
            <a:extLst>
              <a:ext uri="{FF2B5EF4-FFF2-40B4-BE49-F238E27FC236}">
                <a16:creationId xmlns:a16="http://schemas.microsoft.com/office/drawing/2014/main" id="{9DBA3A05-AD14-4824-A189-10D6E430F304}"/>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Rectangle 36">
            <a:extLst>
              <a:ext uri="{FF2B5EF4-FFF2-40B4-BE49-F238E27FC236}">
                <a16:creationId xmlns:a16="http://schemas.microsoft.com/office/drawing/2014/main" id="{41DC244D-EF6F-4202-8B09-693417B476BC}"/>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34833" name="Rectangle 37">
            <a:extLst>
              <a:ext uri="{FF2B5EF4-FFF2-40B4-BE49-F238E27FC236}">
                <a16:creationId xmlns:a16="http://schemas.microsoft.com/office/drawing/2014/main" id="{A9090A66-A34F-4BF2-935D-3EAA57F00511}"/>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34" name="Rectangle 38">
            <a:extLst>
              <a:ext uri="{FF2B5EF4-FFF2-40B4-BE49-F238E27FC236}">
                <a16:creationId xmlns:a16="http://schemas.microsoft.com/office/drawing/2014/main" id="{98AF0CB1-17C0-48D5-B84A-57FD0AE608D0}"/>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35" name="AutoShape 39">
            <a:extLst>
              <a:ext uri="{FF2B5EF4-FFF2-40B4-BE49-F238E27FC236}">
                <a16:creationId xmlns:a16="http://schemas.microsoft.com/office/drawing/2014/main" id="{6BA1C71B-FFC4-49BD-8BF9-1B2969B9EFFB}"/>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34836" name="Line 40">
            <a:extLst>
              <a:ext uri="{FF2B5EF4-FFF2-40B4-BE49-F238E27FC236}">
                <a16:creationId xmlns:a16="http://schemas.microsoft.com/office/drawing/2014/main" id="{8B2C949A-D844-4CC1-84E9-70886B8584F7}"/>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Rectangle 41">
            <a:extLst>
              <a:ext uri="{FF2B5EF4-FFF2-40B4-BE49-F238E27FC236}">
                <a16:creationId xmlns:a16="http://schemas.microsoft.com/office/drawing/2014/main" id="{8FD17C12-8BCB-49F0-87C1-4EE9245A4B22}"/>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38" name="Rectangle 42">
            <a:extLst>
              <a:ext uri="{FF2B5EF4-FFF2-40B4-BE49-F238E27FC236}">
                <a16:creationId xmlns:a16="http://schemas.microsoft.com/office/drawing/2014/main" id="{A7CE00D2-0812-4FAA-A4A7-88FB4D2B4594}"/>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4839" name="Text Box 43">
            <a:extLst>
              <a:ext uri="{FF2B5EF4-FFF2-40B4-BE49-F238E27FC236}">
                <a16:creationId xmlns:a16="http://schemas.microsoft.com/office/drawing/2014/main" id="{A5ADF8F1-3655-435F-84BD-AFAF023B757D}"/>
              </a:ext>
            </a:extLst>
          </p:cNvPr>
          <p:cNvSpPr txBox="1">
            <a:spLocks noChangeArrowheads="1"/>
          </p:cNvSpPr>
          <p:nvPr/>
        </p:nvSpPr>
        <p:spPr bwMode="auto">
          <a:xfrm>
            <a:off x="1676400" y="3048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sum=0</a:t>
            </a:r>
          </a:p>
        </p:txBody>
      </p:sp>
      <p:sp>
        <p:nvSpPr>
          <p:cNvPr id="34840" name="Text Box 44">
            <a:extLst>
              <a:ext uri="{FF2B5EF4-FFF2-40B4-BE49-F238E27FC236}">
                <a16:creationId xmlns:a16="http://schemas.microsoft.com/office/drawing/2014/main" id="{AAAC3249-6E42-4A1B-B183-A3CB155FFB61}"/>
              </a:ext>
            </a:extLst>
          </p:cNvPr>
          <p:cNvSpPr txBox="1">
            <a:spLocks noChangeArrowheads="1"/>
          </p:cNvSpPr>
          <p:nvPr/>
        </p:nvSpPr>
        <p:spPr bwMode="auto">
          <a:xfrm>
            <a:off x="2895600" y="30480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V</a:t>
            </a:r>
          </a:p>
        </p:txBody>
      </p:sp>
      <p:sp>
        <p:nvSpPr>
          <p:cNvPr id="34841" name="Text Box 45">
            <a:extLst>
              <a:ext uri="{FF2B5EF4-FFF2-40B4-BE49-F238E27FC236}">
                <a16:creationId xmlns:a16="http://schemas.microsoft.com/office/drawing/2014/main" id="{9D7AE0EC-47A4-4FC4-805D-9147EA6D6BDC}"/>
              </a:ext>
            </a:extLst>
          </p:cNvPr>
          <p:cNvSpPr txBox="1">
            <a:spLocks noChangeArrowheads="1"/>
          </p:cNvSpPr>
          <p:nvPr/>
        </p:nvSpPr>
        <p:spPr bwMode="auto">
          <a:xfrm>
            <a:off x="4038600" y="3048000"/>
            <a:ext cx="265113" cy="366713"/>
          </a:xfrm>
          <a:prstGeom prst="rect">
            <a:avLst/>
          </a:prstGeom>
          <a:solidFill>
            <a:schemeClr val="accent4">
              <a:lumMod val="20000"/>
              <a:lumOff val="80000"/>
            </a:schemeClr>
          </a:solid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a:t>
            </a:r>
          </a:p>
        </p:txBody>
      </p:sp>
      <p:sp>
        <p:nvSpPr>
          <p:cNvPr id="34842" name="Text Box 46">
            <a:extLst>
              <a:ext uri="{FF2B5EF4-FFF2-40B4-BE49-F238E27FC236}">
                <a16:creationId xmlns:a16="http://schemas.microsoft.com/office/drawing/2014/main" id="{005B800D-9D85-45CE-BD6E-4F4DB8ADF6E3}"/>
              </a:ext>
            </a:extLst>
          </p:cNvPr>
          <p:cNvSpPr txBox="1">
            <a:spLocks noChangeArrowheads="1"/>
          </p:cNvSpPr>
          <p:nvPr/>
        </p:nvSpPr>
        <p:spPr bwMode="auto">
          <a:xfrm>
            <a:off x="5257800" y="3048000"/>
            <a:ext cx="265113" cy="366713"/>
          </a:xfrm>
          <a:prstGeom prst="rect">
            <a:avLst/>
          </a:prstGeom>
          <a:solidFill>
            <a:schemeClr val="accent4">
              <a:lumMod val="20000"/>
              <a:lumOff val="80000"/>
            </a:schemeClr>
          </a:solid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a:t>
            </a:r>
          </a:p>
        </p:txBody>
      </p:sp>
      <p:sp>
        <p:nvSpPr>
          <p:cNvPr id="179247" name="Freeform 47">
            <a:extLst>
              <a:ext uri="{FF2B5EF4-FFF2-40B4-BE49-F238E27FC236}">
                <a16:creationId xmlns:a16="http://schemas.microsoft.com/office/drawing/2014/main" id="{C7A93901-6243-498D-A6A9-D30E585D6746}"/>
              </a:ext>
            </a:extLst>
          </p:cNvPr>
          <p:cNvSpPr>
            <a:spLocks/>
          </p:cNvSpPr>
          <p:nvPr/>
        </p:nvSpPr>
        <p:spPr bwMode="auto">
          <a:xfrm>
            <a:off x="1041400" y="1879600"/>
            <a:ext cx="838200" cy="1320800"/>
          </a:xfrm>
          <a:custGeom>
            <a:avLst/>
            <a:gdLst>
              <a:gd name="T0" fmla="*/ 496 w 528"/>
              <a:gd name="T1" fmla="*/ 64 h 832"/>
              <a:gd name="T2" fmla="*/ 448 w 528"/>
              <a:gd name="T3" fmla="*/ 64 h 832"/>
              <a:gd name="T4" fmla="*/ 16 w 528"/>
              <a:gd name="T5" fmla="*/ 448 h 832"/>
              <a:gd name="T6" fmla="*/ 352 w 528"/>
              <a:gd name="T7" fmla="*/ 832 h 832"/>
              <a:gd name="T8" fmla="*/ 0 60000 65536"/>
              <a:gd name="T9" fmla="*/ 0 60000 65536"/>
              <a:gd name="T10" fmla="*/ 0 60000 65536"/>
              <a:gd name="T11" fmla="*/ 0 60000 65536"/>
              <a:gd name="T12" fmla="*/ 0 w 528"/>
              <a:gd name="T13" fmla="*/ 0 h 832"/>
              <a:gd name="T14" fmla="*/ 528 w 528"/>
              <a:gd name="T15" fmla="*/ 832 h 832"/>
            </a:gdLst>
            <a:ahLst/>
            <a:cxnLst>
              <a:cxn ang="T8">
                <a:pos x="T0" y="T1"/>
              </a:cxn>
              <a:cxn ang="T9">
                <a:pos x="T2" y="T3"/>
              </a:cxn>
              <a:cxn ang="T10">
                <a:pos x="T4" y="T5"/>
              </a:cxn>
              <a:cxn ang="T11">
                <a:pos x="T6" y="T7"/>
              </a:cxn>
            </a:cxnLst>
            <a:rect l="T12" t="T13" r="T14" b="T15"/>
            <a:pathLst>
              <a:path w="528" h="832">
                <a:moveTo>
                  <a:pt x="496" y="64"/>
                </a:moveTo>
                <a:cubicBezTo>
                  <a:pt x="512" y="32"/>
                  <a:pt x="528" y="0"/>
                  <a:pt x="448" y="64"/>
                </a:cubicBezTo>
                <a:cubicBezTo>
                  <a:pt x="368" y="128"/>
                  <a:pt x="32" y="320"/>
                  <a:pt x="16" y="448"/>
                </a:cubicBezTo>
                <a:cubicBezTo>
                  <a:pt x="0" y="576"/>
                  <a:pt x="176" y="704"/>
                  <a:pt x="352" y="83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79248" name="Text Box 48">
            <a:extLst>
              <a:ext uri="{FF2B5EF4-FFF2-40B4-BE49-F238E27FC236}">
                <a16:creationId xmlns:a16="http://schemas.microsoft.com/office/drawing/2014/main" id="{B6179C89-660C-4955-A10F-139C63D03F9B}"/>
              </a:ext>
            </a:extLst>
          </p:cNvPr>
          <p:cNvSpPr txBox="1">
            <a:spLocks noChangeArrowheads="1"/>
          </p:cNvSpPr>
          <p:nvPr/>
        </p:nvSpPr>
        <p:spPr bwMode="auto">
          <a:xfrm>
            <a:off x="161617" y="1546225"/>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wr</a:t>
            </a:r>
            <a:r>
              <a:rPr lang="en-US" altLang="zh-CN" sz="1800" dirty="0"/>
              <a:t> sum</a:t>
            </a:r>
          </a:p>
          <a:p>
            <a:r>
              <a:rPr lang="en-US" altLang="zh-CN" sz="1800" dirty="0"/>
              <a:t>(sum = 3)</a:t>
            </a:r>
          </a:p>
        </p:txBody>
      </p:sp>
      <p:grpSp>
        <p:nvGrpSpPr>
          <p:cNvPr id="12" name="Group 49">
            <a:extLst>
              <a:ext uri="{FF2B5EF4-FFF2-40B4-BE49-F238E27FC236}">
                <a16:creationId xmlns:a16="http://schemas.microsoft.com/office/drawing/2014/main" id="{5DC1CD77-B514-4C53-86AC-5495415A10B5}"/>
              </a:ext>
            </a:extLst>
          </p:cNvPr>
          <p:cNvGrpSpPr>
            <a:grpSpLocks/>
          </p:cNvGrpSpPr>
          <p:nvPr/>
        </p:nvGrpSpPr>
        <p:grpSpPr bwMode="auto">
          <a:xfrm>
            <a:off x="2438400" y="3048000"/>
            <a:ext cx="1122363" cy="366713"/>
            <a:chOff x="1536" y="1920"/>
            <a:chExt cx="707" cy="231"/>
          </a:xfrm>
        </p:grpSpPr>
        <p:sp>
          <p:nvSpPr>
            <p:cNvPr id="34850" name="Line 50">
              <a:extLst>
                <a:ext uri="{FF2B5EF4-FFF2-40B4-BE49-F238E27FC236}">
                  <a16:creationId xmlns:a16="http://schemas.microsoft.com/office/drawing/2014/main" id="{B6E3E40D-A496-477A-A619-A3499D65FB90}"/>
                </a:ext>
              </a:extLst>
            </p:cNvPr>
            <p:cNvSpPr>
              <a:spLocks noChangeShapeType="1"/>
            </p:cNvSpPr>
            <p:nvPr/>
          </p:nvSpPr>
          <p:spPr bwMode="auto">
            <a:xfrm flipV="1">
              <a:off x="1536" y="1968"/>
              <a:ext cx="96"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51">
              <a:extLst>
                <a:ext uri="{FF2B5EF4-FFF2-40B4-BE49-F238E27FC236}">
                  <a16:creationId xmlns:a16="http://schemas.microsoft.com/office/drawing/2014/main" id="{BC0D8ACF-5198-4C27-B313-DA936B01D24D}"/>
                </a:ext>
              </a:extLst>
            </p:cNvPr>
            <p:cNvSpPr>
              <a:spLocks noChangeShapeType="1"/>
            </p:cNvSpPr>
            <p:nvPr/>
          </p:nvSpPr>
          <p:spPr bwMode="auto">
            <a:xfrm flipV="1">
              <a:off x="1872" y="1968"/>
              <a:ext cx="96"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Text Box 52">
              <a:extLst>
                <a:ext uri="{FF2B5EF4-FFF2-40B4-BE49-F238E27FC236}">
                  <a16:creationId xmlns:a16="http://schemas.microsoft.com/office/drawing/2014/main" id="{B8106F6F-41F0-4504-AEE4-9C476DFF068C}"/>
                </a:ext>
              </a:extLst>
            </p:cNvPr>
            <p:cNvSpPr txBox="1">
              <a:spLocks noChangeArrowheads="1"/>
            </p:cNvSpPr>
            <p:nvPr/>
          </p:nvSpPr>
          <p:spPr bwMode="auto">
            <a:xfrm>
              <a:off x="1622" y="1920"/>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sp>
          <p:nvSpPr>
            <p:cNvPr id="34853" name="Text Box 53">
              <a:extLst>
                <a:ext uri="{FF2B5EF4-FFF2-40B4-BE49-F238E27FC236}">
                  <a16:creationId xmlns:a16="http://schemas.microsoft.com/office/drawing/2014/main" id="{9D38A55C-16C2-4413-A801-D36E8CDB4F7B}"/>
                </a:ext>
              </a:extLst>
            </p:cNvPr>
            <p:cNvSpPr txBox="1">
              <a:spLocks noChangeArrowheads="1"/>
            </p:cNvSpPr>
            <p:nvPr/>
          </p:nvSpPr>
          <p:spPr bwMode="auto">
            <a:xfrm>
              <a:off x="2016" y="1920"/>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grpSp>
      <p:grpSp>
        <p:nvGrpSpPr>
          <p:cNvPr id="34846" name="Group 54">
            <a:extLst>
              <a:ext uri="{FF2B5EF4-FFF2-40B4-BE49-F238E27FC236}">
                <a16:creationId xmlns:a16="http://schemas.microsoft.com/office/drawing/2014/main" id="{0F054D02-C7EA-4119-9BCE-127653C71E0D}"/>
              </a:ext>
            </a:extLst>
          </p:cNvPr>
          <p:cNvGrpSpPr>
            <a:grpSpLocks/>
          </p:cNvGrpSpPr>
          <p:nvPr/>
        </p:nvGrpSpPr>
        <p:grpSpPr bwMode="auto">
          <a:xfrm>
            <a:off x="2362200" y="3810000"/>
            <a:ext cx="4724400" cy="609600"/>
            <a:chOff x="1488" y="2400"/>
            <a:chExt cx="2976" cy="384"/>
          </a:xfrm>
        </p:grpSpPr>
        <p:sp>
          <p:nvSpPr>
            <p:cNvPr id="34847" name="Line 55">
              <a:extLst>
                <a:ext uri="{FF2B5EF4-FFF2-40B4-BE49-F238E27FC236}">
                  <a16:creationId xmlns:a16="http://schemas.microsoft.com/office/drawing/2014/main" id="{B0468DF0-FB8E-4D45-8527-82D0BE00582E}"/>
                </a:ext>
              </a:extLst>
            </p:cNvPr>
            <p:cNvSpPr>
              <a:spLocks noChangeShapeType="1"/>
            </p:cNvSpPr>
            <p:nvPr/>
          </p:nvSpPr>
          <p:spPr bwMode="auto">
            <a:xfrm>
              <a:off x="1488"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56">
              <a:extLst>
                <a:ext uri="{FF2B5EF4-FFF2-40B4-BE49-F238E27FC236}">
                  <a16:creationId xmlns:a16="http://schemas.microsoft.com/office/drawing/2014/main" id="{C1A11CF9-FC65-43CC-910B-4840D51292D6}"/>
                </a:ext>
              </a:extLst>
            </p:cNvPr>
            <p:cNvSpPr>
              <a:spLocks noChangeShapeType="1"/>
            </p:cNvSpPr>
            <p:nvPr/>
          </p:nvSpPr>
          <p:spPr bwMode="auto">
            <a:xfrm>
              <a:off x="302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57">
              <a:extLst>
                <a:ext uri="{FF2B5EF4-FFF2-40B4-BE49-F238E27FC236}">
                  <a16:creationId xmlns:a16="http://schemas.microsoft.com/office/drawing/2014/main" id="{558F7718-14FB-42A9-90E0-C27AAF47CC2E}"/>
                </a:ext>
              </a:extLst>
            </p:cNvPr>
            <p:cNvSpPr>
              <a:spLocks noChangeShapeType="1"/>
            </p:cNvSpPr>
            <p:nvPr/>
          </p:nvSpPr>
          <p:spPr bwMode="auto">
            <a:xfrm>
              <a:off x="446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1052FF95-D1B8-4C4A-AF5A-24FFBBDF298E}"/>
              </a:ext>
            </a:extLst>
          </p:cNvPr>
          <p:cNvSpPr txBox="1"/>
          <p:nvPr/>
        </p:nvSpPr>
        <p:spPr>
          <a:xfrm>
            <a:off x="535385" y="5329535"/>
            <a:ext cx="1172500" cy="923330"/>
          </a:xfrm>
          <a:prstGeom prst="rect">
            <a:avLst/>
          </a:prstGeom>
          <a:noFill/>
        </p:spPr>
        <p:txBody>
          <a:bodyPr wrap="none" rtlCol="0">
            <a:spAutoFit/>
          </a:bodyPr>
          <a:lstStyle/>
          <a:p>
            <a:r>
              <a:rPr lang="en-US" altLang="zh-CN" dirty="0" err="1"/>
              <a:t>wr</a:t>
            </a:r>
            <a:r>
              <a:rPr lang="en-US" altLang="zh-CN" dirty="0"/>
              <a:t> – Write</a:t>
            </a:r>
          </a:p>
          <a:p>
            <a:r>
              <a:rPr lang="en-US" altLang="zh-CN" dirty="0"/>
              <a:t>D – Dirty</a:t>
            </a:r>
          </a:p>
          <a:p>
            <a:r>
              <a:rPr lang="en-US" altLang="zh-CN" dirty="0"/>
              <a:t>V - Valid </a:t>
            </a:r>
            <a:endParaRPr lang="zh-CN" altLang="en-US" dirty="0"/>
          </a:p>
        </p:txBody>
      </p:sp>
    </p:spTree>
    <p:extLst>
      <p:ext uri="{BB962C8B-B14F-4D97-AF65-F5344CB8AC3E}">
        <p14:creationId xmlns:p14="http://schemas.microsoft.com/office/powerpoint/2010/main" val="3972961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47" grpId="0" animBg="1"/>
      <p:bldP spid="1792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a:extLst>
              <a:ext uri="{FF2B5EF4-FFF2-40B4-BE49-F238E27FC236}">
                <a16:creationId xmlns:a16="http://schemas.microsoft.com/office/drawing/2014/main" id="{FAD575E3-444A-4491-BBDD-4E47CA35EF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4331199-0C25-4945-9146-4CAE1FE4ACAF}" type="slidenum">
              <a:rPr lang="en-US" altLang="zh-CN" sz="1200"/>
              <a:pPr/>
              <a:t>11</a:t>
            </a:fld>
            <a:endParaRPr lang="en-US" altLang="zh-CN" sz="1200"/>
          </a:p>
        </p:txBody>
      </p:sp>
      <p:sp>
        <p:nvSpPr>
          <p:cNvPr id="36868" name="Rectangle 2">
            <a:extLst>
              <a:ext uri="{FF2B5EF4-FFF2-40B4-BE49-F238E27FC236}">
                <a16:creationId xmlns:a16="http://schemas.microsoft.com/office/drawing/2014/main" id="{B34F2C1C-1456-40E9-8353-896542916AFF}"/>
              </a:ext>
            </a:extLst>
          </p:cNvPr>
          <p:cNvSpPr>
            <a:spLocks noGrp="1" noChangeArrowheads="1"/>
          </p:cNvSpPr>
          <p:nvPr>
            <p:ph type="title"/>
          </p:nvPr>
        </p:nvSpPr>
        <p:spPr/>
        <p:txBody>
          <a:bodyPr>
            <a:normAutofit fontScale="90000"/>
          </a:bodyPr>
          <a:lstStyle/>
          <a:p>
            <a:pPr eaLnBrk="1" hangingPunct="1"/>
            <a:r>
              <a:rPr lang="en-US" altLang="zh-CN"/>
              <a:t>Cache Coherence Problem Illustration</a:t>
            </a:r>
          </a:p>
        </p:txBody>
      </p:sp>
      <p:sp>
        <p:nvSpPr>
          <p:cNvPr id="36869" name="Oval 3">
            <a:extLst>
              <a:ext uri="{FF2B5EF4-FFF2-40B4-BE49-F238E27FC236}">
                <a16:creationId xmlns:a16="http://schemas.microsoft.com/office/drawing/2014/main" id="{236DAF41-0C96-4710-99D9-0E07E210ECC2}"/>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36870" name="Group 4">
            <a:extLst>
              <a:ext uri="{FF2B5EF4-FFF2-40B4-BE49-F238E27FC236}">
                <a16:creationId xmlns:a16="http://schemas.microsoft.com/office/drawing/2014/main" id="{CBB716E8-8B4D-484B-9FD5-FEC16D0CF1B1}"/>
              </a:ext>
            </a:extLst>
          </p:cNvPr>
          <p:cNvGrpSpPr>
            <a:grpSpLocks/>
          </p:cNvGrpSpPr>
          <p:nvPr/>
        </p:nvGrpSpPr>
        <p:grpSpPr bwMode="auto">
          <a:xfrm>
            <a:off x="1600200" y="3048000"/>
            <a:ext cx="1676400" cy="381000"/>
            <a:chOff x="1152" y="2304"/>
            <a:chExt cx="1056" cy="480"/>
          </a:xfrm>
          <a:solidFill>
            <a:schemeClr val="accent4">
              <a:lumMod val="20000"/>
              <a:lumOff val="80000"/>
            </a:schemeClr>
          </a:solidFill>
        </p:grpSpPr>
        <p:sp>
          <p:nvSpPr>
            <p:cNvPr id="36920" name="Rectangle 5">
              <a:extLst>
                <a:ext uri="{FF2B5EF4-FFF2-40B4-BE49-F238E27FC236}">
                  <a16:creationId xmlns:a16="http://schemas.microsoft.com/office/drawing/2014/main" id="{8B86591F-0409-4133-BE7C-4BEB273BC96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21" name="Rectangle 6">
              <a:extLst>
                <a:ext uri="{FF2B5EF4-FFF2-40B4-BE49-F238E27FC236}">
                  <a16:creationId xmlns:a16="http://schemas.microsoft.com/office/drawing/2014/main" id="{587C8A81-CD16-4CEE-8A53-C393DA8CA63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6871" name="Group 7">
            <a:extLst>
              <a:ext uri="{FF2B5EF4-FFF2-40B4-BE49-F238E27FC236}">
                <a16:creationId xmlns:a16="http://schemas.microsoft.com/office/drawing/2014/main" id="{308CC120-C626-4CCA-9585-CB762DEBB6C6}"/>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36918" name="Rectangle 8">
              <a:extLst>
                <a:ext uri="{FF2B5EF4-FFF2-40B4-BE49-F238E27FC236}">
                  <a16:creationId xmlns:a16="http://schemas.microsoft.com/office/drawing/2014/main" id="{44ABDD25-0D03-45A2-BBA0-992F009CCB7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19" name="Rectangle 9">
              <a:extLst>
                <a:ext uri="{FF2B5EF4-FFF2-40B4-BE49-F238E27FC236}">
                  <a16:creationId xmlns:a16="http://schemas.microsoft.com/office/drawing/2014/main" id="{6283E72E-8AA0-4BDB-972E-688963384CE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6872" name="Group 10">
            <a:extLst>
              <a:ext uri="{FF2B5EF4-FFF2-40B4-BE49-F238E27FC236}">
                <a16:creationId xmlns:a16="http://schemas.microsoft.com/office/drawing/2014/main" id="{EB56EDBF-C1BC-4B04-9E37-05785EF25D68}"/>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36916" name="Rectangle 11">
              <a:extLst>
                <a:ext uri="{FF2B5EF4-FFF2-40B4-BE49-F238E27FC236}">
                  <a16:creationId xmlns:a16="http://schemas.microsoft.com/office/drawing/2014/main" id="{5FA1164A-6ACD-4E25-9965-4397EAFC62D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17" name="Rectangle 12">
              <a:extLst>
                <a:ext uri="{FF2B5EF4-FFF2-40B4-BE49-F238E27FC236}">
                  <a16:creationId xmlns:a16="http://schemas.microsoft.com/office/drawing/2014/main" id="{2BE2766C-BA87-4564-8B29-175029C5DB8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6873" name="Line 13">
            <a:extLst>
              <a:ext uri="{FF2B5EF4-FFF2-40B4-BE49-F238E27FC236}">
                <a16:creationId xmlns:a16="http://schemas.microsoft.com/office/drawing/2014/main" id="{A966807B-DECF-4EA6-911F-155F61720F7E}"/>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Oval 14">
            <a:extLst>
              <a:ext uri="{FF2B5EF4-FFF2-40B4-BE49-F238E27FC236}">
                <a16:creationId xmlns:a16="http://schemas.microsoft.com/office/drawing/2014/main" id="{887331E5-4F22-408C-B704-DD9065FC6ABB}"/>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36875" name="Group 15">
            <a:extLst>
              <a:ext uri="{FF2B5EF4-FFF2-40B4-BE49-F238E27FC236}">
                <a16:creationId xmlns:a16="http://schemas.microsoft.com/office/drawing/2014/main" id="{3DD55ECB-C0A3-4893-A114-53E14F62CC3D}"/>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36914" name="Rectangle 16">
              <a:extLst>
                <a:ext uri="{FF2B5EF4-FFF2-40B4-BE49-F238E27FC236}">
                  <a16:creationId xmlns:a16="http://schemas.microsoft.com/office/drawing/2014/main" id="{54101236-DB99-48F4-A4EE-37E331D1CD4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15" name="Rectangle 17">
              <a:extLst>
                <a:ext uri="{FF2B5EF4-FFF2-40B4-BE49-F238E27FC236}">
                  <a16:creationId xmlns:a16="http://schemas.microsoft.com/office/drawing/2014/main" id="{F7B97766-C339-4319-9C97-42AB7586B79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6876" name="Group 18">
            <a:extLst>
              <a:ext uri="{FF2B5EF4-FFF2-40B4-BE49-F238E27FC236}">
                <a16:creationId xmlns:a16="http://schemas.microsoft.com/office/drawing/2014/main" id="{BCB6C707-341C-4DAA-A7DF-1E1A1D743654}"/>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36912" name="Rectangle 19">
              <a:extLst>
                <a:ext uri="{FF2B5EF4-FFF2-40B4-BE49-F238E27FC236}">
                  <a16:creationId xmlns:a16="http://schemas.microsoft.com/office/drawing/2014/main" id="{85C362E9-6207-41D3-9EE5-5EEF52230C6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13" name="Rectangle 20">
              <a:extLst>
                <a:ext uri="{FF2B5EF4-FFF2-40B4-BE49-F238E27FC236}">
                  <a16:creationId xmlns:a16="http://schemas.microsoft.com/office/drawing/2014/main" id="{1D4C2463-8593-48FD-8CE8-45AB6DF553C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6877" name="Line 21">
            <a:extLst>
              <a:ext uri="{FF2B5EF4-FFF2-40B4-BE49-F238E27FC236}">
                <a16:creationId xmlns:a16="http://schemas.microsoft.com/office/drawing/2014/main" id="{176C6099-2419-4AC5-9AA2-51C86AE86C28}"/>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78" name="Group 22">
            <a:extLst>
              <a:ext uri="{FF2B5EF4-FFF2-40B4-BE49-F238E27FC236}">
                <a16:creationId xmlns:a16="http://schemas.microsoft.com/office/drawing/2014/main" id="{1FB12DDD-33E9-460D-86FC-E4D45C3F54EF}"/>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36900" name="Oval 23">
              <a:extLst>
                <a:ext uri="{FF2B5EF4-FFF2-40B4-BE49-F238E27FC236}">
                  <a16:creationId xmlns:a16="http://schemas.microsoft.com/office/drawing/2014/main" id="{72F0F851-15ED-4D81-9E64-7742DE9E3C59}"/>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36901" name="Group 24">
              <a:extLst>
                <a:ext uri="{FF2B5EF4-FFF2-40B4-BE49-F238E27FC236}">
                  <a16:creationId xmlns:a16="http://schemas.microsoft.com/office/drawing/2014/main" id="{21C88713-D677-472F-97E5-D9BB42FB5B21}"/>
                </a:ext>
              </a:extLst>
            </p:cNvPr>
            <p:cNvGrpSpPr>
              <a:grpSpLocks/>
            </p:cNvGrpSpPr>
            <p:nvPr/>
          </p:nvGrpSpPr>
          <p:grpSpPr bwMode="auto">
            <a:xfrm>
              <a:off x="1008" y="1920"/>
              <a:ext cx="1056" cy="720"/>
              <a:chOff x="1008" y="1968"/>
              <a:chExt cx="1056" cy="720"/>
            </a:xfrm>
            <a:grpFill/>
          </p:grpSpPr>
          <p:grpSp>
            <p:nvGrpSpPr>
              <p:cNvPr id="36903" name="Group 25">
                <a:extLst>
                  <a:ext uri="{FF2B5EF4-FFF2-40B4-BE49-F238E27FC236}">
                    <a16:creationId xmlns:a16="http://schemas.microsoft.com/office/drawing/2014/main" id="{A3B026FD-5E11-4E33-80EB-D0BC510906C5}"/>
                  </a:ext>
                </a:extLst>
              </p:cNvPr>
              <p:cNvGrpSpPr>
                <a:grpSpLocks/>
              </p:cNvGrpSpPr>
              <p:nvPr/>
            </p:nvGrpSpPr>
            <p:grpSpPr bwMode="auto">
              <a:xfrm>
                <a:off x="1008" y="2208"/>
                <a:ext cx="1056" cy="240"/>
                <a:chOff x="1152" y="2304"/>
                <a:chExt cx="1056" cy="480"/>
              </a:xfrm>
              <a:grpFill/>
            </p:grpSpPr>
            <p:sp>
              <p:nvSpPr>
                <p:cNvPr id="36910" name="Rectangle 26">
                  <a:extLst>
                    <a:ext uri="{FF2B5EF4-FFF2-40B4-BE49-F238E27FC236}">
                      <a16:creationId xmlns:a16="http://schemas.microsoft.com/office/drawing/2014/main" id="{8AE065CE-C5D2-47F8-BF26-5E9528CD03D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11" name="Rectangle 27">
                  <a:extLst>
                    <a:ext uri="{FF2B5EF4-FFF2-40B4-BE49-F238E27FC236}">
                      <a16:creationId xmlns:a16="http://schemas.microsoft.com/office/drawing/2014/main" id="{628DE48A-FA77-49F1-AD7C-4F89363DD5D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6904" name="Group 28">
                <a:extLst>
                  <a:ext uri="{FF2B5EF4-FFF2-40B4-BE49-F238E27FC236}">
                    <a16:creationId xmlns:a16="http://schemas.microsoft.com/office/drawing/2014/main" id="{4B220586-E2B4-4462-85C4-28758E2B01C5}"/>
                  </a:ext>
                </a:extLst>
              </p:cNvPr>
              <p:cNvGrpSpPr>
                <a:grpSpLocks/>
              </p:cNvGrpSpPr>
              <p:nvPr/>
            </p:nvGrpSpPr>
            <p:grpSpPr bwMode="auto">
              <a:xfrm>
                <a:off x="1008" y="2448"/>
                <a:ext cx="1056" cy="240"/>
                <a:chOff x="1152" y="2304"/>
                <a:chExt cx="1056" cy="480"/>
              </a:xfrm>
              <a:grpFill/>
            </p:grpSpPr>
            <p:sp>
              <p:nvSpPr>
                <p:cNvPr id="36908" name="Rectangle 29">
                  <a:extLst>
                    <a:ext uri="{FF2B5EF4-FFF2-40B4-BE49-F238E27FC236}">
                      <a16:creationId xmlns:a16="http://schemas.microsoft.com/office/drawing/2014/main" id="{91B89D1C-4177-4DE7-8D89-D58D7587464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09" name="Rectangle 30">
                  <a:extLst>
                    <a:ext uri="{FF2B5EF4-FFF2-40B4-BE49-F238E27FC236}">
                      <a16:creationId xmlns:a16="http://schemas.microsoft.com/office/drawing/2014/main" id="{6EFA5B5E-85CF-4758-A597-98FC1A374B6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6905" name="Group 31">
                <a:extLst>
                  <a:ext uri="{FF2B5EF4-FFF2-40B4-BE49-F238E27FC236}">
                    <a16:creationId xmlns:a16="http://schemas.microsoft.com/office/drawing/2014/main" id="{383E9893-E3FD-4C48-A69E-879C58C63569}"/>
                  </a:ext>
                </a:extLst>
              </p:cNvPr>
              <p:cNvGrpSpPr>
                <a:grpSpLocks/>
              </p:cNvGrpSpPr>
              <p:nvPr/>
            </p:nvGrpSpPr>
            <p:grpSpPr bwMode="auto">
              <a:xfrm>
                <a:off x="1008" y="1968"/>
                <a:ext cx="1056" cy="240"/>
                <a:chOff x="1152" y="2304"/>
                <a:chExt cx="1056" cy="480"/>
              </a:xfrm>
              <a:grpFill/>
            </p:grpSpPr>
            <p:sp>
              <p:nvSpPr>
                <p:cNvPr id="36906" name="Rectangle 32">
                  <a:extLst>
                    <a:ext uri="{FF2B5EF4-FFF2-40B4-BE49-F238E27FC236}">
                      <a16:creationId xmlns:a16="http://schemas.microsoft.com/office/drawing/2014/main" id="{2CD4200B-96FA-41F3-831C-4CBD9954130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907" name="Rectangle 33">
                  <a:extLst>
                    <a:ext uri="{FF2B5EF4-FFF2-40B4-BE49-F238E27FC236}">
                      <a16:creationId xmlns:a16="http://schemas.microsoft.com/office/drawing/2014/main" id="{E01F4A6D-3A8F-4D3C-BD40-58128BB2DBF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6902" name="Line 34">
              <a:extLst>
                <a:ext uri="{FF2B5EF4-FFF2-40B4-BE49-F238E27FC236}">
                  <a16:creationId xmlns:a16="http://schemas.microsoft.com/office/drawing/2014/main" id="{4047DBDF-C5DB-431D-9428-C821048D53EC}"/>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36879" name="Line 35">
            <a:extLst>
              <a:ext uri="{FF2B5EF4-FFF2-40B4-BE49-F238E27FC236}">
                <a16:creationId xmlns:a16="http://schemas.microsoft.com/office/drawing/2014/main" id="{6369465D-7074-4402-983D-94A5BD60E588}"/>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0" name="Rectangle 36">
            <a:extLst>
              <a:ext uri="{FF2B5EF4-FFF2-40B4-BE49-F238E27FC236}">
                <a16:creationId xmlns:a16="http://schemas.microsoft.com/office/drawing/2014/main" id="{9736A75E-7789-4243-96AF-7602BBC1DEEC}"/>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36881" name="Rectangle 37">
            <a:extLst>
              <a:ext uri="{FF2B5EF4-FFF2-40B4-BE49-F238E27FC236}">
                <a16:creationId xmlns:a16="http://schemas.microsoft.com/office/drawing/2014/main" id="{4184561D-F974-4287-A6EE-3CA1AC84EEC3}"/>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882" name="Rectangle 38">
            <a:extLst>
              <a:ext uri="{FF2B5EF4-FFF2-40B4-BE49-F238E27FC236}">
                <a16:creationId xmlns:a16="http://schemas.microsoft.com/office/drawing/2014/main" id="{1565650B-FC75-41CF-9575-1BBCF1BAD15A}"/>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883" name="AutoShape 39">
            <a:extLst>
              <a:ext uri="{FF2B5EF4-FFF2-40B4-BE49-F238E27FC236}">
                <a16:creationId xmlns:a16="http://schemas.microsoft.com/office/drawing/2014/main" id="{B825088D-8F33-4244-A764-1EF3741CABF6}"/>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36884" name="Line 40">
            <a:extLst>
              <a:ext uri="{FF2B5EF4-FFF2-40B4-BE49-F238E27FC236}">
                <a16:creationId xmlns:a16="http://schemas.microsoft.com/office/drawing/2014/main" id="{6548FE97-DB32-4F3A-AA7C-A78383BC2128}"/>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Rectangle 41">
            <a:extLst>
              <a:ext uri="{FF2B5EF4-FFF2-40B4-BE49-F238E27FC236}">
                <a16:creationId xmlns:a16="http://schemas.microsoft.com/office/drawing/2014/main" id="{25FFF7C3-A554-4C7B-A959-1A164CA31825}"/>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886" name="Rectangle 42">
            <a:extLst>
              <a:ext uri="{FF2B5EF4-FFF2-40B4-BE49-F238E27FC236}">
                <a16:creationId xmlns:a16="http://schemas.microsoft.com/office/drawing/2014/main" id="{851C2D5B-8DAB-4C36-AEFD-AC76111E0721}"/>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6887" name="Text Box 43">
            <a:extLst>
              <a:ext uri="{FF2B5EF4-FFF2-40B4-BE49-F238E27FC236}">
                <a16:creationId xmlns:a16="http://schemas.microsoft.com/office/drawing/2014/main" id="{83DEE6E4-4D87-4C05-AE50-25BBBD049715}"/>
              </a:ext>
            </a:extLst>
          </p:cNvPr>
          <p:cNvSpPr txBox="1">
            <a:spLocks noChangeArrowheads="1"/>
          </p:cNvSpPr>
          <p:nvPr/>
        </p:nvSpPr>
        <p:spPr bwMode="auto">
          <a:xfrm>
            <a:off x="1676400" y="3062287"/>
            <a:ext cx="1079500" cy="369332"/>
          </a:xfrm>
          <a:prstGeom prst="rect">
            <a:avLst/>
          </a:prstGeom>
          <a:noFill/>
          <a:ln>
            <a:noFill/>
          </a:ln>
        </p:spPr>
        <p:txBody>
          <a:bodyPr wrap="squar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sum=3</a:t>
            </a:r>
          </a:p>
        </p:txBody>
      </p:sp>
      <p:sp>
        <p:nvSpPr>
          <p:cNvPr id="36888" name="Text Box 44">
            <a:extLst>
              <a:ext uri="{FF2B5EF4-FFF2-40B4-BE49-F238E27FC236}">
                <a16:creationId xmlns:a16="http://schemas.microsoft.com/office/drawing/2014/main" id="{C07BC282-4292-4238-9DA6-0FB8D0F68EBF}"/>
              </a:ext>
            </a:extLst>
          </p:cNvPr>
          <p:cNvSpPr txBox="1">
            <a:spLocks noChangeArrowheads="1"/>
          </p:cNvSpPr>
          <p:nvPr/>
        </p:nvSpPr>
        <p:spPr bwMode="auto">
          <a:xfrm>
            <a:off x="2895600" y="3048000"/>
            <a:ext cx="360363"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grpSp>
        <p:nvGrpSpPr>
          <p:cNvPr id="12" name="Group 45">
            <a:extLst>
              <a:ext uri="{FF2B5EF4-FFF2-40B4-BE49-F238E27FC236}">
                <a16:creationId xmlns:a16="http://schemas.microsoft.com/office/drawing/2014/main" id="{9FA73C7F-64DF-4481-992E-2E69E6049D34}"/>
              </a:ext>
            </a:extLst>
          </p:cNvPr>
          <p:cNvGrpSpPr>
            <a:grpSpLocks/>
          </p:cNvGrpSpPr>
          <p:nvPr/>
        </p:nvGrpSpPr>
        <p:grpSpPr bwMode="auto">
          <a:xfrm>
            <a:off x="4038600" y="3048000"/>
            <a:ext cx="1558925" cy="2362200"/>
            <a:chOff x="2544" y="1920"/>
            <a:chExt cx="982" cy="1488"/>
          </a:xfrm>
        </p:grpSpPr>
        <p:sp>
          <p:nvSpPr>
            <p:cNvPr id="36897" name="Freeform 46">
              <a:extLst>
                <a:ext uri="{FF2B5EF4-FFF2-40B4-BE49-F238E27FC236}">
                  <a16:creationId xmlns:a16="http://schemas.microsoft.com/office/drawing/2014/main" id="{CA996899-4FDC-46F7-8CC0-93F7D3219A73}"/>
                </a:ext>
              </a:extLst>
            </p:cNvPr>
            <p:cNvSpPr>
              <a:spLocks/>
            </p:cNvSpPr>
            <p:nvPr/>
          </p:nvSpPr>
          <p:spPr bwMode="auto">
            <a:xfrm>
              <a:off x="3168" y="2160"/>
              <a:ext cx="1" cy="1248"/>
            </a:xfrm>
            <a:custGeom>
              <a:avLst/>
              <a:gdLst>
                <a:gd name="T0" fmla="*/ 0 w 1"/>
                <a:gd name="T1" fmla="*/ 1248 h 1248"/>
                <a:gd name="T2" fmla="*/ 0 w 1"/>
                <a:gd name="T3" fmla="*/ 0 h 1248"/>
                <a:gd name="T4" fmla="*/ 0 60000 65536"/>
                <a:gd name="T5" fmla="*/ 0 60000 65536"/>
                <a:gd name="T6" fmla="*/ 0 w 1"/>
                <a:gd name="T7" fmla="*/ 0 h 1248"/>
                <a:gd name="T8" fmla="*/ 1 w 1"/>
                <a:gd name="T9" fmla="*/ 1248 h 1248"/>
              </a:gdLst>
              <a:ahLst/>
              <a:cxnLst>
                <a:cxn ang="T4">
                  <a:pos x="T0" y="T1"/>
                </a:cxn>
                <a:cxn ang="T5">
                  <a:pos x="T2" y="T3"/>
                </a:cxn>
              </a:cxnLst>
              <a:rect l="T6" t="T7" r="T8" b="T9"/>
              <a:pathLst>
                <a:path w="1" h="1248">
                  <a:moveTo>
                    <a:pt x="0" y="1248"/>
                  </a:moveTo>
                  <a:cubicBezTo>
                    <a:pt x="0" y="1248"/>
                    <a:pt x="0" y="624"/>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6898" name="Text Box 47">
              <a:extLst>
                <a:ext uri="{FF2B5EF4-FFF2-40B4-BE49-F238E27FC236}">
                  <a16:creationId xmlns:a16="http://schemas.microsoft.com/office/drawing/2014/main" id="{36F2BF08-1F06-4392-B0C7-8CB0900DFD90}"/>
                </a:ext>
              </a:extLst>
            </p:cNvPr>
            <p:cNvSpPr txBox="1">
              <a:spLocks noChangeArrowheads="1"/>
            </p:cNvSpPr>
            <p:nvPr/>
          </p:nvSpPr>
          <p:spPr bwMode="auto">
            <a:xfrm>
              <a:off x="2544" y="1920"/>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 =0</a:t>
              </a:r>
            </a:p>
          </p:txBody>
        </p:sp>
        <p:sp>
          <p:nvSpPr>
            <p:cNvPr id="36899" name="Text Box 48">
              <a:extLst>
                <a:ext uri="{FF2B5EF4-FFF2-40B4-BE49-F238E27FC236}">
                  <a16:creationId xmlns:a16="http://schemas.microsoft.com/office/drawing/2014/main" id="{E2ED68FA-E329-4FD8-B287-8559A2D55031}"/>
                </a:ext>
              </a:extLst>
            </p:cNvPr>
            <p:cNvSpPr txBox="1">
              <a:spLocks noChangeArrowheads="1"/>
            </p:cNvSpPr>
            <p:nvPr/>
          </p:nvSpPr>
          <p:spPr bwMode="auto">
            <a:xfrm>
              <a:off x="3312" y="192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V</a:t>
              </a:r>
            </a:p>
          </p:txBody>
        </p:sp>
      </p:grpSp>
      <p:grpSp>
        <p:nvGrpSpPr>
          <p:cNvPr id="13" name="Group 49">
            <a:extLst>
              <a:ext uri="{FF2B5EF4-FFF2-40B4-BE49-F238E27FC236}">
                <a16:creationId xmlns:a16="http://schemas.microsoft.com/office/drawing/2014/main" id="{63D08D9E-11B8-49B2-8912-030502591811}"/>
              </a:ext>
            </a:extLst>
          </p:cNvPr>
          <p:cNvGrpSpPr>
            <a:grpSpLocks/>
          </p:cNvGrpSpPr>
          <p:nvPr/>
        </p:nvGrpSpPr>
        <p:grpSpPr bwMode="auto">
          <a:xfrm>
            <a:off x="3276600" y="2057400"/>
            <a:ext cx="1384300" cy="3352800"/>
            <a:chOff x="2064" y="1296"/>
            <a:chExt cx="872" cy="2112"/>
          </a:xfrm>
        </p:grpSpPr>
        <p:sp>
          <p:nvSpPr>
            <p:cNvPr id="36895" name="Freeform 50">
              <a:extLst>
                <a:ext uri="{FF2B5EF4-FFF2-40B4-BE49-F238E27FC236}">
                  <a16:creationId xmlns:a16="http://schemas.microsoft.com/office/drawing/2014/main" id="{3C61FB89-96D5-4932-A691-DF40581FF19E}"/>
                </a:ext>
              </a:extLst>
            </p:cNvPr>
            <p:cNvSpPr>
              <a:spLocks/>
            </p:cNvSpPr>
            <p:nvPr/>
          </p:nvSpPr>
          <p:spPr bwMode="auto">
            <a:xfrm>
              <a:off x="2200" y="1448"/>
              <a:ext cx="736" cy="1960"/>
            </a:xfrm>
            <a:custGeom>
              <a:avLst/>
              <a:gdLst>
                <a:gd name="T0" fmla="*/ 680 w 736"/>
                <a:gd name="T1" fmla="*/ 40 h 1960"/>
                <a:gd name="T2" fmla="*/ 632 w 736"/>
                <a:gd name="T3" fmla="*/ 40 h 1960"/>
                <a:gd name="T4" fmla="*/ 56 w 736"/>
                <a:gd name="T5" fmla="*/ 280 h 1960"/>
                <a:gd name="T6" fmla="*/ 296 w 736"/>
                <a:gd name="T7" fmla="*/ 568 h 1960"/>
                <a:gd name="T8" fmla="*/ 56 w 736"/>
                <a:gd name="T9" fmla="*/ 856 h 1960"/>
                <a:gd name="T10" fmla="*/ 248 w 736"/>
                <a:gd name="T11" fmla="*/ 1432 h 1960"/>
                <a:gd name="T12" fmla="*/ 680 w 736"/>
                <a:gd name="T13" fmla="*/ 1960 h 1960"/>
                <a:gd name="T14" fmla="*/ 0 60000 65536"/>
                <a:gd name="T15" fmla="*/ 0 60000 65536"/>
                <a:gd name="T16" fmla="*/ 0 60000 65536"/>
                <a:gd name="T17" fmla="*/ 0 60000 65536"/>
                <a:gd name="T18" fmla="*/ 0 60000 65536"/>
                <a:gd name="T19" fmla="*/ 0 60000 65536"/>
                <a:gd name="T20" fmla="*/ 0 60000 65536"/>
                <a:gd name="T21" fmla="*/ 0 w 736"/>
                <a:gd name="T22" fmla="*/ 0 h 1960"/>
                <a:gd name="T23" fmla="*/ 736 w 736"/>
                <a:gd name="T24" fmla="*/ 1960 h 1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960">
                  <a:moveTo>
                    <a:pt x="680" y="40"/>
                  </a:moveTo>
                  <a:cubicBezTo>
                    <a:pt x="708" y="20"/>
                    <a:pt x="736" y="0"/>
                    <a:pt x="632" y="40"/>
                  </a:cubicBezTo>
                  <a:cubicBezTo>
                    <a:pt x="528" y="80"/>
                    <a:pt x="112" y="192"/>
                    <a:pt x="56" y="280"/>
                  </a:cubicBezTo>
                  <a:cubicBezTo>
                    <a:pt x="0" y="368"/>
                    <a:pt x="296" y="472"/>
                    <a:pt x="296" y="568"/>
                  </a:cubicBezTo>
                  <a:cubicBezTo>
                    <a:pt x="296" y="664"/>
                    <a:pt x="64" y="712"/>
                    <a:pt x="56" y="856"/>
                  </a:cubicBezTo>
                  <a:cubicBezTo>
                    <a:pt x="48" y="1000"/>
                    <a:pt x="144" y="1248"/>
                    <a:pt x="248" y="1432"/>
                  </a:cubicBezTo>
                  <a:cubicBezTo>
                    <a:pt x="352" y="1616"/>
                    <a:pt x="516" y="1788"/>
                    <a:pt x="680" y="196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6896" name="Text Box 51">
              <a:extLst>
                <a:ext uri="{FF2B5EF4-FFF2-40B4-BE49-F238E27FC236}">
                  <a16:creationId xmlns:a16="http://schemas.microsoft.com/office/drawing/2014/main" id="{638CDFC4-61CB-499F-A680-FECDA7B1DD56}"/>
                </a:ext>
              </a:extLst>
            </p:cNvPr>
            <p:cNvSpPr txBox="1">
              <a:spLocks noChangeArrowheads="1"/>
            </p:cNvSpPr>
            <p:nvPr/>
          </p:nvSpPr>
          <p:spPr bwMode="auto">
            <a:xfrm>
              <a:off x="2064" y="1296"/>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&amp;sum</a:t>
              </a:r>
            </a:p>
          </p:txBody>
        </p:sp>
      </p:grpSp>
      <p:grpSp>
        <p:nvGrpSpPr>
          <p:cNvPr id="36891" name="Group 52">
            <a:extLst>
              <a:ext uri="{FF2B5EF4-FFF2-40B4-BE49-F238E27FC236}">
                <a16:creationId xmlns:a16="http://schemas.microsoft.com/office/drawing/2014/main" id="{595B2D8E-1F80-42B7-BFDA-CF4CAD40211F}"/>
              </a:ext>
            </a:extLst>
          </p:cNvPr>
          <p:cNvGrpSpPr>
            <a:grpSpLocks/>
          </p:cNvGrpSpPr>
          <p:nvPr/>
        </p:nvGrpSpPr>
        <p:grpSpPr bwMode="auto">
          <a:xfrm>
            <a:off x="2362200" y="3810000"/>
            <a:ext cx="4724400" cy="609600"/>
            <a:chOff x="1488" y="2400"/>
            <a:chExt cx="2976" cy="384"/>
          </a:xfrm>
        </p:grpSpPr>
        <p:sp>
          <p:nvSpPr>
            <p:cNvPr id="36892" name="Line 53">
              <a:extLst>
                <a:ext uri="{FF2B5EF4-FFF2-40B4-BE49-F238E27FC236}">
                  <a16:creationId xmlns:a16="http://schemas.microsoft.com/office/drawing/2014/main" id="{0E593B16-CC98-4F23-9CFE-7CF47DA38686}"/>
                </a:ext>
              </a:extLst>
            </p:cNvPr>
            <p:cNvSpPr>
              <a:spLocks noChangeShapeType="1"/>
            </p:cNvSpPr>
            <p:nvPr/>
          </p:nvSpPr>
          <p:spPr bwMode="auto">
            <a:xfrm>
              <a:off x="1488"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Line 54">
              <a:extLst>
                <a:ext uri="{FF2B5EF4-FFF2-40B4-BE49-F238E27FC236}">
                  <a16:creationId xmlns:a16="http://schemas.microsoft.com/office/drawing/2014/main" id="{B30A9D62-7B8B-441B-BA20-DAAB6D3C9AF6}"/>
                </a:ext>
              </a:extLst>
            </p:cNvPr>
            <p:cNvSpPr>
              <a:spLocks noChangeShapeType="1"/>
            </p:cNvSpPr>
            <p:nvPr/>
          </p:nvSpPr>
          <p:spPr bwMode="auto">
            <a:xfrm>
              <a:off x="302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Line 55">
              <a:extLst>
                <a:ext uri="{FF2B5EF4-FFF2-40B4-BE49-F238E27FC236}">
                  <a16:creationId xmlns:a16="http://schemas.microsoft.com/office/drawing/2014/main" id="{C9D87F49-8324-4FD2-B295-A49B232C5D72}"/>
                </a:ext>
              </a:extLst>
            </p:cNvPr>
            <p:cNvSpPr>
              <a:spLocks noChangeShapeType="1"/>
            </p:cNvSpPr>
            <p:nvPr/>
          </p:nvSpPr>
          <p:spPr bwMode="auto">
            <a:xfrm>
              <a:off x="446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36865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a:extLst>
              <a:ext uri="{FF2B5EF4-FFF2-40B4-BE49-F238E27FC236}">
                <a16:creationId xmlns:a16="http://schemas.microsoft.com/office/drawing/2014/main" id="{439F6C5D-12DD-41A3-AA5E-1A82E31862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63D4A757-E837-47D3-BDED-4106DA3A24E4}" type="slidenum">
              <a:rPr lang="en-US" altLang="zh-CN" sz="1200"/>
              <a:pPr/>
              <a:t>12</a:t>
            </a:fld>
            <a:endParaRPr lang="en-US" altLang="zh-CN" sz="1200"/>
          </a:p>
        </p:txBody>
      </p:sp>
      <p:sp>
        <p:nvSpPr>
          <p:cNvPr id="38916" name="Rectangle 2">
            <a:extLst>
              <a:ext uri="{FF2B5EF4-FFF2-40B4-BE49-F238E27FC236}">
                <a16:creationId xmlns:a16="http://schemas.microsoft.com/office/drawing/2014/main" id="{A973A4FE-AEA9-4026-8500-EFF29B52D63D}"/>
              </a:ext>
            </a:extLst>
          </p:cNvPr>
          <p:cNvSpPr>
            <a:spLocks noGrp="1" noChangeArrowheads="1"/>
          </p:cNvSpPr>
          <p:nvPr>
            <p:ph type="title"/>
          </p:nvPr>
        </p:nvSpPr>
        <p:spPr/>
        <p:txBody>
          <a:bodyPr>
            <a:normAutofit fontScale="90000"/>
          </a:bodyPr>
          <a:lstStyle/>
          <a:p>
            <a:pPr eaLnBrk="1" hangingPunct="1"/>
            <a:r>
              <a:rPr lang="en-US" altLang="zh-CN"/>
              <a:t>Cache Coherence Problem Illustration</a:t>
            </a:r>
          </a:p>
        </p:txBody>
      </p:sp>
      <p:sp>
        <p:nvSpPr>
          <p:cNvPr id="38917" name="Oval 3">
            <a:extLst>
              <a:ext uri="{FF2B5EF4-FFF2-40B4-BE49-F238E27FC236}">
                <a16:creationId xmlns:a16="http://schemas.microsoft.com/office/drawing/2014/main" id="{AA3AA78C-B1FB-4EA5-B089-3D9F22038DFD}"/>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38918" name="Group 4">
            <a:extLst>
              <a:ext uri="{FF2B5EF4-FFF2-40B4-BE49-F238E27FC236}">
                <a16:creationId xmlns:a16="http://schemas.microsoft.com/office/drawing/2014/main" id="{55EF9B6D-967B-405A-9A6F-7C755A19B6B4}"/>
              </a:ext>
            </a:extLst>
          </p:cNvPr>
          <p:cNvGrpSpPr>
            <a:grpSpLocks/>
          </p:cNvGrpSpPr>
          <p:nvPr/>
        </p:nvGrpSpPr>
        <p:grpSpPr bwMode="auto">
          <a:xfrm>
            <a:off x="1600200" y="3048000"/>
            <a:ext cx="1676400" cy="381000"/>
            <a:chOff x="1152" y="2304"/>
            <a:chExt cx="1056" cy="480"/>
          </a:xfrm>
          <a:solidFill>
            <a:schemeClr val="accent4">
              <a:lumMod val="20000"/>
              <a:lumOff val="80000"/>
            </a:schemeClr>
          </a:solidFill>
        </p:grpSpPr>
        <p:sp>
          <p:nvSpPr>
            <p:cNvPr id="38971" name="Rectangle 5">
              <a:extLst>
                <a:ext uri="{FF2B5EF4-FFF2-40B4-BE49-F238E27FC236}">
                  <a16:creationId xmlns:a16="http://schemas.microsoft.com/office/drawing/2014/main" id="{A72D0587-0300-4E39-8CB5-928C7F48FC4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72" name="Rectangle 6">
              <a:extLst>
                <a:ext uri="{FF2B5EF4-FFF2-40B4-BE49-F238E27FC236}">
                  <a16:creationId xmlns:a16="http://schemas.microsoft.com/office/drawing/2014/main" id="{A5E949CC-84D9-45C3-AE05-C9E90A2EA10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8919" name="Group 7">
            <a:extLst>
              <a:ext uri="{FF2B5EF4-FFF2-40B4-BE49-F238E27FC236}">
                <a16:creationId xmlns:a16="http://schemas.microsoft.com/office/drawing/2014/main" id="{1AF7E921-99A2-4346-9551-F18AD076E4F4}"/>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38969" name="Rectangle 8">
              <a:extLst>
                <a:ext uri="{FF2B5EF4-FFF2-40B4-BE49-F238E27FC236}">
                  <a16:creationId xmlns:a16="http://schemas.microsoft.com/office/drawing/2014/main" id="{9306FB7A-5D95-424A-84D9-694903C6AFF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70" name="Rectangle 9">
              <a:extLst>
                <a:ext uri="{FF2B5EF4-FFF2-40B4-BE49-F238E27FC236}">
                  <a16:creationId xmlns:a16="http://schemas.microsoft.com/office/drawing/2014/main" id="{09E5CF30-FB14-4BCA-9F9E-2D7EA06982E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8920" name="Group 10">
            <a:extLst>
              <a:ext uri="{FF2B5EF4-FFF2-40B4-BE49-F238E27FC236}">
                <a16:creationId xmlns:a16="http://schemas.microsoft.com/office/drawing/2014/main" id="{1FBB8FB9-42A5-4F6B-8758-B00C1277DA48}"/>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38967" name="Rectangle 11">
              <a:extLst>
                <a:ext uri="{FF2B5EF4-FFF2-40B4-BE49-F238E27FC236}">
                  <a16:creationId xmlns:a16="http://schemas.microsoft.com/office/drawing/2014/main" id="{2DFADB87-0290-42AF-866B-C799D14431D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68" name="Rectangle 12">
              <a:extLst>
                <a:ext uri="{FF2B5EF4-FFF2-40B4-BE49-F238E27FC236}">
                  <a16:creationId xmlns:a16="http://schemas.microsoft.com/office/drawing/2014/main" id="{936B5A43-4654-42FE-801E-3C29EB6B5BD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8921" name="Line 13">
            <a:extLst>
              <a:ext uri="{FF2B5EF4-FFF2-40B4-BE49-F238E27FC236}">
                <a16:creationId xmlns:a16="http://schemas.microsoft.com/office/drawing/2014/main" id="{4AFC8D1A-8AFB-4B6C-9D43-B0611DD8C138}"/>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2" name="Oval 14">
            <a:extLst>
              <a:ext uri="{FF2B5EF4-FFF2-40B4-BE49-F238E27FC236}">
                <a16:creationId xmlns:a16="http://schemas.microsoft.com/office/drawing/2014/main" id="{4325ECEC-BEA3-4E94-9016-F502C8D50E41}"/>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38923" name="Group 15">
            <a:extLst>
              <a:ext uri="{FF2B5EF4-FFF2-40B4-BE49-F238E27FC236}">
                <a16:creationId xmlns:a16="http://schemas.microsoft.com/office/drawing/2014/main" id="{AB8B9F67-0F25-4EF1-AE1E-B998F3B6450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38965" name="Rectangle 16">
              <a:extLst>
                <a:ext uri="{FF2B5EF4-FFF2-40B4-BE49-F238E27FC236}">
                  <a16:creationId xmlns:a16="http://schemas.microsoft.com/office/drawing/2014/main" id="{559CC30D-3534-4B21-80A5-589031F38DB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66" name="Rectangle 17">
              <a:extLst>
                <a:ext uri="{FF2B5EF4-FFF2-40B4-BE49-F238E27FC236}">
                  <a16:creationId xmlns:a16="http://schemas.microsoft.com/office/drawing/2014/main" id="{3A296B35-0583-47C5-9A3D-DFECD373208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8924" name="Group 18">
            <a:extLst>
              <a:ext uri="{FF2B5EF4-FFF2-40B4-BE49-F238E27FC236}">
                <a16:creationId xmlns:a16="http://schemas.microsoft.com/office/drawing/2014/main" id="{44144E60-2F95-4328-BDD2-615D29765860}"/>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38963" name="Rectangle 19">
              <a:extLst>
                <a:ext uri="{FF2B5EF4-FFF2-40B4-BE49-F238E27FC236}">
                  <a16:creationId xmlns:a16="http://schemas.microsoft.com/office/drawing/2014/main" id="{C4A12D5E-2A68-4F02-AD94-D829D2FD177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64" name="Rectangle 20">
              <a:extLst>
                <a:ext uri="{FF2B5EF4-FFF2-40B4-BE49-F238E27FC236}">
                  <a16:creationId xmlns:a16="http://schemas.microsoft.com/office/drawing/2014/main" id="{82FD738E-724C-4F2A-AE23-B3081287532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8925" name="Line 21">
            <a:extLst>
              <a:ext uri="{FF2B5EF4-FFF2-40B4-BE49-F238E27FC236}">
                <a16:creationId xmlns:a16="http://schemas.microsoft.com/office/drawing/2014/main" id="{0AD9BE43-D7C4-4C37-84D2-B2C0633BAA35}"/>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26" name="Group 22">
            <a:extLst>
              <a:ext uri="{FF2B5EF4-FFF2-40B4-BE49-F238E27FC236}">
                <a16:creationId xmlns:a16="http://schemas.microsoft.com/office/drawing/2014/main" id="{1FDB33F3-F940-4EA5-BB61-DB22D8490796}"/>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38951" name="Oval 23">
              <a:extLst>
                <a:ext uri="{FF2B5EF4-FFF2-40B4-BE49-F238E27FC236}">
                  <a16:creationId xmlns:a16="http://schemas.microsoft.com/office/drawing/2014/main" id="{7C2DEB96-1616-4BB6-A77C-7892A5382FA8}"/>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38952" name="Group 24">
              <a:extLst>
                <a:ext uri="{FF2B5EF4-FFF2-40B4-BE49-F238E27FC236}">
                  <a16:creationId xmlns:a16="http://schemas.microsoft.com/office/drawing/2014/main" id="{4D305C7F-FE2D-4730-91DE-B3D6564C3CB5}"/>
                </a:ext>
              </a:extLst>
            </p:cNvPr>
            <p:cNvGrpSpPr>
              <a:grpSpLocks/>
            </p:cNvGrpSpPr>
            <p:nvPr/>
          </p:nvGrpSpPr>
          <p:grpSpPr bwMode="auto">
            <a:xfrm>
              <a:off x="1008" y="1920"/>
              <a:ext cx="1056" cy="720"/>
              <a:chOff x="1008" y="1968"/>
              <a:chExt cx="1056" cy="720"/>
            </a:xfrm>
            <a:grpFill/>
          </p:grpSpPr>
          <p:grpSp>
            <p:nvGrpSpPr>
              <p:cNvPr id="38954" name="Group 25">
                <a:extLst>
                  <a:ext uri="{FF2B5EF4-FFF2-40B4-BE49-F238E27FC236}">
                    <a16:creationId xmlns:a16="http://schemas.microsoft.com/office/drawing/2014/main" id="{E8A5346E-E410-4745-B638-315F5246D88D}"/>
                  </a:ext>
                </a:extLst>
              </p:cNvPr>
              <p:cNvGrpSpPr>
                <a:grpSpLocks/>
              </p:cNvGrpSpPr>
              <p:nvPr/>
            </p:nvGrpSpPr>
            <p:grpSpPr bwMode="auto">
              <a:xfrm>
                <a:off x="1008" y="2208"/>
                <a:ext cx="1056" cy="240"/>
                <a:chOff x="1152" y="2304"/>
                <a:chExt cx="1056" cy="480"/>
              </a:xfrm>
              <a:grpFill/>
            </p:grpSpPr>
            <p:sp>
              <p:nvSpPr>
                <p:cNvPr id="38961" name="Rectangle 26">
                  <a:extLst>
                    <a:ext uri="{FF2B5EF4-FFF2-40B4-BE49-F238E27FC236}">
                      <a16:creationId xmlns:a16="http://schemas.microsoft.com/office/drawing/2014/main" id="{45A8735C-7A7B-4395-870F-C91B64BE79F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62" name="Rectangle 27">
                  <a:extLst>
                    <a:ext uri="{FF2B5EF4-FFF2-40B4-BE49-F238E27FC236}">
                      <a16:creationId xmlns:a16="http://schemas.microsoft.com/office/drawing/2014/main" id="{6663DB8B-D884-4F2D-A116-EE7F001B304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8955" name="Group 28">
                <a:extLst>
                  <a:ext uri="{FF2B5EF4-FFF2-40B4-BE49-F238E27FC236}">
                    <a16:creationId xmlns:a16="http://schemas.microsoft.com/office/drawing/2014/main" id="{090088E4-6AA1-46DE-81D3-26DF7095523F}"/>
                  </a:ext>
                </a:extLst>
              </p:cNvPr>
              <p:cNvGrpSpPr>
                <a:grpSpLocks/>
              </p:cNvGrpSpPr>
              <p:nvPr/>
            </p:nvGrpSpPr>
            <p:grpSpPr bwMode="auto">
              <a:xfrm>
                <a:off x="1008" y="2448"/>
                <a:ext cx="1056" cy="240"/>
                <a:chOff x="1152" y="2304"/>
                <a:chExt cx="1056" cy="480"/>
              </a:xfrm>
              <a:grpFill/>
            </p:grpSpPr>
            <p:sp>
              <p:nvSpPr>
                <p:cNvPr id="38959" name="Rectangle 29">
                  <a:extLst>
                    <a:ext uri="{FF2B5EF4-FFF2-40B4-BE49-F238E27FC236}">
                      <a16:creationId xmlns:a16="http://schemas.microsoft.com/office/drawing/2014/main" id="{B133FCBE-8C83-4957-A54F-5E026EACCE6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60" name="Rectangle 30">
                  <a:extLst>
                    <a:ext uri="{FF2B5EF4-FFF2-40B4-BE49-F238E27FC236}">
                      <a16:creationId xmlns:a16="http://schemas.microsoft.com/office/drawing/2014/main" id="{BC4EB538-648C-40AD-98E8-C6C7452AD04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8956" name="Group 31">
                <a:extLst>
                  <a:ext uri="{FF2B5EF4-FFF2-40B4-BE49-F238E27FC236}">
                    <a16:creationId xmlns:a16="http://schemas.microsoft.com/office/drawing/2014/main" id="{3797AF46-FD0B-49A5-9414-ECEE8746CC16}"/>
                  </a:ext>
                </a:extLst>
              </p:cNvPr>
              <p:cNvGrpSpPr>
                <a:grpSpLocks/>
              </p:cNvGrpSpPr>
              <p:nvPr/>
            </p:nvGrpSpPr>
            <p:grpSpPr bwMode="auto">
              <a:xfrm>
                <a:off x="1008" y="1968"/>
                <a:ext cx="1056" cy="240"/>
                <a:chOff x="1152" y="2304"/>
                <a:chExt cx="1056" cy="480"/>
              </a:xfrm>
              <a:grpFill/>
            </p:grpSpPr>
            <p:sp>
              <p:nvSpPr>
                <p:cNvPr id="38957" name="Rectangle 32">
                  <a:extLst>
                    <a:ext uri="{FF2B5EF4-FFF2-40B4-BE49-F238E27FC236}">
                      <a16:creationId xmlns:a16="http://schemas.microsoft.com/office/drawing/2014/main" id="{3D3531D8-7357-4D77-8549-F14006BBF99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58" name="Rectangle 33">
                  <a:extLst>
                    <a:ext uri="{FF2B5EF4-FFF2-40B4-BE49-F238E27FC236}">
                      <a16:creationId xmlns:a16="http://schemas.microsoft.com/office/drawing/2014/main" id="{0693D1AD-E42F-47DE-8261-FB2BA0F6DB6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8953" name="Line 34">
              <a:extLst>
                <a:ext uri="{FF2B5EF4-FFF2-40B4-BE49-F238E27FC236}">
                  <a16:creationId xmlns:a16="http://schemas.microsoft.com/office/drawing/2014/main" id="{F044A78B-16BA-4E19-BC3C-E43A8D259191}"/>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38927" name="Line 35">
            <a:extLst>
              <a:ext uri="{FF2B5EF4-FFF2-40B4-BE49-F238E27FC236}">
                <a16:creationId xmlns:a16="http://schemas.microsoft.com/office/drawing/2014/main" id="{2BFC4A2C-2622-4BB5-8C56-B5370CBE6D18}"/>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Rectangle 36">
            <a:extLst>
              <a:ext uri="{FF2B5EF4-FFF2-40B4-BE49-F238E27FC236}">
                <a16:creationId xmlns:a16="http://schemas.microsoft.com/office/drawing/2014/main" id="{037061FA-2AE9-403B-A7B0-A2A647E2C782}"/>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38929" name="Rectangle 37">
            <a:extLst>
              <a:ext uri="{FF2B5EF4-FFF2-40B4-BE49-F238E27FC236}">
                <a16:creationId xmlns:a16="http://schemas.microsoft.com/office/drawing/2014/main" id="{231AC39A-315C-44D8-93B8-3872D95F702B}"/>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30" name="Rectangle 38">
            <a:extLst>
              <a:ext uri="{FF2B5EF4-FFF2-40B4-BE49-F238E27FC236}">
                <a16:creationId xmlns:a16="http://schemas.microsoft.com/office/drawing/2014/main" id="{3CE9EA1D-0344-4C02-B1B8-27AB623C964D}"/>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31" name="AutoShape 39">
            <a:extLst>
              <a:ext uri="{FF2B5EF4-FFF2-40B4-BE49-F238E27FC236}">
                <a16:creationId xmlns:a16="http://schemas.microsoft.com/office/drawing/2014/main" id="{42B5E4DF-320E-4F9F-BEE6-3E6532DB568F}"/>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38932" name="Line 40">
            <a:extLst>
              <a:ext uri="{FF2B5EF4-FFF2-40B4-BE49-F238E27FC236}">
                <a16:creationId xmlns:a16="http://schemas.microsoft.com/office/drawing/2014/main" id="{31461871-71B7-470F-9DB1-8B309A6D0E95}"/>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Rectangle 41">
            <a:extLst>
              <a:ext uri="{FF2B5EF4-FFF2-40B4-BE49-F238E27FC236}">
                <a16:creationId xmlns:a16="http://schemas.microsoft.com/office/drawing/2014/main" id="{7E2803A5-7C29-46C6-892D-07946BC5D92C}"/>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34" name="Rectangle 42">
            <a:extLst>
              <a:ext uri="{FF2B5EF4-FFF2-40B4-BE49-F238E27FC236}">
                <a16:creationId xmlns:a16="http://schemas.microsoft.com/office/drawing/2014/main" id="{FCB98A7A-2C0E-47CD-8C9C-72D60F67AD1E}"/>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8935" name="Text Box 43">
            <a:extLst>
              <a:ext uri="{FF2B5EF4-FFF2-40B4-BE49-F238E27FC236}">
                <a16:creationId xmlns:a16="http://schemas.microsoft.com/office/drawing/2014/main" id="{A853D1B5-A915-4A4B-A3DF-13E0F522F021}"/>
              </a:ext>
            </a:extLst>
          </p:cNvPr>
          <p:cNvSpPr txBox="1">
            <a:spLocks noChangeArrowheads="1"/>
          </p:cNvSpPr>
          <p:nvPr/>
        </p:nvSpPr>
        <p:spPr bwMode="auto">
          <a:xfrm>
            <a:off x="1676400" y="3048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sum=3</a:t>
            </a:r>
          </a:p>
        </p:txBody>
      </p:sp>
      <p:sp>
        <p:nvSpPr>
          <p:cNvPr id="38936" name="Text Box 44">
            <a:extLst>
              <a:ext uri="{FF2B5EF4-FFF2-40B4-BE49-F238E27FC236}">
                <a16:creationId xmlns:a16="http://schemas.microsoft.com/office/drawing/2014/main" id="{95B58693-1E3F-418B-8CEC-C2080B9D28CF}"/>
              </a:ext>
            </a:extLst>
          </p:cNvPr>
          <p:cNvSpPr txBox="1">
            <a:spLocks noChangeArrowheads="1"/>
          </p:cNvSpPr>
          <p:nvPr/>
        </p:nvSpPr>
        <p:spPr bwMode="auto">
          <a:xfrm>
            <a:off x="2895600" y="3048000"/>
            <a:ext cx="360363" cy="366713"/>
          </a:xfrm>
          <a:prstGeom prst="rect">
            <a:avLst/>
          </a:prstGeom>
          <a:solidFill>
            <a:schemeClr val="accent4">
              <a:lumMod val="20000"/>
              <a:lumOff val="80000"/>
            </a:schemeClr>
          </a:solid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sp>
        <p:nvSpPr>
          <p:cNvPr id="38937" name="Text Box 45">
            <a:extLst>
              <a:ext uri="{FF2B5EF4-FFF2-40B4-BE49-F238E27FC236}">
                <a16:creationId xmlns:a16="http://schemas.microsoft.com/office/drawing/2014/main" id="{37379D28-8898-4090-93E2-E959AA8C8FB8}"/>
              </a:ext>
            </a:extLst>
          </p:cNvPr>
          <p:cNvSpPr txBox="1">
            <a:spLocks noChangeArrowheads="1"/>
          </p:cNvSpPr>
          <p:nvPr/>
        </p:nvSpPr>
        <p:spPr bwMode="auto">
          <a:xfrm>
            <a:off x="4038600" y="3048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sum=0</a:t>
            </a:r>
          </a:p>
        </p:txBody>
      </p:sp>
      <p:sp>
        <p:nvSpPr>
          <p:cNvPr id="38938" name="Text Box 46">
            <a:extLst>
              <a:ext uri="{FF2B5EF4-FFF2-40B4-BE49-F238E27FC236}">
                <a16:creationId xmlns:a16="http://schemas.microsoft.com/office/drawing/2014/main" id="{64B9E7DC-5DA2-4896-82D2-C633FC3821B9}"/>
              </a:ext>
            </a:extLst>
          </p:cNvPr>
          <p:cNvSpPr txBox="1">
            <a:spLocks noChangeArrowheads="1"/>
          </p:cNvSpPr>
          <p:nvPr/>
        </p:nvSpPr>
        <p:spPr bwMode="auto">
          <a:xfrm>
            <a:off x="5257800" y="30480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V</a:t>
            </a:r>
          </a:p>
        </p:txBody>
      </p:sp>
      <p:grpSp>
        <p:nvGrpSpPr>
          <p:cNvPr id="12" name="Group 47">
            <a:extLst>
              <a:ext uri="{FF2B5EF4-FFF2-40B4-BE49-F238E27FC236}">
                <a16:creationId xmlns:a16="http://schemas.microsoft.com/office/drawing/2014/main" id="{E7CD48FC-DFAE-44A1-8231-FA4E68C267E6}"/>
              </a:ext>
            </a:extLst>
          </p:cNvPr>
          <p:cNvGrpSpPr>
            <a:grpSpLocks/>
          </p:cNvGrpSpPr>
          <p:nvPr/>
        </p:nvGrpSpPr>
        <p:grpSpPr bwMode="auto">
          <a:xfrm>
            <a:off x="2914650" y="1558926"/>
            <a:ext cx="1384300" cy="1717676"/>
            <a:chOff x="1836" y="982"/>
            <a:chExt cx="872" cy="1082"/>
          </a:xfrm>
        </p:grpSpPr>
        <p:sp>
          <p:nvSpPr>
            <p:cNvPr id="38949" name="Freeform 48">
              <a:extLst>
                <a:ext uri="{FF2B5EF4-FFF2-40B4-BE49-F238E27FC236}">
                  <a16:creationId xmlns:a16="http://schemas.microsoft.com/office/drawing/2014/main" id="{B4C5BC6A-12CE-4CDD-967F-9D4B6AF89B9E}"/>
                </a:ext>
              </a:extLst>
            </p:cNvPr>
            <p:cNvSpPr>
              <a:spLocks/>
            </p:cNvSpPr>
            <p:nvPr/>
          </p:nvSpPr>
          <p:spPr bwMode="auto">
            <a:xfrm>
              <a:off x="2320" y="1344"/>
              <a:ext cx="368" cy="720"/>
            </a:xfrm>
            <a:custGeom>
              <a:avLst/>
              <a:gdLst>
                <a:gd name="T0" fmla="*/ 368 w 368"/>
                <a:gd name="T1" fmla="*/ 0 h 720"/>
                <a:gd name="T2" fmla="*/ 32 w 368"/>
                <a:gd name="T3" fmla="*/ 336 h 720"/>
                <a:gd name="T4" fmla="*/ 176 w 368"/>
                <a:gd name="T5" fmla="*/ 720 h 720"/>
                <a:gd name="T6" fmla="*/ 0 60000 65536"/>
                <a:gd name="T7" fmla="*/ 0 60000 65536"/>
                <a:gd name="T8" fmla="*/ 0 60000 65536"/>
                <a:gd name="T9" fmla="*/ 0 w 368"/>
                <a:gd name="T10" fmla="*/ 0 h 720"/>
                <a:gd name="T11" fmla="*/ 368 w 368"/>
                <a:gd name="T12" fmla="*/ 720 h 720"/>
              </a:gdLst>
              <a:ahLst/>
              <a:cxnLst>
                <a:cxn ang="T6">
                  <a:pos x="T0" y="T1"/>
                </a:cxn>
                <a:cxn ang="T7">
                  <a:pos x="T2" y="T3"/>
                </a:cxn>
                <a:cxn ang="T8">
                  <a:pos x="T4" y="T5"/>
                </a:cxn>
              </a:cxnLst>
              <a:rect l="T9" t="T10" r="T11" b="T12"/>
              <a:pathLst>
                <a:path w="368" h="720">
                  <a:moveTo>
                    <a:pt x="368" y="0"/>
                  </a:moveTo>
                  <a:cubicBezTo>
                    <a:pt x="216" y="108"/>
                    <a:pt x="64" y="216"/>
                    <a:pt x="32" y="336"/>
                  </a:cubicBezTo>
                  <a:cubicBezTo>
                    <a:pt x="0" y="456"/>
                    <a:pt x="88" y="588"/>
                    <a:pt x="176"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8950" name="Text Box 49">
              <a:extLst>
                <a:ext uri="{FF2B5EF4-FFF2-40B4-BE49-F238E27FC236}">
                  <a16:creationId xmlns:a16="http://schemas.microsoft.com/office/drawing/2014/main" id="{2129FB0F-A973-4BB7-9442-7708A55F47BC}"/>
                </a:ext>
              </a:extLst>
            </p:cNvPr>
            <p:cNvSpPr txBox="1">
              <a:spLocks noChangeArrowheads="1"/>
            </p:cNvSpPr>
            <p:nvPr/>
          </p:nvSpPr>
          <p:spPr bwMode="auto">
            <a:xfrm>
              <a:off x="1836" y="982"/>
              <a:ext cx="8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wr</a:t>
              </a:r>
              <a:r>
                <a:rPr lang="en-US" altLang="zh-CN" sz="1800" dirty="0"/>
                <a:t> &amp;sum</a:t>
              </a:r>
            </a:p>
            <a:p>
              <a:r>
                <a:rPr lang="en-US" altLang="zh-CN" sz="1800" dirty="0"/>
                <a:t>(sum = 7)</a:t>
              </a:r>
            </a:p>
          </p:txBody>
        </p:sp>
      </p:grpSp>
      <p:grpSp>
        <p:nvGrpSpPr>
          <p:cNvPr id="13" name="Group 50">
            <a:extLst>
              <a:ext uri="{FF2B5EF4-FFF2-40B4-BE49-F238E27FC236}">
                <a16:creationId xmlns:a16="http://schemas.microsoft.com/office/drawing/2014/main" id="{E1A18E64-84BF-4AC2-B324-F04FFD2D3A84}"/>
              </a:ext>
            </a:extLst>
          </p:cNvPr>
          <p:cNvGrpSpPr>
            <a:grpSpLocks/>
          </p:cNvGrpSpPr>
          <p:nvPr/>
        </p:nvGrpSpPr>
        <p:grpSpPr bwMode="auto">
          <a:xfrm>
            <a:off x="4800600" y="3048000"/>
            <a:ext cx="1122363" cy="366713"/>
            <a:chOff x="1536" y="1920"/>
            <a:chExt cx="707" cy="231"/>
          </a:xfrm>
        </p:grpSpPr>
        <p:sp>
          <p:nvSpPr>
            <p:cNvPr id="38945" name="Line 51">
              <a:extLst>
                <a:ext uri="{FF2B5EF4-FFF2-40B4-BE49-F238E27FC236}">
                  <a16:creationId xmlns:a16="http://schemas.microsoft.com/office/drawing/2014/main" id="{686E6549-98D4-4624-9A75-D0004DAA8437}"/>
                </a:ext>
              </a:extLst>
            </p:cNvPr>
            <p:cNvSpPr>
              <a:spLocks noChangeShapeType="1"/>
            </p:cNvSpPr>
            <p:nvPr/>
          </p:nvSpPr>
          <p:spPr bwMode="auto">
            <a:xfrm flipV="1">
              <a:off x="1536" y="1968"/>
              <a:ext cx="96"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52">
              <a:extLst>
                <a:ext uri="{FF2B5EF4-FFF2-40B4-BE49-F238E27FC236}">
                  <a16:creationId xmlns:a16="http://schemas.microsoft.com/office/drawing/2014/main" id="{DDB11BD3-2248-44A2-875B-BAE6FB867BE0}"/>
                </a:ext>
              </a:extLst>
            </p:cNvPr>
            <p:cNvSpPr>
              <a:spLocks noChangeShapeType="1"/>
            </p:cNvSpPr>
            <p:nvPr/>
          </p:nvSpPr>
          <p:spPr bwMode="auto">
            <a:xfrm flipV="1">
              <a:off x="1872" y="1968"/>
              <a:ext cx="96"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Text Box 53">
              <a:extLst>
                <a:ext uri="{FF2B5EF4-FFF2-40B4-BE49-F238E27FC236}">
                  <a16:creationId xmlns:a16="http://schemas.microsoft.com/office/drawing/2014/main" id="{2DA62542-AA65-4B36-8963-A6FB4945720B}"/>
                </a:ext>
              </a:extLst>
            </p:cNvPr>
            <p:cNvSpPr txBox="1">
              <a:spLocks noChangeArrowheads="1"/>
            </p:cNvSpPr>
            <p:nvPr/>
          </p:nvSpPr>
          <p:spPr bwMode="auto">
            <a:xfrm>
              <a:off x="1622" y="1920"/>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7</a:t>
              </a:r>
            </a:p>
          </p:txBody>
        </p:sp>
        <p:sp>
          <p:nvSpPr>
            <p:cNvPr id="38948" name="Text Box 54">
              <a:extLst>
                <a:ext uri="{FF2B5EF4-FFF2-40B4-BE49-F238E27FC236}">
                  <a16:creationId xmlns:a16="http://schemas.microsoft.com/office/drawing/2014/main" id="{90E2BC9E-1644-4666-B117-22D1F88497A9}"/>
                </a:ext>
              </a:extLst>
            </p:cNvPr>
            <p:cNvSpPr txBox="1">
              <a:spLocks noChangeArrowheads="1"/>
            </p:cNvSpPr>
            <p:nvPr/>
          </p:nvSpPr>
          <p:spPr bwMode="auto">
            <a:xfrm>
              <a:off x="2016" y="1920"/>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grpSp>
      <p:grpSp>
        <p:nvGrpSpPr>
          <p:cNvPr id="38941" name="Group 55">
            <a:extLst>
              <a:ext uri="{FF2B5EF4-FFF2-40B4-BE49-F238E27FC236}">
                <a16:creationId xmlns:a16="http://schemas.microsoft.com/office/drawing/2014/main" id="{77753877-D840-4568-A71C-E7987C3B3997}"/>
              </a:ext>
            </a:extLst>
          </p:cNvPr>
          <p:cNvGrpSpPr>
            <a:grpSpLocks/>
          </p:cNvGrpSpPr>
          <p:nvPr/>
        </p:nvGrpSpPr>
        <p:grpSpPr bwMode="auto">
          <a:xfrm>
            <a:off x="2362200" y="3810000"/>
            <a:ext cx="4724400" cy="609600"/>
            <a:chOff x="1488" y="2400"/>
            <a:chExt cx="2976" cy="384"/>
          </a:xfrm>
        </p:grpSpPr>
        <p:sp>
          <p:nvSpPr>
            <p:cNvPr id="38942" name="Line 56">
              <a:extLst>
                <a:ext uri="{FF2B5EF4-FFF2-40B4-BE49-F238E27FC236}">
                  <a16:creationId xmlns:a16="http://schemas.microsoft.com/office/drawing/2014/main" id="{45DBF63A-7186-4988-8089-05CDABEE30AA}"/>
                </a:ext>
              </a:extLst>
            </p:cNvPr>
            <p:cNvSpPr>
              <a:spLocks noChangeShapeType="1"/>
            </p:cNvSpPr>
            <p:nvPr/>
          </p:nvSpPr>
          <p:spPr bwMode="auto">
            <a:xfrm>
              <a:off x="1488"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57">
              <a:extLst>
                <a:ext uri="{FF2B5EF4-FFF2-40B4-BE49-F238E27FC236}">
                  <a16:creationId xmlns:a16="http://schemas.microsoft.com/office/drawing/2014/main" id="{E45F501D-CCC7-4233-B0D3-D7A4C49B5103}"/>
                </a:ext>
              </a:extLst>
            </p:cNvPr>
            <p:cNvSpPr>
              <a:spLocks noChangeShapeType="1"/>
            </p:cNvSpPr>
            <p:nvPr/>
          </p:nvSpPr>
          <p:spPr bwMode="auto">
            <a:xfrm>
              <a:off x="302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58">
              <a:extLst>
                <a:ext uri="{FF2B5EF4-FFF2-40B4-BE49-F238E27FC236}">
                  <a16:creationId xmlns:a16="http://schemas.microsoft.com/office/drawing/2014/main" id="{2278C1FE-97B8-4766-9016-CE32F33914EE}"/>
                </a:ext>
              </a:extLst>
            </p:cNvPr>
            <p:cNvSpPr>
              <a:spLocks noChangeShapeType="1"/>
            </p:cNvSpPr>
            <p:nvPr/>
          </p:nvSpPr>
          <p:spPr bwMode="auto">
            <a:xfrm>
              <a:off x="446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9396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a:extLst>
              <a:ext uri="{FF2B5EF4-FFF2-40B4-BE49-F238E27FC236}">
                <a16:creationId xmlns:a16="http://schemas.microsoft.com/office/drawing/2014/main" id="{9ECF1095-7083-4439-BCA6-117D7C801B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582C119B-F12D-4815-B712-4E9EBACBE19C}" type="slidenum">
              <a:rPr lang="en-US" altLang="zh-CN" sz="1200"/>
              <a:pPr/>
              <a:t>13</a:t>
            </a:fld>
            <a:endParaRPr lang="en-US" altLang="zh-CN" sz="1200"/>
          </a:p>
        </p:txBody>
      </p:sp>
      <p:sp>
        <p:nvSpPr>
          <p:cNvPr id="40964" name="Rectangle 2">
            <a:extLst>
              <a:ext uri="{FF2B5EF4-FFF2-40B4-BE49-F238E27FC236}">
                <a16:creationId xmlns:a16="http://schemas.microsoft.com/office/drawing/2014/main" id="{4262988A-0E14-4B27-A5C3-5807FBD5823F}"/>
              </a:ext>
            </a:extLst>
          </p:cNvPr>
          <p:cNvSpPr>
            <a:spLocks noGrp="1" noChangeArrowheads="1"/>
          </p:cNvSpPr>
          <p:nvPr>
            <p:ph type="title"/>
          </p:nvPr>
        </p:nvSpPr>
        <p:spPr/>
        <p:txBody>
          <a:bodyPr>
            <a:normAutofit fontScale="90000"/>
          </a:bodyPr>
          <a:lstStyle/>
          <a:p>
            <a:pPr eaLnBrk="1" hangingPunct="1"/>
            <a:r>
              <a:rPr lang="en-US" altLang="zh-CN"/>
              <a:t>Cache Coherence Problem Illustration</a:t>
            </a:r>
          </a:p>
        </p:txBody>
      </p:sp>
      <p:sp>
        <p:nvSpPr>
          <p:cNvPr id="40965" name="Oval 3">
            <a:extLst>
              <a:ext uri="{FF2B5EF4-FFF2-40B4-BE49-F238E27FC236}">
                <a16:creationId xmlns:a16="http://schemas.microsoft.com/office/drawing/2014/main" id="{B96E511A-1AC1-4E15-B9E8-2C941AED0C83}"/>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40966" name="Group 4">
            <a:extLst>
              <a:ext uri="{FF2B5EF4-FFF2-40B4-BE49-F238E27FC236}">
                <a16:creationId xmlns:a16="http://schemas.microsoft.com/office/drawing/2014/main" id="{6C6F3ED1-A2A6-4351-9F57-41CEA4A156AE}"/>
              </a:ext>
            </a:extLst>
          </p:cNvPr>
          <p:cNvGrpSpPr>
            <a:grpSpLocks/>
          </p:cNvGrpSpPr>
          <p:nvPr/>
        </p:nvGrpSpPr>
        <p:grpSpPr bwMode="auto">
          <a:xfrm>
            <a:off x="1600200" y="3048000"/>
            <a:ext cx="1676400" cy="381000"/>
            <a:chOff x="1152" y="2304"/>
            <a:chExt cx="1056" cy="480"/>
          </a:xfrm>
          <a:solidFill>
            <a:schemeClr val="accent4">
              <a:lumMod val="20000"/>
              <a:lumOff val="80000"/>
            </a:schemeClr>
          </a:solidFill>
        </p:grpSpPr>
        <p:sp>
          <p:nvSpPr>
            <p:cNvPr id="41017" name="Rectangle 5">
              <a:extLst>
                <a:ext uri="{FF2B5EF4-FFF2-40B4-BE49-F238E27FC236}">
                  <a16:creationId xmlns:a16="http://schemas.microsoft.com/office/drawing/2014/main" id="{9A14ED7C-51FF-469A-BBA3-C125EC880A0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18" name="Rectangle 6">
              <a:extLst>
                <a:ext uri="{FF2B5EF4-FFF2-40B4-BE49-F238E27FC236}">
                  <a16:creationId xmlns:a16="http://schemas.microsoft.com/office/drawing/2014/main" id="{8BF6A4AC-01AE-424A-9BFC-A07C762702A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0967" name="Group 7">
            <a:extLst>
              <a:ext uri="{FF2B5EF4-FFF2-40B4-BE49-F238E27FC236}">
                <a16:creationId xmlns:a16="http://schemas.microsoft.com/office/drawing/2014/main" id="{3827558C-26DF-4D3E-8EEA-22AC43CC8497}"/>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41015" name="Rectangle 8">
              <a:extLst>
                <a:ext uri="{FF2B5EF4-FFF2-40B4-BE49-F238E27FC236}">
                  <a16:creationId xmlns:a16="http://schemas.microsoft.com/office/drawing/2014/main" id="{CD507779-20AF-4B5F-80C3-FD30F147546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16" name="Rectangle 9">
              <a:extLst>
                <a:ext uri="{FF2B5EF4-FFF2-40B4-BE49-F238E27FC236}">
                  <a16:creationId xmlns:a16="http://schemas.microsoft.com/office/drawing/2014/main" id="{ECA49A30-CAEB-4CAE-B6EC-41B3F61876E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0968" name="Group 10">
            <a:extLst>
              <a:ext uri="{FF2B5EF4-FFF2-40B4-BE49-F238E27FC236}">
                <a16:creationId xmlns:a16="http://schemas.microsoft.com/office/drawing/2014/main" id="{9CC0598C-D966-417F-A8EB-5129854DA3D9}"/>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41013" name="Rectangle 11">
              <a:extLst>
                <a:ext uri="{FF2B5EF4-FFF2-40B4-BE49-F238E27FC236}">
                  <a16:creationId xmlns:a16="http://schemas.microsoft.com/office/drawing/2014/main" id="{A165584C-F3DF-4C07-9521-2AA8EBAF2AD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14" name="Rectangle 12">
              <a:extLst>
                <a:ext uri="{FF2B5EF4-FFF2-40B4-BE49-F238E27FC236}">
                  <a16:creationId xmlns:a16="http://schemas.microsoft.com/office/drawing/2014/main" id="{E54CEE5E-0EC7-402B-B83D-BCC5A7AD734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40969" name="Line 13">
            <a:extLst>
              <a:ext uri="{FF2B5EF4-FFF2-40B4-BE49-F238E27FC236}">
                <a16:creationId xmlns:a16="http://schemas.microsoft.com/office/drawing/2014/main" id="{30DC7347-6282-4843-9716-8FBA4E227100}"/>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Oval 14">
            <a:extLst>
              <a:ext uri="{FF2B5EF4-FFF2-40B4-BE49-F238E27FC236}">
                <a16:creationId xmlns:a16="http://schemas.microsoft.com/office/drawing/2014/main" id="{1E324462-5D42-4229-A248-2FC3FA15C659}"/>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40971" name="Group 15">
            <a:extLst>
              <a:ext uri="{FF2B5EF4-FFF2-40B4-BE49-F238E27FC236}">
                <a16:creationId xmlns:a16="http://schemas.microsoft.com/office/drawing/2014/main" id="{3C4D12B0-1A7C-4594-93DD-47818D9FFAC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41011" name="Rectangle 16">
              <a:extLst>
                <a:ext uri="{FF2B5EF4-FFF2-40B4-BE49-F238E27FC236}">
                  <a16:creationId xmlns:a16="http://schemas.microsoft.com/office/drawing/2014/main" id="{9EAFF0FE-E864-4D5C-8B47-14251D20273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12" name="Rectangle 17">
              <a:extLst>
                <a:ext uri="{FF2B5EF4-FFF2-40B4-BE49-F238E27FC236}">
                  <a16:creationId xmlns:a16="http://schemas.microsoft.com/office/drawing/2014/main" id="{2CFD39CA-606E-417F-A221-87BE864A519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0972" name="Group 18">
            <a:extLst>
              <a:ext uri="{FF2B5EF4-FFF2-40B4-BE49-F238E27FC236}">
                <a16:creationId xmlns:a16="http://schemas.microsoft.com/office/drawing/2014/main" id="{AFA20D33-C315-42B5-928C-D622420CFE18}"/>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41009" name="Rectangle 19">
              <a:extLst>
                <a:ext uri="{FF2B5EF4-FFF2-40B4-BE49-F238E27FC236}">
                  <a16:creationId xmlns:a16="http://schemas.microsoft.com/office/drawing/2014/main" id="{4015D0A5-00B6-4F04-9A19-A03548C6796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10" name="Rectangle 20">
              <a:extLst>
                <a:ext uri="{FF2B5EF4-FFF2-40B4-BE49-F238E27FC236}">
                  <a16:creationId xmlns:a16="http://schemas.microsoft.com/office/drawing/2014/main" id="{E35B5405-2383-4EAB-8F0A-7A114B5DE09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40973" name="Line 21">
            <a:extLst>
              <a:ext uri="{FF2B5EF4-FFF2-40B4-BE49-F238E27FC236}">
                <a16:creationId xmlns:a16="http://schemas.microsoft.com/office/drawing/2014/main" id="{2160C23C-8725-4136-986F-289BFC083A41}"/>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74" name="Group 22">
            <a:extLst>
              <a:ext uri="{FF2B5EF4-FFF2-40B4-BE49-F238E27FC236}">
                <a16:creationId xmlns:a16="http://schemas.microsoft.com/office/drawing/2014/main" id="{F96DB820-E001-45EA-8FF4-02DDC92BD4D9}"/>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40997" name="Oval 23">
              <a:extLst>
                <a:ext uri="{FF2B5EF4-FFF2-40B4-BE49-F238E27FC236}">
                  <a16:creationId xmlns:a16="http://schemas.microsoft.com/office/drawing/2014/main" id="{548CEB67-A52B-4F0B-9FCD-1D845082D484}"/>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40998" name="Group 24">
              <a:extLst>
                <a:ext uri="{FF2B5EF4-FFF2-40B4-BE49-F238E27FC236}">
                  <a16:creationId xmlns:a16="http://schemas.microsoft.com/office/drawing/2014/main" id="{A249578E-8655-4F47-A7F4-56892BCEDC70}"/>
                </a:ext>
              </a:extLst>
            </p:cNvPr>
            <p:cNvGrpSpPr>
              <a:grpSpLocks/>
            </p:cNvGrpSpPr>
            <p:nvPr/>
          </p:nvGrpSpPr>
          <p:grpSpPr bwMode="auto">
            <a:xfrm>
              <a:off x="1008" y="1920"/>
              <a:ext cx="1056" cy="720"/>
              <a:chOff x="1008" y="1968"/>
              <a:chExt cx="1056" cy="720"/>
            </a:xfrm>
            <a:grpFill/>
          </p:grpSpPr>
          <p:grpSp>
            <p:nvGrpSpPr>
              <p:cNvPr id="41000" name="Group 25">
                <a:extLst>
                  <a:ext uri="{FF2B5EF4-FFF2-40B4-BE49-F238E27FC236}">
                    <a16:creationId xmlns:a16="http://schemas.microsoft.com/office/drawing/2014/main" id="{14677778-55A6-448D-9E9B-2F04CD25AB35}"/>
                  </a:ext>
                </a:extLst>
              </p:cNvPr>
              <p:cNvGrpSpPr>
                <a:grpSpLocks/>
              </p:cNvGrpSpPr>
              <p:nvPr/>
            </p:nvGrpSpPr>
            <p:grpSpPr bwMode="auto">
              <a:xfrm>
                <a:off x="1008" y="2208"/>
                <a:ext cx="1056" cy="240"/>
                <a:chOff x="1152" y="2304"/>
                <a:chExt cx="1056" cy="480"/>
              </a:xfrm>
              <a:grpFill/>
            </p:grpSpPr>
            <p:sp>
              <p:nvSpPr>
                <p:cNvPr id="41007" name="Rectangle 26">
                  <a:extLst>
                    <a:ext uri="{FF2B5EF4-FFF2-40B4-BE49-F238E27FC236}">
                      <a16:creationId xmlns:a16="http://schemas.microsoft.com/office/drawing/2014/main" id="{2EDBA665-7D11-442A-B5EF-B734106CFB6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08" name="Rectangle 27">
                  <a:extLst>
                    <a:ext uri="{FF2B5EF4-FFF2-40B4-BE49-F238E27FC236}">
                      <a16:creationId xmlns:a16="http://schemas.microsoft.com/office/drawing/2014/main" id="{79284D0E-6F8A-4CC4-90F4-5D600B7BD22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1001" name="Group 28">
                <a:extLst>
                  <a:ext uri="{FF2B5EF4-FFF2-40B4-BE49-F238E27FC236}">
                    <a16:creationId xmlns:a16="http://schemas.microsoft.com/office/drawing/2014/main" id="{A729713A-E29F-4314-9F01-A7C0355644C0}"/>
                  </a:ext>
                </a:extLst>
              </p:cNvPr>
              <p:cNvGrpSpPr>
                <a:grpSpLocks/>
              </p:cNvGrpSpPr>
              <p:nvPr/>
            </p:nvGrpSpPr>
            <p:grpSpPr bwMode="auto">
              <a:xfrm>
                <a:off x="1008" y="2448"/>
                <a:ext cx="1056" cy="240"/>
                <a:chOff x="1152" y="2304"/>
                <a:chExt cx="1056" cy="480"/>
              </a:xfrm>
              <a:grpFill/>
            </p:grpSpPr>
            <p:sp>
              <p:nvSpPr>
                <p:cNvPr id="41005" name="Rectangle 29">
                  <a:extLst>
                    <a:ext uri="{FF2B5EF4-FFF2-40B4-BE49-F238E27FC236}">
                      <a16:creationId xmlns:a16="http://schemas.microsoft.com/office/drawing/2014/main" id="{6FF6C7F0-1351-4602-8AC8-293439779BB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06" name="Rectangle 30">
                  <a:extLst>
                    <a:ext uri="{FF2B5EF4-FFF2-40B4-BE49-F238E27FC236}">
                      <a16:creationId xmlns:a16="http://schemas.microsoft.com/office/drawing/2014/main" id="{D05DA488-61B5-4530-84E6-55BA4933E77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1002" name="Group 31">
                <a:extLst>
                  <a:ext uri="{FF2B5EF4-FFF2-40B4-BE49-F238E27FC236}">
                    <a16:creationId xmlns:a16="http://schemas.microsoft.com/office/drawing/2014/main" id="{7F30AD35-B59C-4170-9749-0D2F76A15A6C}"/>
                  </a:ext>
                </a:extLst>
              </p:cNvPr>
              <p:cNvGrpSpPr>
                <a:grpSpLocks/>
              </p:cNvGrpSpPr>
              <p:nvPr/>
            </p:nvGrpSpPr>
            <p:grpSpPr bwMode="auto">
              <a:xfrm>
                <a:off x="1008" y="1968"/>
                <a:ext cx="1056" cy="240"/>
                <a:chOff x="1152" y="2304"/>
                <a:chExt cx="1056" cy="480"/>
              </a:xfrm>
              <a:grpFill/>
            </p:grpSpPr>
            <p:sp>
              <p:nvSpPr>
                <p:cNvPr id="41003" name="Rectangle 32">
                  <a:extLst>
                    <a:ext uri="{FF2B5EF4-FFF2-40B4-BE49-F238E27FC236}">
                      <a16:creationId xmlns:a16="http://schemas.microsoft.com/office/drawing/2014/main" id="{3079B4D6-0A9F-47D2-8906-58690E94C94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1004" name="Rectangle 33">
                  <a:extLst>
                    <a:ext uri="{FF2B5EF4-FFF2-40B4-BE49-F238E27FC236}">
                      <a16:creationId xmlns:a16="http://schemas.microsoft.com/office/drawing/2014/main" id="{300A68F5-7D22-4AE9-8176-C1380D735A7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40999" name="Line 34">
              <a:extLst>
                <a:ext uri="{FF2B5EF4-FFF2-40B4-BE49-F238E27FC236}">
                  <a16:creationId xmlns:a16="http://schemas.microsoft.com/office/drawing/2014/main" id="{F9D16DFB-81C4-478B-AD28-DE90718CD48C}"/>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40975" name="Line 35">
            <a:extLst>
              <a:ext uri="{FF2B5EF4-FFF2-40B4-BE49-F238E27FC236}">
                <a16:creationId xmlns:a16="http://schemas.microsoft.com/office/drawing/2014/main" id="{C051D0EE-6E3C-4659-83FF-45D3F3F55059}"/>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Rectangle 36">
            <a:extLst>
              <a:ext uri="{FF2B5EF4-FFF2-40B4-BE49-F238E27FC236}">
                <a16:creationId xmlns:a16="http://schemas.microsoft.com/office/drawing/2014/main" id="{7E68FFC8-83A8-4A22-A360-20229F431863}"/>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40977" name="Rectangle 37">
            <a:extLst>
              <a:ext uri="{FF2B5EF4-FFF2-40B4-BE49-F238E27FC236}">
                <a16:creationId xmlns:a16="http://schemas.microsoft.com/office/drawing/2014/main" id="{FF6E3CDD-98F6-4168-A9F3-53707F102EF5}"/>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0978" name="Rectangle 38">
            <a:extLst>
              <a:ext uri="{FF2B5EF4-FFF2-40B4-BE49-F238E27FC236}">
                <a16:creationId xmlns:a16="http://schemas.microsoft.com/office/drawing/2014/main" id="{1E4CB896-7E3A-402F-A18D-843D01B49A18}"/>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0979" name="AutoShape 39">
            <a:extLst>
              <a:ext uri="{FF2B5EF4-FFF2-40B4-BE49-F238E27FC236}">
                <a16:creationId xmlns:a16="http://schemas.microsoft.com/office/drawing/2014/main" id="{DDAB066D-CA46-4697-B787-D26A330EF3C1}"/>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40980" name="Line 40">
            <a:extLst>
              <a:ext uri="{FF2B5EF4-FFF2-40B4-BE49-F238E27FC236}">
                <a16:creationId xmlns:a16="http://schemas.microsoft.com/office/drawing/2014/main" id="{9E86E8BA-D6BA-44BA-BF60-2A6E8339E0F3}"/>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Rectangle 41">
            <a:extLst>
              <a:ext uri="{FF2B5EF4-FFF2-40B4-BE49-F238E27FC236}">
                <a16:creationId xmlns:a16="http://schemas.microsoft.com/office/drawing/2014/main" id="{8D7A055A-7024-4D94-BEA1-40C3814268D3}"/>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0982" name="Rectangle 42">
            <a:extLst>
              <a:ext uri="{FF2B5EF4-FFF2-40B4-BE49-F238E27FC236}">
                <a16:creationId xmlns:a16="http://schemas.microsoft.com/office/drawing/2014/main" id="{3016C280-1844-4D58-BE1D-F88E25B1C7A1}"/>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0983" name="Text Box 43">
            <a:extLst>
              <a:ext uri="{FF2B5EF4-FFF2-40B4-BE49-F238E27FC236}">
                <a16:creationId xmlns:a16="http://schemas.microsoft.com/office/drawing/2014/main" id="{EE527B1D-1CFF-420B-A6FB-D3880ABD6A58}"/>
              </a:ext>
            </a:extLst>
          </p:cNvPr>
          <p:cNvSpPr txBox="1">
            <a:spLocks noChangeArrowheads="1"/>
          </p:cNvSpPr>
          <p:nvPr/>
        </p:nvSpPr>
        <p:spPr bwMode="auto">
          <a:xfrm>
            <a:off x="1676400" y="3048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sum=3</a:t>
            </a:r>
          </a:p>
        </p:txBody>
      </p:sp>
      <p:sp>
        <p:nvSpPr>
          <p:cNvPr id="40984" name="Text Box 44">
            <a:extLst>
              <a:ext uri="{FF2B5EF4-FFF2-40B4-BE49-F238E27FC236}">
                <a16:creationId xmlns:a16="http://schemas.microsoft.com/office/drawing/2014/main" id="{6E478D75-7DCA-4C47-8780-12EBE5C0B33A}"/>
              </a:ext>
            </a:extLst>
          </p:cNvPr>
          <p:cNvSpPr txBox="1">
            <a:spLocks noChangeArrowheads="1"/>
          </p:cNvSpPr>
          <p:nvPr/>
        </p:nvSpPr>
        <p:spPr bwMode="auto">
          <a:xfrm>
            <a:off x="2895600" y="3048000"/>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sp>
        <p:nvSpPr>
          <p:cNvPr id="40985" name="Text Box 45">
            <a:extLst>
              <a:ext uri="{FF2B5EF4-FFF2-40B4-BE49-F238E27FC236}">
                <a16:creationId xmlns:a16="http://schemas.microsoft.com/office/drawing/2014/main" id="{C2F7754C-91A1-413F-8696-A71BF9EE6E12}"/>
              </a:ext>
            </a:extLst>
          </p:cNvPr>
          <p:cNvSpPr txBox="1">
            <a:spLocks noChangeArrowheads="1"/>
          </p:cNvSpPr>
          <p:nvPr/>
        </p:nvSpPr>
        <p:spPr bwMode="auto">
          <a:xfrm>
            <a:off x="4038600" y="3062287"/>
            <a:ext cx="100330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sum=7</a:t>
            </a:r>
          </a:p>
        </p:txBody>
      </p:sp>
      <p:sp>
        <p:nvSpPr>
          <p:cNvPr id="40986" name="Text Box 46">
            <a:extLst>
              <a:ext uri="{FF2B5EF4-FFF2-40B4-BE49-F238E27FC236}">
                <a16:creationId xmlns:a16="http://schemas.microsoft.com/office/drawing/2014/main" id="{E553A153-304A-4A6A-94E8-433D441413A6}"/>
              </a:ext>
            </a:extLst>
          </p:cNvPr>
          <p:cNvSpPr txBox="1">
            <a:spLocks noChangeArrowheads="1"/>
          </p:cNvSpPr>
          <p:nvPr/>
        </p:nvSpPr>
        <p:spPr bwMode="auto">
          <a:xfrm>
            <a:off x="5257800" y="3048000"/>
            <a:ext cx="360363"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D</a:t>
            </a:r>
          </a:p>
        </p:txBody>
      </p:sp>
      <p:grpSp>
        <p:nvGrpSpPr>
          <p:cNvPr id="12" name="Group 47">
            <a:extLst>
              <a:ext uri="{FF2B5EF4-FFF2-40B4-BE49-F238E27FC236}">
                <a16:creationId xmlns:a16="http://schemas.microsoft.com/office/drawing/2014/main" id="{E22BC0BF-A39A-434E-9389-55EBF749C8D2}"/>
              </a:ext>
            </a:extLst>
          </p:cNvPr>
          <p:cNvGrpSpPr>
            <a:grpSpLocks/>
          </p:cNvGrpSpPr>
          <p:nvPr/>
        </p:nvGrpSpPr>
        <p:grpSpPr bwMode="auto">
          <a:xfrm>
            <a:off x="0" y="1879600"/>
            <a:ext cx="1879600" cy="1320800"/>
            <a:chOff x="0" y="1184"/>
            <a:chExt cx="1184" cy="832"/>
          </a:xfrm>
        </p:grpSpPr>
        <p:sp>
          <p:nvSpPr>
            <p:cNvPr id="40995" name="Freeform 48">
              <a:extLst>
                <a:ext uri="{FF2B5EF4-FFF2-40B4-BE49-F238E27FC236}">
                  <a16:creationId xmlns:a16="http://schemas.microsoft.com/office/drawing/2014/main" id="{7EF5DC69-BF5F-45A4-BA40-1AA52CDC305E}"/>
                </a:ext>
              </a:extLst>
            </p:cNvPr>
            <p:cNvSpPr>
              <a:spLocks/>
            </p:cNvSpPr>
            <p:nvPr/>
          </p:nvSpPr>
          <p:spPr bwMode="auto">
            <a:xfrm>
              <a:off x="656" y="1184"/>
              <a:ext cx="528" cy="832"/>
            </a:xfrm>
            <a:custGeom>
              <a:avLst/>
              <a:gdLst>
                <a:gd name="T0" fmla="*/ 496 w 528"/>
                <a:gd name="T1" fmla="*/ 64 h 832"/>
                <a:gd name="T2" fmla="*/ 448 w 528"/>
                <a:gd name="T3" fmla="*/ 64 h 832"/>
                <a:gd name="T4" fmla="*/ 16 w 528"/>
                <a:gd name="T5" fmla="*/ 448 h 832"/>
                <a:gd name="T6" fmla="*/ 352 w 528"/>
                <a:gd name="T7" fmla="*/ 832 h 832"/>
                <a:gd name="T8" fmla="*/ 0 60000 65536"/>
                <a:gd name="T9" fmla="*/ 0 60000 65536"/>
                <a:gd name="T10" fmla="*/ 0 60000 65536"/>
                <a:gd name="T11" fmla="*/ 0 60000 65536"/>
                <a:gd name="T12" fmla="*/ 0 w 528"/>
                <a:gd name="T13" fmla="*/ 0 h 832"/>
                <a:gd name="T14" fmla="*/ 528 w 528"/>
                <a:gd name="T15" fmla="*/ 832 h 832"/>
              </a:gdLst>
              <a:ahLst/>
              <a:cxnLst>
                <a:cxn ang="T8">
                  <a:pos x="T0" y="T1"/>
                </a:cxn>
                <a:cxn ang="T9">
                  <a:pos x="T2" y="T3"/>
                </a:cxn>
                <a:cxn ang="T10">
                  <a:pos x="T4" y="T5"/>
                </a:cxn>
                <a:cxn ang="T11">
                  <a:pos x="T6" y="T7"/>
                </a:cxn>
              </a:cxnLst>
              <a:rect l="T12" t="T13" r="T14" b="T15"/>
              <a:pathLst>
                <a:path w="528" h="832">
                  <a:moveTo>
                    <a:pt x="496" y="64"/>
                  </a:moveTo>
                  <a:cubicBezTo>
                    <a:pt x="512" y="32"/>
                    <a:pt x="528" y="0"/>
                    <a:pt x="448" y="64"/>
                  </a:cubicBezTo>
                  <a:cubicBezTo>
                    <a:pt x="368" y="128"/>
                    <a:pt x="32" y="320"/>
                    <a:pt x="16" y="448"/>
                  </a:cubicBezTo>
                  <a:cubicBezTo>
                    <a:pt x="0" y="576"/>
                    <a:pt x="176" y="704"/>
                    <a:pt x="352" y="83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40996" name="Text Box 49">
              <a:extLst>
                <a:ext uri="{FF2B5EF4-FFF2-40B4-BE49-F238E27FC236}">
                  <a16:creationId xmlns:a16="http://schemas.microsoft.com/office/drawing/2014/main" id="{A2C6C916-ADCD-4914-82F2-FA63F95C8143}"/>
                </a:ext>
              </a:extLst>
            </p:cNvPr>
            <p:cNvSpPr txBox="1">
              <a:spLocks noChangeArrowheads="1"/>
            </p:cNvSpPr>
            <p:nvPr/>
          </p:nvSpPr>
          <p:spPr bwMode="auto">
            <a:xfrm>
              <a:off x="0" y="1324"/>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&amp;sum</a:t>
              </a:r>
            </a:p>
          </p:txBody>
        </p:sp>
      </p:grpSp>
      <p:grpSp>
        <p:nvGrpSpPr>
          <p:cNvPr id="13" name="Group 50">
            <a:extLst>
              <a:ext uri="{FF2B5EF4-FFF2-40B4-BE49-F238E27FC236}">
                <a16:creationId xmlns:a16="http://schemas.microsoft.com/office/drawing/2014/main" id="{B714654E-5163-45B3-9946-3E62EDA4EC46}"/>
              </a:ext>
            </a:extLst>
          </p:cNvPr>
          <p:cNvGrpSpPr>
            <a:grpSpLocks/>
          </p:cNvGrpSpPr>
          <p:nvPr/>
        </p:nvGrpSpPr>
        <p:grpSpPr bwMode="auto">
          <a:xfrm>
            <a:off x="2743200" y="1981200"/>
            <a:ext cx="1620838" cy="1219200"/>
            <a:chOff x="1728" y="1248"/>
            <a:chExt cx="1021" cy="768"/>
          </a:xfrm>
        </p:grpSpPr>
        <p:sp>
          <p:nvSpPr>
            <p:cNvPr id="40993" name="Freeform 51">
              <a:extLst>
                <a:ext uri="{FF2B5EF4-FFF2-40B4-BE49-F238E27FC236}">
                  <a16:creationId xmlns:a16="http://schemas.microsoft.com/office/drawing/2014/main" id="{3FF96925-F99A-4501-8AC7-6EF3B04495E3}"/>
                </a:ext>
              </a:extLst>
            </p:cNvPr>
            <p:cNvSpPr>
              <a:spLocks/>
            </p:cNvSpPr>
            <p:nvPr/>
          </p:nvSpPr>
          <p:spPr bwMode="auto">
            <a:xfrm>
              <a:off x="1872" y="1248"/>
              <a:ext cx="416" cy="768"/>
            </a:xfrm>
            <a:custGeom>
              <a:avLst/>
              <a:gdLst>
                <a:gd name="T0" fmla="*/ 192 w 416"/>
                <a:gd name="T1" fmla="*/ 768 h 768"/>
                <a:gd name="T2" fmla="*/ 384 w 416"/>
                <a:gd name="T3" fmla="*/ 336 h 768"/>
                <a:gd name="T4" fmla="*/ 0 w 416"/>
                <a:gd name="T5" fmla="*/ 0 h 768"/>
                <a:gd name="T6" fmla="*/ 0 60000 65536"/>
                <a:gd name="T7" fmla="*/ 0 60000 65536"/>
                <a:gd name="T8" fmla="*/ 0 60000 65536"/>
                <a:gd name="T9" fmla="*/ 0 w 416"/>
                <a:gd name="T10" fmla="*/ 0 h 768"/>
                <a:gd name="T11" fmla="*/ 416 w 416"/>
                <a:gd name="T12" fmla="*/ 768 h 768"/>
              </a:gdLst>
              <a:ahLst/>
              <a:cxnLst>
                <a:cxn ang="T6">
                  <a:pos x="T0" y="T1"/>
                </a:cxn>
                <a:cxn ang="T7">
                  <a:pos x="T2" y="T3"/>
                </a:cxn>
                <a:cxn ang="T8">
                  <a:pos x="T4" y="T5"/>
                </a:cxn>
              </a:cxnLst>
              <a:rect l="T9" t="T10" r="T11" b="T12"/>
              <a:pathLst>
                <a:path w="416" h="768">
                  <a:moveTo>
                    <a:pt x="192" y="768"/>
                  </a:moveTo>
                  <a:cubicBezTo>
                    <a:pt x="304" y="616"/>
                    <a:pt x="416" y="464"/>
                    <a:pt x="384" y="336"/>
                  </a:cubicBezTo>
                  <a:cubicBezTo>
                    <a:pt x="352" y="208"/>
                    <a:pt x="176" y="104"/>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40994" name="Text Box 52">
              <a:extLst>
                <a:ext uri="{FF2B5EF4-FFF2-40B4-BE49-F238E27FC236}">
                  <a16:creationId xmlns:a16="http://schemas.microsoft.com/office/drawing/2014/main" id="{F2BBE630-1ACB-4A97-BC9E-8DFD48A14568}"/>
                </a:ext>
              </a:extLst>
            </p:cNvPr>
            <p:cNvSpPr txBox="1">
              <a:spLocks noChangeArrowheads="1"/>
            </p:cNvSpPr>
            <p:nvPr/>
          </p:nvSpPr>
          <p:spPr bwMode="auto">
            <a:xfrm>
              <a:off x="1728" y="1392"/>
              <a:ext cx="10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print sum=3</a:t>
              </a:r>
            </a:p>
          </p:txBody>
        </p:sp>
      </p:grpSp>
      <p:grpSp>
        <p:nvGrpSpPr>
          <p:cNvPr id="40989" name="Group 53">
            <a:extLst>
              <a:ext uri="{FF2B5EF4-FFF2-40B4-BE49-F238E27FC236}">
                <a16:creationId xmlns:a16="http://schemas.microsoft.com/office/drawing/2014/main" id="{5D747BCB-A2AF-456A-92B3-28C3C31FB314}"/>
              </a:ext>
            </a:extLst>
          </p:cNvPr>
          <p:cNvGrpSpPr>
            <a:grpSpLocks/>
          </p:cNvGrpSpPr>
          <p:nvPr/>
        </p:nvGrpSpPr>
        <p:grpSpPr bwMode="auto">
          <a:xfrm>
            <a:off x="2362200" y="3810000"/>
            <a:ext cx="4724400" cy="609600"/>
            <a:chOff x="1488" y="2400"/>
            <a:chExt cx="2976" cy="384"/>
          </a:xfrm>
        </p:grpSpPr>
        <p:sp>
          <p:nvSpPr>
            <p:cNvPr id="40990" name="Line 54">
              <a:extLst>
                <a:ext uri="{FF2B5EF4-FFF2-40B4-BE49-F238E27FC236}">
                  <a16:creationId xmlns:a16="http://schemas.microsoft.com/office/drawing/2014/main" id="{F67AD5F2-4739-48B6-A8E0-E6FEC3EF7028}"/>
                </a:ext>
              </a:extLst>
            </p:cNvPr>
            <p:cNvSpPr>
              <a:spLocks noChangeShapeType="1"/>
            </p:cNvSpPr>
            <p:nvPr/>
          </p:nvSpPr>
          <p:spPr bwMode="auto">
            <a:xfrm>
              <a:off x="1488"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55">
              <a:extLst>
                <a:ext uri="{FF2B5EF4-FFF2-40B4-BE49-F238E27FC236}">
                  <a16:creationId xmlns:a16="http://schemas.microsoft.com/office/drawing/2014/main" id="{CFAC73D8-7095-4A96-9EE2-1A329323DE04}"/>
                </a:ext>
              </a:extLst>
            </p:cNvPr>
            <p:cNvSpPr>
              <a:spLocks noChangeShapeType="1"/>
            </p:cNvSpPr>
            <p:nvPr/>
          </p:nvSpPr>
          <p:spPr bwMode="auto">
            <a:xfrm>
              <a:off x="302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56">
              <a:extLst>
                <a:ext uri="{FF2B5EF4-FFF2-40B4-BE49-F238E27FC236}">
                  <a16:creationId xmlns:a16="http://schemas.microsoft.com/office/drawing/2014/main" id="{9DB02556-973E-4EB7-92BF-ECBF10675E7F}"/>
                </a:ext>
              </a:extLst>
            </p:cNvPr>
            <p:cNvSpPr>
              <a:spLocks noChangeShapeType="1"/>
            </p:cNvSpPr>
            <p:nvPr/>
          </p:nvSpPr>
          <p:spPr bwMode="auto">
            <a:xfrm>
              <a:off x="446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15637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a:extLst>
              <a:ext uri="{FF2B5EF4-FFF2-40B4-BE49-F238E27FC236}">
                <a16:creationId xmlns:a16="http://schemas.microsoft.com/office/drawing/2014/main" id="{38064EF0-F7B8-48A8-9C0E-20202E5356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83DEA60-484C-43DF-8098-5067967C6ED9}" type="slidenum">
              <a:rPr lang="en-US" altLang="zh-CN" sz="1200"/>
              <a:pPr/>
              <a:t>14</a:t>
            </a:fld>
            <a:endParaRPr lang="en-US" altLang="zh-CN" sz="1200"/>
          </a:p>
        </p:txBody>
      </p:sp>
      <p:sp>
        <p:nvSpPr>
          <p:cNvPr id="43012" name="Rectangle 2">
            <a:extLst>
              <a:ext uri="{FF2B5EF4-FFF2-40B4-BE49-F238E27FC236}">
                <a16:creationId xmlns:a16="http://schemas.microsoft.com/office/drawing/2014/main" id="{3A0A4709-DEAA-435A-8CD4-A804ABBF3532}"/>
              </a:ext>
            </a:extLst>
          </p:cNvPr>
          <p:cNvSpPr>
            <a:spLocks noGrp="1" noChangeArrowheads="1"/>
          </p:cNvSpPr>
          <p:nvPr>
            <p:ph type="title"/>
          </p:nvPr>
        </p:nvSpPr>
        <p:spPr>
          <a:xfrm>
            <a:off x="323528" y="49188"/>
            <a:ext cx="8229600" cy="1143000"/>
          </a:xfrm>
        </p:spPr>
        <p:txBody>
          <a:bodyPr/>
          <a:lstStyle/>
          <a:p>
            <a:pPr eaLnBrk="1" hangingPunct="1"/>
            <a:r>
              <a:rPr lang="en-US" altLang="zh-CN" dirty="0"/>
              <a:t>Questions</a:t>
            </a:r>
          </a:p>
        </p:txBody>
      </p:sp>
      <p:sp>
        <p:nvSpPr>
          <p:cNvPr id="43013" name="Text Box 3">
            <a:extLst>
              <a:ext uri="{FF2B5EF4-FFF2-40B4-BE49-F238E27FC236}">
                <a16:creationId xmlns:a16="http://schemas.microsoft.com/office/drawing/2014/main" id="{A6354F86-67F4-48FF-92AA-85062D4E9D37}"/>
              </a:ext>
            </a:extLst>
          </p:cNvPr>
          <p:cNvSpPr>
            <a:spLocks noGrp="1" noChangeArrowheads="1"/>
          </p:cNvSpPr>
          <p:nvPr>
            <p:ph type="body" idx="1"/>
          </p:nvPr>
        </p:nvSpPr>
        <p:spPr>
          <a:noFill/>
        </p:spPr>
        <p:txBody>
          <a:bodyPr>
            <a:normAutofit fontScale="85000" lnSpcReduction="10000"/>
          </a:bodyPr>
          <a:lstStyle/>
          <a:p>
            <a:pPr eaLnBrk="1" hangingPunct="1"/>
            <a:r>
              <a:rPr lang="en-US" altLang="zh-CN" dirty="0"/>
              <a:t>Do </a:t>
            </a:r>
            <a:r>
              <a:rPr lang="en-US" altLang="zh-CN" dirty="0">
                <a:solidFill>
                  <a:srgbClr val="0066CC"/>
                </a:solidFill>
              </a:rPr>
              <a:t>P1 and P2 </a:t>
            </a:r>
            <a:r>
              <a:rPr lang="en-US" altLang="zh-CN" dirty="0"/>
              <a:t>see </a:t>
            </a:r>
            <a:r>
              <a:rPr lang="en-US" altLang="zh-CN" dirty="0">
                <a:solidFill>
                  <a:srgbClr val="0066CC"/>
                </a:solidFill>
              </a:rPr>
              <a:t>the same value </a:t>
            </a:r>
            <a:r>
              <a:rPr lang="en-US" altLang="zh-CN" dirty="0"/>
              <a:t>of sum at the end? </a:t>
            </a:r>
          </a:p>
          <a:p>
            <a:pPr eaLnBrk="1" hangingPunct="1">
              <a:buFont typeface="Wingdings" panose="05000000000000000000" pitchFamily="2" charset="2"/>
              <a:buNone/>
            </a:pPr>
            <a:r>
              <a:rPr lang="en-US" altLang="zh-CN" dirty="0"/>
              <a:t> </a:t>
            </a:r>
          </a:p>
          <a:p>
            <a:pPr eaLnBrk="1" hangingPunct="1"/>
            <a:r>
              <a:rPr lang="en-US" altLang="zh-CN" dirty="0"/>
              <a:t>How is the problem affected by </a:t>
            </a:r>
            <a:r>
              <a:rPr lang="en-US" altLang="zh-CN" dirty="0">
                <a:solidFill>
                  <a:srgbClr val="0066CC"/>
                </a:solidFill>
              </a:rPr>
              <a:t>cache organization</a:t>
            </a:r>
            <a:r>
              <a:rPr lang="en-US" altLang="zh-CN" dirty="0"/>
              <a:t>?</a:t>
            </a:r>
          </a:p>
          <a:p>
            <a:pPr lvl="1"/>
            <a:r>
              <a:rPr lang="en-US" altLang="zh-CN" dirty="0"/>
              <a:t>For example: </a:t>
            </a:r>
            <a:r>
              <a:rPr lang="en-US" altLang="zh-CN" dirty="0">
                <a:ea typeface="ＭＳ Ｐゴシック" panose="020B0600070205080204" pitchFamily="34" charset="-128"/>
              </a:rPr>
              <a:t>What happens if we use </a:t>
            </a:r>
            <a:r>
              <a:rPr lang="en-US" altLang="zh-CN" dirty="0">
                <a:solidFill>
                  <a:srgbClr val="0066CC"/>
                </a:solidFill>
                <a:ea typeface="ＭＳ Ｐゴシック" panose="020B0600070205080204" pitchFamily="34" charset="-128"/>
              </a:rPr>
              <a:t>write-through caches</a:t>
            </a:r>
            <a:r>
              <a:rPr lang="en-US" altLang="zh-CN" dirty="0">
                <a:ea typeface="ＭＳ Ｐゴシック" panose="020B0600070205080204" pitchFamily="34" charset="-128"/>
              </a:rPr>
              <a:t> instead? </a:t>
            </a:r>
          </a:p>
          <a:p>
            <a:pPr eaLnBrk="1" hangingPunct="1"/>
            <a:endParaRPr lang="en-US" altLang="zh-CN" dirty="0"/>
          </a:p>
          <a:p>
            <a:pPr eaLnBrk="1" hangingPunct="1"/>
            <a:r>
              <a:rPr lang="en-US" altLang="zh-CN" dirty="0"/>
              <a:t>What if we </a:t>
            </a:r>
            <a:r>
              <a:rPr lang="en-US" altLang="zh-CN" dirty="0">
                <a:solidFill>
                  <a:srgbClr val="0066CC"/>
                </a:solidFill>
              </a:rPr>
              <a:t>do not have caches</a:t>
            </a:r>
            <a:r>
              <a:rPr lang="en-US" altLang="zh-CN" dirty="0"/>
              <a:t>, or sum is </a:t>
            </a:r>
            <a:r>
              <a:rPr lang="en-US" altLang="zh-CN" dirty="0" err="1">
                <a:solidFill>
                  <a:srgbClr val="0066CC"/>
                </a:solidFill>
              </a:rPr>
              <a:t>uncachable</a:t>
            </a:r>
            <a:r>
              <a:rPr lang="en-US" altLang="zh-CN" dirty="0"/>
              <a:t>. Will it work?  </a:t>
            </a:r>
          </a:p>
        </p:txBody>
      </p:sp>
    </p:spTree>
    <p:extLst>
      <p:ext uri="{BB962C8B-B14F-4D97-AF65-F5344CB8AC3E}">
        <p14:creationId xmlns:p14="http://schemas.microsoft.com/office/powerpoint/2010/main" val="42229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013">
                                            <p:txEl>
                                              <p:pRg st="2" end="2"/>
                                            </p:txEl>
                                          </p:spTgt>
                                        </p:tgtEl>
                                        <p:attrNameLst>
                                          <p:attrName>style.visibility</p:attrName>
                                        </p:attrNameLst>
                                      </p:cBhvr>
                                      <p:to>
                                        <p:strVal val="visible"/>
                                      </p:to>
                                    </p:set>
                                    <p:animEffect transition="in" filter="wipe(down)">
                                      <p:cBhvr>
                                        <p:cTn id="7" dur="500"/>
                                        <p:tgtEl>
                                          <p:spTgt spid="4301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3013">
                                            <p:txEl>
                                              <p:pRg st="3" end="3"/>
                                            </p:txEl>
                                          </p:spTgt>
                                        </p:tgtEl>
                                        <p:attrNameLst>
                                          <p:attrName>style.visibility</p:attrName>
                                        </p:attrNameLst>
                                      </p:cBhvr>
                                      <p:to>
                                        <p:strVal val="visible"/>
                                      </p:to>
                                    </p:set>
                                    <p:animEffect transition="in" filter="wipe(down)">
                                      <p:cBhvr>
                                        <p:cTn id="10" dur="500"/>
                                        <p:tgtEl>
                                          <p:spTgt spid="4301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3013">
                                            <p:txEl>
                                              <p:pRg st="5" end="5"/>
                                            </p:txEl>
                                          </p:spTgt>
                                        </p:tgtEl>
                                        <p:attrNameLst>
                                          <p:attrName>style.visibility</p:attrName>
                                        </p:attrNameLst>
                                      </p:cBhvr>
                                      <p:to>
                                        <p:strVal val="visible"/>
                                      </p:to>
                                    </p:set>
                                    <p:animEffect transition="in" filter="wipe(down)">
                                      <p:cBhvr>
                                        <p:cTn id="15" dur="500"/>
                                        <p:tgtEl>
                                          <p:spTgt spid="43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a:extLst>
              <a:ext uri="{FF2B5EF4-FFF2-40B4-BE49-F238E27FC236}">
                <a16:creationId xmlns:a16="http://schemas.microsoft.com/office/drawing/2014/main" id="{6C346FDF-D14F-4846-8B58-1E1C5C748C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5C3C712-64BB-4069-81FE-7104ADDE1285}" type="slidenum">
              <a:rPr lang="en-US" altLang="zh-CN" sz="1200"/>
              <a:pPr/>
              <a:t>15</a:t>
            </a:fld>
            <a:endParaRPr lang="en-US" altLang="zh-CN" sz="1200"/>
          </a:p>
        </p:txBody>
      </p:sp>
      <p:sp>
        <p:nvSpPr>
          <p:cNvPr id="45060" name="Rectangle 2">
            <a:extLst>
              <a:ext uri="{FF2B5EF4-FFF2-40B4-BE49-F238E27FC236}">
                <a16:creationId xmlns:a16="http://schemas.microsoft.com/office/drawing/2014/main" id="{D3A15E28-602E-42F3-B540-0F80FD5A538C}"/>
              </a:ext>
            </a:extLst>
          </p:cNvPr>
          <p:cNvSpPr>
            <a:spLocks noGrp="1" noChangeArrowheads="1"/>
          </p:cNvSpPr>
          <p:nvPr>
            <p:ph type="title"/>
          </p:nvPr>
        </p:nvSpPr>
        <p:spPr>
          <a:xfrm>
            <a:off x="420809" y="49188"/>
            <a:ext cx="8229600" cy="1143000"/>
          </a:xfrm>
        </p:spPr>
        <p:txBody>
          <a:bodyPr/>
          <a:lstStyle/>
          <a:p>
            <a:pPr eaLnBrk="1" hangingPunct="1"/>
            <a:r>
              <a:rPr lang="en-US" altLang="zh-CN" dirty="0"/>
              <a:t>Main Observations</a:t>
            </a:r>
          </a:p>
        </p:txBody>
      </p:sp>
      <p:sp>
        <p:nvSpPr>
          <p:cNvPr id="45061" name="Rectangle 3">
            <a:extLst>
              <a:ext uri="{FF2B5EF4-FFF2-40B4-BE49-F238E27FC236}">
                <a16:creationId xmlns:a16="http://schemas.microsoft.com/office/drawing/2014/main" id="{7E8A4653-18C4-4596-87D8-1565007F53B9}"/>
              </a:ext>
            </a:extLst>
          </p:cNvPr>
          <p:cNvSpPr>
            <a:spLocks noGrp="1" noChangeArrowheads="1"/>
          </p:cNvSpPr>
          <p:nvPr>
            <p:ph type="body" idx="1"/>
          </p:nvPr>
        </p:nvSpPr>
        <p:spPr>
          <a:xfrm>
            <a:off x="430537" y="1192188"/>
            <a:ext cx="8229600" cy="5189140"/>
          </a:xfrm>
        </p:spPr>
        <p:txBody>
          <a:bodyPr>
            <a:normAutofit fontScale="77500" lnSpcReduction="20000"/>
          </a:bodyPr>
          <a:lstStyle/>
          <a:p>
            <a:pPr eaLnBrk="1" hangingPunct="1"/>
            <a:r>
              <a:rPr lang="en-US" altLang="zh-CN" dirty="0">
                <a:solidFill>
                  <a:srgbClr val="0066CC"/>
                </a:solidFill>
              </a:rPr>
              <a:t>P1 - Write propagation</a:t>
            </a:r>
            <a:r>
              <a:rPr lang="en-US" altLang="zh-CN" dirty="0"/>
              <a:t>: </a:t>
            </a:r>
            <a:r>
              <a:rPr lang="en-US" altLang="zh-CN" b="0" dirty="0"/>
              <a:t>values written in one cache must be </a:t>
            </a:r>
            <a:r>
              <a:rPr lang="en-US" altLang="zh-CN" b="0" dirty="0">
                <a:solidFill>
                  <a:srgbClr val="0066CC"/>
                </a:solidFill>
              </a:rPr>
              <a:t>propagated</a:t>
            </a:r>
            <a:r>
              <a:rPr lang="en-US" altLang="zh-CN" b="0" dirty="0"/>
              <a:t> to other caches</a:t>
            </a:r>
          </a:p>
          <a:p>
            <a:pPr eaLnBrk="1" hangingPunct="1"/>
            <a:r>
              <a:rPr lang="en-US" altLang="zh-CN" dirty="0">
                <a:solidFill>
                  <a:srgbClr val="0066CC"/>
                </a:solidFill>
              </a:rPr>
              <a:t>P2 - Write serialization</a:t>
            </a:r>
            <a:r>
              <a:rPr lang="en-US" altLang="zh-CN" dirty="0"/>
              <a:t>: </a:t>
            </a:r>
            <a:r>
              <a:rPr lang="en-US" altLang="zh-CN" b="0" dirty="0"/>
              <a:t>values written successively on the same data must be </a:t>
            </a:r>
            <a:r>
              <a:rPr lang="en-US" altLang="zh-CN" b="0" dirty="0">
                <a:solidFill>
                  <a:srgbClr val="0066CC"/>
                </a:solidFill>
              </a:rPr>
              <a:t>seen in the same order </a:t>
            </a:r>
            <a:r>
              <a:rPr lang="en-US" altLang="zh-CN" b="0" dirty="0"/>
              <a:t>by all caches</a:t>
            </a:r>
          </a:p>
          <a:p>
            <a:pPr lvl="4"/>
            <a:endParaRPr lang="en-US" altLang="zh-CN" dirty="0"/>
          </a:p>
          <a:p>
            <a:pPr eaLnBrk="1" hangingPunct="1"/>
            <a:r>
              <a:rPr lang="en-US" altLang="zh-CN" dirty="0"/>
              <a:t>Need a protocol to ensure </a:t>
            </a:r>
            <a:r>
              <a:rPr lang="en-US" altLang="zh-CN" dirty="0">
                <a:solidFill>
                  <a:srgbClr val="C00000"/>
                </a:solidFill>
              </a:rPr>
              <a:t>both properties </a:t>
            </a:r>
          </a:p>
          <a:p>
            <a:pPr lvl="1" eaLnBrk="1" hangingPunct="1"/>
            <a:r>
              <a:rPr lang="en-US" altLang="zh-CN" dirty="0">
                <a:ea typeface="ＭＳ Ｐゴシック" panose="020B0600070205080204" pitchFamily="34" charset="-128"/>
              </a:rPr>
              <a:t>Called </a:t>
            </a:r>
            <a:r>
              <a:rPr lang="en-US" altLang="zh-CN" sz="3600" b="1" i="1" dirty="0">
                <a:solidFill>
                  <a:srgbClr val="C00000"/>
                </a:solidFill>
                <a:ea typeface="ＭＳ Ｐゴシック" panose="020B0600070205080204" pitchFamily="34" charset="-128"/>
              </a:rPr>
              <a:t>cache coherence protocol</a:t>
            </a:r>
            <a:endParaRPr lang="en-US" altLang="zh-CN" b="1" dirty="0">
              <a:solidFill>
                <a:srgbClr val="C00000"/>
              </a:solidFill>
              <a:ea typeface="ＭＳ Ｐゴシック" panose="020B0600070205080204" pitchFamily="34" charset="-128"/>
            </a:endParaRPr>
          </a:p>
          <a:p>
            <a:pPr eaLnBrk="1" hangingPunct="1"/>
            <a:r>
              <a:rPr lang="en-US" altLang="zh-CN" dirty="0"/>
              <a:t>Cache coherence protocol can be implemented in </a:t>
            </a:r>
            <a:r>
              <a:rPr lang="en-US" altLang="zh-CN" dirty="0">
                <a:solidFill>
                  <a:srgbClr val="0066CC"/>
                </a:solidFill>
              </a:rPr>
              <a:t>hardware</a:t>
            </a:r>
            <a:r>
              <a:rPr lang="en-US" altLang="zh-CN" dirty="0"/>
              <a:t> or </a:t>
            </a:r>
            <a:r>
              <a:rPr lang="en-US" altLang="zh-CN" dirty="0">
                <a:solidFill>
                  <a:srgbClr val="0066CC"/>
                </a:solidFill>
              </a:rPr>
              <a:t>software</a:t>
            </a:r>
          </a:p>
          <a:p>
            <a:pPr lvl="1" eaLnBrk="1" hangingPunct="1"/>
            <a:r>
              <a:rPr lang="en-US" altLang="zh-CN" dirty="0">
                <a:ea typeface="ＭＳ Ｐゴシック" panose="020B0600070205080204" pitchFamily="34" charset="-128"/>
              </a:rPr>
              <a:t>Overheads of software implementations are often very high</a:t>
            </a:r>
          </a:p>
        </p:txBody>
      </p:sp>
    </p:spTree>
    <p:extLst>
      <p:ext uri="{BB962C8B-B14F-4D97-AF65-F5344CB8AC3E}">
        <p14:creationId xmlns:p14="http://schemas.microsoft.com/office/powerpoint/2010/main" val="133274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animEffect transition="in" filter="wipe(down)">
                                      <p:cBhvr>
                                        <p:cTn id="7" dur="500"/>
                                        <p:tgtEl>
                                          <p:spTgt spid="450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61">
                                            <p:txEl>
                                              <p:pRg st="3" end="3"/>
                                            </p:txEl>
                                          </p:spTgt>
                                        </p:tgtEl>
                                        <p:attrNameLst>
                                          <p:attrName>style.visibility</p:attrName>
                                        </p:attrNameLst>
                                      </p:cBhvr>
                                      <p:to>
                                        <p:strVal val="visible"/>
                                      </p:to>
                                    </p:set>
                                    <p:animEffect transition="in" filter="wipe(down)">
                                      <p:cBhvr>
                                        <p:cTn id="12" dur="500"/>
                                        <p:tgtEl>
                                          <p:spTgt spid="45061">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5061">
                                            <p:txEl>
                                              <p:pRg st="4" end="4"/>
                                            </p:txEl>
                                          </p:spTgt>
                                        </p:tgtEl>
                                        <p:attrNameLst>
                                          <p:attrName>style.visibility</p:attrName>
                                        </p:attrNameLst>
                                      </p:cBhvr>
                                      <p:to>
                                        <p:strVal val="visible"/>
                                      </p:to>
                                    </p:set>
                                    <p:animEffect transition="in" filter="wipe(down)">
                                      <p:cBhvr>
                                        <p:cTn id="15" dur="500"/>
                                        <p:tgtEl>
                                          <p:spTgt spid="45061">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5061">
                                            <p:txEl>
                                              <p:pRg st="5" end="5"/>
                                            </p:txEl>
                                          </p:spTgt>
                                        </p:tgtEl>
                                        <p:attrNameLst>
                                          <p:attrName>style.visibility</p:attrName>
                                        </p:attrNameLst>
                                      </p:cBhvr>
                                      <p:to>
                                        <p:strVal val="visible"/>
                                      </p:to>
                                    </p:set>
                                    <p:animEffect transition="in" filter="wipe(down)">
                                      <p:cBhvr>
                                        <p:cTn id="20" dur="500"/>
                                        <p:tgtEl>
                                          <p:spTgt spid="45061">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5061">
                                            <p:txEl>
                                              <p:pRg st="6" end="6"/>
                                            </p:txEl>
                                          </p:spTgt>
                                        </p:tgtEl>
                                        <p:attrNameLst>
                                          <p:attrName>style.visibility</p:attrName>
                                        </p:attrNameLst>
                                      </p:cBhvr>
                                      <p:to>
                                        <p:strVal val="visible"/>
                                      </p:to>
                                    </p:set>
                                    <p:animEffect transition="in" filter="wipe(down)">
                                      <p:cBhvr>
                                        <p:cTn id="23" dur="500"/>
                                        <p:tgtEl>
                                          <p:spTgt spid="450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6591" y="49188"/>
            <a:ext cx="8229600" cy="1143000"/>
          </a:xfrm>
        </p:spPr>
        <p:txBody>
          <a:bodyPr/>
          <a:lstStyle/>
          <a:p>
            <a:r>
              <a:rPr lang="en-US" altLang="en-US" dirty="0"/>
              <a:t>Cache Coherence </a:t>
            </a:r>
            <a:r>
              <a:rPr lang="en-US" altLang="zh-CN" dirty="0"/>
              <a:t>Problem</a:t>
            </a:r>
            <a:endParaRPr lang="en-US" altLang="en-US" dirty="0"/>
          </a:p>
        </p:txBody>
      </p:sp>
      <p:sp>
        <p:nvSpPr>
          <p:cNvPr id="15366" name="Rectangle 3"/>
          <p:cNvSpPr>
            <a:spLocks noGrp="1" noChangeArrowheads="1"/>
          </p:cNvSpPr>
          <p:nvPr>
            <p:ph type="body" idx="1"/>
          </p:nvPr>
        </p:nvSpPr>
        <p:spPr>
          <a:xfrm>
            <a:off x="456591" y="1192188"/>
            <a:ext cx="8229600" cy="5045124"/>
          </a:xfrm>
        </p:spPr>
        <p:txBody>
          <a:bodyPr>
            <a:normAutofit fontScale="92500" lnSpcReduction="10000"/>
          </a:bodyPr>
          <a:lstStyle/>
          <a:p>
            <a:r>
              <a:rPr lang="en-US" altLang="en-US" dirty="0">
                <a:solidFill>
                  <a:srgbClr val="0066CC"/>
                </a:solidFill>
              </a:rPr>
              <a:t>What do we do about it?</a:t>
            </a:r>
          </a:p>
          <a:p>
            <a:pPr marL="628650" lvl="1"/>
            <a:r>
              <a:rPr lang="en-US" altLang="en-US" dirty="0"/>
              <a:t>Organize the mem hierarchy to make it go away </a:t>
            </a:r>
          </a:p>
          <a:p>
            <a:pPr marL="628650" lvl="1"/>
            <a:r>
              <a:rPr lang="en-US" altLang="en-US" dirty="0"/>
              <a:t>Detect and take actions to eliminate the problem</a:t>
            </a:r>
          </a:p>
          <a:p>
            <a:pPr marL="628650" lvl="1"/>
            <a:endParaRPr lang="en-US" altLang="en-US" dirty="0"/>
          </a:p>
          <a:p>
            <a:pPr>
              <a:lnSpc>
                <a:spcPct val="90000"/>
              </a:lnSpc>
            </a:pPr>
            <a:r>
              <a:rPr lang="en-US" altLang="zh-CN" dirty="0"/>
              <a:t>Cache coherence protocols</a:t>
            </a:r>
          </a:p>
          <a:p>
            <a:pPr lvl="1">
              <a:lnSpc>
                <a:spcPct val="90000"/>
              </a:lnSpc>
            </a:pPr>
            <a:r>
              <a:rPr lang="en-US" altLang="zh-CN" b="1" dirty="0">
                <a:solidFill>
                  <a:srgbClr val="0066CC"/>
                </a:solidFill>
              </a:rPr>
              <a:t>Snooping</a:t>
            </a:r>
          </a:p>
          <a:p>
            <a:pPr lvl="2">
              <a:lnSpc>
                <a:spcPct val="90000"/>
              </a:lnSpc>
            </a:pPr>
            <a:r>
              <a:rPr lang="en-US" altLang="zh-CN" dirty="0"/>
              <a:t>Each core tracks sharing status of each block</a:t>
            </a:r>
          </a:p>
          <a:p>
            <a:pPr lvl="1">
              <a:lnSpc>
                <a:spcPct val="90000"/>
              </a:lnSpc>
            </a:pPr>
            <a:r>
              <a:rPr lang="en-US" altLang="zh-CN" b="1" dirty="0">
                <a:solidFill>
                  <a:srgbClr val="0066CC"/>
                </a:solidFill>
              </a:rPr>
              <a:t>Directory based</a:t>
            </a:r>
          </a:p>
          <a:p>
            <a:pPr lvl="2">
              <a:lnSpc>
                <a:spcPct val="90000"/>
              </a:lnSpc>
            </a:pPr>
            <a:r>
              <a:rPr lang="en-US" altLang="zh-CN" dirty="0"/>
              <a:t>Sharing status of each block kept in one location</a:t>
            </a:r>
          </a:p>
          <a:p>
            <a:pPr marL="628650" lvl="1"/>
            <a:endParaRPr lang="en-US" altLang="en-US" dirty="0"/>
          </a:p>
        </p:txBody>
      </p:sp>
    </p:spTree>
    <p:extLst>
      <p:ext uri="{BB962C8B-B14F-4D97-AF65-F5344CB8AC3E}">
        <p14:creationId xmlns:p14="http://schemas.microsoft.com/office/powerpoint/2010/main" val="20320541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6">
                                            <p:txEl>
                                              <p:pRg st="1" end="1"/>
                                            </p:txEl>
                                          </p:spTgt>
                                        </p:tgtEl>
                                        <p:attrNameLst>
                                          <p:attrName>style.visibility</p:attrName>
                                        </p:attrNameLst>
                                      </p:cBhvr>
                                      <p:to>
                                        <p:strVal val="visible"/>
                                      </p:to>
                                    </p:set>
                                    <p:animEffect transition="in" filter="wipe(down)">
                                      <p:cBhvr>
                                        <p:cTn id="7" dur="500"/>
                                        <p:tgtEl>
                                          <p:spTgt spid="153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6">
                                            <p:txEl>
                                              <p:pRg st="2" end="2"/>
                                            </p:txEl>
                                          </p:spTgt>
                                        </p:tgtEl>
                                        <p:attrNameLst>
                                          <p:attrName>style.visibility</p:attrName>
                                        </p:attrNameLst>
                                      </p:cBhvr>
                                      <p:to>
                                        <p:strVal val="visible"/>
                                      </p:to>
                                    </p:set>
                                    <p:animEffect transition="in" filter="wipe(down)">
                                      <p:cBhvr>
                                        <p:cTn id="12" dur="500"/>
                                        <p:tgtEl>
                                          <p:spTgt spid="153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6">
                                            <p:txEl>
                                              <p:pRg st="4" end="4"/>
                                            </p:txEl>
                                          </p:spTgt>
                                        </p:tgtEl>
                                        <p:attrNameLst>
                                          <p:attrName>style.visibility</p:attrName>
                                        </p:attrNameLst>
                                      </p:cBhvr>
                                      <p:to>
                                        <p:strVal val="visible"/>
                                      </p:to>
                                    </p:set>
                                    <p:animEffect transition="in" filter="wipe(down)">
                                      <p:cBhvr>
                                        <p:cTn id="17" dur="500"/>
                                        <p:tgtEl>
                                          <p:spTgt spid="1536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366">
                                            <p:txEl>
                                              <p:pRg st="5" end="5"/>
                                            </p:txEl>
                                          </p:spTgt>
                                        </p:tgtEl>
                                        <p:attrNameLst>
                                          <p:attrName>style.visibility</p:attrName>
                                        </p:attrNameLst>
                                      </p:cBhvr>
                                      <p:to>
                                        <p:strVal val="visible"/>
                                      </p:to>
                                    </p:set>
                                    <p:animEffect transition="in" filter="wipe(down)">
                                      <p:cBhvr>
                                        <p:cTn id="22" dur="500"/>
                                        <p:tgtEl>
                                          <p:spTgt spid="1536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366">
                                            <p:txEl>
                                              <p:pRg st="6" end="6"/>
                                            </p:txEl>
                                          </p:spTgt>
                                        </p:tgtEl>
                                        <p:attrNameLst>
                                          <p:attrName>style.visibility</p:attrName>
                                        </p:attrNameLst>
                                      </p:cBhvr>
                                      <p:to>
                                        <p:strVal val="visible"/>
                                      </p:to>
                                    </p:set>
                                    <p:animEffect transition="in" filter="wipe(down)">
                                      <p:cBhvr>
                                        <p:cTn id="27" dur="500"/>
                                        <p:tgtEl>
                                          <p:spTgt spid="1536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366">
                                            <p:txEl>
                                              <p:pRg st="7" end="7"/>
                                            </p:txEl>
                                          </p:spTgt>
                                        </p:tgtEl>
                                        <p:attrNameLst>
                                          <p:attrName>style.visibility</p:attrName>
                                        </p:attrNameLst>
                                      </p:cBhvr>
                                      <p:to>
                                        <p:strVal val="visible"/>
                                      </p:to>
                                    </p:set>
                                    <p:animEffect transition="in" filter="wipe(down)">
                                      <p:cBhvr>
                                        <p:cTn id="32" dur="500"/>
                                        <p:tgtEl>
                                          <p:spTgt spid="1536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366">
                                            <p:txEl>
                                              <p:pRg st="8" end="8"/>
                                            </p:txEl>
                                          </p:spTgt>
                                        </p:tgtEl>
                                        <p:attrNameLst>
                                          <p:attrName>style.visibility</p:attrName>
                                        </p:attrNameLst>
                                      </p:cBhvr>
                                      <p:to>
                                        <p:strVal val="visible"/>
                                      </p:to>
                                    </p:set>
                                    <p:animEffect transition="in" filter="wipe(down)">
                                      <p:cBhvr>
                                        <p:cTn id="37" dur="500"/>
                                        <p:tgtEl>
                                          <p:spTgt spid="153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A11D7-F26A-4B98-BB4C-8E96C3303498}"/>
              </a:ext>
            </a:extLst>
          </p:cNvPr>
          <p:cNvSpPr>
            <a:spLocks noGrp="1"/>
          </p:cNvSpPr>
          <p:nvPr>
            <p:ph type="title"/>
          </p:nvPr>
        </p:nvSpPr>
        <p:spPr>
          <a:xfrm>
            <a:off x="457200" y="2276872"/>
            <a:ext cx="8229600" cy="1863080"/>
          </a:xfrm>
        </p:spPr>
        <p:txBody>
          <a:bodyPr>
            <a:normAutofit/>
          </a:bodyPr>
          <a:lstStyle/>
          <a:p>
            <a:r>
              <a:rPr lang="en-US" altLang="zh-CN" sz="4800" dirty="0">
                <a:solidFill>
                  <a:srgbClr val="0066CC"/>
                </a:solidFill>
                <a:latin typeface="Gill Sans MT" panose="020B0502020104020203" pitchFamily="34" charset="0"/>
              </a:rPr>
              <a:t>Snooping-Based Coherence Protocol</a:t>
            </a:r>
            <a:endParaRPr lang="zh-CN" altLang="en-US" sz="4800" dirty="0">
              <a:solidFill>
                <a:srgbClr val="0066CC"/>
              </a:solidFill>
              <a:latin typeface="Gill Sans MT" panose="020B0502020104020203" pitchFamily="34" charset="0"/>
            </a:endParaRPr>
          </a:p>
        </p:txBody>
      </p:sp>
      <p:sp>
        <p:nvSpPr>
          <p:cNvPr id="3" name="灯片编号占位符 2">
            <a:extLst>
              <a:ext uri="{FF2B5EF4-FFF2-40B4-BE49-F238E27FC236}">
                <a16:creationId xmlns:a16="http://schemas.microsoft.com/office/drawing/2014/main" id="{7D7CE68E-B3BF-4453-84AF-97A78FA634BB}"/>
              </a:ext>
            </a:extLst>
          </p:cNvPr>
          <p:cNvSpPr>
            <a:spLocks noGrp="1"/>
          </p:cNvSpPr>
          <p:nvPr>
            <p:ph type="sldNum" sz="quarter" idx="12"/>
          </p:nvPr>
        </p:nvSpPr>
        <p:spPr/>
        <p:txBody>
          <a:bodyPr/>
          <a:lstStyle/>
          <a:p>
            <a:fld id="{A5846718-CB15-44DC-A3B0-F0ED78D869D1}" type="slidenum">
              <a:rPr lang="en-SG" smtClean="0"/>
              <a:t>17</a:t>
            </a:fld>
            <a:endParaRPr lang="en-SG"/>
          </a:p>
        </p:txBody>
      </p:sp>
    </p:spTree>
    <p:extLst>
      <p:ext uri="{BB962C8B-B14F-4D97-AF65-F5344CB8AC3E}">
        <p14:creationId xmlns:p14="http://schemas.microsoft.com/office/powerpoint/2010/main" val="1170997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a:extLst>
              <a:ext uri="{FF2B5EF4-FFF2-40B4-BE49-F238E27FC236}">
                <a16:creationId xmlns:a16="http://schemas.microsoft.com/office/drawing/2014/main" id="{F08AB849-296D-4088-8654-0B7A773347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881AFE2A-A755-4517-BBF5-F6954279DB7F}" type="slidenum">
              <a:rPr lang="en-US" altLang="zh-CN" sz="1200"/>
              <a:pPr/>
              <a:t>18</a:t>
            </a:fld>
            <a:endParaRPr lang="en-US" altLang="zh-CN" sz="1200"/>
          </a:p>
        </p:txBody>
      </p:sp>
      <p:sp>
        <p:nvSpPr>
          <p:cNvPr id="37892" name="Rectangle 2">
            <a:extLst>
              <a:ext uri="{FF2B5EF4-FFF2-40B4-BE49-F238E27FC236}">
                <a16:creationId xmlns:a16="http://schemas.microsoft.com/office/drawing/2014/main" id="{3C1CD57F-8AB8-4014-8745-C77963527B17}"/>
              </a:ext>
            </a:extLst>
          </p:cNvPr>
          <p:cNvSpPr>
            <a:spLocks noGrp="1" noChangeArrowheads="1"/>
          </p:cNvSpPr>
          <p:nvPr>
            <p:ph type="title"/>
          </p:nvPr>
        </p:nvSpPr>
        <p:spPr>
          <a:xfrm>
            <a:off x="302199" y="188640"/>
            <a:ext cx="8507288" cy="720080"/>
          </a:xfrm>
        </p:spPr>
        <p:txBody>
          <a:bodyPr>
            <a:normAutofit fontScale="90000"/>
          </a:bodyPr>
          <a:lstStyle/>
          <a:p>
            <a:pPr eaLnBrk="1" hangingPunct="1"/>
            <a:r>
              <a:rPr lang="en-US" altLang="zh-CN" dirty="0"/>
              <a:t>Basic Idea: Snooping-Based Coherence</a:t>
            </a:r>
          </a:p>
        </p:txBody>
      </p:sp>
      <p:sp>
        <p:nvSpPr>
          <p:cNvPr id="37893" name="Rectangle 3">
            <a:extLst>
              <a:ext uri="{FF2B5EF4-FFF2-40B4-BE49-F238E27FC236}">
                <a16:creationId xmlns:a16="http://schemas.microsoft.com/office/drawing/2014/main" id="{373075F3-20E9-4E69-92A9-CB3C2CB00EFE}"/>
              </a:ext>
            </a:extLst>
          </p:cNvPr>
          <p:cNvSpPr>
            <a:spLocks noGrp="1" noChangeArrowheads="1"/>
          </p:cNvSpPr>
          <p:nvPr>
            <p:ph type="body" idx="1"/>
          </p:nvPr>
        </p:nvSpPr>
        <p:spPr>
          <a:xfrm>
            <a:off x="251520" y="1066800"/>
            <a:ext cx="8712968" cy="5170512"/>
          </a:xfrm>
        </p:spPr>
        <p:txBody>
          <a:bodyPr>
            <a:normAutofit/>
          </a:bodyPr>
          <a:lstStyle/>
          <a:p>
            <a:pPr eaLnBrk="1" hangingPunct="1">
              <a:lnSpc>
                <a:spcPct val="90000"/>
              </a:lnSpc>
            </a:pPr>
            <a:r>
              <a:rPr lang="en-US" altLang="zh-CN" i="1" u="sng" dirty="0">
                <a:solidFill>
                  <a:srgbClr val="0066CC"/>
                </a:solidFill>
              </a:rPr>
              <a:t>Processor-Side:</a:t>
            </a:r>
            <a:endParaRPr lang="en-US" altLang="zh-CN" dirty="0">
              <a:solidFill>
                <a:srgbClr val="0066CC"/>
              </a:solidFill>
            </a:endParaRPr>
          </a:p>
          <a:p>
            <a:pPr lvl="1" eaLnBrk="1" hangingPunct="1">
              <a:lnSpc>
                <a:spcPct val="90000"/>
              </a:lnSpc>
            </a:pPr>
            <a:r>
              <a:rPr lang="en-US" altLang="zh-CN" dirty="0">
                <a:ea typeface="ＭＳ Ｐゴシック" panose="020B0600070205080204" pitchFamily="34" charset="-128"/>
              </a:rPr>
              <a:t>Add a </a:t>
            </a:r>
            <a:r>
              <a:rPr lang="en-US" altLang="zh-CN" dirty="0">
                <a:solidFill>
                  <a:srgbClr val="0066CC"/>
                </a:solidFill>
                <a:ea typeface="ＭＳ Ｐゴシック" panose="020B0600070205080204" pitchFamily="34" charset="-128"/>
              </a:rPr>
              <a:t>snooper</a:t>
            </a:r>
            <a:r>
              <a:rPr lang="en-US" altLang="zh-CN" dirty="0">
                <a:ea typeface="ＭＳ Ｐゴシック" panose="020B0600070205080204" pitchFamily="34" charset="-128"/>
              </a:rPr>
              <a:t> to each node to snoop all bus transactions</a:t>
            </a:r>
          </a:p>
          <a:p>
            <a:pPr lvl="1" eaLnBrk="1" hangingPunct="1">
              <a:lnSpc>
                <a:spcPct val="90000"/>
              </a:lnSpc>
            </a:pPr>
            <a:r>
              <a:rPr lang="en-US" altLang="zh-CN" dirty="0">
                <a:ea typeface="ＭＳ Ｐゴシック" panose="020B0600070205080204" pitchFamily="34" charset="-128"/>
              </a:rPr>
              <a:t>Caches (via cache controllers) react by changing </a:t>
            </a:r>
            <a:r>
              <a:rPr lang="en-US" altLang="zh-CN" dirty="0">
                <a:solidFill>
                  <a:srgbClr val="0066CC"/>
                </a:solidFill>
                <a:ea typeface="ＭＳ Ｐゴシック" panose="020B0600070205080204" pitchFamily="34" charset="-128"/>
              </a:rPr>
              <a:t>cache line states</a:t>
            </a:r>
          </a:p>
          <a:p>
            <a:pPr lvl="1" eaLnBrk="1" hangingPunct="1">
              <a:lnSpc>
                <a:spcPct val="90000"/>
              </a:lnSpc>
            </a:pPr>
            <a:endParaRPr lang="en-US" altLang="zh-CN" dirty="0">
              <a:ea typeface="ＭＳ Ｐゴシック" panose="020B0600070205080204" pitchFamily="34" charset="-128"/>
            </a:endParaRPr>
          </a:p>
          <a:p>
            <a:pPr eaLnBrk="1" hangingPunct="1">
              <a:lnSpc>
                <a:spcPct val="90000"/>
              </a:lnSpc>
            </a:pPr>
            <a:r>
              <a:rPr lang="en-US" altLang="zh-CN" i="1" u="sng" dirty="0">
                <a:solidFill>
                  <a:srgbClr val="0066CC"/>
                </a:solidFill>
              </a:rPr>
              <a:t>Memory-Side:</a:t>
            </a:r>
            <a:endParaRPr lang="en-US" altLang="zh-CN" dirty="0">
              <a:solidFill>
                <a:srgbClr val="0066CC"/>
              </a:solidFill>
            </a:endParaRPr>
          </a:p>
          <a:p>
            <a:pPr lvl="1" eaLnBrk="1" hangingPunct="1">
              <a:lnSpc>
                <a:spcPct val="90000"/>
              </a:lnSpc>
            </a:pPr>
            <a:r>
              <a:rPr lang="en-US" altLang="zh-CN" dirty="0">
                <a:solidFill>
                  <a:srgbClr val="0066CC"/>
                </a:solidFill>
                <a:ea typeface="ＭＳ Ｐゴシック" panose="020B0600070205080204" pitchFamily="34" charset="-128"/>
              </a:rPr>
              <a:t>Memory controller (MC) </a:t>
            </a:r>
            <a:r>
              <a:rPr lang="en-US" altLang="zh-CN" dirty="0">
                <a:ea typeface="ＭＳ Ｐゴシック" panose="020B0600070205080204" pitchFamily="34" charset="-128"/>
              </a:rPr>
              <a:t>also </a:t>
            </a:r>
            <a:r>
              <a:rPr lang="en-US" altLang="zh-CN" dirty="0">
                <a:solidFill>
                  <a:srgbClr val="0066CC"/>
                </a:solidFill>
                <a:ea typeface="ＭＳ Ｐゴシック" panose="020B0600070205080204" pitchFamily="34" charset="-128"/>
              </a:rPr>
              <a:t>snoops</a:t>
            </a:r>
            <a:r>
              <a:rPr lang="en-US" altLang="zh-CN" dirty="0">
                <a:ea typeface="ＭＳ Ｐゴシック" panose="020B0600070205080204" pitchFamily="34" charset="-128"/>
              </a:rPr>
              <a:t> bus transactions </a:t>
            </a:r>
          </a:p>
          <a:p>
            <a:pPr lvl="1" eaLnBrk="1" hangingPunct="1">
              <a:lnSpc>
                <a:spcPct val="90000"/>
              </a:lnSpc>
            </a:pPr>
            <a:r>
              <a:rPr lang="en-US" altLang="zh-CN" dirty="0">
                <a:ea typeface="ＭＳ Ｐゴシック" panose="020B0600070205080204" pitchFamily="34" charset="-128"/>
              </a:rPr>
              <a:t>MC reacts by deciding whether to </a:t>
            </a:r>
            <a:r>
              <a:rPr lang="en-US" altLang="zh-CN" dirty="0">
                <a:solidFill>
                  <a:srgbClr val="0066CC"/>
                </a:solidFill>
                <a:ea typeface="ＭＳ Ｐゴシック" panose="020B0600070205080204" pitchFamily="34" charset="-128"/>
              </a:rPr>
              <a:t>read line from memory </a:t>
            </a:r>
            <a:r>
              <a:rPr lang="en-US" altLang="zh-CN" dirty="0">
                <a:ea typeface="ＭＳ Ｐゴシック" panose="020B0600070205080204" pitchFamily="34" charset="-128"/>
              </a:rPr>
              <a:t>and return it</a:t>
            </a:r>
          </a:p>
          <a:p>
            <a:pPr>
              <a:lnSpc>
                <a:spcPct val="90000"/>
              </a:lnSpc>
              <a:spcBef>
                <a:spcPct val="0"/>
              </a:spcBef>
              <a:buClrTx/>
              <a:buSzTx/>
              <a:buFontTx/>
              <a:buNone/>
            </a:pPr>
            <a:endParaRPr lang="en-US" altLang="zh-CN" i="1" u="sng" dirty="0"/>
          </a:p>
        </p:txBody>
      </p:sp>
    </p:spTree>
    <p:extLst>
      <p:ext uri="{BB962C8B-B14F-4D97-AF65-F5344CB8AC3E}">
        <p14:creationId xmlns:p14="http://schemas.microsoft.com/office/powerpoint/2010/main" val="160212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3">
                                            <p:txEl>
                                              <p:pRg st="2" end="2"/>
                                            </p:txEl>
                                          </p:spTgt>
                                        </p:tgtEl>
                                        <p:attrNameLst>
                                          <p:attrName>style.visibility</p:attrName>
                                        </p:attrNameLst>
                                      </p:cBhvr>
                                      <p:to>
                                        <p:strVal val="visible"/>
                                      </p:to>
                                    </p:set>
                                    <p:animEffect transition="in" filter="wipe(down)">
                                      <p:cBhvr>
                                        <p:cTn id="7" dur="500"/>
                                        <p:tgtEl>
                                          <p:spTgt spid="378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3">
                                            <p:txEl>
                                              <p:pRg st="4" end="4"/>
                                            </p:txEl>
                                          </p:spTgt>
                                        </p:tgtEl>
                                        <p:attrNameLst>
                                          <p:attrName>style.visibility</p:attrName>
                                        </p:attrNameLst>
                                      </p:cBhvr>
                                      <p:to>
                                        <p:strVal val="visible"/>
                                      </p:to>
                                    </p:set>
                                    <p:animEffect transition="in" filter="wipe(down)">
                                      <p:cBhvr>
                                        <p:cTn id="12" dur="500"/>
                                        <p:tgtEl>
                                          <p:spTgt spid="3789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7893">
                                            <p:txEl>
                                              <p:pRg st="5" end="5"/>
                                            </p:txEl>
                                          </p:spTgt>
                                        </p:tgtEl>
                                        <p:attrNameLst>
                                          <p:attrName>style.visibility</p:attrName>
                                        </p:attrNameLst>
                                      </p:cBhvr>
                                      <p:to>
                                        <p:strVal val="visible"/>
                                      </p:to>
                                    </p:set>
                                    <p:animEffect transition="in" filter="wipe(down)">
                                      <p:cBhvr>
                                        <p:cTn id="15" dur="500"/>
                                        <p:tgtEl>
                                          <p:spTgt spid="3789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7893">
                                            <p:txEl>
                                              <p:pRg st="6" end="6"/>
                                            </p:txEl>
                                          </p:spTgt>
                                        </p:tgtEl>
                                        <p:attrNameLst>
                                          <p:attrName>style.visibility</p:attrName>
                                        </p:attrNameLst>
                                      </p:cBhvr>
                                      <p:to>
                                        <p:strVal val="visible"/>
                                      </p:to>
                                    </p:set>
                                    <p:animEffect transition="in" filter="wipe(down)">
                                      <p:cBhvr>
                                        <p:cTn id="20" dur="500"/>
                                        <p:tgtEl>
                                          <p:spTgt spid="378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a:extLst>
              <a:ext uri="{FF2B5EF4-FFF2-40B4-BE49-F238E27FC236}">
                <a16:creationId xmlns:a16="http://schemas.microsoft.com/office/drawing/2014/main" id="{F08AB849-296D-4088-8654-0B7A773347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881AFE2A-A755-4517-BBF5-F6954279DB7F}" type="slidenum">
              <a:rPr lang="en-US" altLang="zh-CN" sz="1200"/>
              <a:pPr/>
              <a:t>19</a:t>
            </a:fld>
            <a:endParaRPr lang="en-US" altLang="zh-CN" sz="1200"/>
          </a:p>
        </p:txBody>
      </p:sp>
      <p:sp>
        <p:nvSpPr>
          <p:cNvPr id="37892" name="Rectangle 2">
            <a:extLst>
              <a:ext uri="{FF2B5EF4-FFF2-40B4-BE49-F238E27FC236}">
                <a16:creationId xmlns:a16="http://schemas.microsoft.com/office/drawing/2014/main" id="{3C1CD57F-8AB8-4014-8745-C77963527B17}"/>
              </a:ext>
            </a:extLst>
          </p:cNvPr>
          <p:cNvSpPr>
            <a:spLocks noGrp="1" noChangeArrowheads="1"/>
          </p:cNvSpPr>
          <p:nvPr>
            <p:ph type="title"/>
          </p:nvPr>
        </p:nvSpPr>
        <p:spPr>
          <a:xfrm>
            <a:off x="241176" y="260648"/>
            <a:ext cx="8507288" cy="844203"/>
          </a:xfrm>
        </p:spPr>
        <p:txBody>
          <a:bodyPr>
            <a:normAutofit fontScale="90000"/>
          </a:bodyPr>
          <a:lstStyle/>
          <a:p>
            <a:r>
              <a:rPr lang="en-US" altLang="zh-CN" dirty="0"/>
              <a:t>Coherence Correctness Requirements</a:t>
            </a:r>
          </a:p>
        </p:txBody>
      </p:sp>
      <p:sp>
        <p:nvSpPr>
          <p:cNvPr id="37893" name="Rectangle 3">
            <a:extLst>
              <a:ext uri="{FF2B5EF4-FFF2-40B4-BE49-F238E27FC236}">
                <a16:creationId xmlns:a16="http://schemas.microsoft.com/office/drawing/2014/main" id="{373075F3-20E9-4E69-92A9-CB3C2CB00EFE}"/>
              </a:ext>
            </a:extLst>
          </p:cNvPr>
          <p:cNvSpPr>
            <a:spLocks noGrp="1" noChangeArrowheads="1"/>
          </p:cNvSpPr>
          <p:nvPr>
            <p:ph type="body" idx="1"/>
          </p:nvPr>
        </p:nvSpPr>
        <p:spPr>
          <a:xfrm>
            <a:off x="395536" y="1340768"/>
            <a:ext cx="8511480" cy="4594448"/>
          </a:xfrm>
        </p:spPr>
        <p:txBody>
          <a:bodyPr>
            <a:normAutofit/>
          </a:bodyPr>
          <a:lstStyle/>
          <a:p>
            <a:pPr eaLnBrk="1" hangingPunct="1">
              <a:lnSpc>
                <a:spcPct val="90000"/>
              </a:lnSpc>
              <a:spcBef>
                <a:spcPts val="600"/>
              </a:spcBef>
            </a:pPr>
            <a:r>
              <a:rPr lang="en-US" altLang="zh-CN" dirty="0">
                <a:solidFill>
                  <a:srgbClr val="0066CC"/>
                </a:solidFill>
              </a:rPr>
              <a:t>Write propagation</a:t>
            </a:r>
            <a:r>
              <a:rPr lang="en-US" altLang="zh-CN" dirty="0"/>
              <a:t>: on a snooped write,</a:t>
            </a:r>
          </a:p>
          <a:p>
            <a:pPr lvl="1" eaLnBrk="1" hangingPunct="1">
              <a:lnSpc>
                <a:spcPct val="90000"/>
              </a:lnSpc>
              <a:spcBef>
                <a:spcPts val="600"/>
              </a:spcBef>
            </a:pPr>
            <a:r>
              <a:rPr lang="en-US" altLang="zh-CN" b="1" i="1" dirty="0">
                <a:solidFill>
                  <a:srgbClr val="0066CC"/>
                </a:solidFill>
                <a:ea typeface="ＭＳ Ｐゴシック" panose="020B0600070205080204" pitchFamily="34" charset="-128"/>
              </a:rPr>
              <a:t>Update</a:t>
            </a:r>
            <a:r>
              <a:rPr lang="en-US" altLang="zh-CN" dirty="0">
                <a:ea typeface="ＭＳ Ｐゴシック" panose="020B0600070205080204" pitchFamily="34" charset="-128"/>
              </a:rPr>
              <a:t>: snooped value updates local copy</a:t>
            </a:r>
          </a:p>
          <a:p>
            <a:pPr lvl="1" eaLnBrk="1" hangingPunct="1">
              <a:lnSpc>
                <a:spcPct val="90000"/>
              </a:lnSpc>
              <a:spcBef>
                <a:spcPts val="400"/>
              </a:spcBef>
            </a:pPr>
            <a:r>
              <a:rPr lang="en-US" altLang="zh-CN" b="1" i="1" dirty="0">
                <a:solidFill>
                  <a:srgbClr val="0066CC"/>
                </a:solidFill>
                <a:ea typeface="ＭＳ Ｐゴシック" panose="020B0600070205080204" pitchFamily="34" charset="-128"/>
              </a:rPr>
              <a:t>Invalidate</a:t>
            </a:r>
            <a:r>
              <a:rPr lang="en-US" altLang="zh-CN" dirty="0">
                <a:ea typeface="ＭＳ Ｐゴシック" panose="020B0600070205080204" pitchFamily="34" charset="-128"/>
              </a:rPr>
              <a:t>: local copy invalidated to force future read to re-fetch the line</a:t>
            </a:r>
          </a:p>
          <a:p>
            <a:pPr lvl="1" eaLnBrk="1" hangingPunct="1">
              <a:lnSpc>
                <a:spcPct val="90000"/>
              </a:lnSpc>
              <a:spcBef>
                <a:spcPts val="400"/>
              </a:spcBef>
            </a:pPr>
            <a:endParaRPr lang="en-US" altLang="zh-CN" dirty="0">
              <a:ea typeface="ＭＳ Ｐゴシック" panose="020B0600070205080204" pitchFamily="34" charset="-128"/>
            </a:endParaRPr>
          </a:p>
          <a:p>
            <a:pPr eaLnBrk="1" hangingPunct="1">
              <a:lnSpc>
                <a:spcPct val="90000"/>
              </a:lnSpc>
              <a:spcBef>
                <a:spcPts val="600"/>
              </a:spcBef>
            </a:pPr>
            <a:r>
              <a:rPr lang="en-US" altLang="zh-CN" dirty="0">
                <a:solidFill>
                  <a:srgbClr val="0066CC"/>
                </a:solidFill>
              </a:rPr>
              <a:t>Write serialization</a:t>
            </a:r>
            <a:endParaRPr lang="en-US" altLang="zh-CN" b="1" dirty="0">
              <a:solidFill>
                <a:srgbClr val="0066CC"/>
              </a:solidFill>
            </a:endParaRPr>
          </a:p>
          <a:p>
            <a:pPr lvl="1" eaLnBrk="1" hangingPunct="1">
              <a:lnSpc>
                <a:spcPct val="90000"/>
              </a:lnSpc>
            </a:pPr>
            <a:r>
              <a:rPr lang="en-US" altLang="zh-CN" dirty="0">
                <a:solidFill>
                  <a:srgbClr val="0066CC"/>
                </a:solidFill>
                <a:ea typeface="ＭＳ Ｐゴシック" panose="020B0600070205080204" pitchFamily="34" charset="-128"/>
              </a:rPr>
              <a:t>Bus provides </a:t>
            </a:r>
            <a:r>
              <a:rPr lang="en-US" altLang="zh-CN" dirty="0">
                <a:ea typeface="ＭＳ Ｐゴシック" panose="020B0600070205080204" pitchFamily="34" charset="-128"/>
              </a:rPr>
              <a:t>global ordering of writes</a:t>
            </a:r>
          </a:p>
          <a:p>
            <a:pPr lvl="1" eaLnBrk="1" hangingPunct="1">
              <a:lnSpc>
                <a:spcPct val="90000"/>
              </a:lnSpc>
            </a:pPr>
            <a:r>
              <a:rPr lang="en-US" altLang="zh-CN" dirty="0">
                <a:ea typeface="ＭＳ Ｐゴシック" panose="020B0600070205080204" pitchFamily="34" charset="-128"/>
              </a:rPr>
              <a:t>Each snooper reacts in </a:t>
            </a:r>
            <a:r>
              <a:rPr lang="en-US" altLang="zh-CN" dirty="0">
                <a:solidFill>
                  <a:srgbClr val="0066CC"/>
                </a:solidFill>
                <a:ea typeface="ＭＳ Ｐゴシック" panose="020B0600070205080204" pitchFamily="34" charset="-128"/>
              </a:rPr>
              <a:t>bus order</a:t>
            </a:r>
          </a:p>
        </p:txBody>
      </p:sp>
    </p:spTree>
    <p:extLst>
      <p:ext uri="{BB962C8B-B14F-4D97-AF65-F5344CB8AC3E}">
        <p14:creationId xmlns:p14="http://schemas.microsoft.com/office/powerpoint/2010/main" val="36761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3">
                                            <p:txEl>
                                              <p:pRg st="2" end="2"/>
                                            </p:txEl>
                                          </p:spTgt>
                                        </p:tgtEl>
                                        <p:attrNameLst>
                                          <p:attrName>style.visibility</p:attrName>
                                        </p:attrNameLst>
                                      </p:cBhvr>
                                      <p:to>
                                        <p:strVal val="visible"/>
                                      </p:to>
                                    </p:set>
                                    <p:animEffect transition="in" filter="wipe(down)">
                                      <p:cBhvr>
                                        <p:cTn id="7" dur="500"/>
                                        <p:tgtEl>
                                          <p:spTgt spid="378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3">
                                            <p:txEl>
                                              <p:pRg st="4" end="4"/>
                                            </p:txEl>
                                          </p:spTgt>
                                        </p:tgtEl>
                                        <p:attrNameLst>
                                          <p:attrName>style.visibility</p:attrName>
                                        </p:attrNameLst>
                                      </p:cBhvr>
                                      <p:to>
                                        <p:strVal val="visible"/>
                                      </p:to>
                                    </p:set>
                                    <p:animEffect transition="in" filter="wipe(down)">
                                      <p:cBhvr>
                                        <p:cTn id="12" dur="500"/>
                                        <p:tgtEl>
                                          <p:spTgt spid="3789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7893">
                                            <p:txEl>
                                              <p:pRg st="5" end="5"/>
                                            </p:txEl>
                                          </p:spTgt>
                                        </p:tgtEl>
                                        <p:attrNameLst>
                                          <p:attrName>style.visibility</p:attrName>
                                        </p:attrNameLst>
                                      </p:cBhvr>
                                      <p:to>
                                        <p:strVal val="visible"/>
                                      </p:to>
                                    </p:set>
                                    <p:animEffect transition="in" filter="wipe(down)">
                                      <p:cBhvr>
                                        <p:cTn id="15" dur="500"/>
                                        <p:tgtEl>
                                          <p:spTgt spid="3789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7893">
                                            <p:txEl>
                                              <p:pRg st="6" end="6"/>
                                            </p:txEl>
                                          </p:spTgt>
                                        </p:tgtEl>
                                        <p:attrNameLst>
                                          <p:attrName>style.visibility</p:attrName>
                                        </p:attrNameLst>
                                      </p:cBhvr>
                                      <p:to>
                                        <p:strVal val="visible"/>
                                      </p:to>
                                    </p:set>
                                    <p:animEffect transition="in" filter="wipe(down)">
                                      <p:cBhvr>
                                        <p:cTn id="20" dur="500"/>
                                        <p:tgtEl>
                                          <p:spTgt spid="378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参考材料：</a:t>
            </a:r>
            <a:endParaRPr lang="en-US" altLang="zh-CN" dirty="0"/>
          </a:p>
          <a:p>
            <a:pPr lvl="1"/>
            <a:r>
              <a:rPr lang="en-US" altLang="zh-CN" dirty="0" smtClean="0"/>
              <a:t>Fundamentals </a:t>
            </a:r>
            <a:r>
              <a:rPr lang="en-US" altLang="zh-CN" dirty="0"/>
              <a:t>of Parallel Computer Architecture. Chapter 7 and 8.</a:t>
            </a:r>
          </a:p>
        </p:txBody>
      </p:sp>
      <p:sp>
        <p:nvSpPr>
          <p:cNvPr id="3" name="标题 2"/>
          <p:cNvSpPr>
            <a:spLocks noGrp="1"/>
          </p:cNvSpPr>
          <p:nvPr>
            <p:ph type="title"/>
          </p:nvPr>
        </p:nvSpPr>
        <p:spPr/>
        <p:txBody>
          <a:bodyPr/>
          <a:lstStyle/>
          <a:p>
            <a:r>
              <a:rPr lang="zh-CN" altLang="en-US" dirty="0"/>
              <a:t>课程内容</a:t>
            </a:r>
          </a:p>
        </p:txBody>
      </p:sp>
      <p:sp>
        <p:nvSpPr>
          <p:cNvPr id="4" name="灯片编号占位符 3"/>
          <p:cNvSpPr>
            <a:spLocks noGrp="1"/>
          </p:cNvSpPr>
          <p:nvPr>
            <p:ph type="sldNum" sz="quarter" idx="12"/>
          </p:nvPr>
        </p:nvSpPr>
        <p:spPr/>
        <p:txBody>
          <a:bodyPr/>
          <a:lstStyle/>
          <a:p>
            <a:fld id="{A5846718-CB15-44DC-A3B0-F0ED78D869D1}" type="slidenum">
              <a:rPr lang="en-SG" smtClean="0"/>
              <a:t>2</a:t>
            </a:fld>
            <a:endParaRPr lang="en-SG"/>
          </a:p>
        </p:txBody>
      </p:sp>
      <p:pic>
        <p:nvPicPr>
          <p:cNvPr id="5" name="图片 4"/>
          <p:cNvPicPr>
            <a:picLocks noChangeAspect="1"/>
          </p:cNvPicPr>
          <p:nvPr/>
        </p:nvPicPr>
        <p:blipFill>
          <a:blip r:embed="rId2"/>
          <a:stretch>
            <a:fillRect/>
          </a:stretch>
        </p:blipFill>
        <p:spPr>
          <a:xfrm>
            <a:off x="3602103" y="3633787"/>
            <a:ext cx="4677605" cy="2704902"/>
          </a:xfrm>
          <a:prstGeom prst="rect">
            <a:avLst/>
          </a:prstGeom>
        </p:spPr>
      </p:pic>
      <p:pic>
        <p:nvPicPr>
          <p:cNvPr id="6" name="图片 5"/>
          <p:cNvPicPr>
            <a:picLocks noChangeAspect="1"/>
          </p:cNvPicPr>
          <p:nvPr/>
        </p:nvPicPr>
        <p:blipFill>
          <a:blip r:embed="rId3"/>
          <a:stretch>
            <a:fillRect/>
          </a:stretch>
        </p:blipFill>
        <p:spPr>
          <a:xfrm>
            <a:off x="755576" y="3591297"/>
            <a:ext cx="2396091" cy="2713112"/>
          </a:xfrm>
          <a:prstGeom prst="rect">
            <a:avLst/>
          </a:prstGeom>
        </p:spPr>
      </p:pic>
    </p:spTree>
    <p:extLst>
      <p:ext uri="{BB962C8B-B14F-4D97-AF65-F5344CB8AC3E}">
        <p14:creationId xmlns:p14="http://schemas.microsoft.com/office/powerpoint/2010/main" val="334519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F4D9E-F75D-4EC8-BF72-0C51226A6B2E}"/>
              </a:ext>
            </a:extLst>
          </p:cNvPr>
          <p:cNvSpPr>
            <a:spLocks noGrp="1"/>
          </p:cNvSpPr>
          <p:nvPr>
            <p:ph idx="1"/>
          </p:nvPr>
        </p:nvSpPr>
        <p:spPr/>
        <p:txBody>
          <a:bodyPr/>
          <a:lstStyle/>
          <a:p>
            <a:r>
              <a:rPr lang="en-US" altLang="zh-CN" dirty="0"/>
              <a:t>CPU</a:t>
            </a:r>
            <a:r>
              <a:rPr lang="zh-CN" altLang="en-US" dirty="0"/>
              <a:t>读</a:t>
            </a:r>
            <a:r>
              <a:rPr lang="en-US" altLang="zh-CN" dirty="0"/>
              <a:t>Cache</a:t>
            </a:r>
          </a:p>
          <a:p>
            <a:pPr lvl="1"/>
            <a:r>
              <a:rPr lang="en-US" altLang="zh-CN" b="1" dirty="0">
                <a:solidFill>
                  <a:srgbClr val="0066CC"/>
                </a:solidFill>
              </a:rPr>
              <a:t>Read through</a:t>
            </a:r>
          </a:p>
          <a:p>
            <a:pPr lvl="2"/>
            <a:r>
              <a:rPr lang="zh-CN" altLang="en-US" b="0" dirty="0"/>
              <a:t>即直接从内存中读取数据；</a:t>
            </a:r>
            <a:endParaRPr lang="en-US" altLang="zh-CN" b="0" dirty="0"/>
          </a:p>
          <a:p>
            <a:pPr lvl="1"/>
            <a:r>
              <a:rPr lang="en-US" altLang="zh-CN" b="1" dirty="0">
                <a:solidFill>
                  <a:srgbClr val="0066CC"/>
                </a:solidFill>
              </a:rPr>
              <a:t>Read allocate</a:t>
            </a:r>
          </a:p>
          <a:p>
            <a:pPr lvl="2"/>
            <a:r>
              <a:rPr lang="zh-CN" altLang="en-US" b="0" dirty="0"/>
              <a:t>先把数据读取到</a:t>
            </a:r>
            <a:r>
              <a:rPr lang="en-US" altLang="zh-CN" b="0" dirty="0"/>
              <a:t>Cache</a:t>
            </a:r>
            <a:r>
              <a:rPr lang="zh-CN" altLang="en-US" b="0" dirty="0"/>
              <a:t>中，再从</a:t>
            </a:r>
            <a:r>
              <a:rPr lang="en-US" altLang="zh-CN" b="0" dirty="0"/>
              <a:t>Cache</a:t>
            </a:r>
            <a:r>
              <a:rPr lang="zh-CN" altLang="en-US" b="0" dirty="0"/>
              <a:t>中读数据</a:t>
            </a:r>
          </a:p>
          <a:p>
            <a:pPr lvl="1"/>
            <a:endParaRPr lang="zh-CN" altLang="en-US" dirty="0"/>
          </a:p>
        </p:txBody>
      </p:sp>
      <p:sp>
        <p:nvSpPr>
          <p:cNvPr id="3" name="标题 2">
            <a:extLst>
              <a:ext uri="{FF2B5EF4-FFF2-40B4-BE49-F238E27FC236}">
                <a16:creationId xmlns:a16="http://schemas.microsoft.com/office/drawing/2014/main" id="{B535E737-F05A-4B0A-881A-DA07DBFD2652}"/>
              </a:ext>
            </a:extLst>
          </p:cNvPr>
          <p:cNvSpPr>
            <a:spLocks noGrp="1"/>
          </p:cNvSpPr>
          <p:nvPr>
            <p:ph type="title"/>
          </p:nvPr>
        </p:nvSpPr>
        <p:spPr/>
        <p:txBody>
          <a:bodyPr/>
          <a:lstStyle/>
          <a:p>
            <a:r>
              <a:rPr lang="en-US" altLang="zh-CN" dirty="0"/>
              <a:t>Recall:</a:t>
            </a:r>
            <a:r>
              <a:rPr lang="zh-CN" altLang="en-US" dirty="0"/>
              <a:t> </a:t>
            </a:r>
            <a:r>
              <a:rPr lang="en-US" altLang="zh-CN" dirty="0"/>
              <a:t>CPU</a:t>
            </a:r>
            <a:r>
              <a:rPr lang="zh-CN" altLang="en-US" dirty="0"/>
              <a:t>读</a:t>
            </a:r>
            <a:r>
              <a:rPr lang="en-US" altLang="zh-CN" dirty="0"/>
              <a:t>Cache</a:t>
            </a:r>
            <a:endParaRPr lang="zh-CN" altLang="en-US" dirty="0"/>
          </a:p>
        </p:txBody>
      </p:sp>
      <p:sp>
        <p:nvSpPr>
          <p:cNvPr id="4" name="灯片编号占位符 3">
            <a:extLst>
              <a:ext uri="{FF2B5EF4-FFF2-40B4-BE49-F238E27FC236}">
                <a16:creationId xmlns:a16="http://schemas.microsoft.com/office/drawing/2014/main" id="{7B771EF6-656D-4D19-84B8-6A5A3E8CED22}"/>
              </a:ext>
            </a:extLst>
          </p:cNvPr>
          <p:cNvSpPr>
            <a:spLocks noGrp="1"/>
          </p:cNvSpPr>
          <p:nvPr>
            <p:ph type="sldNum" sz="quarter" idx="12"/>
          </p:nvPr>
        </p:nvSpPr>
        <p:spPr/>
        <p:txBody>
          <a:bodyPr/>
          <a:lstStyle/>
          <a:p>
            <a:fld id="{A5846718-CB15-44DC-A3B0-F0ED78D869D1}" type="slidenum">
              <a:rPr lang="en-SG" smtClean="0"/>
              <a:t>20</a:t>
            </a:fld>
            <a:endParaRPr lang="en-SG"/>
          </a:p>
        </p:txBody>
      </p:sp>
    </p:spTree>
    <p:extLst>
      <p:ext uri="{BB962C8B-B14F-4D97-AF65-F5344CB8AC3E}">
        <p14:creationId xmlns:p14="http://schemas.microsoft.com/office/powerpoint/2010/main" val="32193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F4D9E-F75D-4EC8-BF72-0C51226A6B2E}"/>
              </a:ext>
            </a:extLst>
          </p:cNvPr>
          <p:cNvSpPr>
            <a:spLocks noGrp="1"/>
          </p:cNvSpPr>
          <p:nvPr>
            <p:ph idx="1"/>
          </p:nvPr>
        </p:nvSpPr>
        <p:spPr>
          <a:xfrm>
            <a:off x="251520" y="1268760"/>
            <a:ext cx="8434671" cy="5314602"/>
          </a:xfrm>
        </p:spPr>
        <p:txBody>
          <a:bodyPr>
            <a:normAutofit fontScale="85000" lnSpcReduction="10000"/>
          </a:bodyPr>
          <a:lstStyle/>
          <a:p>
            <a:r>
              <a:rPr lang="zh-CN" altLang="en-US" dirty="0"/>
              <a:t>若</a:t>
            </a:r>
            <a:r>
              <a:rPr lang="en-US" altLang="zh-CN" dirty="0">
                <a:solidFill>
                  <a:srgbClr val="C00000"/>
                </a:solidFill>
              </a:rPr>
              <a:t>cache hit</a:t>
            </a:r>
            <a:r>
              <a:rPr lang="zh-CN" altLang="en-US" dirty="0">
                <a:solidFill>
                  <a:srgbClr val="C00000"/>
                </a:solidFill>
              </a:rPr>
              <a:t>命中</a:t>
            </a:r>
            <a:r>
              <a:rPr lang="zh-CN" altLang="en-US" dirty="0"/>
              <a:t>，有两种处理方式：</a:t>
            </a:r>
            <a:endParaRPr lang="en-US" altLang="zh-CN" dirty="0"/>
          </a:p>
          <a:p>
            <a:pPr lvl="1"/>
            <a:r>
              <a:rPr lang="en-US" altLang="zh-CN" b="1" dirty="0">
                <a:solidFill>
                  <a:srgbClr val="0066CC"/>
                </a:solidFill>
              </a:rPr>
              <a:t>Write-through</a:t>
            </a:r>
            <a:r>
              <a:rPr lang="zh-CN" altLang="en-US" b="1" dirty="0">
                <a:solidFill>
                  <a:srgbClr val="0066CC"/>
                </a:solidFill>
              </a:rPr>
              <a:t>（直写模式）</a:t>
            </a:r>
          </a:p>
          <a:p>
            <a:pPr lvl="2"/>
            <a:r>
              <a:rPr lang="zh-CN" altLang="en-US" dirty="0"/>
              <a:t>在数据更新时，把数据同时写入</a:t>
            </a:r>
            <a:r>
              <a:rPr lang="en-US" altLang="zh-CN" dirty="0"/>
              <a:t>Cache</a:t>
            </a:r>
            <a:r>
              <a:rPr lang="zh-CN" altLang="en-US" dirty="0"/>
              <a:t>和内存</a:t>
            </a:r>
          </a:p>
          <a:p>
            <a:pPr lvl="2"/>
            <a:r>
              <a:rPr lang="zh-CN" altLang="en-US" dirty="0"/>
              <a:t>优点是操作简单；</a:t>
            </a:r>
            <a:endParaRPr lang="en-US" altLang="zh-CN" dirty="0"/>
          </a:p>
          <a:p>
            <a:pPr lvl="2"/>
            <a:r>
              <a:rPr lang="zh-CN" altLang="en-US" dirty="0"/>
              <a:t>缺点是因为数据修改需要同时写入存储，数据写入速度较慢</a:t>
            </a:r>
            <a:endParaRPr lang="en-US" altLang="zh-CN" dirty="0"/>
          </a:p>
          <a:p>
            <a:pPr lvl="1"/>
            <a:r>
              <a:rPr lang="en-US" altLang="zh-CN" b="1" dirty="0">
                <a:solidFill>
                  <a:srgbClr val="0066CC"/>
                </a:solidFill>
              </a:rPr>
              <a:t>Write-back</a:t>
            </a:r>
            <a:r>
              <a:rPr lang="zh-CN" altLang="en-US" b="1" dirty="0">
                <a:solidFill>
                  <a:srgbClr val="0066CC"/>
                </a:solidFill>
              </a:rPr>
              <a:t>（回写模式）</a:t>
            </a:r>
            <a:endParaRPr lang="en-US" altLang="zh-CN" b="1" dirty="0">
              <a:solidFill>
                <a:srgbClr val="0066CC"/>
              </a:solidFill>
            </a:endParaRPr>
          </a:p>
          <a:p>
            <a:pPr lvl="2"/>
            <a:r>
              <a:rPr lang="zh-CN" altLang="en-US" dirty="0"/>
              <a:t>在数据更新时只写入缓存</a:t>
            </a:r>
            <a:r>
              <a:rPr lang="en-US" altLang="zh-CN" dirty="0"/>
              <a:t>Cache</a:t>
            </a:r>
            <a:r>
              <a:rPr lang="zh-CN" altLang="en-US" dirty="0"/>
              <a:t>，只在数据被替换出缓存时，被修改的缓存数据才会被写到内存</a:t>
            </a:r>
          </a:p>
          <a:p>
            <a:pPr lvl="2"/>
            <a:r>
              <a:rPr lang="zh-CN" altLang="en-US" dirty="0"/>
              <a:t>优点是数据写入速度快，因为不需要写内存</a:t>
            </a:r>
          </a:p>
          <a:p>
            <a:pPr lvl="2"/>
            <a:r>
              <a:rPr lang="zh-CN" altLang="en-US" dirty="0"/>
              <a:t>缺点是一旦更新后的数据未被写入后端存储时出现系统掉电的情况，数据将无法找回</a:t>
            </a:r>
          </a:p>
        </p:txBody>
      </p:sp>
      <p:sp>
        <p:nvSpPr>
          <p:cNvPr id="3" name="标题 2">
            <a:extLst>
              <a:ext uri="{FF2B5EF4-FFF2-40B4-BE49-F238E27FC236}">
                <a16:creationId xmlns:a16="http://schemas.microsoft.com/office/drawing/2014/main" id="{B535E737-F05A-4B0A-881A-DA07DBFD2652}"/>
              </a:ext>
            </a:extLst>
          </p:cNvPr>
          <p:cNvSpPr>
            <a:spLocks noGrp="1"/>
          </p:cNvSpPr>
          <p:nvPr>
            <p:ph type="title"/>
          </p:nvPr>
        </p:nvSpPr>
        <p:spPr>
          <a:xfrm>
            <a:off x="456591" y="136525"/>
            <a:ext cx="8229600" cy="1008112"/>
          </a:xfrm>
        </p:spPr>
        <p:txBody>
          <a:bodyPr/>
          <a:lstStyle/>
          <a:p>
            <a:r>
              <a:rPr lang="en-US" altLang="zh-CN" dirty="0"/>
              <a:t>Recall:</a:t>
            </a:r>
            <a:r>
              <a:rPr lang="zh-CN" altLang="en-US" dirty="0"/>
              <a:t> </a:t>
            </a:r>
            <a:r>
              <a:rPr lang="en-US" altLang="zh-CN" dirty="0"/>
              <a:t>CPU</a:t>
            </a:r>
            <a:r>
              <a:rPr lang="zh-CN" altLang="en-US" dirty="0"/>
              <a:t>写</a:t>
            </a:r>
            <a:r>
              <a:rPr lang="en-US" altLang="zh-CN" dirty="0"/>
              <a:t>Cache</a:t>
            </a:r>
            <a:endParaRPr lang="zh-CN" altLang="en-US" dirty="0"/>
          </a:p>
        </p:txBody>
      </p:sp>
      <p:sp>
        <p:nvSpPr>
          <p:cNvPr id="4" name="灯片编号占位符 3">
            <a:extLst>
              <a:ext uri="{FF2B5EF4-FFF2-40B4-BE49-F238E27FC236}">
                <a16:creationId xmlns:a16="http://schemas.microsoft.com/office/drawing/2014/main" id="{7B771EF6-656D-4D19-84B8-6A5A3E8CED22}"/>
              </a:ext>
            </a:extLst>
          </p:cNvPr>
          <p:cNvSpPr>
            <a:spLocks noGrp="1"/>
          </p:cNvSpPr>
          <p:nvPr>
            <p:ph type="sldNum" sz="quarter" idx="12"/>
          </p:nvPr>
        </p:nvSpPr>
        <p:spPr/>
        <p:txBody>
          <a:bodyPr/>
          <a:lstStyle/>
          <a:p>
            <a:fld id="{A5846718-CB15-44DC-A3B0-F0ED78D869D1}" type="slidenum">
              <a:rPr lang="en-SG" smtClean="0"/>
              <a:t>21</a:t>
            </a:fld>
            <a:endParaRPr lang="en-SG"/>
          </a:p>
        </p:txBody>
      </p:sp>
    </p:spTree>
    <p:extLst>
      <p:ext uri="{BB962C8B-B14F-4D97-AF65-F5344CB8AC3E}">
        <p14:creationId xmlns:p14="http://schemas.microsoft.com/office/powerpoint/2010/main" val="141434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wipe(down)">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down)">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wipe(down)">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F4D9E-F75D-4EC8-BF72-0C51226A6B2E}"/>
              </a:ext>
            </a:extLst>
          </p:cNvPr>
          <p:cNvSpPr>
            <a:spLocks noGrp="1"/>
          </p:cNvSpPr>
          <p:nvPr>
            <p:ph idx="1"/>
          </p:nvPr>
        </p:nvSpPr>
        <p:spPr>
          <a:xfrm>
            <a:off x="251520" y="1268760"/>
            <a:ext cx="8434671" cy="5314602"/>
          </a:xfrm>
        </p:spPr>
        <p:txBody>
          <a:bodyPr>
            <a:normAutofit/>
          </a:bodyPr>
          <a:lstStyle/>
          <a:p>
            <a:r>
              <a:rPr lang="zh-CN" altLang="en-US" dirty="0"/>
              <a:t>若</a:t>
            </a:r>
            <a:r>
              <a:rPr lang="en-US" altLang="zh-CN" dirty="0">
                <a:solidFill>
                  <a:srgbClr val="C00000"/>
                </a:solidFill>
              </a:rPr>
              <a:t>cache miss</a:t>
            </a:r>
            <a:r>
              <a:rPr lang="zh-CN" altLang="en-US" dirty="0"/>
              <a:t>，有两种处理方式：</a:t>
            </a:r>
            <a:endParaRPr lang="en-US" altLang="zh-CN" dirty="0"/>
          </a:p>
          <a:p>
            <a:pPr lvl="1"/>
            <a:r>
              <a:rPr lang="en-US" altLang="zh-CN" b="1" dirty="0">
                <a:solidFill>
                  <a:srgbClr val="0066CC"/>
                </a:solidFill>
              </a:rPr>
              <a:t>Write allocate</a:t>
            </a:r>
            <a:r>
              <a:rPr lang="zh-CN" altLang="en-US" sz="2000" b="1" dirty="0">
                <a:solidFill>
                  <a:srgbClr val="0066CC"/>
                </a:solidFill>
              </a:rPr>
              <a:t>（写分配模式）</a:t>
            </a:r>
          </a:p>
          <a:p>
            <a:pPr lvl="2"/>
            <a:r>
              <a:rPr lang="zh-CN" altLang="en-US" dirty="0"/>
              <a:t>把要写的地址所在的块先从内存调入</a:t>
            </a:r>
            <a:r>
              <a:rPr lang="en-US" altLang="zh-CN" dirty="0"/>
              <a:t>cache</a:t>
            </a:r>
            <a:r>
              <a:rPr lang="zh-CN" altLang="en-US" dirty="0"/>
              <a:t>中，然后写</a:t>
            </a:r>
            <a:r>
              <a:rPr lang="en-US" altLang="zh-CN" dirty="0"/>
              <a:t>cache</a:t>
            </a:r>
          </a:p>
          <a:p>
            <a:pPr lvl="1"/>
            <a:r>
              <a:rPr lang="en-US" altLang="zh-CN" b="1" dirty="0">
                <a:solidFill>
                  <a:srgbClr val="0066CC"/>
                </a:solidFill>
              </a:rPr>
              <a:t>Write no-allocate </a:t>
            </a:r>
            <a:r>
              <a:rPr lang="en-US" altLang="zh-CN" sz="2000" b="1" dirty="0">
                <a:solidFill>
                  <a:srgbClr val="0066CC"/>
                </a:solidFill>
              </a:rPr>
              <a:t>(</a:t>
            </a:r>
            <a:r>
              <a:rPr lang="zh-CN" altLang="en-US" sz="2000" b="1" dirty="0">
                <a:solidFill>
                  <a:srgbClr val="0066CC"/>
                </a:solidFill>
              </a:rPr>
              <a:t>也称为</a:t>
            </a:r>
            <a:r>
              <a:rPr lang="en-US" altLang="zh-CN" sz="2400" b="1" dirty="0">
                <a:solidFill>
                  <a:srgbClr val="0066CC"/>
                </a:solidFill>
              </a:rPr>
              <a:t>no-write allocate</a:t>
            </a:r>
            <a:r>
              <a:rPr lang="zh-CN" altLang="en-US" sz="2000" b="1" dirty="0">
                <a:solidFill>
                  <a:srgbClr val="0066CC"/>
                </a:solidFill>
              </a:rPr>
              <a:t>，非写分配模式</a:t>
            </a:r>
            <a:r>
              <a:rPr lang="en-US" altLang="zh-CN" sz="2000" b="1" dirty="0">
                <a:solidFill>
                  <a:srgbClr val="0066CC"/>
                </a:solidFill>
              </a:rPr>
              <a:t>) </a:t>
            </a:r>
            <a:endParaRPr lang="en-US" altLang="zh-CN" b="1" dirty="0">
              <a:solidFill>
                <a:srgbClr val="0066CC"/>
              </a:solidFill>
            </a:endParaRPr>
          </a:p>
          <a:p>
            <a:pPr lvl="2"/>
            <a:r>
              <a:rPr lang="zh-CN" altLang="en-US" dirty="0"/>
              <a:t>并不将写入位置的数据读入缓存，直接把要写的数据写入到内存中</a:t>
            </a:r>
          </a:p>
        </p:txBody>
      </p:sp>
      <p:sp>
        <p:nvSpPr>
          <p:cNvPr id="3" name="标题 2">
            <a:extLst>
              <a:ext uri="{FF2B5EF4-FFF2-40B4-BE49-F238E27FC236}">
                <a16:creationId xmlns:a16="http://schemas.microsoft.com/office/drawing/2014/main" id="{B535E737-F05A-4B0A-881A-DA07DBFD2652}"/>
              </a:ext>
            </a:extLst>
          </p:cNvPr>
          <p:cNvSpPr>
            <a:spLocks noGrp="1"/>
          </p:cNvSpPr>
          <p:nvPr>
            <p:ph type="title"/>
          </p:nvPr>
        </p:nvSpPr>
        <p:spPr>
          <a:xfrm>
            <a:off x="456591" y="136525"/>
            <a:ext cx="8229600" cy="1008112"/>
          </a:xfrm>
        </p:spPr>
        <p:txBody>
          <a:bodyPr/>
          <a:lstStyle/>
          <a:p>
            <a:r>
              <a:rPr lang="en-US" altLang="zh-CN" dirty="0"/>
              <a:t>Recall:</a:t>
            </a:r>
            <a:r>
              <a:rPr lang="zh-CN" altLang="en-US" dirty="0"/>
              <a:t> </a:t>
            </a:r>
            <a:r>
              <a:rPr lang="en-US" altLang="zh-CN" dirty="0"/>
              <a:t>CPU</a:t>
            </a:r>
            <a:r>
              <a:rPr lang="zh-CN" altLang="en-US" dirty="0"/>
              <a:t>写</a:t>
            </a:r>
            <a:r>
              <a:rPr lang="en-US" altLang="zh-CN" dirty="0"/>
              <a:t>Cache</a:t>
            </a:r>
            <a:endParaRPr lang="zh-CN" altLang="en-US" dirty="0"/>
          </a:p>
        </p:txBody>
      </p:sp>
      <p:sp>
        <p:nvSpPr>
          <p:cNvPr id="4" name="灯片编号占位符 3">
            <a:extLst>
              <a:ext uri="{FF2B5EF4-FFF2-40B4-BE49-F238E27FC236}">
                <a16:creationId xmlns:a16="http://schemas.microsoft.com/office/drawing/2014/main" id="{7B771EF6-656D-4D19-84B8-6A5A3E8CED22}"/>
              </a:ext>
            </a:extLst>
          </p:cNvPr>
          <p:cNvSpPr>
            <a:spLocks noGrp="1"/>
          </p:cNvSpPr>
          <p:nvPr>
            <p:ph type="sldNum" sz="quarter" idx="12"/>
          </p:nvPr>
        </p:nvSpPr>
        <p:spPr/>
        <p:txBody>
          <a:bodyPr/>
          <a:lstStyle/>
          <a:p>
            <a:fld id="{A5846718-CB15-44DC-A3B0-F0ED78D869D1}" type="slidenum">
              <a:rPr lang="en-SG" smtClean="0"/>
              <a:t>22</a:t>
            </a:fld>
            <a:endParaRPr lang="en-SG"/>
          </a:p>
        </p:txBody>
      </p:sp>
    </p:spTree>
    <p:extLst>
      <p:ext uri="{BB962C8B-B14F-4D97-AF65-F5344CB8AC3E}">
        <p14:creationId xmlns:p14="http://schemas.microsoft.com/office/powerpoint/2010/main" val="2943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B5CCB9-7D73-41EC-BDE8-6AF44657654F}"/>
              </a:ext>
            </a:extLst>
          </p:cNvPr>
          <p:cNvSpPr>
            <a:spLocks noGrp="1"/>
          </p:cNvSpPr>
          <p:nvPr>
            <p:ph type="sldNum" sz="quarter" idx="12"/>
          </p:nvPr>
        </p:nvSpPr>
        <p:spPr/>
        <p:txBody>
          <a:bodyPr/>
          <a:lstStyle/>
          <a:p>
            <a:fld id="{A5846718-CB15-44DC-A3B0-F0ED78D869D1}" type="slidenum">
              <a:rPr lang="en-SG" smtClean="0"/>
              <a:t>23</a:t>
            </a:fld>
            <a:endParaRPr lang="en-SG"/>
          </a:p>
        </p:txBody>
      </p:sp>
      <p:pic>
        <p:nvPicPr>
          <p:cNvPr id="3" name="图片 2">
            <a:extLst>
              <a:ext uri="{FF2B5EF4-FFF2-40B4-BE49-F238E27FC236}">
                <a16:creationId xmlns:a16="http://schemas.microsoft.com/office/drawing/2014/main" id="{43C1F90A-13FC-4929-9502-4F611C93CDD8}"/>
              </a:ext>
            </a:extLst>
          </p:cNvPr>
          <p:cNvPicPr>
            <a:picLocks noChangeAspect="1"/>
          </p:cNvPicPr>
          <p:nvPr/>
        </p:nvPicPr>
        <p:blipFill>
          <a:blip r:embed="rId2"/>
          <a:stretch>
            <a:fillRect/>
          </a:stretch>
        </p:blipFill>
        <p:spPr>
          <a:xfrm>
            <a:off x="2483768" y="9624"/>
            <a:ext cx="5150097" cy="6941435"/>
          </a:xfrm>
          <a:prstGeom prst="rect">
            <a:avLst/>
          </a:prstGeom>
        </p:spPr>
      </p:pic>
      <p:sp>
        <p:nvSpPr>
          <p:cNvPr id="6" name="标注: 线形 5">
            <a:extLst>
              <a:ext uri="{FF2B5EF4-FFF2-40B4-BE49-F238E27FC236}">
                <a16:creationId xmlns:a16="http://schemas.microsoft.com/office/drawing/2014/main" id="{788F279B-9BB5-4D87-81C2-1B59BF9AC9D9}"/>
              </a:ext>
            </a:extLst>
          </p:cNvPr>
          <p:cNvSpPr/>
          <p:nvPr/>
        </p:nvSpPr>
        <p:spPr>
          <a:xfrm>
            <a:off x="7092280" y="1399216"/>
            <a:ext cx="1080120" cy="661632"/>
          </a:xfrm>
          <a:prstGeom prst="borderCallout1">
            <a:avLst>
              <a:gd name="adj1" fmla="val 51656"/>
              <a:gd name="adj2" fmla="val -4974"/>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Write </a:t>
            </a:r>
          </a:p>
          <a:p>
            <a:pPr algn="ctr"/>
            <a:r>
              <a:rPr lang="en-US" altLang="zh-CN"/>
              <a:t>through</a:t>
            </a:r>
          </a:p>
        </p:txBody>
      </p:sp>
      <p:sp>
        <p:nvSpPr>
          <p:cNvPr id="7" name="标注: 线形 6">
            <a:extLst>
              <a:ext uri="{FF2B5EF4-FFF2-40B4-BE49-F238E27FC236}">
                <a16:creationId xmlns:a16="http://schemas.microsoft.com/office/drawing/2014/main" id="{6C7F581B-D0D1-4BFA-BC25-40F55FD3E962}"/>
              </a:ext>
            </a:extLst>
          </p:cNvPr>
          <p:cNvSpPr/>
          <p:nvPr/>
        </p:nvSpPr>
        <p:spPr>
          <a:xfrm>
            <a:off x="7633863" y="2190539"/>
            <a:ext cx="1402633" cy="661632"/>
          </a:xfrm>
          <a:prstGeom prst="borderCallout1">
            <a:avLst>
              <a:gd name="adj1" fmla="val 51656"/>
              <a:gd name="adj2" fmla="val -4974"/>
              <a:gd name="adj3" fmla="val 85079"/>
              <a:gd name="adj4" fmla="val -14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 </a:t>
            </a:r>
          </a:p>
          <a:p>
            <a:pPr algn="ctr"/>
            <a:r>
              <a:rPr lang="en-US" altLang="zh-CN" dirty="0"/>
              <a:t>no-allocate</a:t>
            </a:r>
          </a:p>
        </p:txBody>
      </p:sp>
      <p:sp>
        <p:nvSpPr>
          <p:cNvPr id="8" name="标注: 线形 7">
            <a:extLst>
              <a:ext uri="{FF2B5EF4-FFF2-40B4-BE49-F238E27FC236}">
                <a16:creationId xmlns:a16="http://schemas.microsoft.com/office/drawing/2014/main" id="{55A69332-A4A5-481D-9C3A-E89F6DCB5BA3}"/>
              </a:ext>
            </a:extLst>
          </p:cNvPr>
          <p:cNvSpPr/>
          <p:nvPr/>
        </p:nvSpPr>
        <p:spPr>
          <a:xfrm>
            <a:off x="270283" y="1530484"/>
            <a:ext cx="1402633" cy="661632"/>
          </a:xfrm>
          <a:prstGeom prst="borderCallout1">
            <a:avLst>
              <a:gd name="adj1" fmla="val 45075"/>
              <a:gd name="adj2" fmla="val 99540"/>
              <a:gd name="adj3" fmla="val 161859"/>
              <a:gd name="adj4" fmla="val 2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Read</a:t>
            </a:r>
          </a:p>
          <a:p>
            <a:pPr algn="ctr"/>
            <a:r>
              <a:rPr lang="en-US" altLang="zh-CN" dirty="0"/>
              <a:t>allocate </a:t>
            </a:r>
          </a:p>
        </p:txBody>
      </p:sp>
      <p:sp>
        <p:nvSpPr>
          <p:cNvPr id="9" name="文本框 8">
            <a:extLst>
              <a:ext uri="{FF2B5EF4-FFF2-40B4-BE49-F238E27FC236}">
                <a16:creationId xmlns:a16="http://schemas.microsoft.com/office/drawing/2014/main" id="{D03140DD-0527-4412-8B74-1953FFB00735}"/>
              </a:ext>
            </a:extLst>
          </p:cNvPr>
          <p:cNvSpPr txBox="1"/>
          <p:nvPr/>
        </p:nvSpPr>
        <p:spPr>
          <a:xfrm>
            <a:off x="270283" y="188640"/>
            <a:ext cx="3096344" cy="830997"/>
          </a:xfrm>
          <a:prstGeom prst="rect">
            <a:avLst/>
          </a:prstGeom>
          <a:noFill/>
        </p:spPr>
        <p:txBody>
          <a:bodyPr wrap="square" rtlCol="0">
            <a:spAutoFit/>
          </a:bodyPr>
          <a:lstStyle/>
          <a:p>
            <a:r>
              <a:rPr lang="en-US" altLang="zh-CN" sz="2400" b="1" dirty="0">
                <a:solidFill>
                  <a:srgbClr val="FF0000"/>
                </a:solidFill>
              </a:rPr>
              <a:t>Write-through + </a:t>
            </a:r>
          </a:p>
          <a:p>
            <a:r>
              <a:rPr lang="en-US" altLang="zh-CN" sz="2400" b="1" dirty="0">
                <a:solidFill>
                  <a:srgbClr val="FF0000"/>
                </a:solidFill>
              </a:rPr>
              <a:t>Write no-allocate</a:t>
            </a:r>
            <a:endParaRPr lang="zh-CN" altLang="en-US" sz="2400" b="1" dirty="0">
              <a:solidFill>
                <a:srgbClr val="FF0000"/>
              </a:solidFill>
            </a:endParaRPr>
          </a:p>
        </p:txBody>
      </p:sp>
    </p:spTree>
    <p:extLst>
      <p:ext uri="{BB962C8B-B14F-4D97-AF65-F5344CB8AC3E}">
        <p14:creationId xmlns:p14="http://schemas.microsoft.com/office/powerpoint/2010/main" val="239072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05E68E9-5C6C-4DC1-867D-3C6D64487E8B}"/>
              </a:ext>
            </a:extLst>
          </p:cNvPr>
          <p:cNvSpPr>
            <a:spLocks noGrp="1"/>
          </p:cNvSpPr>
          <p:nvPr>
            <p:ph type="sldNum" sz="quarter" idx="12"/>
          </p:nvPr>
        </p:nvSpPr>
        <p:spPr/>
        <p:txBody>
          <a:bodyPr/>
          <a:lstStyle/>
          <a:p>
            <a:fld id="{A5846718-CB15-44DC-A3B0-F0ED78D869D1}" type="slidenum">
              <a:rPr lang="en-SG" smtClean="0"/>
              <a:t>24</a:t>
            </a:fld>
            <a:endParaRPr lang="en-SG"/>
          </a:p>
        </p:txBody>
      </p:sp>
      <p:pic>
        <p:nvPicPr>
          <p:cNvPr id="5" name="图片 4">
            <a:extLst>
              <a:ext uri="{FF2B5EF4-FFF2-40B4-BE49-F238E27FC236}">
                <a16:creationId xmlns:a16="http://schemas.microsoft.com/office/drawing/2014/main" id="{17726BEF-F8BC-49ED-9F01-82CA988BC9AD}"/>
              </a:ext>
            </a:extLst>
          </p:cNvPr>
          <p:cNvPicPr>
            <a:picLocks noChangeAspect="1"/>
          </p:cNvPicPr>
          <p:nvPr/>
        </p:nvPicPr>
        <p:blipFill>
          <a:blip r:embed="rId2"/>
          <a:stretch>
            <a:fillRect/>
          </a:stretch>
        </p:blipFill>
        <p:spPr>
          <a:xfrm>
            <a:off x="1895707" y="0"/>
            <a:ext cx="5352585" cy="6858000"/>
          </a:xfrm>
          <a:prstGeom prst="rect">
            <a:avLst/>
          </a:prstGeom>
        </p:spPr>
      </p:pic>
      <p:sp>
        <p:nvSpPr>
          <p:cNvPr id="6" name="标注: 线形 5">
            <a:extLst>
              <a:ext uri="{FF2B5EF4-FFF2-40B4-BE49-F238E27FC236}">
                <a16:creationId xmlns:a16="http://schemas.microsoft.com/office/drawing/2014/main" id="{D3896A40-5616-4863-8144-CB54E7F1D2D5}"/>
              </a:ext>
            </a:extLst>
          </p:cNvPr>
          <p:cNvSpPr/>
          <p:nvPr/>
        </p:nvSpPr>
        <p:spPr>
          <a:xfrm>
            <a:off x="7452320" y="620688"/>
            <a:ext cx="1512168" cy="661632"/>
          </a:xfrm>
          <a:prstGeom prst="borderCallout1">
            <a:avLst>
              <a:gd name="adj1" fmla="val 51656"/>
              <a:gd name="adj2" fmla="val -4974"/>
              <a:gd name="adj3" fmla="val 147600"/>
              <a:gd name="adj4" fmla="val -9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 </a:t>
            </a:r>
          </a:p>
          <a:p>
            <a:pPr algn="ctr"/>
            <a:r>
              <a:rPr lang="en-US" altLang="zh-CN" dirty="0"/>
              <a:t>back</a:t>
            </a:r>
          </a:p>
        </p:txBody>
      </p:sp>
      <p:sp>
        <p:nvSpPr>
          <p:cNvPr id="7" name="标注: 线形 6">
            <a:extLst>
              <a:ext uri="{FF2B5EF4-FFF2-40B4-BE49-F238E27FC236}">
                <a16:creationId xmlns:a16="http://schemas.microsoft.com/office/drawing/2014/main" id="{0F62D9C1-3D07-45B9-9648-2775DF741A3A}"/>
              </a:ext>
            </a:extLst>
          </p:cNvPr>
          <p:cNvSpPr/>
          <p:nvPr/>
        </p:nvSpPr>
        <p:spPr>
          <a:xfrm>
            <a:off x="7507087" y="1916832"/>
            <a:ext cx="1402633" cy="661632"/>
          </a:xfrm>
          <a:prstGeom prst="borderCallout1">
            <a:avLst>
              <a:gd name="adj1" fmla="val 51656"/>
              <a:gd name="adj2" fmla="val -4974"/>
              <a:gd name="adj3" fmla="val 9396"/>
              <a:gd name="adj4" fmla="val -146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 </a:t>
            </a:r>
          </a:p>
          <a:p>
            <a:pPr algn="ctr"/>
            <a:r>
              <a:rPr lang="en-US" altLang="zh-CN" dirty="0"/>
              <a:t>allocate</a:t>
            </a:r>
          </a:p>
        </p:txBody>
      </p:sp>
      <p:sp>
        <p:nvSpPr>
          <p:cNvPr id="8" name="标注: 线形 7">
            <a:extLst>
              <a:ext uri="{FF2B5EF4-FFF2-40B4-BE49-F238E27FC236}">
                <a16:creationId xmlns:a16="http://schemas.microsoft.com/office/drawing/2014/main" id="{746CB8D7-62E7-4533-9C8A-554F293F3374}"/>
              </a:ext>
            </a:extLst>
          </p:cNvPr>
          <p:cNvSpPr/>
          <p:nvPr/>
        </p:nvSpPr>
        <p:spPr>
          <a:xfrm>
            <a:off x="270283" y="1530484"/>
            <a:ext cx="1402633" cy="661632"/>
          </a:xfrm>
          <a:prstGeom prst="borderCallout1">
            <a:avLst>
              <a:gd name="adj1" fmla="val 45075"/>
              <a:gd name="adj2" fmla="val 99540"/>
              <a:gd name="adj3" fmla="val 62045"/>
              <a:gd name="adj4" fmla="val 161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Read</a:t>
            </a:r>
          </a:p>
          <a:p>
            <a:pPr algn="ctr"/>
            <a:r>
              <a:rPr lang="en-US" altLang="zh-CN" dirty="0"/>
              <a:t>allocate </a:t>
            </a:r>
          </a:p>
        </p:txBody>
      </p:sp>
      <p:sp>
        <p:nvSpPr>
          <p:cNvPr id="9" name="文本框 8">
            <a:extLst>
              <a:ext uri="{FF2B5EF4-FFF2-40B4-BE49-F238E27FC236}">
                <a16:creationId xmlns:a16="http://schemas.microsoft.com/office/drawing/2014/main" id="{3DFA3607-AAFE-4985-A8A5-0675FEAB0ACB}"/>
              </a:ext>
            </a:extLst>
          </p:cNvPr>
          <p:cNvSpPr txBox="1"/>
          <p:nvPr/>
        </p:nvSpPr>
        <p:spPr>
          <a:xfrm>
            <a:off x="323528" y="188640"/>
            <a:ext cx="3096344" cy="830997"/>
          </a:xfrm>
          <a:prstGeom prst="rect">
            <a:avLst/>
          </a:prstGeom>
          <a:noFill/>
        </p:spPr>
        <p:txBody>
          <a:bodyPr wrap="square" rtlCol="0">
            <a:spAutoFit/>
          </a:bodyPr>
          <a:lstStyle/>
          <a:p>
            <a:r>
              <a:rPr lang="en-US" altLang="zh-CN" sz="2400" b="1" dirty="0">
                <a:solidFill>
                  <a:srgbClr val="FF0000"/>
                </a:solidFill>
              </a:rPr>
              <a:t>Write-back + </a:t>
            </a:r>
          </a:p>
          <a:p>
            <a:r>
              <a:rPr lang="en-US" altLang="zh-CN" sz="2400" b="1" dirty="0">
                <a:solidFill>
                  <a:srgbClr val="FF0000"/>
                </a:solidFill>
              </a:rPr>
              <a:t>Write allocate</a:t>
            </a:r>
            <a:endParaRPr lang="zh-CN" altLang="en-US" sz="2400" b="1" dirty="0">
              <a:solidFill>
                <a:srgbClr val="FF0000"/>
              </a:solidFill>
            </a:endParaRPr>
          </a:p>
        </p:txBody>
      </p:sp>
    </p:spTree>
    <p:extLst>
      <p:ext uri="{BB962C8B-B14F-4D97-AF65-F5344CB8AC3E}">
        <p14:creationId xmlns:p14="http://schemas.microsoft.com/office/powerpoint/2010/main" val="41845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6C1A9529-2C58-497A-8EAB-234FBAB833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CB6D7A5-7932-452F-9E8B-F845FBD39364}" type="slidenum">
              <a:rPr lang="en-US" altLang="zh-CN" sz="1200"/>
              <a:pPr/>
              <a:t>25</a:t>
            </a:fld>
            <a:endParaRPr lang="en-US" altLang="zh-CN" sz="1200"/>
          </a:p>
        </p:txBody>
      </p:sp>
      <p:sp>
        <p:nvSpPr>
          <p:cNvPr id="39940" name="Rectangle 2">
            <a:extLst>
              <a:ext uri="{FF2B5EF4-FFF2-40B4-BE49-F238E27FC236}">
                <a16:creationId xmlns:a16="http://schemas.microsoft.com/office/drawing/2014/main" id="{54B49C05-ECC1-4033-B922-BC2C3B606112}"/>
              </a:ext>
            </a:extLst>
          </p:cNvPr>
          <p:cNvSpPr>
            <a:spLocks noGrp="1" noChangeArrowheads="1"/>
          </p:cNvSpPr>
          <p:nvPr>
            <p:ph type="title"/>
          </p:nvPr>
        </p:nvSpPr>
        <p:spPr>
          <a:xfrm>
            <a:off x="457200" y="31750"/>
            <a:ext cx="8229600" cy="1143000"/>
          </a:xfrm>
        </p:spPr>
        <p:txBody>
          <a:bodyPr>
            <a:normAutofit fontScale="90000"/>
          </a:bodyPr>
          <a:lstStyle/>
          <a:p>
            <a:pPr eaLnBrk="1" hangingPunct="1"/>
            <a:r>
              <a:rPr lang="en-US" altLang="zh-CN" dirty="0"/>
              <a:t>Coherence with Write-through Caches</a:t>
            </a:r>
          </a:p>
        </p:txBody>
      </p:sp>
      <p:sp>
        <p:nvSpPr>
          <p:cNvPr id="39941" name="Rectangle 3">
            <a:extLst>
              <a:ext uri="{FF2B5EF4-FFF2-40B4-BE49-F238E27FC236}">
                <a16:creationId xmlns:a16="http://schemas.microsoft.com/office/drawing/2014/main" id="{EC6A85F9-FC05-4A0A-8120-27A0B3341B2C}"/>
              </a:ext>
            </a:extLst>
          </p:cNvPr>
          <p:cNvSpPr>
            <a:spLocks noGrp="1" noChangeArrowheads="1"/>
          </p:cNvSpPr>
          <p:nvPr>
            <p:ph type="body" idx="1"/>
          </p:nvPr>
        </p:nvSpPr>
        <p:spPr>
          <a:xfrm>
            <a:off x="0" y="4988770"/>
            <a:ext cx="8763000" cy="681780"/>
          </a:xfrm>
        </p:spPr>
        <p:txBody>
          <a:bodyPr/>
          <a:lstStyle/>
          <a:p>
            <a:pPr lvl="1" eaLnBrk="1" hangingPunct="1">
              <a:spcBef>
                <a:spcPts val="600"/>
              </a:spcBef>
            </a:pPr>
            <a:r>
              <a:rPr lang="en-US" altLang="zh-CN" dirty="0">
                <a:ea typeface="ＭＳ Ｐゴシック" panose="020B0600070205080204" pitchFamily="34" charset="-128"/>
              </a:rPr>
              <a:t>Bus-based SMP implementation choice in the mid 80s</a:t>
            </a:r>
          </a:p>
        </p:txBody>
      </p:sp>
      <p:sp>
        <p:nvSpPr>
          <p:cNvPr id="39942" name="Text Box 4">
            <a:extLst>
              <a:ext uri="{FF2B5EF4-FFF2-40B4-BE49-F238E27FC236}">
                <a16:creationId xmlns:a16="http://schemas.microsoft.com/office/drawing/2014/main" id="{9F65ADDA-633A-471F-B68E-ECED89924AA1}"/>
              </a:ext>
            </a:extLst>
          </p:cNvPr>
          <p:cNvSpPr txBox="1">
            <a:spLocks noChangeArrowheads="1"/>
          </p:cNvSpPr>
          <p:nvPr/>
        </p:nvSpPr>
        <p:spPr bwMode="auto">
          <a:xfrm>
            <a:off x="669032" y="1559770"/>
            <a:ext cx="3733800" cy="2228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400" b="1" dirty="0">
                <a:solidFill>
                  <a:srgbClr val="0000FF"/>
                </a:solidFill>
                <a:latin typeface="Courier New" panose="02070309020205020404" pitchFamily="49" charset="0"/>
              </a:rPr>
              <a:t>sum = 0;</a:t>
            </a:r>
          </a:p>
          <a:p>
            <a:r>
              <a:rPr lang="en-US" altLang="zh-CN" sz="1400" b="1" dirty="0">
                <a:solidFill>
                  <a:srgbClr val="0000FF"/>
                </a:solidFill>
                <a:latin typeface="Courier New" panose="02070309020205020404" pitchFamily="49" charset="0"/>
              </a:rPr>
              <a:t>begin parallel</a:t>
            </a:r>
          </a:p>
          <a:p>
            <a:r>
              <a:rPr lang="en-US" altLang="zh-CN" sz="1400" b="1" dirty="0">
                <a:solidFill>
                  <a:srgbClr val="0000FF"/>
                </a:solidFill>
                <a:latin typeface="Courier New" panose="02070309020205020404" pitchFamily="49" charset="0"/>
              </a:rPr>
              <a:t>for (</a:t>
            </a:r>
            <a:r>
              <a:rPr lang="en-US" altLang="zh-CN" sz="1400" b="1" dirty="0" err="1">
                <a:solidFill>
                  <a:srgbClr val="0000FF"/>
                </a:solidFill>
                <a:latin typeface="Courier New" panose="02070309020205020404" pitchFamily="49" charset="0"/>
              </a:rPr>
              <a:t>i</a:t>
            </a:r>
            <a:r>
              <a:rPr lang="en-US" altLang="zh-CN" sz="1400" b="1" dirty="0">
                <a:solidFill>
                  <a:srgbClr val="0000FF"/>
                </a:solidFill>
                <a:latin typeface="Courier New" panose="02070309020205020404" pitchFamily="49" charset="0"/>
              </a:rPr>
              <a:t>=0; </a:t>
            </a:r>
            <a:r>
              <a:rPr lang="en-US" altLang="zh-CN" sz="1400" b="1" dirty="0" err="1">
                <a:solidFill>
                  <a:srgbClr val="0000FF"/>
                </a:solidFill>
                <a:latin typeface="Courier New" panose="02070309020205020404" pitchFamily="49" charset="0"/>
              </a:rPr>
              <a:t>i</a:t>
            </a:r>
            <a:r>
              <a:rPr lang="en-US" altLang="zh-CN" sz="1400" b="1" dirty="0">
                <a:solidFill>
                  <a:srgbClr val="0000FF"/>
                </a:solidFill>
                <a:latin typeface="Courier New" panose="02070309020205020404" pitchFamily="49" charset="0"/>
              </a:rPr>
              <a:t>&lt;2; </a:t>
            </a:r>
            <a:r>
              <a:rPr lang="en-US" altLang="zh-CN" sz="1400" b="1" dirty="0" err="1">
                <a:solidFill>
                  <a:srgbClr val="0000FF"/>
                </a:solidFill>
                <a:latin typeface="Courier New" panose="02070309020205020404" pitchFamily="49" charset="0"/>
              </a:rPr>
              <a:t>i</a:t>
            </a:r>
            <a:r>
              <a:rPr lang="en-US" altLang="zh-CN" sz="1400" b="1" dirty="0">
                <a:solidFill>
                  <a:srgbClr val="0000FF"/>
                </a:solidFill>
                <a:latin typeface="Courier New" panose="02070309020205020404" pitchFamily="49" charset="0"/>
              </a:rPr>
              <a:t>++) {</a:t>
            </a:r>
          </a:p>
          <a:p>
            <a:r>
              <a:rPr lang="en-US" altLang="zh-CN" sz="1400" b="1" dirty="0">
                <a:solidFill>
                  <a:srgbClr val="0000FF"/>
                </a:solidFill>
                <a:latin typeface="Courier New" panose="02070309020205020404" pitchFamily="49" charset="0"/>
              </a:rPr>
              <a:t>  lock(id, </a:t>
            </a:r>
            <a:r>
              <a:rPr lang="en-US" altLang="zh-CN" sz="1400" b="1" dirty="0" err="1">
                <a:solidFill>
                  <a:srgbClr val="0000FF"/>
                </a:solidFill>
                <a:latin typeface="Courier New" panose="02070309020205020404" pitchFamily="49" charset="0"/>
              </a:rPr>
              <a:t>myLock</a:t>
            </a:r>
            <a:r>
              <a:rPr lang="en-US" altLang="zh-CN" sz="1400" b="1" dirty="0">
                <a:solidFill>
                  <a:srgbClr val="0000FF"/>
                </a:solidFill>
                <a:latin typeface="Courier New" panose="02070309020205020404" pitchFamily="49" charset="0"/>
              </a:rPr>
              <a:t>);</a:t>
            </a:r>
          </a:p>
          <a:p>
            <a:r>
              <a:rPr lang="en-US" altLang="zh-CN" sz="1400" b="1" dirty="0">
                <a:solidFill>
                  <a:srgbClr val="0000FF"/>
                </a:solidFill>
                <a:latin typeface="Courier New" panose="02070309020205020404" pitchFamily="49" charset="0"/>
              </a:rPr>
              <a:t>  sum = sum + a[</a:t>
            </a:r>
            <a:r>
              <a:rPr lang="en-US" altLang="zh-CN" sz="1400" b="1" dirty="0" err="1">
                <a:solidFill>
                  <a:srgbClr val="0000FF"/>
                </a:solidFill>
                <a:latin typeface="Courier New" panose="02070309020205020404" pitchFamily="49" charset="0"/>
              </a:rPr>
              <a:t>i</a:t>
            </a:r>
            <a:r>
              <a:rPr lang="en-US" altLang="zh-CN" sz="1400" b="1" dirty="0">
                <a:solidFill>
                  <a:srgbClr val="0000FF"/>
                </a:solidFill>
                <a:latin typeface="Courier New" panose="02070309020205020404" pitchFamily="49" charset="0"/>
              </a:rPr>
              <a:t>];</a:t>
            </a:r>
          </a:p>
          <a:p>
            <a:r>
              <a:rPr lang="en-US" altLang="zh-CN" sz="1400" b="1" dirty="0">
                <a:solidFill>
                  <a:srgbClr val="0000FF"/>
                </a:solidFill>
                <a:latin typeface="Courier New" panose="02070309020205020404" pitchFamily="49" charset="0"/>
              </a:rPr>
              <a:t>  unlock(id, </a:t>
            </a:r>
            <a:r>
              <a:rPr lang="en-US" altLang="zh-CN" sz="1400" b="1" dirty="0" err="1">
                <a:solidFill>
                  <a:srgbClr val="0000FF"/>
                </a:solidFill>
                <a:latin typeface="Courier New" panose="02070309020205020404" pitchFamily="49" charset="0"/>
              </a:rPr>
              <a:t>myLock</a:t>
            </a:r>
            <a:r>
              <a:rPr lang="en-US" altLang="zh-CN" sz="1400" b="1" dirty="0">
                <a:solidFill>
                  <a:srgbClr val="0000FF"/>
                </a:solidFill>
                <a:latin typeface="Courier New" panose="02070309020205020404" pitchFamily="49" charset="0"/>
              </a:rPr>
              <a:t>);</a:t>
            </a:r>
          </a:p>
          <a:p>
            <a:r>
              <a:rPr lang="en-US" altLang="zh-CN" sz="1400" b="1" dirty="0">
                <a:solidFill>
                  <a:srgbClr val="0000FF"/>
                </a:solidFill>
                <a:latin typeface="Courier New" panose="02070309020205020404" pitchFamily="49" charset="0"/>
              </a:rPr>
              <a:t>end parallel</a:t>
            </a:r>
          </a:p>
          <a:p>
            <a:r>
              <a:rPr lang="en-US" altLang="zh-CN" sz="1400" b="1" dirty="0">
                <a:solidFill>
                  <a:srgbClr val="0000FF"/>
                </a:solidFill>
                <a:latin typeface="Courier New" panose="02070309020205020404" pitchFamily="49" charset="0"/>
              </a:rPr>
              <a:t>Print sum;</a:t>
            </a:r>
          </a:p>
          <a:p>
            <a:endParaRPr lang="en-US" altLang="zh-CN" sz="1400" b="1" dirty="0">
              <a:solidFill>
                <a:srgbClr val="0000FF"/>
              </a:solidFill>
              <a:latin typeface="Courier New" panose="02070309020205020404" pitchFamily="49" charset="0"/>
            </a:endParaRPr>
          </a:p>
          <a:p>
            <a:r>
              <a:rPr lang="en-US" altLang="zh-CN" sz="1400" b="1" dirty="0">
                <a:solidFill>
                  <a:srgbClr val="0000FF"/>
                </a:solidFill>
                <a:latin typeface="Courier New" panose="02070309020205020404" pitchFamily="49" charset="0"/>
              </a:rPr>
              <a:t>Suppose a[0] = 3 and a[1] = 7</a:t>
            </a:r>
          </a:p>
        </p:txBody>
      </p:sp>
      <p:grpSp>
        <p:nvGrpSpPr>
          <p:cNvPr id="39943" name="Group 5">
            <a:extLst>
              <a:ext uri="{FF2B5EF4-FFF2-40B4-BE49-F238E27FC236}">
                <a16:creationId xmlns:a16="http://schemas.microsoft.com/office/drawing/2014/main" id="{C1A2BDF1-9583-4BA0-AD4E-95090B168C03}"/>
              </a:ext>
            </a:extLst>
          </p:cNvPr>
          <p:cNvGrpSpPr>
            <a:grpSpLocks/>
          </p:cNvGrpSpPr>
          <p:nvPr/>
        </p:nvGrpSpPr>
        <p:grpSpPr bwMode="auto">
          <a:xfrm>
            <a:off x="4860032" y="1712170"/>
            <a:ext cx="3429000" cy="2590800"/>
            <a:chOff x="1536" y="1584"/>
            <a:chExt cx="2160" cy="1632"/>
          </a:xfrm>
        </p:grpSpPr>
        <p:sp>
          <p:nvSpPr>
            <p:cNvPr id="39950" name="Oval 6">
              <a:extLst>
                <a:ext uri="{FF2B5EF4-FFF2-40B4-BE49-F238E27FC236}">
                  <a16:creationId xmlns:a16="http://schemas.microsoft.com/office/drawing/2014/main" id="{41E0664B-4FA9-4D47-A16F-05A105EA941D}"/>
                </a:ext>
              </a:extLst>
            </p:cNvPr>
            <p:cNvSpPr>
              <a:spLocks noChangeArrowheads="1"/>
            </p:cNvSpPr>
            <p:nvPr/>
          </p:nvSpPr>
          <p:spPr bwMode="auto">
            <a:xfrm>
              <a:off x="1632"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0</a:t>
              </a:r>
            </a:p>
          </p:txBody>
        </p:sp>
        <p:sp>
          <p:nvSpPr>
            <p:cNvPr id="39951" name="Rectangle 7">
              <a:extLst>
                <a:ext uri="{FF2B5EF4-FFF2-40B4-BE49-F238E27FC236}">
                  <a16:creationId xmlns:a16="http://schemas.microsoft.com/office/drawing/2014/main" id="{13E387A6-BF3F-4493-BAFD-AFC5D09B1F0F}"/>
                </a:ext>
              </a:extLst>
            </p:cNvPr>
            <p:cNvSpPr>
              <a:spLocks noChangeArrowheads="1"/>
            </p:cNvSpPr>
            <p:nvPr/>
          </p:nvSpPr>
          <p:spPr bwMode="auto">
            <a:xfrm>
              <a:off x="1584"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52" name="Rectangle 8">
              <a:extLst>
                <a:ext uri="{FF2B5EF4-FFF2-40B4-BE49-F238E27FC236}">
                  <a16:creationId xmlns:a16="http://schemas.microsoft.com/office/drawing/2014/main" id="{9F9B681E-2C39-4ED2-8DCC-D3B3FAFCD68C}"/>
                </a:ext>
              </a:extLst>
            </p:cNvPr>
            <p:cNvSpPr>
              <a:spLocks noChangeArrowheads="1"/>
            </p:cNvSpPr>
            <p:nvPr/>
          </p:nvSpPr>
          <p:spPr bwMode="auto">
            <a:xfrm>
              <a:off x="1584" y="2784"/>
              <a:ext cx="21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53" name="Line 9">
              <a:extLst>
                <a:ext uri="{FF2B5EF4-FFF2-40B4-BE49-F238E27FC236}">
                  <a16:creationId xmlns:a16="http://schemas.microsoft.com/office/drawing/2014/main" id="{BD81EC35-B7DC-4CF7-88EE-CC5EDDE8D7EF}"/>
                </a:ext>
              </a:extLst>
            </p:cNvPr>
            <p:cNvSpPr>
              <a:spLocks noChangeShapeType="1"/>
            </p:cNvSpPr>
            <p:nvPr/>
          </p:nvSpPr>
          <p:spPr bwMode="auto">
            <a:xfrm>
              <a:off x="1824"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0">
              <a:extLst>
                <a:ext uri="{FF2B5EF4-FFF2-40B4-BE49-F238E27FC236}">
                  <a16:creationId xmlns:a16="http://schemas.microsoft.com/office/drawing/2014/main" id="{0B696E35-DFF4-4CF2-855E-67D8857AF637}"/>
                </a:ext>
              </a:extLst>
            </p:cNvPr>
            <p:cNvSpPr>
              <a:spLocks noChangeShapeType="1"/>
            </p:cNvSpPr>
            <p:nvPr/>
          </p:nvSpPr>
          <p:spPr bwMode="auto">
            <a:xfrm>
              <a:off x="1536" y="264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Oval 11">
              <a:extLst>
                <a:ext uri="{FF2B5EF4-FFF2-40B4-BE49-F238E27FC236}">
                  <a16:creationId xmlns:a16="http://schemas.microsoft.com/office/drawing/2014/main" id="{BC782333-EEE8-4B7C-B16B-380DE456C217}"/>
                </a:ext>
              </a:extLst>
            </p:cNvPr>
            <p:cNvSpPr>
              <a:spLocks noChangeArrowheads="1"/>
            </p:cNvSpPr>
            <p:nvPr/>
          </p:nvSpPr>
          <p:spPr bwMode="auto">
            <a:xfrm>
              <a:off x="2400"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1</a:t>
              </a:r>
            </a:p>
          </p:txBody>
        </p:sp>
        <p:sp>
          <p:nvSpPr>
            <p:cNvPr id="39956" name="Rectangle 12">
              <a:extLst>
                <a:ext uri="{FF2B5EF4-FFF2-40B4-BE49-F238E27FC236}">
                  <a16:creationId xmlns:a16="http://schemas.microsoft.com/office/drawing/2014/main" id="{1048F0B1-E1FF-44A9-8B51-9D8C85A14B9A}"/>
                </a:ext>
              </a:extLst>
            </p:cNvPr>
            <p:cNvSpPr>
              <a:spLocks noChangeArrowheads="1"/>
            </p:cNvSpPr>
            <p:nvPr/>
          </p:nvSpPr>
          <p:spPr bwMode="auto">
            <a:xfrm>
              <a:off x="2352"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57" name="Line 13">
              <a:extLst>
                <a:ext uri="{FF2B5EF4-FFF2-40B4-BE49-F238E27FC236}">
                  <a16:creationId xmlns:a16="http://schemas.microsoft.com/office/drawing/2014/main" id="{96402058-F06A-4B7E-94D5-1C77B4B018A9}"/>
                </a:ext>
              </a:extLst>
            </p:cNvPr>
            <p:cNvSpPr>
              <a:spLocks noChangeShapeType="1"/>
            </p:cNvSpPr>
            <p:nvPr/>
          </p:nvSpPr>
          <p:spPr bwMode="auto">
            <a:xfrm>
              <a:off x="2592"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Oval 14">
              <a:extLst>
                <a:ext uri="{FF2B5EF4-FFF2-40B4-BE49-F238E27FC236}">
                  <a16:creationId xmlns:a16="http://schemas.microsoft.com/office/drawing/2014/main" id="{4D5701A7-442D-4E55-BD80-4FE450079A03}"/>
                </a:ext>
              </a:extLst>
            </p:cNvPr>
            <p:cNvSpPr>
              <a:spLocks noChangeArrowheads="1"/>
            </p:cNvSpPr>
            <p:nvPr/>
          </p:nvSpPr>
          <p:spPr bwMode="auto">
            <a:xfrm>
              <a:off x="3168"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n</a:t>
              </a:r>
            </a:p>
          </p:txBody>
        </p:sp>
        <p:sp>
          <p:nvSpPr>
            <p:cNvPr id="39959" name="Rectangle 15">
              <a:extLst>
                <a:ext uri="{FF2B5EF4-FFF2-40B4-BE49-F238E27FC236}">
                  <a16:creationId xmlns:a16="http://schemas.microsoft.com/office/drawing/2014/main" id="{C0B1D7F6-5BB7-44C2-B12C-3FC60F0D6F6C}"/>
                </a:ext>
              </a:extLst>
            </p:cNvPr>
            <p:cNvSpPr>
              <a:spLocks noChangeArrowheads="1"/>
            </p:cNvSpPr>
            <p:nvPr/>
          </p:nvSpPr>
          <p:spPr bwMode="auto">
            <a:xfrm>
              <a:off x="3120"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60" name="Line 16">
              <a:extLst>
                <a:ext uri="{FF2B5EF4-FFF2-40B4-BE49-F238E27FC236}">
                  <a16:creationId xmlns:a16="http://schemas.microsoft.com/office/drawing/2014/main" id="{2A205141-39C4-4374-9705-0BC481E32376}"/>
                </a:ext>
              </a:extLst>
            </p:cNvPr>
            <p:cNvSpPr>
              <a:spLocks noChangeShapeType="1"/>
            </p:cNvSpPr>
            <p:nvPr/>
          </p:nvSpPr>
          <p:spPr bwMode="auto">
            <a:xfrm>
              <a:off x="3360"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17">
              <a:extLst>
                <a:ext uri="{FF2B5EF4-FFF2-40B4-BE49-F238E27FC236}">
                  <a16:creationId xmlns:a16="http://schemas.microsoft.com/office/drawing/2014/main" id="{FF7A246B-8CC6-40ED-92AB-E9659DE0C883}"/>
                </a:ext>
              </a:extLst>
            </p:cNvPr>
            <p:cNvSpPr>
              <a:spLocks noChangeShapeType="1"/>
            </p:cNvSpPr>
            <p:nvPr/>
          </p:nvSpPr>
          <p:spPr bwMode="auto">
            <a:xfrm>
              <a:off x="182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18">
              <a:extLst>
                <a:ext uri="{FF2B5EF4-FFF2-40B4-BE49-F238E27FC236}">
                  <a16:creationId xmlns:a16="http://schemas.microsoft.com/office/drawing/2014/main" id="{52774B87-0431-489E-838A-F72851A356FF}"/>
                </a:ext>
              </a:extLst>
            </p:cNvPr>
            <p:cNvSpPr>
              <a:spLocks noChangeShapeType="1"/>
            </p:cNvSpPr>
            <p:nvPr/>
          </p:nvSpPr>
          <p:spPr bwMode="auto">
            <a:xfrm>
              <a:off x="2592"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19">
              <a:extLst>
                <a:ext uri="{FF2B5EF4-FFF2-40B4-BE49-F238E27FC236}">
                  <a16:creationId xmlns:a16="http://schemas.microsoft.com/office/drawing/2014/main" id="{9276F210-9AD9-4FF9-A843-4C4DF3309E6D}"/>
                </a:ext>
              </a:extLst>
            </p:cNvPr>
            <p:cNvSpPr>
              <a:spLocks noChangeShapeType="1"/>
            </p:cNvSpPr>
            <p:nvPr/>
          </p:nvSpPr>
          <p:spPr bwMode="auto">
            <a:xfrm>
              <a:off x="336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0">
              <a:extLst>
                <a:ext uri="{FF2B5EF4-FFF2-40B4-BE49-F238E27FC236}">
                  <a16:creationId xmlns:a16="http://schemas.microsoft.com/office/drawing/2014/main" id="{46AAC38B-C293-4322-B5D7-9498EA932C88}"/>
                </a:ext>
              </a:extLst>
            </p:cNvPr>
            <p:cNvSpPr>
              <a:spLocks noChangeShapeType="1"/>
            </p:cNvSpPr>
            <p:nvPr/>
          </p:nvSpPr>
          <p:spPr bwMode="auto">
            <a:xfrm>
              <a:off x="2592"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4" name="Oval 21">
            <a:extLst>
              <a:ext uri="{FF2B5EF4-FFF2-40B4-BE49-F238E27FC236}">
                <a16:creationId xmlns:a16="http://schemas.microsoft.com/office/drawing/2014/main" id="{31D7168F-F828-4C1A-9CDF-3C1CAEDF2584}"/>
              </a:ext>
            </a:extLst>
          </p:cNvPr>
          <p:cNvSpPr>
            <a:spLocks noChangeArrowheads="1"/>
          </p:cNvSpPr>
          <p:nvPr/>
        </p:nvSpPr>
        <p:spPr bwMode="auto">
          <a:xfrm>
            <a:off x="5164832" y="3007570"/>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45" name="Oval 22">
            <a:extLst>
              <a:ext uri="{FF2B5EF4-FFF2-40B4-BE49-F238E27FC236}">
                <a16:creationId xmlns:a16="http://schemas.microsoft.com/office/drawing/2014/main" id="{E701C7A3-E623-406B-A081-323737F559D7}"/>
              </a:ext>
            </a:extLst>
          </p:cNvPr>
          <p:cNvSpPr>
            <a:spLocks noChangeArrowheads="1"/>
          </p:cNvSpPr>
          <p:nvPr/>
        </p:nvSpPr>
        <p:spPr bwMode="auto">
          <a:xfrm>
            <a:off x="6384032" y="3007570"/>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46" name="Oval 23">
            <a:extLst>
              <a:ext uri="{FF2B5EF4-FFF2-40B4-BE49-F238E27FC236}">
                <a16:creationId xmlns:a16="http://schemas.microsoft.com/office/drawing/2014/main" id="{D3695739-5FD8-4FAF-870F-3FF67574C926}"/>
              </a:ext>
            </a:extLst>
          </p:cNvPr>
          <p:cNvSpPr>
            <a:spLocks noChangeArrowheads="1"/>
          </p:cNvSpPr>
          <p:nvPr/>
        </p:nvSpPr>
        <p:spPr bwMode="auto">
          <a:xfrm>
            <a:off x="7603232" y="3007570"/>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47" name="Oval 24">
            <a:extLst>
              <a:ext uri="{FF2B5EF4-FFF2-40B4-BE49-F238E27FC236}">
                <a16:creationId xmlns:a16="http://schemas.microsoft.com/office/drawing/2014/main" id="{23D15E9C-8567-4D71-AE34-8D1218BA4F17}"/>
              </a:ext>
            </a:extLst>
          </p:cNvPr>
          <p:cNvSpPr>
            <a:spLocks noChangeArrowheads="1"/>
          </p:cNvSpPr>
          <p:nvPr/>
        </p:nvSpPr>
        <p:spPr bwMode="auto">
          <a:xfrm>
            <a:off x="6460232" y="3540970"/>
            <a:ext cx="1524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48" name="Oval 25">
            <a:extLst>
              <a:ext uri="{FF2B5EF4-FFF2-40B4-BE49-F238E27FC236}">
                <a16:creationId xmlns:a16="http://schemas.microsoft.com/office/drawing/2014/main" id="{5C7A812C-C241-483B-9555-5CB411104FDF}"/>
              </a:ext>
            </a:extLst>
          </p:cNvPr>
          <p:cNvSpPr>
            <a:spLocks noChangeArrowheads="1"/>
          </p:cNvSpPr>
          <p:nvPr/>
        </p:nvSpPr>
        <p:spPr bwMode="auto">
          <a:xfrm>
            <a:off x="897632" y="3998170"/>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9949" name="Text Box 26">
            <a:extLst>
              <a:ext uri="{FF2B5EF4-FFF2-40B4-BE49-F238E27FC236}">
                <a16:creationId xmlns:a16="http://schemas.microsoft.com/office/drawing/2014/main" id="{192C3FBB-6E81-429F-9B37-B17C51B508E9}"/>
              </a:ext>
            </a:extLst>
          </p:cNvPr>
          <p:cNvSpPr txBox="1">
            <a:spLocks noChangeArrowheads="1"/>
          </p:cNvSpPr>
          <p:nvPr/>
        </p:nvSpPr>
        <p:spPr bwMode="auto">
          <a:xfrm>
            <a:off x="1338957" y="3877520"/>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snooper</a:t>
            </a:r>
          </a:p>
        </p:txBody>
      </p:sp>
    </p:spTree>
    <p:extLst>
      <p:ext uri="{BB962C8B-B14F-4D97-AF65-F5344CB8AC3E}">
        <p14:creationId xmlns:p14="http://schemas.microsoft.com/office/powerpoint/2010/main" val="3099715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6">
            <a:extLst>
              <a:ext uri="{FF2B5EF4-FFF2-40B4-BE49-F238E27FC236}">
                <a16:creationId xmlns:a16="http://schemas.microsoft.com/office/drawing/2014/main" id="{A8AF8AA4-A35E-4263-B2B2-973BD2186F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786D62C-9BD1-4387-B03D-5129C97EDA72}" type="slidenum">
              <a:rPr lang="en-US" altLang="zh-CN" sz="1200"/>
              <a:pPr/>
              <a:t>26</a:t>
            </a:fld>
            <a:endParaRPr lang="en-US" altLang="zh-CN" sz="1200"/>
          </a:p>
        </p:txBody>
      </p:sp>
      <p:sp>
        <p:nvSpPr>
          <p:cNvPr id="41988" name="Rectangle 2">
            <a:extLst>
              <a:ext uri="{FF2B5EF4-FFF2-40B4-BE49-F238E27FC236}">
                <a16:creationId xmlns:a16="http://schemas.microsoft.com/office/drawing/2014/main" id="{448796BD-423C-4FD5-904D-C1F0D41813C5}"/>
              </a:ext>
            </a:extLst>
          </p:cNvPr>
          <p:cNvSpPr>
            <a:spLocks noGrp="1" noChangeArrowheads="1"/>
          </p:cNvSpPr>
          <p:nvPr>
            <p:ph type="title"/>
          </p:nvPr>
        </p:nvSpPr>
        <p:spPr/>
        <p:txBody>
          <a:bodyPr>
            <a:normAutofit fontScale="90000"/>
          </a:bodyPr>
          <a:lstStyle/>
          <a:p>
            <a:pPr eaLnBrk="1" hangingPunct="1"/>
            <a:r>
              <a:rPr lang="en-US" altLang="zh-CN" b="1" dirty="0">
                <a:solidFill>
                  <a:srgbClr val="044823"/>
                </a:solidFill>
              </a:rPr>
              <a:t>Snooper Architecture</a:t>
            </a:r>
          </a:p>
        </p:txBody>
      </p:sp>
      <p:sp>
        <p:nvSpPr>
          <p:cNvPr id="41989" name="Rectangle 7">
            <a:extLst>
              <a:ext uri="{FF2B5EF4-FFF2-40B4-BE49-F238E27FC236}">
                <a16:creationId xmlns:a16="http://schemas.microsoft.com/office/drawing/2014/main" id="{7AAFB92F-577C-4419-B106-DA50021D9A44}"/>
              </a:ext>
            </a:extLst>
          </p:cNvPr>
          <p:cNvSpPr>
            <a:spLocks noChangeArrowheads="1"/>
          </p:cNvSpPr>
          <p:nvPr/>
        </p:nvSpPr>
        <p:spPr bwMode="auto">
          <a:xfrm>
            <a:off x="4719638" y="591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41990" name="Rectangle 12">
            <a:extLst>
              <a:ext uri="{FF2B5EF4-FFF2-40B4-BE49-F238E27FC236}">
                <a16:creationId xmlns:a16="http://schemas.microsoft.com/office/drawing/2014/main" id="{B1207D7A-7CD4-4E96-A8F4-4975A7BCA87D}"/>
              </a:ext>
            </a:extLst>
          </p:cNvPr>
          <p:cNvSpPr>
            <a:spLocks noGrp="1" noChangeArrowheads="1"/>
          </p:cNvSpPr>
          <p:nvPr>
            <p:ph type="body" sz="half" idx="2"/>
          </p:nvPr>
        </p:nvSpPr>
        <p:spPr>
          <a:xfrm>
            <a:off x="4067944" y="1484784"/>
            <a:ext cx="5013967" cy="5018112"/>
          </a:xfrm>
        </p:spPr>
        <p:txBody>
          <a:bodyPr>
            <a:noAutofit/>
          </a:bodyPr>
          <a:lstStyle/>
          <a:p>
            <a:pPr eaLnBrk="1" hangingPunct="1"/>
            <a:r>
              <a:rPr lang="en-US" altLang="zh-CN" sz="2800" dirty="0">
                <a:solidFill>
                  <a:srgbClr val="0066CC"/>
                </a:solidFill>
              </a:rPr>
              <a:t>Coherence controller </a:t>
            </a:r>
            <a:r>
              <a:rPr lang="en-US" altLang="zh-CN" sz="2800" dirty="0"/>
              <a:t>is added</a:t>
            </a:r>
          </a:p>
          <a:p>
            <a:pPr eaLnBrk="1" hangingPunct="1"/>
            <a:r>
              <a:rPr lang="en-US" altLang="zh-CN" sz="2800" dirty="0">
                <a:solidFill>
                  <a:srgbClr val="0066CC"/>
                </a:solidFill>
              </a:rPr>
              <a:t>Snooper</a:t>
            </a:r>
            <a:r>
              <a:rPr lang="en-US" altLang="zh-CN" sz="2800" dirty="0"/>
              <a:t> snoops all bus transactions</a:t>
            </a:r>
          </a:p>
          <a:p>
            <a:pPr lvl="1"/>
            <a:r>
              <a:rPr lang="en-US" altLang="zh-CN" sz="2400" dirty="0"/>
              <a:t>If a bus transaction is relevant, an action is taken</a:t>
            </a:r>
          </a:p>
          <a:p>
            <a:pPr eaLnBrk="1" hangingPunct="1"/>
            <a:r>
              <a:rPr lang="en-US" altLang="zh-CN" sz="2800" dirty="0">
                <a:solidFill>
                  <a:srgbClr val="0066CC"/>
                </a:solidFill>
              </a:rPr>
              <a:t>Finite State Machine (FSM)</a:t>
            </a:r>
            <a:r>
              <a:rPr lang="en-US" altLang="zh-CN" sz="2800" dirty="0"/>
              <a:t> determines the new state</a:t>
            </a:r>
          </a:p>
          <a:p>
            <a:pPr eaLnBrk="1" hangingPunct="1"/>
            <a:r>
              <a:rPr lang="en-US" altLang="zh-CN" sz="2800" dirty="0">
                <a:solidFill>
                  <a:srgbClr val="0066CC"/>
                </a:solidFill>
              </a:rPr>
              <a:t>Outstanding transaction table </a:t>
            </a:r>
            <a:r>
              <a:rPr lang="en-US" altLang="zh-CN" sz="2800" dirty="0"/>
              <a:t>keeps transactions that are pending (not completed yet)</a:t>
            </a:r>
          </a:p>
        </p:txBody>
      </p:sp>
      <p:sp>
        <p:nvSpPr>
          <p:cNvPr id="41991" name="Rectangle 13">
            <a:extLst>
              <a:ext uri="{FF2B5EF4-FFF2-40B4-BE49-F238E27FC236}">
                <a16:creationId xmlns:a16="http://schemas.microsoft.com/office/drawing/2014/main" id="{089EBC0E-FE05-40A6-91D7-9F2FCC125214}"/>
              </a:ext>
            </a:extLst>
          </p:cNvPr>
          <p:cNvSpPr>
            <a:spLocks noChangeArrowheads="1"/>
          </p:cNvSpPr>
          <p:nvPr/>
        </p:nvSpPr>
        <p:spPr bwMode="auto">
          <a:xfrm>
            <a:off x="3095625" y="60039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pic>
        <p:nvPicPr>
          <p:cNvPr id="41992" name="Picture 9" descr="snooper.eps">
            <a:extLst>
              <a:ext uri="{FF2B5EF4-FFF2-40B4-BE49-F238E27FC236}">
                <a16:creationId xmlns:a16="http://schemas.microsoft.com/office/drawing/2014/main" id="{10ABE569-F53A-4413-8940-335837656B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89" y="1697419"/>
            <a:ext cx="4267753" cy="382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8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90">
                                            <p:txEl>
                                              <p:pRg st="1" end="1"/>
                                            </p:txEl>
                                          </p:spTgt>
                                        </p:tgtEl>
                                        <p:attrNameLst>
                                          <p:attrName>style.visibility</p:attrName>
                                        </p:attrNameLst>
                                      </p:cBhvr>
                                      <p:to>
                                        <p:strVal val="visible"/>
                                      </p:to>
                                    </p:set>
                                    <p:animEffect transition="in" filter="wipe(down)">
                                      <p:cBhvr>
                                        <p:cTn id="7" dur="500"/>
                                        <p:tgtEl>
                                          <p:spTgt spid="41990">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1990">
                                            <p:txEl>
                                              <p:pRg st="2" end="2"/>
                                            </p:txEl>
                                          </p:spTgt>
                                        </p:tgtEl>
                                        <p:attrNameLst>
                                          <p:attrName>style.visibility</p:attrName>
                                        </p:attrNameLst>
                                      </p:cBhvr>
                                      <p:to>
                                        <p:strVal val="visible"/>
                                      </p:to>
                                    </p:set>
                                    <p:animEffect transition="in" filter="wipe(down)">
                                      <p:cBhvr>
                                        <p:cTn id="10" dur="500"/>
                                        <p:tgtEl>
                                          <p:spTgt spid="4199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1990">
                                            <p:txEl>
                                              <p:pRg st="3" end="3"/>
                                            </p:txEl>
                                          </p:spTgt>
                                        </p:tgtEl>
                                        <p:attrNameLst>
                                          <p:attrName>style.visibility</p:attrName>
                                        </p:attrNameLst>
                                      </p:cBhvr>
                                      <p:to>
                                        <p:strVal val="visible"/>
                                      </p:to>
                                    </p:set>
                                    <p:animEffect transition="in" filter="wipe(down)">
                                      <p:cBhvr>
                                        <p:cTn id="15" dur="500"/>
                                        <p:tgtEl>
                                          <p:spTgt spid="4199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990">
                                            <p:txEl>
                                              <p:pRg st="4" end="4"/>
                                            </p:txEl>
                                          </p:spTgt>
                                        </p:tgtEl>
                                        <p:attrNameLst>
                                          <p:attrName>style.visibility</p:attrName>
                                        </p:attrNameLst>
                                      </p:cBhvr>
                                      <p:to>
                                        <p:strVal val="visible"/>
                                      </p:to>
                                    </p:set>
                                    <p:animEffect transition="in" filter="wipe(down)">
                                      <p:cBhvr>
                                        <p:cTn id="20" dur="500"/>
                                        <p:tgtEl>
                                          <p:spTgt spid="419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A11D7-F26A-4B98-BB4C-8E96C3303498}"/>
              </a:ext>
            </a:extLst>
          </p:cNvPr>
          <p:cNvSpPr>
            <a:spLocks noGrp="1"/>
          </p:cNvSpPr>
          <p:nvPr>
            <p:ph type="title"/>
          </p:nvPr>
        </p:nvSpPr>
        <p:spPr>
          <a:xfrm>
            <a:off x="457200" y="2276872"/>
            <a:ext cx="8229600" cy="1863080"/>
          </a:xfrm>
        </p:spPr>
        <p:txBody>
          <a:bodyPr>
            <a:normAutofit/>
          </a:bodyPr>
          <a:lstStyle/>
          <a:p>
            <a:r>
              <a:rPr lang="en-US" altLang="zh-CN" sz="4800" dirty="0">
                <a:solidFill>
                  <a:srgbClr val="0066CC"/>
                </a:solidFill>
                <a:latin typeface="Gill Sans MT" panose="020B0502020104020203" pitchFamily="34" charset="0"/>
              </a:rPr>
              <a:t>Coherence Protocol for Write-Through Caches</a:t>
            </a:r>
            <a:endParaRPr lang="zh-CN" altLang="en-US" sz="4800" dirty="0">
              <a:solidFill>
                <a:srgbClr val="0066CC"/>
              </a:solidFill>
              <a:latin typeface="Gill Sans MT" panose="020B0502020104020203" pitchFamily="34" charset="0"/>
            </a:endParaRPr>
          </a:p>
        </p:txBody>
      </p:sp>
      <p:sp>
        <p:nvSpPr>
          <p:cNvPr id="3" name="灯片编号占位符 2">
            <a:extLst>
              <a:ext uri="{FF2B5EF4-FFF2-40B4-BE49-F238E27FC236}">
                <a16:creationId xmlns:a16="http://schemas.microsoft.com/office/drawing/2014/main" id="{7D7CE68E-B3BF-4453-84AF-97A78FA634BB}"/>
              </a:ext>
            </a:extLst>
          </p:cNvPr>
          <p:cNvSpPr>
            <a:spLocks noGrp="1"/>
          </p:cNvSpPr>
          <p:nvPr>
            <p:ph type="sldNum" sz="quarter" idx="12"/>
          </p:nvPr>
        </p:nvSpPr>
        <p:spPr/>
        <p:txBody>
          <a:bodyPr/>
          <a:lstStyle/>
          <a:p>
            <a:fld id="{A5846718-CB15-44DC-A3B0-F0ED78D869D1}" type="slidenum">
              <a:rPr lang="en-SG" smtClean="0"/>
              <a:t>27</a:t>
            </a:fld>
            <a:endParaRPr lang="en-SG"/>
          </a:p>
        </p:txBody>
      </p:sp>
    </p:spTree>
    <p:extLst>
      <p:ext uri="{BB962C8B-B14F-4D97-AF65-F5344CB8AC3E}">
        <p14:creationId xmlns:p14="http://schemas.microsoft.com/office/powerpoint/2010/main" val="1739815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77C3F3-9CFC-41BB-88C4-64D0CB268DC8}"/>
              </a:ext>
            </a:extLst>
          </p:cNvPr>
          <p:cNvSpPr>
            <a:spLocks noGrp="1"/>
          </p:cNvSpPr>
          <p:nvPr>
            <p:ph idx="1"/>
          </p:nvPr>
        </p:nvSpPr>
        <p:spPr>
          <a:xfrm>
            <a:off x="456591" y="1628800"/>
            <a:ext cx="8229600" cy="2520280"/>
          </a:xfrm>
        </p:spPr>
        <p:txBody>
          <a:bodyPr>
            <a:normAutofit fontScale="92500"/>
          </a:bodyPr>
          <a:lstStyle/>
          <a:p>
            <a:r>
              <a:rPr lang="en-US" altLang="zh-CN" dirty="0"/>
              <a:t>The </a:t>
            </a:r>
            <a:r>
              <a:rPr lang="en-US" altLang="zh-CN" dirty="0">
                <a:solidFill>
                  <a:srgbClr val="0066CC"/>
                </a:solidFill>
              </a:rPr>
              <a:t>simplest</a:t>
            </a:r>
            <a:r>
              <a:rPr lang="en-US" altLang="zh-CN" dirty="0"/>
              <a:t> cache coherence protocol</a:t>
            </a:r>
          </a:p>
          <a:p>
            <a:r>
              <a:rPr lang="en-US" altLang="zh-CN" dirty="0"/>
              <a:t>Assume a </a:t>
            </a:r>
            <a:r>
              <a:rPr lang="en-US" altLang="zh-CN" dirty="0">
                <a:solidFill>
                  <a:srgbClr val="0066CC"/>
                </a:solidFill>
              </a:rPr>
              <a:t>single level cache</a:t>
            </a:r>
          </a:p>
          <a:p>
            <a:pPr lvl="1"/>
            <a:r>
              <a:rPr lang="en-US" altLang="zh-CN" dirty="0"/>
              <a:t>which may get requests from the </a:t>
            </a:r>
            <a:r>
              <a:rPr lang="en-US" altLang="zh-CN" dirty="0">
                <a:solidFill>
                  <a:srgbClr val="0066CC"/>
                </a:solidFill>
              </a:rPr>
              <a:t>processor side</a:t>
            </a:r>
            <a:r>
              <a:rPr lang="en-US" altLang="zh-CN" dirty="0"/>
              <a:t>, as well as from the </a:t>
            </a:r>
            <a:r>
              <a:rPr lang="en-US" altLang="zh-CN" dirty="0">
                <a:solidFill>
                  <a:srgbClr val="0066CC"/>
                </a:solidFill>
              </a:rPr>
              <a:t>bus side </a:t>
            </a:r>
            <a:r>
              <a:rPr lang="en-US" altLang="zh-CN" dirty="0"/>
              <a:t>as snooped by the snooper</a:t>
            </a:r>
          </a:p>
        </p:txBody>
      </p:sp>
      <p:sp>
        <p:nvSpPr>
          <p:cNvPr id="3" name="标题 2">
            <a:extLst>
              <a:ext uri="{FF2B5EF4-FFF2-40B4-BE49-F238E27FC236}">
                <a16:creationId xmlns:a16="http://schemas.microsoft.com/office/drawing/2014/main" id="{5452EF9D-AB5C-4648-AECE-2F4DE773CDDD}"/>
              </a:ext>
            </a:extLst>
          </p:cNvPr>
          <p:cNvSpPr>
            <a:spLocks noGrp="1"/>
          </p:cNvSpPr>
          <p:nvPr>
            <p:ph type="title"/>
          </p:nvPr>
        </p:nvSpPr>
        <p:spPr>
          <a:xfrm>
            <a:off x="178903" y="260648"/>
            <a:ext cx="8507288" cy="1143000"/>
          </a:xfrm>
        </p:spPr>
        <p:txBody>
          <a:bodyPr>
            <a:normAutofit fontScale="90000"/>
          </a:bodyPr>
          <a:lstStyle/>
          <a:p>
            <a:r>
              <a:rPr lang="en-US" altLang="zh-CN" dirty="0"/>
              <a:t>Coherence Protocol for Write-Through Caches</a:t>
            </a:r>
            <a:endParaRPr lang="zh-CN" altLang="en-US" dirty="0"/>
          </a:p>
        </p:txBody>
      </p:sp>
      <p:sp>
        <p:nvSpPr>
          <p:cNvPr id="4" name="灯片编号占位符 3">
            <a:extLst>
              <a:ext uri="{FF2B5EF4-FFF2-40B4-BE49-F238E27FC236}">
                <a16:creationId xmlns:a16="http://schemas.microsoft.com/office/drawing/2014/main" id="{06EF4CAB-5981-49CD-8E50-A10B582B4A86}"/>
              </a:ext>
            </a:extLst>
          </p:cNvPr>
          <p:cNvSpPr>
            <a:spLocks noGrp="1"/>
          </p:cNvSpPr>
          <p:nvPr>
            <p:ph type="sldNum" sz="quarter" idx="12"/>
          </p:nvPr>
        </p:nvSpPr>
        <p:spPr/>
        <p:txBody>
          <a:bodyPr/>
          <a:lstStyle/>
          <a:p>
            <a:fld id="{A5846718-CB15-44DC-A3B0-F0ED78D869D1}" type="slidenum">
              <a:rPr lang="en-SG" smtClean="0"/>
              <a:t>28</a:t>
            </a:fld>
            <a:endParaRPr lang="en-SG"/>
          </a:p>
        </p:txBody>
      </p:sp>
      <p:grpSp>
        <p:nvGrpSpPr>
          <p:cNvPr id="5" name="Group 5">
            <a:extLst>
              <a:ext uri="{FF2B5EF4-FFF2-40B4-BE49-F238E27FC236}">
                <a16:creationId xmlns:a16="http://schemas.microsoft.com/office/drawing/2014/main" id="{D3A53FA1-0366-48D7-8ECD-DCE2DE8D6BEB}"/>
              </a:ext>
            </a:extLst>
          </p:cNvPr>
          <p:cNvGrpSpPr>
            <a:grpSpLocks/>
          </p:cNvGrpSpPr>
          <p:nvPr/>
        </p:nvGrpSpPr>
        <p:grpSpPr bwMode="auto">
          <a:xfrm>
            <a:off x="2771800" y="4152641"/>
            <a:ext cx="3429000" cy="2590800"/>
            <a:chOff x="1536" y="1584"/>
            <a:chExt cx="2160" cy="1632"/>
          </a:xfrm>
        </p:grpSpPr>
        <p:sp>
          <p:nvSpPr>
            <p:cNvPr id="6" name="Oval 6">
              <a:extLst>
                <a:ext uri="{FF2B5EF4-FFF2-40B4-BE49-F238E27FC236}">
                  <a16:creationId xmlns:a16="http://schemas.microsoft.com/office/drawing/2014/main" id="{63E7F0FB-670F-4502-9A1A-31F7F8EB0179}"/>
                </a:ext>
              </a:extLst>
            </p:cNvPr>
            <p:cNvSpPr>
              <a:spLocks noChangeArrowheads="1"/>
            </p:cNvSpPr>
            <p:nvPr/>
          </p:nvSpPr>
          <p:spPr bwMode="auto">
            <a:xfrm>
              <a:off x="1632"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0</a:t>
              </a:r>
            </a:p>
          </p:txBody>
        </p:sp>
        <p:sp>
          <p:nvSpPr>
            <p:cNvPr id="7" name="Rectangle 7">
              <a:extLst>
                <a:ext uri="{FF2B5EF4-FFF2-40B4-BE49-F238E27FC236}">
                  <a16:creationId xmlns:a16="http://schemas.microsoft.com/office/drawing/2014/main" id="{E97213FC-4105-4308-9E44-AD64B6747C56}"/>
                </a:ext>
              </a:extLst>
            </p:cNvPr>
            <p:cNvSpPr>
              <a:spLocks noChangeArrowheads="1"/>
            </p:cNvSpPr>
            <p:nvPr/>
          </p:nvSpPr>
          <p:spPr bwMode="auto">
            <a:xfrm>
              <a:off x="1584"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 name="Rectangle 8">
              <a:extLst>
                <a:ext uri="{FF2B5EF4-FFF2-40B4-BE49-F238E27FC236}">
                  <a16:creationId xmlns:a16="http://schemas.microsoft.com/office/drawing/2014/main" id="{C81230D2-C63E-48FF-9BF1-D760BF2A8B30}"/>
                </a:ext>
              </a:extLst>
            </p:cNvPr>
            <p:cNvSpPr>
              <a:spLocks noChangeArrowheads="1"/>
            </p:cNvSpPr>
            <p:nvPr/>
          </p:nvSpPr>
          <p:spPr bwMode="auto">
            <a:xfrm>
              <a:off x="1584" y="2784"/>
              <a:ext cx="21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9" name="Line 9">
              <a:extLst>
                <a:ext uri="{FF2B5EF4-FFF2-40B4-BE49-F238E27FC236}">
                  <a16:creationId xmlns:a16="http://schemas.microsoft.com/office/drawing/2014/main" id="{C8D0925F-7802-43C5-87F5-1EC047B17B40}"/>
                </a:ext>
              </a:extLst>
            </p:cNvPr>
            <p:cNvSpPr>
              <a:spLocks noChangeShapeType="1"/>
            </p:cNvSpPr>
            <p:nvPr/>
          </p:nvSpPr>
          <p:spPr bwMode="auto">
            <a:xfrm>
              <a:off x="1824"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E816B851-DFE3-4A2D-8BBF-F0C2BBD5FB74}"/>
                </a:ext>
              </a:extLst>
            </p:cNvPr>
            <p:cNvSpPr>
              <a:spLocks noChangeShapeType="1"/>
            </p:cNvSpPr>
            <p:nvPr/>
          </p:nvSpPr>
          <p:spPr bwMode="auto">
            <a:xfrm>
              <a:off x="1536" y="2640"/>
              <a:ext cx="2160" cy="0"/>
            </a:xfrm>
            <a:prstGeom prst="line">
              <a:avLst/>
            </a:prstGeom>
            <a:ln>
              <a:headEnd/>
              <a:tailEn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11" name="Oval 11">
              <a:extLst>
                <a:ext uri="{FF2B5EF4-FFF2-40B4-BE49-F238E27FC236}">
                  <a16:creationId xmlns:a16="http://schemas.microsoft.com/office/drawing/2014/main" id="{64D86704-E316-4761-9EAC-F9023D16EC7F}"/>
                </a:ext>
              </a:extLst>
            </p:cNvPr>
            <p:cNvSpPr>
              <a:spLocks noChangeArrowheads="1"/>
            </p:cNvSpPr>
            <p:nvPr/>
          </p:nvSpPr>
          <p:spPr bwMode="auto">
            <a:xfrm>
              <a:off x="2400"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4"/>
            </a:fillRef>
            <a:effectRef idx="1">
              <a:schemeClr val="accent4"/>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1</a:t>
              </a:r>
            </a:p>
          </p:txBody>
        </p:sp>
        <p:sp>
          <p:nvSpPr>
            <p:cNvPr id="12" name="Rectangle 12">
              <a:extLst>
                <a:ext uri="{FF2B5EF4-FFF2-40B4-BE49-F238E27FC236}">
                  <a16:creationId xmlns:a16="http://schemas.microsoft.com/office/drawing/2014/main" id="{660A2475-EC85-4DAE-8084-09855C0074B8}"/>
                </a:ext>
              </a:extLst>
            </p:cNvPr>
            <p:cNvSpPr>
              <a:spLocks noChangeArrowheads="1"/>
            </p:cNvSpPr>
            <p:nvPr/>
          </p:nvSpPr>
          <p:spPr bwMode="auto">
            <a:xfrm>
              <a:off x="2352"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3" name="Line 13">
              <a:extLst>
                <a:ext uri="{FF2B5EF4-FFF2-40B4-BE49-F238E27FC236}">
                  <a16:creationId xmlns:a16="http://schemas.microsoft.com/office/drawing/2014/main" id="{9802275E-208D-4FF5-A43D-521FB51E1806}"/>
                </a:ext>
              </a:extLst>
            </p:cNvPr>
            <p:cNvSpPr>
              <a:spLocks noChangeShapeType="1"/>
            </p:cNvSpPr>
            <p:nvPr/>
          </p:nvSpPr>
          <p:spPr bwMode="auto">
            <a:xfrm>
              <a:off x="2592"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4">
              <a:extLst>
                <a:ext uri="{FF2B5EF4-FFF2-40B4-BE49-F238E27FC236}">
                  <a16:creationId xmlns:a16="http://schemas.microsoft.com/office/drawing/2014/main" id="{1AB832BF-1EAA-4776-8E05-48AB7489F1EC}"/>
                </a:ext>
              </a:extLst>
            </p:cNvPr>
            <p:cNvSpPr>
              <a:spLocks noChangeArrowheads="1"/>
            </p:cNvSpPr>
            <p:nvPr/>
          </p:nvSpPr>
          <p:spPr bwMode="auto">
            <a:xfrm>
              <a:off x="3168"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6"/>
            </a:fillRef>
            <a:effectRef idx="1">
              <a:schemeClr val="accent6"/>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n</a:t>
              </a:r>
            </a:p>
          </p:txBody>
        </p:sp>
        <p:sp>
          <p:nvSpPr>
            <p:cNvPr id="15" name="Rectangle 15">
              <a:extLst>
                <a:ext uri="{FF2B5EF4-FFF2-40B4-BE49-F238E27FC236}">
                  <a16:creationId xmlns:a16="http://schemas.microsoft.com/office/drawing/2014/main" id="{B9E12544-5C54-4D42-B109-74D677AAD0CC}"/>
                </a:ext>
              </a:extLst>
            </p:cNvPr>
            <p:cNvSpPr>
              <a:spLocks noChangeArrowheads="1"/>
            </p:cNvSpPr>
            <p:nvPr/>
          </p:nvSpPr>
          <p:spPr bwMode="auto">
            <a:xfrm>
              <a:off x="3120"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6" name="Line 16">
              <a:extLst>
                <a:ext uri="{FF2B5EF4-FFF2-40B4-BE49-F238E27FC236}">
                  <a16:creationId xmlns:a16="http://schemas.microsoft.com/office/drawing/2014/main" id="{965853F9-1BD8-4291-B7A1-E66C10E5D25B}"/>
                </a:ext>
              </a:extLst>
            </p:cNvPr>
            <p:cNvSpPr>
              <a:spLocks noChangeShapeType="1"/>
            </p:cNvSpPr>
            <p:nvPr/>
          </p:nvSpPr>
          <p:spPr bwMode="auto">
            <a:xfrm>
              <a:off x="3360"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08B66F89-9C16-4CD9-8CF8-3C130AC9D98F}"/>
                </a:ext>
              </a:extLst>
            </p:cNvPr>
            <p:cNvSpPr>
              <a:spLocks noChangeShapeType="1"/>
            </p:cNvSpPr>
            <p:nvPr/>
          </p:nvSpPr>
          <p:spPr bwMode="auto">
            <a:xfrm>
              <a:off x="182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749E3022-4712-4BEF-AF06-C679D53433E3}"/>
                </a:ext>
              </a:extLst>
            </p:cNvPr>
            <p:cNvSpPr>
              <a:spLocks noChangeShapeType="1"/>
            </p:cNvSpPr>
            <p:nvPr/>
          </p:nvSpPr>
          <p:spPr bwMode="auto">
            <a:xfrm>
              <a:off x="2592"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a:extLst>
                <a:ext uri="{FF2B5EF4-FFF2-40B4-BE49-F238E27FC236}">
                  <a16:creationId xmlns:a16="http://schemas.microsoft.com/office/drawing/2014/main" id="{03BBC8A8-C53C-438A-8052-D70B2469CC52}"/>
                </a:ext>
              </a:extLst>
            </p:cNvPr>
            <p:cNvSpPr>
              <a:spLocks noChangeShapeType="1"/>
            </p:cNvSpPr>
            <p:nvPr/>
          </p:nvSpPr>
          <p:spPr bwMode="auto">
            <a:xfrm>
              <a:off x="336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a:extLst>
                <a:ext uri="{FF2B5EF4-FFF2-40B4-BE49-F238E27FC236}">
                  <a16:creationId xmlns:a16="http://schemas.microsoft.com/office/drawing/2014/main" id="{30427CD5-C19F-4E09-B82B-50492DDAEBA4}"/>
                </a:ext>
              </a:extLst>
            </p:cNvPr>
            <p:cNvSpPr>
              <a:spLocks noChangeShapeType="1"/>
            </p:cNvSpPr>
            <p:nvPr/>
          </p:nvSpPr>
          <p:spPr bwMode="auto">
            <a:xfrm>
              <a:off x="2592"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21">
            <a:extLst>
              <a:ext uri="{FF2B5EF4-FFF2-40B4-BE49-F238E27FC236}">
                <a16:creationId xmlns:a16="http://schemas.microsoft.com/office/drawing/2014/main" id="{4ED73ED8-962A-4B15-A96E-0A23E23CD306}"/>
              </a:ext>
            </a:extLst>
          </p:cNvPr>
          <p:cNvSpPr>
            <a:spLocks noChangeArrowheads="1"/>
          </p:cNvSpPr>
          <p:nvPr/>
        </p:nvSpPr>
        <p:spPr bwMode="auto">
          <a:xfrm>
            <a:off x="3076600" y="5448041"/>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2" name="Oval 22">
            <a:extLst>
              <a:ext uri="{FF2B5EF4-FFF2-40B4-BE49-F238E27FC236}">
                <a16:creationId xmlns:a16="http://schemas.microsoft.com/office/drawing/2014/main" id="{F4D21F93-4124-44C7-9583-3793956A62AB}"/>
              </a:ext>
            </a:extLst>
          </p:cNvPr>
          <p:cNvSpPr>
            <a:spLocks noChangeArrowheads="1"/>
          </p:cNvSpPr>
          <p:nvPr/>
        </p:nvSpPr>
        <p:spPr bwMode="auto">
          <a:xfrm>
            <a:off x="4295800" y="5448041"/>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3" name="Oval 23">
            <a:extLst>
              <a:ext uri="{FF2B5EF4-FFF2-40B4-BE49-F238E27FC236}">
                <a16:creationId xmlns:a16="http://schemas.microsoft.com/office/drawing/2014/main" id="{F4AC95E9-15EC-41E2-A6B1-960098194809}"/>
              </a:ext>
            </a:extLst>
          </p:cNvPr>
          <p:cNvSpPr>
            <a:spLocks noChangeArrowheads="1"/>
          </p:cNvSpPr>
          <p:nvPr/>
        </p:nvSpPr>
        <p:spPr bwMode="auto">
          <a:xfrm>
            <a:off x="5515000" y="5448041"/>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4" name="Oval 24">
            <a:extLst>
              <a:ext uri="{FF2B5EF4-FFF2-40B4-BE49-F238E27FC236}">
                <a16:creationId xmlns:a16="http://schemas.microsoft.com/office/drawing/2014/main" id="{517D1B5C-22D9-4AB5-A042-3DD2CC5FA48A}"/>
              </a:ext>
            </a:extLst>
          </p:cNvPr>
          <p:cNvSpPr>
            <a:spLocks noChangeArrowheads="1"/>
          </p:cNvSpPr>
          <p:nvPr/>
        </p:nvSpPr>
        <p:spPr bwMode="auto">
          <a:xfrm>
            <a:off x="4372000" y="5981441"/>
            <a:ext cx="1524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5" name="文本框 24">
            <a:extLst>
              <a:ext uri="{FF2B5EF4-FFF2-40B4-BE49-F238E27FC236}">
                <a16:creationId xmlns:a16="http://schemas.microsoft.com/office/drawing/2014/main" id="{4F1BBBB2-664B-448A-A5E6-6A057BA596F9}"/>
              </a:ext>
            </a:extLst>
          </p:cNvPr>
          <p:cNvSpPr txBox="1"/>
          <p:nvPr/>
        </p:nvSpPr>
        <p:spPr>
          <a:xfrm>
            <a:off x="2879782" y="5035423"/>
            <a:ext cx="726161" cy="369332"/>
          </a:xfrm>
          <a:prstGeom prst="rect">
            <a:avLst/>
          </a:prstGeom>
          <a:noFill/>
        </p:spPr>
        <p:txBody>
          <a:bodyPr wrap="none" rtlCol="0">
            <a:spAutoFit/>
          </a:bodyPr>
          <a:lstStyle/>
          <a:p>
            <a:r>
              <a:rPr lang="en-US" altLang="zh-CN" dirty="0"/>
              <a:t>cache</a:t>
            </a:r>
            <a:endParaRPr lang="zh-CN" altLang="en-US" dirty="0"/>
          </a:p>
        </p:txBody>
      </p:sp>
      <p:sp>
        <p:nvSpPr>
          <p:cNvPr id="26" name="文本框 25">
            <a:extLst>
              <a:ext uri="{FF2B5EF4-FFF2-40B4-BE49-F238E27FC236}">
                <a16:creationId xmlns:a16="http://schemas.microsoft.com/office/drawing/2014/main" id="{03A9A0C9-17D3-4C8E-8739-22E342B0AF91}"/>
              </a:ext>
            </a:extLst>
          </p:cNvPr>
          <p:cNvSpPr txBox="1"/>
          <p:nvPr/>
        </p:nvSpPr>
        <p:spPr>
          <a:xfrm>
            <a:off x="4069466" y="5067041"/>
            <a:ext cx="726161" cy="369332"/>
          </a:xfrm>
          <a:prstGeom prst="rect">
            <a:avLst/>
          </a:prstGeom>
          <a:noFill/>
        </p:spPr>
        <p:txBody>
          <a:bodyPr wrap="none" rtlCol="0">
            <a:spAutoFit/>
          </a:bodyPr>
          <a:lstStyle/>
          <a:p>
            <a:r>
              <a:rPr lang="en-US" altLang="zh-CN" dirty="0"/>
              <a:t>cache</a:t>
            </a:r>
            <a:endParaRPr lang="zh-CN" altLang="en-US" dirty="0"/>
          </a:p>
        </p:txBody>
      </p:sp>
      <p:sp>
        <p:nvSpPr>
          <p:cNvPr id="27" name="文本框 26">
            <a:extLst>
              <a:ext uri="{FF2B5EF4-FFF2-40B4-BE49-F238E27FC236}">
                <a16:creationId xmlns:a16="http://schemas.microsoft.com/office/drawing/2014/main" id="{BC657977-71B0-438B-8AC6-DC544DE0CD46}"/>
              </a:ext>
            </a:extLst>
          </p:cNvPr>
          <p:cNvSpPr txBox="1"/>
          <p:nvPr/>
        </p:nvSpPr>
        <p:spPr>
          <a:xfrm>
            <a:off x="5342419" y="5067041"/>
            <a:ext cx="726161" cy="369332"/>
          </a:xfrm>
          <a:prstGeom prst="rect">
            <a:avLst/>
          </a:prstGeom>
          <a:noFill/>
        </p:spPr>
        <p:txBody>
          <a:bodyPr wrap="none" rtlCol="0">
            <a:spAutoFit/>
          </a:bodyPr>
          <a:lstStyle/>
          <a:p>
            <a:r>
              <a:rPr lang="en-US" altLang="zh-CN" dirty="0"/>
              <a:t>cache</a:t>
            </a:r>
            <a:endParaRPr lang="zh-CN" altLang="en-US" dirty="0"/>
          </a:p>
        </p:txBody>
      </p:sp>
      <p:sp>
        <p:nvSpPr>
          <p:cNvPr id="28" name="文本框 27">
            <a:extLst>
              <a:ext uri="{FF2B5EF4-FFF2-40B4-BE49-F238E27FC236}">
                <a16:creationId xmlns:a16="http://schemas.microsoft.com/office/drawing/2014/main" id="{A4F52CD0-399D-47F2-8DB5-364DAFE03F0D}"/>
              </a:ext>
            </a:extLst>
          </p:cNvPr>
          <p:cNvSpPr txBox="1"/>
          <p:nvPr/>
        </p:nvSpPr>
        <p:spPr>
          <a:xfrm>
            <a:off x="3998249" y="6286240"/>
            <a:ext cx="976101" cy="369332"/>
          </a:xfrm>
          <a:prstGeom prst="rect">
            <a:avLst/>
          </a:prstGeom>
          <a:noFill/>
        </p:spPr>
        <p:txBody>
          <a:bodyPr wrap="none" rtlCol="0">
            <a:spAutoFit/>
          </a:bodyPr>
          <a:lstStyle/>
          <a:p>
            <a:r>
              <a:rPr lang="en-US" altLang="zh-CN" dirty="0"/>
              <a:t>memory</a:t>
            </a:r>
            <a:endParaRPr lang="zh-CN" altLang="en-US" dirty="0"/>
          </a:p>
        </p:txBody>
      </p:sp>
    </p:spTree>
    <p:extLst>
      <p:ext uri="{BB962C8B-B14F-4D97-AF65-F5344CB8AC3E}">
        <p14:creationId xmlns:p14="http://schemas.microsoft.com/office/powerpoint/2010/main" val="222977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77C3F3-9CFC-41BB-88C4-64D0CB268DC8}"/>
              </a:ext>
            </a:extLst>
          </p:cNvPr>
          <p:cNvSpPr>
            <a:spLocks noGrp="1"/>
          </p:cNvSpPr>
          <p:nvPr>
            <p:ph idx="1"/>
          </p:nvPr>
        </p:nvSpPr>
        <p:spPr>
          <a:xfrm>
            <a:off x="428757" y="1628800"/>
            <a:ext cx="8229600" cy="4536504"/>
          </a:xfrm>
        </p:spPr>
        <p:txBody>
          <a:bodyPr>
            <a:normAutofit fontScale="85000" lnSpcReduction="20000"/>
          </a:bodyPr>
          <a:lstStyle/>
          <a:p>
            <a:r>
              <a:rPr lang="en-US" altLang="zh-CN" dirty="0">
                <a:solidFill>
                  <a:srgbClr val="0066CC"/>
                </a:solidFill>
              </a:rPr>
              <a:t>Processor requests </a:t>
            </a:r>
            <a:r>
              <a:rPr lang="en-US" altLang="zh-CN" dirty="0"/>
              <a:t>to the cache include:</a:t>
            </a:r>
          </a:p>
          <a:p>
            <a:pPr lvl="1"/>
            <a:r>
              <a:rPr lang="en-US" altLang="zh-CN" b="1" dirty="0" err="1">
                <a:solidFill>
                  <a:srgbClr val="0000FF"/>
                </a:solidFill>
                <a:latin typeface="Courier New" panose="02070309020205020404" pitchFamily="49" charset="0"/>
                <a:cs typeface="Courier New" panose="02070309020205020404" pitchFamily="49" charset="0"/>
              </a:rPr>
              <a:t>PrRd</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dirty="0"/>
              <a:t>processor-side request to </a:t>
            </a:r>
            <a:r>
              <a:rPr lang="en-US" altLang="zh-CN" dirty="0">
                <a:solidFill>
                  <a:srgbClr val="0066CC"/>
                </a:solidFill>
              </a:rPr>
              <a:t>read a cache block</a:t>
            </a:r>
          </a:p>
          <a:p>
            <a:pPr lvl="1"/>
            <a:r>
              <a:rPr lang="en-US" altLang="zh-CN" b="1" dirty="0" err="1">
                <a:solidFill>
                  <a:srgbClr val="0000FF"/>
                </a:solidFill>
                <a:latin typeface="Courier New" panose="02070309020205020404" pitchFamily="49" charset="0"/>
                <a:cs typeface="Courier New" panose="02070309020205020404" pitchFamily="49" charset="0"/>
              </a:rPr>
              <a:t>PrWr</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dirty="0"/>
              <a:t>processor-side request to </a:t>
            </a:r>
            <a:r>
              <a:rPr lang="en-US" altLang="zh-CN" dirty="0">
                <a:solidFill>
                  <a:srgbClr val="0066CC"/>
                </a:solidFill>
              </a:rPr>
              <a:t>write a cache block</a:t>
            </a:r>
          </a:p>
          <a:p>
            <a:pPr lvl="2"/>
            <a:endParaRPr lang="en-US" altLang="zh-CN" dirty="0"/>
          </a:p>
          <a:p>
            <a:r>
              <a:rPr lang="en-US" altLang="zh-CN" dirty="0">
                <a:solidFill>
                  <a:srgbClr val="0066CC"/>
                </a:solidFill>
              </a:rPr>
              <a:t>Snooped requests </a:t>
            </a:r>
            <a:r>
              <a:rPr lang="en-US" altLang="zh-CN" dirty="0"/>
              <a:t>to the cache include:</a:t>
            </a:r>
          </a:p>
          <a:p>
            <a:pPr lvl="1"/>
            <a:r>
              <a:rPr lang="en-US" altLang="zh-CN" b="1" dirty="0" err="1">
                <a:solidFill>
                  <a:srgbClr val="0000FF"/>
                </a:solidFill>
                <a:latin typeface="Courier New" panose="02070309020205020404" pitchFamily="49" charset="0"/>
                <a:cs typeface="Courier New" panose="02070309020205020404" pitchFamily="49" charset="0"/>
              </a:rPr>
              <a:t>BusRd</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dirty="0"/>
              <a:t>snooped request that indicates there is a </a:t>
            </a:r>
            <a:r>
              <a:rPr lang="en-US" altLang="zh-CN" dirty="0">
                <a:solidFill>
                  <a:srgbClr val="0066CC"/>
                </a:solidFill>
              </a:rPr>
              <a:t>read</a:t>
            </a:r>
            <a:r>
              <a:rPr lang="en-US" altLang="zh-CN" dirty="0"/>
              <a:t> </a:t>
            </a:r>
            <a:r>
              <a:rPr lang="en-US" altLang="zh-CN" dirty="0">
                <a:solidFill>
                  <a:srgbClr val="0066CC"/>
                </a:solidFill>
              </a:rPr>
              <a:t>request</a:t>
            </a:r>
            <a:r>
              <a:rPr lang="en-US" altLang="zh-CN" dirty="0"/>
              <a:t> to a block made by </a:t>
            </a:r>
            <a:r>
              <a:rPr lang="en-US" altLang="zh-CN" dirty="0">
                <a:solidFill>
                  <a:srgbClr val="0066CC"/>
                </a:solidFill>
              </a:rPr>
              <a:t>another processor</a:t>
            </a:r>
            <a:r>
              <a:rPr lang="en-US" altLang="zh-CN" dirty="0"/>
              <a:t>.</a:t>
            </a:r>
          </a:p>
          <a:p>
            <a:pPr lvl="1"/>
            <a:r>
              <a:rPr lang="en-US" altLang="zh-CN" b="1" dirty="0" err="1">
                <a:solidFill>
                  <a:srgbClr val="0000FF"/>
                </a:solidFill>
                <a:latin typeface="Courier New" panose="02070309020205020404" pitchFamily="49" charset="0"/>
                <a:cs typeface="Courier New" panose="02070309020205020404" pitchFamily="49" charset="0"/>
              </a:rPr>
              <a:t>BusWr</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dirty="0"/>
              <a:t>snooped request that indicates there is a </a:t>
            </a:r>
            <a:r>
              <a:rPr lang="en-US" altLang="zh-CN" dirty="0">
                <a:solidFill>
                  <a:srgbClr val="0066CC"/>
                </a:solidFill>
              </a:rPr>
              <a:t>write request</a:t>
            </a:r>
            <a:r>
              <a:rPr lang="en-US" altLang="zh-CN" dirty="0"/>
              <a:t> to a block made by </a:t>
            </a:r>
            <a:r>
              <a:rPr lang="en-US" altLang="zh-CN" dirty="0">
                <a:solidFill>
                  <a:srgbClr val="0066CC"/>
                </a:solidFill>
              </a:rPr>
              <a:t>another processor. </a:t>
            </a:r>
            <a:endParaRPr lang="zh-CN" altLang="en-US" dirty="0">
              <a:solidFill>
                <a:srgbClr val="0066CC"/>
              </a:solidFill>
            </a:endParaRPr>
          </a:p>
        </p:txBody>
      </p:sp>
      <p:sp>
        <p:nvSpPr>
          <p:cNvPr id="3" name="标题 2">
            <a:extLst>
              <a:ext uri="{FF2B5EF4-FFF2-40B4-BE49-F238E27FC236}">
                <a16:creationId xmlns:a16="http://schemas.microsoft.com/office/drawing/2014/main" id="{5452EF9D-AB5C-4648-AECE-2F4DE773CDDD}"/>
              </a:ext>
            </a:extLst>
          </p:cNvPr>
          <p:cNvSpPr>
            <a:spLocks noGrp="1"/>
          </p:cNvSpPr>
          <p:nvPr>
            <p:ph type="title"/>
          </p:nvPr>
        </p:nvSpPr>
        <p:spPr>
          <a:xfrm>
            <a:off x="188392" y="136525"/>
            <a:ext cx="8507288" cy="1143000"/>
          </a:xfrm>
        </p:spPr>
        <p:txBody>
          <a:bodyPr>
            <a:normAutofit fontScale="90000"/>
          </a:bodyPr>
          <a:lstStyle/>
          <a:p>
            <a:r>
              <a:rPr lang="en-US" altLang="zh-CN" dirty="0"/>
              <a:t>Coherence Protocol for Write-Through Caches</a:t>
            </a:r>
            <a:endParaRPr lang="zh-CN" altLang="en-US" dirty="0"/>
          </a:p>
        </p:txBody>
      </p:sp>
      <p:sp>
        <p:nvSpPr>
          <p:cNvPr id="4" name="灯片编号占位符 3">
            <a:extLst>
              <a:ext uri="{FF2B5EF4-FFF2-40B4-BE49-F238E27FC236}">
                <a16:creationId xmlns:a16="http://schemas.microsoft.com/office/drawing/2014/main" id="{06EF4CAB-5981-49CD-8E50-A10B582B4A86}"/>
              </a:ext>
            </a:extLst>
          </p:cNvPr>
          <p:cNvSpPr>
            <a:spLocks noGrp="1"/>
          </p:cNvSpPr>
          <p:nvPr>
            <p:ph type="sldNum" sz="quarter" idx="12"/>
          </p:nvPr>
        </p:nvSpPr>
        <p:spPr/>
        <p:txBody>
          <a:bodyPr/>
          <a:lstStyle/>
          <a:p>
            <a:fld id="{A5846718-CB15-44DC-A3B0-F0ED78D869D1}" type="slidenum">
              <a:rPr lang="en-SG" smtClean="0"/>
              <a:t>29</a:t>
            </a:fld>
            <a:endParaRPr lang="en-SG"/>
          </a:p>
        </p:txBody>
      </p:sp>
    </p:spTree>
    <p:extLst>
      <p:ext uri="{BB962C8B-B14F-4D97-AF65-F5344CB8AC3E}">
        <p14:creationId xmlns:p14="http://schemas.microsoft.com/office/powerpoint/2010/main" val="31114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wipe(down)">
                                      <p:cBhvr>
                                        <p:cTn id="2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DD520E4E-55D6-4D29-B3EA-5FCB2AEEF1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4A61691-E1D2-443E-872F-767A0D393579}" type="slidenum">
              <a:rPr lang="en-US" altLang="zh-CN" sz="1200"/>
              <a:pPr/>
              <a:t>3</a:t>
            </a:fld>
            <a:endParaRPr lang="en-US" altLang="zh-CN" sz="1200"/>
          </a:p>
        </p:txBody>
      </p:sp>
      <p:sp>
        <p:nvSpPr>
          <p:cNvPr id="22532" name="Rectangle 2">
            <a:extLst>
              <a:ext uri="{FF2B5EF4-FFF2-40B4-BE49-F238E27FC236}">
                <a16:creationId xmlns:a16="http://schemas.microsoft.com/office/drawing/2014/main" id="{B925B72D-6D4B-452B-918B-4E6A2FE2B50F}"/>
              </a:ext>
            </a:extLst>
          </p:cNvPr>
          <p:cNvSpPr>
            <a:spLocks noGrp="1" noChangeArrowheads="1"/>
          </p:cNvSpPr>
          <p:nvPr>
            <p:ph type="title"/>
          </p:nvPr>
        </p:nvSpPr>
        <p:spPr>
          <a:xfrm>
            <a:off x="436932" y="42582"/>
            <a:ext cx="8229600" cy="1143000"/>
          </a:xfrm>
        </p:spPr>
        <p:txBody>
          <a:bodyPr>
            <a:normAutofit/>
          </a:bodyPr>
          <a:lstStyle/>
          <a:p>
            <a:pPr eaLnBrk="1" hangingPunct="1"/>
            <a:r>
              <a:rPr lang="en-US" altLang="zh-CN" dirty="0"/>
              <a:t>Cache Coherence Problem</a:t>
            </a:r>
          </a:p>
        </p:txBody>
      </p:sp>
      <p:sp>
        <p:nvSpPr>
          <p:cNvPr id="165891" name="Rectangle 3">
            <a:extLst>
              <a:ext uri="{FF2B5EF4-FFF2-40B4-BE49-F238E27FC236}">
                <a16:creationId xmlns:a16="http://schemas.microsoft.com/office/drawing/2014/main" id="{ACB6BDED-F25D-4138-AE12-6741D31F3BD6}"/>
              </a:ext>
            </a:extLst>
          </p:cNvPr>
          <p:cNvSpPr>
            <a:spLocks noGrp="1" noChangeArrowheads="1"/>
          </p:cNvSpPr>
          <p:nvPr>
            <p:ph type="body" idx="1"/>
          </p:nvPr>
        </p:nvSpPr>
        <p:spPr>
          <a:xfrm>
            <a:off x="457200" y="3008029"/>
            <a:ext cx="8229600" cy="2418922"/>
          </a:xfrm>
        </p:spPr>
        <p:txBody>
          <a:bodyPr>
            <a:noAutofit/>
          </a:bodyPr>
          <a:lstStyle/>
          <a:p>
            <a:pPr eaLnBrk="1" hangingPunct="1">
              <a:lnSpc>
                <a:spcPct val="110000"/>
              </a:lnSpc>
            </a:pPr>
            <a:r>
              <a:rPr lang="en-US" altLang="zh-CN" sz="1800" dirty="0"/>
              <a:t>Illustration 1: </a:t>
            </a:r>
          </a:p>
          <a:p>
            <a:pPr lvl="1">
              <a:lnSpc>
                <a:spcPct val="110000"/>
              </a:lnSpc>
            </a:pPr>
            <a:r>
              <a:rPr lang="en-US" altLang="zh-CN" sz="1800" dirty="0"/>
              <a:t>“You (A) </a:t>
            </a:r>
            <a:r>
              <a:rPr lang="en-US" altLang="zh-CN" sz="1800" b="1" dirty="0">
                <a:solidFill>
                  <a:srgbClr val="FF0000"/>
                </a:solidFill>
              </a:rPr>
              <a:t>met a friend B yesterday </a:t>
            </a:r>
            <a:r>
              <a:rPr lang="en-US" altLang="zh-CN" sz="1800" dirty="0"/>
              <a:t>and made an appointment to meet her at a place exactly </a:t>
            </a:r>
            <a:r>
              <a:rPr lang="en-US" altLang="zh-CN" sz="1800" b="1" dirty="0">
                <a:solidFill>
                  <a:srgbClr val="FF0000"/>
                </a:solidFill>
              </a:rPr>
              <a:t>one month from now</a:t>
            </a:r>
            <a:r>
              <a:rPr lang="en-US" altLang="zh-CN" sz="1800" dirty="0"/>
              <a:t>. </a:t>
            </a:r>
          </a:p>
          <a:p>
            <a:pPr lvl="1">
              <a:lnSpc>
                <a:spcPct val="110000"/>
              </a:lnSpc>
            </a:pPr>
            <a:r>
              <a:rPr lang="en-US" altLang="zh-CN" sz="1800" dirty="0"/>
              <a:t>Later you found out that you have an emergency and cannot possibly meet on the agreed date. </a:t>
            </a:r>
          </a:p>
          <a:p>
            <a:pPr lvl="1">
              <a:lnSpc>
                <a:spcPct val="110000"/>
              </a:lnSpc>
            </a:pPr>
            <a:r>
              <a:rPr lang="en-US" altLang="zh-CN" sz="1800" dirty="0"/>
              <a:t>You want to change the appointment to </a:t>
            </a:r>
            <a:r>
              <a:rPr lang="en-US" altLang="zh-CN" sz="1800" dirty="0">
                <a:solidFill>
                  <a:srgbClr val="FF0000"/>
                </a:solidFill>
              </a:rPr>
              <a:t>three months from now</a:t>
            </a:r>
            <a:r>
              <a:rPr lang="en-US" altLang="zh-CN" sz="1800" dirty="0"/>
              <a:t>.”</a:t>
            </a:r>
          </a:p>
          <a:p>
            <a:pPr eaLnBrk="1" hangingPunct="1">
              <a:lnSpc>
                <a:spcPct val="110000"/>
              </a:lnSpc>
            </a:pPr>
            <a:r>
              <a:rPr lang="en-US" altLang="zh-CN" sz="1800" dirty="0"/>
              <a:t>Constraints</a:t>
            </a:r>
          </a:p>
          <a:p>
            <a:pPr lvl="1" eaLnBrk="1" hangingPunct="1">
              <a:lnSpc>
                <a:spcPct val="110000"/>
              </a:lnSpc>
            </a:pPr>
            <a:r>
              <a:rPr lang="en-US" altLang="zh-CN" sz="1800" dirty="0">
                <a:ea typeface="ＭＳ Ｐゴシック" panose="020B0600070205080204" pitchFamily="34" charset="-128"/>
              </a:rPr>
              <a:t>The only mode of communication is </a:t>
            </a:r>
            <a:r>
              <a:rPr lang="en-US" altLang="zh-CN" sz="2400" b="1" dirty="0">
                <a:solidFill>
                  <a:srgbClr val="C00000"/>
                </a:solidFill>
                <a:ea typeface="ＭＳ Ｐゴシック" panose="020B0600070205080204" pitchFamily="34" charset="-128"/>
              </a:rPr>
              <a:t>mail</a:t>
            </a:r>
            <a:endParaRPr lang="en-US" altLang="zh-CN" sz="1800" b="1" dirty="0">
              <a:solidFill>
                <a:srgbClr val="C00000"/>
              </a:solidFill>
              <a:ea typeface="ＭＳ Ｐゴシック" panose="020B0600070205080204" pitchFamily="34" charset="-128"/>
            </a:endParaRPr>
          </a:p>
          <a:p>
            <a:pPr lvl="1" eaLnBrk="1" hangingPunct="1">
              <a:lnSpc>
                <a:spcPct val="110000"/>
              </a:lnSpc>
            </a:pPr>
            <a:r>
              <a:rPr lang="en-US" altLang="zh-CN" sz="1800" dirty="0">
                <a:ea typeface="ＭＳ Ｐゴシック" panose="020B0600070205080204" pitchFamily="34" charset="-128"/>
              </a:rPr>
              <a:t>In your mail, you can only write the new appointment date and nothing else</a:t>
            </a:r>
          </a:p>
        </p:txBody>
      </p:sp>
      <p:pic>
        <p:nvPicPr>
          <p:cNvPr id="3" name="图片 2">
            <a:extLst>
              <a:ext uri="{FF2B5EF4-FFF2-40B4-BE49-F238E27FC236}">
                <a16:creationId xmlns:a16="http://schemas.microsoft.com/office/drawing/2014/main" id="{8A94C1ED-1687-4EFE-A28A-B40FE9B1BE34}"/>
              </a:ext>
            </a:extLst>
          </p:cNvPr>
          <p:cNvPicPr>
            <a:picLocks noChangeAspect="1"/>
          </p:cNvPicPr>
          <p:nvPr/>
        </p:nvPicPr>
        <p:blipFill>
          <a:blip r:embed="rId3"/>
          <a:stretch>
            <a:fillRect/>
          </a:stretch>
        </p:blipFill>
        <p:spPr>
          <a:xfrm>
            <a:off x="1835695" y="1279525"/>
            <a:ext cx="1296144" cy="1726543"/>
          </a:xfrm>
          <a:prstGeom prst="rect">
            <a:avLst/>
          </a:prstGeom>
        </p:spPr>
      </p:pic>
      <p:pic>
        <p:nvPicPr>
          <p:cNvPr id="5" name="图片 4">
            <a:extLst>
              <a:ext uri="{FF2B5EF4-FFF2-40B4-BE49-F238E27FC236}">
                <a16:creationId xmlns:a16="http://schemas.microsoft.com/office/drawing/2014/main" id="{8018AF60-0CA3-470F-B05B-E7E628377517}"/>
              </a:ext>
            </a:extLst>
          </p:cNvPr>
          <p:cNvPicPr>
            <a:picLocks noChangeAspect="1"/>
          </p:cNvPicPr>
          <p:nvPr/>
        </p:nvPicPr>
        <p:blipFill>
          <a:blip r:embed="rId4"/>
          <a:stretch>
            <a:fillRect/>
          </a:stretch>
        </p:blipFill>
        <p:spPr>
          <a:xfrm>
            <a:off x="6202318" y="1150769"/>
            <a:ext cx="1113702" cy="1880593"/>
          </a:xfrm>
          <a:prstGeom prst="rect">
            <a:avLst/>
          </a:prstGeom>
        </p:spPr>
      </p:pic>
      <p:grpSp>
        <p:nvGrpSpPr>
          <p:cNvPr id="9" name="组合 8">
            <a:extLst>
              <a:ext uri="{FF2B5EF4-FFF2-40B4-BE49-F238E27FC236}">
                <a16:creationId xmlns:a16="http://schemas.microsoft.com/office/drawing/2014/main" id="{50D8EAF1-2BF1-4F68-9381-268D5FAE218B}"/>
              </a:ext>
            </a:extLst>
          </p:cNvPr>
          <p:cNvGrpSpPr/>
          <p:nvPr/>
        </p:nvGrpSpPr>
        <p:grpSpPr>
          <a:xfrm>
            <a:off x="3069981" y="1148808"/>
            <a:ext cx="3143892" cy="921005"/>
            <a:chOff x="2470935" y="1340768"/>
            <a:chExt cx="3143892" cy="921005"/>
          </a:xfrm>
        </p:grpSpPr>
        <p:sp>
          <p:nvSpPr>
            <p:cNvPr id="10" name="任意多边形: 形状 9">
              <a:extLst>
                <a:ext uri="{FF2B5EF4-FFF2-40B4-BE49-F238E27FC236}">
                  <a16:creationId xmlns:a16="http://schemas.microsoft.com/office/drawing/2014/main" id="{6C5DA761-6CEC-45D6-906D-A32CD8F7F26A}"/>
                </a:ext>
              </a:extLst>
            </p:cNvPr>
            <p:cNvSpPr/>
            <p:nvPr/>
          </p:nvSpPr>
          <p:spPr>
            <a:xfrm>
              <a:off x="2470935" y="1868336"/>
              <a:ext cx="3143892" cy="227592"/>
            </a:xfrm>
            <a:custGeom>
              <a:avLst/>
              <a:gdLst>
                <a:gd name="connsiteX0" fmla="*/ 0 w 3143892"/>
                <a:gd name="connsiteY0" fmla="*/ 145399 h 227592"/>
                <a:gd name="connsiteX1" fmla="*/ 1489753 w 3143892"/>
                <a:gd name="connsiteY1" fmla="*/ 1561 h 227592"/>
                <a:gd name="connsiteX2" fmla="*/ 3143892 w 3143892"/>
                <a:gd name="connsiteY2" fmla="*/ 227592 h 227592"/>
                <a:gd name="connsiteX3" fmla="*/ 3143892 w 3143892"/>
                <a:gd name="connsiteY3" fmla="*/ 227592 h 227592"/>
              </a:gdLst>
              <a:ahLst/>
              <a:cxnLst>
                <a:cxn ang="0">
                  <a:pos x="connsiteX0" y="connsiteY0"/>
                </a:cxn>
                <a:cxn ang="0">
                  <a:pos x="connsiteX1" y="connsiteY1"/>
                </a:cxn>
                <a:cxn ang="0">
                  <a:pos x="connsiteX2" y="connsiteY2"/>
                </a:cxn>
                <a:cxn ang="0">
                  <a:pos x="connsiteX3" y="connsiteY3"/>
                </a:cxn>
              </a:cxnLst>
              <a:rect l="l" t="t" r="r" b="b"/>
              <a:pathLst>
                <a:path w="3143892" h="227592">
                  <a:moveTo>
                    <a:pt x="0" y="145399"/>
                  </a:moveTo>
                  <a:cubicBezTo>
                    <a:pt x="482885" y="66630"/>
                    <a:pt x="965771" y="-12138"/>
                    <a:pt x="1489753" y="1561"/>
                  </a:cubicBezTo>
                  <a:cubicBezTo>
                    <a:pt x="2013735" y="15260"/>
                    <a:pt x="3143892" y="227592"/>
                    <a:pt x="3143892" y="227592"/>
                  </a:cubicBezTo>
                  <a:lnTo>
                    <a:pt x="3143892" y="227592"/>
                  </a:ln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24D027AD-FAAA-4458-9912-2398485531E7}"/>
                </a:ext>
              </a:extLst>
            </p:cNvPr>
            <p:cNvPicPr>
              <a:picLocks noChangeAspect="1"/>
            </p:cNvPicPr>
            <p:nvPr/>
          </p:nvPicPr>
          <p:blipFill>
            <a:blip r:embed="rId5"/>
            <a:stretch>
              <a:fillRect/>
            </a:stretch>
          </p:blipFill>
          <p:spPr>
            <a:xfrm>
              <a:off x="3575151" y="1681184"/>
              <a:ext cx="784580" cy="580589"/>
            </a:xfrm>
            <a:prstGeom prst="rect">
              <a:avLst/>
            </a:prstGeom>
          </p:spPr>
        </p:pic>
        <p:sp>
          <p:nvSpPr>
            <p:cNvPr id="12" name="文本框 11">
              <a:extLst>
                <a:ext uri="{FF2B5EF4-FFF2-40B4-BE49-F238E27FC236}">
                  <a16:creationId xmlns:a16="http://schemas.microsoft.com/office/drawing/2014/main" id="{0B3B3751-87CA-4B3B-A876-7CA4F2EC48D5}"/>
                </a:ext>
              </a:extLst>
            </p:cNvPr>
            <p:cNvSpPr txBox="1"/>
            <p:nvPr/>
          </p:nvSpPr>
          <p:spPr>
            <a:xfrm>
              <a:off x="2994098" y="1340768"/>
              <a:ext cx="2097113" cy="369332"/>
            </a:xfrm>
            <a:prstGeom prst="rect">
              <a:avLst/>
            </a:prstGeom>
            <a:noFill/>
          </p:spPr>
          <p:txBody>
            <a:bodyPr wrap="none" rtlCol="0">
              <a:spAutoFit/>
            </a:bodyPr>
            <a:lstStyle/>
            <a:p>
              <a:r>
                <a:rPr lang="en-US" altLang="zh-CN" dirty="0">
                  <a:sym typeface="Wingdings" panose="05000000000000000000" pitchFamily="2" charset="2"/>
                </a:rPr>
                <a:t>Meet 3 months later</a:t>
              </a:r>
              <a:endParaRPr lang="zh-CN" altLang="en-US" dirty="0"/>
            </a:p>
          </p:txBody>
        </p:sp>
      </p:grpSp>
    </p:spTree>
    <p:extLst>
      <p:ext uri="{BB962C8B-B14F-4D97-AF65-F5344CB8AC3E}">
        <p14:creationId xmlns:p14="http://schemas.microsoft.com/office/powerpoint/2010/main" val="31734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down)">
                                      <p:cBhvr>
                                        <p:cTn id="7" dur="500"/>
                                        <p:tgtEl>
                                          <p:spTgt spid="16589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wipe(down)">
                                      <p:cBhvr>
                                        <p:cTn id="10" dur="500"/>
                                        <p:tgtEl>
                                          <p:spTgt spid="1658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animEffect transition="in" filter="wipe(down)">
                                      <p:cBhvr>
                                        <p:cTn id="15" dur="500"/>
                                        <p:tgtEl>
                                          <p:spTgt spid="165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5891">
                                            <p:txEl>
                                              <p:pRg st="3" end="3"/>
                                            </p:txEl>
                                          </p:spTgt>
                                        </p:tgtEl>
                                        <p:attrNameLst>
                                          <p:attrName>style.visibility</p:attrName>
                                        </p:attrNameLst>
                                      </p:cBhvr>
                                      <p:to>
                                        <p:strVal val="visible"/>
                                      </p:to>
                                    </p:set>
                                    <p:animEffect transition="in" filter="wipe(down)">
                                      <p:cBhvr>
                                        <p:cTn id="20" dur="500"/>
                                        <p:tgtEl>
                                          <p:spTgt spid="1658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5891">
                                            <p:txEl>
                                              <p:pRg st="4" end="4"/>
                                            </p:txEl>
                                          </p:spTgt>
                                        </p:tgtEl>
                                        <p:attrNameLst>
                                          <p:attrName>style.visibility</p:attrName>
                                        </p:attrNameLst>
                                      </p:cBhvr>
                                      <p:to>
                                        <p:strVal val="visible"/>
                                      </p:to>
                                    </p:set>
                                    <p:animEffect transition="in" filter="wipe(down)">
                                      <p:cBhvr>
                                        <p:cTn id="25" dur="500"/>
                                        <p:tgtEl>
                                          <p:spTgt spid="165891">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5891">
                                            <p:txEl>
                                              <p:pRg st="5" end="5"/>
                                            </p:txEl>
                                          </p:spTgt>
                                        </p:tgtEl>
                                        <p:attrNameLst>
                                          <p:attrName>style.visibility</p:attrName>
                                        </p:attrNameLst>
                                      </p:cBhvr>
                                      <p:to>
                                        <p:strVal val="visible"/>
                                      </p:to>
                                    </p:set>
                                    <p:animEffect transition="in" filter="wipe(down)">
                                      <p:cBhvr>
                                        <p:cTn id="28" dur="500"/>
                                        <p:tgtEl>
                                          <p:spTgt spid="16589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65891">
                                            <p:txEl>
                                              <p:pRg st="6" end="6"/>
                                            </p:txEl>
                                          </p:spTgt>
                                        </p:tgtEl>
                                        <p:attrNameLst>
                                          <p:attrName>style.visibility</p:attrName>
                                        </p:attrNameLst>
                                      </p:cBhvr>
                                      <p:to>
                                        <p:strVal val="visible"/>
                                      </p:to>
                                    </p:set>
                                    <p:animEffect transition="in" filter="wipe(down)">
                                      <p:cBhvr>
                                        <p:cTn id="33" dur="500"/>
                                        <p:tgtEl>
                                          <p:spTgt spid="165891">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77C3F3-9CFC-41BB-88C4-64D0CB268DC8}"/>
              </a:ext>
            </a:extLst>
          </p:cNvPr>
          <p:cNvSpPr>
            <a:spLocks noGrp="1"/>
          </p:cNvSpPr>
          <p:nvPr>
            <p:ph idx="1"/>
          </p:nvPr>
        </p:nvSpPr>
        <p:spPr>
          <a:xfrm>
            <a:off x="327236" y="1484784"/>
            <a:ext cx="8229600" cy="4968552"/>
          </a:xfrm>
        </p:spPr>
        <p:txBody>
          <a:bodyPr>
            <a:normAutofit lnSpcReduction="10000"/>
          </a:bodyPr>
          <a:lstStyle/>
          <a:p>
            <a:r>
              <a:rPr lang="en-US" altLang="zh-CN" dirty="0">
                <a:solidFill>
                  <a:srgbClr val="0066CC"/>
                </a:solidFill>
              </a:rPr>
              <a:t>Cache States</a:t>
            </a:r>
          </a:p>
          <a:p>
            <a:pPr lvl="1"/>
            <a:r>
              <a:rPr lang="en-US" altLang="zh-CN" b="1" dirty="0">
                <a:solidFill>
                  <a:srgbClr val="0000FF"/>
                </a:solidFill>
                <a:latin typeface="Courier New" panose="02070309020205020404" pitchFamily="49" charset="0"/>
                <a:cs typeface="Courier New" panose="02070309020205020404" pitchFamily="49" charset="0"/>
              </a:rPr>
              <a:t>Valid (V): </a:t>
            </a:r>
            <a:r>
              <a:rPr lang="en-US" altLang="zh-CN" dirty="0"/>
              <a:t>the cache block is </a:t>
            </a:r>
            <a:r>
              <a:rPr lang="en-US" altLang="zh-CN" b="1" dirty="0">
                <a:solidFill>
                  <a:srgbClr val="0066CC"/>
                </a:solidFill>
              </a:rPr>
              <a:t>valid and clean</a:t>
            </a:r>
          </a:p>
          <a:p>
            <a:pPr lvl="2"/>
            <a:r>
              <a:rPr lang="en-US" altLang="zh-CN" dirty="0"/>
              <a:t>the cached value is the same with that in the lower level memory component</a:t>
            </a:r>
          </a:p>
          <a:p>
            <a:pPr lvl="1"/>
            <a:r>
              <a:rPr lang="en-US" altLang="zh-CN" b="1" dirty="0">
                <a:solidFill>
                  <a:srgbClr val="0000FF"/>
                </a:solidFill>
                <a:latin typeface="Courier New" panose="02070309020205020404" pitchFamily="49" charset="0"/>
                <a:cs typeface="Courier New" panose="02070309020205020404" pitchFamily="49" charset="0"/>
              </a:rPr>
              <a:t>Invalid (I): </a:t>
            </a:r>
            <a:r>
              <a:rPr lang="en-US" altLang="zh-CN" dirty="0"/>
              <a:t>the cache block is </a:t>
            </a:r>
            <a:r>
              <a:rPr lang="en-US" altLang="zh-CN" b="1" dirty="0">
                <a:solidFill>
                  <a:srgbClr val="0066CC"/>
                </a:solidFill>
              </a:rPr>
              <a:t>invalid</a:t>
            </a:r>
          </a:p>
          <a:p>
            <a:pPr lvl="2"/>
            <a:r>
              <a:rPr lang="en-US" altLang="zh-CN" dirty="0"/>
              <a:t>Accesses to this cache block will generate cache misses</a:t>
            </a:r>
          </a:p>
          <a:p>
            <a:pPr lvl="1"/>
            <a:r>
              <a:rPr lang="zh-CN" altLang="en-US" dirty="0"/>
              <a:t>There is </a:t>
            </a:r>
            <a:r>
              <a:rPr lang="zh-CN" altLang="en-US" b="1" dirty="0">
                <a:solidFill>
                  <a:srgbClr val="0066CC"/>
                </a:solidFill>
              </a:rPr>
              <a:t>no dirty state </a:t>
            </a:r>
            <a:r>
              <a:rPr lang="zh-CN" altLang="en-US" dirty="0"/>
              <a:t>in the </a:t>
            </a:r>
            <a:r>
              <a:rPr lang="zh-CN" altLang="en-US" dirty="0">
                <a:solidFill>
                  <a:srgbClr val="0066CC"/>
                </a:solidFill>
              </a:rPr>
              <a:t>write-through cache </a:t>
            </a:r>
            <a:endParaRPr lang="en-US" altLang="zh-CN" dirty="0">
              <a:solidFill>
                <a:srgbClr val="0066CC"/>
              </a:solidFill>
            </a:endParaRPr>
          </a:p>
          <a:p>
            <a:pPr marL="1085850" lvl="2"/>
            <a:r>
              <a:rPr lang="zh-CN" altLang="en-US" dirty="0"/>
              <a:t>since all writes are written through to the lower level.</a:t>
            </a:r>
          </a:p>
          <a:p>
            <a:pPr lvl="2"/>
            <a:endParaRPr lang="zh-CN" altLang="en-US" dirty="0"/>
          </a:p>
        </p:txBody>
      </p:sp>
      <p:sp>
        <p:nvSpPr>
          <p:cNvPr id="3" name="标题 2">
            <a:extLst>
              <a:ext uri="{FF2B5EF4-FFF2-40B4-BE49-F238E27FC236}">
                <a16:creationId xmlns:a16="http://schemas.microsoft.com/office/drawing/2014/main" id="{5452EF9D-AB5C-4648-AECE-2F4DE773CDDD}"/>
              </a:ext>
            </a:extLst>
          </p:cNvPr>
          <p:cNvSpPr>
            <a:spLocks noGrp="1"/>
          </p:cNvSpPr>
          <p:nvPr>
            <p:ph type="title"/>
          </p:nvPr>
        </p:nvSpPr>
        <p:spPr>
          <a:xfrm>
            <a:off x="188392" y="136525"/>
            <a:ext cx="8507288" cy="1143000"/>
          </a:xfrm>
        </p:spPr>
        <p:txBody>
          <a:bodyPr>
            <a:normAutofit fontScale="90000"/>
          </a:bodyPr>
          <a:lstStyle/>
          <a:p>
            <a:r>
              <a:rPr lang="en-US" altLang="zh-CN" dirty="0"/>
              <a:t>Coherence Protocol for </a:t>
            </a:r>
            <a:br>
              <a:rPr lang="en-US" altLang="zh-CN" dirty="0"/>
            </a:br>
            <a:r>
              <a:rPr lang="en-US" altLang="zh-CN" dirty="0"/>
              <a:t>Write-Through Caches</a:t>
            </a:r>
            <a:endParaRPr lang="zh-CN" altLang="en-US" dirty="0"/>
          </a:p>
        </p:txBody>
      </p:sp>
      <p:sp>
        <p:nvSpPr>
          <p:cNvPr id="4" name="灯片编号占位符 3">
            <a:extLst>
              <a:ext uri="{FF2B5EF4-FFF2-40B4-BE49-F238E27FC236}">
                <a16:creationId xmlns:a16="http://schemas.microsoft.com/office/drawing/2014/main" id="{06EF4CAB-5981-49CD-8E50-A10B582B4A86}"/>
              </a:ext>
            </a:extLst>
          </p:cNvPr>
          <p:cNvSpPr>
            <a:spLocks noGrp="1"/>
          </p:cNvSpPr>
          <p:nvPr>
            <p:ph type="sldNum" sz="quarter" idx="12"/>
          </p:nvPr>
        </p:nvSpPr>
        <p:spPr/>
        <p:txBody>
          <a:bodyPr/>
          <a:lstStyle/>
          <a:p>
            <a:fld id="{A5846718-CB15-44DC-A3B0-F0ED78D869D1}" type="slidenum">
              <a:rPr lang="en-SG" smtClean="0"/>
              <a:t>30</a:t>
            </a:fld>
            <a:endParaRPr lang="en-SG"/>
          </a:p>
        </p:txBody>
      </p:sp>
    </p:spTree>
    <p:extLst>
      <p:ext uri="{BB962C8B-B14F-4D97-AF65-F5344CB8AC3E}">
        <p14:creationId xmlns:p14="http://schemas.microsoft.com/office/powerpoint/2010/main" val="59217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2D77F62-27F7-4F32-928D-E31450361C08}"/>
              </a:ext>
            </a:extLst>
          </p:cNvPr>
          <p:cNvSpPr>
            <a:spLocks noGrp="1"/>
          </p:cNvSpPr>
          <p:nvPr>
            <p:ph type="sldNum" sz="quarter" idx="12"/>
          </p:nvPr>
        </p:nvSpPr>
        <p:spPr/>
        <p:txBody>
          <a:bodyPr/>
          <a:lstStyle/>
          <a:p>
            <a:fld id="{A5846718-CB15-44DC-A3B0-F0ED78D869D1}" type="slidenum">
              <a:rPr lang="en-SG" smtClean="0"/>
              <a:t>31</a:t>
            </a:fld>
            <a:endParaRPr lang="en-SG" dirty="0"/>
          </a:p>
        </p:txBody>
      </p:sp>
      <p:pic>
        <p:nvPicPr>
          <p:cNvPr id="5" name="Picture 7" descr="cc-wt.eps">
            <a:extLst>
              <a:ext uri="{FF2B5EF4-FFF2-40B4-BE49-F238E27FC236}">
                <a16:creationId xmlns:a16="http://schemas.microsoft.com/office/drawing/2014/main" id="{4064DF81-0931-4CF5-9BCC-0850D288A8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963160"/>
            <a:ext cx="5494849" cy="5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5C3BC473-2238-48C3-B09B-6B9BAD5376E3}"/>
              </a:ext>
            </a:extLst>
          </p:cNvPr>
          <p:cNvSpPr/>
          <p:nvPr/>
        </p:nvSpPr>
        <p:spPr>
          <a:xfrm>
            <a:off x="0" y="6009082"/>
            <a:ext cx="3894210" cy="646331"/>
          </a:xfrm>
          <a:prstGeom prst="rect">
            <a:avLst/>
          </a:prstGeom>
        </p:spPr>
        <p:txBody>
          <a:bodyPr wrap="square">
            <a:spAutoFit/>
          </a:bodyPr>
          <a:lstStyle/>
          <a:p>
            <a:pPr algn="ctr"/>
            <a:r>
              <a:rPr lang="en-US" altLang="zh-CN" dirty="0">
                <a:solidFill>
                  <a:srgbClr val="0066CC"/>
                </a:solidFill>
              </a:rPr>
              <a:t>R</a:t>
            </a:r>
            <a:r>
              <a:rPr lang="zh-CN" altLang="en-US" dirty="0">
                <a:solidFill>
                  <a:srgbClr val="0066CC"/>
                </a:solidFill>
              </a:rPr>
              <a:t>esponse to </a:t>
            </a:r>
            <a:endParaRPr lang="en-US" altLang="zh-CN" dirty="0">
              <a:solidFill>
                <a:srgbClr val="0066CC"/>
              </a:solidFill>
            </a:endParaRPr>
          </a:p>
          <a:p>
            <a:pPr algn="ctr"/>
            <a:r>
              <a:rPr lang="zh-CN" altLang="en-US" dirty="0">
                <a:solidFill>
                  <a:srgbClr val="0066CC"/>
                </a:solidFill>
              </a:rPr>
              <a:t>processor-side requests</a:t>
            </a:r>
          </a:p>
        </p:txBody>
      </p:sp>
      <p:sp>
        <p:nvSpPr>
          <p:cNvPr id="10" name="矩形 9">
            <a:extLst>
              <a:ext uri="{FF2B5EF4-FFF2-40B4-BE49-F238E27FC236}">
                <a16:creationId xmlns:a16="http://schemas.microsoft.com/office/drawing/2014/main" id="{EDC33C24-6738-45CE-A2D7-10380AA93FA4}"/>
              </a:ext>
            </a:extLst>
          </p:cNvPr>
          <p:cNvSpPr/>
          <p:nvPr/>
        </p:nvSpPr>
        <p:spPr>
          <a:xfrm>
            <a:off x="3456640" y="6138024"/>
            <a:ext cx="2266198" cy="646331"/>
          </a:xfrm>
          <a:prstGeom prst="rect">
            <a:avLst/>
          </a:prstGeom>
        </p:spPr>
        <p:txBody>
          <a:bodyPr wrap="none">
            <a:spAutoFit/>
          </a:bodyPr>
          <a:lstStyle/>
          <a:p>
            <a:pPr algn="ctr"/>
            <a:r>
              <a:rPr lang="zh-CN" altLang="en-US" dirty="0">
                <a:solidFill>
                  <a:srgbClr val="0066CC"/>
                </a:solidFill>
              </a:rPr>
              <a:t>response to </a:t>
            </a:r>
            <a:endParaRPr lang="en-US" altLang="zh-CN" dirty="0">
              <a:solidFill>
                <a:srgbClr val="0066CC"/>
              </a:solidFill>
            </a:endParaRPr>
          </a:p>
          <a:p>
            <a:pPr algn="ctr"/>
            <a:r>
              <a:rPr lang="zh-CN" altLang="en-US" dirty="0">
                <a:solidFill>
                  <a:srgbClr val="0066CC"/>
                </a:solidFill>
              </a:rPr>
              <a:t>snooper-side requests</a:t>
            </a:r>
          </a:p>
        </p:txBody>
      </p:sp>
      <p:sp>
        <p:nvSpPr>
          <p:cNvPr id="2" name="文本框 1">
            <a:extLst>
              <a:ext uri="{FF2B5EF4-FFF2-40B4-BE49-F238E27FC236}">
                <a16:creationId xmlns:a16="http://schemas.microsoft.com/office/drawing/2014/main" id="{00C7F53B-95BE-4241-B3AF-DFD9D963E2D9}"/>
              </a:ext>
            </a:extLst>
          </p:cNvPr>
          <p:cNvSpPr txBox="1"/>
          <p:nvPr/>
        </p:nvSpPr>
        <p:spPr>
          <a:xfrm>
            <a:off x="4542035" y="79541"/>
            <a:ext cx="4601965" cy="1015663"/>
          </a:xfrm>
          <a:prstGeom prst="rect">
            <a:avLst/>
          </a:prstGeom>
          <a:noFill/>
        </p:spPr>
        <p:txBody>
          <a:bodyPr wrap="none" rtlCol="0">
            <a:spAutoFit/>
          </a:bodyPr>
          <a:lstStyle/>
          <a:p>
            <a:r>
              <a:rPr lang="en-US" altLang="zh-CN" sz="2000" b="1" dirty="0"/>
              <a:t>Assume that the caches use:</a:t>
            </a:r>
          </a:p>
          <a:p>
            <a:pPr marL="285750" indent="-285750">
              <a:buFont typeface="Arial" panose="020B0604020202020204" pitchFamily="34" charset="0"/>
              <a:buChar char="•"/>
            </a:pPr>
            <a:r>
              <a:rPr lang="en-US" altLang="zh-CN" sz="2000" dirty="0"/>
              <a:t>Write </a:t>
            </a:r>
            <a:r>
              <a:rPr lang="en-US" altLang="zh-CN" sz="2000" dirty="0">
                <a:solidFill>
                  <a:srgbClr val="FF0000"/>
                </a:solidFill>
              </a:rPr>
              <a:t>no-allocate policy</a:t>
            </a:r>
          </a:p>
          <a:p>
            <a:pPr marL="285750" indent="-285750">
              <a:buFont typeface="Arial" panose="020B0604020202020204" pitchFamily="34" charset="0"/>
              <a:buChar char="•"/>
            </a:pPr>
            <a:r>
              <a:rPr lang="en-US" altLang="zh-CN" sz="2000" dirty="0"/>
              <a:t>Write invalidate cache coherence policy</a:t>
            </a:r>
          </a:p>
        </p:txBody>
      </p:sp>
      <p:sp>
        <p:nvSpPr>
          <p:cNvPr id="12" name="标注: 线形 11">
            <a:extLst>
              <a:ext uri="{FF2B5EF4-FFF2-40B4-BE49-F238E27FC236}">
                <a16:creationId xmlns:a16="http://schemas.microsoft.com/office/drawing/2014/main" id="{2D81422A-109A-44EA-9513-45C76DC6331D}"/>
              </a:ext>
            </a:extLst>
          </p:cNvPr>
          <p:cNvSpPr/>
          <p:nvPr/>
        </p:nvSpPr>
        <p:spPr>
          <a:xfrm>
            <a:off x="5436096" y="4132386"/>
            <a:ext cx="3528392" cy="1762453"/>
          </a:xfrm>
          <a:prstGeom prst="borderCallout1">
            <a:avLst>
              <a:gd name="adj1" fmla="val 53476"/>
              <a:gd name="adj2" fmla="val -4090"/>
              <a:gd name="adj3" fmla="val 90201"/>
              <a:gd name="adj4" fmla="val -71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since the cache uses  a write no-allocate policy, the write is propagated down to the lower level using </a:t>
            </a:r>
            <a:r>
              <a:rPr lang="en-US" altLang="zh-CN" dirty="0" err="1"/>
              <a:t>BusWr</a:t>
            </a:r>
            <a:r>
              <a:rPr lang="en-US" altLang="zh-CN" dirty="0"/>
              <a:t> without fetching the block into the cache. Therefore, the state remains invalid. </a:t>
            </a:r>
            <a:endParaRPr lang="zh-CN" altLang="en-US" dirty="0"/>
          </a:p>
        </p:txBody>
      </p:sp>
      <p:sp>
        <p:nvSpPr>
          <p:cNvPr id="14" name="标注: 线形 13">
            <a:extLst>
              <a:ext uri="{FF2B5EF4-FFF2-40B4-BE49-F238E27FC236}">
                <a16:creationId xmlns:a16="http://schemas.microsoft.com/office/drawing/2014/main" id="{E99A4CCE-F3D8-45BF-8956-D98726CD3657}"/>
              </a:ext>
            </a:extLst>
          </p:cNvPr>
          <p:cNvSpPr/>
          <p:nvPr/>
        </p:nvSpPr>
        <p:spPr>
          <a:xfrm>
            <a:off x="6127978" y="1412776"/>
            <a:ext cx="2748644" cy="1144694"/>
          </a:xfrm>
          <a:prstGeom prst="borderCallout1">
            <a:avLst>
              <a:gd name="adj1" fmla="val 53476"/>
              <a:gd name="adj2" fmla="val -4090"/>
              <a:gd name="adj3" fmla="val 2712"/>
              <a:gd name="adj4" fmla="val -112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Notation</a:t>
            </a:r>
            <a:r>
              <a:rPr lang="en-US" altLang="zh-CN" dirty="0"/>
              <a:t>: </a:t>
            </a:r>
          </a:p>
          <a:p>
            <a:pPr algn="ctr"/>
            <a:r>
              <a:rPr lang="en-US" altLang="zh-CN" dirty="0"/>
              <a:t>Triggering event / action (or response taken as a result of the event). </a:t>
            </a:r>
            <a:endParaRPr lang="zh-CN" altLang="en-US" dirty="0"/>
          </a:p>
        </p:txBody>
      </p:sp>
    </p:spTree>
    <p:extLst>
      <p:ext uri="{BB962C8B-B14F-4D97-AF65-F5344CB8AC3E}">
        <p14:creationId xmlns:p14="http://schemas.microsoft.com/office/powerpoint/2010/main" val="14759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9D118A-AAEA-45F4-B023-CE27F6886B36}"/>
              </a:ext>
            </a:extLst>
          </p:cNvPr>
          <p:cNvSpPr>
            <a:spLocks noGrp="1"/>
          </p:cNvSpPr>
          <p:nvPr>
            <p:ph type="title"/>
          </p:nvPr>
        </p:nvSpPr>
        <p:spPr>
          <a:xfrm>
            <a:off x="313184" y="121196"/>
            <a:ext cx="8517632" cy="1143000"/>
          </a:xfrm>
        </p:spPr>
        <p:txBody>
          <a:bodyPr>
            <a:normAutofit/>
          </a:bodyPr>
          <a:lstStyle/>
          <a:p>
            <a:r>
              <a:rPr lang="en-US" altLang="zh-CN" dirty="0"/>
              <a:t>State Transition Diagram</a:t>
            </a:r>
            <a:endParaRPr lang="zh-CN" altLang="en-US" dirty="0"/>
          </a:p>
        </p:txBody>
      </p:sp>
      <p:sp>
        <p:nvSpPr>
          <p:cNvPr id="4" name="灯片编号占位符 3">
            <a:extLst>
              <a:ext uri="{FF2B5EF4-FFF2-40B4-BE49-F238E27FC236}">
                <a16:creationId xmlns:a16="http://schemas.microsoft.com/office/drawing/2014/main" id="{490E319C-9FF6-4FEB-9587-F4224F91E646}"/>
              </a:ext>
            </a:extLst>
          </p:cNvPr>
          <p:cNvSpPr>
            <a:spLocks noGrp="1"/>
          </p:cNvSpPr>
          <p:nvPr>
            <p:ph type="sldNum" sz="quarter" idx="12"/>
          </p:nvPr>
        </p:nvSpPr>
        <p:spPr/>
        <p:txBody>
          <a:bodyPr/>
          <a:lstStyle/>
          <a:p>
            <a:fld id="{A5846718-CB15-44DC-A3B0-F0ED78D869D1}" type="slidenum">
              <a:rPr lang="en-SG" smtClean="0"/>
              <a:t>32</a:t>
            </a:fld>
            <a:endParaRPr lang="en-SG"/>
          </a:p>
        </p:txBody>
      </p:sp>
      <p:pic>
        <p:nvPicPr>
          <p:cNvPr id="5" name="Picture 7" descr="cc-wt.eps">
            <a:extLst>
              <a:ext uri="{FF2B5EF4-FFF2-40B4-BE49-F238E27FC236}">
                <a16:creationId xmlns:a16="http://schemas.microsoft.com/office/drawing/2014/main" id="{7F75861B-6596-49DF-BDC3-F45228693C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76136"/>
            <a:ext cx="4760585" cy="44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ACD77764-D37F-4CBF-A4EE-E9812666B0B1}"/>
              </a:ext>
            </a:extLst>
          </p:cNvPr>
          <p:cNvSpPr txBox="1">
            <a:spLocks noChangeArrowheads="1"/>
          </p:cNvSpPr>
          <p:nvPr/>
        </p:nvSpPr>
        <p:spPr>
          <a:xfrm>
            <a:off x="4716016" y="1628800"/>
            <a:ext cx="4176463"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b="1" dirty="0">
                <a:solidFill>
                  <a:srgbClr val="0066CC"/>
                </a:solidFill>
              </a:rPr>
              <a:t>Key points</a:t>
            </a:r>
            <a:r>
              <a:rPr lang="en-US" altLang="zh-CN" sz="2400" b="1" dirty="0"/>
              <a:t>: </a:t>
            </a:r>
            <a:r>
              <a:rPr lang="en-US" altLang="zh-CN" sz="2400" dirty="0"/>
              <a:t>write invalidates all other caches</a:t>
            </a:r>
          </a:p>
          <a:p>
            <a:endParaRPr lang="en-US" altLang="zh-CN" sz="2400" dirty="0"/>
          </a:p>
          <a:p>
            <a:r>
              <a:rPr lang="en-US" altLang="zh-CN" sz="2400" dirty="0"/>
              <a:t>Therefore, we have: </a:t>
            </a:r>
          </a:p>
          <a:p>
            <a:pPr lvl="1"/>
            <a:r>
              <a:rPr lang="en-US" altLang="zh-CN" sz="2000" b="1" dirty="0">
                <a:solidFill>
                  <a:srgbClr val="0000FF"/>
                </a:solidFill>
                <a:ea typeface="ＭＳ Ｐゴシック" panose="020B0600070205080204" pitchFamily="34" charset="-128"/>
              </a:rPr>
              <a:t>Modified line</a:t>
            </a:r>
            <a:r>
              <a:rPr lang="en-US" altLang="zh-CN" sz="2000" dirty="0">
                <a:ea typeface="ＭＳ Ｐゴシック" panose="020B0600070205080204" pitchFamily="34" charset="-128"/>
              </a:rPr>
              <a:t>: exists as Valid in </a:t>
            </a:r>
            <a:r>
              <a:rPr lang="en-US" altLang="zh-CN" sz="2000" dirty="0">
                <a:solidFill>
                  <a:srgbClr val="FF0000"/>
                </a:solidFill>
                <a:ea typeface="ＭＳ Ｐゴシック" panose="020B0600070205080204" pitchFamily="34" charset="-128"/>
              </a:rPr>
              <a:t>only 1 cache</a:t>
            </a:r>
          </a:p>
          <a:p>
            <a:pPr lvl="1"/>
            <a:r>
              <a:rPr lang="en-US" altLang="zh-CN" sz="2000" b="1" dirty="0">
                <a:solidFill>
                  <a:srgbClr val="0000FF"/>
                </a:solidFill>
                <a:ea typeface="ＭＳ Ｐゴシック" panose="020B0600070205080204" pitchFamily="34" charset="-128"/>
              </a:rPr>
              <a:t>Clean line</a:t>
            </a:r>
            <a:r>
              <a:rPr lang="en-US" altLang="zh-CN" sz="2000" dirty="0">
                <a:ea typeface="ＭＳ Ｐゴシック" panose="020B0600070205080204" pitchFamily="34" charset="-128"/>
              </a:rPr>
              <a:t>: exists as Valid in </a:t>
            </a:r>
            <a:r>
              <a:rPr lang="en-US" altLang="zh-CN" sz="2000" dirty="0">
                <a:solidFill>
                  <a:srgbClr val="FF0000"/>
                </a:solidFill>
                <a:ea typeface="ＭＳ Ｐゴシック" panose="020B0600070205080204" pitchFamily="34" charset="-128"/>
              </a:rPr>
              <a:t>at least 1 cache</a:t>
            </a:r>
          </a:p>
          <a:p>
            <a:pPr lvl="1">
              <a:spcBef>
                <a:spcPts val="600"/>
              </a:spcBef>
            </a:pPr>
            <a:r>
              <a:rPr lang="en-US" altLang="zh-CN" sz="2000" b="1" dirty="0">
                <a:solidFill>
                  <a:srgbClr val="0000FF"/>
                </a:solidFill>
                <a:ea typeface="ＭＳ Ｐゴシック" panose="020B0600070205080204" pitchFamily="34" charset="-128"/>
              </a:rPr>
              <a:t>Invalid state </a:t>
            </a:r>
            <a:r>
              <a:rPr lang="en-US" altLang="zh-CN" sz="2000" dirty="0">
                <a:ea typeface="ＭＳ Ｐゴシック" panose="020B0600070205080204" pitchFamily="34" charset="-128"/>
              </a:rPr>
              <a:t>represents invalidated line or not present in the cache</a:t>
            </a:r>
          </a:p>
        </p:txBody>
      </p:sp>
      <p:cxnSp>
        <p:nvCxnSpPr>
          <p:cNvPr id="7" name="直接箭头连接符 6">
            <a:extLst>
              <a:ext uri="{FF2B5EF4-FFF2-40B4-BE49-F238E27FC236}">
                <a16:creationId xmlns:a16="http://schemas.microsoft.com/office/drawing/2014/main" id="{9C32009C-B909-40E8-BDB9-7A188D4BA49A}"/>
              </a:ext>
            </a:extLst>
          </p:cNvPr>
          <p:cNvCxnSpPr/>
          <p:nvPr/>
        </p:nvCxnSpPr>
        <p:spPr>
          <a:xfrm flipH="1">
            <a:off x="4283968" y="2132856"/>
            <a:ext cx="656129" cy="12961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8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down)">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85D974-436A-4781-9D5B-E778147C2797}"/>
              </a:ext>
            </a:extLst>
          </p:cNvPr>
          <p:cNvSpPr>
            <a:spLocks noGrp="1"/>
          </p:cNvSpPr>
          <p:nvPr>
            <p:ph idx="1"/>
          </p:nvPr>
        </p:nvSpPr>
        <p:spPr/>
        <p:txBody>
          <a:bodyPr>
            <a:normAutofit/>
          </a:bodyPr>
          <a:lstStyle/>
          <a:p>
            <a:r>
              <a:rPr lang="en-US" altLang="zh-CN" dirty="0">
                <a:solidFill>
                  <a:srgbClr val="FF0000"/>
                </a:solidFill>
              </a:rPr>
              <a:t>High </a:t>
            </a:r>
            <a:r>
              <a:rPr lang="en-US" altLang="zh-CN" dirty="0">
                <a:solidFill>
                  <a:srgbClr val="0066CC"/>
                </a:solidFill>
              </a:rPr>
              <a:t>bandwidth requirement </a:t>
            </a:r>
          </a:p>
          <a:p>
            <a:pPr lvl="1"/>
            <a:r>
              <a:rPr lang="en-US" altLang="zh-CN" dirty="0"/>
              <a:t>due to each write causing a </a:t>
            </a:r>
            <a:r>
              <a:rPr lang="en-US" altLang="zh-CN" dirty="0">
                <a:solidFill>
                  <a:srgbClr val="FF0000"/>
                </a:solidFill>
              </a:rPr>
              <a:t>write propagation</a:t>
            </a:r>
          </a:p>
          <a:p>
            <a:pPr lvl="1"/>
            <a:endParaRPr lang="en-US" altLang="zh-CN" dirty="0"/>
          </a:p>
          <a:p>
            <a:r>
              <a:rPr lang="en-US" altLang="zh-CN" dirty="0"/>
              <a:t>What if we use </a:t>
            </a:r>
            <a:r>
              <a:rPr lang="en-US" altLang="zh-CN" dirty="0">
                <a:solidFill>
                  <a:srgbClr val="0066CC"/>
                </a:solidFill>
              </a:rPr>
              <a:t>write-back caches</a:t>
            </a:r>
            <a:r>
              <a:rPr lang="en-US" altLang="zh-CN" dirty="0"/>
              <a:t>?</a:t>
            </a:r>
          </a:p>
          <a:p>
            <a:pPr lvl="1"/>
            <a:r>
              <a:rPr lang="en-US" altLang="zh-CN" dirty="0"/>
              <a:t>Write hits </a:t>
            </a:r>
            <a:r>
              <a:rPr lang="en-US" altLang="zh-CN" dirty="0">
                <a:solidFill>
                  <a:srgbClr val="FF0000"/>
                </a:solidFill>
              </a:rPr>
              <a:t>stop at the cache </a:t>
            </a:r>
            <a:r>
              <a:rPr lang="en-US" altLang="zh-CN" dirty="0">
                <a:sym typeface="Wingdings" panose="05000000000000000000" pitchFamily="2" charset="2"/>
              </a:rPr>
              <a:t> </a:t>
            </a:r>
            <a:r>
              <a:rPr lang="en-US" altLang="zh-CN" dirty="0">
                <a:solidFill>
                  <a:srgbClr val="0066CC"/>
                </a:solidFill>
              </a:rPr>
              <a:t>eliminate most bus write transactions</a:t>
            </a:r>
          </a:p>
          <a:p>
            <a:endParaRPr lang="zh-CN" altLang="en-US" dirty="0"/>
          </a:p>
        </p:txBody>
      </p:sp>
      <p:sp>
        <p:nvSpPr>
          <p:cNvPr id="3" name="标题 2">
            <a:extLst>
              <a:ext uri="{FF2B5EF4-FFF2-40B4-BE49-F238E27FC236}">
                <a16:creationId xmlns:a16="http://schemas.microsoft.com/office/drawing/2014/main" id="{F225041D-3E60-43EE-B518-6CE585A1B5E2}"/>
              </a:ext>
            </a:extLst>
          </p:cNvPr>
          <p:cNvSpPr>
            <a:spLocks noGrp="1"/>
          </p:cNvSpPr>
          <p:nvPr>
            <p:ph type="title"/>
          </p:nvPr>
        </p:nvSpPr>
        <p:spPr/>
        <p:txBody>
          <a:bodyPr>
            <a:normAutofit fontScale="90000"/>
          </a:bodyPr>
          <a:lstStyle/>
          <a:p>
            <a:r>
              <a:rPr lang="en-US" altLang="zh-CN" dirty="0"/>
              <a:t>Problem with Write-Through Caches</a:t>
            </a:r>
            <a:endParaRPr lang="zh-CN" altLang="en-US" dirty="0"/>
          </a:p>
        </p:txBody>
      </p:sp>
      <p:sp>
        <p:nvSpPr>
          <p:cNvPr id="4" name="灯片编号占位符 3">
            <a:extLst>
              <a:ext uri="{FF2B5EF4-FFF2-40B4-BE49-F238E27FC236}">
                <a16:creationId xmlns:a16="http://schemas.microsoft.com/office/drawing/2014/main" id="{6D173146-6566-4AD8-B91C-CC195EB794A5}"/>
              </a:ext>
            </a:extLst>
          </p:cNvPr>
          <p:cNvSpPr>
            <a:spLocks noGrp="1"/>
          </p:cNvSpPr>
          <p:nvPr>
            <p:ph type="sldNum" sz="quarter" idx="12"/>
          </p:nvPr>
        </p:nvSpPr>
        <p:spPr/>
        <p:txBody>
          <a:bodyPr/>
          <a:lstStyle/>
          <a:p>
            <a:fld id="{A5846718-CB15-44DC-A3B0-F0ED78D869D1}" type="slidenum">
              <a:rPr lang="en-SG" smtClean="0"/>
              <a:t>33</a:t>
            </a:fld>
            <a:endParaRPr lang="en-SG"/>
          </a:p>
        </p:txBody>
      </p:sp>
    </p:spTree>
    <p:extLst>
      <p:ext uri="{BB962C8B-B14F-4D97-AF65-F5344CB8AC3E}">
        <p14:creationId xmlns:p14="http://schemas.microsoft.com/office/powerpoint/2010/main" val="390619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A11D7-F26A-4B98-BB4C-8E96C3303498}"/>
              </a:ext>
            </a:extLst>
          </p:cNvPr>
          <p:cNvSpPr>
            <a:spLocks noGrp="1"/>
          </p:cNvSpPr>
          <p:nvPr>
            <p:ph type="title"/>
          </p:nvPr>
        </p:nvSpPr>
        <p:spPr>
          <a:xfrm>
            <a:off x="457200" y="2276872"/>
            <a:ext cx="8229600" cy="1863080"/>
          </a:xfrm>
        </p:spPr>
        <p:txBody>
          <a:bodyPr>
            <a:normAutofit/>
          </a:bodyPr>
          <a:lstStyle/>
          <a:p>
            <a:r>
              <a:rPr lang="en-US" altLang="zh-CN" sz="4800" dirty="0">
                <a:solidFill>
                  <a:srgbClr val="0066CC"/>
                </a:solidFill>
                <a:latin typeface="Gill Sans MT" panose="020B0502020104020203" pitchFamily="34" charset="0"/>
              </a:rPr>
              <a:t>MSI Protocol with</a:t>
            </a:r>
            <a:r>
              <a:rPr lang="zh-CN" altLang="en-US" sz="4800" dirty="0">
                <a:solidFill>
                  <a:srgbClr val="0066CC"/>
                </a:solidFill>
                <a:latin typeface="Gill Sans MT" panose="020B0502020104020203" pitchFamily="34" charset="0"/>
              </a:rPr>
              <a:t> </a:t>
            </a:r>
            <a:r>
              <a:rPr lang="en-US" altLang="zh-CN" sz="4800" dirty="0">
                <a:solidFill>
                  <a:srgbClr val="0066CC"/>
                </a:solidFill>
                <a:latin typeface="Gill Sans MT" panose="020B0502020104020203" pitchFamily="34" charset="0"/>
              </a:rPr>
              <a:t>Write-back</a:t>
            </a:r>
            <a:r>
              <a:rPr lang="zh-CN" altLang="en-US" sz="4800" dirty="0">
                <a:solidFill>
                  <a:srgbClr val="0066CC"/>
                </a:solidFill>
                <a:latin typeface="Gill Sans MT" panose="020B0502020104020203" pitchFamily="34" charset="0"/>
              </a:rPr>
              <a:t> </a:t>
            </a:r>
            <a:r>
              <a:rPr lang="en-US" altLang="zh-CN" sz="4800" dirty="0">
                <a:solidFill>
                  <a:srgbClr val="0066CC"/>
                </a:solidFill>
                <a:latin typeface="Gill Sans MT" panose="020B0502020104020203" pitchFamily="34" charset="0"/>
              </a:rPr>
              <a:t>Caches</a:t>
            </a:r>
            <a:endParaRPr lang="zh-CN" altLang="en-US" sz="4800" dirty="0">
              <a:solidFill>
                <a:srgbClr val="0066CC"/>
              </a:solidFill>
              <a:latin typeface="Gill Sans MT" panose="020B0502020104020203" pitchFamily="34" charset="0"/>
            </a:endParaRPr>
          </a:p>
        </p:txBody>
      </p:sp>
      <p:sp>
        <p:nvSpPr>
          <p:cNvPr id="3" name="灯片编号占位符 2">
            <a:extLst>
              <a:ext uri="{FF2B5EF4-FFF2-40B4-BE49-F238E27FC236}">
                <a16:creationId xmlns:a16="http://schemas.microsoft.com/office/drawing/2014/main" id="{7D7CE68E-B3BF-4453-84AF-97A78FA634BB}"/>
              </a:ext>
            </a:extLst>
          </p:cNvPr>
          <p:cNvSpPr>
            <a:spLocks noGrp="1"/>
          </p:cNvSpPr>
          <p:nvPr>
            <p:ph type="sldNum" sz="quarter" idx="12"/>
          </p:nvPr>
        </p:nvSpPr>
        <p:spPr/>
        <p:txBody>
          <a:bodyPr/>
          <a:lstStyle/>
          <a:p>
            <a:fld id="{A5846718-CB15-44DC-A3B0-F0ED78D869D1}" type="slidenum">
              <a:rPr lang="en-SG" smtClean="0"/>
              <a:t>34</a:t>
            </a:fld>
            <a:endParaRPr lang="en-SG"/>
          </a:p>
        </p:txBody>
      </p:sp>
    </p:spTree>
    <p:extLst>
      <p:ext uri="{BB962C8B-B14F-4D97-AF65-F5344CB8AC3E}">
        <p14:creationId xmlns:p14="http://schemas.microsoft.com/office/powerpoint/2010/main" val="3567903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1511C-AB73-43F9-8215-78F4AE991FD2}"/>
              </a:ext>
            </a:extLst>
          </p:cNvPr>
          <p:cNvSpPr>
            <a:spLocks noGrp="1"/>
          </p:cNvSpPr>
          <p:nvPr>
            <p:ph idx="1"/>
          </p:nvPr>
        </p:nvSpPr>
        <p:spPr>
          <a:xfrm>
            <a:off x="456590" y="1417638"/>
            <a:ext cx="8291873" cy="5107706"/>
          </a:xfrm>
        </p:spPr>
        <p:txBody>
          <a:bodyPr>
            <a:normAutofit fontScale="85000" lnSpcReduction="20000"/>
          </a:bodyPr>
          <a:lstStyle/>
          <a:p>
            <a:r>
              <a:rPr lang="en-US" altLang="zh-CN" dirty="0"/>
              <a:t>States</a:t>
            </a:r>
          </a:p>
          <a:p>
            <a:pPr lvl="1"/>
            <a:r>
              <a:rPr lang="en-US" altLang="zh-CN" b="1" dirty="0">
                <a:solidFill>
                  <a:srgbClr val="0000FF"/>
                </a:solidFill>
                <a:latin typeface="Courier New" panose="02070309020205020404" pitchFamily="49" charset="0"/>
                <a:cs typeface="Courier New" panose="02070309020205020404" pitchFamily="49" charset="0"/>
              </a:rPr>
              <a:t>Invalid (I) </a:t>
            </a:r>
            <a:endParaRPr lang="en-US" altLang="zh-CN" sz="2800" dirty="0"/>
          </a:p>
          <a:p>
            <a:pPr lvl="1"/>
            <a:r>
              <a:rPr lang="en-US" altLang="zh-CN" b="1" dirty="0">
                <a:solidFill>
                  <a:srgbClr val="0000FF"/>
                </a:solidFill>
                <a:latin typeface="Courier New" panose="02070309020205020404" pitchFamily="49" charset="0"/>
                <a:cs typeface="Courier New" panose="02070309020205020404" pitchFamily="49" charset="0"/>
              </a:rPr>
              <a:t>Shared (S): </a:t>
            </a:r>
            <a:r>
              <a:rPr lang="en-US" altLang="zh-CN" dirty="0">
                <a:solidFill>
                  <a:srgbClr val="FF0000"/>
                </a:solidFill>
              </a:rPr>
              <a:t>one or more copies</a:t>
            </a:r>
            <a:r>
              <a:rPr lang="en-US" altLang="zh-CN" dirty="0"/>
              <a:t>, and memory copy is up-to-date</a:t>
            </a:r>
          </a:p>
          <a:p>
            <a:pPr lvl="2"/>
            <a:r>
              <a:rPr lang="en-US" altLang="zh-CN" sz="2800" dirty="0"/>
              <a:t>the cache block is valid, potentially shared by multiple processors</a:t>
            </a:r>
          </a:p>
          <a:p>
            <a:pPr lvl="1"/>
            <a:r>
              <a:rPr lang="en-US" altLang="zh-CN" b="1" dirty="0">
                <a:solidFill>
                  <a:srgbClr val="0000FF"/>
                </a:solidFill>
                <a:latin typeface="Courier New" panose="02070309020205020404" pitchFamily="49" charset="0"/>
                <a:cs typeface="Courier New" panose="02070309020205020404" pitchFamily="49" charset="0"/>
              </a:rPr>
              <a:t>Modified (M): </a:t>
            </a:r>
            <a:r>
              <a:rPr lang="en-US" altLang="zh-CN" dirty="0">
                <a:solidFill>
                  <a:srgbClr val="FF0000"/>
                </a:solidFill>
              </a:rPr>
              <a:t>only</a:t>
            </a:r>
            <a:r>
              <a:rPr lang="en-US" altLang="zh-CN" dirty="0"/>
              <a:t> </a:t>
            </a:r>
            <a:r>
              <a:rPr lang="en-US" altLang="zh-CN" dirty="0">
                <a:solidFill>
                  <a:srgbClr val="FF0000"/>
                </a:solidFill>
              </a:rPr>
              <a:t>one copy</a:t>
            </a:r>
          </a:p>
          <a:p>
            <a:pPr lvl="2"/>
            <a:r>
              <a:rPr lang="en-US" altLang="zh-CN" sz="2800" dirty="0"/>
              <a:t>the cache block is valid in only one cache</a:t>
            </a:r>
          </a:p>
          <a:p>
            <a:pPr lvl="2"/>
            <a:r>
              <a:rPr lang="en-US" altLang="zh-CN" sz="2800" dirty="0"/>
              <a:t>the value is </a:t>
            </a:r>
            <a:r>
              <a:rPr lang="en-US" altLang="zh-CN" sz="2800" dirty="0">
                <a:solidFill>
                  <a:srgbClr val="0066CC"/>
                </a:solidFill>
              </a:rPr>
              <a:t>(likely) different </a:t>
            </a:r>
            <a:r>
              <a:rPr lang="en-US" altLang="zh-CN" sz="2800" dirty="0"/>
              <a:t>from the one in the main memory</a:t>
            </a:r>
          </a:p>
        </p:txBody>
      </p:sp>
      <p:sp>
        <p:nvSpPr>
          <p:cNvPr id="3" name="标题 2">
            <a:extLst>
              <a:ext uri="{FF2B5EF4-FFF2-40B4-BE49-F238E27FC236}">
                <a16:creationId xmlns:a16="http://schemas.microsoft.com/office/drawing/2014/main" id="{BFE9B75F-BA09-442F-96CB-D4A3F6C97273}"/>
              </a:ext>
            </a:extLst>
          </p:cNvPr>
          <p:cNvSpPr>
            <a:spLocks noGrp="1"/>
          </p:cNvSpPr>
          <p:nvPr>
            <p:ph type="title"/>
          </p:nvPr>
        </p:nvSpPr>
        <p:spPr>
          <a:xfrm>
            <a:off x="456591" y="136525"/>
            <a:ext cx="8229600" cy="1143000"/>
          </a:xfrm>
        </p:spPr>
        <p:txBody>
          <a:bodyPr>
            <a:normAutofit/>
          </a:bodyPr>
          <a:lstStyle/>
          <a:p>
            <a:r>
              <a:rPr lang="en-US" altLang="zh-CN" dirty="0"/>
              <a:t>MSI Writeback Invalidate Protocol</a:t>
            </a:r>
            <a:endParaRPr lang="zh-CN" altLang="en-US" dirty="0"/>
          </a:p>
        </p:txBody>
      </p:sp>
      <p:sp>
        <p:nvSpPr>
          <p:cNvPr id="4" name="灯片编号占位符 3">
            <a:extLst>
              <a:ext uri="{FF2B5EF4-FFF2-40B4-BE49-F238E27FC236}">
                <a16:creationId xmlns:a16="http://schemas.microsoft.com/office/drawing/2014/main" id="{C0B6A29E-9565-48C5-B1E6-2DDC37CA58AC}"/>
              </a:ext>
            </a:extLst>
          </p:cNvPr>
          <p:cNvSpPr>
            <a:spLocks noGrp="1"/>
          </p:cNvSpPr>
          <p:nvPr>
            <p:ph type="sldNum" sz="quarter" idx="12"/>
          </p:nvPr>
        </p:nvSpPr>
        <p:spPr/>
        <p:txBody>
          <a:bodyPr/>
          <a:lstStyle/>
          <a:p>
            <a:fld id="{A5846718-CB15-44DC-A3B0-F0ED78D869D1}" type="slidenum">
              <a:rPr lang="en-SG" smtClean="0"/>
              <a:t>35</a:t>
            </a:fld>
            <a:endParaRPr lang="en-SG"/>
          </a:p>
        </p:txBody>
      </p:sp>
    </p:spTree>
    <p:extLst>
      <p:ext uri="{BB962C8B-B14F-4D97-AF65-F5344CB8AC3E}">
        <p14:creationId xmlns:p14="http://schemas.microsoft.com/office/powerpoint/2010/main" val="284949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down)">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61926B-929E-4F30-A4BA-2AD2E595034A}"/>
              </a:ext>
            </a:extLst>
          </p:cNvPr>
          <p:cNvSpPr>
            <a:spLocks noGrp="1"/>
          </p:cNvSpPr>
          <p:nvPr>
            <p:ph idx="1"/>
          </p:nvPr>
        </p:nvSpPr>
        <p:spPr>
          <a:xfrm>
            <a:off x="456590" y="1417638"/>
            <a:ext cx="8435889" cy="4819674"/>
          </a:xfrm>
        </p:spPr>
        <p:txBody>
          <a:bodyPr>
            <a:normAutofit fontScale="85000" lnSpcReduction="10000"/>
          </a:bodyPr>
          <a:lstStyle/>
          <a:p>
            <a:r>
              <a:rPr lang="en-US" altLang="zh-CN" dirty="0"/>
              <a:t>Modified state </a:t>
            </a:r>
            <a:r>
              <a:rPr lang="en-US" altLang="zh-CN" dirty="0">
                <a:solidFill>
                  <a:srgbClr val="0066CC"/>
                </a:solidFill>
              </a:rPr>
              <a:t>extends dirty state </a:t>
            </a:r>
            <a:r>
              <a:rPr lang="en-US" altLang="zh-CN" dirty="0"/>
              <a:t>in a write-back cache</a:t>
            </a:r>
          </a:p>
          <a:p>
            <a:pPr lvl="1"/>
            <a:r>
              <a:rPr lang="en-US" altLang="zh-CN" dirty="0"/>
              <a:t>Modified state implies </a:t>
            </a:r>
            <a:r>
              <a:rPr lang="en-US" altLang="zh-CN" dirty="0">
                <a:solidFill>
                  <a:srgbClr val="FF0000"/>
                </a:solidFill>
              </a:rPr>
              <a:t>exclusive ownership</a:t>
            </a:r>
          </a:p>
          <a:p>
            <a:pPr lvl="3"/>
            <a:endParaRPr lang="en-US" altLang="zh-CN" dirty="0"/>
          </a:p>
          <a:p>
            <a:r>
              <a:rPr lang="en-US" altLang="zh-CN" dirty="0">
                <a:solidFill>
                  <a:srgbClr val="0066CC"/>
                </a:solidFill>
              </a:rPr>
              <a:t>Dirty: </a:t>
            </a:r>
          </a:p>
          <a:p>
            <a:pPr lvl="1"/>
            <a:r>
              <a:rPr lang="en-US" altLang="zh-CN" dirty="0"/>
              <a:t>(1) cached value is different from the value in main memory</a:t>
            </a:r>
          </a:p>
          <a:p>
            <a:r>
              <a:rPr lang="en-US" altLang="zh-CN" dirty="0">
                <a:solidFill>
                  <a:srgbClr val="0066CC"/>
                </a:solidFill>
              </a:rPr>
              <a:t>Modified: </a:t>
            </a:r>
          </a:p>
          <a:p>
            <a:pPr lvl="1"/>
            <a:r>
              <a:rPr lang="en-US" altLang="zh-CN" dirty="0"/>
              <a:t>(1) cached value is different from the value in main memory</a:t>
            </a:r>
          </a:p>
          <a:p>
            <a:pPr lvl="1"/>
            <a:r>
              <a:rPr lang="en-US" altLang="zh-CN" dirty="0"/>
              <a:t>(2) cached </a:t>
            </a:r>
            <a:r>
              <a:rPr lang="en-US" altLang="zh-CN" dirty="0">
                <a:solidFill>
                  <a:srgbClr val="FF0000"/>
                </a:solidFill>
              </a:rPr>
              <a:t>only in one location</a:t>
            </a:r>
            <a:endParaRPr lang="zh-CN" altLang="en-US" dirty="0">
              <a:solidFill>
                <a:srgbClr val="FF0000"/>
              </a:solidFill>
            </a:endParaRPr>
          </a:p>
        </p:txBody>
      </p:sp>
      <p:sp>
        <p:nvSpPr>
          <p:cNvPr id="3" name="标题 2">
            <a:extLst>
              <a:ext uri="{FF2B5EF4-FFF2-40B4-BE49-F238E27FC236}">
                <a16:creationId xmlns:a16="http://schemas.microsoft.com/office/drawing/2014/main" id="{C1DB9898-1685-4793-A7FC-B64F7A8A7722}"/>
              </a:ext>
            </a:extLst>
          </p:cNvPr>
          <p:cNvSpPr>
            <a:spLocks noGrp="1"/>
          </p:cNvSpPr>
          <p:nvPr>
            <p:ph type="title"/>
          </p:nvPr>
        </p:nvSpPr>
        <p:spPr/>
        <p:txBody>
          <a:bodyPr/>
          <a:lstStyle/>
          <a:p>
            <a:r>
              <a:rPr lang="en-US" altLang="zh-CN" dirty="0"/>
              <a:t>Modified vs. Dirty</a:t>
            </a:r>
            <a:endParaRPr lang="zh-CN" altLang="en-US" dirty="0"/>
          </a:p>
        </p:txBody>
      </p:sp>
      <p:sp>
        <p:nvSpPr>
          <p:cNvPr id="4" name="灯片编号占位符 3">
            <a:extLst>
              <a:ext uri="{FF2B5EF4-FFF2-40B4-BE49-F238E27FC236}">
                <a16:creationId xmlns:a16="http://schemas.microsoft.com/office/drawing/2014/main" id="{E7C71F69-DACF-46F7-B36E-A75BB9921FB4}"/>
              </a:ext>
            </a:extLst>
          </p:cNvPr>
          <p:cNvSpPr>
            <a:spLocks noGrp="1"/>
          </p:cNvSpPr>
          <p:nvPr>
            <p:ph type="sldNum" sz="quarter" idx="12"/>
          </p:nvPr>
        </p:nvSpPr>
        <p:spPr/>
        <p:txBody>
          <a:bodyPr/>
          <a:lstStyle/>
          <a:p>
            <a:fld id="{A5846718-CB15-44DC-A3B0-F0ED78D869D1}" type="slidenum">
              <a:rPr lang="en-SG" smtClean="0"/>
              <a:t>36</a:t>
            </a:fld>
            <a:endParaRPr lang="en-SG"/>
          </a:p>
        </p:txBody>
      </p:sp>
    </p:spTree>
    <p:extLst>
      <p:ext uri="{BB962C8B-B14F-4D97-AF65-F5344CB8AC3E}">
        <p14:creationId xmlns:p14="http://schemas.microsoft.com/office/powerpoint/2010/main" val="315884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wipe(down)">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1511C-AB73-43F9-8215-78F4AE991FD2}"/>
              </a:ext>
            </a:extLst>
          </p:cNvPr>
          <p:cNvSpPr>
            <a:spLocks noGrp="1"/>
          </p:cNvSpPr>
          <p:nvPr>
            <p:ph idx="1"/>
          </p:nvPr>
        </p:nvSpPr>
        <p:spPr/>
        <p:txBody>
          <a:bodyPr>
            <a:normAutofit/>
          </a:bodyPr>
          <a:lstStyle/>
          <a:p>
            <a:r>
              <a:rPr lang="en-US" altLang="zh-CN" dirty="0"/>
              <a:t>Processor-side Requests:  </a:t>
            </a:r>
          </a:p>
          <a:p>
            <a:pPr lvl="1"/>
            <a:r>
              <a:rPr lang="en-US" altLang="zh-CN" b="1" dirty="0" err="1">
                <a:solidFill>
                  <a:srgbClr val="0000FF"/>
                </a:solidFill>
                <a:latin typeface="Courier New" panose="02070309020205020404" pitchFamily="49" charset="0"/>
                <a:cs typeface="Courier New" panose="02070309020205020404" pitchFamily="49" charset="0"/>
              </a:rPr>
              <a:t>PrRd</a:t>
            </a:r>
            <a:r>
              <a:rPr lang="en-US" altLang="zh-CN" dirty="0"/>
              <a:t> (read)</a:t>
            </a:r>
          </a:p>
          <a:p>
            <a:pPr lvl="2"/>
            <a:r>
              <a:rPr lang="en-US" altLang="zh-CN" dirty="0"/>
              <a:t>processor-side request to read a cache block</a:t>
            </a:r>
          </a:p>
          <a:p>
            <a:pPr lvl="1"/>
            <a:r>
              <a:rPr lang="en-US" altLang="zh-CN" b="1" dirty="0" err="1">
                <a:solidFill>
                  <a:srgbClr val="0000FF"/>
                </a:solidFill>
                <a:latin typeface="Courier New" panose="02070309020205020404" pitchFamily="49" charset="0"/>
                <a:cs typeface="Courier New" panose="02070309020205020404" pitchFamily="49" charset="0"/>
              </a:rPr>
              <a:t>PrWr</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dirty="0"/>
              <a:t>(write)</a:t>
            </a:r>
          </a:p>
          <a:p>
            <a:pPr lvl="2"/>
            <a:r>
              <a:rPr lang="en-US" altLang="zh-CN" dirty="0"/>
              <a:t>processor-side request to write to a cache block</a:t>
            </a:r>
          </a:p>
          <a:p>
            <a:endParaRPr lang="zh-CN" altLang="en-US" dirty="0"/>
          </a:p>
        </p:txBody>
      </p:sp>
      <p:sp>
        <p:nvSpPr>
          <p:cNvPr id="3" name="标题 2">
            <a:extLst>
              <a:ext uri="{FF2B5EF4-FFF2-40B4-BE49-F238E27FC236}">
                <a16:creationId xmlns:a16="http://schemas.microsoft.com/office/drawing/2014/main" id="{BFE9B75F-BA09-442F-96CB-D4A3F6C97273}"/>
              </a:ext>
            </a:extLst>
          </p:cNvPr>
          <p:cNvSpPr>
            <a:spLocks noGrp="1"/>
          </p:cNvSpPr>
          <p:nvPr>
            <p:ph type="title"/>
          </p:nvPr>
        </p:nvSpPr>
        <p:spPr>
          <a:xfrm>
            <a:off x="456591" y="136525"/>
            <a:ext cx="8229600" cy="1143000"/>
          </a:xfrm>
        </p:spPr>
        <p:txBody>
          <a:bodyPr>
            <a:normAutofit/>
          </a:bodyPr>
          <a:lstStyle/>
          <a:p>
            <a:r>
              <a:rPr lang="en-US" altLang="zh-CN" dirty="0"/>
              <a:t>MSI Writeback Invalidate Protocol</a:t>
            </a:r>
            <a:endParaRPr lang="zh-CN" altLang="en-US" dirty="0"/>
          </a:p>
        </p:txBody>
      </p:sp>
      <p:sp>
        <p:nvSpPr>
          <p:cNvPr id="4" name="灯片编号占位符 3">
            <a:extLst>
              <a:ext uri="{FF2B5EF4-FFF2-40B4-BE49-F238E27FC236}">
                <a16:creationId xmlns:a16="http://schemas.microsoft.com/office/drawing/2014/main" id="{C0B6A29E-9565-48C5-B1E6-2DDC37CA58AC}"/>
              </a:ext>
            </a:extLst>
          </p:cNvPr>
          <p:cNvSpPr>
            <a:spLocks noGrp="1"/>
          </p:cNvSpPr>
          <p:nvPr>
            <p:ph type="sldNum" sz="quarter" idx="12"/>
          </p:nvPr>
        </p:nvSpPr>
        <p:spPr/>
        <p:txBody>
          <a:bodyPr/>
          <a:lstStyle/>
          <a:p>
            <a:fld id="{A5846718-CB15-44DC-A3B0-F0ED78D869D1}" type="slidenum">
              <a:rPr lang="en-SG" smtClean="0"/>
              <a:t>37</a:t>
            </a:fld>
            <a:endParaRPr lang="en-SG"/>
          </a:p>
        </p:txBody>
      </p:sp>
    </p:spTree>
    <p:extLst>
      <p:ext uri="{BB962C8B-B14F-4D97-AF65-F5344CB8AC3E}">
        <p14:creationId xmlns:p14="http://schemas.microsoft.com/office/powerpoint/2010/main" val="49891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1511C-AB73-43F9-8215-78F4AE991FD2}"/>
              </a:ext>
            </a:extLst>
          </p:cNvPr>
          <p:cNvSpPr>
            <a:spLocks noGrp="1"/>
          </p:cNvSpPr>
          <p:nvPr>
            <p:ph idx="1"/>
          </p:nvPr>
        </p:nvSpPr>
        <p:spPr/>
        <p:txBody>
          <a:bodyPr>
            <a:normAutofit fontScale="92500" lnSpcReduction="10000"/>
          </a:bodyPr>
          <a:lstStyle/>
          <a:p>
            <a:r>
              <a:rPr lang="en-US" altLang="zh-CN" dirty="0"/>
              <a:t>Bus-side Requests:</a:t>
            </a:r>
          </a:p>
          <a:p>
            <a:pPr lvl="1"/>
            <a:r>
              <a:rPr lang="en-US" altLang="zh-CN" b="1" dirty="0" err="1">
                <a:solidFill>
                  <a:srgbClr val="0066CC"/>
                </a:solidFill>
              </a:rPr>
              <a:t>BusRd</a:t>
            </a:r>
            <a:r>
              <a:rPr lang="en-US" altLang="zh-CN" dirty="0"/>
              <a:t>: snooped request that indicates there is a </a:t>
            </a:r>
            <a:r>
              <a:rPr lang="en-US" altLang="zh-CN" i="1" dirty="0">
                <a:solidFill>
                  <a:srgbClr val="FF0000"/>
                </a:solidFill>
              </a:rPr>
              <a:t>read request</a:t>
            </a:r>
            <a:r>
              <a:rPr lang="en-US" altLang="zh-CN" dirty="0">
                <a:solidFill>
                  <a:srgbClr val="FF0000"/>
                </a:solidFill>
              </a:rPr>
              <a:t> </a:t>
            </a:r>
            <a:r>
              <a:rPr lang="en-US" altLang="zh-CN" dirty="0"/>
              <a:t>to a cache block made by another processor</a:t>
            </a:r>
          </a:p>
          <a:p>
            <a:pPr lvl="1"/>
            <a:r>
              <a:rPr lang="en-US" altLang="zh-CN" b="1" dirty="0" err="1">
                <a:solidFill>
                  <a:srgbClr val="0066CC"/>
                </a:solidFill>
              </a:rPr>
              <a:t>BusRdX</a:t>
            </a:r>
            <a:r>
              <a:rPr lang="en-US" altLang="zh-CN" dirty="0"/>
              <a:t>: snooped request that indicates there is a </a:t>
            </a:r>
            <a:r>
              <a:rPr lang="en-US" altLang="zh-CN" i="1" dirty="0">
                <a:solidFill>
                  <a:srgbClr val="FF0000"/>
                </a:solidFill>
              </a:rPr>
              <a:t>read exclusive (</a:t>
            </a:r>
            <a:r>
              <a:rPr lang="en-US" altLang="zh-CN" b="1" i="1" dirty="0">
                <a:solidFill>
                  <a:srgbClr val="FF0000"/>
                </a:solidFill>
              </a:rPr>
              <a:t>write</a:t>
            </a:r>
            <a:r>
              <a:rPr lang="en-US" altLang="zh-CN" i="1" dirty="0">
                <a:solidFill>
                  <a:srgbClr val="FF0000"/>
                </a:solidFill>
              </a:rPr>
              <a:t>) request </a:t>
            </a:r>
            <a:r>
              <a:rPr lang="en-US" altLang="zh-CN" dirty="0"/>
              <a:t>to a cache block made by another processor </a:t>
            </a:r>
            <a:r>
              <a:rPr lang="en-US" altLang="zh-CN" dirty="0">
                <a:solidFill>
                  <a:srgbClr val="0066CC"/>
                </a:solidFill>
              </a:rPr>
              <a:t>(instead of </a:t>
            </a:r>
            <a:r>
              <a:rPr lang="en-US" altLang="zh-CN" dirty="0" err="1">
                <a:solidFill>
                  <a:srgbClr val="FF0000"/>
                </a:solidFill>
              </a:rPr>
              <a:t>BusWr</a:t>
            </a:r>
            <a:r>
              <a:rPr lang="en-US" altLang="zh-CN" dirty="0">
                <a:solidFill>
                  <a:srgbClr val="0066CC"/>
                </a:solidFill>
              </a:rPr>
              <a:t>) </a:t>
            </a:r>
          </a:p>
          <a:p>
            <a:pPr lvl="1"/>
            <a:r>
              <a:rPr lang="en-US" altLang="zh-CN" b="1" dirty="0">
                <a:solidFill>
                  <a:srgbClr val="0066CC"/>
                </a:solidFill>
              </a:rPr>
              <a:t>Flush</a:t>
            </a:r>
            <a:r>
              <a:rPr lang="en-US" altLang="zh-CN" dirty="0"/>
              <a:t>: snooped request that indicates that an entire cache block is </a:t>
            </a:r>
            <a:r>
              <a:rPr lang="en-US" altLang="zh-CN" dirty="0">
                <a:solidFill>
                  <a:srgbClr val="FF0000"/>
                </a:solidFill>
              </a:rPr>
              <a:t>written back </a:t>
            </a:r>
            <a:r>
              <a:rPr lang="en-US" altLang="zh-CN" dirty="0">
                <a:solidFill>
                  <a:srgbClr val="0066CC"/>
                </a:solidFill>
              </a:rPr>
              <a:t>to the main memory </a:t>
            </a:r>
            <a:r>
              <a:rPr lang="en-US" altLang="zh-CN" dirty="0"/>
              <a:t>by another processor</a:t>
            </a:r>
          </a:p>
          <a:p>
            <a:endParaRPr lang="zh-CN" altLang="en-US" dirty="0"/>
          </a:p>
        </p:txBody>
      </p:sp>
      <p:sp>
        <p:nvSpPr>
          <p:cNvPr id="3" name="标题 2">
            <a:extLst>
              <a:ext uri="{FF2B5EF4-FFF2-40B4-BE49-F238E27FC236}">
                <a16:creationId xmlns:a16="http://schemas.microsoft.com/office/drawing/2014/main" id="{BFE9B75F-BA09-442F-96CB-D4A3F6C97273}"/>
              </a:ext>
            </a:extLst>
          </p:cNvPr>
          <p:cNvSpPr>
            <a:spLocks noGrp="1"/>
          </p:cNvSpPr>
          <p:nvPr>
            <p:ph type="title"/>
          </p:nvPr>
        </p:nvSpPr>
        <p:spPr>
          <a:xfrm>
            <a:off x="456591" y="136525"/>
            <a:ext cx="8229600" cy="1143000"/>
          </a:xfrm>
        </p:spPr>
        <p:txBody>
          <a:bodyPr>
            <a:normAutofit/>
          </a:bodyPr>
          <a:lstStyle/>
          <a:p>
            <a:r>
              <a:rPr lang="en-US" altLang="zh-CN" dirty="0"/>
              <a:t>MSI Writeback Invalidate Protocol</a:t>
            </a:r>
            <a:endParaRPr lang="zh-CN" altLang="en-US" dirty="0"/>
          </a:p>
        </p:txBody>
      </p:sp>
      <p:sp>
        <p:nvSpPr>
          <p:cNvPr id="4" name="灯片编号占位符 3">
            <a:extLst>
              <a:ext uri="{FF2B5EF4-FFF2-40B4-BE49-F238E27FC236}">
                <a16:creationId xmlns:a16="http://schemas.microsoft.com/office/drawing/2014/main" id="{C0B6A29E-9565-48C5-B1E6-2DDC37CA58AC}"/>
              </a:ext>
            </a:extLst>
          </p:cNvPr>
          <p:cNvSpPr>
            <a:spLocks noGrp="1"/>
          </p:cNvSpPr>
          <p:nvPr>
            <p:ph type="sldNum" sz="quarter" idx="12"/>
          </p:nvPr>
        </p:nvSpPr>
        <p:spPr/>
        <p:txBody>
          <a:bodyPr/>
          <a:lstStyle/>
          <a:p>
            <a:fld id="{A5846718-CB15-44DC-A3B0-F0ED78D869D1}" type="slidenum">
              <a:rPr lang="en-SG" smtClean="0"/>
              <a:t>38</a:t>
            </a:fld>
            <a:endParaRPr lang="en-SG"/>
          </a:p>
        </p:txBody>
      </p:sp>
    </p:spTree>
    <p:extLst>
      <p:ext uri="{BB962C8B-B14F-4D97-AF65-F5344CB8AC3E}">
        <p14:creationId xmlns:p14="http://schemas.microsoft.com/office/powerpoint/2010/main" val="88071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311805-A5E8-47B2-A6A9-F73DD6D86C62}"/>
              </a:ext>
            </a:extLst>
          </p:cNvPr>
          <p:cNvSpPr>
            <a:spLocks noGrp="1"/>
          </p:cNvSpPr>
          <p:nvPr>
            <p:ph idx="1"/>
          </p:nvPr>
        </p:nvSpPr>
        <p:spPr/>
        <p:txBody>
          <a:bodyPr>
            <a:normAutofit lnSpcReduction="10000"/>
          </a:bodyPr>
          <a:lstStyle/>
          <a:p>
            <a:r>
              <a:rPr lang="en-US" altLang="zh-CN" dirty="0"/>
              <a:t>Actions</a:t>
            </a:r>
          </a:p>
          <a:p>
            <a:pPr lvl="1"/>
            <a:r>
              <a:rPr lang="en-US" altLang="zh-CN" dirty="0"/>
              <a:t>Update state</a:t>
            </a:r>
          </a:p>
          <a:p>
            <a:pPr lvl="1"/>
            <a:r>
              <a:rPr lang="en-US" altLang="zh-CN" dirty="0"/>
              <a:t>perform bus transaction</a:t>
            </a:r>
          </a:p>
          <a:p>
            <a:pPr lvl="1"/>
            <a:r>
              <a:rPr lang="en-US" altLang="zh-CN" dirty="0"/>
              <a:t>flush value onto bus</a:t>
            </a:r>
          </a:p>
          <a:p>
            <a:pPr lvl="2"/>
            <a:endParaRPr lang="en-US" altLang="zh-CN" dirty="0"/>
          </a:p>
          <a:p>
            <a:pPr eaLnBrk="1" hangingPunct="1"/>
            <a:r>
              <a:rPr lang="en-US" altLang="zh-CN" dirty="0">
                <a:solidFill>
                  <a:srgbClr val="C00000"/>
                </a:solidFill>
              </a:rPr>
              <a:t>Invalidation</a:t>
            </a:r>
            <a:r>
              <a:rPr lang="en-US" altLang="zh-CN" dirty="0"/>
              <a:t>:  </a:t>
            </a:r>
            <a:r>
              <a:rPr lang="en-US" altLang="zh-CN" dirty="0">
                <a:solidFill>
                  <a:srgbClr val="0066CC"/>
                </a:solidFill>
                <a:cs typeface="Courier New" panose="02070309020205020404" pitchFamily="49" charset="0"/>
              </a:rPr>
              <a:t>Any </a:t>
            </a:r>
            <a:r>
              <a:rPr lang="en-US" altLang="zh-CN" dirty="0">
                <a:solidFill>
                  <a:srgbClr val="0066CC"/>
                </a:solidFill>
                <a:cs typeface="Courier New" panose="02070309020205020404" pitchFamily="49" charset="0"/>
                <a:sym typeface="Wingdings" panose="05000000000000000000" pitchFamily="2" charset="2"/>
              </a:rPr>
              <a:t> </a:t>
            </a:r>
            <a:r>
              <a:rPr lang="en-US" altLang="zh-CN" dirty="0">
                <a:solidFill>
                  <a:srgbClr val="0066CC"/>
                </a:solidFill>
                <a:cs typeface="Courier New" panose="02070309020205020404" pitchFamily="49" charset="0"/>
              </a:rPr>
              <a:t>Invalid</a:t>
            </a:r>
          </a:p>
          <a:p>
            <a:pPr eaLnBrk="1" hangingPunct="1"/>
            <a:r>
              <a:rPr lang="en-US" altLang="zh-CN" dirty="0">
                <a:solidFill>
                  <a:srgbClr val="C00000"/>
                </a:solidFill>
              </a:rPr>
              <a:t>Intervention</a:t>
            </a:r>
            <a:r>
              <a:rPr lang="en-US" altLang="zh-CN" dirty="0"/>
              <a:t>: </a:t>
            </a:r>
            <a:r>
              <a:rPr lang="en-US" altLang="zh-CN" dirty="0">
                <a:solidFill>
                  <a:srgbClr val="0066CC"/>
                </a:solidFill>
                <a:latin typeface="Calibri" panose="020F0502020204030204" pitchFamily="34" charset="0"/>
                <a:cs typeface="Calibri" panose="020F0502020204030204" pitchFamily="34" charset="0"/>
              </a:rPr>
              <a:t>Modified </a:t>
            </a:r>
            <a:r>
              <a:rPr lang="en-US" altLang="zh-CN" dirty="0">
                <a:solidFill>
                  <a:srgbClr val="0066CC"/>
                </a:solidFill>
                <a:latin typeface="Calibri" panose="020F0502020204030204" pitchFamily="34" charset="0"/>
                <a:cs typeface="Calibri" panose="020F0502020204030204" pitchFamily="34" charset="0"/>
                <a:sym typeface="Wingdings" panose="05000000000000000000" pitchFamily="2" charset="2"/>
              </a:rPr>
              <a:t></a:t>
            </a:r>
            <a:r>
              <a:rPr lang="en-US" altLang="zh-CN" dirty="0">
                <a:solidFill>
                  <a:srgbClr val="0066CC"/>
                </a:solidFill>
                <a:latin typeface="Calibri" panose="020F0502020204030204" pitchFamily="34" charset="0"/>
                <a:cs typeface="Calibri" panose="020F0502020204030204" pitchFamily="34" charset="0"/>
              </a:rPr>
              <a:t> Shared</a:t>
            </a:r>
          </a:p>
          <a:p>
            <a:endParaRPr lang="zh-CN" altLang="en-US" dirty="0"/>
          </a:p>
        </p:txBody>
      </p:sp>
      <p:sp>
        <p:nvSpPr>
          <p:cNvPr id="3" name="标题 2">
            <a:extLst>
              <a:ext uri="{FF2B5EF4-FFF2-40B4-BE49-F238E27FC236}">
                <a16:creationId xmlns:a16="http://schemas.microsoft.com/office/drawing/2014/main" id="{81A63DB2-D44E-4484-A7A0-B7D9923338F4}"/>
              </a:ext>
            </a:extLst>
          </p:cNvPr>
          <p:cNvSpPr>
            <a:spLocks noGrp="1"/>
          </p:cNvSpPr>
          <p:nvPr>
            <p:ph type="title"/>
          </p:nvPr>
        </p:nvSpPr>
        <p:spPr/>
        <p:txBody>
          <a:bodyPr>
            <a:normAutofit fontScale="90000"/>
          </a:bodyPr>
          <a:lstStyle/>
          <a:p>
            <a:r>
              <a:rPr lang="en-US" altLang="zh-CN" dirty="0"/>
              <a:t>Basic MSI Writeback Invalidate Protocol</a:t>
            </a:r>
            <a:endParaRPr lang="zh-CN" altLang="en-US" dirty="0"/>
          </a:p>
        </p:txBody>
      </p:sp>
      <p:sp>
        <p:nvSpPr>
          <p:cNvPr id="4" name="灯片编号占位符 3">
            <a:extLst>
              <a:ext uri="{FF2B5EF4-FFF2-40B4-BE49-F238E27FC236}">
                <a16:creationId xmlns:a16="http://schemas.microsoft.com/office/drawing/2014/main" id="{18606841-7208-40C3-ABAD-7AA3369034C1}"/>
              </a:ext>
            </a:extLst>
          </p:cNvPr>
          <p:cNvSpPr>
            <a:spLocks noGrp="1"/>
          </p:cNvSpPr>
          <p:nvPr>
            <p:ph type="sldNum" sz="quarter" idx="12"/>
          </p:nvPr>
        </p:nvSpPr>
        <p:spPr/>
        <p:txBody>
          <a:bodyPr/>
          <a:lstStyle/>
          <a:p>
            <a:fld id="{A5846718-CB15-44DC-A3B0-F0ED78D869D1}" type="slidenum">
              <a:rPr lang="en-SG" smtClean="0"/>
              <a:t>39</a:t>
            </a:fld>
            <a:endParaRPr lang="en-SG"/>
          </a:p>
        </p:txBody>
      </p:sp>
    </p:spTree>
    <p:extLst>
      <p:ext uri="{BB962C8B-B14F-4D97-AF65-F5344CB8AC3E}">
        <p14:creationId xmlns:p14="http://schemas.microsoft.com/office/powerpoint/2010/main" val="12247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wipe(down)">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wipe(down)">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DD520E4E-55D6-4D29-B3EA-5FCB2AEEF1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4A61691-E1D2-443E-872F-767A0D393579}" type="slidenum">
              <a:rPr lang="en-US" altLang="zh-CN" sz="1200"/>
              <a:pPr/>
              <a:t>4</a:t>
            </a:fld>
            <a:endParaRPr lang="en-US" altLang="zh-CN" sz="1200" dirty="0"/>
          </a:p>
        </p:txBody>
      </p:sp>
      <p:sp>
        <p:nvSpPr>
          <p:cNvPr id="22532" name="Rectangle 2">
            <a:extLst>
              <a:ext uri="{FF2B5EF4-FFF2-40B4-BE49-F238E27FC236}">
                <a16:creationId xmlns:a16="http://schemas.microsoft.com/office/drawing/2014/main" id="{B925B72D-6D4B-452B-918B-4E6A2FE2B50F}"/>
              </a:ext>
            </a:extLst>
          </p:cNvPr>
          <p:cNvSpPr>
            <a:spLocks noGrp="1" noChangeArrowheads="1"/>
          </p:cNvSpPr>
          <p:nvPr>
            <p:ph type="title"/>
          </p:nvPr>
        </p:nvSpPr>
        <p:spPr>
          <a:xfrm>
            <a:off x="456591" y="136525"/>
            <a:ext cx="8229600" cy="1143000"/>
          </a:xfrm>
        </p:spPr>
        <p:txBody>
          <a:bodyPr>
            <a:normAutofit/>
          </a:bodyPr>
          <a:lstStyle/>
          <a:p>
            <a:pPr eaLnBrk="1" hangingPunct="1"/>
            <a:r>
              <a:rPr lang="en-US" altLang="zh-CN" dirty="0"/>
              <a:t>Cache Coherence Problem</a:t>
            </a:r>
          </a:p>
        </p:txBody>
      </p:sp>
      <p:sp>
        <p:nvSpPr>
          <p:cNvPr id="165891" name="Rectangle 3">
            <a:extLst>
              <a:ext uri="{FF2B5EF4-FFF2-40B4-BE49-F238E27FC236}">
                <a16:creationId xmlns:a16="http://schemas.microsoft.com/office/drawing/2014/main" id="{ACB6BDED-F25D-4138-AE12-6741D31F3BD6}"/>
              </a:ext>
            </a:extLst>
          </p:cNvPr>
          <p:cNvSpPr>
            <a:spLocks noGrp="1" noChangeArrowheads="1"/>
          </p:cNvSpPr>
          <p:nvPr>
            <p:ph type="body" idx="1"/>
          </p:nvPr>
        </p:nvSpPr>
        <p:spPr>
          <a:xfrm>
            <a:off x="456590" y="1340768"/>
            <a:ext cx="8435889" cy="4896544"/>
          </a:xfrm>
        </p:spPr>
        <p:txBody>
          <a:bodyPr>
            <a:normAutofit/>
          </a:bodyPr>
          <a:lstStyle/>
          <a:p>
            <a:pPr eaLnBrk="1" hangingPunct="1"/>
            <a:r>
              <a:rPr lang="en-US" altLang="zh-CN" sz="2800" dirty="0"/>
              <a:t>Question 1: </a:t>
            </a:r>
            <a:r>
              <a:rPr lang="en-US" altLang="zh-CN" sz="2800" dirty="0">
                <a:solidFill>
                  <a:srgbClr val="0066CC"/>
                </a:solidFill>
              </a:rPr>
              <a:t>How can you ensure that A will meet B? </a:t>
            </a:r>
          </a:p>
          <a:p>
            <a:pPr eaLnBrk="1" hangingPunct="1"/>
            <a:endParaRPr lang="en-US" altLang="zh-CN" sz="2800" dirty="0"/>
          </a:p>
          <a:p>
            <a:pPr eaLnBrk="1" hangingPunct="1"/>
            <a:r>
              <a:rPr lang="en-US" altLang="zh-CN" sz="2800" dirty="0"/>
              <a:t>Principle 1: </a:t>
            </a:r>
            <a:r>
              <a:rPr lang="en-US" altLang="zh-CN" sz="2800" b="0" dirty="0"/>
              <a:t>When a processor performs a write operation on a memory address, the </a:t>
            </a:r>
            <a:r>
              <a:rPr lang="en-US" altLang="zh-CN" sz="2800" b="0" dirty="0">
                <a:solidFill>
                  <a:srgbClr val="0066CC"/>
                </a:solidFill>
              </a:rPr>
              <a:t>write</a:t>
            </a:r>
            <a:r>
              <a:rPr lang="en-US" altLang="zh-CN" sz="2800" b="0" dirty="0"/>
              <a:t> must be </a:t>
            </a:r>
            <a:r>
              <a:rPr lang="en-US" altLang="zh-CN" sz="2800" dirty="0">
                <a:solidFill>
                  <a:srgbClr val="0066CC"/>
                </a:solidFill>
              </a:rPr>
              <a:t>propagated to all other processors</a:t>
            </a:r>
          </a:p>
          <a:p>
            <a:pPr lvl="1" eaLnBrk="1" hangingPunct="1"/>
            <a:r>
              <a:rPr lang="en-US" altLang="zh-CN" sz="2400" dirty="0">
                <a:ea typeface="ＭＳ Ｐゴシック" panose="020B0600070205080204" pitchFamily="34" charset="-128"/>
              </a:rPr>
              <a:t>The </a:t>
            </a:r>
            <a:r>
              <a:rPr lang="en-US" altLang="zh-CN" sz="3200" b="1" dirty="0">
                <a:solidFill>
                  <a:srgbClr val="C00000"/>
                </a:solidFill>
                <a:ea typeface="ＭＳ Ｐゴシック" panose="020B0600070205080204" pitchFamily="34" charset="-128"/>
              </a:rPr>
              <a:t>write propagation </a:t>
            </a:r>
            <a:r>
              <a:rPr lang="en-US" altLang="zh-CN" sz="2400" dirty="0">
                <a:ea typeface="ＭＳ Ｐゴシック" panose="020B0600070205080204" pitchFamily="34" charset="-128"/>
              </a:rPr>
              <a:t>principle</a:t>
            </a:r>
          </a:p>
        </p:txBody>
      </p:sp>
    </p:spTree>
    <p:extLst>
      <p:ext uri="{BB962C8B-B14F-4D97-AF65-F5344CB8AC3E}">
        <p14:creationId xmlns:p14="http://schemas.microsoft.com/office/powerpoint/2010/main" val="397217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65891">
                                            <p:txEl>
                                              <p:pRg st="3" end="3"/>
                                            </p:txEl>
                                          </p:spTgt>
                                        </p:tgtEl>
                                        <p:attrNameLst>
                                          <p:attrName>style.visibility</p:attrName>
                                        </p:attrNameLst>
                                      </p:cBhvr>
                                      <p:to>
                                        <p:strVal val="visible"/>
                                      </p:to>
                                    </p:set>
                                    <p:animEffect transition="in" filter="wipe(down)">
                                      <p:cBhvr>
                                        <p:cTn id="11"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a:extLst>
              <a:ext uri="{FF2B5EF4-FFF2-40B4-BE49-F238E27FC236}">
                <a16:creationId xmlns:a16="http://schemas.microsoft.com/office/drawing/2014/main" id="{9F29D45E-ABF4-4132-B6D9-B0B66C509C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4CB127A-A7FF-4DA3-92DC-3A8D99D393E7}" type="slidenum">
              <a:rPr lang="en-US" altLang="zh-CN" sz="1200"/>
              <a:pPr/>
              <a:t>40</a:t>
            </a:fld>
            <a:endParaRPr lang="en-US" altLang="zh-CN" sz="1200"/>
          </a:p>
        </p:txBody>
      </p:sp>
      <p:sp>
        <p:nvSpPr>
          <p:cNvPr id="54276" name="Rectangle 2">
            <a:extLst>
              <a:ext uri="{FF2B5EF4-FFF2-40B4-BE49-F238E27FC236}">
                <a16:creationId xmlns:a16="http://schemas.microsoft.com/office/drawing/2014/main" id="{A5735647-21D9-4343-AB5C-5B9AD277DE6E}"/>
              </a:ext>
            </a:extLst>
          </p:cNvPr>
          <p:cNvSpPr>
            <a:spLocks noGrp="1" noChangeArrowheads="1"/>
          </p:cNvSpPr>
          <p:nvPr>
            <p:ph type="title"/>
          </p:nvPr>
        </p:nvSpPr>
        <p:spPr>
          <a:xfrm>
            <a:off x="-18256" y="23805"/>
            <a:ext cx="9180512" cy="1143000"/>
          </a:xfrm>
        </p:spPr>
        <p:txBody>
          <a:bodyPr>
            <a:normAutofit/>
          </a:bodyPr>
          <a:lstStyle/>
          <a:p>
            <a:pPr eaLnBrk="1" hangingPunct="1"/>
            <a:r>
              <a:rPr lang="en-US" altLang="zh-CN" dirty="0"/>
              <a:t>Processor Initiated Transactions</a:t>
            </a:r>
          </a:p>
        </p:txBody>
      </p:sp>
      <p:grpSp>
        <p:nvGrpSpPr>
          <p:cNvPr id="54277" name="Group 3">
            <a:extLst>
              <a:ext uri="{FF2B5EF4-FFF2-40B4-BE49-F238E27FC236}">
                <a16:creationId xmlns:a16="http://schemas.microsoft.com/office/drawing/2014/main" id="{DC740E7B-B3D7-4522-8783-355FBCB94A00}"/>
              </a:ext>
            </a:extLst>
          </p:cNvPr>
          <p:cNvGrpSpPr>
            <a:grpSpLocks/>
          </p:cNvGrpSpPr>
          <p:nvPr/>
        </p:nvGrpSpPr>
        <p:grpSpPr bwMode="auto">
          <a:xfrm>
            <a:off x="2175520" y="2934816"/>
            <a:ext cx="762000" cy="685800"/>
            <a:chOff x="864" y="1104"/>
            <a:chExt cx="480" cy="432"/>
          </a:xfrm>
        </p:grpSpPr>
        <p:sp>
          <p:nvSpPr>
            <p:cNvPr id="54299" name="Oval 4">
              <a:extLst>
                <a:ext uri="{FF2B5EF4-FFF2-40B4-BE49-F238E27FC236}">
                  <a16:creationId xmlns:a16="http://schemas.microsoft.com/office/drawing/2014/main" id="{D8365C45-89A5-4909-BCE3-7B80B1C27E50}"/>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300" name="Text Box 5">
              <a:extLst>
                <a:ext uri="{FF2B5EF4-FFF2-40B4-BE49-F238E27FC236}">
                  <a16:creationId xmlns:a16="http://schemas.microsoft.com/office/drawing/2014/main" id="{819F91B9-7D11-4C69-B292-EF2CFC9E07D1}"/>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M</a:t>
              </a:r>
            </a:p>
          </p:txBody>
        </p:sp>
      </p:grpSp>
      <p:grpSp>
        <p:nvGrpSpPr>
          <p:cNvPr id="54278" name="Group 6">
            <a:extLst>
              <a:ext uri="{FF2B5EF4-FFF2-40B4-BE49-F238E27FC236}">
                <a16:creationId xmlns:a16="http://schemas.microsoft.com/office/drawing/2014/main" id="{E07E5463-3C39-4C89-AD31-71ADC6003B6C}"/>
              </a:ext>
            </a:extLst>
          </p:cNvPr>
          <p:cNvGrpSpPr>
            <a:grpSpLocks/>
          </p:cNvGrpSpPr>
          <p:nvPr/>
        </p:nvGrpSpPr>
        <p:grpSpPr bwMode="auto">
          <a:xfrm>
            <a:off x="3851920" y="5373216"/>
            <a:ext cx="762000" cy="685800"/>
            <a:chOff x="864" y="1104"/>
            <a:chExt cx="480" cy="432"/>
          </a:xfrm>
        </p:grpSpPr>
        <p:sp>
          <p:nvSpPr>
            <p:cNvPr id="54297" name="Oval 7">
              <a:extLst>
                <a:ext uri="{FF2B5EF4-FFF2-40B4-BE49-F238E27FC236}">
                  <a16:creationId xmlns:a16="http://schemas.microsoft.com/office/drawing/2014/main" id="{1399AABF-DFB9-4C0D-945C-9257FCE12089}"/>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98" name="Text Box 8">
              <a:extLst>
                <a:ext uri="{FF2B5EF4-FFF2-40B4-BE49-F238E27FC236}">
                  <a16:creationId xmlns:a16="http://schemas.microsoft.com/office/drawing/2014/main" id="{F30D08F3-C7C8-4C8A-AE94-F3B207546CDC}"/>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 I</a:t>
              </a:r>
            </a:p>
          </p:txBody>
        </p:sp>
      </p:grpSp>
      <p:grpSp>
        <p:nvGrpSpPr>
          <p:cNvPr id="54279" name="Group 9">
            <a:extLst>
              <a:ext uri="{FF2B5EF4-FFF2-40B4-BE49-F238E27FC236}">
                <a16:creationId xmlns:a16="http://schemas.microsoft.com/office/drawing/2014/main" id="{58B5284E-03A7-4A49-9DFE-2DE6E703E02C}"/>
              </a:ext>
            </a:extLst>
          </p:cNvPr>
          <p:cNvGrpSpPr>
            <a:grpSpLocks/>
          </p:cNvGrpSpPr>
          <p:nvPr/>
        </p:nvGrpSpPr>
        <p:grpSpPr bwMode="auto">
          <a:xfrm>
            <a:off x="5604520" y="2934816"/>
            <a:ext cx="762000" cy="685800"/>
            <a:chOff x="864" y="1104"/>
            <a:chExt cx="480" cy="432"/>
          </a:xfrm>
        </p:grpSpPr>
        <p:sp>
          <p:nvSpPr>
            <p:cNvPr id="54295" name="Oval 10">
              <a:extLst>
                <a:ext uri="{FF2B5EF4-FFF2-40B4-BE49-F238E27FC236}">
                  <a16:creationId xmlns:a16="http://schemas.microsoft.com/office/drawing/2014/main" id="{694ED684-3960-4B11-B623-9AC0560920B5}"/>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96" name="Text Box 11">
              <a:extLst>
                <a:ext uri="{FF2B5EF4-FFF2-40B4-BE49-F238E27FC236}">
                  <a16:creationId xmlns:a16="http://schemas.microsoft.com/office/drawing/2014/main" id="{DA7AD7D3-C755-4542-AFAE-82B19BBA1F73}"/>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S</a:t>
              </a:r>
            </a:p>
          </p:txBody>
        </p:sp>
      </p:grpSp>
      <p:grpSp>
        <p:nvGrpSpPr>
          <p:cNvPr id="5" name="Group 12">
            <a:extLst>
              <a:ext uri="{FF2B5EF4-FFF2-40B4-BE49-F238E27FC236}">
                <a16:creationId xmlns:a16="http://schemas.microsoft.com/office/drawing/2014/main" id="{82839550-C2E0-4EB7-9444-67C9DE4955FE}"/>
              </a:ext>
            </a:extLst>
          </p:cNvPr>
          <p:cNvGrpSpPr>
            <a:grpSpLocks/>
          </p:cNvGrpSpPr>
          <p:nvPr/>
        </p:nvGrpSpPr>
        <p:grpSpPr bwMode="auto">
          <a:xfrm>
            <a:off x="1565920" y="1868016"/>
            <a:ext cx="1484313" cy="1435100"/>
            <a:chOff x="1042" y="768"/>
            <a:chExt cx="935" cy="904"/>
          </a:xfrm>
        </p:grpSpPr>
        <p:sp>
          <p:nvSpPr>
            <p:cNvPr id="54293" name="Freeform 13">
              <a:extLst>
                <a:ext uri="{FF2B5EF4-FFF2-40B4-BE49-F238E27FC236}">
                  <a16:creationId xmlns:a16="http://schemas.microsoft.com/office/drawing/2014/main" id="{71CE5D9D-D531-47F7-A713-76F9C01F571C}"/>
                </a:ext>
              </a:extLst>
            </p:cNvPr>
            <p:cNvSpPr>
              <a:spLocks/>
            </p:cNvSpPr>
            <p:nvPr/>
          </p:nvSpPr>
          <p:spPr bwMode="auto">
            <a:xfrm>
              <a:off x="1042" y="1040"/>
              <a:ext cx="656" cy="632"/>
            </a:xfrm>
            <a:custGeom>
              <a:avLst/>
              <a:gdLst>
                <a:gd name="T0" fmla="*/ 384 w 656"/>
                <a:gd name="T1" fmla="*/ 592 h 632"/>
                <a:gd name="T2" fmla="*/ 48 w 656"/>
                <a:gd name="T3" fmla="*/ 544 h 632"/>
                <a:gd name="T4" fmla="*/ 96 w 656"/>
                <a:gd name="T5" fmla="*/ 64 h 632"/>
                <a:gd name="T6" fmla="*/ 576 w 656"/>
                <a:gd name="T7" fmla="*/ 160 h 632"/>
                <a:gd name="T8" fmla="*/ 576 w 656"/>
                <a:gd name="T9" fmla="*/ 400 h 632"/>
                <a:gd name="T10" fmla="*/ 0 60000 65536"/>
                <a:gd name="T11" fmla="*/ 0 60000 65536"/>
                <a:gd name="T12" fmla="*/ 0 60000 65536"/>
                <a:gd name="T13" fmla="*/ 0 60000 65536"/>
                <a:gd name="T14" fmla="*/ 0 60000 65536"/>
                <a:gd name="T15" fmla="*/ 0 w 656"/>
                <a:gd name="T16" fmla="*/ 0 h 632"/>
                <a:gd name="T17" fmla="*/ 656 w 656"/>
                <a:gd name="T18" fmla="*/ 632 h 632"/>
              </a:gdLst>
              <a:ahLst/>
              <a:cxnLst>
                <a:cxn ang="T10">
                  <a:pos x="T0" y="T1"/>
                </a:cxn>
                <a:cxn ang="T11">
                  <a:pos x="T2" y="T3"/>
                </a:cxn>
                <a:cxn ang="T12">
                  <a:pos x="T4" y="T5"/>
                </a:cxn>
                <a:cxn ang="T13">
                  <a:pos x="T6" y="T7"/>
                </a:cxn>
                <a:cxn ang="T14">
                  <a:pos x="T8" y="T9"/>
                </a:cxn>
              </a:cxnLst>
              <a:rect l="T15" t="T16" r="T17" b="T18"/>
              <a:pathLst>
                <a:path w="656" h="632">
                  <a:moveTo>
                    <a:pt x="384" y="592"/>
                  </a:moveTo>
                  <a:cubicBezTo>
                    <a:pt x="240" y="612"/>
                    <a:pt x="96" y="632"/>
                    <a:pt x="48" y="544"/>
                  </a:cubicBezTo>
                  <a:cubicBezTo>
                    <a:pt x="0" y="456"/>
                    <a:pt x="8" y="128"/>
                    <a:pt x="96" y="64"/>
                  </a:cubicBezTo>
                  <a:cubicBezTo>
                    <a:pt x="184" y="0"/>
                    <a:pt x="496" y="104"/>
                    <a:pt x="576" y="160"/>
                  </a:cubicBezTo>
                  <a:cubicBezTo>
                    <a:pt x="656" y="216"/>
                    <a:pt x="616" y="308"/>
                    <a:pt x="576" y="40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94" name="Text Box 14">
              <a:extLst>
                <a:ext uri="{FF2B5EF4-FFF2-40B4-BE49-F238E27FC236}">
                  <a16:creationId xmlns:a16="http://schemas.microsoft.com/office/drawing/2014/main" id="{35A42117-235A-4E00-87FB-8A649CAAADC4}"/>
                </a:ext>
              </a:extLst>
            </p:cNvPr>
            <p:cNvSpPr txBox="1">
              <a:spLocks noChangeArrowheads="1"/>
            </p:cNvSpPr>
            <p:nvPr/>
          </p:nvSpPr>
          <p:spPr bwMode="auto">
            <a:xfrm>
              <a:off x="1378" y="768"/>
              <a:ext cx="5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a:t>
              </a:r>
            </a:p>
            <a:p>
              <a:r>
                <a:rPr lang="en-US" altLang="zh-CN" sz="1800"/>
                <a:t>PrWr/-</a:t>
              </a:r>
            </a:p>
          </p:txBody>
        </p:sp>
      </p:grpSp>
      <p:grpSp>
        <p:nvGrpSpPr>
          <p:cNvPr id="6" name="Group 15">
            <a:extLst>
              <a:ext uri="{FF2B5EF4-FFF2-40B4-BE49-F238E27FC236}">
                <a16:creationId xmlns:a16="http://schemas.microsoft.com/office/drawing/2014/main" id="{654DB5DB-5BC1-4AA6-9CF9-DE6A4822BADD}"/>
              </a:ext>
            </a:extLst>
          </p:cNvPr>
          <p:cNvGrpSpPr>
            <a:grpSpLocks/>
          </p:cNvGrpSpPr>
          <p:nvPr/>
        </p:nvGrpSpPr>
        <p:grpSpPr bwMode="auto">
          <a:xfrm>
            <a:off x="2480320" y="3696816"/>
            <a:ext cx="1954213" cy="1905000"/>
            <a:chOff x="1618" y="1920"/>
            <a:chExt cx="1231" cy="1200"/>
          </a:xfrm>
        </p:grpSpPr>
        <p:sp>
          <p:nvSpPr>
            <p:cNvPr id="54291" name="Freeform 16">
              <a:extLst>
                <a:ext uri="{FF2B5EF4-FFF2-40B4-BE49-F238E27FC236}">
                  <a16:creationId xmlns:a16="http://schemas.microsoft.com/office/drawing/2014/main" id="{85C36C34-683D-49B2-8C28-5F2B068B0B12}"/>
                </a:ext>
              </a:extLst>
            </p:cNvPr>
            <p:cNvSpPr>
              <a:spLocks/>
            </p:cNvSpPr>
            <p:nvPr/>
          </p:nvSpPr>
          <p:spPr bwMode="auto">
            <a:xfrm>
              <a:off x="1618" y="1920"/>
              <a:ext cx="864" cy="1200"/>
            </a:xfrm>
            <a:custGeom>
              <a:avLst/>
              <a:gdLst>
                <a:gd name="T0" fmla="*/ 864 w 864"/>
                <a:gd name="T1" fmla="*/ 1200 h 1200"/>
                <a:gd name="T2" fmla="*/ 144 w 864"/>
                <a:gd name="T3" fmla="*/ 816 h 1200"/>
                <a:gd name="T4" fmla="*/ 0 w 864"/>
                <a:gd name="T5" fmla="*/ 0 h 1200"/>
                <a:gd name="T6" fmla="*/ 0 60000 65536"/>
                <a:gd name="T7" fmla="*/ 0 60000 65536"/>
                <a:gd name="T8" fmla="*/ 0 60000 65536"/>
                <a:gd name="T9" fmla="*/ 0 w 864"/>
                <a:gd name="T10" fmla="*/ 0 h 1200"/>
                <a:gd name="T11" fmla="*/ 864 w 864"/>
                <a:gd name="T12" fmla="*/ 1200 h 1200"/>
              </a:gdLst>
              <a:ahLst/>
              <a:cxnLst>
                <a:cxn ang="T6">
                  <a:pos x="T0" y="T1"/>
                </a:cxn>
                <a:cxn ang="T7">
                  <a:pos x="T2" y="T3"/>
                </a:cxn>
                <a:cxn ang="T8">
                  <a:pos x="T4" y="T5"/>
                </a:cxn>
              </a:cxnLst>
              <a:rect l="T9" t="T10" r="T11" b="T12"/>
              <a:pathLst>
                <a:path w="864" h="1200">
                  <a:moveTo>
                    <a:pt x="864" y="1200"/>
                  </a:moveTo>
                  <a:cubicBezTo>
                    <a:pt x="576" y="1108"/>
                    <a:pt x="288" y="1016"/>
                    <a:pt x="144" y="816"/>
                  </a:cubicBezTo>
                  <a:cubicBezTo>
                    <a:pt x="0" y="616"/>
                    <a:pt x="0" y="308"/>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92" name="Text Box 17">
              <a:extLst>
                <a:ext uri="{FF2B5EF4-FFF2-40B4-BE49-F238E27FC236}">
                  <a16:creationId xmlns:a16="http://schemas.microsoft.com/office/drawing/2014/main" id="{BCAECF30-0792-40F3-BE3C-09F23443C31F}"/>
                </a:ext>
              </a:extLst>
            </p:cNvPr>
            <p:cNvSpPr txBox="1">
              <a:spLocks noChangeArrowheads="1"/>
            </p:cNvSpPr>
            <p:nvPr/>
          </p:nvSpPr>
          <p:spPr bwMode="auto">
            <a:xfrm>
              <a:off x="1762" y="2448"/>
              <a:ext cx="10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PrWr/BusRdX</a:t>
              </a:r>
            </a:p>
          </p:txBody>
        </p:sp>
      </p:grpSp>
      <p:grpSp>
        <p:nvGrpSpPr>
          <p:cNvPr id="7" name="Group 18">
            <a:extLst>
              <a:ext uri="{FF2B5EF4-FFF2-40B4-BE49-F238E27FC236}">
                <a16:creationId xmlns:a16="http://schemas.microsoft.com/office/drawing/2014/main" id="{6004CF2D-A1F9-4854-B864-D18DAA2FDE27}"/>
              </a:ext>
            </a:extLst>
          </p:cNvPr>
          <p:cNvGrpSpPr>
            <a:grpSpLocks/>
          </p:cNvGrpSpPr>
          <p:nvPr/>
        </p:nvGrpSpPr>
        <p:grpSpPr bwMode="auto">
          <a:xfrm>
            <a:off x="4613920" y="3620616"/>
            <a:ext cx="2689225" cy="2057400"/>
            <a:chOff x="2962" y="1872"/>
            <a:chExt cx="1694" cy="1296"/>
          </a:xfrm>
        </p:grpSpPr>
        <p:sp>
          <p:nvSpPr>
            <p:cNvPr id="54289" name="Freeform 19">
              <a:extLst>
                <a:ext uri="{FF2B5EF4-FFF2-40B4-BE49-F238E27FC236}">
                  <a16:creationId xmlns:a16="http://schemas.microsoft.com/office/drawing/2014/main" id="{348DF4CA-FCF3-4A29-ADFF-F9BA782836D1}"/>
                </a:ext>
              </a:extLst>
            </p:cNvPr>
            <p:cNvSpPr>
              <a:spLocks/>
            </p:cNvSpPr>
            <p:nvPr/>
          </p:nvSpPr>
          <p:spPr bwMode="auto">
            <a:xfrm>
              <a:off x="2962" y="1872"/>
              <a:ext cx="1024" cy="1296"/>
            </a:xfrm>
            <a:custGeom>
              <a:avLst/>
              <a:gdLst>
                <a:gd name="T0" fmla="*/ 0 w 1024"/>
                <a:gd name="T1" fmla="*/ 1296 h 1296"/>
                <a:gd name="T2" fmla="*/ 864 w 1024"/>
                <a:gd name="T3" fmla="*/ 768 h 1296"/>
                <a:gd name="T4" fmla="*/ 960 w 1024"/>
                <a:gd name="T5" fmla="*/ 0 h 1296"/>
                <a:gd name="T6" fmla="*/ 0 60000 65536"/>
                <a:gd name="T7" fmla="*/ 0 60000 65536"/>
                <a:gd name="T8" fmla="*/ 0 60000 65536"/>
                <a:gd name="T9" fmla="*/ 0 w 1024"/>
                <a:gd name="T10" fmla="*/ 0 h 1296"/>
                <a:gd name="T11" fmla="*/ 1024 w 1024"/>
                <a:gd name="T12" fmla="*/ 1296 h 1296"/>
              </a:gdLst>
              <a:ahLst/>
              <a:cxnLst>
                <a:cxn ang="T6">
                  <a:pos x="T0" y="T1"/>
                </a:cxn>
                <a:cxn ang="T7">
                  <a:pos x="T2" y="T3"/>
                </a:cxn>
                <a:cxn ang="T8">
                  <a:pos x="T4" y="T5"/>
                </a:cxn>
              </a:cxnLst>
              <a:rect l="T9" t="T10" r="T11" b="T12"/>
              <a:pathLst>
                <a:path w="1024" h="1296">
                  <a:moveTo>
                    <a:pt x="0" y="1296"/>
                  </a:moveTo>
                  <a:cubicBezTo>
                    <a:pt x="352" y="1140"/>
                    <a:pt x="704" y="984"/>
                    <a:pt x="864" y="768"/>
                  </a:cubicBezTo>
                  <a:cubicBezTo>
                    <a:pt x="1024" y="552"/>
                    <a:pt x="992" y="276"/>
                    <a:pt x="96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90" name="Text Box 20">
              <a:extLst>
                <a:ext uri="{FF2B5EF4-FFF2-40B4-BE49-F238E27FC236}">
                  <a16:creationId xmlns:a16="http://schemas.microsoft.com/office/drawing/2014/main" id="{363AA30D-EB80-468E-B097-25A474726427}"/>
                </a:ext>
              </a:extLst>
            </p:cNvPr>
            <p:cNvSpPr txBox="1">
              <a:spLocks noChangeArrowheads="1"/>
            </p:cNvSpPr>
            <p:nvPr/>
          </p:nvSpPr>
          <p:spPr bwMode="auto">
            <a:xfrm>
              <a:off x="3682" y="2784"/>
              <a:ext cx="9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PrRd/BusRd</a:t>
              </a:r>
            </a:p>
          </p:txBody>
        </p:sp>
      </p:grpSp>
      <p:grpSp>
        <p:nvGrpSpPr>
          <p:cNvPr id="8" name="Group 21">
            <a:extLst>
              <a:ext uri="{FF2B5EF4-FFF2-40B4-BE49-F238E27FC236}">
                <a16:creationId xmlns:a16="http://schemas.microsoft.com/office/drawing/2014/main" id="{942D4950-2463-4EC5-A427-9D5585E5AF73}"/>
              </a:ext>
            </a:extLst>
          </p:cNvPr>
          <p:cNvGrpSpPr>
            <a:grpSpLocks/>
          </p:cNvGrpSpPr>
          <p:nvPr/>
        </p:nvGrpSpPr>
        <p:grpSpPr bwMode="auto">
          <a:xfrm>
            <a:off x="5528320" y="1791816"/>
            <a:ext cx="1524000" cy="1295400"/>
            <a:chOff x="3538" y="720"/>
            <a:chExt cx="960" cy="816"/>
          </a:xfrm>
        </p:grpSpPr>
        <p:sp>
          <p:nvSpPr>
            <p:cNvPr id="54287" name="Freeform 22">
              <a:extLst>
                <a:ext uri="{FF2B5EF4-FFF2-40B4-BE49-F238E27FC236}">
                  <a16:creationId xmlns:a16="http://schemas.microsoft.com/office/drawing/2014/main" id="{1ABDA051-77B3-4341-BB2F-91F259587F05}"/>
                </a:ext>
              </a:extLst>
            </p:cNvPr>
            <p:cNvSpPr>
              <a:spLocks/>
            </p:cNvSpPr>
            <p:nvPr/>
          </p:nvSpPr>
          <p:spPr bwMode="auto">
            <a:xfrm>
              <a:off x="3754" y="960"/>
              <a:ext cx="744" cy="576"/>
            </a:xfrm>
            <a:custGeom>
              <a:avLst/>
              <a:gdLst>
                <a:gd name="T0" fmla="*/ 264 w 744"/>
                <a:gd name="T1" fmla="*/ 576 h 576"/>
                <a:gd name="T2" fmla="*/ 696 w 744"/>
                <a:gd name="T3" fmla="*/ 432 h 576"/>
                <a:gd name="T4" fmla="*/ 552 w 744"/>
                <a:gd name="T5" fmla="*/ 48 h 576"/>
                <a:gd name="T6" fmla="*/ 72 w 744"/>
                <a:gd name="T7" fmla="*/ 144 h 576"/>
                <a:gd name="T8" fmla="*/ 120 w 744"/>
                <a:gd name="T9" fmla="*/ 480 h 576"/>
                <a:gd name="T10" fmla="*/ 0 60000 65536"/>
                <a:gd name="T11" fmla="*/ 0 60000 65536"/>
                <a:gd name="T12" fmla="*/ 0 60000 65536"/>
                <a:gd name="T13" fmla="*/ 0 60000 65536"/>
                <a:gd name="T14" fmla="*/ 0 60000 65536"/>
                <a:gd name="T15" fmla="*/ 0 w 744"/>
                <a:gd name="T16" fmla="*/ 0 h 576"/>
                <a:gd name="T17" fmla="*/ 744 w 744"/>
                <a:gd name="T18" fmla="*/ 576 h 576"/>
              </a:gdLst>
              <a:ahLst/>
              <a:cxnLst>
                <a:cxn ang="T10">
                  <a:pos x="T0" y="T1"/>
                </a:cxn>
                <a:cxn ang="T11">
                  <a:pos x="T2" y="T3"/>
                </a:cxn>
                <a:cxn ang="T12">
                  <a:pos x="T4" y="T5"/>
                </a:cxn>
                <a:cxn ang="T13">
                  <a:pos x="T6" y="T7"/>
                </a:cxn>
                <a:cxn ang="T14">
                  <a:pos x="T8" y="T9"/>
                </a:cxn>
              </a:cxnLst>
              <a:rect l="T15" t="T16" r="T17" b="T18"/>
              <a:pathLst>
                <a:path w="744" h="576">
                  <a:moveTo>
                    <a:pt x="264" y="576"/>
                  </a:moveTo>
                  <a:cubicBezTo>
                    <a:pt x="456" y="548"/>
                    <a:pt x="648" y="520"/>
                    <a:pt x="696" y="432"/>
                  </a:cubicBezTo>
                  <a:cubicBezTo>
                    <a:pt x="744" y="344"/>
                    <a:pt x="656" y="96"/>
                    <a:pt x="552" y="48"/>
                  </a:cubicBezTo>
                  <a:cubicBezTo>
                    <a:pt x="448" y="0"/>
                    <a:pt x="144" y="72"/>
                    <a:pt x="72" y="144"/>
                  </a:cubicBezTo>
                  <a:cubicBezTo>
                    <a:pt x="0" y="216"/>
                    <a:pt x="60" y="348"/>
                    <a:pt x="120" y="48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88" name="Text Box 23">
              <a:extLst>
                <a:ext uri="{FF2B5EF4-FFF2-40B4-BE49-F238E27FC236}">
                  <a16:creationId xmlns:a16="http://schemas.microsoft.com/office/drawing/2014/main" id="{C847DB9A-6E46-4FBE-9AB5-CBB1DA4291B1}"/>
                </a:ext>
              </a:extLst>
            </p:cNvPr>
            <p:cNvSpPr txBox="1">
              <a:spLocks noChangeArrowheads="1"/>
            </p:cNvSpPr>
            <p:nvPr/>
          </p:nvSpPr>
          <p:spPr bwMode="auto">
            <a:xfrm>
              <a:off x="3538" y="720"/>
              <a:ext cx="5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a:t>
              </a:r>
            </a:p>
          </p:txBody>
        </p:sp>
      </p:grpSp>
      <p:grpSp>
        <p:nvGrpSpPr>
          <p:cNvPr id="9" name="Group 24">
            <a:extLst>
              <a:ext uri="{FF2B5EF4-FFF2-40B4-BE49-F238E27FC236}">
                <a16:creationId xmlns:a16="http://schemas.microsoft.com/office/drawing/2014/main" id="{7739DEED-76E9-4F11-966B-9DC0116440A2}"/>
              </a:ext>
            </a:extLst>
          </p:cNvPr>
          <p:cNvGrpSpPr>
            <a:grpSpLocks/>
          </p:cNvGrpSpPr>
          <p:nvPr/>
        </p:nvGrpSpPr>
        <p:grpSpPr bwMode="auto">
          <a:xfrm>
            <a:off x="2937520" y="2706216"/>
            <a:ext cx="2667000" cy="458788"/>
            <a:chOff x="1906" y="1296"/>
            <a:chExt cx="1680" cy="289"/>
          </a:xfrm>
        </p:grpSpPr>
        <p:sp>
          <p:nvSpPr>
            <p:cNvPr id="54285" name="Freeform 25">
              <a:extLst>
                <a:ext uri="{FF2B5EF4-FFF2-40B4-BE49-F238E27FC236}">
                  <a16:creationId xmlns:a16="http://schemas.microsoft.com/office/drawing/2014/main" id="{A12A520B-59ED-492A-A6F8-8823A1770CD6}"/>
                </a:ext>
              </a:extLst>
            </p:cNvPr>
            <p:cNvSpPr>
              <a:spLocks/>
            </p:cNvSpPr>
            <p:nvPr/>
          </p:nvSpPr>
          <p:spPr bwMode="auto">
            <a:xfrm>
              <a:off x="1906" y="1584"/>
              <a:ext cx="1680" cy="1"/>
            </a:xfrm>
            <a:custGeom>
              <a:avLst/>
              <a:gdLst>
                <a:gd name="T0" fmla="*/ 1680 w 1680"/>
                <a:gd name="T1" fmla="*/ 0 h 1"/>
                <a:gd name="T2" fmla="*/ 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1680" y="0"/>
                  </a:moveTo>
                  <a:cubicBezTo>
                    <a:pt x="1680" y="0"/>
                    <a:pt x="840" y="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286" name="Text Box 26">
              <a:extLst>
                <a:ext uri="{FF2B5EF4-FFF2-40B4-BE49-F238E27FC236}">
                  <a16:creationId xmlns:a16="http://schemas.microsoft.com/office/drawing/2014/main" id="{7378C973-B47C-458A-B83D-C5F53335F6D8}"/>
                </a:ext>
              </a:extLst>
            </p:cNvPr>
            <p:cNvSpPr txBox="1">
              <a:spLocks noChangeArrowheads="1"/>
            </p:cNvSpPr>
            <p:nvPr/>
          </p:nvSpPr>
          <p:spPr bwMode="auto">
            <a:xfrm>
              <a:off x="2242" y="1296"/>
              <a:ext cx="10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PrWr/BusRdX</a:t>
              </a:r>
            </a:p>
          </p:txBody>
        </p:sp>
      </p:grpSp>
    </p:spTree>
    <p:extLst>
      <p:ext uri="{BB962C8B-B14F-4D97-AF65-F5344CB8AC3E}">
        <p14:creationId xmlns:p14="http://schemas.microsoft.com/office/powerpoint/2010/main" val="396969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a:extLst>
              <a:ext uri="{FF2B5EF4-FFF2-40B4-BE49-F238E27FC236}">
                <a16:creationId xmlns:a16="http://schemas.microsoft.com/office/drawing/2014/main" id="{D36035EF-8EB8-48AC-A22A-3874B0B29B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F939844-B2D0-4740-B8FD-52AC1C970187}" type="slidenum">
              <a:rPr lang="en-US" altLang="zh-CN" sz="1200"/>
              <a:pPr/>
              <a:t>41</a:t>
            </a:fld>
            <a:endParaRPr lang="en-US" altLang="zh-CN" sz="1200"/>
          </a:p>
        </p:txBody>
      </p:sp>
      <p:sp>
        <p:nvSpPr>
          <p:cNvPr id="56324" name="Rectangle 2">
            <a:extLst>
              <a:ext uri="{FF2B5EF4-FFF2-40B4-BE49-F238E27FC236}">
                <a16:creationId xmlns:a16="http://schemas.microsoft.com/office/drawing/2014/main" id="{FB99B569-0308-4BF1-BACE-40807290D906}"/>
              </a:ext>
            </a:extLst>
          </p:cNvPr>
          <p:cNvSpPr>
            <a:spLocks noGrp="1" noChangeArrowheads="1"/>
          </p:cNvSpPr>
          <p:nvPr>
            <p:ph type="title"/>
          </p:nvPr>
        </p:nvSpPr>
        <p:spPr>
          <a:xfrm>
            <a:off x="251520" y="-38893"/>
            <a:ext cx="8723312" cy="1143000"/>
          </a:xfrm>
        </p:spPr>
        <p:txBody>
          <a:bodyPr>
            <a:normAutofit/>
          </a:bodyPr>
          <a:lstStyle/>
          <a:p>
            <a:pPr eaLnBrk="1" hangingPunct="1"/>
            <a:r>
              <a:rPr lang="en-US" altLang="zh-CN" dirty="0"/>
              <a:t>Bus Initiated Transactions</a:t>
            </a:r>
          </a:p>
        </p:txBody>
      </p:sp>
      <p:grpSp>
        <p:nvGrpSpPr>
          <p:cNvPr id="56325" name="Group 3">
            <a:extLst>
              <a:ext uri="{FF2B5EF4-FFF2-40B4-BE49-F238E27FC236}">
                <a16:creationId xmlns:a16="http://schemas.microsoft.com/office/drawing/2014/main" id="{F105B838-C5D4-4CC4-A57F-B4690E6F5362}"/>
              </a:ext>
            </a:extLst>
          </p:cNvPr>
          <p:cNvGrpSpPr>
            <a:grpSpLocks/>
          </p:cNvGrpSpPr>
          <p:nvPr/>
        </p:nvGrpSpPr>
        <p:grpSpPr bwMode="auto">
          <a:xfrm>
            <a:off x="2085355" y="2533650"/>
            <a:ext cx="762000" cy="685800"/>
            <a:chOff x="864" y="1104"/>
            <a:chExt cx="480" cy="432"/>
          </a:xfrm>
        </p:grpSpPr>
        <p:sp>
          <p:nvSpPr>
            <p:cNvPr id="56348" name="Oval 4">
              <a:extLst>
                <a:ext uri="{FF2B5EF4-FFF2-40B4-BE49-F238E27FC236}">
                  <a16:creationId xmlns:a16="http://schemas.microsoft.com/office/drawing/2014/main" id="{26F30159-1D58-4891-AC8E-6B5501037362}"/>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49" name="Text Box 5">
              <a:extLst>
                <a:ext uri="{FF2B5EF4-FFF2-40B4-BE49-F238E27FC236}">
                  <a16:creationId xmlns:a16="http://schemas.microsoft.com/office/drawing/2014/main" id="{C8CFA9A9-006B-4F6A-8A73-F3C9BCEE4DFF}"/>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M</a:t>
              </a:r>
            </a:p>
          </p:txBody>
        </p:sp>
      </p:grpSp>
      <p:grpSp>
        <p:nvGrpSpPr>
          <p:cNvPr id="56326" name="Group 6">
            <a:extLst>
              <a:ext uri="{FF2B5EF4-FFF2-40B4-BE49-F238E27FC236}">
                <a16:creationId xmlns:a16="http://schemas.microsoft.com/office/drawing/2014/main" id="{172EB5CB-9481-427C-8ED3-3DC72831BE23}"/>
              </a:ext>
            </a:extLst>
          </p:cNvPr>
          <p:cNvGrpSpPr>
            <a:grpSpLocks/>
          </p:cNvGrpSpPr>
          <p:nvPr/>
        </p:nvGrpSpPr>
        <p:grpSpPr bwMode="auto">
          <a:xfrm>
            <a:off x="3761755" y="4972050"/>
            <a:ext cx="762000" cy="685800"/>
            <a:chOff x="864" y="1104"/>
            <a:chExt cx="480" cy="432"/>
          </a:xfrm>
        </p:grpSpPr>
        <p:sp>
          <p:nvSpPr>
            <p:cNvPr id="56346" name="Oval 7">
              <a:extLst>
                <a:ext uri="{FF2B5EF4-FFF2-40B4-BE49-F238E27FC236}">
                  <a16:creationId xmlns:a16="http://schemas.microsoft.com/office/drawing/2014/main" id="{2B89E8C2-EECC-4F49-8066-E97047C4EDF6}"/>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47" name="Text Box 8">
              <a:extLst>
                <a:ext uri="{FF2B5EF4-FFF2-40B4-BE49-F238E27FC236}">
                  <a16:creationId xmlns:a16="http://schemas.microsoft.com/office/drawing/2014/main" id="{ED089164-AEDF-42B5-B439-C4631A770424}"/>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 I</a:t>
              </a:r>
            </a:p>
          </p:txBody>
        </p:sp>
      </p:grpSp>
      <p:grpSp>
        <p:nvGrpSpPr>
          <p:cNvPr id="56327" name="Group 9">
            <a:extLst>
              <a:ext uri="{FF2B5EF4-FFF2-40B4-BE49-F238E27FC236}">
                <a16:creationId xmlns:a16="http://schemas.microsoft.com/office/drawing/2014/main" id="{DD3BF846-E03D-49F6-A9E9-9713AB3D853D}"/>
              </a:ext>
            </a:extLst>
          </p:cNvPr>
          <p:cNvGrpSpPr>
            <a:grpSpLocks/>
          </p:cNvGrpSpPr>
          <p:nvPr/>
        </p:nvGrpSpPr>
        <p:grpSpPr bwMode="auto">
          <a:xfrm>
            <a:off x="5514355" y="2533650"/>
            <a:ext cx="762000" cy="685800"/>
            <a:chOff x="864" y="1104"/>
            <a:chExt cx="480" cy="432"/>
          </a:xfrm>
        </p:grpSpPr>
        <p:sp>
          <p:nvSpPr>
            <p:cNvPr id="56344" name="Oval 10">
              <a:extLst>
                <a:ext uri="{FF2B5EF4-FFF2-40B4-BE49-F238E27FC236}">
                  <a16:creationId xmlns:a16="http://schemas.microsoft.com/office/drawing/2014/main" id="{FDF447BD-0522-4393-9E46-CF93E8C290FE}"/>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45" name="Text Box 11">
              <a:extLst>
                <a:ext uri="{FF2B5EF4-FFF2-40B4-BE49-F238E27FC236}">
                  <a16:creationId xmlns:a16="http://schemas.microsoft.com/office/drawing/2014/main" id="{4354DCDC-316B-4355-888B-18CBBEB8A852}"/>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S</a:t>
              </a:r>
            </a:p>
          </p:txBody>
        </p:sp>
      </p:grpSp>
      <p:grpSp>
        <p:nvGrpSpPr>
          <p:cNvPr id="5" name="Group 12">
            <a:extLst>
              <a:ext uri="{FF2B5EF4-FFF2-40B4-BE49-F238E27FC236}">
                <a16:creationId xmlns:a16="http://schemas.microsoft.com/office/drawing/2014/main" id="{2A42EB66-54D6-4250-8E54-32724FF5C0AC}"/>
              </a:ext>
            </a:extLst>
          </p:cNvPr>
          <p:cNvGrpSpPr>
            <a:grpSpLocks/>
          </p:cNvGrpSpPr>
          <p:nvPr/>
        </p:nvGrpSpPr>
        <p:grpSpPr bwMode="auto">
          <a:xfrm>
            <a:off x="2390155" y="3295650"/>
            <a:ext cx="1997075" cy="1905000"/>
            <a:chOff x="1618" y="1920"/>
            <a:chExt cx="1258" cy="1200"/>
          </a:xfrm>
        </p:grpSpPr>
        <p:sp>
          <p:nvSpPr>
            <p:cNvPr id="56342" name="Freeform 13">
              <a:extLst>
                <a:ext uri="{FF2B5EF4-FFF2-40B4-BE49-F238E27FC236}">
                  <a16:creationId xmlns:a16="http://schemas.microsoft.com/office/drawing/2014/main" id="{C175BDFA-3FE3-4216-8575-6865CDC38381}"/>
                </a:ext>
              </a:extLst>
            </p:cNvPr>
            <p:cNvSpPr>
              <a:spLocks/>
            </p:cNvSpPr>
            <p:nvPr/>
          </p:nvSpPr>
          <p:spPr bwMode="auto">
            <a:xfrm>
              <a:off x="1618" y="1920"/>
              <a:ext cx="864" cy="1200"/>
            </a:xfrm>
            <a:custGeom>
              <a:avLst/>
              <a:gdLst>
                <a:gd name="T0" fmla="*/ 864 w 864"/>
                <a:gd name="T1" fmla="*/ 1200 h 1200"/>
                <a:gd name="T2" fmla="*/ 144 w 864"/>
                <a:gd name="T3" fmla="*/ 816 h 1200"/>
                <a:gd name="T4" fmla="*/ 0 w 864"/>
                <a:gd name="T5" fmla="*/ 0 h 1200"/>
                <a:gd name="T6" fmla="*/ 0 60000 65536"/>
                <a:gd name="T7" fmla="*/ 0 60000 65536"/>
                <a:gd name="T8" fmla="*/ 0 60000 65536"/>
                <a:gd name="T9" fmla="*/ 0 w 864"/>
                <a:gd name="T10" fmla="*/ 0 h 1200"/>
                <a:gd name="T11" fmla="*/ 864 w 864"/>
                <a:gd name="T12" fmla="*/ 1200 h 1200"/>
              </a:gdLst>
              <a:ahLst/>
              <a:cxnLst>
                <a:cxn ang="T6">
                  <a:pos x="T0" y="T1"/>
                </a:cxn>
                <a:cxn ang="T7">
                  <a:pos x="T2" y="T3"/>
                </a:cxn>
                <a:cxn ang="T8">
                  <a:pos x="T4" y="T5"/>
                </a:cxn>
              </a:cxnLst>
              <a:rect l="T9" t="T10" r="T11" b="T12"/>
              <a:pathLst>
                <a:path w="864" h="1200">
                  <a:moveTo>
                    <a:pt x="864" y="1200"/>
                  </a:moveTo>
                  <a:cubicBezTo>
                    <a:pt x="576" y="1108"/>
                    <a:pt x="288" y="1016"/>
                    <a:pt x="144" y="816"/>
                  </a:cubicBezTo>
                  <a:cubicBezTo>
                    <a:pt x="0" y="616"/>
                    <a:pt x="0" y="308"/>
                    <a:pt x="0" y="0"/>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43" name="Text Box 14">
              <a:extLst>
                <a:ext uri="{FF2B5EF4-FFF2-40B4-BE49-F238E27FC236}">
                  <a16:creationId xmlns:a16="http://schemas.microsoft.com/office/drawing/2014/main" id="{3EA26BE0-6513-4370-BE5B-62842A494D17}"/>
                </a:ext>
              </a:extLst>
            </p:cNvPr>
            <p:cNvSpPr txBox="1">
              <a:spLocks noChangeArrowheads="1"/>
            </p:cNvSpPr>
            <p:nvPr/>
          </p:nvSpPr>
          <p:spPr bwMode="auto">
            <a:xfrm>
              <a:off x="1762" y="2448"/>
              <a:ext cx="11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BusRdX</a:t>
              </a:r>
              <a:r>
                <a:rPr lang="en-US" altLang="zh-CN" sz="1800" dirty="0"/>
                <a:t>/Flush</a:t>
              </a:r>
            </a:p>
          </p:txBody>
        </p:sp>
      </p:grpSp>
      <p:grpSp>
        <p:nvGrpSpPr>
          <p:cNvPr id="6" name="Group 15">
            <a:extLst>
              <a:ext uri="{FF2B5EF4-FFF2-40B4-BE49-F238E27FC236}">
                <a16:creationId xmlns:a16="http://schemas.microsoft.com/office/drawing/2014/main" id="{8D6EAB75-FCB9-4A33-AC6D-4227A01B98C5}"/>
              </a:ext>
            </a:extLst>
          </p:cNvPr>
          <p:cNvGrpSpPr>
            <a:grpSpLocks/>
          </p:cNvGrpSpPr>
          <p:nvPr/>
        </p:nvGrpSpPr>
        <p:grpSpPr bwMode="auto">
          <a:xfrm>
            <a:off x="4523755" y="3219450"/>
            <a:ext cx="2413000" cy="2057400"/>
            <a:chOff x="2962" y="1872"/>
            <a:chExt cx="1520" cy="1296"/>
          </a:xfrm>
        </p:grpSpPr>
        <p:sp>
          <p:nvSpPr>
            <p:cNvPr id="56340" name="Freeform 16">
              <a:extLst>
                <a:ext uri="{FF2B5EF4-FFF2-40B4-BE49-F238E27FC236}">
                  <a16:creationId xmlns:a16="http://schemas.microsoft.com/office/drawing/2014/main" id="{06BFE550-1A72-43F0-B717-174568D894C2}"/>
                </a:ext>
              </a:extLst>
            </p:cNvPr>
            <p:cNvSpPr>
              <a:spLocks/>
            </p:cNvSpPr>
            <p:nvPr/>
          </p:nvSpPr>
          <p:spPr bwMode="auto">
            <a:xfrm>
              <a:off x="2962" y="1872"/>
              <a:ext cx="1024" cy="1296"/>
            </a:xfrm>
            <a:custGeom>
              <a:avLst/>
              <a:gdLst>
                <a:gd name="T0" fmla="*/ 0 w 1024"/>
                <a:gd name="T1" fmla="*/ 1296 h 1296"/>
                <a:gd name="T2" fmla="*/ 864 w 1024"/>
                <a:gd name="T3" fmla="*/ 768 h 1296"/>
                <a:gd name="T4" fmla="*/ 960 w 1024"/>
                <a:gd name="T5" fmla="*/ 0 h 1296"/>
                <a:gd name="T6" fmla="*/ 0 60000 65536"/>
                <a:gd name="T7" fmla="*/ 0 60000 65536"/>
                <a:gd name="T8" fmla="*/ 0 60000 65536"/>
                <a:gd name="T9" fmla="*/ 0 w 1024"/>
                <a:gd name="T10" fmla="*/ 0 h 1296"/>
                <a:gd name="T11" fmla="*/ 1024 w 1024"/>
                <a:gd name="T12" fmla="*/ 1296 h 1296"/>
              </a:gdLst>
              <a:ahLst/>
              <a:cxnLst>
                <a:cxn ang="T6">
                  <a:pos x="T0" y="T1"/>
                </a:cxn>
                <a:cxn ang="T7">
                  <a:pos x="T2" y="T3"/>
                </a:cxn>
                <a:cxn ang="T8">
                  <a:pos x="T4" y="T5"/>
                </a:cxn>
              </a:cxnLst>
              <a:rect l="T9" t="T10" r="T11" b="T12"/>
              <a:pathLst>
                <a:path w="1024" h="1296">
                  <a:moveTo>
                    <a:pt x="0" y="1296"/>
                  </a:moveTo>
                  <a:cubicBezTo>
                    <a:pt x="352" y="1140"/>
                    <a:pt x="704" y="984"/>
                    <a:pt x="864" y="768"/>
                  </a:cubicBezTo>
                  <a:cubicBezTo>
                    <a:pt x="1024" y="552"/>
                    <a:pt x="992" y="276"/>
                    <a:pt x="960" y="0"/>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41" name="Text Box 17">
              <a:extLst>
                <a:ext uri="{FF2B5EF4-FFF2-40B4-BE49-F238E27FC236}">
                  <a16:creationId xmlns:a16="http://schemas.microsoft.com/office/drawing/2014/main" id="{ADB0952F-6763-4849-A196-C1171FD60D6E}"/>
                </a:ext>
              </a:extLst>
            </p:cNvPr>
            <p:cNvSpPr txBox="1">
              <a:spLocks noChangeArrowheads="1"/>
            </p:cNvSpPr>
            <p:nvPr/>
          </p:nvSpPr>
          <p:spPr bwMode="auto">
            <a:xfrm>
              <a:off x="3682" y="2784"/>
              <a:ext cx="8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a:t>
              </a:r>
            </a:p>
          </p:txBody>
        </p:sp>
      </p:grpSp>
      <p:grpSp>
        <p:nvGrpSpPr>
          <p:cNvPr id="7" name="Group 18">
            <a:extLst>
              <a:ext uri="{FF2B5EF4-FFF2-40B4-BE49-F238E27FC236}">
                <a16:creationId xmlns:a16="http://schemas.microsoft.com/office/drawing/2014/main" id="{BD0E0761-29A6-44D1-993C-3B7FF7932433}"/>
              </a:ext>
            </a:extLst>
          </p:cNvPr>
          <p:cNvGrpSpPr>
            <a:grpSpLocks/>
          </p:cNvGrpSpPr>
          <p:nvPr/>
        </p:nvGrpSpPr>
        <p:grpSpPr bwMode="auto">
          <a:xfrm>
            <a:off x="5781055" y="1314450"/>
            <a:ext cx="1249363" cy="1371600"/>
            <a:chOff x="3754" y="672"/>
            <a:chExt cx="787" cy="864"/>
          </a:xfrm>
        </p:grpSpPr>
        <p:sp>
          <p:nvSpPr>
            <p:cNvPr id="56338" name="Freeform 19">
              <a:extLst>
                <a:ext uri="{FF2B5EF4-FFF2-40B4-BE49-F238E27FC236}">
                  <a16:creationId xmlns:a16="http://schemas.microsoft.com/office/drawing/2014/main" id="{25C643AD-1A4D-4E8E-80C9-8C7729835A6C}"/>
                </a:ext>
              </a:extLst>
            </p:cNvPr>
            <p:cNvSpPr>
              <a:spLocks/>
            </p:cNvSpPr>
            <p:nvPr/>
          </p:nvSpPr>
          <p:spPr bwMode="auto">
            <a:xfrm>
              <a:off x="3754" y="960"/>
              <a:ext cx="744" cy="576"/>
            </a:xfrm>
            <a:custGeom>
              <a:avLst/>
              <a:gdLst>
                <a:gd name="T0" fmla="*/ 264 w 744"/>
                <a:gd name="T1" fmla="*/ 576 h 576"/>
                <a:gd name="T2" fmla="*/ 696 w 744"/>
                <a:gd name="T3" fmla="*/ 432 h 576"/>
                <a:gd name="T4" fmla="*/ 552 w 744"/>
                <a:gd name="T5" fmla="*/ 48 h 576"/>
                <a:gd name="T6" fmla="*/ 72 w 744"/>
                <a:gd name="T7" fmla="*/ 144 h 576"/>
                <a:gd name="T8" fmla="*/ 120 w 744"/>
                <a:gd name="T9" fmla="*/ 480 h 576"/>
                <a:gd name="T10" fmla="*/ 0 60000 65536"/>
                <a:gd name="T11" fmla="*/ 0 60000 65536"/>
                <a:gd name="T12" fmla="*/ 0 60000 65536"/>
                <a:gd name="T13" fmla="*/ 0 60000 65536"/>
                <a:gd name="T14" fmla="*/ 0 60000 65536"/>
                <a:gd name="T15" fmla="*/ 0 w 744"/>
                <a:gd name="T16" fmla="*/ 0 h 576"/>
                <a:gd name="T17" fmla="*/ 744 w 744"/>
                <a:gd name="T18" fmla="*/ 576 h 576"/>
              </a:gdLst>
              <a:ahLst/>
              <a:cxnLst>
                <a:cxn ang="T10">
                  <a:pos x="T0" y="T1"/>
                </a:cxn>
                <a:cxn ang="T11">
                  <a:pos x="T2" y="T3"/>
                </a:cxn>
                <a:cxn ang="T12">
                  <a:pos x="T4" y="T5"/>
                </a:cxn>
                <a:cxn ang="T13">
                  <a:pos x="T6" y="T7"/>
                </a:cxn>
                <a:cxn ang="T14">
                  <a:pos x="T8" y="T9"/>
                </a:cxn>
              </a:cxnLst>
              <a:rect l="T15" t="T16" r="T17" b="T18"/>
              <a:pathLst>
                <a:path w="744" h="576">
                  <a:moveTo>
                    <a:pt x="264" y="576"/>
                  </a:moveTo>
                  <a:cubicBezTo>
                    <a:pt x="456" y="548"/>
                    <a:pt x="648" y="520"/>
                    <a:pt x="696" y="432"/>
                  </a:cubicBezTo>
                  <a:cubicBezTo>
                    <a:pt x="744" y="344"/>
                    <a:pt x="656" y="96"/>
                    <a:pt x="552" y="48"/>
                  </a:cubicBezTo>
                  <a:cubicBezTo>
                    <a:pt x="448" y="0"/>
                    <a:pt x="144" y="72"/>
                    <a:pt x="72" y="144"/>
                  </a:cubicBezTo>
                  <a:cubicBezTo>
                    <a:pt x="0" y="216"/>
                    <a:pt x="60" y="348"/>
                    <a:pt x="120" y="48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39" name="Text Box 20">
              <a:extLst>
                <a:ext uri="{FF2B5EF4-FFF2-40B4-BE49-F238E27FC236}">
                  <a16:creationId xmlns:a16="http://schemas.microsoft.com/office/drawing/2014/main" id="{F5B6A8E9-A366-4370-B6D9-15F6C8B45426}"/>
                </a:ext>
              </a:extLst>
            </p:cNvPr>
            <p:cNvSpPr txBox="1">
              <a:spLocks noChangeArrowheads="1"/>
            </p:cNvSpPr>
            <p:nvPr/>
          </p:nvSpPr>
          <p:spPr bwMode="auto">
            <a:xfrm>
              <a:off x="3840" y="672"/>
              <a:ext cx="7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grpSp>
        <p:nvGrpSpPr>
          <p:cNvPr id="8" name="Group 21">
            <a:extLst>
              <a:ext uri="{FF2B5EF4-FFF2-40B4-BE49-F238E27FC236}">
                <a16:creationId xmlns:a16="http://schemas.microsoft.com/office/drawing/2014/main" id="{E1F00337-D3A9-434B-8909-95383E7F4690}"/>
              </a:ext>
            </a:extLst>
          </p:cNvPr>
          <p:cNvGrpSpPr>
            <a:grpSpLocks/>
          </p:cNvGrpSpPr>
          <p:nvPr/>
        </p:nvGrpSpPr>
        <p:grpSpPr bwMode="auto">
          <a:xfrm>
            <a:off x="2847355" y="2305050"/>
            <a:ext cx="2667000" cy="458788"/>
            <a:chOff x="1906" y="1296"/>
            <a:chExt cx="1680" cy="289"/>
          </a:xfrm>
        </p:grpSpPr>
        <p:sp>
          <p:nvSpPr>
            <p:cNvPr id="56336" name="Freeform 22">
              <a:extLst>
                <a:ext uri="{FF2B5EF4-FFF2-40B4-BE49-F238E27FC236}">
                  <a16:creationId xmlns:a16="http://schemas.microsoft.com/office/drawing/2014/main" id="{34DDA243-909E-47BF-9711-2A6FACC107A3}"/>
                </a:ext>
              </a:extLst>
            </p:cNvPr>
            <p:cNvSpPr>
              <a:spLocks/>
            </p:cNvSpPr>
            <p:nvPr/>
          </p:nvSpPr>
          <p:spPr bwMode="auto">
            <a:xfrm flipH="1">
              <a:off x="1906" y="1584"/>
              <a:ext cx="1680" cy="1"/>
            </a:xfrm>
            <a:custGeom>
              <a:avLst/>
              <a:gdLst>
                <a:gd name="T0" fmla="*/ 1680 w 1680"/>
                <a:gd name="T1" fmla="*/ 0 h 1"/>
                <a:gd name="T2" fmla="*/ 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1680" y="0"/>
                  </a:moveTo>
                  <a:cubicBezTo>
                    <a:pt x="1680" y="0"/>
                    <a:pt x="840" y="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37" name="Text Box 23">
              <a:extLst>
                <a:ext uri="{FF2B5EF4-FFF2-40B4-BE49-F238E27FC236}">
                  <a16:creationId xmlns:a16="http://schemas.microsoft.com/office/drawing/2014/main" id="{197AF320-7448-4107-B24B-B335A1370ECF}"/>
                </a:ext>
              </a:extLst>
            </p:cNvPr>
            <p:cNvSpPr txBox="1">
              <a:spLocks noChangeArrowheads="1"/>
            </p:cNvSpPr>
            <p:nvPr/>
          </p:nvSpPr>
          <p:spPr bwMode="auto">
            <a:xfrm>
              <a:off x="2242" y="1296"/>
              <a:ext cx="1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BusRd/Flush</a:t>
              </a:r>
            </a:p>
          </p:txBody>
        </p:sp>
      </p:grpSp>
      <p:grpSp>
        <p:nvGrpSpPr>
          <p:cNvPr id="9" name="Group 24">
            <a:extLst>
              <a:ext uri="{FF2B5EF4-FFF2-40B4-BE49-F238E27FC236}">
                <a16:creationId xmlns:a16="http://schemas.microsoft.com/office/drawing/2014/main" id="{4D5952C5-AD02-4682-8603-E81F9DF42697}"/>
              </a:ext>
            </a:extLst>
          </p:cNvPr>
          <p:cNvGrpSpPr>
            <a:grpSpLocks/>
          </p:cNvGrpSpPr>
          <p:nvPr/>
        </p:nvGrpSpPr>
        <p:grpSpPr bwMode="auto">
          <a:xfrm>
            <a:off x="3491880" y="5505450"/>
            <a:ext cx="2689225" cy="850900"/>
            <a:chOff x="2312" y="3312"/>
            <a:chExt cx="1694" cy="536"/>
          </a:xfrm>
        </p:grpSpPr>
        <p:sp>
          <p:nvSpPr>
            <p:cNvPr id="56334" name="Freeform 25">
              <a:extLst>
                <a:ext uri="{FF2B5EF4-FFF2-40B4-BE49-F238E27FC236}">
                  <a16:creationId xmlns:a16="http://schemas.microsoft.com/office/drawing/2014/main" id="{11EABB7F-E0DA-4B6D-8C91-356621B0B2BC}"/>
                </a:ext>
              </a:extLst>
            </p:cNvPr>
            <p:cNvSpPr>
              <a:spLocks/>
            </p:cNvSpPr>
            <p:nvPr/>
          </p:nvSpPr>
          <p:spPr bwMode="auto">
            <a:xfrm>
              <a:off x="2312" y="3312"/>
              <a:ext cx="872" cy="536"/>
            </a:xfrm>
            <a:custGeom>
              <a:avLst/>
              <a:gdLst>
                <a:gd name="T0" fmla="*/ 232 w 872"/>
                <a:gd name="T1" fmla="*/ 48 h 536"/>
                <a:gd name="T2" fmla="*/ 40 w 872"/>
                <a:gd name="T3" fmla="*/ 288 h 536"/>
                <a:gd name="T4" fmla="*/ 472 w 872"/>
                <a:gd name="T5" fmla="*/ 528 h 536"/>
                <a:gd name="T6" fmla="*/ 856 w 872"/>
                <a:gd name="T7" fmla="*/ 240 h 536"/>
                <a:gd name="T8" fmla="*/ 568 w 872"/>
                <a:gd name="T9" fmla="*/ 0 h 536"/>
                <a:gd name="T10" fmla="*/ 0 60000 65536"/>
                <a:gd name="T11" fmla="*/ 0 60000 65536"/>
                <a:gd name="T12" fmla="*/ 0 60000 65536"/>
                <a:gd name="T13" fmla="*/ 0 60000 65536"/>
                <a:gd name="T14" fmla="*/ 0 60000 65536"/>
                <a:gd name="T15" fmla="*/ 0 w 872"/>
                <a:gd name="T16" fmla="*/ 0 h 536"/>
                <a:gd name="T17" fmla="*/ 872 w 872"/>
                <a:gd name="T18" fmla="*/ 536 h 536"/>
              </a:gdLst>
              <a:ahLst/>
              <a:cxnLst>
                <a:cxn ang="T10">
                  <a:pos x="T0" y="T1"/>
                </a:cxn>
                <a:cxn ang="T11">
                  <a:pos x="T2" y="T3"/>
                </a:cxn>
                <a:cxn ang="T12">
                  <a:pos x="T4" y="T5"/>
                </a:cxn>
                <a:cxn ang="T13">
                  <a:pos x="T6" y="T7"/>
                </a:cxn>
                <a:cxn ang="T14">
                  <a:pos x="T8" y="T9"/>
                </a:cxn>
              </a:cxnLst>
              <a:rect l="T15" t="T16" r="T17" b="T18"/>
              <a:pathLst>
                <a:path w="872" h="536">
                  <a:moveTo>
                    <a:pt x="232" y="48"/>
                  </a:moveTo>
                  <a:cubicBezTo>
                    <a:pt x="116" y="128"/>
                    <a:pt x="0" y="208"/>
                    <a:pt x="40" y="288"/>
                  </a:cubicBezTo>
                  <a:cubicBezTo>
                    <a:pt x="80" y="368"/>
                    <a:pt x="336" y="536"/>
                    <a:pt x="472" y="528"/>
                  </a:cubicBezTo>
                  <a:cubicBezTo>
                    <a:pt x="608" y="520"/>
                    <a:pt x="840" y="328"/>
                    <a:pt x="856" y="240"/>
                  </a:cubicBezTo>
                  <a:cubicBezTo>
                    <a:pt x="872" y="152"/>
                    <a:pt x="720" y="76"/>
                    <a:pt x="568"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35" name="Text Box 26">
              <a:extLst>
                <a:ext uri="{FF2B5EF4-FFF2-40B4-BE49-F238E27FC236}">
                  <a16:creationId xmlns:a16="http://schemas.microsoft.com/office/drawing/2014/main" id="{C692A0B5-9006-4D97-947F-FEBCF2A5DA20}"/>
                </a:ext>
              </a:extLst>
            </p:cNvPr>
            <p:cNvSpPr txBox="1">
              <a:spLocks noChangeArrowheads="1"/>
            </p:cNvSpPr>
            <p:nvPr/>
          </p:nvSpPr>
          <p:spPr bwMode="auto">
            <a:xfrm>
              <a:off x="3206" y="3380"/>
              <a:ext cx="8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a:p>
              <a:r>
                <a:rPr lang="en-US" altLang="zh-CN" sz="1800"/>
                <a:t>BusRdX/-</a:t>
              </a:r>
            </a:p>
          </p:txBody>
        </p:sp>
      </p:grpSp>
    </p:spTree>
    <p:extLst>
      <p:ext uri="{BB962C8B-B14F-4D97-AF65-F5344CB8AC3E}">
        <p14:creationId xmlns:p14="http://schemas.microsoft.com/office/powerpoint/2010/main" val="3471488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6A7BCC-DC3A-4B62-85A4-C703C18DB32A}"/>
              </a:ext>
            </a:extLst>
          </p:cNvPr>
          <p:cNvSpPr>
            <a:spLocks noGrp="1"/>
          </p:cNvSpPr>
          <p:nvPr>
            <p:ph idx="1"/>
          </p:nvPr>
        </p:nvSpPr>
        <p:spPr>
          <a:xfrm>
            <a:off x="456590" y="1187624"/>
            <a:ext cx="8291873" cy="3033464"/>
          </a:xfrm>
        </p:spPr>
        <p:txBody>
          <a:bodyPr>
            <a:normAutofit fontScale="92500"/>
          </a:bodyPr>
          <a:lstStyle/>
          <a:p>
            <a:r>
              <a:rPr lang="en-US" altLang="zh-CN" dirty="0"/>
              <a:t>What are the actions at memory controller (MC)? </a:t>
            </a:r>
          </a:p>
          <a:p>
            <a:pPr lvl="1"/>
            <a:r>
              <a:rPr lang="en-US" altLang="zh-CN" dirty="0"/>
              <a:t>Snooped a </a:t>
            </a:r>
            <a:r>
              <a:rPr lang="en-US" altLang="zh-CN" dirty="0" err="1">
                <a:solidFill>
                  <a:srgbClr val="C00000"/>
                </a:solidFill>
              </a:rPr>
              <a:t>BusRd</a:t>
            </a:r>
            <a:r>
              <a:rPr lang="en-US" altLang="zh-CN" dirty="0"/>
              <a:t>: </a:t>
            </a:r>
            <a:r>
              <a:rPr lang="en-US" altLang="zh-CN" dirty="0">
                <a:solidFill>
                  <a:srgbClr val="0066CC"/>
                </a:solidFill>
              </a:rPr>
              <a:t>read and supply data</a:t>
            </a:r>
          </a:p>
          <a:p>
            <a:pPr lvl="1"/>
            <a:r>
              <a:rPr lang="en-US" altLang="zh-CN" dirty="0"/>
              <a:t>Snooped a </a:t>
            </a:r>
            <a:r>
              <a:rPr lang="en-US" altLang="zh-CN" dirty="0" err="1">
                <a:solidFill>
                  <a:srgbClr val="C00000"/>
                </a:solidFill>
              </a:rPr>
              <a:t>BusRdX</a:t>
            </a:r>
            <a:r>
              <a:rPr lang="en-US" altLang="zh-CN" dirty="0"/>
              <a:t>: </a:t>
            </a:r>
            <a:r>
              <a:rPr lang="en-US" altLang="zh-CN" dirty="0">
                <a:solidFill>
                  <a:srgbClr val="0066CC"/>
                </a:solidFill>
              </a:rPr>
              <a:t>read and supply data</a:t>
            </a:r>
          </a:p>
          <a:p>
            <a:pPr lvl="1"/>
            <a:r>
              <a:rPr lang="en-US" altLang="zh-CN" dirty="0"/>
              <a:t>Snooped a </a:t>
            </a:r>
            <a:r>
              <a:rPr lang="en-US" altLang="zh-CN" dirty="0">
                <a:solidFill>
                  <a:srgbClr val="C00000"/>
                </a:solidFill>
              </a:rPr>
              <a:t>Flush</a:t>
            </a:r>
            <a:r>
              <a:rPr lang="en-US" altLang="zh-CN" dirty="0"/>
              <a:t>: </a:t>
            </a:r>
            <a:r>
              <a:rPr lang="en-US" altLang="zh-CN" dirty="0">
                <a:solidFill>
                  <a:srgbClr val="0066CC"/>
                </a:solidFill>
              </a:rPr>
              <a:t>update main memory</a:t>
            </a:r>
          </a:p>
        </p:txBody>
      </p:sp>
      <p:sp>
        <p:nvSpPr>
          <p:cNvPr id="3" name="标题 2">
            <a:extLst>
              <a:ext uri="{FF2B5EF4-FFF2-40B4-BE49-F238E27FC236}">
                <a16:creationId xmlns:a16="http://schemas.microsoft.com/office/drawing/2014/main" id="{22236FED-D35C-41C3-8F64-D24C03E2ACA7}"/>
              </a:ext>
            </a:extLst>
          </p:cNvPr>
          <p:cNvSpPr>
            <a:spLocks noGrp="1"/>
          </p:cNvSpPr>
          <p:nvPr>
            <p:ph type="title"/>
          </p:nvPr>
        </p:nvSpPr>
        <p:spPr>
          <a:xfrm>
            <a:off x="471824" y="44624"/>
            <a:ext cx="8229600" cy="1143000"/>
          </a:xfrm>
        </p:spPr>
        <p:txBody>
          <a:bodyPr/>
          <a:lstStyle/>
          <a:p>
            <a:r>
              <a:rPr lang="en-US" altLang="zh-CN" dirty="0"/>
              <a:t>Question 1</a:t>
            </a:r>
            <a:endParaRPr lang="zh-CN" altLang="en-US" dirty="0"/>
          </a:p>
        </p:txBody>
      </p:sp>
      <p:sp>
        <p:nvSpPr>
          <p:cNvPr id="4" name="灯片编号占位符 3">
            <a:extLst>
              <a:ext uri="{FF2B5EF4-FFF2-40B4-BE49-F238E27FC236}">
                <a16:creationId xmlns:a16="http://schemas.microsoft.com/office/drawing/2014/main" id="{13E59755-FDFB-4360-A4B0-DE8EBC65040F}"/>
              </a:ext>
            </a:extLst>
          </p:cNvPr>
          <p:cNvSpPr>
            <a:spLocks noGrp="1"/>
          </p:cNvSpPr>
          <p:nvPr>
            <p:ph type="sldNum" sz="quarter" idx="12"/>
          </p:nvPr>
        </p:nvSpPr>
        <p:spPr/>
        <p:txBody>
          <a:bodyPr/>
          <a:lstStyle/>
          <a:p>
            <a:fld id="{A5846718-CB15-44DC-A3B0-F0ED78D869D1}" type="slidenum">
              <a:rPr lang="en-SG" smtClean="0"/>
              <a:t>42</a:t>
            </a:fld>
            <a:endParaRPr lang="en-SG"/>
          </a:p>
        </p:txBody>
      </p:sp>
      <p:grpSp>
        <p:nvGrpSpPr>
          <p:cNvPr id="5" name="Group 5">
            <a:extLst>
              <a:ext uri="{FF2B5EF4-FFF2-40B4-BE49-F238E27FC236}">
                <a16:creationId xmlns:a16="http://schemas.microsoft.com/office/drawing/2014/main" id="{1C89AF30-A1C5-4F4B-AFBD-B20E164F4845}"/>
              </a:ext>
            </a:extLst>
          </p:cNvPr>
          <p:cNvGrpSpPr>
            <a:grpSpLocks/>
          </p:cNvGrpSpPr>
          <p:nvPr/>
        </p:nvGrpSpPr>
        <p:grpSpPr bwMode="auto">
          <a:xfrm>
            <a:off x="2483768" y="4027599"/>
            <a:ext cx="3429000" cy="2590800"/>
            <a:chOff x="1536" y="1584"/>
            <a:chExt cx="2160" cy="1632"/>
          </a:xfrm>
        </p:grpSpPr>
        <p:sp>
          <p:nvSpPr>
            <p:cNvPr id="6" name="Oval 6">
              <a:extLst>
                <a:ext uri="{FF2B5EF4-FFF2-40B4-BE49-F238E27FC236}">
                  <a16:creationId xmlns:a16="http://schemas.microsoft.com/office/drawing/2014/main" id="{5FD6EC24-92DD-41E8-BEC4-27E0DF2701E9}"/>
                </a:ext>
              </a:extLst>
            </p:cNvPr>
            <p:cNvSpPr>
              <a:spLocks noChangeArrowheads="1"/>
            </p:cNvSpPr>
            <p:nvPr/>
          </p:nvSpPr>
          <p:spPr bwMode="auto">
            <a:xfrm>
              <a:off x="1632"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0</a:t>
              </a:r>
            </a:p>
          </p:txBody>
        </p:sp>
        <p:sp>
          <p:nvSpPr>
            <p:cNvPr id="7" name="Rectangle 7">
              <a:extLst>
                <a:ext uri="{FF2B5EF4-FFF2-40B4-BE49-F238E27FC236}">
                  <a16:creationId xmlns:a16="http://schemas.microsoft.com/office/drawing/2014/main" id="{7B74A5A5-0E23-43AA-A8FE-B3419429B6B9}"/>
                </a:ext>
              </a:extLst>
            </p:cNvPr>
            <p:cNvSpPr>
              <a:spLocks noChangeArrowheads="1"/>
            </p:cNvSpPr>
            <p:nvPr/>
          </p:nvSpPr>
          <p:spPr bwMode="auto">
            <a:xfrm>
              <a:off x="1584"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 name="Rectangle 8">
              <a:extLst>
                <a:ext uri="{FF2B5EF4-FFF2-40B4-BE49-F238E27FC236}">
                  <a16:creationId xmlns:a16="http://schemas.microsoft.com/office/drawing/2014/main" id="{A2F068E4-72BE-4AE7-820D-890DBE91E7D4}"/>
                </a:ext>
              </a:extLst>
            </p:cNvPr>
            <p:cNvSpPr>
              <a:spLocks noChangeArrowheads="1"/>
            </p:cNvSpPr>
            <p:nvPr/>
          </p:nvSpPr>
          <p:spPr bwMode="auto">
            <a:xfrm>
              <a:off x="1584" y="2784"/>
              <a:ext cx="21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9" name="Line 9">
              <a:extLst>
                <a:ext uri="{FF2B5EF4-FFF2-40B4-BE49-F238E27FC236}">
                  <a16:creationId xmlns:a16="http://schemas.microsoft.com/office/drawing/2014/main" id="{1E754DE5-50C3-49E0-BD29-5E610F82CB94}"/>
                </a:ext>
              </a:extLst>
            </p:cNvPr>
            <p:cNvSpPr>
              <a:spLocks noChangeShapeType="1"/>
            </p:cNvSpPr>
            <p:nvPr/>
          </p:nvSpPr>
          <p:spPr bwMode="auto">
            <a:xfrm>
              <a:off x="1824"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58FE7092-777E-43C5-8BA8-57E44E70ED1E}"/>
                </a:ext>
              </a:extLst>
            </p:cNvPr>
            <p:cNvSpPr>
              <a:spLocks noChangeShapeType="1"/>
            </p:cNvSpPr>
            <p:nvPr/>
          </p:nvSpPr>
          <p:spPr bwMode="auto">
            <a:xfrm>
              <a:off x="1536" y="2640"/>
              <a:ext cx="2160" cy="0"/>
            </a:xfrm>
            <a:prstGeom prst="line">
              <a:avLst/>
            </a:prstGeom>
            <a:ln>
              <a:headEnd/>
              <a:tailEn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11" name="Oval 11">
              <a:extLst>
                <a:ext uri="{FF2B5EF4-FFF2-40B4-BE49-F238E27FC236}">
                  <a16:creationId xmlns:a16="http://schemas.microsoft.com/office/drawing/2014/main" id="{0720473E-B293-4EE6-839D-73058FB23BDD}"/>
                </a:ext>
              </a:extLst>
            </p:cNvPr>
            <p:cNvSpPr>
              <a:spLocks noChangeArrowheads="1"/>
            </p:cNvSpPr>
            <p:nvPr/>
          </p:nvSpPr>
          <p:spPr bwMode="auto">
            <a:xfrm>
              <a:off x="2400"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4"/>
            </a:fillRef>
            <a:effectRef idx="1">
              <a:schemeClr val="accent4"/>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1</a:t>
              </a:r>
            </a:p>
          </p:txBody>
        </p:sp>
        <p:sp>
          <p:nvSpPr>
            <p:cNvPr id="12" name="Rectangle 12">
              <a:extLst>
                <a:ext uri="{FF2B5EF4-FFF2-40B4-BE49-F238E27FC236}">
                  <a16:creationId xmlns:a16="http://schemas.microsoft.com/office/drawing/2014/main" id="{ECE4E11D-957F-4696-9E29-37AD9C8FAABE}"/>
                </a:ext>
              </a:extLst>
            </p:cNvPr>
            <p:cNvSpPr>
              <a:spLocks noChangeArrowheads="1"/>
            </p:cNvSpPr>
            <p:nvPr/>
          </p:nvSpPr>
          <p:spPr bwMode="auto">
            <a:xfrm>
              <a:off x="2352"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3" name="Line 13">
              <a:extLst>
                <a:ext uri="{FF2B5EF4-FFF2-40B4-BE49-F238E27FC236}">
                  <a16:creationId xmlns:a16="http://schemas.microsoft.com/office/drawing/2014/main" id="{8649AE1F-4BC4-473B-B9C4-3AB226A97791}"/>
                </a:ext>
              </a:extLst>
            </p:cNvPr>
            <p:cNvSpPr>
              <a:spLocks noChangeShapeType="1"/>
            </p:cNvSpPr>
            <p:nvPr/>
          </p:nvSpPr>
          <p:spPr bwMode="auto">
            <a:xfrm>
              <a:off x="2592"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4">
              <a:extLst>
                <a:ext uri="{FF2B5EF4-FFF2-40B4-BE49-F238E27FC236}">
                  <a16:creationId xmlns:a16="http://schemas.microsoft.com/office/drawing/2014/main" id="{2E805465-D586-4D79-A73E-E463901635F9}"/>
                </a:ext>
              </a:extLst>
            </p:cNvPr>
            <p:cNvSpPr>
              <a:spLocks noChangeArrowheads="1"/>
            </p:cNvSpPr>
            <p:nvPr/>
          </p:nvSpPr>
          <p:spPr bwMode="auto">
            <a:xfrm>
              <a:off x="3168" y="1584"/>
              <a:ext cx="432" cy="384"/>
            </a:xfrm>
            <a:prstGeom prst="ellipse">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6"/>
            </a:fillRef>
            <a:effectRef idx="1">
              <a:schemeClr val="accent6"/>
            </a:effectRef>
            <a:fontRef idx="minor">
              <a:schemeClr val="lt1"/>
            </a:fontRef>
          </p:style>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n</a:t>
              </a:r>
            </a:p>
          </p:txBody>
        </p:sp>
        <p:sp>
          <p:nvSpPr>
            <p:cNvPr id="15" name="Rectangle 15">
              <a:extLst>
                <a:ext uri="{FF2B5EF4-FFF2-40B4-BE49-F238E27FC236}">
                  <a16:creationId xmlns:a16="http://schemas.microsoft.com/office/drawing/2014/main" id="{9C65DE6A-8708-43E6-A884-52517604C3AB}"/>
                </a:ext>
              </a:extLst>
            </p:cNvPr>
            <p:cNvSpPr>
              <a:spLocks noChangeArrowheads="1"/>
            </p:cNvSpPr>
            <p:nvPr/>
          </p:nvSpPr>
          <p:spPr bwMode="auto">
            <a:xfrm>
              <a:off x="3120"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6" name="Line 16">
              <a:extLst>
                <a:ext uri="{FF2B5EF4-FFF2-40B4-BE49-F238E27FC236}">
                  <a16:creationId xmlns:a16="http://schemas.microsoft.com/office/drawing/2014/main" id="{4E055EB6-5B26-4FF1-983C-11CD02C5AA28}"/>
                </a:ext>
              </a:extLst>
            </p:cNvPr>
            <p:cNvSpPr>
              <a:spLocks noChangeShapeType="1"/>
            </p:cNvSpPr>
            <p:nvPr/>
          </p:nvSpPr>
          <p:spPr bwMode="auto">
            <a:xfrm>
              <a:off x="3360"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BE95213E-44AE-40AD-8E48-CFDC99710805}"/>
                </a:ext>
              </a:extLst>
            </p:cNvPr>
            <p:cNvSpPr>
              <a:spLocks noChangeShapeType="1"/>
            </p:cNvSpPr>
            <p:nvPr/>
          </p:nvSpPr>
          <p:spPr bwMode="auto">
            <a:xfrm>
              <a:off x="182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3F983339-5F90-4503-8BC3-A49BD948F7E1}"/>
                </a:ext>
              </a:extLst>
            </p:cNvPr>
            <p:cNvSpPr>
              <a:spLocks noChangeShapeType="1"/>
            </p:cNvSpPr>
            <p:nvPr/>
          </p:nvSpPr>
          <p:spPr bwMode="auto">
            <a:xfrm>
              <a:off x="2592"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a:extLst>
                <a:ext uri="{FF2B5EF4-FFF2-40B4-BE49-F238E27FC236}">
                  <a16:creationId xmlns:a16="http://schemas.microsoft.com/office/drawing/2014/main" id="{62BEAB53-B45D-4E42-9AEB-3E2C691F3F69}"/>
                </a:ext>
              </a:extLst>
            </p:cNvPr>
            <p:cNvSpPr>
              <a:spLocks noChangeShapeType="1"/>
            </p:cNvSpPr>
            <p:nvPr/>
          </p:nvSpPr>
          <p:spPr bwMode="auto">
            <a:xfrm>
              <a:off x="336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a:extLst>
                <a:ext uri="{FF2B5EF4-FFF2-40B4-BE49-F238E27FC236}">
                  <a16:creationId xmlns:a16="http://schemas.microsoft.com/office/drawing/2014/main" id="{A30C2A4E-37B8-4254-8421-AD38B7F6C889}"/>
                </a:ext>
              </a:extLst>
            </p:cNvPr>
            <p:cNvSpPr>
              <a:spLocks noChangeShapeType="1"/>
            </p:cNvSpPr>
            <p:nvPr/>
          </p:nvSpPr>
          <p:spPr bwMode="auto">
            <a:xfrm>
              <a:off x="2592"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21">
            <a:extLst>
              <a:ext uri="{FF2B5EF4-FFF2-40B4-BE49-F238E27FC236}">
                <a16:creationId xmlns:a16="http://schemas.microsoft.com/office/drawing/2014/main" id="{975F3D67-FE41-4F36-BC27-F3FA1C3BF75C}"/>
              </a:ext>
            </a:extLst>
          </p:cNvPr>
          <p:cNvSpPr>
            <a:spLocks noChangeArrowheads="1"/>
          </p:cNvSpPr>
          <p:nvPr/>
        </p:nvSpPr>
        <p:spPr bwMode="auto">
          <a:xfrm>
            <a:off x="2788568" y="5322999"/>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2" name="Oval 22">
            <a:extLst>
              <a:ext uri="{FF2B5EF4-FFF2-40B4-BE49-F238E27FC236}">
                <a16:creationId xmlns:a16="http://schemas.microsoft.com/office/drawing/2014/main" id="{A71F154B-14C1-4164-8CDF-BE9A362B4024}"/>
              </a:ext>
            </a:extLst>
          </p:cNvPr>
          <p:cNvSpPr>
            <a:spLocks noChangeArrowheads="1"/>
          </p:cNvSpPr>
          <p:nvPr/>
        </p:nvSpPr>
        <p:spPr bwMode="auto">
          <a:xfrm>
            <a:off x="4007768" y="5322999"/>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3" name="Oval 23">
            <a:extLst>
              <a:ext uri="{FF2B5EF4-FFF2-40B4-BE49-F238E27FC236}">
                <a16:creationId xmlns:a16="http://schemas.microsoft.com/office/drawing/2014/main" id="{441C4B2A-EF25-4229-B8B9-46D2FC1B78C8}"/>
              </a:ext>
            </a:extLst>
          </p:cNvPr>
          <p:cNvSpPr>
            <a:spLocks noChangeArrowheads="1"/>
          </p:cNvSpPr>
          <p:nvPr/>
        </p:nvSpPr>
        <p:spPr bwMode="auto">
          <a:xfrm>
            <a:off x="5226968" y="5322999"/>
            <a:ext cx="304800" cy="228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4" name="Oval 24">
            <a:extLst>
              <a:ext uri="{FF2B5EF4-FFF2-40B4-BE49-F238E27FC236}">
                <a16:creationId xmlns:a16="http://schemas.microsoft.com/office/drawing/2014/main" id="{A6906955-C795-4BB9-A594-3C5B5BB07FC9}"/>
              </a:ext>
            </a:extLst>
          </p:cNvPr>
          <p:cNvSpPr>
            <a:spLocks noChangeArrowheads="1"/>
          </p:cNvSpPr>
          <p:nvPr/>
        </p:nvSpPr>
        <p:spPr bwMode="auto">
          <a:xfrm>
            <a:off x="4083968" y="5856399"/>
            <a:ext cx="1524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5" name="文本框 24">
            <a:extLst>
              <a:ext uri="{FF2B5EF4-FFF2-40B4-BE49-F238E27FC236}">
                <a16:creationId xmlns:a16="http://schemas.microsoft.com/office/drawing/2014/main" id="{2A2C3393-7E99-4A53-B2AF-FC18AF781573}"/>
              </a:ext>
            </a:extLst>
          </p:cNvPr>
          <p:cNvSpPr txBox="1"/>
          <p:nvPr/>
        </p:nvSpPr>
        <p:spPr>
          <a:xfrm>
            <a:off x="2591750" y="4910381"/>
            <a:ext cx="726161" cy="369332"/>
          </a:xfrm>
          <a:prstGeom prst="rect">
            <a:avLst/>
          </a:prstGeom>
          <a:noFill/>
        </p:spPr>
        <p:txBody>
          <a:bodyPr wrap="none" rtlCol="0">
            <a:spAutoFit/>
          </a:bodyPr>
          <a:lstStyle/>
          <a:p>
            <a:r>
              <a:rPr lang="en-US" altLang="zh-CN" dirty="0"/>
              <a:t>cache</a:t>
            </a:r>
            <a:endParaRPr lang="zh-CN" altLang="en-US" dirty="0"/>
          </a:p>
        </p:txBody>
      </p:sp>
      <p:sp>
        <p:nvSpPr>
          <p:cNvPr id="26" name="文本框 25">
            <a:extLst>
              <a:ext uri="{FF2B5EF4-FFF2-40B4-BE49-F238E27FC236}">
                <a16:creationId xmlns:a16="http://schemas.microsoft.com/office/drawing/2014/main" id="{1434CF3D-9848-43F6-B5C1-155E8E08BCF4}"/>
              </a:ext>
            </a:extLst>
          </p:cNvPr>
          <p:cNvSpPr txBox="1"/>
          <p:nvPr/>
        </p:nvSpPr>
        <p:spPr>
          <a:xfrm>
            <a:off x="3781434" y="4941999"/>
            <a:ext cx="726161" cy="369332"/>
          </a:xfrm>
          <a:prstGeom prst="rect">
            <a:avLst/>
          </a:prstGeom>
          <a:noFill/>
        </p:spPr>
        <p:txBody>
          <a:bodyPr wrap="none" rtlCol="0">
            <a:spAutoFit/>
          </a:bodyPr>
          <a:lstStyle/>
          <a:p>
            <a:r>
              <a:rPr lang="en-US" altLang="zh-CN" dirty="0"/>
              <a:t>cache</a:t>
            </a:r>
            <a:endParaRPr lang="zh-CN" altLang="en-US" dirty="0"/>
          </a:p>
        </p:txBody>
      </p:sp>
      <p:sp>
        <p:nvSpPr>
          <p:cNvPr id="27" name="文本框 26">
            <a:extLst>
              <a:ext uri="{FF2B5EF4-FFF2-40B4-BE49-F238E27FC236}">
                <a16:creationId xmlns:a16="http://schemas.microsoft.com/office/drawing/2014/main" id="{99BDC4A8-30DE-495D-B44D-B31A4A657070}"/>
              </a:ext>
            </a:extLst>
          </p:cNvPr>
          <p:cNvSpPr txBox="1"/>
          <p:nvPr/>
        </p:nvSpPr>
        <p:spPr>
          <a:xfrm>
            <a:off x="5054387" y="4941999"/>
            <a:ext cx="726161" cy="369332"/>
          </a:xfrm>
          <a:prstGeom prst="rect">
            <a:avLst/>
          </a:prstGeom>
          <a:noFill/>
        </p:spPr>
        <p:txBody>
          <a:bodyPr wrap="none" rtlCol="0">
            <a:spAutoFit/>
          </a:bodyPr>
          <a:lstStyle/>
          <a:p>
            <a:r>
              <a:rPr lang="en-US" altLang="zh-CN" dirty="0"/>
              <a:t>cache</a:t>
            </a:r>
            <a:endParaRPr lang="zh-CN" altLang="en-US" dirty="0"/>
          </a:p>
        </p:txBody>
      </p:sp>
      <p:sp>
        <p:nvSpPr>
          <p:cNvPr id="28" name="文本框 27">
            <a:extLst>
              <a:ext uri="{FF2B5EF4-FFF2-40B4-BE49-F238E27FC236}">
                <a16:creationId xmlns:a16="http://schemas.microsoft.com/office/drawing/2014/main" id="{A17CCEE9-14FC-46CD-B980-E94AA86E4D19}"/>
              </a:ext>
            </a:extLst>
          </p:cNvPr>
          <p:cNvSpPr txBox="1"/>
          <p:nvPr/>
        </p:nvSpPr>
        <p:spPr>
          <a:xfrm>
            <a:off x="3710217" y="6161198"/>
            <a:ext cx="976101" cy="369332"/>
          </a:xfrm>
          <a:prstGeom prst="rect">
            <a:avLst/>
          </a:prstGeom>
          <a:noFill/>
        </p:spPr>
        <p:txBody>
          <a:bodyPr wrap="none" rtlCol="0">
            <a:spAutoFit/>
          </a:bodyPr>
          <a:lstStyle/>
          <a:p>
            <a:r>
              <a:rPr lang="en-US" altLang="zh-CN" dirty="0"/>
              <a:t>memory</a:t>
            </a:r>
            <a:endParaRPr lang="zh-CN" altLang="en-US" dirty="0"/>
          </a:p>
        </p:txBody>
      </p:sp>
      <p:sp>
        <p:nvSpPr>
          <p:cNvPr id="29" name="标注: 线形 28">
            <a:extLst>
              <a:ext uri="{FF2B5EF4-FFF2-40B4-BE49-F238E27FC236}">
                <a16:creationId xmlns:a16="http://schemas.microsoft.com/office/drawing/2014/main" id="{98F0651D-EBB2-46FA-B12B-21427688071A}"/>
              </a:ext>
            </a:extLst>
          </p:cNvPr>
          <p:cNvSpPr/>
          <p:nvPr/>
        </p:nvSpPr>
        <p:spPr>
          <a:xfrm>
            <a:off x="6225750" y="5479499"/>
            <a:ext cx="2819397" cy="685800"/>
          </a:xfrm>
          <a:prstGeom prst="borderCallout1">
            <a:avLst>
              <a:gd name="adj1" fmla="val 51554"/>
              <a:gd name="adj2" fmla="val -1126"/>
              <a:gd name="adj3" fmla="val 74404"/>
              <a:gd name="adj4" fmla="val -702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memory controller (MC)</a:t>
            </a:r>
            <a:endParaRPr lang="zh-CN" altLang="en-US" sz="2000" b="1"/>
          </a:p>
        </p:txBody>
      </p:sp>
    </p:spTree>
    <p:extLst>
      <p:ext uri="{BB962C8B-B14F-4D97-AF65-F5344CB8AC3E}">
        <p14:creationId xmlns:p14="http://schemas.microsoft.com/office/powerpoint/2010/main" val="17649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6A7BCC-DC3A-4B62-85A4-C703C18DB32A}"/>
              </a:ext>
            </a:extLst>
          </p:cNvPr>
          <p:cNvSpPr>
            <a:spLocks noGrp="1"/>
          </p:cNvSpPr>
          <p:nvPr>
            <p:ph idx="1"/>
          </p:nvPr>
        </p:nvSpPr>
        <p:spPr>
          <a:xfrm>
            <a:off x="456590" y="1124744"/>
            <a:ext cx="8244833" cy="4680520"/>
          </a:xfrm>
        </p:spPr>
        <p:txBody>
          <a:bodyPr>
            <a:normAutofit/>
          </a:bodyPr>
          <a:lstStyle/>
          <a:p>
            <a:r>
              <a:rPr lang="en-US" altLang="zh-CN" dirty="0"/>
              <a:t>Q: Upon snooping </a:t>
            </a:r>
            <a:r>
              <a:rPr lang="en-US" altLang="zh-CN" dirty="0" err="1">
                <a:solidFill>
                  <a:srgbClr val="C00000"/>
                </a:solidFill>
              </a:rPr>
              <a:t>BusRdX</a:t>
            </a:r>
            <a:r>
              <a:rPr lang="en-US" altLang="zh-CN" dirty="0"/>
              <a:t>, if a cache line’s state is </a:t>
            </a:r>
            <a:r>
              <a:rPr lang="en-US" altLang="zh-CN" dirty="0">
                <a:solidFill>
                  <a:srgbClr val="C00000"/>
                </a:solidFill>
              </a:rPr>
              <a:t>M</a:t>
            </a:r>
            <a:r>
              <a:rPr lang="en-US" altLang="zh-CN" dirty="0"/>
              <a:t>, why do we need to </a:t>
            </a:r>
            <a:r>
              <a:rPr lang="en-US" altLang="zh-CN" dirty="0">
                <a:solidFill>
                  <a:srgbClr val="C00000"/>
                </a:solidFill>
              </a:rPr>
              <a:t>Flush</a:t>
            </a:r>
            <a:r>
              <a:rPr lang="en-US" altLang="zh-CN" dirty="0"/>
              <a:t> the cache line? </a:t>
            </a:r>
          </a:p>
          <a:p>
            <a:pPr lvl="1"/>
            <a:r>
              <a:rPr lang="en-US" altLang="zh-CN" dirty="0"/>
              <a:t>This flush may sound redundant </a:t>
            </a:r>
          </a:p>
          <a:p>
            <a:pPr lvl="1"/>
            <a:r>
              <a:rPr lang="en-US" altLang="zh-CN" dirty="0"/>
              <a:t>since the processor that issues a </a:t>
            </a:r>
            <a:r>
              <a:rPr lang="en-US" altLang="zh-CN" dirty="0" err="1"/>
              <a:t>BusRdX</a:t>
            </a:r>
            <a:r>
              <a:rPr lang="en-US" altLang="zh-CN" dirty="0"/>
              <a:t> is going to overwrite the cache block</a:t>
            </a:r>
          </a:p>
        </p:txBody>
      </p:sp>
      <p:sp>
        <p:nvSpPr>
          <p:cNvPr id="3" name="标题 2">
            <a:extLst>
              <a:ext uri="{FF2B5EF4-FFF2-40B4-BE49-F238E27FC236}">
                <a16:creationId xmlns:a16="http://schemas.microsoft.com/office/drawing/2014/main" id="{22236FED-D35C-41C3-8F64-D24C03E2ACA7}"/>
              </a:ext>
            </a:extLst>
          </p:cNvPr>
          <p:cNvSpPr>
            <a:spLocks noGrp="1"/>
          </p:cNvSpPr>
          <p:nvPr>
            <p:ph type="title"/>
          </p:nvPr>
        </p:nvSpPr>
        <p:spPr>
          <a:xfrm>
            <a:off x="471824" y="44624"/>
            <a:ext cx="8229600" cy="1143000"/>
          </a:xfrm>
        </p:spPr>
        <p:txBody>
          <a:bodyPr/>
          <a:lstStyle/>
          <a:p>
            <a:r>
              <a:rPr lang="en-US" altLang="zh-CN" dirty="0"/>
              <a:t>Question 2</a:t>
            </a:r>
            <a:endParaRPr lang="zh-CN" altLang="en-US" dirty="0"/>
          </a:p>
        </p:txBody>
      </p:sp>
      <p:sp>
        <p:nvSpPr>
          <p:cNvPr id="4" name="灯片编号占位符 3">
            <a:extLst>
              <a:ext uri="{FF2B5EF4-FFF2-40B4-BE49-F238E27FC236}">
                <a16:creationId xmlns:a16="http://schemas.microsoft.com/office/drawing/2014/main" id="{13E59755-FDFB-4360-A4B0-DE8EBC65040F}"/>
              </a:ext>
            </a:extLst>
          </p:cNvPr>
          <p:cNvSpPr>
            <a:spLocks noGrp="1"/>
          </p:cNvSpPr>
          <p:nvPr>
            <p:ph type="sldNum" sz="quarter" idx="12"/>
          </p:nvPr>
        </p:nvSpPr>
        <p:spPr/>
        <p:txBody>
          <a:bodyPr/>
          <a:lstStyle/>
          <a:p>
            <a:fld id="{A5846718-CB15-44DC-A3B0-F0ED78D869D1}" type="slidenum">
              <a:rPr lang="en-SG" smtClean="0"/>
              <a:t>43</a:t>
            </a:fld>
            <a:endParaRPr lang="en-SG" dirty="0"/>
          </a:p>
        </p:txBody>
      </p:sp>
      <p:grpSp>
        <p:nvGrpSpPr>
          <p:cNvPr id="5" name="Group 3">
            <a:extLst>
              <a:ext uri="{FF2B5EF4-FFF2-40B4-BE49-F238E27FC236}">
                <a16:creationId xmlns:a16="http://schemas.microsoft.com/office/drawing/2014/main" id="{FD5A0350-FB85-47C7-AB43-478153D37340}"/>
              </a:ext>
            </a:extLst>
          </p:cNvPr>
          <p:cNvGrpSpPr>
            <a:grpSpLocks/>
          </p:cNvGrpSpPr>
          <p:nvPr/>
        </p:nvGrpSpPr>
        <p:grpSpPr bwMode="auto">
          <a:xfrm>
            <a:off x="2362200" y="5390356"/>
            <a:ext cx="762000" cy="685800"/>
            <a:chOff x="864" y="1104"/>
            <a:chExt cx="480" cy="432"/>
          </a:xfrm>
        </p:grpSpPr>
        <p:sp>
          <p:nvSpPr>
            <p:cNvPr id="6" name="Oval 4">
              <a:extLst>
                <a:ext uri="{FF2B5EF4-FFF2-40B4-BE49-F238E27FC236}">
                  <a16:creationId xmlns:a16="http://schemas.microsoft.com/office/drawing/2014/main" id="{EADC0783-CBA1-487F-AD57-3F5DF20FBD0C}"/>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 name="Text Box 5">
              <a:extLst>
                <a:ext uri="{FF2B5EF4-FFF2-40B4-BE49-F238E27FC236}">
                  <a16:creationId xmlns:a16="http://schemas.microsoft.com/office/drawing/2014/main" id="{B614068D-560D-496B-AF41-26820672C172}"/>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M</a:t>
              </a:r>
            </a:p>
          </p:txBody>
        </p:sp>
      </p:grpSp>
      <p:grpSp>
        <p:nvGrpSpPr>
          <p:cNvPr id="8" name="Group 9">
            <a:extLst>
              <a:ext uri="{FF2B5EF4-FFF2-40B4-BE49-F238E27FC236}">
                <a16:creationId xmlns:a16="http://schemas.microsoft.com/office/drawing/2014/main" id="{9CC16583-0A5F-4C5F-B38C-9DB41AEDE961}"/>
              </a:ext>
            </a:extLst>
          </p:cNvPr>
          <p:cNvGrpSpPr>
            <a:grpSpLocks/>
          </p:cNvGrpSpPr>
          <p:nvPr/>
        </p:nvGrpSpPr>
        <p:grpSpPr bwMode="auto">
          <a:xfrm>
            <a:off x="5791200" y="5390356"/>
            <a:ext cx="762000" cy="685800"/>
            <a:chOff x="864" y="1104"/>
            <a:chExt cx="480" cy="432"/>
          </a:xfrm>
        </p:grpSpPr>
        <p:sp>
          <p:nvSpPr>
            <p:cNvPr id="9" name="Oval 10">
              <a:extLst>
                <a:ext uri="{FF2B5EF4-FFF2-40B4-BE49-F238E27FC236}">
                  <a16:creationId xmlns:a16="http://schemas.microsoft.com/office/drawing/2014/main" id="{1FA78C23-1A4D-4D79-872B-4478E6DCEC19}"/>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 name="Text Box 11">
              <a:extLst>
                <a:ext uri="{FF2B5EF4-FFF2-40B4-BE49-F238E27FC236}">
                  <a16:creationId xmlns:a16="http://schemas.microsoft.com/office/drawing/2014/main" id="{2E457C24-81B5-4A5C-BC8C-8F9AB4FB7C4D}"/>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dirty="0"/>
                <a:t>I</a:t>
              </a:r>
            </a:p>
          </p:txBody>
        </p:sp>
      </p:grpSp>
      <p:grpSp>
        <p:nvGrpSpPr>
          <p:cNvPr id="11" name="Group 21">
            <a:extLst>
              <a:ext uri="{FF2B5EF4-FFF2-40B4-BE49-F238E27FC236}">
                <a16:creationId xmlns:a16="http://schemas.microsoft.com/office/drawing/2014/main" id="{1C6CF6A4-60FC-454F-B6B2-E8485989AB2A}"/>
              </a:ext>
            </a:extLst>
          </p:cNvPr>
          <p:cNvGrpSpPr>
            <a:grpSpLocks/>
          </p:cNvGrpSpPr>
          <p:nvPr/>
        </p:nvGrpSpPr>
        <p:grpSpPr bwMode="auto">
          <a:xfrm>
            <a:off x="3124200" y="5161756"/>
            <a:ext cx="2667000" cy="458788"/>
            <a:chOff x="1906" y="1296"/>
            <a:chExt cx="1680" cy="289"/>
          </a:xfrm>
        </p:grpSpPr>
        <p:sp>
          <p:nvSpPr>
            <p:cNvPr id="12" name="Freeform 22">
              <a:extLst>
                <a:ext uri="{FF2B5EF4-FFF2-40B4-BE49-F238E27FC236}">
                  <a16:creationId xmlns:a16="http://schemas.microsoft.com/office/drawing/2014/main" id="{32F2626F-78DA-40BA-A1C1-B0B62C262CE4}"/>
                </a:ext>
              </a:extLst>
            </p:cNvPr>
            <p:cNvSpPr>
              <a:spLocks/>
            </p:cNvSpPr>
            <p:nvPr/>
          </p:nvSpPr>
          <p:spPr bwMode="auto">
            <a:xfrm flipH="1">
              <a:off x="1906" y="1584"/>
              <a:ext cx="1680" cy="1"/>
            </a:xfrm>
            <a:custGeom>
              <a:avLst/>
              <a:gdLst>
                <a:gd name="T0" fmla="*/ 1680 w 1680"/>
                <a:gd name="T1" fmla="*/ 0 h 1"/>
                <a:gd name="T2" fmla="*/ 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1680" y="0"/>
                  </a:moveTo>
                  <a:cubicBezTo>
                    <a:pt x="1680" y="0"/>
                    <a:pt x="840" y="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3" name="Text Box 23">
              <a:extLst>
                <a:ext uri="{FF2B5EF4-FFF2-40B4-BE49-F238E27FC236}">
                  <a16:creationId xmlns:a16="http://schemas.microsoft.com/office/drawing/2014/main" id="{66B8FD3F-FAE5-4658-B96F-E56C34930462}"/>
                </a:ext>
              </a:extLst>
            </p:cNvPr>
            <p:cNvSpPr txBox="1">
              <a:spLocks noChangeArrowheads="1"/>
            </p:cNvSpPr>
            <p:nvPr/>
          </p:nvSpPr>
          <p:spPr bwMode="auto">
            <a:xfrm>
              <a:off x="2242" y="1296"/>
              <a:ext cx="11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BusRdX</a:t>
              </a:r>
              <a:r>
                <a:rPr lang="en-US" altLang="zh-CN" sz="1800" dirty="0"/>
                <a:t>/</a:t>
              </a:r>
              <a:r>
                <a:rPr lang="en-US" altLang="zh-CN" sz="1800" dirty="0">
                  <a:solidFill>
                    <a:srgbClr val="C00000"/>
                  </a:solidFill>
                </a:rPr>
                <a:t>Flush</a:t>
              </a:r>
            </a:p>
          </p:txBody>
        </p:sp>
      </p:grpSp>
    </p:spTree>
    <p:extLst>
      <p:ext uri="{BB962C8B-B14F-4D97-AF65-F5344CB8AC3E}">
        <p14:creationId xmlns:p14="http://schemas.microsoft.com/office/powerpoint/2010/main" val="1215390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498814-6B6C-47F1-BAB2-0BCA395906B4}"/>
              </a:ext>
            </a:extLst>
          </p:cNvPr>
          <p:cNvSpPr>
            <a:spLocks noGrp="1"/>
          </p:cNvSpPr>
          <p:nvPr>
            <p:ph idx="1"/>
          </p:nvPr>
        </p:nvSpPr>
        <p:spPr>
          <a:xfrm>
            <a:off x="456591" y="1052736"/>
            <a:ext cx="8229600" cy="5303614"/>
          </a:xfrm>
        </p:spPr>
        <p:txBody>
          <a:bodyPr>
            <a:normAutofit fontScale="85000" lnSpcReduction="10000"/>
          </a:bodyPr>
          <a:lstStyle/>
          <a:p>
            <a:r>
              <a:rPr lang="en-US" altLang="zh-CN" dirty="0"/>
              <a:t>Answer:</a:t>
            </a:r>
          </a:p>
          <a:p>
            <a:pPr lvl="1"/>
            <a:r>
              <a:rPr lang="en-US" altLang="zh-CN" dirty="0"/>
              <a:t>a typical cache block is large, containing </a:t>
            </a:r>
            <a:r>
              <a:rPr lang="en-US" altLang="zh-CN" dirty="0">
                <a:solidFill>
                  <a:srgbClr val="0066CC"/>
                </a:solidFill>
              </a:rPr>
              <a:t>multiple bytes</a:t>
            </a:r>
          </a:p>
          <a:p>
            <a:pPr lvl="1"/>
            <a:r>
              <a:rPr lang="en-US" altLang="zh-CN" dirty="0"/>
              <a:t>The bytes that have been modified are </a:t>
            </a:r>
            <a:r>
              <a:rPr lang="en-US" altLang="zh-CN" dirty="0">
                <a:solidFill>
                  <a:srgbClr val="0066CC"/>
                </a:solidFill>
              </a:rPr>
              <a:t>not necessarily the same bytes </a:t>
            </a:r>
            <a:r>
              <a:rPr lang="en-US" altLang="zh-CN" dirty="0"/>
              <a:t>that another processor wants to overwrite</a:t>
            </a:r>
          </a:p>
          <a:p>
            <a:pPr lvl="1"/>
            <a:r>
              <a:rPr lang="en-US" altLang="zh-CN" dirty="0">
                <a:solidFill>
                  <a:srgbClr val="0066CC"/>
                </a:solidFill>
              </a:rPr>
              <a:t>Another processor </a:t>
            </a:r>
            <a:r>
              <a:rPr lang="en-US" altLang="zh-CN" dirty="0"/>
              <a:t>may want to </a:t>
            </a:r>
            <a:r>
              <a:rPr lang="en-US" altLang="zh-CN" dirty="0">
                <a:solidFill>
                  <a:srgbClr val="0066CC"/>
                </a:solidFill>
              </a:rPr>
              <a:t>write to other bytes</a:t>
            </a:r>
            <a:r>
              <a:rPr lang="en-US" altLang="zh-CN" dirty="0"/>
              <a:t>, but read from the bytes that have been modified.</a:t>
            </a:r>
          </a:p>
          <a:p>
            <a:r>
              <a:rPr lang="en-US" altLang="zh-CN" dirty="0"/>
              <a:t>Flushing the entire block is a </a:t>
            </a:r>
            <a:r>
              <a:rPr lang="en-US" altLang="zh-CN" dirty="0">
                <a:solidFill>
                  <a:srgbClr val="0066CC"/>
                </a:solidFill>
              </a:rPr>
              <a:t>correctness requirement</a:t>
            </a:r>
          </a:p>
          <a:p>
            <a:pPr lvl="1"/>
            <a:r>
              <a:rPr lang="en-US" altLang="zh-CN" dirty="0"/>
              <a:t>The processor that issues the </a:t>
            </a:r>
            <a:r>
              <a:rPr lang="en-US" altLang="zh-CN" dirty="0" err="1"/>
              <a:t>BusRdX</a:t>
            </a:r>
            <a:r>
              <a:rPr lang="en-US" altLang="zh-CN" dirty="0"/>
              <a:t> must </a:t>
            </a:r>
            <a:r>
              <a:rPr lang="en-US" altLang="zh-CN" dirty="0">
                <a:solidFill>
                  <a:srgbClr val="0066CC"/>
                </a:solidFill>
              </a:rPr>
              <a:t>pick the block up </a:t>
            </a:r>
            <a:r>
              <a:rPr lang="en-US" altLang="zh-CN" dirty="0"/>
              <a:t>and place it in the cache </a:t>
            </a:r>
            <a:r>
              <a:rPr lang="en-US" altLang="zh-CN" dirty="0">
                <a:solidFill>
                  <a:srgbClr val="0066CC"/>
                </a:solidFill>
              </a:rPr>
              <a:t>prior to writing to it</a:t>
            </a:r>
            <a:r>
              <a:rPr lang="en-US" altLang="zh-CN" dirty="0"/>
              <a:t>.</a:t>
            </a:r>
            <a:endParaRPr lang="zh-CN" altLang="en-US" dirty="0"/>
          </a:p>
        </p:txBody>
      </p:sp>
      <p:sp>
        <p:nvSpPr>
          <p:cNvPr id="3" name="标题 2">
            <a:extLst>
              <a:ext uri="{FF2B5EF4-FFF2-40B4-BE49-F238E27FC236}">
                <a16:creationId xmlns:a16="http://schemas.microsoft.com/office/drawing/2014/main" id="{041C00BC-4AE5-4248-A09B-8B5A71EA1356}"/>
              </a:ext>
            </a:extLst>
          </p:cNvPr>
          <p:cNvSpPr>
            <a:spLocks noGrp="1"/>
          </p:cNvSpPr>
          <p:nvPr>
            <p:ph type="title"/>
          </p:nvPr>
        </p:nvSpPr>
        <p:spPr>
          <a:xfrm>
            <a:off x="456591" y="128232"/>
            <a:ext cx="8229600" cy="1143000"/>
          </a:xfrm>
        </p:spPr>
        <p:txBody>
          <a:bodyPr/>
          <a:lstStyle/>
          <a:p>
            <a:r>
              <a:rPr lang="en-US" altLang="zh-CN" dirty="0"/>
              <a:t>Question 2</a:t>
            </a:r>
            <a:endParaRPr lang="zh-CN" altLang="en-US" dirty="0"/>
          </a:p>
        </p:txBody>
      </p:sp>
      <p:sp>
        <p:nvSpPr>
          <p:cNvPr id="4" name="灯片编号占位符 3">
            <a:extLst>
              <a:ext uri="{FF2B5EF4-FFF2-40B4-BE49-F238E27FC236}">
                <a16:creationId xmlns:a16="http://schemas.microsoft.com/office/drawing/2014/main" id="{27A293B9-3FCC-4D69-B5B6-D0C74B8C14E2}"/>
              </a:ext>
            </a:extLst>
          </p:cNvPr>
          <p:cNvSpPr>
            <a:spLocks noGrp="1"/>
          </p:cNvSpPr>
          <p:nvPr>
            <p:ph type="sldNum" sz="quarter" idx="12"/>
          </p:nvPr>
        </p:nvSpPr>
        <p:spPr/>
        <p:txBody>
          <a:bodyPr/>
          <a:lstStyle/>
          <a:p>
            <a:fld id="{A5846718-CB15-44DC-A3B0-F0ED78D869D1}" type="slidenum">
              <a:rPr lang="en-SG" smtClean="0"/>
              <a:t>44</a:t>
            </a:fld>
            <a:endParaRPr lang="en-SG"/>
          </a:p>
        </p:txBody>
      </p:sp>
    </p:spTree>
    <p:extLst>
      <p:ext uri="{BB962C8B-B14F-4D97-AF65-F5344CB8AC3E}">
        <p14:creationId xmlns:p14="http://schemas.microsoft.com/office/powerpoint/2010/main" val="3543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a:extLst>
              <a:ext uri="{FF2B5EF4-FFF2-40B4-BE49-F238E27FC236}">
                <a16:creationId xmlns:a16="http://schemas.microsoft.com/office/drawing/2014/main" id="{4ACE5E29-1E95-407A-9BB7-103873AC9E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F1A45A9-B614-4BD1-9782-C8A1FF8101D7}" type="slidenum">
              <a:rPr lang="en-US" altLang="zh-CN" sz="1200"/>
              <a:pPr/>
              <a:t>45</a:t>
            </a:fld>
            <a:endParaRPr lang="en-US" altLang="zh-CN" sz="1200"/>
          </a:p>
        </p:txBody>
      </p:sp>
      <p:sp>
        <p:nvSpPr>
          <p:cNvPr id="58372" name="Rectangle 2">
            <a:extLst>
              <a:ext uri="{FF2B5EF4-FFF2-40B4-BE49-F238E27FC236}">
                <a16:creationId xmlns:a16="http://schemas.microsoft.com/office/drawing/2014/main" id="{5BEABE34-695D-4724-830D-4304EE629A81}"/>
              </a:ext>
            </a:extLst>
          </p:cNvPr>
          <p:cNvSpPr>
            <a:spLocks noGrp="1" noChangeArrowheads="1"/>
          </p:cNvSpPr>
          <p:nvPr>
            <p:ph type="title"/>
          </p:nvPr>
        </p:nvSpPr>
        <p:spPr/>
        <p:txBody>
          <a:bodyPr/>
          <a:lstStyle/>
          <a:p>
            <a:pPr eaLnBrk="1" hangingPunct="1"/>
            <a:r>
              <a:rPr lang="en-US" altLang="zh-CN"/>
              <a:t>MSI Visualization</a:t>
            </a:r>
          </a:p>
        </p:txBody>
      </p:sp>
      <p:sp>
        <p:nvSpPr>
          <p:cNvPr id="58373" name="Oval 3">
            <a:extLst>
              <a:ext uri="{FF2B5EF4-FFF2-40B4-BE49-F238E27FC236}">
                <a16:creationId xmlns:a16="http://schemas.microsoft.com/office/drawing/2014/main" id="{086D0784-76C2-4F3C-8232-0A4537638B8E}"/>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8374" name="Group 4">
            <a:extLst>
              <a:ext uri="{FF2B5EF4-FFF2-40B4-BE49-F238E27FC236}">
                <a16:creationId xmlns:a16="http://schemas.microsoft.com/office/drawing/2014/main" id="{8762A53E-0C6B-4B74-A04E-C7B55C3C1773}"/>
              </a:ext>
            </a:extLst>
          </p:cNvPr>
          <p:cNvGrpSpPr>
            <a:grpSpLocks/>
          </p:cNvGrpSpPr>
          <p:nvPr/>
        </p:nvGrpSpPr>
        <p:grpSpPr bwMode="auto">
          <a:xfrm>
            <a:off x="1600200" y="2667000"/>
            <a:ext cx="1676400" cy="1143000"/>
            <a:chOff x="1008" y="1968"/>
            <a:chExt cx="1056" cy="720"/>
          </a:xfrm>
          <a:solidFill>
            <a:schemeClr val="accent4">
              <a:lumMod val="20000"/>
              <a:lumOff val="80000"/>
            </a:schemeClr>
          </a:solidFill>
        </p:grpSpPr>
        <p:grpSp>
          <p:nvGrpSpPr>
            <p:cNvPr id="58414" name="Group 5">
              <a:extLst>
                <a:ext uri="{FF2B5EF4-FFF2-40B4-BE49-F238E27FC236}">
                  <a16:creationId xmlns:a16="http://schemas.microsoft.com/office/drawing/2014/main" id="{98466A50-EB4D-447F-B989-C91E16FE19CD}"/>
                </a:ext>
              </a:extLst>
            </p:cNvPr>
            <p:cNvGrpSpPr>
              <a:grpSpLocks/>
            </p:cNvGrpSpPr>
            <p:nvPr/>
          </p:nvGrpSpPr>
          <p:grpSpPr bwMode="auto">
            <a:xfrm>
              <a:off x="1008" y="2208"/>
              <a:ext cx="1056" cy="240"/>
              <a:chOff x="1152" y="2304"/>
              <a:chExt cx="1056" cy="480"/>
            </a:xfrm>
            <a:grpFill/>
          </p:grpSpPr>
          <p:sp>
            <p:nvSpPr>
              <p:cNvPr id="58421" name="Rectangle 6">
                <a:extLst>
                  <a:ext uri="{FF2B5EF4-FFF2-40B4-BE49-F238E27FC236}">
                    <a16:creationId xmlns:a16="http://schemas.microsoft.com/office/drawing/2014/main" id="{AAA9CCBE-F00E-487B-BDAB-8B690E80396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2" name="Rectangle 7">
                <a:extLst>
                  <a:ext uri="{FF2B5EF4-FFF2-40B4-BE49-F238E27FC236}">
                    <a16:creationId xmlns:a16="http://schemas.microsoft.com/office/drawing/2014/main" id="{252F6171-ED4C-487C-88D2-9A50CAB8B69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15" name="Group 8">
              <a:extLst>
                <a:ext uri="{FF2B5EF4-FFF2-40B4-BE49-F238E27FC236}">
                  <a16:creationId xmlns:a16="http://schemas.microsoft.com/office/drawing/2014/main" id="{8A3611EF-3F88-4B7E-AF41-0BE7417365EF}"/>
                </a:ext>
              </a:extLst>
            </p:cNvPr>
            <p:cNvGrpSpPr>
              <a:grpSpLocks/>
            </p:cNvGrpSpPr>
            <p:nvPr/>
          </p:nvGrpSpPr>
          <p:grpSpPr bwMode="auto">
            <a:xfrm>
              <a:off x="1008" y="2448"/>
              <a:ext cx="1056" cy="240"/>
              <a:chOff x="1152" y="2304"/>
              <a:chExt cx="1056" cy="480"/>
            </a:xfrm>
            <a:grpFill/>
          </p:grpSpPr>
          <p:sp>
            <p:nvSpPr>
              <p:cNvPr id="58419" name="Rectangle 9">
                <a:extLst>
                  <a:ext uri="{FF2B5EF4-FFF2-40B4-BE49-F238E27FC236}">
                    <a16:creationId xmlns:a16="http://schemas.microsoft.com/office/drawing/2014/main" id="{A78FB8DD-E343-4D37-818C-8B82AF2DAAA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0" name="Rectangle 10">
                <a:extLst>
                  <a:ext uri="{FF2B5EF4-FFF2-40B4-BE49-F238E27FC236}">
                    <a16:creationId xmlns:a16="http://schemas.microsoft.com/office/drawing/2014/main" id="{8466BFC4-D643-469D-B493-403AEEC5E06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16" name="Group 11">
              <a:extLst>
                <a:ext uri="{FF2B5EF4-FFF2-40B4-BE49-F238E27FC236}">
                  <a16:creationId xmlns:a16="http://schemas.microsoft.com/office/drawing/2014/main" id="{0D55EC88-83FE-41F6-9317-D61DC5EBD4B1}"/>
                </a:ext>
              </a:extLst>
            </p:cNvPr>
            <p:cNvGrpSpPr>
              <a:grpSpLocks/>
            </p:cNvGrpSpPr>
            <p:nvPr/>
          </p:nvGrpSpPr>
          <p:grpSpPr bwMode="auto">
            <a:xfrm>
              <a:off x="1008" y="1968"/>
              <a:ext cx="1056" cy="240"/>
              <a:chOff x="1152" y="2304"/>
              <a:chExt cx="1056" cy="480"/>
            </a:xfrm>
            <a:grpFill/>
          </p:grpSpPr>
          <p:sp>
            <p:nvSpPr>
              <p:cNvPr id="58417" name="Rectangle 12">
                <a:extLst>
                  <a:ext uri="{FF2B5EF4-FFF2-40B4-BE49-F238E27FC236}">
                    <a16:creationId xmlns:a16="http://schemas.microsoft.com/office/drawing/2014/main" id="{C50FA88B-3EE6-4635-810E-B5BF86382C8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8" name="Rectangle 13">
                <a:extLst>
                  <a:ext uri="{FF2B5EF4-FFF2-40B4-BE49-F238E27FC236}">
                    <a16:creationId xmlns:a16="http://schemas.microsoft.com/office/drawing/2014/main" id="{5594B280-F5D0-4A18-A865-7E897AFB583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58375" name="Line 14">
            <a:extLst>
              <a:ext uri="{FF2B5EF4-FFF2-40B4-BE49-F238E27FC236}">
                <a16:creationId xmlns:a16="http://schemas.microsoft.com/office/drawing/2014/main" id="{A8229C50-49B7-48FC-BC47-12CB2AA2191D}"/>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6" name="Oval 15">
            <a:extLst>
              <a:ext uri="{FF2B5EF4-FFF2-40B4-BE49-F238E27FC236}">
                <a16:creationId xmlns:a16="http://schemas.microsoft.com/office/drawing/2014/main" id="{60370F77-4FE5-4E77-BA7F-FF24F692BCCB}"/>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8377" name="Group 16">
            <a:extLst>
              <a:ext uri="{FF2B5EF4-FFF2-40B4-BE49-F238E27FC236}">
                <a16:creationId xmlns:a16="http://schemas.microsoft.com/office/drawing/2014/main" id="{C3993484-00C0-478C-BE27-96904077CF0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58412" name="Rectangle 17">
              <a:extLst>
                <a:ext uri="{FF2B5EF4-FFF2-40B4-BE49-F238E27FC236}">
                  <a16:creationId xmlns:a16="http://schemas.microsoft.com/office/drawing/2014/main" id="{D0D0B6CC-B0F4-4022-9064-E19B25D2340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3" name="Rectangle 18">
              <a:extLst>
                <a:ext uri="{FF2B5EF4-FFF2-40B4-BE49-F238E27FC236}">
                  <a16:creationId xmlns:a16="http://schemas.microsoft.com/office/drawing/2014/main" id="{5E9B4608-C7E0-4EC7-AE96-A3E1766D736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378" name="Group 19">
            <a:extLst>
              <a:ext uri="{FF2B5EF4-FFF2-40B4-BE49-F238E27FC236}">
                <a16:creationId xmlns:a16="http://schemas.microsoft.com/office/drawing/2014/main" id="{A3BA1730-4CAA-4B5C-BA63-CA1183029324}"/>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58410" name="Rectangle 20">
              <a:extLst>
                <a:ext uri="{FF2B5EF4-FFF2-40B4-BE49-F238E27FC236}">
                  <a16:creationId xmlns:a16="http://schemas.microsoft.com/office/drawing/2014/main" id="{245E0D3F-EF75-446C-86F2-3B8BEFAAFC9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1" name="Rectangle 21">
              <a:extLst>
                <a:ext uri="{FF2B5EF4-FFF2-40B4-BE49-F238E27FC236}">
                  <a16:creationId xmlns:a16="http://schemas.microsoft.com/office/drawing/2014/main" id="{56BA3E16-5879-44D8-ACFB-E7397838AE3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8379" name="Line 22">
            <a:extLst>
              <a:ext uri="{FF2B5EF4-FFF2-40B4-BE49-F238E27FC236}">
                <a16:creationId xmlns:a16="http://schemas.microsoft.com/office/drawing/2014/main" id="{CEE4DFF1-3937-44DE-86A9-9D24843921AB}"/>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380" name="Group 23">
            <a:extLst>
              <a:ext uri="{FF2B5EF4-FFF2-40B4-BE49-F238E27FC236}">
                <a16:creationId xmlns:a16="http://schemas.microsoft.com/office/drawing/2014/main" id="{375649FC-54C4-4ACE-A996-732D565BF852}"/>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58398" name="Oval 24">
              <a:extLst>
                <a:ext uri="{FF2B5EF4-FFF2-40B4-BE49-F238E27FC236}">
                  <a16:creationId xmlns:a16="http://schemas.microsoft.com/office/drawing/2014/main" id="{9CBA8FB7-B4CC-4BC4-BEE7-875668D0E4E9}"/>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8399" name="Group 25">
              <a:extLst>
                <a:ext uri="{FF2B5EF4-FFF2-40B4-BE49-F238E27FC236}">
                  <a16:creationId xmlns:a16="http://schemas.microsoft.com/office/drawing/2014/main" id="{A31299BB-5516-4715-A3DB-A63016AB1B94}"/>
                </a:ext>
              </a:extLst>
            </p:cNvPr>
            <p:cNvGrpSpPr>
              <a:grpSpLocks/>
            </p:cNvGrpSpPr>
            <p:nvPr/>
          </p:nvGrpSpPr>
          <p:grpSpPr bwMode="auto">
            <a:xfrm>
              <a:off x="1008" y="1920"/>
              <a:ext cx="1056" cy="720"/>
              <a:chOff x="1008" y="1968"/>
              <a:chExt cx="1056" cy="720"/>
            </a:xfrm>
            <a:grpFill/>
          </p:grpSpPr>
          <p:grpSp>
            <p:nvGrpSpPr>
              <p:cNvPr id="58401" name="Group 26">
                <a:extLst>
                  <a:ext uri="{FF2B5EF4-FFF2-40B4-BE49-F238E27FC236}">
                    <a16:creationId xmlns:a16="http://schemas.microsoft.com/office/drawing/2014/main" id="{C4147793-DBA3-4911-837E-3725620123AD}"/>
                  </a:ext>
                </a:extLst>
              </p:cNvPr>
              <p:cNvGrpSpPr>
                <a:grpSpLocks/>
              </p:cNvGrpSpPr>
              <p:nvPr/>
            </p:nvGrpSpPr>
            <p:grpSpPr bwMode="auto">
              <a:xfrm>
                <a:off x="1008" y="2208"/>
                <a:ext cx="1056" cy="240"/>
                <a:chOff x="1152" y="2304"/>
                <a:chExt cx="1056" cy="480"/>
              </a:xfrm>
              <a:grpFill/>
            </p:grpSpPr>
            <p:sp>
              <p:nvSpPr>
                <p:cNvPr id="58408" name="Rectangle 27">
                  <a:extLst>
                    <a:ext uri="{FF2B5EF4-FFF2-40B4-BE49-F238E27FC236}">
                      <a16:creationId xmlns:a16="http://schemas.microsoft.com/office/drawing/2014/main" id="{965E54C1-C2C8-4CFD-B942-AFE7ACD3D7B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09" name="Rectangle 28">
                  <a:extLst>
                    <a:ext uri="{FF2B5EF4-FFF2-40B4-BE49-F238E27FC236}">
                      <a16:creationId xmlns:a16="http://schemas.microsoft.com/office/drawing/2014/main" id="{DBE0A8E3-5512-4B62-A280-08267B9DF85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02" name="Group 29">
                <a:extLst>
                  <a:ext uri="{FF2B5EF4-FFF2-40B4-BE49-F238E27FC236}">
                    <a16:creationId xmlns:a16="http://schemas.microsoft.com/office/drawing/2014/main" id="{7E71D0DC-A521-4352-8DB6-A01A046D9671}"/>
                  </a:ext>
                </a:extLst>
              </p:cNvPr>
              <p:cNvGrpSpPr>
                <a:grpSpLocks/>
              </p:cNvGrpSpPr>
              <p:nvPr/>
            </p:nvGrpSpPr>
            <p:grpSpPr bwMode="auto">
              <a:xfrm>
                <a:off x="1008" y="2448"/>
                <a:ext cx="1056" cy="240"/>
                <a:chOff x="1152" y="2304"/>
                <a:chExt cx="1056" cy="480"/>
              </a:xfrm>
              <a:grpFill/>
            </p:grpSpPr>
            <p:sp>
              <p:nvSpPr>
                <p:cNvPr id="58406" name="Rectangle 30">
                  <a:extLst>
                    <a:ext uri="{FF2B5EF4-FFF2-40B4-BE49-F238E27FC236}">
                      <a16:creationId xmlns:a16="http://schemas.microsoft.com/office/drawing/2014/main" id="{85F6DE97-CA74-4A4F-AD75-F685BA25B58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07" name="Rectangle 31">
                  <a:extLst>
                    <a:ext uri="{FF2B5EF4-FFF2-40B4-BE49-F238E27FC236}">
                      <a16:creationId xmlns:a16="http://schemas.microsoft.com/office/drawing/2014/main" id="{B10991C4-6808-40CD-B59F-DDE86847293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03" name="Group 32">
                <a:extLst>
                  <a:ext uri="{FF2B5EF4-FFF2-40B4-BE49-F238E27FC236}">
                    <a16:creationId xmlns:a16="http://schemas.microsoft.com/office/drawing/2014/main" id="{FE90D0A9-7881-4FF3-8247-57CD95DDB8A0}"/>
                  </a:ext>
                </a:extLst>
              </p:cNvPr>
              <p:cNvGrpSpPr>
                <a:grpSpLocks/>
              </p:cNvGrpSpPr>
              <p:nvPr/>
            </p:nvGrpSpPr>
            <p:grpSpPr bwMode="auto">
              <a:xfrm>
                <a:off x="1008" y="1968"/>
                <a:ext cx="1056" cy="240"/>
                <a:chOff x="1152" y="2304"/>
                <a:chExt cx="1056" cy="480"/>
              </a:xfrm>
              <a:grpFill/>
            </p:grpSpPr>
            <p:sp>
              <p:nvSpPr>
                <p:cNvPr id="58404" name="Rectangle 33">
                  <a:extLst>
                    <a:ext uri="{FF2B5EF4-FFF2-40B4-BE49-F238E27FC236}">
                      <a16:creationId xmlns:a16="http://schemas.microsoft.com/office/drawing/2014/main" id="{C2559A05-D9CE-49A1-B8B1-986A6322FFE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05" name="Rectangle 34">
                  <a:extLst>
                    <a:ext uri="{FF2B5EF4-FFF2-40B4-BE49-F238E27FC236}">
                      <a16:creationId xmlns:a16="http://schemas.microsoft.com/office/drawing/2014/main" id="{89C3E626-98A0-4786-ADC7-BCBA11D107C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58400" name="Line 35">
              <a:extLst>
                <a:ext uri="{FF2B5EF4-FFF2-40B4-BE49-F238E27FC236}">
                  <a16:creationId xmlns:a16="http://schemas.microsoft.com/office/drawing/2014/main" id="{48F1BDAF-BC63-4C21-BC1D-431D4986B4C4}"/>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58381" name="Text Box 36">
            <a:extLst>
              <a:ext uri="{FF2B5EF4-FFF2-40B4-BE49-F238E27FC236}">
                <a16:creationId xmlns:a16="http://schemas.microsoft.com/office/drawing/2014/main" id="{7E9C89BC-ACFC-411F-BB58-B64775750788}"/>
              </a:ext>
            </a:extLst>
          </p:cNvPr>
          <p:cNvSpPr txBox="1">
            <a:spLocks noChangeArrowheads="1"/>
          </p:cNvSpPr>
          <p:nvPr/>
        </p:nvSpPr>
        <p:spPr bwMode="auto">
          <a:xfrm>
            <a:off x="365125" y="2698750"/>
            <a:ext cx="88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Cache</a:t>
            </a:r>
          </a:p>
        </p:txBody>
      </p:sp>
      <p:sp>
        <p:nvSpPr>
          <p:cNvPr id="58382" name="Line 37">
            <a:extLst>
              <a:ext uri="{FF2B5EF4-FFF2-40B4-BE49-F238E27FC236}">
                <a16:creationId xmlns:a16="http://schemas.microsoft.com/office/drawing/2014/main" id="{2A6E46B2-8545-4637-9BCD-57236AC7424E}"/>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3" name="Text Box 38">
            <a:extLst>
              <a:ext uri="{FF2B5EF4-FFF2-40B4-BE49-F238E27FC236}">
                <a16:creationId xmlns:a16="http://schemas.microsoft.com/office/drawing/2014/main" id="{499C7276-73B3-4007-98E6-3B6C62B737EC}"/>
              </a:ext>
            </a:extLst>
          </p:cNvPr>
          <p:cNvSpPr txBox="1">
            <a:spLocks noChangeArrowheads="1"/>
          </p:cNvSpPr>
          <p:nvPr/>
        </p:nvSpPr>
        <p:spPr bwMode="auto">
          <a:xfrm>
            <a:off x="2133600" y="5334000"/>
            <a:ext cx="1724025"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Main Memory</a:t>
            </a:r>
          </a:p>
        </p:txBody>
      </p:sp>
      <p:sp>
        <p:nvSpPr>
          <p:cNvPr id="58384" name="Text Box 39">
            <a:extLst>
              <a:ext uri="{FF2B5EF4-FFF2-40B4-BE49-F238E27FC236}">
                <a16:creationId xmlns:a16="http://schemas.microsoft.com/office/drawing/2014/main" id="{CD86BCE0-0E5D-45C7-888A-91FB40C38896}"/>
              </a:ext>
            </a:extLst>
          </p:cNvPr>
          <p:cNvSpPr txBox="1">
            <a:spLocks noChangeArrowheads="1"/>
          </p:cNvSpPr>
          <p:nvPr/>
        </p:nvSpPr>
        <p:spPr bwMode="auto">
          <a:xfrm>
            <a:off x="457200" y="4038600"/>
            <a:ext cx="604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a:t>
            </a:r>
          </a:p>
        </p:txBody>
      </p:sp>
      <p:sp>
        <p:nvSpPr>
          <p:cNvPr id="58385" name="AutoShape 40">
            <a:extLst>
              <a:ext uri="{FF2B5EF4-FFF2-40B4-BE49-F238E27FC236}">
                <a16:creationId xmlns:a16="http://schemas.microsoft.com/office/drawing/2014/main" id="{EA96763F-0C97-4054-A2EC-DD0A10843742}"/>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58386" name="AutoShape 41">
            <a:extLst>
              <a:ext uri="{FF2B5EF4-FFF2-40B4-BE49-F238E27FC236}">
                <a16:creationId xmlns:a16="http://schemas.microsoft.com/office/drawing/2014/main" id="{8AFDAEC8-AD13-41F3-BE5D-5CA2D8BA6BE3}"/>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58387" name="AutoShape 42">
            <a:extLst>
              <a:ext uri="{FF2B5EF4-FFF2-40B4-BE49-F238E27FC236}">
                <a16:creationId xmlns:a16="http://schemas.microsoft.com/office/drawing/2014/main" id="{806C2981-B250-4CA1-B3E1-B540D4AC0033}"/>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58388" name="Rectangle 43">
            <a:extLst>
              <a:ext uri="{FF2B5EF4-FFF2-40B4-BE49-F238E27FC236}">
                <a16:creationId xmlns:a16="http://schemas.microsoft.com/office/drawing/2014/main" id="{42B1634E-7E64-4D0D-AC11-D4B854DCDE7B}"/>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58389" name="Rectangle 44">
            <a:extLst>
              <a:ext uri="{FF2B5EF4-FFF2-40B4-BE49-F238E27FC236}">
                <a16:creationId xmlns:a16="http://schemas.microsoft.com/office/drawing/2014/main" id="{F20ED0B9-38A7-49C7-BAD3-3BA069B4AE49}"/>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390" name="Rectangle 45">
            <a:extLst>
              <a:ext uri="{FF2B5EF4-FFF2-40B4-BE49-F238E27FC236}">
                <a16:creationId xmlns:a16="http://schemas.microsoft.com/office/drawing/2014/main" id="{F97CA8F4-170D-427C-B01F-DA6D08A55E2B}"/>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391" name="AutoShape 46">
            <a:extLst>
              <a:ext uri="{FF2B5EF4-FFF2-40B4-BE49-F238E27FC236}">
                <a16:creationId xmlns:a16="http://schemas.microsoft.com/office/drawing/2014/main" id="{7AF02B42-2A7C-4743-81D5-DD3861BC2FD6}"/>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58392" name="Line 47">
            <a:extLst>
              <a:ext uri="{FF2B5EF4-FFF2-40B4-BE49-F238E27FC236}">
                <a16:creationId xmlns:a16="http://schemas.microsoft.com/office/drawing/2014/main" id="{C12A3B84-4DD5-401D-9E64-B59E94E04231}"/>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48">
            <a:extLst>
              <a:ext uri="{FF2B5EF4-FFF2-40B4-BE49-F238E27FC236}">
                <a16:creationId xmlns:a16="http://schemas.microsoft.com/office/drawing/2014/main" id="{C1862134-9159-415C-A81D-6E0A40AFE0A8}"/>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Line 49">
            <a:extLst>
              <a:ext uri="{FF2B5EF4-FFF2-40B4-BE49-F238E27FC236}">
                <a16:creationId xmlns:a16="http://schemas.microsoft.com/office/drawing/2014/main" id="{A93B00E8-1AF8-48EC-874B-1B5FE0D8E62E}"/>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Line 50">
            <a:extLst>
              <a:ext uri="{FF2B5EF4-FFF2-40B4-BE49-F238E27FC236}">
                <a16:creationId xmlns:a16="http://schemas.microsoft.com/office/drawing/2014/main" id="{8BE45F07-20E0-4663-92FE-367C80B92DBE}"/>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6" name="Rectangle 51">
            <a:extLst>
              <a:ext uri="{FF2B5EF4-FFF2-40B4-BE49-F238E27FC236}">
                <a16:creationId xmlns:a16="http://schemas.microsoft.com/office/drawing/2014/main" id="{7CEAD671-9461-4058-B9C9-9CCE00C22DA2}"/>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397" name="Rectangle 52">
            <a:extLst>
              <a:ext uri="{FF2B5EF4-FFF2-40B4-BE49-F238E27FC236}">
                <a16:creationId xmlns:a16="http://schemas.microsoft.com/office/drawing/2014/main" id="{A50F1A44-2317-42E9-8952-F1B5031E5216}"/>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Tree>
    <p:extLst>
      <p:ext uri="{BB962C8B-B14F-4D97-AF65-F5344CB8AC3E}">
        <p14:creationId xmlns:p14="http://schemas.microsoft.com/office/powerpoint/2010/main" val="1149542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a:extLst>
              <a:ext uri="{FF2B5EF4-FFF2-40B4-BE49-F238E27FC236}">
                <a16:creationId xmlns:a16="http://schemas.microsoft.com/office/drawing/2014/main" id="{49D63D7D-5F2E-4AA1-AA92-93F8E56CC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B508949-9D21-49DB-BBCC-D68084FEC4FC}" type="slidenum">
              <a:rPr lang="en-US" altLang="zh-CN" sz="1200"/>
              <a:pPr/>
              <a:t>46</a:t>
            </a:fld>
            <a:endParaRPr lang="en-US" altLang="zh-CN" sz="1200"/>
          </a:p>
        </p:txBody>
      </p:sp>
      <p:sp>
        <p:nvSpPr>
          <p:cNvPr id="60420" name="Rectangle 2">
            <a:extLst>
              <a:ext uri="{FF2B5EF4-FFF2-40B4-BE49-F238E27FC236}">
                <a16:creationId xmlns:a16="http://schemas.microsoft.com/office/drawing/2014/main" id="{FDD0E1D6-B82B-47D2-816D-A83579D94321}"/>
              </a:ext>
            </a:extLst>
          </p:cNvPr>
          <p:cNvSpPr>
            <a:spLocks noGrp="1" noChangeArrowheads="1"/>
          </p:cNvSpPr>
          <p:nvPr>
            <p:ph type="title"/>
          </p:nvPr>
        </p:nvSpPr>
        <p:spPr/>
        <p:txBody>
          <a:bodyPr/>
          <a:lstStyle/>
          <a:p>
            <a:pPr eaLnBrk="1" hangingPunct="1"/>
            <a:r>
              <a:rPr lang="en-US" altLang="zh-CN"/>
              <a:t>MSI Visualization</a:t>
            </a:r>
          </a:p>
        </p:txBody>
      </p:sp>
      <p:sp>
        <p:nvSpPr>
          <p:cNvPr id="60421" name="Oval 3">
            <a:extLst>
              <a:ext uri="{FF2B5EF4-FFF2-40B4-BE49-F238E27FC236}">
                <a16:creationId xmlns:a16="http://schemas.microsoft.com/office/drawing/2014/main" id="{88DDF09D-86BD-4B4B-A934-201AA148513A}"/>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0422" name="Group 4">
            <a:extLst>
              <a:ext uri="{FF2B5EF4-FFF2-40B4-BE49-F238E27FC236}">
                <a16:creationId xmlns:a16="http://schemas.microsoft.com/office/drawing/2014/main" id="{DF59BC27-B6A0-4FEE-B482-14A7982A1E40}"/>
              </a:ext>
            </a:extLst>
          </p:cNvPr>
          <p:cNvGrpSpPr>
            <a:grpSpLocks/>
          </p:cNvGrpSpPr>
          <p:nvPr/>
        </p:nvGrpSpPr>
        <p:grpSpPr bwMode="auto">
          <a:xfrm>
            <a:off x="1600200" y="2667000"/>
            <a:ext cx="1676400" cy="1143000"/>
            <a:chOff x="1008" y="1968"/>
            <a:chExt cx="1056" cy="720"/>
          </a:xfrm>
          <a:solidFill>
            <a:schemeClr val="accent4">
              <a:lumMod val="20000"/>
              <a:lumOff val="80000"/>
            </a:schemeClr>
          </a:solidFill>
        </p:grpSpPr>
        <p:grpSp>
          <p:nvGrpSpPr>
            <p:cNvPr id="60465" name="Group 5">
              <a:extLst>
                <a:ext uri="{FF2B5EF4-FFF2-40B4-BE49-F238E27FC236}">
                  <a16:creationId xmlns:a16="http://schemas.microsoft.com/office/drawing/2014/main" id="{F96E8848-6B3E-4778-A728-80C2490F2F59}"/>
                </a:ext>
              </a:extLst>
            </p:cNvPr>
            <p:cNvGrpSpPr>
              <a:grpSpLocks/>
            </p:cNvGrpSpPr>
            <p:nvPr/>
          </p:nvGrpSpPr>
          <p:grpSpPr bwMode="auto">
            <a:xfrm>
              <a:off x="1008" y="2208"/>
              <a:ext cx="1056" cy="240"/>
              <a:chOff x="1152" y="2304"/>
              <a:chExt cx="1056" cy="480"/>
            </a:xfrm>
            <a:grpFill/>
          </p:grpSpPr>
          <p:sp>
            <p:nvSpPr>
              <p:cNvPr id="60472" name="Rectangle 6">
                <a:extLst>
                  <a:ext uri="{FF2B5EF4-FFF2-40B4-BE49-F238E27FC236}">
                    <a16:creationId xmlns:a16="http://schemas.microsoft.com/office/drawing/2014/main" id="{793BB1FE-CD1F-4622-85EE-E087D1840C8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73" name="Rectangle 7">
                <a:extLst>
                  <a:ext uri="{FF2B5EF4-FFF2-40B4-BE49-F238E27FC236}">
                    <a16:creationId xmlns:a16="http://schemas.microsoft.com/office/drawing/2014/main" id="{47004A31-7A56-4A1F-8383-1236A1C8229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66" name="Group 8">
              <a:extLst>
                <a:ext uri="{FF2B5EF4-FFF2-40B4-BE49-F238E27FC236}">
                  <a16:creationId xmlns:a16="http://schemas.microsoft.com/office/drawing/2014/main" id="{7E3B47EC-0EDE-44BB-9919-D4A98F67F5FA}"/>
                </a:ext>
              </a:extLst>
            </p:cNvPr>
            <p:cNvGrpSpPr>
              <a:grpSpLocks/>
            </p:cNvGrpSpPr>
            <p:nvPr/>
          </p:nvGrpSpPr>
          <p:grpSpPr bwMode="auto">
            <a:xfrm>
              <a:off x="1008" y="2448"/>
              <a:ext cx="1056" cy="240"/>
              <a:chOff x="1152" y="2304"/>
              <a:chExt cx="1056" cy="480"/>
            </a:xfrm>
            <a:grpFill/>
          </p:grpSpPr>
          <p:sp>
            <p:nvSpPr>
              <p:cNvPr id="60470" name="Rectangle 9">
                <a:extLst>
                  <a:ext uri="{FF2B5EF4-FFF2-40B4-BE49-F238E27FC236}">
                    <a16:creationId xmlns:a16="http://schemas.microsoft.com/office/drawing/2014/main" id="{860C8D98-4C8F-4E23-85A1-CF21D97E6C2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71" name="Rectangle 10">
                <a:extLst>
                  <a:ext uri="{FF2B5EF4-FFF2-40B4-BE49-F238E27FC236}">
                    <a16:creationId xmlns:a16="http://schemas.microsoft.com/office/drawing/2014/main" id="{46630DA5-1EA6-441A-A6A4-AD01DA450CA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67" name="Group 11">
              <a:extLst>
                <a:ext uri="{FF2B5EF4-FFF2-40B4-BE49-F238E27FC236}">
                  <a16:creationId xmlns:a16="http://schemas.microsoft.com/office/drawing/2014/main" id="{3F252A10-0C52-4B45-9894-E68D334B38EA}"/>
                </a:ext>
              </a:extLst>
            </p:cNvPr>
            <p:cNvGrpSpPr>
              <a:grpSpLocks/>
            </p:cNvGrpSpPr>
            <p:nvPr/>
          </p:nvGrpSpPr>
          <p:grpSpPr bwMode="auto">
            <a:xfrm>
              <a:off x="1008" y="1968"/>
              <a:ext cx="1056" cy="240"/>
              <a:chOff x="1152" y="2304"/>
              <a:chExt cx="1056" cy="480"/>
            </a:xfrm>
            <a:grpFill/>
          </p:grpSpPr>
          <p:sp>
            <p:nvSpPr>
              <p:cNvPr id="60468" name="Rectangle 12">
                <a:extLst>
                  <a:ext uri="{FF2B5EF4-FFF2-40B4-BE49-F238E27FC236}">
                    <a16:creationId xmlns:a16="http://schemas.microsoft.com/office/drawing/2014/main" id="{DA86DBCB-802C-49D2-9884-CD96856443B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9" name="Rectangle 13">
                <a:extLst>
                  <a:ext uri="{FF2B5EF4-FFF2-40B4-BE49-F238E27FC236}">
                    <a16:creationId xmlns:a16="http://schemas.microsoft.com/office/drawing/2014/main" id="{ABE88D16-F57B-4502-9021-95BFEA9760E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0423" name="Line 14">
            <a:extLst>
              <a:ext uri="{FF2B5EF4-FFF2-40B4-BE49-F238E27FC236}">
                <a16:creationId xmlns:a16="http://schemas.microsoft.com/office/drawing/2014/main" id="{2E947039-7180-4957-B903-934284B55630}"/>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4" name="Oval 15">
            <a:extLst>
              <a:ext uri="{FF2B5EF4-FFF2-40B4-BE49-F238E27FC236}">
                <a16:creationId xmlns:a16="http://schemas.microsoft.com/office/drawing/2014/main" id="{5470576C-8FA4-41E6-AC51-AB625ED5C855}"/>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0425" name="Group 16">
            <a:extLst>
              <a:ext uri="{FF2B5EF4-FFF2-40B4-BE49-F238E27FC236}">
                <a16:creationId xmlns:a16="http://schemas.microsoft.com/office/drawing/2014/main" id="{E8491C21-A499-48EA-A4F2-5BD17576D25D}"/>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60463" name="Rectangle 17">
              <a:extLst>
                <a:ext uri="{FF2B5EF4-FFF2-40B4-BE49-F238E27FC236}">
                  <a16:creationId xmlns:a16="http://schemas.microsoft.com/office/drawing/2014/main" id="{EA92846F-8839-4F72-879C-EAE437D33FB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4" name="Rectangle 18">
              <a:extLst>
                <a:ext uri="{FF2B5EF4-FFF2-40B4-BE49-F238E27FC236}">
                  <a16:creationId xmlns:a16="http://schemas.microsoft.com/office/drawing/2014/main" id="{BF289E4B-841C-46C1-8E5D-EF763689408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26" name="Group 19">
            <a:extLst>
              <a:ext uri="{FF2B5EF4-FFF2-40B4-BE49-F238E27FC236}">
                <a16:creationId xmlns:a16="http://schemas.microsoft.com/office/drawing/2014/main" id="{B669FDB7-2C57-4202-A135-45C1C9287C22}"/>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60461" name="Rectangle 20">
              <a:extLst>
                <a:ext uri="{FF2B5EF4-FFF2-40B4-BE49-F238E27FC236}">
                  <a16:creationId xmlns:a16="http://schemas.microsoft.com/office/drawing/2014/main" id="{80499744-B032-42B1-9C8F-6E4B786C91B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2" name="Rectangle 21">
              <a:extLst>
                <a:ext uri="{FF2B5EF4-FFF2-40B4-BE49-F238E27FC236}">
                  <a16:creationId xmlns:a16="http://schemas.microsoft.com/office/drawing/2014/main" id="{58AA7B9E-B9F3-420F-8BE2-2EBE9D56841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0427" name="Line 22">
            <a:extLst>
              <a:ext uri="{FF2B5EF4-FFF2-40B4-BE49-F238E27FC236}">
                <a16:creationId xmlns:a16="http://schemas.microsoft.com/office/drawing/2014/main" id="{8C8DB99A-5399-4869-8087-3BFD0AE2386F}"/>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28" name="Group 23">
            <a:extLst>
              <a:ext uri="{FF2B5EF4-FFF2-40B4-BE49-F238E27FC236}">
                <a16:creationId xmlns:a16="http://schemas.microsoft.com/office/drawing/2014/main" id="{24A146A4-3A09-4051-B221-EE482C40DECA}"/>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60449" name="Oval 24">
              <a:extLst>
                <a:ext uri="{FF2B5EF4-FFF2-40B4-BE49-F238E27FC236}">
                  <a16:creationId xmlns:a16="http://schemas.microsoft.com/office/drawing/2014/main" id="{55A722C1-2DDE-4306-9814-3CB4C2A7FF24}"/>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0450" name="Group 25">
              <a:extLst>
                <a:ext uri="{FF2B5EF4-FFF2-40B4-BE49-F238E27FC236}">
                  <a16:creationId xmlns:a16="http://schemas.microsoft.com/office/drawing/2014/main" id="{50831049-17FC-424F-B058-26B9E3D44CF5}"/>
                </a:ext>
              </a:extLst>
            </p:cNvPr>
            <p:cNvGrpSpPr>
              <a:grpSpLocks/>
            </p:cNvGrpSpPr>
            <p:nvPr/>
          </p:nvGrpSpPr>
          <p:grpSpPr bwMode="auto">
            <a:xfrm>
              <a:off x="1008" y="1920"/>
              <a:ext cx="1056" cy="720"/>
              <a:chOff x="1008" y="1968"/>
              <a:chExt cx="1056" cy="720"/>
            </a:xfrm>
            <a:grpFill/>
          </p:grpSpPr>
          <p:grpSp>
            <p:nvGrpSpPr>
              <p:cNvPr id="60452" name="Group 26">
                <a:extLst>
                  <a:ext uri="{FF2B5EF4-FFF2-40B4-BE49-F238E27FC236}">
                    <a16:creationId xmlns:a16="http://schemas.microsoft.com/office/drawing/2014/main" id="{B493466B-B8EE-4102-807D-95962C09FD9F}"/>
                  </a:ext>
                </a:extLst>
              </p:cNvPr>
              <p:cNvGrpSpPr>
                <a:grpSpLocks/>
              </p:cNvGrpSpPr>
              <p:nvPr/>
            </p:nvGrpSpPr>
            <p:grpSpPr bwMode="auto">
              <a:xfrm>
                <a:off x="1008" y="2208"/>
                <a:ext cx="1056" cy="240"/>
                <a:chOff x="1152" y="2304"/>
                <a:chExt cx="1056" cy="480"/>
              </a:xfrm>
              <a:grpFill/>
            </p:grpSpPr>
            <p:sp>
              <p:nvSpPr>
                <p:cNvPr id="60459" name="Rectangle 27">
                  <a:extLst>
                    <a:ext uri="{FF2B5EF4-FFF2-40B4-BE49-F238E27FC236}">
                      <a16:creationId xmlns:a16="http://schemas.microsoft.com/office/drawing/2014/main" id="{7C64F7A1-E280-497D-BEE6-40C739FCCB5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0" name="Rectangle 28">
                  <a:extLst>
                    <a:ext uri="{FF2B5EF4-FFF2-40B4-BE49-F238E27FC236}">
                      <a16:creationId xmlns:a16="http://schemas.microsoft.com/office/drawing/2014/main" id="{5B843506-DDA7-4395-ADCF-C1317E6E157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53" name="Group 29">
                <a:extLst>
                  <a:ext uri="{FF2B5EF4-FFF2-40B4-BE49-F238E27FC236}">
                    <a16:creationId xmlns:a16="http://schemas.microsoft.com/office/drawing/2014/main" id="{41F554AF-6BEB-462C-8E62-0C4020516E2D}"/>
                  </a:ext>
                </a:extLst>
              </p:cNvPr>
              <p:cNvGrpSpPr>
                <a:grpSpLocks/>
              </p:cNvGrpSpPr>
              <p:nvPr/>
            </p:nvGrpSpPr>
            <p:grpSpPr bwMode="auto">
              <a:xfrm>
                <a:off x="1008" y="2448"/>
                <a:ext cx="1056" cy="240"/>
                <a:chOff x="1152" y="2304"/>
                <a:chExt cx="1056" cy="480"/>
              </a:xfrm>
              <a:grpFill/>
            </p:grpSpPr>
            <p:sp>
              <p:nvSpPr>
                <p:cNvPr id="60457" name="Rectangle 30">
                  <a:extLst>
                    <a:ext uri="{FF2B5EF4-FFF2-40B4-BE49-F238E27FC236}">
                      <a16:creationId xmlns:a16="http://schemas.microsoft.com/office/drawing/2014/main" id="{777AB0FE-8AC5-4381-AC93-4E3F78B724B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8" name="Rectangle 31">
                  <a:extLst>
                    <a:ext uri="{FF2B5EF4-FFF2-40B4-BE49-F238E27FC236}">
                      <a16:creationId xmlns:a16="http://schemas.microsoft.com/office/drawing/2014/main" id="{2AA7D431-5C44-4976-B5AC-D92841AFC12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54" name="Group 32">
                <a:extLst>
                  <a:ext uri="{FF2B5EF4-FFF2-40B4-BE49-F238E27FC236}">
                    <a16:creationId xmlns:a16="http://schemas.microsoft.com/office/drawing/2014/main" id="{397D2648-F473-436C-AA1B-32F8CC13944E}"/>
                  </a:ext>
                </a:extLst>
              </p:cNvPr>
              <p:cNvGrpSpPr>
                <a:grpSpLocks/>
              </p:cNvGrpSpPr>
              <p:nvPr/>
            </p:nvGrpSpPr>
            <p:grpSpPr bwMode="auto">
              <a:xfrm>
                <a:off x="1008" y="1968"/>
                <a:ext cx="1056" cy="240"/>
                <a:chOff x="1152" y="2304"/>
                <a:chExt cx="1056" cy="480"/>
              </a:xfrm>
              <a:grpFill/>
            </p:grpSpPr>
            <p:sp>
              <p:nvSpPr>
                <p:cNvPr id="60455" name="Rectangle 33">
                  <a:extLst>
                    <a:ext uri="{FF2B5EF4-FFF2-40B4-BE49-F238E27FC236}">
                      <a16:creationId xmlns:a16="http://schemas.microsoft.com/office/drawing/2014/main" id="{3631A1CC-1A69-4A80-A860-629096CA544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6" name="Rectangle 34">
                  <a:extLst>
                    <a:ext uri="{FF2B5EF4-FFF2-40B4-BE49-F238E27FC236}">
                      <a16:creationId xmlns:a16="http://schemas.microsoft.com/office/drawing/2014/main" id="{B4459441-1961-4814-A402-4B1CA8DCCD8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0451" name="Line 35">
              <a:extLst>
                <a:ext uri="{FF2B5EF4-FFF2-40B4-BE49-F238E27FC236}">
                  <a16:creationId xmlns:a16="http://schemas.microsoft.com/office/drawing/2014/main" id="{F0B5A6C4-80E2-4C0A-90DA-C6CB32CCD128}"/>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60429" name="Line 36">
            <a:extLst>
              <a:ext uri="{FF2B5EF4-FFF2-40B4-BE49-F238E27FC236}">
                <a16:creationId xmlns:a16="http://schemas.microsoft.com/office/drawing/2014/main" id="{E61A9545-E2A4-4EF0-9551-E1B256F29DEA}"/>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AutoShape 37">
            <a:extLst>
              <a:ext uri="{FF2B5EF4-FFF2-40B4-BE49-F238E27FC236}">
                <a16:creationId xmlns:a16="http://schemas.microsoft.com/office/drawing/2014/main" id="{C9A78A72-D58C-4778-8ADA-888C72295752}"/>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0431" name="AutoShape 38">
            <a:extLst>
              <a:ext uri="{FF2B5EF4-FFF2-40B4-BE49-F238E27FC236}">
                <a16:creationId xmlns:a16="http://schemas.microsoft.com/office/drawing/2014/main" id="{E75DE889-516E-4B1C-98CE-E9F04C1F186A}"/>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0432" name="AutoShape 39">
            <a:extLst>
              <a:ext uri="{FF2B5EF4-FFF2-40B4-BE49-F238E27FC236}">
                <a16:creationId xmlns:a16="http://schemas.microsoft.com/office/drawing/2014/main" id="{F93920EC-A937-4222-B5FA-705B6F636A7F}"/>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0433" name="Rectangle 40">
            <a:extLst>
              <a:ext uri="{FF2B5EF4-FFF2-40B4-BE49-F238E27FC236}">
                <a16:creationId xmlns:a16="http://schemas.microsoft.com/office/drawing/2014/main" id="{408FE21D-3726-4343-BBA7-462182AA6496}"/>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0434" name="Rectangle 41">
            <a:extLst>
              <a:ext uri="{FF2B5EF4-FFF2-40B4-BE49-F238E27FC236}">
                <a16:creationId xmlns:a16="http://schemas.microsoft.com/office/drawing/2014/main" id="{48A59238-3B5A-478C-8FFC-C65127E271C2}"/>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35" name="Rectangle 42">
            <a:extLst>
              <a:ext uri="{FF2B5EF4-FFF2-40B4-BE49-F238E27FC236}">
                <a16:creationId xmlns:a16="http://schemas.microsoft.com/office/drawing/2014/main" id="{68FF8CBC-1872-43BB-BEF6-06F8437BB58C}"/>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36" name="AutoShape 43">
            <a:extLst>
              <a:ext uri="{FF2B5EF4-FFF2-40B4-BE49-F238E27FC236}">
                <a16:creationId xmlns:a16="http://schemas.microsoft.com/office/drawing/2014/main" id="{546E1EC6-A6D3-4B98-BA6D-208B967CD4DD}"/>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60437" name="Line 44">
            <a:extLst>
              <a:ext uri="{FF2B5EF4-FFF2-40B4-BE49-F238E27FC236}">
                <a16:creationId xmlns:a16="http://schemas.microsoft.com/office/drawing/2014/main" id="{05540941-60BC-4745-B548-247FBDF841E7}"/>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45">
            <a:extLst>
              <a:ext uri="{FF2B5EF4-FFF2-40B4-BE49-F238E27FC236}">
                <a16:creationId xmlns:a16="http://schemas.microsoft.com/office/drawing/2014/main" id="{FA4A32EA-A294-4A0F-B273-8DD54C7264FD}"/>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Line 46">
            <a:extLst>
              <a:ext uri="{FF2B5EF4-FFF2-40B4-BE49-F238E27FC236}">
                <a16:creationId xmlns:a16="http://schemas.microsoft.com/office/drawing/2014/main" id="{04946734-0255-4C06-B128-1D14AF35CC33}"/>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47">
            <a:extLst>
              <a:ext uri="{FF2B5EF4-FFF2-40B4-BE49-F238E27FC236}">
                <a16:creationId xmlns:a16="http://schemas.microsoft.com/office/drawing/2014/main" id="{CAFC2DE1-2609-4DC1-AC8D-87E77E4F7C08}"/>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Rectangle 48">
            <a:extLst>
              <a:ext uri="{FF2B5EF4-FFF2-40B4-BE49-F238E27FC236}">
                <a16:creationId xmlns:a16="http://schemas.microsoft.com/office/drawing/2014/main" id="{63654C44-A30E-464B-A20D-21AFCA593461}"/>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2" name="Rectangle 49">
            <a:extLst>
              <a:ext uri="{FF2B5EF4-FFF2-40B4-BE49-F238E27FC236}">
                <a16:creationId xmlns:a16="http://schemas.microsoft.com/office/drawing/2014/main" id="{BD7FA009-1ABB-49CB-9727-492A5CFEE2D2}"/>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nvGrpSpPr>
          <p:cNvPr id="13" name="Group 50">
            <a:extLst>
              <a:ext uri="{FF2B5EF4-FFF2-40B4-BE49-F238E27FC236}">
                <a16:creationId xmlns:a16="http://schemas.microsoft.com/office/drawing/2014/main" id="{CA020165-6FB4-4020-AA8A-3A7822CF178C}"/>
              </a:ext>
            </a:extLst>
          </p:cNvPr>
          <p:cNvGrpSpPr>
            <a:grpSpLocks/>
          </p:cNvGrpSpPr>
          <p:nvPr/>
        </p:nvGrpSpPr>
        <p:grpSpPr bwMode="auto">
          <a:xfrm>
            <a:off x="390525" y="1981200"/>
            <a:ext cx="1489075" cy="1295400"/>
            <a:chOff x="246" y="1248"/>
            <a:chExt cx="938" cy="816"/>
          </a:xfrm>
        </p:grpSpPr>
        <p:sp>
          <p:nvSpPr>
            <p:cNvPr id="60447" name="Text Box 51">
              <a:extLst>
                <a:ext uri="{FF2B5EF4-FFF2-40B4-BE49-F238E27FC236}">
                  <a16:creationId xmlns:a16="http://schemas.microsoft.com/office/drawing/2014/main" id="{D619FB7A-7CC8-40E2-B891-96CA9CC11E61}"/>
                </a:ext>
              </a:extLst>
            </p:cNvPr>
            <p:cNvSpPr txBox="1">
              <a:spLocks noChangeArrowheads="1"/>
            </p:cNvSpPr>
            <p:nvPr/>
          </p:nvSpPr>
          <p:spPr bwMode="auto">
            <a:xfrm flipH="1">
              <a:off x="246" y="1440"/>
              <a:ext cx="5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60448" name="Freeform 52">
              <a:extLst>
                <a:ext uri="{FF2B5EF4-FFF2-40B4-BE49-F238E27FC236}">
                  <a16:creationId xmlns:a16="http://schemas.microsoft.com/office/drawing/2014/main" id="{2F7081D0-7CAB-4747-9705-FE8B12E10FB5}"/>
                </a:ext>
              </a:extLst>
            </p:cNvPr>
            <p:cNvSpPr>
              <a:spLocks/>
            </p:cNvSpPr>
            <p:nvPr/>
          </p:nvSpPr>
          <p:spPr bwMode="auto">
            <a:xfrm flipH="1">
              <a:off x="768"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4" name="Group 53">
            <a:extLst>
              <a:ext uri="{FF2B5EF4-FFF2-40B4-BE49-F238E27FC236}">
                <a16:creationId xmlns:a16="http://schemas.microsoft.com/office/drawing/2014/main" id="{97B0174B-48C7-489B-A277-68D91FE762FA}"/>
              </a:ext>
            </a:extLst>
          </p:cNvPr>
          <p:cNvGrpSpPr>
            <a:grpSpLocks/>
          </p:cNvGrpSpPr>
          <p:nvPr/>
        </p:nvGrpSpPr>
        <p:grpSpPr bwMode="auto">
          <a:xfrm>
            <a:off x="457200" y="3352800"/>
            <a:ext cx="1143000" cy="1066800"/>
            <a:chOff x="288" y="2112"/>
            <a:chExt cx="720" cy="672"/>
          </a:xfrm>
        </p:grpSpPr>
        <p:sp>
          <p:nvSpPr>
            <p:cNvPr id="60445" name="Freeform 54">
              <a:extLst>
                <a:ext uri="{FF2B5EF4-FFF2-40B4-BE49-F238E27FC236}">
                  <a16:creationId xmlns:a16="http://schemas.microsoft.com/office/drawing/2014/main" id="{4D71AD33-EC6C-4AE5-A6CD-DFD3653351B2}"/>
                </a:ext>
              </a:extLst>
            </p:cNvPr>
            <p:cNvSpPr>
              <a:spLocks/>
            </p:cNvSpPr>
            <p:nvPr/>
          </p:nvSpPr>
          <p:spPr bwMode="auto">
            <a:xfrm flipH="1">
              <a:off x="864"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0446" name="Text Box 55">
              <a:extLst>
                <a:ext uri="{FF2B5EF4-FFF2-40B4-BE49-F238E27FC236}">
                  <a16:creationId xmlns:a16="http://schemas.microsoft.com/office/drawing/2014/main" id="{65AB511C-ADF0-4DF8-B21C-7B19DCEF746E}"/>
                </a:ext>
              </a:extLst>
            </p:cNvPr>
            <p:cNvSpPr txBox="1">
              <a:spLocks noChangeArrowheads="1"/>
            </p:cNvSpPr>
            <p:nvPr/>
          </p:nvSpPr>
          <p:spPr bwMode="auto">
            <a:xfrm flipH="1">
              <a:off x="288" y="2448"/>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spTree>
    <p:extLst>
      <p:ext uri="{BB962C8B-B14F-4D97-AF65-F5344CB8AC3E}">
        <p14:creationId xmlns:p14="http://schemas.microsoft.com/office/powerpoint/2010/main" val="375394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a:extLst>
              <a:ext uri="{FF2B5EF4-FFF2-40B4-BE49-F238E27FC236}">
                <a16:creationId xmlns:a16="http://schemas.microsoft.com/office/drawing/2014/main" id="{DDEA7244-966A-4618-8049-05461F0FBB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F5CF7BDD-58E4-4259-9FF9-F0E3AAA5A7BB}" type="slidenum">
              <a:rPr lang="en-US" altLang="zh-CN" sz="1200"/>
              <a:pPr/>
              <a:t>47</a:t>
            </a:fld>
            <a:endParaRPr lang="en-US" altLang="zh-CN" sz="1200"/>
          </a:p>
        </p:txBody>
      </p:sp>
      <p:sp>
        <p:nvSpPr>
          <p:cNvPr id="62469" name="Oval 3">
            <a:extLst>
              <a:ext uri="{FF2B5EF4-FFF2-40B4-BE49-F238E27FC236}">
                <a16:creationId xmlns:a16="http://schemas.microsoft.com/office/drawing/2014/main" id="{8E142431-F634-4147-940D-DF6829186073}"/>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2470" name="Group 4">
            <a:extLst>
              <a:ext uri="{FF2B5EF4-FFF2-40B4-BE49-F238E27FC236}">
                <a16:creationId xmlns:a16="http://schemas.microsoft.com/office/drawing/2014/main" id="{E2E460A2-CAD9-4337-8BA9-02E9FAEBA601}"/>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62513" name="Rectangle 5">
              <a:extLst>
                <a:ext uri="{FF2B5EF4-FFF2-40B4-BE49-F238E27FC236}">
                  <a16:creationId xmlns:a16="http://schemas.microsoft.com/office/drawing/2014/main" id="{5D5EF86C-18DC-48CD-9415-5E32762EE42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4" name="Rectangle 6">
              <a:extLst>
                <a:ext uri="{FF2B5EF4-FFF2-40B4-BE49-F238E27FC236}">
                  <a16:creationId xmlns:a16="http://schemas.microsoft.com/office/drawing/2014/main" id="{1C3C627B-CECE-48AE-8F35-1D7C5578381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471" name="Group 7">
            <a:extLst>
              <a:ext uri="{FF2B5EF4-FFF2-40B4-BE49-F238E27FC236}">
                <a16:creationId xmlns:a16="http://schemas.microsoft.com/office/drawing/2014/main" id="{6B1E64A3-5CA5-4109-8DAA-268DB19A3F80}"/>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62511" name="Rectangle 8">
              <a:extLst>
                <a:ext uri="{FF2B5EF4-FFF2-40B4-BE49-F238E27FC236}">
                  <a16:creationId xmlns:a16="http://schemas.microsoft.com/office/drawing/2014/main" id="{B449F4C2-43C9-4FEE-A515-E6927AC44C9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2" name="Rectangle 9">
              <a:extLst>
                <a:ext uri="{FF2B5EF4-FFF2-40B4-BE49-F238E27FC236}">
                  <a16:creationId xmlns:a16="http://schemas.microsoft.com/office/drawing/2014/main" id="{0B0AF9C3-A6A9-4384-9F39-1C3024538B2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2472" name="Line 10">
            <a:extLst>
              <a:ext uri="{FF2B5EF4-FFF2-40B4-BE49-F238E27FC236}">
                <a16:creationId xmlns:a16="http://schemas.microsoft.com/office/drawing/2014/main" id="{8713F9C8-B9E3-4B97-B68F-33CC10018DDE}"/>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Oval 11">
            <a:extLst>
              <a:ext uri="{FF2B5EF4-FFF2-40B4-BE49-F238E27FC236}">
                <a16:creationId xmlns:a16="http://schemas.microsoft.com/office/drawing/2014/main" id="{BB67164C-DDD5-439A-9BB0-9B2B4EB95F48}"/>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2474" name="Group 12">
            <a:extLst>
              <a:ext uri="{FF2B5EF4-FFF2-40B4-BE49-F238E27FC236}">
                <a16:creationId xmlns:a16="http://schemas.microsoft.com/office/drawing/2014/main" id="{DF26397A-B460-4422-916F-10F67D86E22C}"/>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62509" name="Rectangle 13">
              <a:extLst>
                <a:ext uri="{FF2B5EF4-FFF2-40B4-BE49-F238E27FC236}">
                  <a16:creationId xmlns:a16="http://schemas.microsoft.com/office/drawing/2014/main" id="{36786D15-B620-436B-AD72-162ECFD1E0A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0" name="Rectangle 14">
              <a:extLst>
                <a:ext uri="{FF2B5EF4-FFF2-40B4-BE49-F238E27FC236}">
                  <a16:creationId xmlns:a16="http://schemas.microsoft.com/office/drawing/2014/main" id="{DED7600B-B1ED-4128-B3FE-08DC89B6BC3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475" name="Group 15">
            <a:extLst>
              <a:ext uri="{FF2B5EF4-FFF2-40B4-BE49-F238E27FC236}">
                <a16:creationId xmlns:a16="http://schemas.microsoft.com/office/drawing/2014/main" id="{3426A29C-9968-4E22-AA4D-7810F8A874C3}"/>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62507" name="Rectangle 16">
              <a:extLst>
                <a:ext uri="{FF2B5EF4-FFF2-40B4-BE49-F238E27FC236}">
                  <a16:creationId xmlns:a16="http://schemas.microsoft.com/office/drawing/2014/main" id="{04E0327D-8C41-4D07-BE7A-6E271A3CC2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8" name="Rectangle 17">
              <a:extLst>
                <a:ext uri="{FF2B5EF4-FFF2-40B4-BE49-F238E27FC236}">
                  <a16:creationId xmlns:a16="http://schemas.microsoft.com/office/drawing/2014/main" id="{4D7F8044-6EBC-4EA3-A96C-5A1EB4D88D5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2476" name="Line 18">
            <a:extLst>
              <a:ext uri="{FF2B5EF4-FFF2-40B4-BE49-F238E27FC236}">
                <a16:creationId xmlns:a16="http://schemas.microsoft.com/office/drawing/2014/main" id="{31591953-1010-4BD4-8904-2EF6759C67EB}"/>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477" name="Group 19">
            <a:extLst>
              <a:ext uri="{FF2B5EF4-FFF2-40B4-BE49-F238E27FC236}">
                <a16:creationId xmlns:a16="http://schemas.microsoft.com/office/drawing/2014/main" id="{8C5E9CE0-D0BE-42FA-88EB-D1F65BD57570}"/>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62495" name="Oval 20">
              <a:extLst>
                <a:ext uri="{FF2B5EF4-FFF2-40B4-BE49-F238E27FC236}">
                  <a16:creationId xmlns:a16="http://schemas.microsoft.com/office/drawing/2014/main" id="{3D2251DF-95E8-4D2E-AC4C-7F847B5984C7}"/>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2496" name="Group 21">
              <a:extLst>
                <a:ext uri="{FF2B5EF4-FFF2-40B4-BE49-F238E27FC236}">
                  <a16:creationId xmlns:a16="http://schemas.microsoft.com/office/drawing/2014/main" id="{D10D67C8-6B5E-4834-BC28-D2387AEC54D1}"/>
                </a:ext>
              </a:extLst>
            </p:cNvPr>
            <p:cNvGrpSpPr>
              <a:grpSpLocks/>
            </p:cNvGrpSpPr>
            <p:nvPr/>
          </p:nvGrpSpPr>
          <p:grpSpPr bwMode="auto">
            <a:xfrm>
              <a:off x="1008" y="1920"/>
              <a:ext cx="1056" cy="720"/>
              <a:chOff x="1008" y="1968"/>
              <a:chExt cx="1056" cy="720"/>
            </a:xfrm>
            <a:grpFill/>
          </p:grpSpPr>
          <p:grpSp>
            <p:nvGrpSpPr>
              <p:cNvPr id="62498" name="Group 22">
                <a:extLst>
                  <a:ext uri="{FF2B5EF4-FFF2-40B4-BE49-F238E27FC236}">
                    <a16:creationId xmlns:a16="http://schemas.microsoft.com/office/drawing/2014/main" id="{F16D3A04-B70B-48E5-A137-FC15977902D4}"/>
                  </a:ext>
                </a:extLst>
              </p:cNvPr>
              <p:cNvGrpSpPr>
                <a:grpSpLocks/>
              </p:cNvGrpSpPr>
              <p:nvPr/>
            </p:nvGrpSpPr>
            <p:grpSpPr bwMode="auto">
              <a:xfrm>
                <a:off x="1008" y="2208"/>
                <a:ext cx="1056" cy="240"/>
                <a:chOff x="1152" y="2304"/>
                <a:chExt cx="1056" cy="480"/>
              </a:xfrm>
              <a:grpFill/>
            </p:grpSpPr>
            <p:sp>
              <p:nvSpPr>
                <p:cNvPr id="62505" name="Rectangle 23">
                  <a:extLst>
                    <a:ext uri="{FF2B5EF4-FFF2-40B4-BE49-F238E27FC236}">
                      <a16:creationId xmlns:a16="http://schemas.microsoft.com/office/drawing/2014/main" id="{3BC7AE52-CD1D-47EF-A4EF-4036C980B42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6" name="Rectangle 24">
                  <a:extLst>
                    <a:ext uri="{FF2B5EF4-FFF2-40B4-BE49-F238E27FC236}">
                      <a16:creationId xmlns:a16="http://schemas.microsoft.com/office/drawing/2014/main" id="{2FEC342C-3197-4AB0-915D-490E0602DC4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499" name="Group 25">
                <a:extLst>
                  <a:ext uri="{FF2B5EF4-FFF2-40B4-BE49-F238E27FC236}">
                    <a16:creationId xmlns:a16="http://schemas.microsoft.com/office/drawing/2014/main" id="{3F6380DA-C59C-45DA-8932-78A07F9E5837}"/>
                  </a:ext>
                </a:extLst>
              </p:cNvPr>
              <p:cNvGrpSpPr>
                <a:grpSpLocks/>
              </p:cNvGrpSpPr>
              <p:nvPr/>
            </p:nvGrpSpPr>
            <p:grpSpPr bwMode="auto">
              <a:xfrm>
                <a:off x="1008" y="2448"/>
                <a:ext cx="1056" cy="240"/>
                <a:chOff x="1152" y="2304"/>
                <a:chExt cx="1056" cy="480"/>
              </a:xfrm>
              <a:grpFill/>
            </p:grpSpPr>
            <p:sp>
              <p:nvSpPr>
                <p:cNvPr id="62503" name="Rectangle 26">
                  <a:extLst>
                    <a:ext uri="{FF2B5EF4-FFF2-40B4-BE49-F238E27FC236}">
                      <a16:creationId xmlns:a16="http://schemas.microsoft.com/office/drawing/2014/main" id="{443EED43-4468-40EA-A2DA-39FCB967075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4" name="Rectangle 27">
                  <a:extLst>
                    <a:ext uri="{FF2B5EF4-FFF2-40B4-BE49-F238E27FC236}">
                      <a16:creationId xmlns:a16="http://schemas.microsoft.com/office/drawing/2014/main" id="{03BC6A50-0E13-4D1C-8C10-B0236521F66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00" name="Group 28">
                <a:extLst>
                  <a:ext uri="{FF2B5EF4-FFF2-40B4-BE49-F238E27FC236}">
                    <a16:creationId xmlns:a16="http://schemas.microsoft.com/office/drawing/2014/main" id="{8082E456-FD39-465E-B392-9B4CB9037C5B}"/>
                  </a:ext>
                </a:extLst>
              </p:cNvPr>
              <p:cNvGrpSpPr>
                <a:grpSpLocks/>
              </p:cNvGrpSpPr>
              <p:nvPr/>
            </p:nvGrpSpPr>
            <p:grpSpPr bwMode="auto">
              <a:xfrm>
                <a:off x="1008" y="1968"/>
                <a:ext cx="1056" cy="240"/>
                <a:chOff x="1152" y="2304"/>
                <a:chExt cx="1056" cy="480"/>
              </a:xfrm>
              <a:grpFill/>
            </p:grpSpPr>
            <p:sp>
              <p:nvSpPr>
                <p:cNvPr id="62501" name="Rectangle 29">
                  <a:extLst>
                    <a:ext uri="{FF2B5EF4-FFF2-40B4-BE49-F238E27FC236}">
                      <a16:creationId xmlns:a16="http://schemas.microsoft.com/office/drawing/2014/main" id="{F4C2FC18-1018-4CAC-A503-1C5791DDCDB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2" name="Rectangle 30">
                  <a:extLst>
                    <a:ext uri="{FF2B5EF4-FFF2-40B4-BE49-F238E27FC236}">
                      <a16:creationId xmlns:a16="http://schemas.microsoft.com/office/drawing/2014/main" id="{D2D82964-6E8F-4FC1-89F7-64548D087CB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2497" name="Line 31">
              <a:extLst>
                <a:ext uri="{FF2B5EF4-FFF2-40B4-BE49-F238E27FC236}">
                  <a16:creationId xmlns:a16="http://schemas.microsoft.com/office/drawing/2014/main" id="{26D2F1CF-9253-46F5-AABF-33CC234B07CB}"/>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62478" name="Line 32">
            <a:extLst>
              <a:ext uri="{FF2B5EF4-FFF2-40B4-BE49-F238E27FC236}">
                <a16:creationId xmlns:a16="http://schemas.microsoft.com/office/drawing/2014/main" id="{7DE9096F-9229-468B-89E5-05896EA8E1F5}"/>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AutoShape 33">
            <a:extLst>
              <a:ext uri="{FF2B5EF4-FFF2-40B4-BE49-F238E27FC236}">
                <a16:creationId xmlns:a16="http://schemas.microsoft.com/office/drawing/2014/main" id="{56BA3AFD-B891-43EA-97F6-25B9F32DE50B}"/>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2480" name="AutoShape 34">
            <a:extLst>
              <a:ext uri="{FF2B5EF4-FFF2-40B4-BE49-F238E27FC236}">
                <a16:creationId xmlns:a16="http://schemas.microsoft.com/office/drawing/2014/main" id="{6BA3E744-D4AD-4A0E-8D37-E743181C0181}"/>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2481" name="AutoShape 35">
            <a:extLst>
              <a:ext uri="{FF2B5EF4-FFF2-40B4-BE49-F238E27FC236}">
                <a16:creationId xmlns:a16="http://schemas.microsoft.com/office/drawing/2014/main" id="{5431A3F7-BD68-4991-92CE-44AA69924C54}"/>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2482" name="Rectangle 36">
            <a:extLst>
              <a:ext uri="{FF2B5EF4-FFF2-40B4-BE49-F238E27FC236}">
                <a16:creationId xmlns:a16="http://schemas.microsoft.com/office/drawing/2014/main" id="{76E27FA1-583A-43CE-A46B-FF690645E679}"/>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2483" name="Rectangle 37">
            <a:extLst>
              <a:ext uri="{FF2B5EF4-FFF2-40B4-BE49-F238E27FC236}">
                <a16:creationId xmlns:a16="http://schemas.microsoft.com/office/drawing/2014/main" id="{632FD812-5387-433A-B130-DC200BB97440}"/>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84" name="Rectangle 38">
            <a:extLst>
              <a:ext uri="{FF2B5EF4-FFF2-40B4-BE49-F238E27FC236}">
                <a16:creationId xmlns:a16="http://schemas.microsoft.com/office/drawing/2014/main" id="{F704123B-945C-42D7-9694-128AFC88AB8C}"/>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85" name="AutoShape 39">
            <a:extLst>
              <a:ext uri="{FF2B5EF4-FFF2-40B4-BE49-F238E27FC236}">
                <a16:creationId xmlns:a16="http://schemas.microsoft.com/office/drawing/2014/main" id="{90FDCDA9-78D0-4B46-9078-480C42740CF4}"/>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62486" name="Line 40">
            <a:extLst>
              <a:ext uri="{FF2B5EF4-FFF2-40B4-BE49-F238E27FC236}">
                <a16:creationId xmlns:a16="http://schemas.microsoft.com/office/drawing/2014/main" id="{766097D1-D286-416A-8762-A89C717A5261}"/>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7" name="Line 41">
            <a:extLst>
              <a:ext uri="{FF2B5EF4-FFF2-40B4-BE49-F238E27FC236}">
                <a16:creationId xmlns:a16="http://schemas.microsoft.com/office/drawing/2014/main" id="{FC13AB9F-199F-41B6-9FB0-A9238AA4AC93}"/>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42">
            <a:extLst>
              <a:ext uri="{FF2B5EF4-FFF2-40B4-BE49-F238E27FC236}">
                <a16:creationId xmlns:a16="http://schemas.microsoft.com/office/drawing/2014/main" id="{287A55DB-C8F6-470C-9479-BD5674ADFAFA}"/>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Line 43">
            <a:extLst>
              <a:ext uri="{FF2B5EF4-FFF2-40B4-BE49-F238E27FC236}">
                <a16:creationId xmlns:a16="http://schemas.microsoft.com/office/drawing/2014/main" id="{912E40F5-CD62-4F26-8F64-5809C1B434AC}"/>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Rectangle 44">
            <a:extLst>
              <a:ext uri="{FF2B5EF4-FFF2-40B4-BE49-F238E27FC236}">
                <a16:creationId xmlns:a16="http://schemas.microsoft.com/office/drawing/2014/main" id="{7BF63545-E7AE-4472-8F98-843B10308979}"/>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91" name="Rectangle 45">
            <a:extLst>
              <a:ext uri="{FF2B5EF4-FFF2-40B4-BE49-F238E27FC236}">
                <a16:creationId xmlns:a16="http://schemas.microsoft.com/office/drawing/2014/main" id="{183AB2E8-0345-4A35-BA00-8655362BF8BA}"/>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92" name="Freeform 46">
            <a:extLst>
              <a:ext uri="{FF2B5EF4-FFF2-40B4-BE49-F238E27FC236}">
                <a16:creationId xmlns:a16="http://schemas.microsoft.com/office/drawing/2014/main" id="{19DC90DD-4F95-46BB-9449-703D884EB8E2}"/>
              </a:ext>
            </a:extLst>
          </p:cNvPr>
          <p:cNvSpPr>
            <a:spLocks/>
          </p:cNvSpPr>
          <p:nvPr/>
        </p:nvSpPr>
        <p:spPr bwMode="auto">
          <a:xfrm>
            <a:off x="1879600" y="3429000"/>
            <a:ext cx="2311400" cy="2057400"/>
          </a:xfrm>
          <a:custGeom>
            <a:avLst/>
            <a:gdLst>
              <a:gd name="T0" fmla="*/ 1456 w 1456"/>
              <a:gd name="T1" fmla="*/ 1296 h 1296"/>
              <a:gd name="T2" fmla="*/ 1024 w 1456"/>
              <a:gd name="T3" fmla="*/ 720 h 1296"/>
              <a:gd name="T4" fmla="*/ 160 w 1456"/>
              <a:gd name="T5" fmla="*/ 672 h 1296"/>
              <a:gd name="T6" fmla="*/ 64 w 1456"/>
              <a:gd name="T7" fmla="*/ 0 h 1296"/>
              <a:gd name="T8" fmla="*/ 0 60000 65536"/>
              <a:gd name="T9" fmla="*/ 0 60000 65536"/>
              <a:gd name="T10" fmla="*/ 0 60000 65536"/>
              <a:gd name="T11" fmla="*/ 0 60000 65536"/>
              <a:gd name="T12" fmla="*/ 0 w 1456"/>
              <a:gd name="T13" fmla="*/ 0 h 1296"/>
              <a:gd name="T14" fmla="*/ 1456 w 1456"/>
              <a:gd name="T15" fmla="*/ 1296 h 1296"/>
            </a:gdLst>
            <a:ahLst/>
            <a:cxnLst>
              <a:cxn ang="T8">
                <a:pos x="T0" y="T1"/>
              </a:cxn>
              <a:cxn ang="T9">
                <a:pos x="T2" y="T3"/>
              </a:cxn>
              <a:cxn ang="T10">
                <a:pos x="T4" y="T5"/>
              </a:cxn>
              <a:cxn ang="T11">
                <a:pos x="T6" y="T7"/>
              </a:cxn>
            </a:cxnLst>
            <a:rect l="T12" t="T13" r="T14" b="T15"/>
            <a:pathLst>
              <a:path w="1456" h="1296">
                <a:moveTo>
                  <a:pt x="1456" y="1296"/>
                </a:moveTo>
                <a:cubicBezTo>
                  <a:pt x="1348" y="1060"/>
                  <a:pt x="1240" y="824"/>
                  <a:pt x="1024" y="720"/>
                </a:cubicBezTo>
                <a:cubicBezTo>
                  <a:pt x="808" y="616"/>
                  <a:pt x="320" y="792"/>
                  <a:pt x="160" y="672"/>
                </a:cubicBezTo>
                <a:cubicBezTo>
                  <a:pt x="0" y="552"/>
                  <a:pt x="32" y="276"/>
                  <a:pt x="64"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2493" name="Rectangle 47">
            <a:extLst>
              <a:ext uri="{FF2B5EF4-FFF2-40B4-BE49-F238E27FC236}">
                <a16:creationId xmlns:a16="http://schemas.microsoft.com/office/drawing/2014/main" id="{CB48E916-0859-4138-9F12-BE70E5262C0C}"/>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2494" name="Rectangle 48">
            <a:extLst>
              <a:ext uri="{FF2B5EF4-FFF2-40B4-BE49-F238E27FC236}">
                <a16:creationId xmlns:a16="http://schemas.microsoft.com/office/drawing/2014/main" id="{FF9983C9-C000-4E58-989E-B87F8254AF60}"/>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aphicFrame>
        <p:nvGraphicFramePr>
          <p:cNvPr id="2" name="表格 1">
            <a:extLst>
              <a:ext uri="{FF2B5EF4-FFF2-40B4-BE49-F238E27FC236}">
                <a16:creationId xmlns:a16="http://schemas.microsoft.com/office/drawing/2014/main" id="{C40FB7F1-65E7-416C-B33E-83C4F5D8EAD7}"/>
              </a:ext>
            </a:extLst>
          </p:cNvPr>
          <p:cNvGraphicFramePr>
            <a:graphicFrameLocks noGrp="1"/>
          </p:cNvGraphicFramePr>
          <p:nvPr>
            <p:extLst>
              <p:ext uri="{D42A27DB-BD31-4B8C-83A1-F6EECF244321}">
                <p14:modId xmlns:p14="http://schemas.microsoft.com/office/powerpoint/2010/main" val="1826184024"/>
              </p:ext>
            </p:extLst>
          </p:nvPr>
        </p:nvGraphicFramePr>
        <p:xfrm>
          <a:off x="648262" y="144697"/>
          <a:ext cx="7923675" cy="1052732"/>
        </p:xfrm>
        <a:graphic>
          <a:graphicData uri="http://schemas.openxmlformats.org/drawingml/2006/table">
            <a:tbl>
              <a:tblPr/>
              <a:tblGrid>
                <a:gridCol w="1321132">
                  <a:extLst>
                    <a:ext uri="{9D8B030D-6E8A-4147-A177-3AD203B41FA5}">
                      <a16:colId xmlns:a16="http://schemas.microsoft.com/office/drawing/2014/main" val="1255273682"/>
                    </a:ext>
                  </a:extLst>
                </a:gridCol>
                <a:gridCol w="1321132">
                  <a:extLst>
                    <a:ext uri="{9D8B030D-6E8A-4147-A177-3AD203B41FA5}">
                      <a16:colId xmlns:a16="http://schemas.microsoft.com/office/drawing/2014/main" val="2187552101"/>
                    </a:ext>
                  </a:extLst>
                </a:gridCol>
                <a:gridCol w="1321132">
                  <a:extLst>
                    <a:ext uri="{9D8B030D-6E8A-4147-A177-3AD203B41FA5}">
                      <a16:colId xmlns:a16="http://schemas.microsoft.com/office/drawing/2014/main" val="2440020028"/>
                    </a:ext>
                  </a:extLst>
                </a:gridCol>
                <a:gridCol w="1318015">
                  <a:extLst>
                    <a:ext uri="{9D8B030D-6E8A-4147-A177-3AD203B41FA5}">
                      <a16:colId xmlns:a16="http://schemas.microsoft.com/office/drawing/2014/main" val="2224376537"/>
                    </a:ext>
                  </a:extLst>
                </a:gridCol>
                <a:gridCol w="1321132">
                  <a:extLst>
                    <a:ext uri="{9D8B030D-6E8A-4147-A177-3AD203B41FA5}">
                      <a16:colId xmlns:a16="http://schemas.microsoft.com/office/drawing/2014/main" val="1815409794"/>
                    </a:ext>
                  </a:extLst>
                </a:gridCol>
                <a:gridCol w="1321132">
                  <a:extLst>
                    <a:ext uri="{9D8B030D-6E8A-4147-A177-3AD203B41FA5}">
                      <a16:colId xmlns:a16="http://schemas.microsoft.com/office/drawing/2014/main" val="3517390463"/>
                    </a:ext>
                  </a:extLst>
                </a:gridCol>
              </a:tblGrid>
              <a:tr h="51759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996212540"/>
                  </a:ext>
                </a:extLst>
              </a:tr>
              <a:tr h="382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0545641"/>
                  </a:ext>
                </a:extLst>
              </a:tr>
            </a:tbl>
          </a:graphicData>
        </a:graphic>
      </p:graphicFrame>
    </p:spTree>
    <p:extLst>
      <p:ext uri="{BB962C8B-B14F-4D97-AF65-F5344CB8AC3E}">
        <p14:creationId xmlns:p14="http://schemas.microsoft.com/office/powerpoint/2010/main" val="123160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a:extLst>
              <a:ext uri="{FF2B5EF4-FFF2-40B4-BE49-F238E27FC236}">
                <a16:creationId xmlns:a16="http://schemas.microsoft.com/office/drawing/2014/main" id="{64AEC694-B4C2-48DE-AC89-79260C7F3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E1E0B8C-4677-4F83-8901-598FE4E5C6A3}" type="slidenum">
              <a:rPr lang="en-US" altLang="zh-CN" sz="1200"/>
              <a:pPr/>
              <a:t>48</a:t>
            </a:fld>
            <a:endParaRPr lang="en-US" altLang="zh-CN" sz="1200"/>
          </a:p>
        </p:txBody>
      </p:sp>
      <p:sp>
        <p:nvSpPr>
          <p:cNvPr id="64517" name="Oval 3">
            <a:extLst>
              <a:ext uri="{FF2B5EF4-FFF2-40B4-BE49-F238E27FC236}">
                <a16:creationId xmlns:a16="http://schemas.microsoft.com/office/drawing/2014/main" id="{5F164376-5985-4051-AD89-7788F4448C70}"/>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4518" name="Group 4">
            <a:extLst>
              <a:ext uri="{FF2B5EF4-FFF2-40B4-BE49-F238E27FC236}">
                <a16:creationId xmlns:a16="http://schemas.microsoft.com/office/drawing/2014/main" id="{31A6775C-5D34-4218-92D2-228C82BD6749}"/>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64571" name="Rectangle 5">
              <a:extLst>
                <a:ext uri="{FF2B5EF4-FFF2-40B4-BE49-F238E27FC236}">
                  <a16:creationId xmlns:a16="http://schemas.microsoft.com/office/drawing/2014/main" id="{DD1F50BE-B3DB-4186-8165-93EAE3CF311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72" name="Rectangle 6">
              <a:extLst>
                <a:ext uri="{FF2B5EF4-FFF2-40B4-BE49-F238E27FC236}">
                  <a16:creationId xmlns:a16="http://schemas.microsoft.com/office/drawing/2014/main" id="{ECC2F8E4-8C1B-4B37-BEEF-2151DCEC4C9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4519" name="Group 7">
            <a:extLst>
              <a:ext uri="{FF2B5EF4-FFF2-40B4-BE49-F238E27FC236}">
                <a16:creationId xmlns:a16="http://schemas.microsoft.com/office/drawing/2014/main" id="{853D70C6-ECA4-48EB-9498-19AFA21065F3}"/>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64569" name="Rectangle 8">
              <a:extLst>
                <a:ext uri="{FF2B5EF4-FFF2-40B4-BE49-F238E27FC236}">
                  <a16:creationId xmlns:a16="http://schemas.microsoft.com/office/drawing/2014/main" id="{AF428B98-C1C9-439C-969D-B98D62F96F7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70" name="Rectangle 9">
              <a:extLst>
                <a:ext uri="{FF2B5EF4-FFF2-40B4-BE49-F238E27FC236}">
                  <a16:creationId xmlns:a16="http://schemas.microsoft.com/office/drawing/2014/main" id="{4B0F6FE6-5B25-4D92-8E72-DB8634FE2F5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4520" name="Line 10">
            <a:extLst>
              <a:ext uri="{FF2B5EF4-FFF2-40B4-BE49-F238E27FC236}">
                <a16:creationId xmlns:a16="http://schemas.microsoft.com/office/drawing/2014/main" id="{2C691844-679C-4073-8790-FE6A8EBD51B2}"/>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Oval 11">
            <a:extLst>
              <a:ext uri="{FF2B5EF4-FFF2-40B4-BE49-F238E27FC236}">
                <a16:creationId xmlns:a16="http://schemas.microsoft.com/office/drawing/2014/main" id="{2DFD2A72-4F15-42DE-B713-24DDAEB36907}"/>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4522" name="Group 12">
            <a:extLst>
              <a:ext uri="{FF2B5EF4-FFF2-40B4-BE49-F238E27FC236}">
                <a16:creationId xmlns:a16="http://schemas.microsoft.com/office/drawing/2014/main" id="{EAD1BB82-4794-45B4-8C3C-505BB76C8204}"/>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64567" name="Rectangle 13">
              <a:extLst>
                <a:ext uri="{FF2B5EF4-FFF2-40B4-BE49-F238E27FC236}">
                  <a16:creationId xmlns:a16="http://schemas.microsoft.com/office/drawing/2014/main" id="{1D7C87FD-D4C3-4415-B37A-0C8728FC75B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68" name="Rectangle 14">
              <a:extLst>
                <a:ext uri="{FF2B5EF4-FFF2-40B4-BE49-F238E27FC236}">
                  <a16:creationId xmlns:a16="http://schemas.microsoft.com/office/drawing/2014/main" id="{F57EB972-F3C1-4F64-A39A-15368ED5BB3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4523" name="Group 15">
            <a:extLst>
              <a:ext uri="{FF2B5EF4-FFF2-40B4-BE49-F238E27FC236}">
                <a16:creationId xmlns:a16="http://schemas.microsoft.com/office/drawing/2014/main" id="{C31091D9-7756-47CE-9E94-02D39428FEF9}"/>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64565" name="Rectangle 16">
              <a:extLst>
                <a:ext uri="{FF2B5EF4-FFF2-40B4-BE49-F238E27FC236}">
                  <a16:creationId xmlns:a16="http://schemas.microsoft.com/office/drawing/2014/main" id="{D5B81889-0AC8-44CE-AC09-98E17B43BBB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66" name="Rectangle 17">
              <a:extLst>
                <a:ext uri="{FF2B5EF4-FFF2-40B4-BE49-F238E27FC236}">
                  <a16:creationId xmlns:a16="http://schemas.microsoft.com/office/drawing/2014/main" id="{597A53E7-D024-4E17-8815-A9D51D6FD69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4524" name="Line 18">
            <a:extLst>
              <a:ext uri="{FF2B5EF4-FFF2-40B4-BE49-F238E27FC236}">
                <a16:creationId xmlns:a16="http://schemas.microsoft.com/office/drawing/2014/main" id="{80B0B0E2-3284-4883-A870-CBD09C12B362}"/>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25" name="Group 19">
            <a:extLst>
              <a:ext uri="{FF2B5EF4-FFF2-40B4-BE49-F238E27FC236}">
                <a16:creationId xmlns:a16="http://schemas.microsoft.com/office/drawing/2014/main" id="{64B21639-76BF-4EC7-83FB-5235FAC2BB88}"/>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64553" name="Oval 20">
              <a:extLst>
                <a:ext uri="{FF2B5EF4-FFF2-40B4-BE49-F238E27FC236}">
                  <a16:creationId xmlns:a16="http://schemas.microsoft.com/office/drawing/2014/main" id="{EE037233-01B3-4DB3-A114-9101DC0B1BF4}"/>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4554" name="Group 21">
              <a:extLst>
                <a:ext uri="{FF2B5EF4-FFF2-40B4-BE49-F238E27FC236}">
                  <a16:creationId xmlns:a16="http://schemas.microsoft.com/office/drawing/2014/main" id="{77A12CCE-1DEB-495B-8FB4-50B08DF2D630}"/>
                </a:ext>
              </a:extLst>
            </p:cNvPr>
            <p:cNvGrpSpPr>
              <a:grpSpLocks/>
            </p:cNvGrpSpPr>
            <p:nvPr/>
          </p:nvGrpSpPr>
          <p:grpSpPr bwMode="auto">
            <a:xfrm>
              <a:off x="1008" y="1920"/>
              <a:ext cx="1056" cy="720"/>
              <a:chOff x="1008" y="1968"/>
              <a:chExt cx="1056" cy="720"/>
            </a:xfrm>
            <a:grpFill/>
          </p:grpSpPr>
          <p:grpSp>
            <p:nvGrpSpPr>
              <p:cNvPr id="64556" name="Group 22">
                <a:extLst>
                  <a:ext uri="{FF2B5EF4-FFF2-40B4-BE49-F238E27FC236}">
                    <a16:creationId xmlns:a16="http://schemas.microsoft.com/office/drawing/2014/main" id="{8101735C-9E90-4EEB-A659-EAA90BECD51D}"/>
                  </a:ext>
                </a:extLst>
              </p:cNvPr>
              <p:cNvGrpSpPr>
                <a:grpSpLocks/>
              </p:cNvGrpSpPr>
              <p:nvPr/>
            </p:nvGrpSpPr>
            <p:grpSpPr bwMode="auto">
              <a:xfrm>
                <a:off x="1008" y="2208"/>
                <a:ext cx="1056" cy="240"/>
                <a:chOff x="1152" y="2304"/>
                <a:chExt cx="1056" cy="480"/>
              </a:xfrm>
              <a:grpFill/>
            </p:grpSpPr>
            <p:sp>
              <p:nvSpPr>
                <p:cNvPr id="64563" name="Rectangle 23">
                  <a:extLst>
                    <a:ext uri="{FF2B5EF4-FFF2-40B4-BE49-F238E27FC236}">
                      <a16:creationId xmlns:a16="http://schemas.microsoft.com/office/drawing/2014/main" id="{B3F3AB93-9EFB-494A-B2AF-07547CE68A7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64" name="Rectangle 24">
                  <a:extLst>
                    <a:ext uri="{FF2B5EF4-FFF2-40B4-BE49-F238E27FC236}">
                      <a16:creationId xmlns:a16="http://schemas.microsoft.com/office/drawing/2014/main" id="{558B018D-3DC5-40F6-B68B-5A56CEC2E63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4557" name="Group 25">
                <a:extLst>
                  <a:ext uri="{FF2B5EF4-FFF2-40B4-BE49-F238E27FC236}">
                    <a16:creationId xmlns:a16="http://schemas.microsoft.com/office/drawing/2014/main" id="{6C83CADB-8DB4-4265-B550-3A686FA6F67B}"/>
                  </a:ext>
                </a:extLst>
              </p:cNvPr>
              <p:cNvGrpSpPr>
                <a:grpSpLocks/>
              </p:cNvGrpSpPr>
              <p:nvPr/>
            </p:nvGrpSpPr>
            <p:grpSpPr bwMode="auto">
              <a:xfrm>
                <a:off x="1008" y="2448"/>
                <a:ext cx="1056" cy="240"/>
                <a:chOff x="1152" y="2304"/>
                <a:chExt cx="1056" cy="480"/>
              </a:xfrm>
              <a:grpFill/>
            </p:grpSpPr>
            <p:sp>
              <p:nvSpPr>
                <p:cNvPr id="64561" name="Rectangle 26">
                  <a:extLst>
                    <a:ext uri="{FF2B5EF4-FFF2-40B4-BE49-F238E27FC236}">
                      <a16:creationId xmlns:a16="http://schemas.microsoft.com/office/drawing/2014/main" id="{87A6C25F-1D73-406D-9486-5FC5B5B4B23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62" name="Rectangle 27">
                  <a:extLst>
                    <a:ext uri="{FF2B5EF4-FFF2-40B4-BE49-F238E27FC236}">
                      <a16:creationId xmlns:a16="http://schemas.microsoft.com/office/drawing/2014/main" id="{AE74FBF2-803A-4B32-9349-B67073A85EC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4558" name="Group 28">
                <a:extLst>
                  <a:ext uri="{FF2B5EF4-FFF2-40B4-BE49-F238E27FC236}">
                    <a16:creationId xmlns:a16="http://schemas.microsoft.com/office/drawing/2014/main" id="{29751F37-5335-45A6-B347-5E7F940FEDD9}"/>
                  </a:ext>
                </a:extLst>
              </p:cNvPr>
              <p:cNvGrpSpPr>
                <a:grpSpLocks/>
              </p:cNvGrpSpPr>
              <p:nvPr/>
            </p:nvGrpSpPr>
            <p:grpSpPr bwMode="auto">
              <a:xfrm>
                <a:off x="1008" y="1968"/>
                <a:ext cx="1056" cy="240"/>
                <a:chOff x="1152" y="2304"/>
                <a:chExt cx="1056" cy="480"/>
              </a:xfrm>
              <a:grpFill/>
            </p:grpSpPr>
            <p:sp>
              <p:nvSpPr>
                <p:cNvPr id="64559" name="Rectangle 29">
                  <a:extLst>
                    <a:ext uri="{FF2B5EF4-FFF2-40B4-BE49-F238E27FC236}">
                      <a16:creationId xmlns:a16="http://schemas.microsoft.com/office/drawing/2014/main" id="{11C39395-0FCA-4DE9-AD08-01509A84AAD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60" name="Rectangle 30">
                  <a:extLst>
                    <a:ext uri="{FF2B5EF4-FFF2-40B4-BE49-F238E27FC236}">
                      <a16:creationId xmlns:a16="http://schemas.microsoft.com/office/drawing/2014/main" id="{0086907A-FD06-4490-946C-E1AAB23FDDD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4555" name="Line 31">
              <a:extLst>
                <a:ext uri="{FF2B5EF4-FFF2-40B4-BE49-F238E27FC236}">
                  <a16:creationId xmlns:a16="http://schemas.microsoft.com/office/drawing/2014/main" id="{E6055052-E46C-49FA-8AEC-2FB44657D0E3}"/>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64526" name="Line 32">
            <a:extLst>
              <a:ext uri="{FF2B5EF4-FFF2-40B4-BE49-F238E27FC236}">
                <a16:creationId xmlns:a16="http://schemas.microsoft.com/office/drawing/2014/main" id="{D4AEE483-7E1D-442D-9061-035B3B9B426F}"/>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AutoShape 33">
            <a:extLst>
              <a:ext uri="{FF2B5EF4-FFF2-40B4-BE49-F238E27FC236}">
                <a16:creationId xmlns:a16="http://schemas.microsoft.com/office/drawing/2014/main" id="{D4B57A59-4ECC-413B-822D-11CB162154C8}"/>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4528" name="AutoShape 34">
            <a:extLst>
              <a:ext uri="{FF2B5EF4-FFF2-40B4-BE49-F238E27FC236}">
                <a16:creationId xmlns:a16="http://schemas.microsoft.com/office/drawing/2014/main" id="{D4136AF7-FE63-46F4-AD3E-F456F0449A2D}"/>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4529" name="AutoShape 35">
            <a:extLst>
              <a:ext uri="{FF2B5EF4-FFF2-40B4-BE49-F238E27FC236}">
                <a16:creationId xmlns:a16="http://schemas.microsoft.com/office/drawing/2014/main" id="{96BE5B92-5A95-4E64-B019-54B97F9F4E80}"/>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4530" name="Rectangle 36">
            <a:extLst>
              <a:ext uri="{FF2B5EF4-FFF2-40B4-BE49-F238E27FC236}">
                <a16:creationId xmlns:a16="http://schemas.microsoft.com/office/drawing/2014/main" id="{CCCB0768-F774-4EC8-8754-491E4B21697C}"/>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4531" name="Rectangle 37">
            <a:extLst>
              <a:ext uri="{FF2B5EF4-FFF2-40B4-BE49-F238E27FC236}">
                <a16:creationId xmlns:a16="http://schemas.microsoft.com/office/drawing/2014/main" id="{809F40C1-67FF-4DB1-993F-1A3B26934810}"/>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32" name="Rectangle 38">
            <a:extLst>
              <a:ext uri="{FF2B5EF4-FFF2-40B4-BE49-F238E27FC236}">
                <a16:creationId xmlns:a16="http://schemas.microsoft.com/office/drawing/2014/main" id="{8BD13424-C21D-487E-81FB-09B51F235557}"/>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33" name="AutoShape 39">
            <a:extLst>
              <a:ext uri="{FF2B5EF4-FFF2-40B4-BE49-F238E27FC236}">
                <a16:creationId xmlns:a16="http://schemas.microsoft.com/office/drawing/2014/main" id="{2F93800E-A5EA-4BB7-BE99-F7F348819B1F}"/>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64534" name="Line 40">
            <a:extLst>
              <a:ext uri="{FF2B5EF4-FFF2-40B4-BE49-F238E27FC236}">
                <a16:creationId xmlns:a16="http://schemas.microsoft.com/office/drawing/2014/main" id="{26CAD671-9A64-4C86-9CCE-A1AD45FF6908}"/>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41">
            <a:extLst>
              <a:ext uri="{FF2B5EF4-FFF2-40B4-BE49-F238E27FC236}">
                <a16:creationId xmlns:a16="http://schemas.microsoft.com/office/drawing/2014/main" id="{69829A5E-6238-46F1-A280-AC126AC98DF4}"/>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6" name="Line 42">
            <a:extLst>
              <a:ext uri="{FF2B5EF4-FFF2-40B4-BE49-F238E27FC236}">
                <a16:creationId xmlns:a16="http://schemas.microsoft.com/office/drawing/2014/main" id="{5FCADFFA-C8B5-4DFF-85EA-BC0CF8836910}"/>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7" name="Line 43">
            <a:extLst>
              <a:ext uri="{FF2B5EF4-FFF2-40B4-BE49-F238E27FC236}">
                <a16:creationId xmlns:a16="http://schemas.microsoft.com/office/drawing/2014/main" id="{C089249A-2708-425E-A6D2-A36ACC9E9586}"/>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8" name="Rectangle 44">
            <a:extLst>
              <a:ext uri="{FF2B5EF4-FFF2-40B4-BE49-F238E27FC236}">
                <a16:creationId xmlns:a16="http://schemas.microsoft.com/office/drawing/2014/main" id="{9C4BB3B4-C598-4161-8323-5A69A0E2D974}"/>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39" name="Rectangle 45">
            <a:extLst>
              <a:ext uri="{FF2B5EF4-FFF2-40B4-BE49-F238E27FC236}">
                <a16:creationId xmlns:a16="http://schemas.microsoft.com/office/drawing/2014/main" id="{37502AB7-D5DF-4FF2-891C-8FA925CB5485}"/>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4540" name="Rectangle 46">
            <a:extLst>
              <a:ext uri="{FF2B5EF4-FFF2-40B4-BE49-F238E27FC236}">
                <a16:creationId xmlns:a16="http://schemas.microsoft.com/office/drawing/2014/main" id="{0A1C9F13-7672-4DD6-8207-BDBD1FC92A3D}"/>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4541" name="Rectangle 47">
            <a:extLst>
              <a:ext uri="{FF2B5EF4-FFF2-40B4-BE49-F238E27FC236}">
                <a16:creationId xmlns:a16="http://schemas.microsoft.com/office/drawing/2014/main" id="{352B4BFD-7F13-4A4F-90A1-937084BB6DB5}"/>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11" name="Group 48">
            <a:extLst>
              <a:ext uri="{FF2B5EF4-FFF2-40B4-BE49-F238E27FC236}">
                <a16:creationId xmlns:a16="http://schemas.microsoft.com/office/drawing/2014/main" id="{3416EC16-D736-4319-B8E3-0F5E462F6CA0}"/>
              </a:ext>
            </a:extLst>
          </p:cNvPr>
          <p:cNvGrpSpPr>
            <a:grpSpLocks/>
          </p:cNvGrpSpPr>
          <p:nvPr/>
        </p:nvGrpSpPr>
        <p:grpSpPr bwMode="auto">
          <a:xfrm>
            <a:off x="228600" y="2133600"/>
            <a:ext cx="1676400" cy="1143000"/>
            <a:chOff x="144" y="1344"/>
            <a:chExt cx="1056" cy="720"/>
          </a:xfrm>
        </p:grpSpPr>
        <p:sp>
          <p:nvSpPr>
            <p:cNvPr id="64551" name="Freeform 49">
              <a:extLst>
                <a:ext uri="{FF2B5EF4-FFF2-40B4-BE49-F238E27FC236}">
                  <a16:creationId xmlns:a16="http://schemas.microsoft.com/office/drawing/2014/main" id="{4BBCE05A-9FAC-4E83-89BA-23F68DC763E9}"/>
                </a:ext>
              </a:extLst>
            </p:cNvPr>
            <p:cNvSpPr>
              <a:spLocks/>
            </p:cNvSpPr>
            <p:nvPr/>
          </p:nvSpPr>
          <p:spPr bwMode="auto">
            <a:xfrm>
              <a:off x="688" y="1344"/>
              <a:ext cx="512" cy="720"/>
            </a:xfrm>
            <a:custGeom>
              <a:avLst/>
              <a:gdLst>
                <a:gd name="T0" fmla="*/ 512 w 512"/>
                <a:gd name="T1" fmla="*/ 0 h 720"/>
                <a:gd name="T2" fmla="*/ 32 w 512"/>
                <a:gd name="T3" fmla="*/ 384 h 720"/>
                <a:gd name="T4" fmla="*/ 320 w 512"/>
                <a:gd name="T5" fmla="*/ 720 h 720"/>
                <a:gd name="T6" fmla="*/ 0 60000 65536"/>
                <a:gd name="T7" fmla="*/ 0 60000 65536"/>
                <a:gd name="T8" fmla="*/ 0 60000 65536"/>
                <a:gd name="T9" fmla="*/ 0 w 512"/>
                <a:gd name="T10" fmla="*/ 0 h 720"/>
                <a:gd name="T11" fmla="*/ 512 w 512"/>
                <a:gd name="T12" fmla="*/ 720 h 720"/>
              </a:gdLst>
              <a:ahLst/>
              <a:cxnLst>
                <a:cxn ang="T6">
                  <a:pos x="T0" y="T1"/>
                </a:cxn>
                <a:cxn ang="T7">
                  <a:pos x="T2" y="T3"/>
                </a:cxn>
                <a:cxn ang="T8">
                  <a:pos x="T4" y="T5"/>
                </a:cxn>
              </a:cxnLst>
              <a:rect l="T9" t="T10" r="T11" b="T12"/>
              <a:pathLst>
                <a:path w="512" h="720">
                  <a:moveTo>
                    <a:pt x="512" y="0"/>
                  </a:moveTo>
                  <a:cubicBezTo>
                    <a:pt x="288" y="132"/>
                    <a:pt x="64" y="264"/>
                    <a:pt x="32" y="384"/>
                  </a:cubicBezTo>
                  <a:cubicBezTo>
                    <a:pt x="0" y="504"/>
                    <a:pt x="160" y="612"/>
                    <a:pt x="320"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4552" name="Text Box 50">
              <a:extLst>
                <a:ext uri="{FF2B5EF4-FFF2-40B4-BE49-F238E27FC236}">
                  <a16:creationId xmlns:a16="http://schemas.microsoft.com/office/drawing/2014/main" id="{A4F455CC-6FA0-456C-AF5C-8F9B970E36D3}"/>
                </a:ext>
              </a:extLst>
            </p:cNvPr>
            <p:cNvSpPr txBox="1">
              <a:spLocks noChangeArrowheads="1"/>
            </p:cNvSpPr>
            <p:nvPr/>
          </p:nvSpPr>
          <p:spPr bwMode="auto">
            <a:xfrm>
              <a:off x="144" y="1584"/>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(X=2)</a:t>
              </a:r>
            </a:p>
          </p:txBody>
        </p:sp>
      </p:grpSp>
      <p:grpSp>
        <p:nvGrpSpPr>
          <p:cNvPr id="12" name="Group 51">
            <a:extLst>
              <a:ext uri="{FF2B5EF4-FFF2-40B4-BE49-F238E27FC236}">
                <a16:creationId xmlns:a16="http://schemas.microsoft.com/office/drawing/2014/main" id="{BA6946BA-ED76-426A-B0D9-24C9CB9B277E}"/>
              </a:ext>
            </a:extLst>
          </p:cNvPr>
          <p:cNvGrpSpPr>
            <a:grpSpLocks/>
          </p:cNvGrpSpPr>
          <p:nvPr/>
        </p:nvGrpSpPr>
        <p:grpSpPr bwMode="auto">
          <a:xfrm>
            <a:off x="155575" y="3352800"/>
            <a:ext cx="1444625" cy="1066800"/>
            <a:chOff x="98" y="2112"/>
            <a:chExt cx="910" cy="672"/>
          </a:xfrm>
        </p:grpSpPr>
        <p:sp>
          <p:nvSpPr>
            <p:cNvPr id="64549" name="Freeform 52">
              <a:extLst>
                <a:ext uri="{FF2B5EF4-FFF2-40B4-BE49-F238E27FC236}">
                  <a16:creationId xmlns:a16="http://schemas.microsoft.com/office/drawing/2014/main" id="{F09482E0-083F-44F3-9D2C-F84D04B5A21D}"/>
                </a:ext>
              </a:extLst>
            </p:cNvPr>
            <p:cNvSpPr>
              <a:spLocks/>
            </p:cNvSpPr>
            <p:nvPr/>
          </p:nvSpPr>
          <p:spPr bwMode="auto">
            <a:xfrm>
              <a:off x="704" y="2112"/>
              <a:ext cx="304" cy="672"/>
            </a:xfrm>
            <a:custGeom>
              <a:avLst/>
              <a:gdLst>
                <a:gd name="T0" fmla="*/ 304 w 304"/>
                <a:gd name="T1" fmla="*/ 0 h 672"/>
                <a:gd name="T2" fmla="*/ 16 w 304"/>
                <a:gd name="T3" fmla="*/ 240 h 672"/>
                <a:gd name="T4" fmla="*/ 208 w 304"/>
                <a:gd name="T5" fmla="*/ 672 h 672"/>
                <a:gd name="T6" fmla="*/ 0 60000 65536"/>
                <a:gd name="T7" fmla="*/ 0 60000 65536"/>
                <a:gd name="T8" fmla="*/ 0 60000 65536"/>
                <a:gd name="T9" fmla="*/ 0 w 304"/>
                <a:gd name="T10" fmla="*/ 0 h 672"/>
                <a:gd name="T11" fmla="*/ 304 w 304"/>
                <a:gd name="T12" fmla="*/ 672 h 672"/>
              </a:gdLst>
              <a:ahLst/>
              <a:cxnLst>
                <a:cxn ang="T6">
                  <a:pos x="T0" y="T1"/>
                </a:cxn>
                <a:cxn ang="T7">
                  <a:pos x="T2" y="T3"/>
                </a:cxn>
                <a:cxn ang="T8">
                  <a:pos x="T4" y="T5"/>
                </a:cxn>
              </a:cxnLst>
              <a:rect l="T9" t="T10" r="T11" b="T12"/>
              <a:pathLst>
                <a:path w="304" h="672">
                  <a:moveTo>
                    <a:pt x="304" y="0"/>
                  </a:moveTo>
                  <a:cubicBezTo>
                    <a:pt x="168" y="64"/>
                    <a:pt x="32" y="128"/>
                    <a:pt x="16" y="240"/>
                  </a:cubicBezTo>
                  <a:cubicBezTo>
                    <a:pt x="0" y="352"/>
                    <a:pt x="104" y="512"/>
                    <a:pt x="208"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4550" name="Text Box 53">
              <a:extLst>
                <a:ext uri="{FF2B5EF4-FFF2-40B4-BE49-F238E27FC236}">
                  <a16:creationId xmlns:a16="http://schemas.microsoft.com/office/drawing/2014/main" id="{B9104813-B968-4C66-B45E-FC41DCB2B665}"/>
                </a:ext>
              </a:extLst>
            </p:cNvPr>
            <p:cNvSpPr txBox="1">
              <a:spLocks noChangeArrowheads="1"/>
            </p:cNvSpPr>
            <p:nvPr/>
          </p:nvSpPr>
          <p:spPr bwMode="auto">
            <a:xfrm>
              <a:off x="98" y="2496"/>
              <a:ext cx="6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a:t>
              </a:r>
            </a:p>
          </p:txBody>
        </p:sp>
      </p:grpSp>
      <p:grpSp>
        <p:nvGrpSpPr>
          <p:cNvPr id="13" name="Group 54">
            <a:extLst>
              <a:ext uri="{FF2B5EF4-FFF2-40B4-BE49-F238E27FC236}">
                <a16:creationId xmlns:a16="http://schemas.microsoft.com/office/drawing/2014/main" id="{6E076695-2895-43A3-8C31-109572FBCB2A}"/>
              </a:ext>
            </a:extLst>
          </p:cNvPr>
          <p:cNvGrpSpPr>
            <a:grpSpLocks/>
          </p:cNvGrpSpPr>
          <p:nvPr/>
        </p:nvGrpSpPr>
        <p:grpSpPr bwMode="auto">
          <a:xfrm>
            <a:off x="2160588" y="3048000"/>
            <a:ext cx="1416050" cy="381000"/>
            <a:chOff x="1361" y="1920"/>
            <a:chExt cx="892" cy="240"/>
          </a:xfrm>
          <a:solidFill>
            <a:schemeClr val="accent4">
              <a:lumMod val="20000"/>
              <a:lumOff val="80000"/>
            </a:schemeClr>
          </a:solidFill>
        </p:grpSpPr>
        <p:sp>
          <p:nvSpPr>
            <p:cNvPr id="64545" name="Line 55">
              <a:extLst>
                <a:ext uri="{FF2B5EF4-FFF2-40B4-BE49-F238E27FC236}">
                  <a16:creationId xmlns:a16="http://schemas.microsoft.com/office/drawing/2014/main" id="{72D47159-D094-436D-929B-94C7AABEA4D5}"/>
                </a:ext>
              </a:extLst>
            </p:cNvPr>
            <p:cNvSpPr>
              <a:spLocks noChangeShapeType="1"/>
            </p:cNvSpPr>
            <p:nvPr/>
          </p:nvSpPr>
          <p:spPr bwMode="auto">
            <a:xfrm flipV="1">
              <a:off x="1790" y="1947"/>
              <a:ext cx="240" cy="192"/>
            </a:xfrm>
            <a:prstGeom prst="line">
              <a:avLst/>
            </a:prstGeom>
            <a:grpFill/>
            <a:ln w="38100">
              <a:solidFill>
                <a:srgbClr val="FF0000"/>
              </a:solidFill>
              <a:round/>
              <a:headEnd/>
              <a:tailEnd/>
            </a:ln>
          </p:spPr>
          <p:txBody>
            <a:bodyPr/>
            <a:lstStyle/>
            <a:p>
              <a:endParaRPr lang="zh-CN" altLang="en-US"/>
            </a:p>
          </p:txBody>
        </p:sp>
        <p:sp>
          <p:nvSpPr>
            <p:cNvPr id="64546" name="Text Box 56">
              <a:extLst>
                <a:ext uri="{FF2B5EF4-FFF2-40B4-BE49-F238E27FC236}">
                  <a16:creationId xmlns:a16="http://schemas.microsoft.com/office/drawing/2014/main" id="{B1686E89-6BA9-4959-A808-52074D8A4EF8}"/>
                </a:ext>
              </a:extLst>
            </p:cNvPr>
            <p:cNvSpPr txBox="1">
              <a:spLocks noChangeArrowheads="1"/>
            </p:cNvSpPr>
            <p:nvPr/>
          </p:nvSpPr>
          <p:spPr bwMode="auto">
            <a:xfrm>
              <a:off x="2016" y="1929"/>
              <a:ext cx="237"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M</a:t>
              </a:r>
            </a:p>
          </p:txBody>
        </p:sp>
        <p:sp>
          <p:nvSpPr>
            <p:cNvPr id="64547" name="Line 57">
              <a:extLst>
                <a:ext uri="{FF2B5EF4-FFF2-40B4-BE49-F238E27FC236}">
                  <a16:creationId xmlns:a16="http://schemas.microsoft.com/office/drawing/2014/main" id="{8DB9E41C-ECE9-43AE-AEA4-1FC6633328C2}"/>
                </a:ext>
              </a:extLst>
            </p:cNvPr>
            <p:cNvSpPr>
              <a:spLocks noChangeShapeType="1"/>
            </p:cNvSpPr>
            <p:nvPr/>
          </p:nvSpPr>
          <p:spPr bwMode="auto">
            <a:xfrm flipV="1">
              <a:off x="1361" y="1938"/>
              <a:ext cx="240" cy="192"/>
            </a:xfrm>
            <a:prstGeom prst="line">
              <a:avLst/>
            </a:prstGeom>
            <a:grpFill/>
            <a:ln w="38100">
              <a:solidFill>
                <a:srgbClr val="FF0000"/>
              </a:solidFill>
              <a:round/>
              <a:headEnd/>
              <a:tailEnd/>
            </a:ln>
          </p:spPr>
          <p:txBody>
            <a:bodyPr/>
            <a:lstStyle/>
            <a:p>
              <a:endParaRPr lang="zh-CN" altLang="en-US"/>
            </a:p>
          </p:txBody>
        </p:sp>
        <p:sp>
          <p:nvSpPr>
            <p:cNvPr id="64548" name="Text Box 58">
              <a:extLst>
                <a:ext uri="{FF2B5EF4-FFF2-40B4-BE49-F238E27FC236}">
                  <a16:creationId xmlns:a16="http://schemas.microsoft.com/office/drawing/2014/main" id="{5AD671CA-12DD-4F41-A639-72A09E018649}"/>
                </a:ext>
              </a:extLst>
            </p:cNvPr>
            <p:cNvSpPr txBox="1">
              <a:spLocks noChangeArrowheads="1"/>
            </p:cNvSpPr>
            <p:nvPr/>
          </p:nvSpPr>
          <p:spPr bwMode="auto">
            <a:xfrm>
              <a:off x="1587" y="1920"/>
              <a:ext cx="208"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2</a:t>
              </a:r>
            </a:p>
          </p:txBody>
        </p:sp>
      </p:grpSp>
      <p:graphicFrame>
        <p:nvGraphicFramePr>
          <p:cNvPr id="4" name="表格 3">
            <a:extLst>
              <a:ext uri="{FF2B5EF4-FFF2-40B4-BE49-F238E27FC236}">
                <a16:creationId xmlns:a16="http://schemas.microsoft.com/office/drawing/2014/main" id="{5CED87BD-BD93-485C-9166-2A5BB6EB1B3C}"/>
              </a:ext>
            </a:extLst>
          </p:cNvPr>
          <p:cNvGraphicFramePr>
            <a:graphicFrameLocks noGrp="1"/>
          </p:cNvGraphicFramePr>
          <p:nvPr>
            <p:extLst>
              <p:ext uri="{D42A27DB-BD31-4B8C-83A1-F6EECF244321}">
                <p14:modId xmlns:p14="http://schemas.microsoft.com/office/powerpoint/2010/main" val="3583023387"/>
              </p:ext>
            </p:extLst>
          </p:nvPr>
        </p:nvGraphicFramePr>
        <p:xfrm>
          <a:off x="467544" y="96823"/>
          <a:ext cx="8208912" cy="1122377"/>
        </p:xfrm>
        <a:graphic>
          <a:graphicData uri="http://schemas.openxmlformats.org/drawingml/2006/table">
            <a:tbl>
              <a:tblPr/>
              <a:tblGrid>
                <a:gridCol w="1368690">
                  <a:extLst>
                    <a:ext uri="{9D8B030D-6E8A-4147-A177-3AD203B41FA5}">
                      <a16:colId xmlns:a16="http://schemas.microsoft.com/office/drawing/2014/main" val="3226399422"/>
                    </a:ext>
                  </a:extLst>
                </a:gridCol>
                <a:gridCol w="1368690">
                  <a:extLst>
                    <a:ext uri="{9D8B030D-6E8A-4147-A177-3AD203B41FA5}">
                      <a16:colId xmlns:a16="http://schemas.microsoft.com/office/drawing/2014/main" val="2305267364"/>
                    </a:ext>
                  </a:extLst>
                </a:gridCol>
                <a:gridCol w="1368690">
                  <a:extLst>
                    <a:ext uri="{9D8B030D-6E8A-4147-A177-3AD203B41FA5}">
                      <a16:colId xmlns:a16="http://schemas.microsoft.com/office/drawing/2014/main" val="2291972122"/>
                    </a:ext>
                  </a:extLst>
                </a:gridCol>
                <a:gridCol w="1365462">
                  <a:extLst>
                    <a:ext uri="{9D8B030D-6E8A-4147-A177-3AD203B41FA5}">
                      <a16:colId xmlns:a16="http://schemas.microsoft.com/office/drawing/2014/main" val="3671936831"/>
                    </a:ext>
                  </a:extLst>
                </a:gridCol>
                <a:gridCol w="1368690">
                  <a:extLst>
                    <a:ext uri="{9D8B030D-6E8A-4147-A177-3AD203B41FA5}">
                      <a16:colId xmlns:a16="http://schemas.microsoft.com/office/drawing/2014/main" val="1514618135"/>
                    </a:ext>
                  </a:extLst>
                </a:gridCol>
                <a:gridCol w="1368690">
                  <a:extLst>
                    <a:ext uri="{9D8B030D-6E8A-4147-A177-3AD203B41FA5}">
                      <a16:colId xmlns:a16="http://schemas.microsoft.com/office/drawing/2014/main" val="3171372551"/>
                    </a:ext>
                  </a:extLst>
                </a:gridCol>
              </a:tblGrid>
              <a:tr h="61650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950506684"/>
                  </a:ext>
                </a:extLst>
              </a:tr>
              <a:tr h="45183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W1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BusRdX</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rgbClr val="C00000"/>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918257"/>
                  </a:ext>
                </a:extLst>
              </a:tr>
            </a:tbl>
          </a:graphicData>
        </a:graphic>
      </p:graphicFrame>
      <p:sp>
        <p:nvSpPr>
          <p:cNvPr id="5" name="文本框 4">
            <a:extLst>
              <a:ext uri="{FF2B5EF4-FFF2-40B4-BE49-F238E27FC236}">
                <a16:creationId xmlns:a16="http://schemas.microsoft.com/office/drawing/2014/main" id="{10D88310-9037-4C94-915D-7AFEF6B22527}"/>
              </a:ext>
            </a:extLst>
          </p:cNvPr>
          <p:cNvSpPr txBox="1"/>
          <p:nvPr/>
        </p:nvSpPr>
        <p:spPr>
          <a:xfrm>
            <a:off x="155575" y="4813518"/>
            <a:ext cx="3840361" cy="1815882"/>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altLang="zh-CN" sz="1600" dirty="0">
                <a:latin typeface="Arial" panose="020B0604020202020204" pitchFamily="34" charset="0"/>
              </a:rPr>
              <a:t>Note that the main memory snoops </a:t>
            </a:r>
            <a:r>
              <a:rPr lang="en-US" altLang="zh-CN" sz="1600" dirty="0" err="1">
                <a:latin typeface="Arial" panose="020B0604020202020204" pitchFamily="34" charset="0"/>
              </a:rPr>
              <a:t>BusRdX</a:t>
            </a:r>
            <a:r>
              <a:rPr lang="en-US" altLang="zh-CN" sz="1600" dirty="0">
                <a:latin typeface="Arial" panose="020B0604020202020204" pitchFamily="34" charset="0"/>
              </a:rPr>
              <a:t> and responds with the block. </a:t>
            </a:r>
          </a:p>
          <a:p>
            <a:pPr marL="285750" indent="-285750">
              <a:buFont typeface="Arial" panose="020B0604020202020204" pitchFamily="34" charset="0"/>
              <a:buChar char="•"/>
            </a:pPr>
            <a:r>
              <a:rPr lang="en-US" altLang="zh-CN" sz="1600" dirty="0">
                <a:latin typeface="Arial" panose="020B0604020202020204" pitchFamily="34" charset="0"/>
              </a:rPr>
              <a:t>Here the memory controller does not know whether supplying the data is necessary or not</a:t>
            </a:r>
          </a:p>
          <a:p>
            <a:pPr marL="285750" indent="-285750">
              <a:buFont typeface="Arial" panose="020B0604020202020204" pitchFamily="34" charset="0"/>
              <a:buChar char="•"/>
            </a:pPr>
            <a:r>
              <a:rPr lang="en-US" altLang="zh-CN" sz="1600" dirty="0">
                <a:latin typeface="Arial" panose="020B0604020202020204" pitchFamily="34" charset="0"/>
              </a:rPr>
              <a:t>The processor can ignore the reply from the memory controller.</a:t>
            </a:r>
          </a:p>
        </p:txBody>
      </p:sp>
      <p:sp>
        <p:nvSpPr>
          <p:cNvPr id="2" name="椭圆 1">
            <a:extLst>
              <a:ext uri="{FF2B5EF4-FFF2-40B4-BE49-F238E27FC236}">
                <a16:creationId xmlns:a16="http://schemas.microsoft.com/office/drawing/2014/main" id="{BDBA0332-E8CE-49F7-8ABB-F3E74CB85335}"/>
              </a:ext>
            </a:extLst>
          </p:cNvPr>
          <p:cNvSpPr/>
          <p:nvPr/>
        </p:nvSpPr>
        <p:spPr>
          <a:xfrm>
            <a:off x="7308304" y="764704"/>
            <a:ext cx="1378496" cy="4544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9498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a:extLst>
              <a:ext uri="{FF2B5EF4-FFF2-40B4-BE49-F238E27FC236}">
                <a16:creationId xmlns:a16="http://schemas.microsoft.com/office/drawing/2014/main" id="{29D9CACC-2FB2-41B9-A358-92FFA9251C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2847024-12AA-437A-84AE-834AE267985C}" type="slidenum">
              <a:rPr lang="en-US" altLang="zh-CN" sz="1200"/>
              <a:pPr/>
              <a:t>49</a:t>
            </a:fld>
            <a:endParaRPr lang="en-US" altLang="zh-CN" sz="1200"/>
          </a:p>
        </p:txBody>
      </p:sp>
      <p:sp>
        <p:nvSpPr>
          <p:cNvPr id="66565" name="Oval 3">
            <a:extLst>
              <a:ext uri="{FF2B5EF4-FFF2-40B4-BE49-F238E27FC236}">
                <a16:creationId xmlns:a16="http://schemas.microsoft.com/office/drawing/2014/main" id="{3043D7E1-1A1C-428A-A27F-76B744B4135F}"/>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6566" name="Group 4">
            <a:extLst>
              <a:ext uri="{FF2B5EF4-FFF2-40B4-BE49-F238E27FC236}">
                <a16:creationId xmlns:a16="http://schemas.microsoft.com/office/drawing/2014/main" id="{0095B826-7A1F-4DB8-B424-9066B95A4858}"/>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66615" name="Rectangle 5">
              <a:extLst>
                <a:ext uri="{FF2B5EF4-FFF2-40B4-BE49-F238E27FC236}">
                  <a16:creationId xmlns:a16="http://schemas.microsoft.com/office/drawing/2014/main" id="{74269709-72FC-4736-AB8E-E7D6F7273B7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16" name="Rectangle 6">
              <a:extLst>
                <a:ext uri="{FF2B5EF4-FFF2-40B4-BE49-F238E27FC236}">
                  <a16:creationId xmlns:a16="http://schemas.microsoft.com/office/drawing/2014/main" id="{91896760-EA4F-43BA-9CD6-53ED2283F08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6567" name="Group 7">
            <a:extLst>
              <a:ext uri="{FF2B5EF4-FFF2-40B4-BE49-F238E27FC236}">
                <a16:creationId xmlns:a16="http://schemas.microsoft.com/office/drawing/2014/main" id="{E0B32DC5-9A7E-4B2F-988D-2BA4FEF9E0C8}"/>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66613" name="Rectangle 8">
              <a:extLst>
                <a:ext uri="{FF2B5EF4-FFF2-40B4-BE49-F238E27FC236}">
                  <a16:creationId xmlns:a16="http://schemas.microsoft.com/office/drawing/2014/main" id="{89C62F65-4039-4966-9409-7CAEDCFA7EA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14" name="Rectangle 9">
              <a:extLst>
                <a:ext uri="{FF2B5EF4-FFF2-40B4-BE49-F238E27FC236}">
                  <a16:creationId xmlns:a16="http://schemas.microsoft.com/office/drawing/2014/main" id="{FB83D552-7A45-417B-B813-672270F5802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6568" name="Line 10">
            <a:extLst>
              <a:ext uri="{FF2B5EF4-FFF2-40B4-BE49-F238E27FC236}">
                <a16:creationId xmlns:a16="http://schemas.microsoft.com/office/drawing/2014/main" id="{E61EBE85-0FA5-4614-B293-CE6C69AAA648}"/>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9" name="Oval 11">
            <a:extLst>
              <a:ext uri="{FF2B5EF4-FFF2-40B4-BE49-F238E27FC236}">
                <a16:creationId xmlns:a16="http://schemas.microsoft.com/office/drawing/2014/main" id="{C32E7DD8-75B1-4459-B715-77239C8A31B3}"/>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6570" name="Group 12">
            <a:extLst>
              <a:ext uri="{FF2B5EF4-FFF2-40B4-BE49-F238E27FC236}">
                <a16:creationId xmlns:a16="http://schemas.microsoft.com/office/drawing/2014/main" id="{D4177386-019F-4D71-BC83-E4A273B9B07A}"/>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66611" name="Rectangle 13">
              <a:extLst>
                <a:ext uri="{FF2B5EF4-FFF2-40B4-BE49-F238E27FC236}">
                  <a16:creationId xmlns:a16="http://schemas.microsoft.com/office/drawing/2014/main" id="{D8832226-952F-411D-A287-D165D39E2D5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12" name="Rectangle 14">
              <a:extLst>
                <a:ext uri="{FF2B5EF4-FFF2-40B4-BE49-F238E27FC236}">
                  <a16:creationId xmlns:a16="http://schemas.microsoft.com/office/drawing/2014/main" id="{E3852A2C-5759-4E73-B7C7-160DE27D163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6571" name="Group 15">
            <a:extLst>
              <a:ext uri="{FF2B5EF4-FFF2-40B4-BE49-F238E27FC236}">
                <a16:creationId xmlns:a16="http://schemas.microsoft.com/office/drawing/2014/main" id="{EEB9A2AE-243D-4EBC-B2C3-51E9CC8628F8}"/>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66609" name="Rectangle 16">
              <a:extLst>
                <a:ext uri="{FF2B5EF4-FFF2-40B4-BE49-F238E27FC236}">
                  <a16:creationId xmlns:a16="http://schemas.microsoft.com/office/drawing/2014/main" id="{E4E0B5ED-E233-40BD-A61F-48D69582EE7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10" name="Rectangle 17">
              <a:extLst>
                <a:ext uri="{FF2B5EF4-FFF2-40B4-BE49-F238E27FC236}">
                  <a16:creationId xmlns:a16="http://schemas.microsoft.com/office/drawing/2014/main" id="{BD591B4A-3C89-4AFB-985E-B74BE3D88C8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6572" name="Line 18">
            <a:extLst>
              <a:ext uri="{FF2B5EF4-FFF2-40B4-BE49-F238E27FC236}">
                <a16:creationId xmlns:a16="http://schemas.microsoft.com/office/drawing/2014/main" id="{C37B7541-DAE2-42CE-B376-14DCEA65F129}"/>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73" name="Group 19">
            <a:extLst>
              <a:ext uri="{FF2B5EF4-FFF2-40B4-BE49-F238E27FC236}">
                <a16:creationId xmlns:a16="http://schemas.microsoft.com/office/drawing/2014/main" id="{667EC8E2-80C8-4EFF-8126-100AE60F2A03}"/>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66597" name="Oval 20">
              <a:extLst>
                <a:ext uri="{FF2B5EF4-FFF2-40B4-BE49-F238E27FC236}">
                  <a16:creationId xmlns:a16="http://schemas.microsoft.com/office/drawing/2014/main" id="{51A7B865-1864-450C-B6D6-05AD5A01D610}"/>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6598" name="Group 21">
              <a:extLst>
                <a:ext uri="{FF2B5EF4-FFF2-40B4-BE49-F238E27FC236}">
                  <a16:creationId xmlns:a16="http://schemas.microsoft.com/office/drawing/2014/main" id="{762A12F8-C05D-4859-A2ED-2EFBC7C16FF8}"/>
                </a:ext>
              </a:extLst>
            </p:cNvPr>
            <p:cNvGrpSpPr>
              <a:grpSpLocks/>
            </p:cNvGrpSpPr>
            <p:nvPr/>
          </p:nvGrpSpPr>
          <p:grpSpPr bwMode="auto">
            <a:xfrm>
              <a:off x="1008" y="1920"/>
              <a:ext cx="1056" cy="720"/>
              <a:chOff x="1008" y="1968"/>
              <a:chExt cx="1056" cy="720"/>
            </a:xfrm>
            <a:grpFill/>
          </p:grpSpPr>
          <p:grpSp>
            <p:nvGrpSpPr>
              <p:cNvPr id="66600" name="Group 22">
                <a:extLst>
                  <a:ext uri="{FF2B5EF4-FFF2-40B4-BE49-F238E27FC236}">
                    <a16:creationId xmlns:a16="http://schemas.microsoft.com/office/drawing/2014/main" id="{82D9174E-9C85-4B5B-AC38-8D4283596189}"/>
                  </a:ext>
                </a:extLst>
              </p:cNvPr>
              <p:cNvGrpSpPr>
                <a:grpSpLocks/>
              </p:cNvGrpSpPr>
              <p:nvPr/>
            </p:nvGrpSpPr>
            <p:grpSpPr bwMode="auto">
              <a:xfrm>
                <a:off x="1008" y="2208"/>
                <a:ext cx="1056" cy="240"/>
                <a:chOff x="1152" y="2304"/>
                <a:chExt cx="1056" cy="480"/>
              </a:xfrm>
              <a:grpFill/>
            </p:grpSpPr>
            <p:sp>
              <p:nvSpPr>
                <p:cNvPr id="66607" name="Rectangle 23">
                  <a:extLst>
                    <a:ext uri="{FF2B5EF4-FFF2-40B4-BE49-F238E27FC236}">
                      <a16:creationId xmlns:a16="http://schemas.microsoft.com/office/drawing/2014/main" id="{4389D881-3275-4008-A9F6-691E9B988EF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08" name="Rectangle 24">
                  <a:extLst>
                    <a:ext uri="{FF2B5EF4-FFF2-40B4-BE49-F238E27FC236}">
                      <a16:creationId xmlns:a16="http://schemas.microsoft.com/office/drawing/2014/main" id="{11981ACC-9079-45CF-B4CC-9690C97F80F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6601" name="Group 25">
                <a:extLst>
                  <a:ext uri="{FF2B5EF4-FFF2-40B4-BE49-F238E27FC236}">
                    <a16:creationId xmlns:a16="http://schemas.microsoft.com/office/drawing/2014/main" id="{999ACCA6-3D4E-4F5E-9A21-93B1F68388FF}"/>
                  </a:ext>
                </a:extLst>
              </p:cNvPr>
              <p:cNvGrpSpPr>
                <a:grpSpLocks/>
              </p:cNvGrpSpPr>
              <p:nvPr/>
            </p:nvGrpSpPr>
            <p:grpSpPr bwMode="auto">
              <a:xfrm>
                <a:off x="1008" y="2448"/>
                <a:ext cx="1056" cy="240"/>
                <a:chOff x="1152" y="2304"/>
                <a:chExt cx="1056" cy="480"/>
              </a:xfrm>
              <a:grpFill/>
            </p:grpSpPr>
            <p:sp>
              <p:nvSpPr>
                <p:cNvPr id="66605" name="Rectangle 26">
                  <a:extLst>
                    <a:ext uri="{FF2B5EF4-FFF2-40B4-BE49-F238E27FC236}">
                      <a16:creationId xmlns:a16="http://schemas.microsoft.com/office/drawing/2014/main" id="{80D2421E-44C4-4863-9B26-EAE3A336F17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06" name="Rectangle 27">
                  <a:extLst>
                    <a:ext uri="{FF2B5EF4-FFF2-40B4-BE49-F238E27FC236}">
                      <a16:creationId xmlns:a16="http://schemas.microsoft.com/office/drawing/2014/main" id="{FE5A30A7-9C47-49D5-84C6-4413F03D326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6602" name="Group 28">
                <a:extLst>
                  <a:ext uri="{FF2B5EF4-FFF2-40B4-BE49-F238E27FC236}">
                    <a16:creationId xmlns:a16="http://schemas.microsoft.com/office/drawing/2014/main" id="{844624A7-0A5B-4E65-BA9E-D45F0A48FB83}"/>
                  </a:ext>
                </a:extLst>
              </p:cNvPr>
              <p:cNvGrpSpPr>
                <a:grpSpLocks/>
              </p:cNvGrpSpPr>
              <p:nvPr/>
            </p:nvGrpSpPr>
            <p:grpSpPr bwMode="auto">
              <a:xfrm>
                <a:off x="1008" y="1968"/>
                <a:ext cx="1056" cy="240"/>
                <a:chOff x="1152" y="2304"/>
                <a:chExt cx="1056" cy="480"/>
              </a:xfrm>
              <a:grpFill/>
            </p:grpSpPr>
            <p:sp>
              <p:nvSpPr>
                <p:cNvPr id="66603" name="Rectangle 29">
                  <a:extLst>
                    <a:ext uri="{FF2B5EF4-FFF2-40B4-BE49-F238E27FC236}">
                      <a16:creationId xmlns:a16="http://schemas.microsoft.com/office/drawing/2014/main" id="{07D48B7C-20E8-48E7-92BA-8E152C1EFB9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604" name="Rectangle 30">
                  <a:extLst>
                    <a:ext uri="{FF2B5EF4-FFF2-40B4-BE49-F238E27FC236}">
                      <a16:creationId xmlns:a16="http://schemas.microsoft.com/office/drawing/2014/main" id="{590C85B4-BDF7-4DBE-A2C1-1860CD8E98C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6599" name="Line 31">
              <a:extLst>
                <a:ext uri="{FF2B5EF4-FFF2-40B4-BE49-F238E27FC236}">
                  <a16:creationId xmlns:a16="http://schemas.microsoft.com/office/drawing/2014/main" id="{85AFEDD3-F011-4055-880F-5DE4A5961B8E}"/>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66574" name="Line 32">
            <a:extLst>
              <a:ext uri="{FF2B5EF4-FFF2-40B4-BE49-F238E27FC236}">
                <a16:creationId xmlns:a16="http://schemas.microsoft.com/office/drawing/2014/main" id="{A1D6EF5D-7216-4E21-872C-DC1B40C0AAB4}"/>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AutoShape 33">
            <a:extLst>
              <a:ext uri="{FF2B5EF4-FFF2-40B4-BE49-F238E27FC236}">
                <a16:creationId xmlns:a16="http://schemas.microsoft.com/office/drawing/2014/main" id="{4B17C6A4-C539-47DE-8273-F9B0D6CAB95E}"/>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6576" name="AutoShape 34">
            <a:extLst>
              <a:ext uri="{FF2B5EF4-FFF2-40B4-BE49-F238E27FC236}">
                <a16:creationId xmlns:a16="http://schemas.microsoft.com/office/drawing/2014/main" id="{BE23BADF-551B-4F3F-B903-190917444570}"/>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6577" name="AutoShape 35">
            <a:extLst>
              <a:ext uri="{FF2B5EF4-FFF2-40B4-BE49-F238E27FC236}">
                <a16:creationId xmlns:a16="http://schemas.microsoft.com/office/drawing/2014/main" id="{DEA7A921-7718-4B3D-9538-5703A5C04479}"/>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6578" name="Rectangle 36">
            <a:extLst>
              <a:ext uri="{FF2B5EF4-FFF2-40B4-BE49-F238E27FC236}">
                <a16:creationId xmlns:a16="http://schemas.microsoft.com/office/drawing/2014/main" id="{70CC3A85-7D6F-4E3F-9184-93B1F3D54044}"/>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6579" name="Rectangle 37">
            <a:extLst>
              <a:ext uri="{FF2B5EF4-FFF2-40B4-BE49-F238E27FC236}">
                <a16:creationId xmlns:a16="http://schemas.microsoft.com/office/drawing/2014/main" id="{B58ABC05-AF5A-4E1A-A055-62534B094AED}"/>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580" name="Rectangle 38">
            <a:extLst>
              <a:ext uri="{FF2B5EF4-FFF2-40B4-BE49-F238E27FC236}">
                <a16:creationId xmlns:a16="http://schemas.microsoft.com/office/drawing/2014/main" id="{C5F3DF7E-F665-44EF-8C61-9B569A5F9FFE}"/>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581" name="AutoShape 39">
            <a:extLst>
              <a:ext uri="{FF2B5EF4-FFF2-40B4-BE49-F238E27FC236}">
                <a16:creationId xmlns:a16="http://schemas.microsoft.com/office/drawing/2014/main" id="{F3B4F524-6D88-4E74-B69C-BEE285487B0B}"/>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66582" name="Line 40">
            <a:extLst>
              <a:ext uri="{FF2B5EF4-FFF2-40B4-BE49-F238E27FC236}">
                <a16:creationId xmlns:a16="http://schemas.microsoft.com/office/drawing/2014/main" id="{1FADA248-CCD6-433C-A6FD-EE5F9352E175}"/>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3" name="Line 41">
            <a:extLst>
              <a:ext uri="{FF2B5EF4-FFF2-40B4-BE49-F238E27FC236}">
                <a16:creationId xmlns:a16="http://schemas.microsoft.com/office/drawing/2014/main" id="{E4079EB1-B321-4522-8883-945BA27DBEE0}"/>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4" name="Line 42">
            <a:extLst>
              <a:ext uri="{FF2B5EF4-FFF2-40B4-BE49-F238E27FC236}">
                <a16:creationId xmlns:a16="http://schemas.microsoft.com/office/drawing/2014/main" id="{30DEE453-E259-4CBF-909E-881EEF8A269D}"/>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5" name="Line 43">
            <a:extLst>
              <a:ext uri="{FF2B5EF4-FFF2-40B4-BE49-F238E27FC236}">
                <a16:creationId xmlns:a16="http://schemas.microsoft.com/office/drawing/2014/main" id="{5CEAD07A-2808-4183-949F-10F6BACAE66B}"/>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Rectangle 44">
            <a:extLst>
              <a:ext uri="{FF2B5EF4-FFF2-40B4-BE49-F238E27FC236}">
                <a16:creationId xmlns:a16="http://schemas.microsoft.com/office/drawing/2014/main" id="{9727F068-0AA7-401B-B431-F168A70D9E2D}"/>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587" name="Rectangle 45">
            <a:extLst>
              <a:ext uri="{FF2B5EF4-FFF2-40B4-BE49-F238E27FC236}">
                <a16:creationId xmlns:a16="http://schemas.microsoft.com/office/drawing/2014/main" id="{48F391FC-0096-4079-9EDD-943CF87B10C0}"/>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6588" name="Rectangle 46">
            <a:extLst>
              <a:ext uri="{FF2B5EF4-FFF2-40B4-BE49-F238E27FC236}">
                <a16:creationId xmlns:a16="http://schemas.microsoft.com/office/drawing/2014/main" id="{F62C5A7F-312E-47CC-8BC4-19F49C233780}"/>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66589" name="Rectangle 47">
            <a:extLst>
              <a:ext uri="{FF2B5EF4-FFF2-40B4-BE49-F238E27FC236}">
                <a16:creationId xmlns:a16="http://schemas.microsoft.com/office/drawing/2014/main" id="{DF1343F5-1C22-40ED-B5D2-9AEA82DBB700}"/>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grpSp>
        <p:nvGrpSpPr>
          <p:cNvPr id="11" name="Group 48">
            <a:extLst>
              <a:ext uri="{FF2B5EF4-FFF2-40B4-BE49-F238E27FC236}">
                <a16:creationId xmlns:a16="http://schemas.microsoft.com/office/drawing/2014/main" id="{1A072501-E601-41D1-92D2-FDE170D82CCB}"/>
              </a:ext>
            </a:extLst>
          </p:cNvPr>
          <p:cNvGrpSpPr>
            <a:grpSpLocks/>
          </p:cNvGrpSpPr>
          <p:nvPr/>
        </p:nvGrpSpPr>
        <p:grpSpPr bwMode="auto">
          <a:xfrm>
            <a:off x="7620000" y="1981200"/>
            <a:ext cx="1436688" cy="1295400"/>
            <a:chOff x="4800" y="1248"/>
            <a:chExt cx="905" cy="816"/>
          </a:xfrm>
        </p:grpSpPr>
        <p:sp>
          <p:nvSpPr>
            <p:cNvPr id="66595" name="Text Box 49">
              <a:extLst>
                <a:ext uri="{FF2B5EF4-FFF2-40B4-BE49-F238E27FC236}">
                  <a16:creationId xmlns:a16="http://schemas.microsoft.com/office/drawing/2014/main" id="{5A5F1759-173B-46D7-A530-15DC34D69797}"/>
                </a:ext>
              </a:extLst>
            </p:cNvPr>
            <p:cNvSpPr txBox="1">
              <a:spLocks noChangeArrowheads="1"/>
            </p:cNvSpPr>
            <p:nvPr/>
          </p:nvSpPr>
          <p:spPr bwMode="auto">
            <a:xfrm>
              <a:off x="5184" y="1632"/>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66596" name="Freeform 50">
              <a:extLst>
                <a:ext uri="{FF2B5EF4-FFF2-40B4-BE49-F238E27FC236}">
                  <a16:creationId xmlns:a16="http://schemas.microsoft.com/office/drawing/2014/main" id="{81ED47DB-E26B-45DC-941F-85ACF9004D04}"/>
                </a:ext>
              </a:extLst>
            </p:cNvPr>
            <p:cNvSpPr>
              <a:spLocks/>
            </p:cNvSpPr>
            <p:nvPr/>
          </p:nvSpPr>
          <p:spPr bwMode="auto">
            <a:xfrm>
              <a:off x="4800"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2" name="Group 51">
            <a:extLst>
              <a:ext uri="{FF2B5EF4-FFF2-40B4-BE49-F238E27FC236}">
                <a16:creationId xmlns:a16="http://schemas.microsoft.com/office/drawing/2014/main" id="{5DA5110B-D8D8-47C4-BA51-BE789BE28D89}"/>
              </a:ext>
            </a:extLst>
          </p:cNvPr>
          <p:cNvGrpSpPr>
            <a:grpSpLocks/>
          </p:cNvGrpSpPr>
          <p:nvPr/>
        </p:nvGrpSpPr>
        <p:grpSpPr bwMode="auto">
          <a:xfrm>
            <a:off x="7924800" y="3352800"/>
            <a:ext cx="1135063" cy="1066800"/>
            <a:chOff x="4992" y="2112"/>
            <a:chExt cx="715" cy="672"/>
          </a:xfrm>
        </p:grpSpPr>
        <p:sp>
          <p:nvSpPr>
            <p:cNvPr id="66593" name="Freeform 52">
              <a:extLst>
                <a:ext uri="{FF2B5EF4-FFF2-40B4-BE49-F238E27FC236}">
                  <a16:creationId xmlns:a16="http://schemas.microsoft.com/office/drawing/2014/main" id="{A858A309-85D7-44AE-9B92-EFE74238730B}"/>
                </a:ext>
              </a:extLst>
            </p:cNvPr>
            <p:cNvSpPr>
              <a:spLocks/>
            </p:cNvSpPr>
            <p:nvPr/>
          </p:nvSpPr>
          <p:spPr bwMode="auto">
            <a:xfrm>
              <a:off x="4992"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6594" name="Text Box 53">
              <a:extLst>
                <a:ext uri="{FF2B5EF4-FFF2-40B4-BE49-F238E27FC236}">
                  <a16:creationId xmlns:a16="http://schemas.microsoft.com/office/drawing/2014/main" id="{7A8C8147-29E1-46B3-B017-B41971F1499F}"/>
                </a:ext>
              </a:extLst>
            </p:cNvPr>
            <p:cNvSpPr txBox="1">
              <a:spLocks noChangeArrowheads="1"/>
            </p:cNvSpPr>
            <p:nvPr/>
          </p:nvSpPr>
          <p:spPr bwMode="auto">
            <a:xfrm>
              <a:off x="5136" y="2352"/>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sp>
        <p:nvSpPr>
          <p:cNvPr id="364598" name="Freeform 54">
            <a:extLst>
              <a:ext uri="{FF2B5EF4-FFF2-40B4-BE49-F238E27FC236}">
                <a16:creationId xmlns:a16="http://schemas.microsoft.com/office/drawing/2014/main" id="{7F1A07E1-D93E-4192-9755-0311C3C09D83}"/>
              </a:ext>
            </a:extLst>
          </p:cNvPr>
          <p:cNvSpPr>
            <a:spLocks/>
          </p:cNvSpPr>
          <p:nvPr/>
        </p:nvSpPr>
        <p:spPr bwMode="auto">
          <a:xfrm>
            <a:off x="5486400" y="4419600"/>
            <a:ext cx="457200" cy="990589"/>
          </a:xfrm>
          <a:custGeom>
            <a:avLst/>
            <a:gdLst>
              <a:gd name="T0" fmla="*/ 0 w 96"/>
              <a:gd name="T1" fmla="*/ 0 h 624"/>
              <a:gd name="T2" fmla="*/ 96 w 96"/>
              <a:gd name="T3" fmla="*/ 432 h 624"/>
              <a:gd name="T4" fmla="*/ 0 w 96"/>
              <a:gd name="T5" fmla="*/ 624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0"/>
                </a:moveTo>
                <a:cubicBezTo>
                  <a:pt x="48" y="164"/>
                  <a:pt x="96" y="328"/>
                  <a:pt x="96" y="432"/>
                </a:cubicBezTo>
                <a:cubicBezTo>
                  <a:pt x="96" y="536"/>
                  <a:pt x="48" y="580"/>
                  <a:pt x="0" y="624"/>
                </a:cubicBezTo>
              </a:path>
            </a:pathLst>
          </a:custGeom>
          <a:solidFill>
            <a:schemeClr val="bg1"/>
          </a:solid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9" name="Rectangle 2">
            <a:extLst>
              <a:ext uri="{FF2B5EF4-FFF2-40B4-BE49-F238E27FC236}">
                <a16:creationId xmlns:a16="http://schemas.microsoft.com/office/drawing/2014/main" id="{BB3231FD-F5C5-4D40-87F3-2E390AB1E864}"/>
              </a:ext>
            </a:extLst>
          </p:cNvPr>
          <p:cNvSpPr>
            <a:spLocks noGrp="1" noChangeArrowheads="1"/>
          </p:cNvSpPr>
          <p:nvPr>
            <p:ph type="title"/>
          </p:nvPr>
        </p:nvSpPr>
        <p:spPr>
          <a:xfrm>
            <a:off x="457200" y="274638"/>
            <a:ext cx="8229600" cy="1143000"/>
          </a:xfrm>
        </p:spPr>
        <p:txBody>
          <a:bodyPr/>
          <a:lstStyle/>
          <a:p>
            <a:pPr eaLnBrk="1" hangingPunct="1"/>
            <a:r>
              <a:rPr lang="en-US" altLang="zh-CN" dirty="0"/>
              <a:t>MSI Visualization</a:t>
            </a:r>
          </a:p>
        </p:txBody>
      </p:sp>
      <p:sp>
        <p:nvSpPr>
          <p:cNvPr id="2" name="矩形 1">
            <a:extLst>
              <a:ext uri="{FF2B5EF4-FFF2-40B4-BE49-F238E27FC236}">
                <a16:creationId xmlns:a16="http://schemas.microsoft.com/office/drawing/2014/main" id="{AD21BA9A-5595-4D0A-9CE6-43E2207E1F29}"/>
              </a:ext>
            </a:extLst>
          </p:cNvPr>
          <p:cNvSpPr/>
          <p:nvPr/>
        </p:nvSpPr>
        <p:spPr>
          <a:xfrm>
            <a:off x="200492" y="5051657"/>
            <a:ext cx="3719162" cy="1477328"/>
          </a:xfrm>
          <a:prstGeom prst="rect">
            <a:avLst/>
          </a:prstGeom>
          <a:ln>
            <a:solidFill>
              <a:srgbClr val="C00000"/>
            </a:solidFill>
          </a:ln>
        </p:spPr>
        <p:txBody>
          <a:bodyPr wrap="square">
            <a:spAutoFit/>
          </a:bodyPr>
          <a:lstStyle/>
          <a:p>
            <a:pPr algn="ctr"/>
            <a:r>
              <a:rPr lang="en-US" altLang="zh-CN" b="1" dirty="0"/>
              <a:t>Note: </a:t>
            </a:r>
            <a:r>
              <a:rPr lang="en-US" altLang="zh-CN" dirty="0"/>
              <a:t>the memory controller also attempts to fetch the block from the main memory because it does not know if eventually a cache will supply the data or not.</a:t>
            </a:r>
            <a:endParaRPr lang="zh-CN" altLang="en-US" dirty="0"/>
          </a:p>
        </p:txBody>
      </p:sp>
    </p:spTree>
    <p:extLst>
      <p:ext uri="{BB962C8B-B14F-4D97-AF65-F5344CB8AC3E}">
        <p14:creationId xmlns:p14="http://schemas.microsoft.com/office/powerpoint/2010/main" val="1294002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8"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a:extLst>
              <a:ext uri="{FF2B5EF4-FFF2-40B4-BE49-F238E27FC236}">
                <a16:creationId xmlns:a16="http://schemas.microsoft.com/office/drawing/2014/main" id="{220E5F23-2FD1-4EDB-A922-434D8F5B1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DA91FA7-3C77-4368-9392-6E342CAD7C53}" type="slidenum">
              <a:rPr lang="en-US" altLang="zh-CN" sz="1200"/>
              <a:pPr/>
              <a:t>5</a:t>
            </a:fld>
            <a:endParaRPr lang="en-US" altLang="zh-CN" sz="1200"/>
          </a:p>
        </p:txBody>
      </p:sp>
      <p:sp>
        <p:nvSpPr>
          <p:cNvPr id="24580" name="Rectangle 2">
            <a:extLst>
              <a:ext uri="{FF2B5EF4-FFF2-40B4-BE49-F238E27FC236}">
                <a16:creationId xmlns:a16="http://schemas.microsoft.com/office/drawing/2014/main" id="{BE7B1625-215C-405F-A736-D4595084E4BF}"/>
              </a:ext>
            </a:extLst>
          </p:cNvPr>
          <p:cNvSpPr>
            <a:spLocks noGrp="1" noChangeArrowheads="1"/>
          </p:cNvSpPr>
          <p:nvPr>
            <p:ph type="title"/>
          </p:nvPr>
        </p:nvSpPr>
        <p:spPr>
          <a:xfrm>
            <a:off x="456591" y="-25606"/>
            <a:ext cx="8229600" cy="1143000"/>
          </a:xfrm>
        </p:spPr>
        <p:txBody>
          <a:bodyPr/>
          <a:lstStyle/>
          <a:p>
            <a:pPr eaLnBrk="1" hangingPunct="1"/>
            <a:r>
              <a:rPr lang="en-US" altLang="zh-CN" dirty="0"/>
              <a:t>Cache Coherence Problem</a:t>
            </a:r>
          </a:p>
        </p:txBody>
      </p:sp>
      <p:sp>
        <p:nvSpPr>
          <p:cNvPr id="166915" name="Rectangle 3">
            <a:extLst>
              <a:ext uri="{FF2B5EF4-FFF2-40B4-BE49-F238E27FC236}">
                <a16:creationId xmlns:a16="http://schemas.microsoft.com/office/drawing/2014/main" id="{901D4292-7155-4150-96E9-34491183AB4E}"/>
              </a:ext>
            </a:extLst>
          </p:cNvPr>
          <p:cNvSpPr>
            <a:spLocks noGrp="1" noChangeArrowheads="1"/>
          </p:cNvSpPr>
          <p:nvPr>
            <p:ph type="body" idx="1"/>
          </p:nvPr>
        </p:nvSpPr>
        <p:spPr>
          <a:xfrm>
            <a:off x="323528" y="3657162"/>
            <a:ext cx="8229600" cy="3064313"/>
          </a:xfrm>
        </p:spPr>
        <p:txBody>
          <a:bodyPr>
            <a:normAutofit fontScale="85000" lnSpcReduction="20000"/>
          </a:bodyPr>
          <a:lstStyle/>
          <a:p>
            <a:pPr eaLnBrk="1" hangingPunct="1"/>
            <a:r>
              <a:rPr lang="en-US" altLang="zh-CN" dirty="0"/>
              <a:t>Illustration 2: </a:t>
            </a:r>
          </a:p>
          <a:p>
            <a:pPr lvl="1"/>
            <a:r>
              <a:rPr lang="en-US" altLang="zh-CN" dirty="0"/>
              <a:t>You have </a:t>
            </a:r>
            <a:r>
              <a:rPr lang="en-US" altLang="zh-CN" b="1" dirty="0">
                <a:solidFill>
                  <a:srgbClr val="FF0000"/>
                </a:solidFill>
              </a:rPr>
              <a:t>placed a mail </a:t>
            </a:r>
            <a:r>
              <a:rPr lang="en-US" altLang="zh-CN" dirty="0"/>
              <a:t>on the mailbox telling B to change the meeting month to </a:t>
            </a:r>
            <a:r>
              <a:rPr lang="en-US" altLang="zh-CN" dirty="0">
                <a:solidFill>
                  <a:srgbClr val="0066CC"/>
                </a:solidFill>
              </a:rPr>
              <a:t>3 months from now</a:t>
            </a:r>
            <a:r>
              <a:rPr lang="en-US" altLang="zh-CN" dirty="0"/>
              <a:t>. </a:t>
            </a:r>
          </a:p>
          <a:p>
            <a:pPr lvl="1"/>
            <a:r>
              <a:rPr lang="en-US" altLang="zh-CN" dirty="0"/>
              <a:t>Unfortunately, you find out again that you </a:t>
            </a:r>
            <a:r>
              <a:rPr lang="en-US" altLang="zh-CN" dirty="0">
                <a:solidFill>
                  <a:srgbClr val="C00000"/>
                </a:solidFill>
              </a:rPr>
              <a:t>cannot meet 3 months from now </a:t>
            </a:r>
          </a:p>
          <a:p>
            <a:pPr lvl="1"/>
            <a:r>
              <a:rPr lang="en-US" altLang="zh-CN" dirty="0"/>
              <a:t>You need to change it to </a:t>
            </a:r>
            <a:r>
              <a:rPr lang="en-US" altLang="zh-CN" dirty="0">
                <a:solidFill>
                  <a:srgbClr val="C00000"/>
                </a:solidFill>
              </a:rPr>
              <a:t>2 months from now</a:t>
            </a:r>
            <a:r>
              <a:rPr lang="en-US" altLang="zh-CN" dirty="0"/>
              <a:t>.</a:t>
            </a:r>
          </a:p>
          <a:p>
            <a:pPr eaLnBrk="1" hangingPunct="1"/>
            <a:endParaRPr lang="en-US" altLang="zh-CN" dirty="0">
              <a:ea typeface="ＭＳ Ｐゴシック" panose="020B0600070205080204" pitchFamily="34" charset="-128"/>
            </a:endParaRPr>
          </a:p>
        </p:txBody>
      </p:sp>
      <p:pic>
        <p:nvPicPr>
          <p:cNvPr id="5" name="图片 4">
            <a:extLst>
              <a:ext uri="{FF2B5EF4-FFF2-40B4-BE49-F238E27FC236}">
                <a16:creationId xmlns:a16="http://schemas.microsoft.com/office/drawing/2014/main" id="{6D39C19D-7532-44D6-9999-B6205EB2BBB6}"/>
              </a:ext>
            </a:extLst>
          </p:cNvPr>
          <p:cNvPicPr>
            <a:picLocks noChangeAspect="1"/>
          </p:cNvPicPr>
          <p:nvPr/>
        </p:nvPicPr>
        <p:blipFill>
          <a:blip r:embed="rId3"/>
          <a:stretch>
            <a:fillRect/>
          </a:stretch>
        </p:blipFill>
        <p:spPr>
          <a:xfrm>
            <a:off x="1331640" y="1273893"/>
            <a:ext cx="1296144" cy="1726543"/>
          </a:xfrm>
          <a:prstGeom prst="rect">
            <a:avLst/>
          </a:prstGeom>
        </p:spPr>
      </p:pic>
      <p:pic>
        <p:nvPicPr>
          <p:cNvPr id="6" name="图片 5">
            <a:extLst>
              <a:ext uri="{FF2B5EF4-FFF2-40B4-BE49-F238E27FC236}">
                <a16:creationId xmlns:a16="http://schemas.microsoft.com/office/drawing/2014/main" id="{E0B37D66-4D6A-49D0-B1E3-F0ADBF67953C}"/>
              </a:ext>
            </a:extLst>
          </p:cNvPr>
          <p:cNvPicPr>
            <a:picLocks noChangeAspect="1"/>
          </p:cNvPicPr>
          <p:nvPr/>
        </p:nvPicPr>
        <p:blipFill>
          <a:blip r:embed="rId4"/>
          <a:stretch>
            <a:fillRect/>
          </a:stretch>
        </p:blipFill>
        <p:spPr>
          <a:xfrm>
            <a:off x="5508108" y="1182126"/>
            <a:ext cx="1113702" cy="1880593"/>
          </a:xfrm>
          <a:prstGeom prst="rect">
            <a:avLst/>
          </a:prstGeom>
        </p:spPr>
      </p:pic>
      <p:grpSp>
        <p:nvGrpSpPr>
          <p:cNvPr id="11" name="组合 10">
            <a:extLst>
              <a:ext uri="{FF2B5EF4-FFF2-40B4-BE49-F238E27FC236}">
                <a16:creationId xmlns:a16="http://schemas.microsoft.com/office/drawing/2014/main" id="{A3F001BF-69B2-43EE-9A75-7B4F51A077E7}"/>
              </a:ext>
            </a:extLst>
          </p:cNvPr>
          <p:cNvGrpSpPr/>
          <p:nvPr/>
        </p:nvGrpSpPr>
        <p:grpSpPr>
          <a:xfrm>
            <a:off x="2077610" y="2516100"/>
            <a:ext cx="3397102" cy="1127208"/>
            <a:chOff x="2077610" y="2516100"/>
            <a:chExt cx="3397102" cy="1127208"/>
          </a:xfrm>
        </p:grpSpPr>
        <p:sp>
          <p:nvSpPr>
            <p:cNvPr id="4" name="任意多边形: 形状 3">
              <a:extLst>
                <a:ext uri="{FF2B5EF4-FFF2-40B4-BE49-F238E27FC236}">
                  <a16:creationId xmlns:a16="http://schemas.microsoft.com/office/drawing/2014/main" id="{9F1AA241-571E-4D28-B6D2-5DDB0CB6A8F5}"/>
                </a:ext>
              </a:extLst>
            </p:cNvPr>
            <p:cNvSpPr/>
            <p:nvPr/>
          </p:nvSpPr>
          <p:spPr>
            <a:xfrm>
              <a:off x="2077610" y="2516100"/>
              <a:ext cx="3397102" cy="945091"/>
            </a:xfrm>
            <a:custGeom>
              <a:avLst/>
              <a:gdLst>
                <a:gd name="connsiteX0" fmla="*/ 0 w 3397102"/>
                <a:gd name="connsiteY0" fmla="*/ 0 h 945091"/>
                <a:gd name="connsiteX1" fmla="*/ 1158949 w 3397102"/>
                <a:gd name="connsiteY1" fmla="*/ 919716 h 945091"/>
                <a:gd name="connsiteX2" fmla="*/ 2929270 w 3397102"/>
                <a:gd name="connsiteY2" fmla="*/ 632637 h 945091"/>
                <a:gd name="connsiteX3" fmla="*/ 3397102 w 3397102"/>
                <a:gd name="connsiteY3" fmla="*/ 53162 h 945091"/>
              </a:gdLst>
              <a:ahLst/>
              <a:cxnLst>
                <a:cxn ang="0">
                  <a:pos x="connsiteX0" y="connsiteY0"/>
                </a:cxn>
                <a:cxn ang="0">
                  <a:pos x="connsiteX1" y="connsiteY1"/>
                </a:cxn>
                <a:cxn ang="0">
                  <a:pos x="connsiteX2" y="connsiteY2"/>
                </a:cxn>
                <a:cxn ang="0">
                  <a:pos x="connsiteX3" y="connsiteY3"/>
                </a:cxn>
              </a:cxnLst>
              <a:rect l="l" t="t" r="r" b="b"/>
              <a:pathLst>
                <a:path w="3397102" h="945091">
                  <a:moveTo>
                    <a:pt x="0" y="0"/>
                  </a:moveTo>
                  <a:cubicBezTo>
                    <a:pt x="335368" y="407138"/>
                    <a:pt x="670737" y="814277"/>
                    <a:pt x="1158949" y="919716"/>
                  </a:cubicBezTo>
                  <a:cubicBezTo>
                    <a:pt x="1647161" y="1025155"/>
                    <a:pt x="2556244" y="777063"/>
                    <a:pt x="2929270" y="632637"/>
                  </a:cubicBezTo>
                  <a:cubicBezTo>
                    <a:pt x="3302296" y="488211"/>
                    <a:pt x="3349699" y="270686"/>
                    <a:pt x="3397102" y="53162"/>
                  </a:cubicBezTo>
                </a:path>
              </a:pathLst>
            </a:custGeom>
            <a:noFill/>
            <a:ln>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D33B1696-F02E-4E2D-94BF-17606757010C}"/>
                </a:ext>
              </a:extLst>
            </p:cNvPr>
            <p:cNvPicPr>
              <a:picLocks noChangeAspect="1"/>
            </p:cNvPicPr>
            <p:nvPr/>
          </p:nvPicPr>
          <p:blipFill>
            <a:blip r:embed="rId5"/>
            <a:stretch>
              <a:fillRect/>
            </a:stretch>
          </p:blipFill>
          <p:spPr>
            <a:xfrm>
              <a:off x="3579755" y="3062719"/>
              <a:ext cx="784580" cy="580589"/>
            </a:xfrm>
            <a:prstGeom prst="rect">
              <a:avLst/>
            </a:prstGeom>
          </p:spPr>
        </p:pic>
        <p:sp>
          <p:nvSpPr>
            <p:cNvPr id="10" name="文本框 9">
              <a:extLst>
                <a:ext uri="{FF2B5EF4-FFF2-40B4-BE49-F238E27FC236}">
                  <a16:creationId xmlns:a16="http://schemas.microsoft.com/office/drawing/2014/main" id="{EBD40F6B-4951-44FB-A811-903DB9F08D5A}"/>
                </a:ext>
              </a:extLst>
            </p:cNvPr>
            <p:cNvSpPr txBox="1"/>
            <p:nvPr/>
          </p:nvSpPr>
          <p:spPr>
            <a:xfrm>
              <a:off x="2998702" y="2722303"/>
              <a:ext cx="2109937" cy="369332"/>
            </a:xfrm>
            <a:prstGeom prst="rect">
              <a:avLst/>
            </a:prstGeom>
            <a:noFill/>
          </p:spPr>
          <p:txBody>
            <a:bodyPr wrap="none" rtlCol="0">
              <a:spAutoFit/>
            </a:bodyPr>
            <a:lstStyle/>
            <a:p>
              <a:r>
                <a:rPr lang="en-US" altLang="zh-CN" dirty="0">
                  <a:solidFill>
                    <a:srgbClr val="C00000"/>
                  </a:solidFill>
                  <a:sym typeface="Wingdings" panose="05000000000000000000" pitchFamily="2" charset="2"/>
                </a:rPr>
                <a:t>Meet 2 months later</a:t>
              </a:r>
              <a:endParaRPr lang="zh-CN" altLang="en-US" dirty="0">
                <a:solidFill>
                  <a:srgbClr val="C00000"/>
                </a:solidFill>
              </a:endParaRPr>
            </a:p>
          </p:txBody>
        </p:sp>
      </p:grpSp>
      <p:grpSp>
        <p:nvGrpSpPr>
          <p:cNvPr id="3" name="组合 2">
            <a:extLst>
              <a:ext uri="{FF2B5EF4-FFF2-40B4-BE49-F238E27FC236}">
                <a16:creationId xmlns:a16="http://schemas.microsoft.com/office/drawing/2014/main" id="{6781E7B3-427F-43CA-A1A8-E98F7D1F1BB3}"/>
              </a:ext>
            </a:extLst>
          </p:cNvPr>
          <p:cNvGrpSpPr/>
          <p:nvPr/>
        </p:nvGrpSpPr>
        <p:grpSpPr>
          <a:xfrm>
            <a:off x="2470935" y="1340768"/>
            <a:ext cx="3143892" cy="921005"/>
            <a:chOff x="2470935" y="1340768"/>
            <a:chExt cx="3143892" cy="921005"/>
          </a:xfrm>
        </p:grpSpPr>
        <p:sp>
          <p:nvSpPr>
            <p:cNvPr id="2" name="任意多边形: 形状 1">
              <a:extLst>
                <a:ext uri="{FF2B5EF4-FFF2-40B4-BE49-F238E27FC236}">
                  <a16:creationId xmlns:a16="http://schemas.microsoft.com/office/drawing/2014/main" id="{4C3C615B-8C1B-4168-97A8-543ADA238DD8}"/>
                </a:ext>
              </a:extLst>
            </p:cNvPr>
            <p:cNvSpPr/>
            <p:nvPr/>
          </p:nvSpPr>
          <p:spPr>
            <a:xfrm>
              <a:off x="2470935" y="1868336"/>
              <a:ext cx="3143892" cy="227592"/>
            </a:xfrm>
            <a:custGeom>
              <a:avLst/>
              <a:gdLst>
                <a:gd name="connsiteX0" fmla="*/ 0 w 3143892"/>
                <a:gd name="connsiteY0" fmla="*/ 145399 h 227592"/>
                <a:gd name="connsiteX1" fmla="*/ 1489753 w 3143892"/>
                <a:gd name="connsiteY1" fmla="*/ 1561 h 227592"/>
                <a:gd name="connsiteX2" fmla="*/ 3143892 w 3143892"/>
                <a:gd name="connsiteY2" fmla="*/ 227592 h 227592"/>
                <a:gd name="connsiteX3" fmla="*/ 3143892 w 3143892"/>
                <a:gd name="connsiteY3" fmla="*/ 227592 h 227592"/>
              </a:gdLst>
              <a:ahLst/>
              <a:cxnLst>
                <a:cxn ang="0">
                  <a:pos x="connsiteX0" y="connsiteY0"/>
                </a:cxn>
                <a:cxn ang="0">
                  <a:pos x="connsiteX1" y="connsiteY1"/>
                </a:cxn>
                <a:cxn ang="0">
                  <a:pos x="connsiteX2" y="connsiteY2"/>
                </a:cxn>
                <a:cxn ang="0">
                  <a:pos x="connsiteX3" y="connsiteY3"/>
                </a:cxn>
              </a:cxnLst>
              <a:rect l="l" t="t" r="r" b="b"/>
              <a:pathLst>
                <a:path w="3143892" h="227592">
                  <a:moveTo>
                    <a:pt x="0" y="145399"/>
                  </a:moveTo>
                  <a:cubicBezTo>
                    <a:pt x="482885" y="66630"/>
                    <a:pt x="965771" y="-12138"/>
                    <a:pt x="1489753" y="1561"/>
                  </a:cubicBezTo>
                  <a:cubicBezTo>
                    <a:pt x="2013735" y="15260"/>
                    <a:pt x="3143892" y="227592"/>
                    <a:pt x="3143892" y="227592"/>
                  </a:cubicBezTo>
                  <a:lnTo>
                    <a:pt x="3143892" y="227592"/>
                  </a:ln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E59364BC-22EC-444E-AE01-7089EA3AF4DD}"/>
                </a:ext>
              </a:extLst>
            </p:cNvPr>
            <p:cNvPicPr>
              <a:picLocks noChangeAspect="1"/>
            </p:cNvPicPr>
            <p:nvPr/>
          </p:nvPicPr>
          <p:blipFill>
            <a:blip r:embed="rId5"/>
            <a:stretch>
              <a:fillRect/>
            </a:stretch>
          </p:blipFill>
          <p:spPr>
            <a:xfrm>
              <a:off x="3575151" y="1681184"/>
              <a:ext cx="784580" cy="580589"/>
            </a:xfrm>
            <a:prstGeom prst="rect">
              <a:avLst/>
            </a:prstGeom>
          </p:spPr>
        </p:pic>
        <p:sp>
          <p:nvSpPr>
            <p:cNvPr id="8" name="文本框 7">
              <a:extLst>
                <a:ext uri="{FF2B5EF4-FFF2-40B4-BE49-F238E27FC236}">
                  <a16:creationId xmlns:a16="http://schemas.microsoft.com/office/drawing/2014/main" id="{7C27D7FD-775F-44B2-B69B-69E57AB22A84}"/>
                </a:ext>
              </a:extLst>
            </p:cNvPr>
            <p:cNvSpPr txBox="1"/>
            <p:nvPr/>
          </p:nvSpPr>
          <p:spPr>
            <a:xfrm>
              <a:off x="2994098" y="1340768"/>
              <a:ext cx="2097113" cy="369332"/>
            </a:xfrm>
            <a:prstGeom prst="rect">
              <a:avLst/>
            </a:prstGeom>
            <a:noFill/>
          </p:spPr>
          <p:txBody>
            <a:bodyPr wrap="none" rtlCol="0">
              <a:spAutoFit/>
            </a:bodyPr>
            <a:lstStyle/>
            <a:p>
              <a:r>
                <a:rPr lang="en-US" altLang="zh-CN" dirty="0">
                  <a:sym typeface="Wingdings" panose="05000000000000000000" pitchFamily="2" charset="2"/>
                </a:rPr>
                <a:t>Meet 3 months later</a:t>
              </a:r>
              <a:endParaRPr lang="zh-CN" altLang="en-US" dirty="0"/>
            </a:p>
          </p:txBody>
        </p:sp>
      </p:grpSp>
    </p:spTree>
    <p:extLst>
      <p:ext uri="{BB962C8B-B14F-4D97-AF65-F5344CB8AC3E}">
        <p14:creationId xmlns:p14="http://schemas.microsoft.com/office/powerpoint/2010/main" val="273497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down)">
                                      <p:cBhvr>
                                        <p:cTn id="7" dur="500"/>
                                        <p:tgtEl>
                                          <p:spTgt spid="16691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wipe(down)">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animEffect transition="in" filter="wipe(down)">
                                      <p:cBhvr>
                                        <p:cTn id="15" dur="500"/>
                                        <p:tgtEl>
                                          <p:spTgt spid="166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6915">
                                            <p:txEl>
                                              <p:pRg st="3" end="3"/>
                                            </p:txEl>
                                          </p:spTgt>
                                        </p:tgtEl>
                                        <p:attrNameLst>
                                          <p:attrName>style.visibility</p:attrName>
                                        </p:attrNameLst>
                                      </p:cBhvr>
                                      <p:to>
                                        <p:strVal val="visible"/>
                                      </p:to>
                                    </p:set>
                                    <p:animEffect transition="in" filter="wipe(down)">
                                      <p:cBhvr>
                                        <p:cTn id="20" dur="500"/>
                                        <p:tgtEl>
                                          <p:spTgt spid="1669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5">
            <a:extLst>
              <a:ext uri="{FF2B5EF4-FFF2-40B4-BE49-F238E27FC236}">
                <a16:creationId xmlns:a16="http://schemas.microsoft.com/office/drawing/2014/main" id="{55ECB28D-CD29-46AC-A5EE-AFEA3DBC49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29E9E8AD-6C0B-47F9-AF5D-5B02895E80D3}" type="slidenum">
              <a:rPr lang="en-US" altLang="zh-CN" sz="1200"/>
              <a:pPr/>
              <a:t>50</a:t>
            </a:fld>
            <a:endParaRPr lang="en-US" altLang="zh-CN" sz="1200"/>
          </a:p>
        </p:txBody>
      </p:sp>
      <p:grpSp>
        <p:nvGrpSpPr>
          <p:cNvPr id="68612" name="Group 2">
            <a:extLst>
              <a:ext uri="{FF2B5EF4-FFF2-40B4-BE49-F238E27FC236}">
                <a16:creationId xmlns:a16="http://schemas.microsoft.com/office/drawing/2014/main" id="{A6F3F6AC-EF1D-4D69-9FF3-4C065B6FC3B0}"/>
              </a:ext>
            </a:extLst>
          </p:cNvPr>
          <p:cNvGrpSpPr>
            <a:grpSpLocks/>
          </p:cNvGrpSpPr>
          <p:nvPr/>
        </p:nvGrpSpPr>
        <p:grpSpPr bwMode="auto">
          <a:xfrm>
            <a:off x="6248400" y="3048000"/>
            <a:ext cx="1676400" cy="381000"/>
            <a:chOff x="1152" y="2304"/>
            <a:chExt cx="1056" cy="480"/>
          </a:xfrm>
          <a:solidFill>
            <a:schemeClr val="accent4">
              <a:lumMod val="20000"/>
              <a:lumOff val="80000"/>
            </a:schemeClr>
          </a:solidFill>
        </p:grpSpPr>
        <p:sp>
          <p:nvSpPr>
            <p:cNvPr id="68676" name="Rectangle 3">
              <a:extLst>
                <a:ext uri="{FF2B5EF4-FFF2-40B4-BE49-F238E27FC236}">
                  <a16:creationId xmlns:a16="http://schemas.microsoft.com/office/drawing/2014/main" id="{BC12DF30-1F27-45FE-B7D4-3814DA922D9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77" name="Rectangle 4">
              <a:extLst>
                <a:ext uri="{FF2B5EF4-FFF2-40B4-BE49-F238E27FC236}">
                  <a16:creationId xmlns:a16="http://schemas.microsoft.com/office/drawing/2014/main" id="{83B59C4C-6E9C-4403-898D-253EB061A16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8614" name="Oval 6">
            <a:extLst>
              <a:ext uri="{FF2B5EF4-FFF2-40B4-BE49-F238E27FC236}">
                <a16:creationId xmlns:a16="http://schemas.microsoft.com/office/drawing/2014/main" id="{08628EFD-DFE7-476D-9687-DC3DA72B8340}"/>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8615" name="Group 7">
            <a:extLst>
              <a:ext uri="{FF2B5EF4-FFF2-40B4-BE49-F238E27FC236}">
                <a16:creationId xmlns:a16="http://schemas.microsoft.com/office/drawing/2014/main" id="{B7C61C50-AF05-4A10-AF10-BF2461827E6E}"/>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68674" name="Rectangle 8">
              <a:extLst>
                <a:ext uri="{FF2B5EF4-FFF2-40B4-BE49-F238E27FC236}">
                  <a16:creationId xmlns:a16="http://schemas.microsoft.com/office/drawing/2014/main" id="{70AAB806-0311-4481-8CA1-BBD745EF029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75" name="Rectangle 9">
              <a:extLst>
                <a:ext uri="{FF2B5EF4-FFF2-40B4-BE49-F238E27FC236}">
                  <a16:creationId xmlns:a16="http://schemas.microsoft.com/office/drawing/2014/main" id="{88D72010-A7D0-424A-BE19-F9E3158D1B2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8616" name="Group 10">
            <a:extLst>
              <a:ext uri="{FF2B5EF4-FFF2-40B4-BE49-F238E27FC236}">
                <a16:creationId xmlns:a16="http://schemas.microsoft.com/office/drawing/2014/main" id="{E7A117B1-28B5-4D24-8E58-D249694ECC49}"/>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68672" name="Rectangle 11">
              <a:extLst>
                <a:ext uri="{FF2B5EF4-FFF2-40B4-BE49-F238E27FC236}">
                  <a16:creationId xmlns:a16="http://schemas.microsoft.com/office/drawing/2014/main" id="{44EA460A-4E91-4B7A-A440-F92640FF835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73" name="Rectangle 12">
              <a:extLst>
                <a:ext uri="{FF2B5EF4-FFF2-40B4-BE49-F238E27FC236}">
                  <a16:creationId xmlns:a16="http://schemas.microsoft.com/office/drawing/2014/main" id="{48BAF56F-7DD6-4785-8C82-7045B00275B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8617" name="Line 13">
            <a:extLst>
              <a:ext uri="{FF2B5EF4-FFF2-40B4-BE49-F238E27FC236}">
                <a16:creationId xmlns:a16="http://schemas.microsoft.com/office/drawing/2014/main" id="{305C6E08-8E93-45FD-BA87-6AC1BED22306}"/>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8" name="Oval 14">
            <a:extLst>
              <a:ext uri="{FF2B5EF4-FFF2-40B4-BE49-F238E27FC236}">
                <a16:creationId xmlns:a16="http://schemas.microsoft.com/office/drawing/2014/main" id="{20539F22-BF5E-4977-890C-A12CB9EE588E}"/>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8619" name="Group 15">
            <a:extLst>
              <a:ext uri="{FF2B5EF4-FFF2-40B4-BE49-F238E27FC236}">
                <a16:creationId xmlns:a16="http://schemas.microsoft.com/office/drawing/2014/main" id="{676362BC-78F2-4239-98CA-5E564C2C595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68670" name="Rectangle 16">
              <a:extLst>
                <a:ext uri="{FF2B5EF4-FFF2-40B4-BE49-F238E27FC236}">
                  <a16:creationId xmlns:a16="http://schemas.microsoft.com/office/drawing/2014/main" id="{D5094D1B-217A-4C43-BAD7-97F21176A79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71" name="Rectangle 17">
              <a:extLst>
                <a:ext uri="{FF2B5EF4-FFF2-40B4-BE49-F238E27FC236}">
                  <a16:creationId xmlns:a16="http://schemas.microsoft.com/office/drawing/2014/main" id="{BDC8B6A2-2E5C-46CD-AEE2-B6366B1D4FE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8620" name="Group 18">
            <a:extLst>
              <a:ext uri="{FF2B5EF4-FFF2-40B4-BE49-F238E27FC236}">
                <a16:creationId xmlns:a16="http://schemas.microsoft.com/office/drawing/2014/main" id="{53489859-D230-4527-A49C-50C238354ADB}"/>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68668" name="Rectangle 19">
              <a:extLst>
                <a:ext uri="{FF2B5EF4-FFF2-40B4-BE49-F238E27FC236}">
                  <a16:creationId xmlns:a16="http://schemas.microsoft.com/office/drawing/2014/main" id="{5B928C62-A1AC-4A82-831A-113EFC0B501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69" name="Rectangle 20">
              <a:extLst>
                <a:ext uri="{FF2B5EF4-FFF2-40B4-BE49-F238E27FC236}">
                  <a16:creationId xmlns:a16="http://schemas.microsoft.com/office/drawing/2014/main" id="{100DD1F2-239A-48A7-B69B-86D762B9BFB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8621" name="Line 21">
            <a:extLst>
              <a:ext uri="{FF2B5EF4-FFF2-40B4-BE49-F238E27FC236}">
                <a16:creationId xmlns:a16="http://schemas.microsoft.com/office/drawing/2014/main" id="{63212F60-AA69-419F-A062-7116E210B65B}"/>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22" name="Group 22">
            <a:extLst>
              <a:ext uri="{FF2B5EF4-FFF2-40B4-BE49-F238E27FC236}">
                <a16:creationId xmlns:a16="http://schemas.microsoft.com/office/drawing/2014/main" id="{399D554C-BDC5-4751-9E58-A626DC16EF84}"/>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68656" name="Oval 23">
              <a:extLst>
                <a:ext uri="{FF2B5EF4-FFF2-40B4-BE49-F238E27FC236}">
                  <a16:creationId xmlns:a16="http://schemas.microsoft.com/office/drawing/2014/main" id="{63A2B0DF-A0F7-4817-8A83-E5F274CF8645}"/>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8657" name="Group 24">
              <a:extLst>
                <a:ext uri="{FF2B5EF4-FFF2-40B4-BE49-F238E27FC236}">
                  <a16:creationId xmlns:a16="http://schemas.microsoft.com/office/drawing/2014/main" id="{C82BE72C-2AFE-41DB-A4A0-78A7E5BA5DE3}"/>
                </a:ext>
              </a:extLst>
            </p:cNvPr>
            <p:cNvGrpSpPr>
              <a:grpSpLocks/>
            </p:cNvGrpSpPr>
            <p:nvPr/>
          </p:nvGrpSpPr>
          <p:grpSpPr bwMode="auto">
            <a:xfrm>
              <a:off x="1008" y="1920"/>
              <a:ext cx="1056" cy="720"/>
              <a:chOff x="1008" y="1968"/>
              <a:chExt cx="1056" cy="720"/>
            </a:xfrm>
            <a:grpFill/>
          </p:grpSpPr>
          <p:grpSp>
            <p:nvGrpSpPr>
              <p:cNvPr id="68659" name="Group 25">
                <a:extLst>
                  <a:ext uri="{FF2B5EF4-FFF2-40B4-BE49-F238E27FC236}">
                    <a16:creationId xmlns:a16="http://schemas.microsoft.com/office/drawing/2014/main" id="{00E45D87-0AE7-43EE-AC77-9DD6E4D35438}"/>
                  </a:ext>
                </a:extLst>
              </p:cNvPr>
              <p:cNvGrpSpPr>
                <a:grpSpLocks/>
              </p:cNvGrpSpPr>
              <p:nvPr/>
            </p:nvGrpSpPr>
            <p:grpSpPr bwMode="auto">
              <a:xfrm>
                <a:off x="1008" y="2208"/>
                <a:ext cx="1056" cy="240"/>
                <a:chOff x="1152" y="2304"/>
                <a:chExt cx="1056" cy="480"/>
              </a:xfrm>
              <a:grpFill/>
            </p:grpSpPr>
            <p:sp>
              <p:nvSpPr>
                <p:cNvPr id="68666" name="Rectangle 26">
                  <a:extLst>
                    <a:ext uri="{FF2B5EF4-FFF2-40B4-BE49-F238E27FC236}">
                      <a16:creationId xmlns:a16="http://schemas.microsoft.com/office/drawing/2014/main" id="{C6B6EB14-B92E-463B-8394-39C8AF49696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67" name="Rectangle 27">
                  <a:extLst>
                    <a:ext uri="{FF2B5EF4-FFF2-40B4-BE49-F238E27FC236}">
                      <a16:creationId xmlns:a16="http://schemas.microsoft.com/office/drawing/2014/main" id="{E8818107-24DE-4C8E-8D6E-E72BE4E7ADE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8660" name="Group 28">
                <a:extLst>
                  <a:ext uri="{FF2B5EF4-FFF2-40B4-BE49-F238E27FC236}">
                    <a16:creationId xmlns:a16="http://schemas.microsoft.com/office/drawing/2014/main" id="{4C58E110-9E91-447F-9831-BBC925AC69AB}"/>
                  </a:ext>
                </a:extLst>
              </p:cNvPr>
              <p:cNvGrpSpPr>
                <a:grpSpLocks/>
              </p:cNvGrpSpPr>
              <p:nvPr/>
            </p:nvGrpSpPr>
            <p:grpSpPr bwMode="auto">
              <a:xfrm>
                <a:off x="1008" y="2448"/>
                <a:ext cx="1056" cy="240"/>
                <a:chOff x="1152" y="2304"/>
                <a:chExt cx="1056" cy="480"/>
              </a:xfrm>
              <a:grpFill/>
            </p:grpSpPr>
            <p:sp>
              <p:nvSpPr>
                <p:cNvPr id="68664" name="Rectangle 29">
                  <a:extLst>
                    <a:ext uri="{FF2B5EF4-FFF2-40B4-BE49-F238E27FC236}">
                      <a16:creationId xmlns:a16="http://schemas.microsoft.com/office/drawing/2014/main" id="{2593C93C-E5A2-4CCA-BD51-38B524F814E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65" name="Rectangle 30">
                  <a:extLst>
                    <a:ext uri="{FF2B5EF4-FFF2-40B4-BE49-F238E27FC236}">
                      <a16:creationId xmlns:a16="http://schemas.microsoft.com/office/drawing/2014/main" id="{BC941C16-CB37-4A39-8467-0A2CBF38F4E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8661" name="Group 31">
                <a:extLst>
                  <a:ext uri="{FF2B5EF4-FFF2-40B4-BE49-F238E27FC236}">
                    <a16:creationId xmlns:a16="http://schemas.microsoft.com/office/drawing/2014/main" id="{BE53C9E0-8F29-479C-9B79-E53B0A9993FA}"/>
                  </a:ext>
                </a:extLst>
              </p:cNvPr>
              <p:cNvGrpSpPr>
                <a:grpSpLocks/>
              </p:cNvGrpSpPr>
              <p:nvPr/>
            </p:nvGrpSpPr>
            <p:grpSpPr bwMode="auto">
              <a:xfrm>
                <a:off x="1008" y="1968"/>
                <a:ext cx="1056" cy="240"/>
                <a:chOff x="1152" y="2304"/>
                <a:chExt cx="1056" cy="480"/>
              </a:xfrm>
              <a:grpFill/>
            </p:grpSpPr>
            <p:sp>
              <p:nvSpPr>
                <p:cNvPr id="68662" name="Rectangle 32">
                  <a:extLst>
                    <a:ext uri="{FF2B5EF4-FFF2-40B4-BE49-F238E27FC236}">
                      <a16:creationId xmlns:a16="http://schemas.microsoft.com/office/drawing/2014/main" id="{7C44BDAE-FD0E-4343-A68B-DD216481862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63" name="Rectangle 33">
                  <a:extLst>
                    <a:ext uri="{FF2B5EF4-FFF2-40B4-BE49-F238E27FC236}">
                      <a16:creationId xmlns:a16="http://schemas.microsoft.com/office/drawing/2014/main" id="{6A1082E5-3A2D-499B-AA50-D0045A1841E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68658" name="Line 34">
              <a:extLst>
                <a:ext uri="{FF2B5EF4-FFF2-40B4-BE49-F238E27FC236}">
                  <a16:creationId xmlns:a16="http://schemas.microsoft.com/office/drawing/2014/main" id="{057F45C4-497A-4655-88FB-52E1A14C4DE0}"/>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68623" name="Line 35">
            <a:extLst>
              <a:ext uri="{FF2B5EF4-FFF2-40B4-BE49-F238E27FC236}">
                <a16:creationId xmlns:a16="http://schemas.microsoft.com/office/drawing/2014/main" id="{9C0AED01-89DA-40E8-83CE-73081A27E1CE}"/>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AutoShape 36">
            <a:extLst>
              <a:ext uri="{FF2B5EF4-FFF2-40B4-BE49-F238E27FC236}">
                <a16:creationId xmlns:a16="http://schemas.microsoft.com/office/drawing/2014/main" id="{83200441-CA4C-4CD8-A214-ABB854EB5404}"/>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8625" name="AutoShape 37">
            <a:extLst>
              <a:ext uri="{FF2B5EF4-FFF2-40B4-BE49-F238E27FC236}">
                <a16:creationId xmlns:a16="http://schemas.microsoft.com/office/drawing/2014/main" id="{F44D5293-E71F-418B-BED0-E5AA64C7F0A0}"/>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8626" name="AutoShape 38">
            <a:extLst>
              <a:ext uri="{FF2B5EF4-FFF2-40B4-BE49-F238E27FC236}">
                <a16:creationId xmlns:a16="http://schemas.microsoft.com/office/drawing/2014/main" id="{72AE6605-B121-42B6-A84E-FED2709CD9CC}"/>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68627" name="Rectangle 39">
            <a:extLst>
              <a:ext uri="{FF2B5EF4-FFF2-40B4-BE49-F238E27FC236}">
                <a16:creationId xmlns:a16="http://schemas.microsoft.com/office/drawing/2014/main" id="{2BC68311-6268-44CD-9AF7-EBD89A386C0A}"/>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68628" name="Rectangle 40">
            <a:extLst>
              <a:ext uri="{FF2B5EF4-FFF2-40B4-BE49-F238E27FC236}">
                <a16:creationId xmlns:a16="http://schemas.microsoft.com/office/drawing/2014/main" id="{B7A378CC-DF10-4FA7-AFDD-3D3D856079A5}"/>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29" name="Rectangle 41">
            <a:extLst>
              <a:ext uri="{FF2B5EF4-FFF2-40B4-BE49-F238E27FC236}">
                <a16:creationId xmlns:a16="http://schemas.microsoft.com/office/drawing/2014/main" id="{00E72563-94C8-40B4-9263-50F6A9AD9F12}"/>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8630" name="AutoShape 42">
            <a:extLst>
              <a:ext uri="{FF2B5EF4-FFF2-40B4-BE49-F238E27FC236}">
                <a16:creationId xmlns:a16="http://schemas.microsoft.com/office/drawing/2014/main" id="{ADA427E6-50A9-4506-B587-FF2C2048A13F}"/>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68631" name="Line 43">
            <a:extLst>
              <a:ext uri="{FF2B5EF4-FFF2-40B4-BE49-F238E27FC236}">
                <a16:creationId xmlns:a16="http://schemas.microsoft.com/office/drawing/2014/main" id="{5DBC9FE7-FAF5-48F3-8C6F-1106BF48412C}"/>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2" name="Line 44">
            <a:extLst>
              <a:ext uri="{FF2B5EF4-FFF2-40B4-BE49-F238E27FC236}">
                <a16:creationId xmlns:a16="http://schemas.microsoft.com/office/drawing/2014/main" id="{816A3CF4-CE80-4666-8C0C-E7E7CC1C18A8}"/>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3" name="Line 45">
            <a:extLst>
              <a:ext uri="{FF2B5EF4-FFF2-40B4-BE49-F238E27FC236}">
                <a16:creationId xmlns:a16="http://schemas.microsoft.com/office/drawing/2014/main" id="{97244B88-0414-4EC6-9729-FFB8525BC3BB}"/>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4" name="Line 46">
            <a:extLst>
              <a:ext uri="{FF2B5EF4-FFF2-40B4-BE49-F238E27FC236}">
                <a16:creationId xmlns:a16="http://schemas.microsoft.com/office/drawing/2014/main" id="{BEDC8395-AE9A-4806-B26D-00266940146E}"/>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Rectangle 47">
            <a:extLst>
              <a:ext uri="{FF2B5EF4-FFF2-40B4-BE49-F238E27FC236}">
                <a16:creationId xmlns:a16="http://schemas.microsoft.com/office/drawing/2014/main" id="{7B35554C-D168-468D-A6FF-A9FF0D9D4CCA}"/>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68636" name="Rectangle 48">
            <a:extLst>
              <a:ext uri="{FF2B5EF4-FFF2-40B4-BE49-F238E27FC236}">
                <a16:creationId xmlns:a16="http://schemas.microsoft.com/office/drawing/2014/main" id="{1F447D4C-4513-4440-A6F8-6804AF136FF0}"/>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sp>
        <p:nvSpPr>
          <p:cNvPr id="68637" name="Freeform 49">
            <a:extLst>
              <a:ext uri="{FF2B5EF4-FFF2-40B4-BE49-F238E27FC236}">
                <a16:creationId xmlns:a16="http://schemas.microsoft.com/office/drawing/2014/main" id="{2990CBBE-670F-47AB-8DA0-F71EA2A629F5}"/>
              </a:ext>
            </a:extLst>
          </p:cNvPr>
          <p:cNvSpPr>
            <a:spLocks/>
          </p:cNvSpPr>
          <p:nvPr/>
        </p:nvSpPr>
        <p:spPr bwMode="auto">
          <a:xfrm>
            <a:off x="5791200" y="4419600"/>
            <a:ext cx="152400" cy="990600"/>
          </a:xfrm>
          <a:custGeom>
            <a:avLst/>
            <a:gdLst>
              <a:gd name="T0" fmla="*/ 0 w 96"/>
              <a:gd name="T1" fmla="*/ 0 h 624"/>
              <a:gd name="T2" fmla="*/ 96 w 96"/>
              <a:gd name="T3" fmla="*/ 432 h 624"/>
              <a:gd name="T4" fmla="*/ 0 w 96"/>
              <a:gd name="T5" fmla="*/ 624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0"/>
                </a:moveTo>
                <a:cubicBezTo>
                  <a:pt x="48" y="164"/>
                  <a:pt x="96" y="328"/>
                  <a:pt x="96" y="432"/>
                </a:cubicBezTo>
                <a:cubicBezTo>
                  <a:pt x="96" y="536"/>
                  <a:pt x="48" y="580"/>
                  <a:pt x="0" y="624"/>
                </a:cubicBezTo>
              </a:path>
            </a:pathLst>
          </a:custGeom>
          <a:no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nvGrpSpPr>
          <p:cNvPr id="12" name="Group 50">
            <a:extLst>
              <a:ext uri="{FF2B5EF4-FFF2-40B4-BE49-F238E27FC236}">
                <a16:creationId xmlns:a16="http://schemas.microsoft.com/office/drawing/2014/main" id="{3B40F1D5-7BA7-4502-B30E-47EFAB9EB7EF}"/>
              </a:ext>
            </a:extLst>
          </p:cNvPr>
          <p:cNvGrpSpPr>
            <a:grpSpLocks/>
          </p:cNvGrpSpPr>
          <p:nvPr/>
        </p:nvGrpSpPr>
        <p:grpSpPr bwMode="auto">
          <a:xfrm>
            <a:off x="3657600" y="4495800"/>
            <a:ext cx="2209800" cy="1181100"/>
            <a:chOff x="2304" y="2832"/>
            <a:chExt cx="1392" cy="744"/>
          </a:xfrm>
          <a:noFill/>
        </p:grpSpPr>
        <p:grpSp>
          <p:nvGrpSpPr>
            <p:cNvPr id="68652" name="Group 51">
              <a:extLst>
                <a:ext uri="{FF2B5EF4-FFF2-40B4-BE49-F238E27FC236}">
                  <a16:creationId xmlns:a16="http://schemas.microsoft.com/office/drawing/2014/main" id="{CFC61AB7-BE34-47C3-868C-3F3B2334262D}"/>
                </a:ext>
              </a:extLst>
            </p:cNvPr>
            <p:cNvGrpSpPr>
              <a:grpSpLocks/>
            </p:cNvGrpSpPr>
            <p:nvPr/>
          </p:nvGrpSpPr>
          <p:grpSpPr bwMode="auto">
            <a:xfrm>
              <a:off x="3552" y="3264"/>
              <a:ext cx="144" cy="240"/>
              <a:chOff x="3504" y="3264"/>
              <a:chExt cx="144" cy="240"/>
            </a:xfrm>
            <a:grpFill/>
          </p:grpSpPr>
          <p:sp>
            <p:nvSpPr>
              <p:cNvPr id="68654" name="Line 52">
                <a:extLst>
                  <a:ext uri="{FF2B5EF4-FFF2-40B4-BE49-F238E27FC236}">
                    <a16:creationId xmlns:a16="http://schemas.microsoft.com/office/drawing/2014/main" id="{EBB6CACA-A6FC-4D90-B73B-1B6F51434BEC}"/>
                  </a:ext>
                </a:extLst>
              </p:cNvPr>
              <p:cNvSpPr>
                <a:spLocks noChangeShapeType="1"/>
              </p:cNvSpPr>
              <p:nvPr/>
            </p:nvSpPr>
            <p:spPr bwMode="auto">
              <a:xfrm flipH="1">
                <a:off x="3504" y="3264"/>
                <a:ext cx="144" cy="240"/>
              </a:xfrm>
              <a:prstGeom prst="line">
                <a:avLst/>
              </a:prstGeom>
              <a:grpFill/>
              <a:ln w="38100">
                <a:solidFill>
                  <a:srgbClr val="FF0000"/>
                </a:solidFill>
                <a:round/>
                <a:headEnd/>
                <a:tailEnd/>
              </a:ln>
            </p:spPr>
            <p:txBody>
              <a:bodyPr/>
              <a:lstStyle/>
              <a:p>
                <a:endParaRPr lang="zh-CN" altLang="en-US"/>
              </a:p>
            </p:txBody>
          </p:sp>
          <p:sp>
            <p:nvSpPr>
              <p:cNvPr id="68655" name="Line 53">
                <a:extLst>
                  <a:ext uri="{FF2B5EF4-FFF2-40B4-BE49-F238E27FC236}">
                    <a16:creationId xmlns:a16="http://schemas.microsoft.com/office/drawing/2014/main" id="{526C75F6-C680-4C9E-8613-93BF40235E63}"/>
                  </a:ext>
                </a:extLst>
              </p:cNvPr>
              <p:cNvSpPr>
                <a:spLocks noChangeShapeType="1"/>
              </p:cNvSpPr>
              <p:nvPr/>
            </p:nvSpPr>
            <p:spPr bwMode="auto">
              <a:xfrm>
                <a:off x="3504" y="3264"/>
                <a:ext cx="144" cy="240"/>
              </a:xfrm>
              <a:prstGeom prst="line">
                <a:avLst/>
              </a:prstGeom>
              <a:grpFill/>
              <a:ln w="38100">
                <a:solidFill>
                  <a:srgbClr val="FF0000"/>
                </a:solidFill>
                <a:round/>
                <a:headEnd/>
                <a:tailEnd/>
              </a:ln>
            </p:spPr>
            <p:txBody>
              <a:bodyPr/>
              <a:lstStyle/>
              <a:p>
                <a:endParaRPr lang="zh-CN" altLang="en-US"/>
              </a:p>
            </p:txBody>
          </p:sp>
        </p:grpSp>
        <p:sp>
          <p:nvSpPr>
            <p:cNvPr id="68653" name="Freeform 54">
              <a:extLst>
                <a:ext uri="{FF2B5EF4-FFF2-40B4-BE49-F238E27FC236}">
                  <a16:creationId xmlns:a16="http://schemas.microsoft.com/office/drawing/2014/main" id="{90FF15F8-2EA0-4B0B-8F86-D729B902134A}"/>
                </a:ext>
              </a:extLst>
            </p:cNvPr>
            <p:cNvSpPr>
              <a:spLocks/>
            </p:cNvSpPr>
            <p:nvPr/>
          </p:nvSpPr>
          <p:spPr bwMode="auto">
            <a:xfrm>
              <a:off x="2304" y="2832"/>
              <a:ext cx="336" cy="744"/>
            </a:xfrm>
            <a:custGeom>
              <a:avLst/>
              <a:gdLst>
                <a:gd name="T0" fmla="*/ 0 w 336"/>
                <a:gd name="T1" fmla="*/ 0 h 744"/>
                <a:gd name="T2" fmla="*/ 144 w 336"/>
                <a:gd name="T3" fmla="*/ 624 h 744"/>
                <a:gd name="T4" fmla="*/ 336 w 336"/>
                <a:gd name="T5" fmla="*/ 720 h 744"/>
                <a:gd name="T6" fmla="*/ 0 60000 65536"/>
                <a:gd name="T7" fmla="*/ 0 60000 65536"/>
                <a:gd name="T8" fmla="*/ 0 60000 65536"/>
                <a:gd name="T9" fmla="*/ 0 w 336"/>
                <a:gd name="T10" fmla="*/ 0 h 744"/>
                <a:gd name="T11" fmla="*/ 336 w 336"/>
                <a:gd name="T12" fmla="*/ 744 h 744"/>
              </a:gdLst>
              <a:ahLst/>
              <a:cxnLst>
                <a:cxn ang="T6">
                  <a:pos x="T0" y="T1"/>
                </a:cxn>
                <a:cxn ang="T7">
                  <a:pos x="T2" y="T3"/>
                </a:cxn>
                <a:cxn ang="T8">
                  <a:pos x="T4" y="T5"/>
                </a:cxn>
              </a:cxnLst>
              <a:rect l="T9" t="T10" r="T11" b="T12"/>
              <a:pathLst>
                <a:path w="336" h="744">
                  <a:moveTo>
                    <a:pt x="0" y="0"/>
                  </a:moveTo>
                  <a:cubicBezTo>
                    <a:pt x="44" y="252"/>
                    <a:pt x="88" y="504"/>
                    <a:pt x="144" y="624"/>
                  </a:cubicBezTo>
                  <a:cubicBezTo>
                    <a:pt x="200" y="744"/>
                    <a:pt x="268" y="732"/>
                    <a:pt x="336" y="720"/>
                  </a:cubicBezTo>
                </a:path>
              </a:pathLst>
            </a:custGeom>
            <a:grp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4" name="Group 55">
            <a:extLst>
              <a:ext uri="{FF2B5EF4-FFF2-40B4-BE49-F238E27FC236}">
                <a16:creationId xmlns:a16="http://schemas.microsoft.com/office/drawing/2014/main" id="{0A55CEFC-6097-44A9-A254-52E6AEF86935}"/>
              </a:ext>
            </a:extLst>
          </p:cNvPr>
          <p:cNvGrpSpPr>
            <a:grpSpLocks/>
          </p:cNvGrpSpPr>
          <p:nvPr/>
        </p:nvGrpSpPr>
        <p:grpSpPr bwMode="auto">
          <a:xfrm>
            <a:off x="6248400" y="3048000"/>
            <a:ext cx="1676400" cy="381000"/>
            <a:chOff x="3936" y="1920"/>
            <a:chExt cx="1056" cy="240"/>
          </a:xfrm>
          <a:solidFill>
            <a:schemeClr val="accent4">
              <a:lumMod val="20000"/>
              <a:lumOff val="80000"/>
            </a:schemeClr>
          </a:solidFill>
        </p:grpSpPr>
        <p:sp>
          <p:nvSpPr>
            <p:cNvPr id="68650" name="Rectangle 56">
              <a:extLst>
                <a:ext uri="{FF2B5EF4-FFF2-40B4-BE49-F238E27FC236}">
                  <a16:creationId xmlns:a16="http://schemas.microsoft.com/office/drawing/2014/main" id="{6F109946-F1DC-4D0F-8A84-FF59AFF37361}"/>
                </a:ext>
              </a:extLst>
            </p:cNvPr>
            <p:cNvSpPr>
              <a:spLocks noChangeArrowheads="1"/>
            </p:cNvSpPr>
            <p:nvPr/>
          </p:nvSpPr>
          <p:spPr bwMode="auto">
            <a:xfrm>
              <a:off x="3936" y="1920"/>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68651" name="Rectangle 57">
              <a:extLst>
                <a:ext uri="{FF2B5EF4-FFF2-40B4-BE49-F238E27FC236}">
                  <a16:creationId xmlns:a16="http://schemas.microsoft.com/office/drawing/2014/main" id="{29BDA02A-66D9-42FE-B347-6562C4C5A9AA}"/>
                </a:ext>
              </a:extLst>
            </p:cNvPr>
            <p:cNvSpPr>
              <a:spLocks noChangeArrowheads="1"/>
            </p:cNvSpPr>
            <p:nvPr/>
          </p:nvSpPr>
          <p:spPr bwMode="auto">
            <a:xfrm>
              <a:off x="4704" y="1920"/>
              <a:ext cx="28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grpSp>
        <p:nvGrpSpPr>
          <p:cNvPr id="15" name="Group 58">
            <a:extLst>
              <a:ext uri="{FF2B5EF4-FFF2-40B4-BE49-F238E27FC236}">
                <a16:creationId xmlns:a16="http://schemas.microsoft.com/office/drawing/2014/main" id="{D5E8F116-C61B-4FC3-AB56-8C345EDE5516}"/>
              </a:ext>
            </a:extLst>
          </p:cNvPr>
          <p:cNvGrpSpPr>
            <a:grpSpLocks/>
          </p:cNvGrpSpPr>
          <p:nvPr/>
        </p:nvGrpSpPr>
        <p:grpSpPr bwMode="auto">
          <a:xfrm>
            <a:off x="4876800" y="5424488"/>
            <a:ext cx="533400" cy="366712"/>
            <a:chOff x="3072" y="3417"/>
            <a:chExt cx="336" cy="231"/>
          </a:xfrm>
          <a:solidFill>
            <a:schemeClr val="accent4">
              <a:lumMod val="20000"/>
              <a:lumOff val="80000"/>
            </a:schemeClr>
          </a:solidFill>
        </p:grpSpPr>
        <p:sp>
          <p:nvSpPr>
            <p:cNvPr id="68648" name="Line 59">
              <a:extLst>
                <a:ext uri="{FF2B5EF4-FFF2-40B4-BE49-F238E27FC236}">
                  <a16:creationId xmlns:a16="http://schemas.microsoft.com/office/drawing/2014/main" id="{183579C3-3139-4C42-93CF-9A654AF8682E}"/>
                </a:ext>
              </a:extLst>
            </p:cNvPr>
            <p:cNvSpPr>
              <a:spLocks noChangeShapeType="1"/>
            </p:cNvSpPr>
            <p:nvPr/>
          </p:nvSpPr>
          <p:spPr bwMode="auto">
            <a:xfrm flipV="1">
              <a:off x="3072" y="3456"/>
              <a:ext cx="144" cy="144"/>
            </a:xfrm>
            <a:prstGeom prst="line">
              <a:avLst/>
            </a:prstGeom>
            <a:grpFill/>
            <a:ln w="38100">
              <a:solidFill>
                <a:srgbClr val="FF0000"/>
              </a:solidFill>
              <a:round/>
              <a:headEnd/>
              <a:tailEnd/>
            </a:ln>
          </p:spPr>
          <p:txBody>
            <a:bodyPr/>
            <a:lstStyle/>
            <a:p>
              <a:endParaRPr lang="zh-CN" altLang="en-US"/>
            </a:p>
          </p:txBody>
        </p:sp>
        <p:sp>
          <p:nvSpPr>
            <p:cNvPr id="68649" name="Text Box 60">
              <a:extLst>
                <a:ext uri="{FF2B5EF4-FFF2-40B4-BE49-F238E27FC236}">
                  <a16:creationId xmlns:a16="http://schemas.microsoft.com/office/drawing/2014/main" id="{74075E43-AA2C-4F03-8F85-EA5182308DB0}"/>
                </a:ext>
              </a:extLst>
            </p:cNvPr>
            <p:cNvSpPr txBox="1">
              <a:spLocks noChangeArrowheads="1"/>
            </p:cNvSpPr>
            <p:nvPr/>
          </p:nvSpPr>
          <p:spPr bwMode="auto">
            <a:xfrm>
              <a:off x="3200" y="3417"/>
              <a:ext cx="208"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2</a:t>
              </a:r>
            </a:p>
          </p:txBody>
        </p:sp>
      </p:grpSp>
      <p:grpSp>
        <p:nvGrpSpPr>
          <p:cNvPr id="16" name="Group 61">
            <a:extLst>
              <a:ext uri="{FF2B5EF4-FFF2-40B4-BE49-F238E27FC236}">
                <a16:creationId xmlns:a16="http://schemas.microsoft.com/office/drawing/2014/main" id="{971C2647-C385-43CE-9D89-DA0F9CD90809}"/>
              </a:ext>
            </a:extLst>
          </p:cNvPr>
          <p:cNvGrpSpPr>
            <a:grpSpLocks/>
          </p:cNvGrpSpPr>
          <p:nvPr/>
        </p:nvGrpSpPr>
        <p:grpSpPr bwMode="auto">
          <a:xfrm>
            <a:off x="2819400" y="3048000"/>
            <a:ext cx="771525" cy="366713"/>
            <a:chOff x="1776" y="1920"/>
            <a:chExt cx="486" cy="231"/>
          </a:xfrm>
          <a:solidFill>
            <a:schemeClr val="accent4">
              <a:lumMod val="20000"/>
              <a:lumOff val="80000"/>
            </a:schemeClr>
          </a:solidFill>
        </p:grpSpPr>
        <p:sp>
          <p:nvSpPr>
            <p:cNvPr id="68646" name="Line 62">
              <a:extLst>
                <a:ext uri="{FF2B5EF4-FFF2-40B4-BE49-F238E27FC236}">
                  <a16:creationId xmlns:a16="http://schemas.microsoft.com/office/drawing/2014/main" id="{C1F5ED5B-6199-4D6C-BD9B-35AB448B260B}"/>
                </a:ext>
              </a:extLst>
            </p:cNvPr>
            <p:cNvSpPr>
              <a:spLocks noChangeShapeType="1"/>
            </p:cNvSpPr>
            <p:nvPr/>
          </p:nvSpPr>
          <p:spPr bwMode="auto">
            <a:xfrm flipV="1">
              <a:off x="1776" y="1968"/>
              <a:ext cx="240" cy="144"/>
            </a:xfrm>
            <a:prstGeom prst="line">
              <a:avLst/>
            </a:prstGeom>
            <a:grpFill/>
            <a:ln w="38100">
              <a:solidFill>
                <a:srgbClr val="FF0000"/>
              </a:solidFill>
              <a:round/>
              <a:headEnd/>
              <a:tailEnd/>
            </a:ln>
          </p:spPr>
          <p:txBody>
            <a:bodyPr/>
            <a:lstStyle/>
            <a:p>
              <a:endParaRPr lang="zh-CN" altLang="en-US"/>
            </a:p>
          </p:txBody>
        </p:sp>
        <p:sp>
          <p:nvSpPr>
            <p:cNvPr id="68647" name="Text Box 63">
              <a:extLst>
                <a:ext uri="{FF2B5EF4-FFF2-40B4-BE49-F238E27FC236}">
                  <a16:creationId xmlns:a16="http://schemas.microsoft.com/office/drawing/2014/main" id="{743172A8-375B-41F7-96B7-74F9F772BD9E}"/>
                </a:ext>
              </a:extLst>
            </p:cNvPr>
            <p:cNvSpPr txBox="1">
              <a:spLocks noChangeArrowheads="1"/>
            </p:cNvSpPr>
            <p:nvPr/>
          </p:nvSpPr>
          <p:spPr bwMode="auto">
            <a:xfrm>
              <a:off x="2048" y="1920"/>
              <a:ext cx="214"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S</a:t>
              </a:r>
            </a:p>
          </p:txBody>
        </p:sp>
      </p:grpSp>
      <p:sp>
        <p:nvSpPr>
          <p:cNvPr id="365632" name="Text Box 64">
            <a:extLst>
              <a:ext uri="{FF2B5EF4-FFF2-40B4-BE49-F238E27FC236}">
                <a16:creationId xmlns:a16="http://schemas.microsoft.com/office/drawing/2014/main" id="{8B777B6A-2024-4E71-A8B9-A0E37643FEC0}"/>
              </a:ext>
            </a:extLst>
          </p:cNvPr>
          <p:cNvSpPr txBox="1">
            <a:spLocks noChangeArrowheads="1"/>
          </p:cNvSpPr>
          <p:nvPr/>
        </p:nvSpPr>
        <p:spPr bwMode="auto">
          <a:xfrm>
            <a:off x="5943600" y="5562600"/>
            <a:ext cx="2570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Cancel memory read</a:t>
            </a:r>
          </a:p>
        </p:txBody>
      </p:sp>
      <p:grpSp>
        <p:nvGrpSpPr>
          <p:cNvPr id="17" name="Group 65">
            <a:extLst>
              <a:ext uri="{FF2B5EF4-FFF2-40B4-BE49-F238E27FC236}">
                <a16:creationId xmlns:a16="http://schemas.microsoft.com/office/drawing/2014/main" id="{08238C54-9ACB-4A28-ABCE-02C9CEAB2D36}"/>
              </a:ext>
            </a:extLst>
          </p:cNvPr>
          <p:cNvGrpSpPr>
            <a:grpSpLocks/>
          </p:cNvGrpSpPr>
          <p:nvPr/>
        </p:nvGrpSpPr>
        <p:grpSpPr bwMode="auto">
          <a:xfrm>
            <a:off x="1828800" y="3175000"/>
            <a:ext cx="5257800" cy="1498600"/>
            <a:chOff x="1152" y="2000"/>
            <a:chExt cx="3312" cy="944"/>
          </a:xfrm>
          <a:solidFill>
            <a:schemeClr val="accent4">
              <a:lumMod val="20000"/>
              <a:lumOff val="80000"/>
            </a:schemeClr>
          </a:solidFill>
        </p:grpSpPr>
        <p:sp>
          <p:nvSpPr>
            <p:cNvPr id="68644" name="Freeform 66">
              <a:extLst>
                <a:ext uri="{FF2B5EF4-FFF2-40B4-BE49-F238E27FC236}">
                  <a16:creationId xmlns:a16="http://schemas.microsoft.com/office/drawing/2014/main" id="{44E7A1DD-3944-4415-B613-1F0F56599D52}"/>
                </a:ext>
              </a:extLst>
            </p:cNvPr>
            <p:cNvSpPr>
              <a:spLocks/>
            </p:cNvSpPr>
            <p:nvPr/>
          </p:nvSpPr>
          <p:spPr bwMode="auto">
            <a:xfrm>
              <a:off x="1152" y="2000"/>
              <a:ext cx="3312" cy="944"/>
            </a:xfrm>
            <a:custGeom>
              <a:avLst/>
              <a:gdLst>
                <a:gd name="T0" fmla="*/ 0 w 3312"/>
                <a:gd name="T1" fmla="*/ 784 h 944"/>
                <a:gd name="T2" fmla="*/ 96 w 3312"/>
                <a:gd name="T3" fmla="*/ 112 h 944"/>
                <a:gd name="T4" fmla="*/ 528 w 3312"/>
                <a:gd name="T5" fmla="*/ 112 h 944"/>
                <a:gd name="T6" fmla="*/ 624 w 3312"/>
                <a:gd name="T7" fmla="*/ 640 h 944"/>
                <a:gd name="T8" fmla="*/ 672 w 3312"/>
                <a:gd name="T9" fmla="*/ 736 h 944"/>
                <a:gd name="T10" fmla="*/ 816 w 3312"/>
                <a:gd name="T11" fmla="*/ 784 h 944"/>
                <a:gd name="T12" fmla="*/ 1104 w 3312"/>
                <a:gd name="T13" fmla="*/ 832 h 944"/>
                <a:gd name="T14" fmla="*/ 1728 w 3312"/>
                <a:gd name="T15" fmla="*/ 832 h 944"/>
                <a:gd name="T16" fmla="*/ 2976 w 3312"/>
                <a:gd name="T17" fmla="*/ 832 h 944"/>
                <a:gd name="T18" fmla="*/ 3312 w 3312"/>
                <a:gd name="T19" fmla="*/ 160 h 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2"/>
                <a:gd name="T31" fmla="*/ 0 h 944"/>
                <a:gd name="T32" fmla="*/ 3312 w 3312"/>
                <a:gd name="T33" fmla="*/ 944 h 9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2" h="944">
                  <a:moveTo>
                    <a:pt x="0" y="784"/>
                  </a:moveTo>
                  <a:cubicBezTo>
                    <a:pt x="4" y="504"/>
                    <a:pt x="8" y="224"/>
                    <a:pt x="96" y="112"/>
                  </a:cubicBezTo>
                  <a:cubicBezTo>
                    <a:pt x="184" y="0"/>
                    <a:pt x="440" y="24"/>
                    <a:pt x="528" y="112"/>
                  </a:cubicBezTo>
                  <a:cubicBezTo>
                    <a:pt x="616" y="200"/>
                    <a:pt x="600" y="536"/>
                    <a:pt x="624" y="640"/>
                  </a:cubicBezTo>
                  <a:cubicBezTo>
                    <a:pt x="648" y="744"/>
                    <a:pt x="640" y="712"/>
                    <a:pt x="672" y="736"/>
                  </a:cubicBezTo>
                  <a:cubicBezTo>
                    <a:pt x="704" y="760"/>
                    <a:pt x="744" y="768"/>
                    <a:pt x="816" y="784"/>
                  </a:cubicBezTo>
                  <a:cubicBezTo>
                    <a:pt x="888" y="800"/>
                    <a:pt x="952" y="824"/>
                    <a:pt x="1104" y="832"/>
                  </a:cubicBezTo>
                  <a:cubicBezTo>
                    <a:pt x="1256" y="840"/>
                    <a:pt x="1416" y="832"/>
                    <a:pt x="1728" y="832"/>
                  </a:cubicBezTo>
                  <a:cubicBezTo>
                    <a:pt x="2040" y="832"/>
                    <a:pt x="2712" y="944"/>
                    <a:pt x="2976" y="832"/>
                  </a:cubicBezTo>
                  <a:cubicBezTo>
                    <a:pt x="3240" y="720"/>
                    <a:pt x="3264" y="272"/>
                    <a:pt x="3312" y="160"/>
                  </a:cubicBezTo>
                </a:path>
              </a:pathLst>
            </a:custGeom>
            <a:no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8645" name="Text Box 67">
              <a:extLst>
                <a:ext uri="{FF2B5EF4-FFF2-40B4-BE49-F238E27FC236}">
                  <a16:creationId xmlns:a16="http://schemas.microsoft.com/office/drawing/2014/main" id="{85B6D6CC-D5A9-45D6-A2BF-113BF5597F10}"/>
                </a:ext>
              </a:extLst>
            </p:cNvPr>
            <p:cNvSpPr txBox="1">
              <a:spLocks noChangeArrowheads="1"/>
            </p:cNvSpPr>
            <p:nvPr/>
          </p:nvSpPr>
          <p:spPr bwMode="auto">
            <a:xfrm>
              <a:off x="2006" y="2516"/>
              <a:ext cx="555" cy="233"/>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b="1" dirty="0">
                  <a:solidFill>
                    <a:srgbClr val="C00000"/>
                  </a:solidFill>
                </a:rPr>
                <a:t>Flush</a:t>
              </a:r>
            </a:p>
          </p:txBody>
        </p:sp>
      </p:grpSp>
      <p:graphicFrame>
        <p:nvGraphicFramePr>
          <p:cNvPr id="71" name="表格 70">
            <a:extLst>
              <a:ext uri="{FF2B5EF4-FFF2-40B4-BE49-F238E27FC236}">
                <a16:creationId xmlns:a16="http://schemas.microsoft.com/office/drawing/2014/main" id="{2A699FD3-8314-4404-9756-42408FF13F94}"/>
              </a:ext>
            </a:extLst>
          </p:cNvPr>
          <p:cNvGraphicFramePr>
            <a:graphicFrameLocks noGrp="1"/>
          </p:cNvGraphicFramePr>
          <p:nvPr>
            <p:extLst>
              <p:ext uri="{D42A27DB-BD31-4B8C-83A1-F6EECF244321}">
                <p14:modId xmlns:p14="http://schemas.microsoft.com/office/powerpoint/2010/main" val="372716998"/>
              </p:ext>
            </p:extLst>
          </p:nvPr>
        </p:nvGraphicFramePr>
        <p:xfrm>
          <a:off x="467544" y="136525"/>
          <a:ext cx="8314230" cy="1122603"/>
        </p:xfrm>
        <a:graphic>
          <a:graphicData uri="http://schemas.openxmlformats.org/drawingml/2006/table">
            <a:tbl>
              <a:tblPr/>
              <a:tblGrid>
                <a:gridCol w="1386250">
                  <a:extLst>
                    <a:ext uri="{9D8B030D-6E8A-4147-A177-3AD203B41FA5}">
                      <a16:colId xmlns:a16="http://schemas.microsoft.com/office/drawing/2014/main" val="2519988936"/>
                    </a:ext>
                  </a:extLst>
                </a:gridCol>
                <a:gridCol w="1386250">
                  <a:extLst>
                    <a:ext uri="{9D8B030D-6E8A-4147-A177-3AD203B41FA5}">
                      <a16:colId xmlns:a16="http://schemas.microsoft.com/office/drawing/2014/main" val="2751432564"/>
                    </a:ext>
                  </a:extLst>
                </a:gridCol>
                <a:gridCol w="1386250">
                  <a:extLst>
                    <a:ext uri="{9D8B030D-6E8A-4147-A177-3AD203B41FA5}">
                      <a16:colId xmlns:a16="http://schemas.microsoft.com/office/drawing/2014/main" val="3667102312"/>
                    </a:ext>
                  </a:extLst>
                </a:gridCol>
                <a:gridCol w="1382980">
                  <a:extLst>
                    <a:ext uri="{9D8B030D-6E8A-4147-A177-3AD203B41FA5}">
                      <a16:colId xmlns:a16="http://schemas.microsoft.com/office/drawing/2014/main" val="2233412396"/>
                    </a:ext>
                  </a:extLst>
                </a:gridCol>
                <a:gridCol w="1386250">
                  <a:extLst>
                    <a:ext uri="{9D8B030D-6E8A-4147-A177-3AD203B41FA5}">
                      <a16:colId xmlns:a16="http://schemas.microsoft.com/office/drawing/2014/main" val="2105370314"/>
                    </a:ext>
                  </a:extLst>
                </a:gridCol>
                <a:gridCol w="1386250">
                  <a:extLst>
                    <a:ext uri="{9D8B030D-6E8A-4147-A177-3AD203B41FA5}">
                      <a16:colId xmlns:a16="http://schemas.microsoft.com/office/drawing/2014/main" val="80260918"/>
                    </a:ext>
                  </a:extLst>
                </a:gridCol>
              </a:tblGrid>
              <a:tr h="61451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143272633"/>
                  </a:ext>
                </a:extLst>
              </a:tr>
              <a:tr h="45205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P1 cache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119202"/>
                  </a:ext>
                </a:extLst>
              </a:tr>
            </a:tbl>
          </a:graphicData>
        </a:graphic>
      </p:graphicFrame>
      <p:sp>
        <p:nvSpPr>
          <p:cNvPr id="2" name="矩形 1">
            <a:extLst>
              <a:ext uri="{FF2B5EF4-FFF2-40B4-BE49-F238E27FC236}">
                <a16:creationId xmlns:a16="http://schemas.microsoft.com/office/drawing/2014/main" id="{05A336C3-CC54-4066-9C6B-D45BB11B0FC0}"/>
              </a:ext>
            </a:extLst>
          </p:cNvPr>
          <p:cNvSpPr/>
          <p:nvPr/>
        </p:nvSpPr>
        <p:spPr>
          <a:xfrm>
            <a:off x="312699" y="5118028"/>
            <a:ext cx="3184602" cy="1477328"/>
          </a:xfrm>
          <a:prstGeom prst="rect">
            <a:avLst/>
          </a:prstGeom>
          <a:ln>
            <a:solidFill>
              <a:srgbClr val="C00000"/>
            </a:solidFill>
          </a:ln>
        </p:spPr>
        <p:txBody>
          <a:bodyPr wrap="square">
            <a:spAutoFit/>
          </a:bodyPr>
          <a:lstStyle/>
          <a:p>
            <a:pPr algn="ctr"/>
            <a:r>
              <a:rPr lang="en-US" altLang="zh-CN" b="1" dirty="0"/>
              <a:t>Note:</a:t>
            </a:r>
            <a:r>
              <a:rPr lang="zh-CN" altLang="en-US" b="1" dirty="0"/>
              <a:t> </a:t>
            </a:r>
            <a:r>
              <a:rPr lang="en-US" altLang="zh-CN" dirty="0"/>
              <a:t>The main memory will also snoop the flushed block, pick it up, cancel its memory fetch, and overwrite the stale copy of the block in memory.  </a:t>
            </a:r>
          </a:p>
        </p:txBody>
      </p:sp>
    </p:spTree>
    <p:extLst>
      <p:ext uri="{BB962C8B-B14F-4D97-AF65-F5344CB8AC3E}">
        <p14:creationId xmlns:p14="http://schemas.microsoft.com/office/powerpoint/2010/main" val="175831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56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down)">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32"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83EAD8-D60B-4316-8F00-7E5B971B4956}"/>
              </a:ext>
            </a:extLst>
          </p:cNvPr>
          <p:cNvSpPr>
            <a:spLocks noGrp="1"/>
          </p:cNvSpPr>
          <p:nvPr>
            <p:ph idx="1"/>
          </p:nvPr>
        </p:nvSpPr>
        <p:spPr/>
        <p:txBody>
          <a:bodyPr>
            <a:normAutofit/>
          </a:bodyPr>
          <a:lstStyle/>
          <a:p>
            <a:r>
              <a:rPr lang="en-US" altLang="zh-CN" dirty="0"/>
              <a:t>Is there a </a:t>
            </a:r>
            <a:r>
              <a:rPr lang="en-US" altLang="zh-CN" dirty="0">
                <a:solidFill>
                  <a:srgbClr val="C00000"/>
                </a:solidFill>
              </a:rPr>
              <a:t>correctness problem </a:t>
            </a:r>
            <a:r>
              <a:rPr lang="en-US" altLang="zh-CN" dirty="0"/>
              <a:t>if the main memory has supplied a </a:t>
            </a:r>
            <a:r>
              <a:rPr lang="en-US" altLang="zh-CN" dirty="0">
                <a:solidFill>
                  <a:srgbClr val="C00000"/>
                </a:solidFill>
              </a:rPr>
              <a:t>stale copy before</a:t>
            </a:r>
            <a:r>
              <a:rPr lang="en-US" altLang="zh-CN" dirty="0"/>
              <a:t> the owner has a chance to flush its block?</a:t>
            </a:r>
          </a:p>
          <a:p>
            <a:pPr lvl="1"/>
            <a:r>
              <a:rPr lang="en-US" altLang="zh-CN" b="1" dirty="0">
                <a:solidFill>
                  <a:srgbClr val="0066CC"/>
                </a:solidFill>
              </a:rPr>
              <a:t>Answer</a:t>
            </a:r>
            <a:r>
              <a:rPr lang="en-US" altLang="zh-CN" dirty="0"/>
              <a:t>: this cannot be allowed to occur. </a:t>
            </a:r>
          </a:p>
          <a:p>
            <a:pPr lvl="1"/>
            <a:r>
              <a:rPr lang="en-US" altLang="zh-CN" b="1" dirty="0">
                <a:solidFill>
                  <a:srgbClr val="0066CC"/>
                </a:solidFill>
              </a:rPr>
              <a:t>Solution</a:t>
            </a:r>
            <a:r>
              <a:rPr lang="en-US" altLang="zh-CN" dirty="0"/>
              <a:t>: to </a:t>
            </a:r>
            <a:r>
              <a:rPr lang="en-US" altLang="zh-CN" u="sng" dirty="0"/>
              <a:t>give enough time for all processors</a:t>
            </a:r>
            <a:r>
              <a:rPr lang="en-US" altLang="zh-CN" dirty="0"/>
              <a:t> to </a:t>
            </a:r>
            <a:r>
              <a:rPr lang="en-US" altLang="zh-CN" u="sng" dirty="0"/>
              <a:t>finish snooping </a:t>
            </a:r>
            <a:r>
              <a:rPr lang="en-US" altLang="zh-CN" dirty="0"/>
              <a:t>and responding to a bus request, </a:t>
            </a:r>
            <a:r>
              <a:rPr lang="en-US" altLang="zh-CN" u="sng" dirty="0"/>
              <a:t>before the memory controller replies </a:t>
            </a:r>
            <a:r>
              <a:rPr lang="en-US" altLang="zh-CN" dirty="0"/>
              <a:t>with a block.</a:t>
            </a:r>
            <a:endParaRPr lang="zh-CN" altLang="en-US" dirty="0"/>
          </a:p>
        </p:txBody>
      </p:sp>
      <p:sp>
        <p:nvSpPr>
          <p:cNvPr id="3" name="标题 2">
            <a:extLst>
              <a:ext uri="{FF2B5EF4-FFF2-40B4-BE49-F238E27FC236}">
                <a16:creationId xmlns:a16="http://schemas.microsoft.com/office/drawing/2014/main" id="{F5F75D46-E18D-473F-8634-72F6E68699F9}"/>
              </a:ext>
            </a:extLst>
          </p:cNvPr>
          <p:cNvSpPr>
            <a:spLocks noGrp="1"/>
          </p:cNvSpPr>
          <p:nvPr>
            <p:ph type="title"/>
          </p:nvPr>
        </p:nvSpPr>
        <p:spPr/>
        <p:txBody>
          <a:bodyPr/>
          <a:lstStyle/>
          <a:p>
            <a:r>
              <a:rPr lang="en-US" altLang="zh-CN" dirty="0"/>
              <a:t>Question 3</a:t>
            </a:r>
            <a:endParaRPr lang="zh-CN" altLang="en-US" dirty="0"/>
          </a:p>
        </p:txBody>
      </p:sp>
      <p:sp>
        <p:nvSpPr>
          <p:cNvPr id="4" name="灯片编号占位符 3">
            <a:extLst>
              <a:ext uri="{FF2B5EF4-FFF2-40B4-BE49-F238E27FC236}">
                <a16:creationId xmlns:a16="http://schemas.microsoft.com/office/drawing/2014/main" id="{30C7FAAD-5113-4339-A730-1A5EBCA940D4}"/>
              </a:ext>
            </a:extLst>
          </p:cNvPr>
          <p:cNvSpPr>
            <a:spLocks noGrp="1"/>
          </p:cNvSpPr>
          <p:nvPr>
            <p:ph type="sldNum" sz="quarter" idx="12"/>
          </p:nvPr>
        </p:nvSpPr>
        <p:spPr/>
        <p:txBody>
          <a:bodyPr/>
          <a:lstStyle/>
          <a:p>
            <a:fld id="{A5846718-CB15-44DC-A3B0-F0ED78D869D1}" type="slidenum">
              <a:rPr lang="en-SG" smtClean="0"/>
              <a:t>51</a:t>
            </a:fld>
            <a:endParaRPr lang="en-SG"/>
          </a:p>
        </p:txBody>
      </p:sp>
    </p:spTree>
    <p:extLst>
      <p:ext uri="{BB962C8B-B14F-4D97-AF65-F5344CB8AC3E}">
        <p14:creationId xmlns:p14="http://schemas.microsoft.com/office/powerpoint/2010/main" val="291738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5">
            <a:extLst>
              <a:ext uri="{FF2B5EF4-FFF2-40B4-BE49-F238E27FC236}">
                <a16:creationId xmlns:a16="http://schemas.microsoft.com/office/drawing/2014/main" id="{68509B9F-AF97-4352-AC80-0C37A41696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DBB16D9-8B6D-4014-B552-092ADEAEC01B}" type="slidenum">
              <a:rPr lang="en-US" altLang="zh-CN" sz="1200"/>
              <a:pPr/>
              <a:t>52</a:t>
            </a:fld>
            <a:endParaRPr lang="en-US" altLang="zh-CN" sz="1200"/>
          </a:p>
        </p:txBody>
      </p:sp>
      <p:sp>
        <p:nvSpPr>
          <p:cNvPr id="70661" name="Oval 3">
            <a:extLst>
              <a:ext uri="{FF2B5EF4-FFF2-40B4-BE49-F238E27FC236}">
                <a16:creationId xmlns:a16="http://schemas.microsoft.com/office/drawing/2014/main" id="{89A2F085-95CA-44DC-A6CF-765B18F85BAB}"/>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70662" name="Group 4">
            <a:extLst>
              <a:ext uri="{FF2B5EF4-FFF2-40B4-BE49-F238E27FC236}">
                <a16:creationId xmlns:a16="http://schemas.microsoft.com/office/drawing/2014/main" id="{6A2AF08D-357B-42B8-85C5-8E2C60B0E671}"/>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70722" name="Rectangle 5">
              <a:extLst>
                <a:ext uri="{FF2B5EF4-FFF2-40B4-BE49-F238E27FC236}">
                  <a16:creationId xmlns:a16="http://schemas.microsoft.com/office/drawing/2014/main" id="{E74FE8E0-D53E-4471-A790-D7618FCD3FC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23" name="Rectangle 6">
              <a:extLst>
                <a:ext uri="{FF2B5EF4-FFF2-40B4-BE49-F238E27FC236}">
                  <a16:creationId xmlns:a16="http://schemas.microsoft.com/office/drawing/2014/main" id="{FB320BE8-C6E3-49F4-8723-E43AEB59AEE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0663" name="Group 7">
            <a:extLst>
              <a:ext uri="{FF2B5EF4-FFF2-40B4-BE49-F238E27FC236}">
                <a16:creationId xmlns:a16="http://schemas.microsoft.com/office/drawing/2014/main" id="{B5A326B5-28FC-4600-8BB9-EE959EA13E1C}"/>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70720" name="Rectangle 8">
              <a:extLst>
                <a:ext uri="{FF2B5EF4-FFF2-40B4-BE49-F238E27FC236}">
                  <a16:creationId xmlns:a16="http://schemas.microsoft.com/office/drawing/2014/main" id="{3337E31F-C31E-4FFA-A415-4A8E8BE042B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21" name="Rectangle 9">
              <a:extLst>
                <a:ext uri="{FF2B5EF4-FFF2-40B4-BE49-F238E27FC236}">
                  <a16:creationId xmlns:a16="http://schemas.microsoft.com/office/drawing/2014/main" id="{B32F25C6-E690-494E-910E-B7440755E41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0664" name="Line 10">
            <a:extLst>
              <a:ext uri="{FF2B5EF4-FFF2-40B4-BE49-F238E27FC236}">
                <a16:creationId xmlns:a16="http://schemas.microsoft.com/office/drawing/2014/main" id="{6160CD97-A811-4BAD-B50C-E260DC7C171E}"/>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5" name="Oval 11">
            <a:extLst>
              <a:ext uri="{FF2B5EF4-FFF2-40B4-BE49-F238E27FC236}">
                <a16:creationId xmlns:a16="http://schemas.microsoft.com/office/drawing/2014/main" id="{ECEE2F09-A4A9-40AF-BDBF-AF1EDBD00554}"/>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70666" name="Group 12">
            <a:extLst>
              <a:ext uri="{FF2B5EF4-FFF2-40B4-BE49-F238E27FC236}">
                <a16:creationId xmlns:a16="http://schemas.microsoft.com/office/drawing/2014/main" id="{FF2FABBF-60A5-4336-8598-538A26B14F21}"/>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70718" name="Rectangle 13">
              <a:extLst>
                <a:ext uri="{FF2B5EF4-FFF2-40B4-BE49-F238E27FC236}">
                  <a16:creationId xmlns:a16="http://schemas.microsoft.com/office/drawing/2014/main" id="{FB775261-0989-48A3-B245-76D12393C0A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19" name="Rectangle 14">
              <a:extLst>
                <a:ext uri="{FF2B5EF4-FFF2-40B4-BE49-F238E27FC236}">
                  <a16:creationId xmlns:a16="http://schemas.microsoft.com/office/drawing/2014/main" id="{48311D39-D943-41A1-A50F-E956FD8E60C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0667" name="Group 15">
            <a:extLst>
              <a:ext uri="{FF2B5EF4-FFF2-40B4-BE49-F238E27FC236}">
                <a16:creationId xmlns:a16="http://schemas.microsoft.com/office/drawing/2014/main" id="{7055E35A-D229-45FE-9BC7-C0D3B6B72460}"/>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70716" name="Rectangle 16">
              <a:extLst>
                <a:ext uri="{FF2B5EF4-FFF2-40B4-BE49-F238E27FC236}">
                  <a16:creationId xmlns:a16="http://schemas.microsoft.com/office/drawing/2014/main" id="{7BDC8F06-B9AA-4CE9-8C6F-2C4E9338A08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17" name="Rectangle 17">
              <a:extLst>
                <a:ext uri="{FF2B5EF4-FFF2-40B4-BE49-F238E27FC236}">
                  <a16:creationId xmlns:a16="http://schemas.microsoft.com/office/drawing/2014/main" id="{EE869818-38FB-491B-B419-C44C3D89C3B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0668" name="Line 18">
            <a:extLst>
              <a:ext uri="{FF2B5EF4-FFF2-40B4-BE49-F238E27FC236}">
                <a16:creationId xmlns:a16="http://schemas.microsoft.com/office/drawing/2014/main" id="{DA56FBE1-CD30-4DCF-ADA4-8E5CA18ECF63}"/>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69" name="Group 19">
            <a:extLst>
              <a:ext uri="{FF2B5EF4-FFF2-40B4-BE49-F238E27FC236}">
                <a16:creationId xmlns:a16="http://schemas.microsoft.com/office/drawing/2014/main" id="{D64BB8F1-2CB7-41AD-95AC-43912D1D86DA}"/>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70704" name="Oval 20">
              <a:extLst>
                <a:ext uri="{FF2B5EF4-FFF2-40B4-BE49-F238E27FC236}">
                  <a16:creationId xmlns:a16="http://schemas.microsoft.com/office/drawing/2014/main" id="{D32D6643-B5AA-4E57-829F-62C3512A041C}"/>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70705" name="Group 21">
              <a:extLst>
                <a:ext uri="{FF2B5EF4-FFF2-40B4-BE49-F238E27FC236}">
                  <a16:creationId xmlns:a16="http://schemas.microsoft.com/office/drawing/2014/main" id="{5BCCDC18-F1B7-41FE-8CEF-FF10AE7FB421}"/>
                </a:ext>
              </a:extLst>
            </p:cNvPr>
            <p:cNvGrpSpPr>
              <a:grpSpLocks/>
            </p:cNvGrpSpPr>
            <p:nvPr/>
          </p:nvGrpSpPr>
          <p:grpSpPr bwMode="auto">
            <a:xfrm>
              <a:off x="1008" y="1920"/>
              <a:ext cx="1056" cy="720"/>
              <a:chOff x="1008" y="1968"/>
              <a:chExt cx="1056" cy="720"/>
            </a:xfrm>
            <a:grpFill/>
          </p:grpSpPr>
          <p:grpSp>
            <p:nvGrpSpPr>
              <p:cNvPr id="70707" name="Group 22">
                <a:extLst>
                  <a:ext uri="{FF2B5EF4-FFF2-40B4-BE49-F238E27FC236}">
                    <a16:creationId xmlns:a16="http://schemas.microsoft.com/office/drawing/2014/main" id="{E5D378F1-2012-4C61-A563-FEF5CBD2CD65}"/>
                  </a:ext>
                </a:extLst>
              </p:cNvPr>
              <p:cNvGrpSpPr>
                <a:grpSpLocks/>
              </p:cNvGrpSpPr>
              <p:nvPr/>
            </p:nvGrpSpPr>
            <p:grpSpPr bwMode="auto">
              <a:xfrm>
                <a:off x="1008" y="2208"/>
                <a:ext cx="1056" cy="240"/>
                <a:chOff x="1152" y="2304"/>
                <a:chExt cx="1056" cy="480"/>
              </a:xfrm>
              <a:grpFill/>
            </p:grpSpPr>
            <p:sp>
              <p:nvSpPr>
                <p:cNvPr id="70714" name="Rectangle 23">
                  <a:extLst>
                    <a:ext uri="{FF2B5EF4-FFF2-40B4-BE49-F238E27FC236}">
                      <a16:creationId xmlns:a16="http://schemas.microsoft.com/office/drawing/2014/main" id="{443BB5D1-AF68-4ACD-AC6B-81EE2ED87E4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15" name="Rectangle 24">
                  <a:extLst>
                    <a:ext uri="{FF2B5EF4-FFF2-40B4-BE49-F238E27FC236}">
                      <a16:creationId xmlns:a16="http://schemas.microsoft.com/office/drawing/2014/main" id="{71B6B1E3-DFE9-4C34-9B86-6834476FC0E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0708" name="Group 25">
                <a:extLst>
                  <a:ext uri="{FF2B5EF4-FFF2-40B4-BE49-F238E27FC236}">
                    <a16:creationId xmlns:a16="http://schemas.microsoft.com/office/drawing/2014/main" id="{3D650F24-53C3-413A-9010-9F575BB25F53}"/>
                  </a:ext>
                </a:extLst>
              </p:cNvPr>
              <p:cNvGrpSpPr>
                <a:grpSpLocks/>
              </p:cNvGrpSpPr>
              <p:nvPr/>
            </p:nvGrpSpPr>
            <p:grpSpPr bwMode="auto">
              <a:xfrm>
                <a:off x="1008" y="2448"/>
                <a:ext cx="1056" cy="240"/>
                <a:chOff x="1152" y="2304"/>
                <a:chExt cx="1056" cy="480"/>
              </a:xfrm>
              <a:grpFill/>
            </p:grpSpPr>
            <p:sp>
              <p:nvSpPr>
                <p:cNvPr id="70712" name="Rectangle 26">
                  <a:extLst>
                    <a:ext uri="{FF2B5EF4-FFF2-40B4-BE49-F238E27FC236}">
                      <a16:creationId xmlns:a16="http://schemas.microsoft.com/office/drawing/2014/main" id="{5FC6BE3F-9788-4EC6-BB44-50A69CA0830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13" name="Rectangle 27">
                  <a:extLst>
                    <a:ext uri="{FF2B5EF4-FFF2-40B4-BE49-F238E27FC236}">
                      <a16:creationId xmlns:a16="http://schemas.microsoft.com/office/drawing/2014/main" id="{2D1B144E-5CA8-4985-A9C0-0680E540464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0709" name="Group 28">
                <a:extLst>
                  <a:ext uri="{FF2B5EF4-FFF2-40B4-BE49-F238E27FC236}">
                    <a16:creationId xmlns:a16="http://schemas.microsoft.com/office/drawing/2014/main" id="{3C01E342-3389-40A2-8683-2F630015199A}"/>
                  </a:ext>
                </a:extLst>
              </p:cNvPr>
              <p:cNvGrpSpPr>
                <a:grpSpLocks/>
              </p:cNvGrpSpPr>
              <p:nvPr/>
            </p:nvGrpSpPr>
            <p:grpSpPr bwMode="auto">
              <a:xfrm>
                <a:off x="1008" y="1968"/>
                <a:ext cx="1056" cy="240"/>
                <a:chOff x="1152" y="2304"/>
                <a:chExt cx="1056" cy="480"/>
              </a:xfrm>
              <a:grpFill/>
            </p:grpSpPr>
            <p:sp>
              <p:nvSpPr>
                <p:cNvPr id="70710" name="Rectangle 29">
                  <a:extLst>
                    <a:ext uri="{FF2B5EF4-FFF2-40B4-BE49-F238E27FC236}">
                      <a16:creationId xmlns:a16="http://schemas.microsoft.com/office/drawing/2014/main" id="{ABF36814-1C51-43D7-AB3A-4A669801F2A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711" name="Rectangle 30">
                  <a:extLst>
                    <a:ext uri="{FF2B5EF4-FFF2-40B4-BE49-F238E27FC236}">
                      <a16:creationId xmlns:a16="http://schemas.microsoft.com/office/drawing/2014/main" id="{6BE6D8AC-DA24-4570-A330-4C3F16D46C2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70706" name="Line 31">
              <a:extLst>
                <a:ext uri="{FF2B5EF4-FFF2-40B4-BE49-F238E27FC236}">
                  <a16:creationId xmlns:a16="http://schemas.microsoft.com/office/drawing/2014/main" id="{51B3249B-B947-4E4B-87CF-1658B1B72028}"/>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70670" name="Line 32">
            <a:extLst>
              <a:ext uri="{FF2B5EF4-FFF2-40B4-BE49-F238E27FC236}">
                <a16:creationId xmlns:a16="http://schemas.microsoft.com/office/drawing/2014/main" id="{2D011EC5-3ACC-4EEA-9694-3112E1746C3B}"/>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AutoShape 33">
            <a:extLst>
              <a:ext uri="{FF2B5EF4-FFF2-40B4-BE49-F238E27FC236}">
                <a16:creationId xmlns:a16="http://schemas.microsoft.com/office/drawing/2014/main" id="{D956324E-C7A2-40EF-BF60-095EDA9858A2}"/>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0672" name="AutoShape 34">
            <a:extLst>
              <a:ext uri="{FF2B5EF4-FFF2-40B4-BE49-F238E27FC236}">
                <a16:creationId xmlns:a16="http://schemas.microsoft.com/office/drawing/2014/main" id="{C477424F-6217-49FF-A40D-7A678FDDE84D}"/>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0673" name="AutoShape 35">
            <a:extLst>
              <a:ext uri="{FF2B5EF4-FFF2-40B4-BE49-F238E27FC236}">
                <a16:creationId xmlns:a16="http://schemas.microsoft.com/office/drawing/2014/main" id="{A8F66923-F4C3-4F9F-8539-BAC84F59AA57}"/>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0674" name="Rectangle 36">
            <a:extLst>
              <a:ext uri="{FF2B5EF4-FFF2-40B4-BE49-F238E27FC236}">
                <a16:creationId xmlns:a16="http://schemas.microsoft.com/office/drawing/2014/main" id="{34C36696-EA88-4E93-84AC-DDCC3F632063}"/>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70675" name="Rectangle 37">
            <a:extLst>
              <a:ext uri="{FF2B5EF4-FFF2-40B4-BE49-F238E27FC236}">
                <a16:creationId xmlns:a16="http://schemas.microsoft.com/office/drawing/2014/main" id="{F91A7255-47D3-42B2-A8ED-CF9A663878F9}"/>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676" name="Rectangle 38">
            <a:extLst>
              <a:ext uri="{FF2B5EF4-FFF2-40B4-BE49-F238E27FC236}">
                <a16:creationId xmlns:a16="http://schemas.microsoft.com/office/drawing/2014/main" id="{A817772F-A707-4B95-BBB9-D80DB60CB98E}"/>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0677" name="AutoShape 39">
            <a:extLst>
              <a:ext uri="{FF2B5EF4-FFF2-40B4-BE49-F238E27FC236}">
                <a16:creationId xmlns:a16="http://schemas.microsoft.com/office/drawing/2014/main" id="{9C762FCE-CFCC-4E86-9AEE-A32DB39DBC00}"/>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70678" name="Line 40">
            <a:extLst>
              <a:ext uri="{FF2B5EF4-FFF2-40B4-BE49-F238E27FC236}">
                <a16:creationId xmlns:a16="http://schemas.microsoft.com/office/drawing/2014/main" id="{72A8BFDE-F919-4B5E-AB41-18176C1C4AFB}"/>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9" name="Line 41">
            <a:extLst>
              <a:ext uri="{FF2B5EF4-FFF2-40B4-BE49-F238E27FC236}">
                <a16:creationId xmlns:a16="http://schemas.microsoft.com/office/drawing/2014/main" id="{86223905-8A8A-465B-B42A-E6E3BC6ACE64}"/>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0" name="Line 42">
            <a:extLst>
              <a:ext uri="{FF2B5EF4-FFF2-40B4-BE49-F238E27FC236}">
                <a16:creationId xmlns:a16="http://schemas.microsoft.com/office/drawing/2014/main" id="{EBEE1ACB-15E9-4311-A08F-03486CD40206}"/>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1" name="Line 43">
            <a:extLst>
              <a:ext uri="{FF2B5EF4-FFF2-40B4-BE49-F238E27FC236}">
                <a16:creationId xmlns:a16="http://schemas.microsoft.com/office/drawing/2014/main" id="{BAE6F70D-53C3-4E9B-BDB4-4F17B5BC2757}"/>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2" name="Rectangle 44">
            <a:extLst>
              <a:ext uri="{FF2B5EF4-FFF2-40B4-BE49-F238E27FC236}">
                <a16:creationId xmlns:a16="http://schemas.microsoft.com/office/drawing/2014/main" id="{C2087607-5D45-471E-B987-8CCA705075A1}"/>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70683" name="Rectangle 45">
            <a:extLst>
              <a:ext uri="{FF2B5EF4-FFF2-40B4-BE49-F238E27FC236}">
                <a16:creationId xmlns:a16="http://schemas.microsoft.com/office/drawing/2014/main" id="{D3E5803C-F1A8-46BE-A3BF-F7255952BCDD}"/>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70684" name="Rectangle 46">
            <a:extLst>
              <a:ext uri="{FF2B5EF4-FFF2-40B4-BE49-F238E27FC236}">
                <a16:creationId xmlns:a16="http://schemas.microsoft.com/office/drawing/2014/main" id="{9A4CEC80-3F0D-4F40-9158-B9F256114C47}"/>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70685" name="Rectangle 47">
            <a:extLst>
              <a:ext uri="{FF2B5EF4-FFF2-40B4-BE49-F238E27FC236}">
                <a16:creationId xmlns:a16="http://schemas.microsoft.com/office/drawing/2014/main" id="{146D5602-C56F-4AE0-B597-9C953E0AA721}"/>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11" name="Group 48">
            <a:extLst>
              <a:ext uri="{FF2B5EF4-FFF2-40B4-BE49-F238E27FC236}">
                <a16:creationId xmlns:a16="http://schemas.microsoft.com/office/drawing/2014/main" id="{FCEFE2E8-8830-42C4-94D7-86149A5256B3}"/>
              </a:ext>
            </a:extLst>
          </p:cNvPr>
          <p:cNvGrpSpPr>
            <a:grpSpLocks/>
          </p:cNvGrpSpPr>
          <p:nvPr/>
        </p:nvGrpSpPr>
        <p:grpSpPr bwMode="auto">
          <a:xfrm>
            <a:off x="7620000" y="1981200"/>
            <a:ext cx="1481138" cy="1295400"/>
            <a:chOff x="4800" y="1248"/>
            <a:chExt cx="933" cy="816"/>
          </a:xfrm>
        </p:grpSpPr>
        <p:sp>
          <p:nvSpPr>
            <p:cNvPr id="70702" name="Text Box 49">
              <a:extLst>
                <a:ext uri="{FF2B5EF4-FFF2-40B4-BE49-F238E27FC236}">
                  <a16:creationId xmlns:a16="http://schemas.microsoft.com/office/drawing/2014/main" id="{7D0320C7-067F-4448-8995-5EF1F873911D}"/>
                </a:ext>
              </a:extLst>
            </p:cNvPr>
            <p:cNvSpPr txBox="1">
              <a:spLocks noChangeArrowheads="1"/>
            </p:cNvSpPr>
            <p:nvPr/>
          </p:nvSpPr>
          <p:spPr bwMode="auto">
            <a:xfrm>
              <a:off x="5184" y="1536"/>
              <a:ext cx="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X=3</a:t>
              </a:r>
            </a:p>
          </p:txBody>
        </p:sp>
        <p:sp>
          <p:nvSpPr>
            <p:cNvPr id="70703" name="Freeform 50">
              <a:extLst>
                <a:ext uri="{FF2B5EF4-FFF2-40B4-BE49-F238E27FC236}">
                  <a16:creationId xmlns:a16="http://schemas.microsoft.com/office/drawing/2014/main" id="{59F01595-36E5-475B-B7DF-791BF92CD6C6}"/>
                </a:ext>
              </a:extLst>
            </p:cNvPr>
            <p:cNvSpPr>
              <a:spLocks/>
            </p:cNvSpPr>
            <p:nvPr/>
          </p:nvSpPr>
          <p:spPr bwMode="auto">
            <a:xfrm>
              <a:off x="4800"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2" name="Group 51">
            <a:extLst>
              <a:ext uri="{FF2B5EF4-FFF2-40B4-BE49-F238E27FC236}">
                <a16:creationId xmlns:a16="http://schemas.microsoft.com/office/drawing/2014/main" id="{9CA153D2-7577-4BFF-AFCA-378BF7D4F377}"/>
              </a:ext>
            </a:extLst>
          </p:cNvPr>
          <p:cNvGrpSpPr>
            <a:grpSpLocks/>
          </p:cNvGrpSpPr>
          <p:nvPr/>
        </p:nvGrpSpPr>
        <p:grpSpPr bwMode="auto">
          <a:xfrm>
            <a:off x="7924800" y="3352800"/>
            <a:ext cx="1138238" cy="1066800"/>
            <a:chOff x="4992" y="2112"/>
            <a:chExt cx="717" cy="672"/>
          </a:xfrm>
        </p:grpSpPr>
        <p:sp>
          <p:nvSpPr>
            <p:cNvPr id="70700" name="Freeform 52">
              <a:extLst>
                <a:ext uri="{FF2B5EF4-FFF2-40B4-BE49-F238E27FC236}">
                  <a16:creationId xmlns:a16="http://schemas.microsoft.com/office/drawing/2014/main" id="{E96C5944-6C55-4538-8157-D28B7D97935E}"/>
                </a:ext>
              </a:extLst>
            </p:cNvPr>
            <p:cNvSpPr>
              <a:spLocks/>
            </p:cNvSpPr>
            <p:nvPr/>
          </p:nvSpPr>
          <p:spPr bwMode="auto">
            <a:xfrm>
              <a:off x="4992"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0701" name="Text Box 53">
              <a:extLst>
                <a:ext uri="{FF2B5EF4-FFF2-40B4-BE49-F238E27FC236}">
                  <a16:creationId xmlns:a16="http://schemas.microsoft.com/office/drawing/2014/main" id="{E50EC1EF-5069-406A-9827-90EF74DFF006}"/>
                </a:ext>
              </a:extLst>
            </p:cNvPr>
            <p:cNvSpPr txBox="1">
              <a:spLocks noChangeArrowheads="1"/>
            </p:cNvSpPr>
            <p:nvPr/>
          </p:nvSpPr>
          <p:spPr bwMode="auto">
            <a:xfrm>
              <a:off x="5040" y="2496"/>
              <a:ext cx="6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a:t>
              </a:r>
            </a:p>
          </p:txBody>
        </p:sp>
      </p:grpSp>
      <p:grpSp>
        <p:nvGrpSpPr>
          <p:cNvPr id="13" name="Group 54">
            <a:extLst>
              <a:ext uri="{FF2B5EF4-FFF2-40B4-BE49-F238E27FC236}">
                <a16:creationId xmlns:a16="http://schemas.microsoft.com/office/drawing/2014/main" id="{62A7A7FE-C98D-43F1-842C-C4D8D135B0B1}"/>
              </a:ext>
            </a:extLst>
          </p:cNvPr>
          <p:cNvGrpSpPr>
            <a:grpSpLocks/>
          </p:cNvGrpSpPr>
          <p:nvPr/>
        </p:nvGrpSpPr>
        <p:grpSpPr bwMode="auto">
          <a:xfrm>
            <a:off x="2895600" y="3048000"/>
            <a:ext cx="742950" cy="1371600"/>
            <a:chOff x="1824" y="1920"/>
            <a:chExt cx="468" cy="864"/>
          </a:xfrm>
          <a:solidFill>
            <a:schemeClr val="accent4">
              <a:lumMod val="20000"/>
              <a:lumOff val="80000"/>
            </a:schemeClr>
          </a:solidFill>
        </p:grpSpPr>
        <p:sp>
          <p:nvSpPr>
            <p:cNvPr id="70697" name="Freeform 55">
              <a:extLst>
                <a:ext uri="{FF2B5EF4-FFF2-40B4-BE49-F238E27FC236}">
                  <a16:creationId xmlns:a16="http://schemas.microsoft.com/office/drawing/2014/main" id="{274C4BAB-C867-45C5-8517-4C556531F65B}"/>
                </a:ext>
              </a:extLst>
            </p:cNvPr>
            <p:cNvSpPr>
              <a:spLocks/>
            </p:cNvSpPr>
            <p:nvPr/>
          </p:nvSpPr>
          <p:spPr bwMode="auto">
            <a:xfrm>
              <a:off x="1871" y="2160"/>
              <a:ext cx="1" cy="624"/>
            </a:xfrm>
            <a:custGeom>
              <a:avLst/>
              <a:gdLst>
                <a:gd name="T0" fmla="*/ 0 w 1"/>
                <a:gd name="T1" fmla="*/ 624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cubicBezTo>
                    <a:pt x="0" y="624"/>
                    <a:pt x="0" y="312"/>
                    <a:pt x="0" y="0"/>
                  </a:cubicBezTo>
                </a:path>
              </a:pathLst>
            </a:custGeom>
            <a:grp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0698" name="Line 56">
              <a:extLst>
                <a:ext uri="{FF2B5EF4-FFF2-40B4-BE49-F238E27FC236}">
                  <a16:creationId xmlns:a16="http://schemas.microsoft.com/office/drawing/2014/main" id="{40567D94-1DA1-4A35-A53B-41175445DBCB}"/>
                </a:ext>
              </a:extLst>
            </p:cNvPr>
            <p:cNvSpPr>
              <a:spLocks noChangeShapeType="1"/>
            </p:cNvSpPr>
            <p:nvPr/>
          </p:nvSpPr>
          <p:spPr bwMode="auto">
            <a:xfrm flipV="1">
              <a:off x="1824" y="1968"/>
              <a:ext cx="240" cy="144"/>
            </a:xfrm>
            <a:prstGeom prst="line">
              <a:avLst/>
            </a:prstGeom>
            <a:grpFill/>
            <a:ln w="38100">
              <a:solidFill>
                <a:srgbClr val="FF0000"/>
              </a:solidFill>
              <a:round/>
              <a:headEnd/>
              <a:tailEnd/>
            </a:ln>
          </p:spPr>
          <p:txBody>
            <a:bodyPr/>
            <a:lstStyle/>
            <a:p>
              <a:endParaRPr lang="zh-CN" altLang="en-US"/>
            </a:p>
          </p:txBody>
        </p:sp>
        <p:sp>
          <p:nvSpPr>
            <p:cNvPr id="70699" name="Text Box 57">
              <a:extLst>
                <a:ext uri="{FF2B5EF4-FFF2-40B4-BE49-F238E27FC236}">
                  <a16:creationId xmlns:a16="http://schemas.microsoft.com/office/drawing/2014/main" id="{70B11FDA-2285-42E5-B1E7-BB0242DBE8A8}"/>
                </a:ext>
              </a:extLst>
            </p:cNvPr>
            <p:cNvSpPr txBox="1">
              <a:spLocks noChangeArrowheads="1"/>
            </p:cNvSpPr>
            <p:nvPr/>
          </p:nvSpPr>
          <p:spPr bwMode="auto">
            <a:xfrm>
              <a:off x="2115" y="1920"/>
              <a:ext cx="177" cy="231"/>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I</a:t>
              </a:r>
            </a:p>
          </p:txBody>
        </p:sp>
      </p:grpSp>
      <p:grpSp>
        <p:nvGrpSpPr>
          <p:cNvPr id="14" name="Group 58">
            <a:extLst>
              <a:ext uri="{FF2B5EF4-FFF2-40B4-BE49-F238E27FC236}">
                <a16:creationId xmlns:a16="http://schemas.microsoft.com/office/drawing/2014/main" id="{AFE8CC55-A93E-49C1-BA77-B8ABF0EE58C7}"/>
              </a:ext>
            </a:extLst>
          </p:cNvPr>
          <p:cNvGrpSpPr>
            <a:grpSpLocks/>
          </p:cNvGrpSpPr>
          <p:nvPr/>
        </p:nvGrpSpPr>
        <p:grpSpPr bwMode="auto">
          <a:xfrm>
            <a:off x="6858000" y="3048000"/>
            <a:ext cx="1447800" cy="366713"/>
            <a:chOff x="4320" y="1920"/>
            <a:chExt cx="912" cy="231"/>
          </a:xfrm>
        </p:grpSpPr>
        <p:grpSp>
          <p:nvGrpSpPr>
            <p:cNvPr id="70691" name="Group 59">
              <a:extLst>
                <a:ext uri="{FF2B5EF4-FFF2-40B4-BE49-F238E27FC236}">
                  <a16:creationId xmlns:a16="http://schemas.microsoft.com/office/drawing/2014/main" id="{5C268EAD-9B5A-4A42-A7A9-1ABA4194B906}"/>
                </a:ext>
              </a:extLst>
            </p:cNvPr>
            <p:cNvGrpSpPr>
              <a:grpSpLocks/>
            </p:cNvGrpSpPr>
            <p:nvPr/>
          </p:nvGrpSpPr>
          <p:grpSpPr bwMode="auto">
            <a:xfrm>
              <a:off x="4704" y="1920"/>
              <a:ext cx="528" cy="231"/>
              <a:chOff x="4704" y="1920"/>
              <a:chExt cx="528" cy="231"/>
            </a:xfrm>
          </p:grpSpPr>
          <p:sp>
            <p:nvSpPr>
              <p:cNvPr id="70695" name="Line 60">
                <a:extLst>
                  <a:ext uri="{FF2B5EF4-FFF2-40B4-BE49-F238E27FC236}">
                    <a16:creationId xmlns:a16="http://schemas.microsoft.com/office/drawing/2014/main" id="{3977C72E-4F4E-4542-A04F-DE9B5EE32B36}"/>
                  </a:ext>
                </a:extLst>
              </p:cNvPr>
              <p:cNvSpPr>
                <a:spLocks noChangeShapeType="1"/>
              </p:cNvSpPr>
              <p:nvPr/>
            </p:nvSpPr>
            <p:spPr bwMode="auto">
              <a:xfrm flipV="1">
                <a:off x="4704"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Text Box 61">
                <a:extLst>
                  <a:ext uri="{FF2B5EF4-FFF2-40B4-BE49-F238E27FC236}">
                    <a16:creationId xmlns:a16="http://schemas.microsoft.com/office/drawing/2014/main" id="{DB0A9E4F-8803-46D3-9F9C-D178E2D3698C}"/>
                  </a:ext>
                </a:extLst>
              </p:cNvPr>
              <p:cNvSpPr txBox="1">
                <a:spLocks noChangeArrowheads="1"/>
              </p:cNvSpPr>
              <p:nvPr/>
            </p:nvSpPr>
            <p:spPr bwMode="auto">
              <a:xfrm>
                <a:off x="4995" y="1920"/>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t>
                </a:r>
              </a:p>
            </p:txBody>
          </p:sp>
        </p:grpSp>
        <p:grpSp>
          <p:nvGrpSpPr>
            <p:cNvPr id="70692" name="Group 62">
              <a:extLst>
                <a:ext uri="{FF2B5EF4-FFF2-40B4-BE49-F238E27FC236}">
                  <a16:creationId xmlns:a16="http://schemas.microsoft.com/office/drawing/2014/main" id="{50ED7A0C-124A-4716-B4E2-5DBC053BB7A9}"/>
                </a:ext>
              </a:extLst>
            </p:cNvPr>
            <p:cNvGrpSpPr>
              <a:grpSpLocks/>
            </p:cNvGrpSpPr>
            <p:nvPr/>
          </p:nvGrpSpPr>
          <p:grpSpPr bwMode="auto">
            <a:xfrm>
              <a:off x="4320" y="1920"/>
              <a:ext cx="432" cy="231"/>
              <a:chOff x="4320" y="1920"/>
              <a:chExt cx="432" cy="231"/>
            </a:xfrm>
          </p:grpSpPr>
          <p:sp>
            <p:nvSpPr>
              <p:cNvPr id="70693" name="Line 63">
                <a:extLst>
                  <a:ext uri="{FF2B5EF4-FFF2-40B4-BE49-F238E27FC236}">
                    <a16:creationId xmlns:a16="http://schemas.microsoft.com/office/drawing/2014/main" id="{DD037817-4436-46EF-8434-590A771DF27D}"/>
                  </a:ext>
                </a:extLst>
              </p:cNvPr>
              <p:cNvSpPr>
                <a:spLocks noChangeShapeType="1"/>
              </p:cNvSpPr>
              <p:nvPr/>
            </p:nvSpPr>
            <p:spPr bwMode="auto">
              <a:xfrm flipV="1">
                <a:off x="4320"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Text Box 64">
                <a:extLst>
                  <a:ext uri="{FF2B5EF4-FFF2-40B4-BE49-F238E27FC236}">
                    <a16:creationId xmlns:a16="http://schemas.microsoft.com/office/drawing/2014/main" id="{BE537CC0-E8A7-4704-AE45-BCD66AC4CD24}"/>
                  </a:ext>
                </a:extLst>
              </p:cNvPr>
              <p:cNvSpPr txBox="1">
                <a:spLocks noChangeArrowheads="1"/>
              </p:cNvSpPr>
              <p:nvPr/>
            </p:nvSpPr>
            <p:spPr bwMode="auto">
              <a:xfrm>
                <a:off x="4544" y="1920"/>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grpSp>
      </p:grpSp>
      <p:sp>
        <p:nvSpPr>
          <p:cNvPr id="366657" name="Freeform 65">
            <a:extLst>
              <a:ext uri="{FF2B5EF4-FFF2-40B4-BE49-F238E27FC236}">
                <a16:creationId xmlns:a16="http://schemas.microsoft.com/office/drawing/2014/main" id="{A1568030-28E2-4E4F-A8C1-82B6C96652CB}"/>
              </a:ext>
            </a:extLst>
          </p:cNvPr>
          <p:cNvSpPr>
            <a:spLocks/>
          </p:cNvSpPr>
          <p:nvPr/>
        </p:nvSpPr>
        <p:spPr bwMode="auto">
          <a:xfrm>
            <a:off x="5105400" y="3429000"/>
            <a:ext cx="2133600" cy="2133600"/>
          </a:xfrm>
          <a:custGeom>
            <a:avLst/>
            <a:gdLst>
              <a:gd name="T0" fmla="*/ 0 w 1344"/>
              <a:gd name="T1" fmla="*/ 1344 h 1344"/>
              <a:gd name="T2" fmla="*/ 192 w 1344"/>
              <a:gd name="T3" fmla="*/ 768 h 1344"/>
              <a:gd name="T4" fmla="*/ 1008 w 1344"/>
              <a:gd name="T5" fmla="*/ 528 h 1344"/>
              <a:gd name="T6" fmla="*/ 1344 w 1344"/>
              <a:gd name="T7" fmla="*/ 0 h 1344"/>
              <a:gd name="T8" fmla="*/ 0 60000 65536"/>
              <a:gd name="T9" fmla="*/ 0 60000 65536"/>
              <a:gd name="T10" fmla="*/ 0 60000 65536"/>
              <a:gd name="T11" fmla="*/ 0 60000 65536"/>
              <a:gd name="T12" fmla="*/ 0 w 1344"/>
              <a:gd name="T13" fmla="*/ 0 h 1344"/>
              <a:gd name="T14" fmla="*/ 1344 w 1344"/>
              <a:gd name="T15" fmla="*/ 1344 h 1344"/>
            </a:gdLst>
            <a:ahLst/>
            <a:cxnLst>
              <a:cxn ang="T8">
                <a:pos x="T0" y="T1"/>
              </a:cxn>
              <a:cxn ang="T9">
                <a:pos x="T2" y="T3"/>
              </a:cxn>
              <a:cxn ang="T10">
                <a:pos x="T4" y="T5"/>
              </a:cxn>
              <a:cxn ang="T11">
                <a:pos x="T6" y="T7"/>
              </a:cxn>
            </a:cxnLst>
            <a:rect l="T12" t="T13" r="T14" b="T15"/>
            <a:pathLst>
              <a:path w="1344" h="1344">
                <a:moveTo>
                  <a:pt x="0" y="1344"/>
                </a:moveTo>
                <a:cubicBezTo>
                  <a:pt x="12" y="1124"/>
                  <a:pt x="24" y="904"/>
                  <a:pt x="192" y="768"/>
                </a:cubicBezTo>
                <a:cubicBezTo>
                  <a:pt x="360" y="632"/>
                  <a:pt x="816" y="656"/>
                  <a:pt x="1008" y="528"/>
                </a:cubicBezTo>
                <a:cubicBezTo>
                  <a:pt x="1200" y="400"/>
                  <a:pt x="1272" y="200"/>
                  <a:pt x="1344" y="0"/>
                </a:cubicBezTo>
              </a:path>
            </a:pathLst>
          </a:custGeom>
          <a:noFill/>
          <a:ln w="38100">
            <a:solidFill>
              <a:srgbClr val="7030A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aphicFrame>
        <p:nvGraphicFramePr>
          <p:cNvPr id="4" name="表格 3">
            <a:extLst>
              <a:ext uri="{FF2B5EF4-FFF2-40B4-BE49-F238E27FC236}">
                <a16:creationId xmlns:a16="http://schemas.microsoft.com/office/drawing/2014/main" id="{3A504332-17A5-4F14-A232-0FD712266309}"/>
              </a:ext>
            </a:extLst>
          </p:cNvPr>
          <p:cNvGraphicFramePr>
            <a:graphicFrameLocks noGrp="1"/>
          </p:cNvGraphicFramePr>
          <p:nvPr>
            <p:extLst>
              <p:ext uri="{D42A27DB-BD31-4B8C-83A1-F6EECF244321}">
                <p14:modId xmlns:p14="http://schemas.microsoft.com/office/powerpoint/2010/main" val="2990587149"/>
              </p:ext>
            </p:extLst>
          </p:nvPr>
        </p:nvGraphicFramePr>
        <p:xfrm>
          <a:off x="395536" y="135618"/>
          <a:ext cx="8352927" cy="1125739"/>
        </p:xfrm>
        <a:graphic>
          <a:graphicData uri="http://schemas.openxmlformats.org/drawingml/2006/table">
            <a:tbl>
              <a:tblPr/>
              <a:tblGrid>
                <a:gridCol w="1392702">
                  <a:extLst>
                    <a:ext uri="{9D8B030D-6E8A-4147-A177-3AD203B41FA5}">
                      <a16:colId xmlns:a16="http://schemas.microsoft.com/office/drawing/2014/main" val="3988347105"/>
                    </a:ext>
                  </a:extLst>
                </a:gridCol>
                <a:gridCol w="1392702">
                  <a:extLst>
                    <a:ext uri="{9D8B030D-6E8A-4147-A177-3AD203B41FA5}">
                      <a16:colId xmlns:a16="http://schemas.microsoft.com/office/drawing/2014/main" val="324971229"/>
                    </a:ext>
                  </a:extLst>
                </a:gridCol>
                <a:gridCol w="1392702">
                  <a:extLst>
                    <a:ext uri="{9D8B030D-6E8A-4147-A177-3AD203B41FA5}">
                      <a16:colId xmlns:a16="http://schemas.microsoft.com/office/drawing/2014/main" val="4223784606"/>
                    </a:ext>
                  </a:extLst>
                </a:gridCol>
                <a:gridCol w="1389417">
                  <a:extLst>
                    <a:ext uri="{9D8B030D-6E8A-4147-A177-3AD203B41FA5}">
                      <a16:colId xmlns:a16="http://schemas.microsoft.com/office/drawing/2014/main" val="1908788761"/>
                    </a:ext>
                  </a:extLst>
                </a:gridCol>
                <a:gridCol w="1392702">
                  <a:extLst>
                    <a:ext uri="{9D8B030D-6E8A-4147-A177-3AD203B41FA5}">
                      <a16:colId xmlns:a16="http://schemas.microsoft.com/office/drawing/2014/main" val="3941160564"/>
                    </a:ext>
                  </a:extLst>
                </a:gridCol>
                <a:gridCol w="1392702">
                  <a:extLst>
                    <a:ext uri="{9D8B030D-6E8A-4147-A177-3AD203B41FA5}">
                      <a16:colId xmlns:a16="http://schemas.microsoft.com/office/drawing/2014/main" val="4015298031"/>
                    </a:ext>
                  </a:extLst>
                </a:gridCol>
              </a:tblGrid>
              <a:tr h="61877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591248726"/>
                  </a:ext>
                </a:extLst>
              </a:tr>
              <a:tr h="4551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W3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I</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BusRdX</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rgbClr val="C00000"/>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4604685"/>
                  </a:ext>
                </a:extLst>
              </a:tr>
            </a:tbl>
          </a:graphicData>
        </a:graphic>
      </p:graphicFrame>
      <p:sp>
        <p:nvSpPr>
          <p:cNvPr id="68" name="文本框 67">
            <a:extLst>
              <a:ext uri="{FF2B5EF4-FFF2-40B4-BE49-F238E27FC236}">
                <a16:creationId xmlns:a16="http://schemas.microsoft.com/office/drawing/2014/main" id="{09F52D62-DB3C-4FEB-A582-196B5AC7DB49}"/>
              </a:ext>
            </a:extLst>
          </p:cNvPr>
          <p:cNvSpPr txBox="1"/>
          <p:nvPr/>
        </p:nvSpPr>
        <p:spPr>
          <a:xfrm>
            <a:off x="155575" y="4813518"/>
            <a:ext cx="3840361" cy="1815882"/>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altLang="zh-CN" sz="1600" b="1" dirty="0">
                <a:latin typeface="Arial" panose="020B0604020202020204" pitchFamily="34" charset="0"/>
              </a:rPr>
              <a:t>Note</a:t>
            </a:r>
            <a:r>
              <a:rPr lang="en-US" altLang="zh-CN" sz="1600" dirty="0">
                <a:latin typeface="Arial" panose="020B0604020202020204" pitchFamily="34" charset="0"/>
              </a:rPr>
              <a:t>: the main memory snoops </a:t>
            </a:r>
            <a:r>
              <a:rPr lang="en-US" altLang="zh-CN" sz="1600" dirty="0" err="1">
                <a:latin typeface="Arial" panose="020B0604020202020204" pitchFamily="34" charset="0"/>
              </a:rPr>
              <a:t>BusRdX</a:t>
            </a:r>
            <a:r>
              <a:rPr lang="en-US" altLang="zh-CN" sz="1600" dirty="0">
                <a:latin typeface="Arial" panose="020B0604020202020204" pitchFamily="34" charset="0"/>
              </a:rPr>
              <a:t> and responds with the block. </a:t>
            </a:r>
          </a:p>
          <a:p>
            <a:pPr marL="285750" indent="-285750">
              <a:buFont typeface="Arial" panose="020B0604020202020204" pitchFamily="34" charset="0"/>
              <a:buChar char="•"/>
            </a:pPr>
            <a:r>
              <a:rPr lang="en-US" altLang="zh-CN" sz="1600" dirty="0">
                <a:latin typeface="Arial" panose="020B0604020202020204" pitchFamily="34" charset="0"/>
              </a:rPr>
              <a:t>Here the memory controller does not know whether supplying the data is necessary or not</a:t>
            </a:r>
          </a:p>
          <a:p>
            <a:pPr marL="285750" indent="-285750">
              <a:buFont typeface="Arial" panose="020B0604020202020204" pitchFamily="34" charset="0"/>
              <a:buChar char="•"/>
            </a:pPr>
            <a:r>
              <a:rPr lang="en-US" altLang="zh-CN" sz="1600" dirty="0">
                <a:latin typeface="Arial" panose="020B0604020202020204" pitchFamily="34" charset="0"/>
              </a:rPr>
              <a:t>The processor can ignore the reply from the memory controller.</a:t>
            </a:r>
          </a:p>
        </p:txBody>
      </p:sp>
      <p:sp>
        <p:nvSpPr>
          <p:cNvPr id="69" name="椭圆 68">
            <a:extLst>
              <a:ext uri="{FF2B5EF4-FFF2-40B4-BE49-F238E27FC236}">
                <a16:creationId xmlns:a16="http://schemas.microsoft.com/office/drawing/2014/main" id="{A0CD95EA-C270-4CC2-9C80-FF4C4DA0B8A6}"/>
              </a:ext>
            </a:extLst>
          </p:cNvPr>
          <p:cNvSpPr/>
          <p:nvPr/>
        </p:nvSpPr>
        <p:spPr>
          <a:xfrm>
            <a:off x="7308304" y="764704"/>
            <a:ext cx="1378496" cy="4544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9123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66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down)">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57" grpId="0" animBg="1"/>
      <p:bldP spid="68" grpId="0" animBg="1"/>
      <p:bldP spid="6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269335CE-F66B-48D5-A4F5-BC8B61368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B264D15-AF4F-4C9A-8B21-D18E962B0817}" type="slidenum">
              <a:rPr lang="en-US" altLang="zh-CN" sz="1200"/>
              <a:pPr/>
              <a:t>53</a:t>
            </a:fld>
            <a:endParaRPr lang="en-US" altLang="zh-CN" sz="1200"/>
          </a:p>
        </p:txBody>
      </p:sp>
      <p:sp>
        <p:nvSpPr>
          <p:cNvPr id="72709" name="Oval 3">
            <a:extLst>
              <a:ext uri="{FF2B5EF4-FFF2-40B4-BE49-F238E27FC236}">
                <a16:creationId xmlns:a16="http://schemas.microsoft.com/office/drawing/2014/main" id="{5DEDE9AD-E382-4457-9E1E-15BD1F0557C1}"/>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72710" name="Group 4">
            <a:extLst>
              <a:ext uri="{FF2B5EF4-FFF2-40B4-BE49-F238E27FC236}">
                <a16:creationId xmlns:a16="http://schemas.microsoft.com/office/drawing/2014/main" id="{7CEEE615-D584-4481-B0DC-3E8AA2F85774}"/>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72774" name="Rectangle 5">
              <a:extLst>
                <a:ext uri="{FF2B5EF4-FFF2-40B4-BE49-F238E27FC236}">
                  <a16:creationId xmlns:a16="http://schemas.microsoft.com/office/drawing/2014/main" id="{7888827B-1077-4776-B62E-B8399D1BF6A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75" name="Rectangle 6">
              <a:extLst>
                <a:ext uri="{FF2B5EF4-FFF2-40B4-BE49-F238E27FC236}">
                  <a16:creationId xmlns:a16="http://schemas.microsoft.com/office/drawing/2014/main" id="{CD5B3077-80DE-4E86-BDAB-1F5EE1E3808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2711" name="Group 7">
            <a:extLst>
              <a:ext uri="{FF2B5EF4-FFF2-40B4-BE49-F238E27FC236}">
                <a16:creationId xmlns:a16="http://schemas.microsoft.com/office/drawing/2014/main" id="{8C1021BD-5EED-4341-AFF1-1A3CCCCDB66B}"/>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72772" name="Rectangle 8">
              <a:extLst>
                <a:ext uri="{FF2B5EF4-FFF2-40B4-BE49-F238E27FC236}">
                  <a16:creationId xmlns:a16="http://schemas.microsoft.com/office/drawing/2014/main" id="{407D8A57-06B3-4197-A0E3-B28DF1CD3D3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73" name="Rectangle 9">
              <a:extLst>
                <a:ext uri="{FF2B5EF4-FFF2-40B4-BE49-F238E27FC236}">
                  <a16:creationId xmlns:a16="http://schemas.microsoft.com/office/drawing/2014/main" id="{7BEBCE9D-B43D-4C10-866A-36ADD14BA59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2712" name="Line 10">
            <a:extLst>
              <a:ext uri="{FF2B5EF4-FFF2-40B4-BE49-F238E27FC236}">
                <a16:creationId xmlns:a16="http://schemas.microsoft.com/office/drawing/2014/main" id="{274B3E1A-D958-4D35-980A-19B71D097F02}"/>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3" name="Oval 11">
            <a:extLst>
              <a:ext uri="{FF2B5EF4-FFF2-40B4-BE49-F238E27FC236}">
                <a16:creationId xmlns:a16="http://schemas.microsoft.com/office/drawing/2014/main" id="{D57319D8-6F49-4BC5-ADAA-014C51595AD8}"/>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72714" name="Group 12">
            <a:extLst>
              <a:ext uri="{FF2B5EF4-FFF2-40B4-BE49-F238E27FC236}">
                <a16:creationId xmlns:a16="http://schemas.microsoft.com/office/drawing/2014/main" id="{A6072A35-A436-403B-A1C7-665C2C721EBB}"/>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72770" name="Rectangle 13">
              <a:extLst>
                <a:ext uri="{FF2B5EF4-FFF2-40B4-BE49-F238E27FC236}">
                  <a16:creationId xmlns:a16="http://schemas.microsoft.com/office/drawing/2014/main" id="{A59A2142-4953-4521-98F9-C41AA96EFAA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71" name="Rectangle 14">
              <a:extLst>
                <a:ext uri="{FF2B5EF4-FFF2-40B4-BE49-F238E27FC236}">
                  <a16:creationId xmlns:a16="http://schemas.microsoft.com/office/drawing/2014/main" id="{A98F44B9-9246-4E95-B0E9-3F1CC954BC7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2715" name="Group 15">
            <a:extLst>
              <a:ext uri="{FF2B5EF4-FFF2-40B4-BE49-F238E27FC236}">
                <a16:creationId xmlns:a16="http://schemas.microsoft.com/office/drawing/2014/main" id="{17B809C8-C41D-4CD8-9501-4BB5745CDE7A}"/>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72768" name="Rectangle 16">
              <a:extLst>
                <a:ext uri="{FF2B5EF4-FFF2-40B4-BE49-F238E27FC236}">
                  <a16:creationId xmlns:a16="http://schemas.microsoft.com/office/drawing/2014/main" id="{4478DF4E-B971-4870-9DFA-0B7F9FCD134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69" name="Rectangle 17">
              <a:extLst>
                <a:ext uri="{FF2B5EF4-FFF2-40B4-BE49-F238E27FC236}">
                  <a16:creationId xmlns:a16="http://schemas.microsoft.com/office/drawing/2014/main" id="{9D563A2B-838E-465B-8F7E-BAE9DB226C4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2716" name="Line 18">
            <a:extLst>
              <a:ext uri="{FF2B5EF4-FFF2-40B4-BE49-F238E27FC236}">
                <a16:creationId xmlns:a16="http://schemas.microsoft.com/office/drawing/2014/main" id="{6BF0DFF6-7C70-4010-87D1-1CA8F001A5A7}"/>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17" name="Group 19">
            <a:extLst>
              <a:ext uri="{FF2B5EF4-FFF2-40B4-BE49-F238E27FC236}">
                <a16:creationId xmlns:a16="http://schemas.microsoft.com/office/drawing/2014/main" id="{D9DE3457-41BA-494F-A4DC-97E4B7277192}"/>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72756" name="Oval 20">
              <a:extLst>
                <a:ext uri="{FF2B5EF4-FFF2-40B4-BE49-F238E27FC236}">
                  <a16:creationId xmlns:a16="http://schemas.microsoft.com/office/drawing/2014/main" id="{CB71F1DE-1814-4841-BDF0-06B26E77E4F4}"/>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72757" name="Group 21">
              <a:extLst>
                <a:ext uri="{FF2B5EF4-FFF2-40B4-BE49-F238E27FC236}">
                  <a16:creationId xmlns:a16="http://schemas.microsoft.com/office/drawing/2014/main" id="{3874804C-9813-495B-AB30-174FF38CE8E7}"/>
                </a:ext>
              </a:extLst>
            </p:cNvPr>
            <p:cNvGrpSpPr>
              <a:grpSpLocks/>
            </p:cNvGrpSpPr>
            <p:nvPr/>
          </p:nvGrpSpPr>
          <p:grpSpPr bwMode="auto">
            <a:xfrm>
              <a:off x="1008" y="1920"/>
              <a:ext cx="1056" cy="720"/>
              <a:chOff x="1008" y="1968"/>
              <a:chExt cx="1056" cy="720"/>
            </a:xfrm>
            <a:grpFill/>
          </p:grpSpPr>
          <p:grpSp>
            <p:nvGrpSpPr>
              <p:cNvPr id="72759" name="Group 22">
                <a:extLst>
                  <a:ext uri="{FF2B5EF4-FFF2-40B4-BE49-F238E27FC236}">
                    <a16:creationId xmlns:a16="http://schemas.microsoft.com/office/drawing/2014/main" id="{9256A7A6-7ADA-442C-8CF0-09CF44C940C7}"/>
                  </a:ext>
                </a:extLst>
              </p:cNvPr>
              <p:cNvGrpSpPr>
                <a:grpSpLocks/>
              </p:cNvGrpSpPr>
              <p:nvPr/>
            </p:nvGrpSpPr>
            <p:grpSpPr bwMode="auto">
              <a:xfrm>
                <a:off x="1008" y="2208"/>
                <a:ext cx="1056" cy="240"/>
                <a:chOff x="1152" y="2304"/>
                <a:chExt cx="1056" cy="480"/>
              </a:xfrm>
              <a:grpFill/>
            </p:grpSpPr>
            <p:sp>
              <p:nvSpPr>
                <p:cNvPr id="72766" name="Rectangle 23">
                  <a:extLst>
                    <a:ext uri="{FF2B5EF4-FFF2-40B4-BE49-F238E27FC236}">
                      <a16:creationId xmlns:a16="http://schemas.microsoft.com/office/drawing/2014/main" id="{13F9999D-FCD1-4630-9CFE-2D8AB7C6888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67" name="Rectangle 24">
                  <a:extLst>
                    <a:ext uri="{FF2B5EF4-FFF2-40B4-BE49-F238E27FC236}">
                      <a16:creationId xmlns:a16="http://schemas.microsoft.com/office/drawing/2014/main" id="{365E803F-40FE-4409-88E4-541A56885E3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2760" name="Group 25">
                <a:extLst>
                  <a:ext uri="{FF2B5EF4-FFF2-40B4-BE49-F238E27FC236}">
                    <a16:creationId xmlns:a16="http://schemas.microsoft.com/office/drawing/2014/main" id="{2814C49A-68B9-4C09-B5F9-2A137807FB1C}"/>
                  </a:ext>
                </a:extLst>
              </p:cNvPr>
              <p:cNvGrpSpPr>
                <a:grpSpLocks/>
              </p:cNvGrpSpPr>
              <p:nvPr/>
            </p:nvGrpSpPr>
            <p:grpSpPr bwMode="auto">
              <a:xfrm>
                <a:off x="1008" y="2448"/>
                <a:ext cx="1056" cy="240"/>
                <a:chOff x="1152" y="2304"/>
                <a:chExt cx="1056" cy="480"/>
              </a:xfrm>
              <a:grpFill/>
            </p:grpSpPr>
            <p:sp>
              <p:nvSpPr>
                <p:cNvPr id="72764" name="Rectangle 26">
                  <a:extLst>
                    <a:ext uri="{FF2B5EF4-FFF2-40B4-BE49-F238E27FC236}">
                      <a16:creationId xmlns:a16="http://schemas.microsoft.com/office/drawing/2014/main" id="{0A9D47DC-ECFA-4B67-9980-DE2C3CA93F6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65" name="Rectangle 27">
                  <a:extLst>
                    <a:ext uri="{FF2B5EF4-FFF2-40B4-BE49-F238E27FC236}">
                      <a16:creationId xmlns:a16="http://schemas.microsoft.com/office/drawing/2014/main" id="{A4E0AF93-FA43-4A16-8D32-EFE63D0A9EB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2761" name="Group 28">
                <a:extLst>
                  <a:ext uri="{FF2B5EF4-FFF2-40B4-BE49-F238E27FC236}">
                    <a16:creationId xmlns:a16="http://schemas.microsoft.com/office/drawing/2014/main" id="{BFFFA577-5A6D-44B8-8490-6BAA3E2C3684}"/>
                  </a:ext>
                </a:extLst>
              </p:cNvPr>
              <p:cNvGrpSpPr>
                <a:grpSpLocks/>
              </p:cNvGrpSpPr>
              <p:nvPr/>
            </p:nvGrpSpPr>
            <p:grpSpPr bwMode="auto">
              <a:xfrm>
                <a:off x="1008" y="1968"/>
                <a:ext cx="1056" cy="240"/>
                <a:chOff x="1152" y="2304"/>
                <a:chExt cx="1056" cy="480"/>
              </a:xfrm>
              <a:grpFill/>
            </p:grpSpPr>
            <p:sp>
              <p:nvSpPr>
                <p:cNvPr id="72762" name="Rectangle 29">
                  <a:extLst>
                    <a:ext uri="{FF2B5EF4-FFF2-40B4-BE49-F238E27FC236}">
                      <a16:creationId xmlns:a16="http://schemas.microsoft.com/office/drawing/2014/main" id="{3D132B28-AE84-4090-866B-AD94DCE909F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63" name="Rectangle 30">
                  <a:extLst>
                    <a:ext uri="{FF2B5EF4-FFF2-40B4-BE49-F238E27FC236}">
                      <a16:creationId xmlns:a16="http://schemas.microsoft.com/office/drawing/2014/main" id="{4796B23E-F198-4E6E-9262-4AF02AF53B6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72758" name="Line 31">
              <a:extLst>
                <a:ext uri="{FF2B5EF4-FFF2-40B4-BE49-F238E27FC236}">
                  <a16:creationId xmlns:a16="http://schemas.microsoft.com/office/drawing/2014/main" id="{1AC4C762-7519-4C58-82C4-82580DB78CE8}"/>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72718" name="Line 32">
            <a:extLst>
              <a:ext uri="{FF2B5EF4-FFF2-40B4-BE49-F238E27FC236}">
                <a16:creationId xmlns:a16="http://schemas.microsoft.com/office/drawing/2014/main" id="{03B876ED-40B1-4A94-BF1A-5A20890B89E7}"/>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9" name="AutoShape 33">
            <a:extLst>
              <a:ext uri="{FF2B5EF4-FFF2-40B4-BE49-F238E27FC236}">
                <a16:creationId xmlns:a16="http://schemas.microsoft.com/office/drawing/2014/main" id="{861FAD6E-98F9-41B9-8FFB-1D9D2FA9B1BE}"/>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2720" name="AutoShape 34">
            <a:extLst>
              <a:ext uri="{FF2B5EF4-FFF2-40B4-BE49-F238E27FC236}">
                <a16:creationId xmlns:a16="http://schemas.microsoft.com/office/drawing/2014/main" id="{91A15B8E-93B4-402D-950D-18E43568FEA3}"/>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2721" name="AutoShape 35">
            <a:extLst>
              <a:ext uri="{FF2B5EF4-FFF2-40B4-BE49-F238E27FC236}">
                <a16:creationId xmlns:a16="http://schemas.microsoft.com/office/drawing/2014/main" id="{F8D3D80E-FC90-4304-A26D-D411E6B6DED1}"/>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2722" name="Rectangle 36">
            <a:extLst>
              <a:ext uri="{FF2B5EF4-FFF2-40B4-BE49-F238E27FC236}">
                <a16:creationId xmlns:a16="http://schemas.microsoft.com/office/drawing/2014/main" id="{3BAE3F15-4B63-4484-A635-1BF8E24A355A}"/>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72723" name="Rectangle 37">
            <a:extLst>
              <a:ext uri="{FF2B5EF4-FFF2-40B4-BE49-F238E27FC236}">
                <a16:creationId xmlns:a16="http://schemas.microsoft.com/office/drawing/2014/main" id="{162AB07B-6A77-450F-93C2-5C937D08C00C}"/>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24" name="Rectangle 38">
            <a:extLst>
              <a:ext uri="{FF2B5EF4-FFF2-40B4-BE49-F238E27FC236}">
                <a16:creationId xmlns:a16="http://schemas.microsoft.com/office/drawing/2014/main" id="{AA726BAE-FB60-4217-9F19-A39747B1A5BA}"/>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2725" name="AutoShape 39">
            <a:extLst>
              <a:ext uri="{FF2B5EF4-FFF2-40B4-BE49-F238E27FC236}">
                <a16:creationId xmlns:a16="http://schemas.microsoft.com/office/drawing/2014/main" id="{C1F2EAF3-B0CF-4AAF-A537-67B30B99EBB8}"/>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72726" name="Line 40">
            <a:extLst>
              <a:ext uri="{FF2B5EF4-FFF2-40B4-BE49-F238E27FC236}">
                <a16:creationId xmlns:a16="http://schemas.microsoft.com/office/drawing/2014/main" id="{2D06B04F-B46F-43BF-8FC4-098B9E347CEE}"/>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7" name="Line 41">
            <a:extLst>
              <a:ext uri="{FF2B5EF4-FFF2-40B4-BE49-F238E27FC236}">
                <a16:creationId xmlns:a16="http://schemas.microsoft.com/office/drawing/2014/main" id="{260F6253-25F1-4D36-A2AF-228046173335}"/>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8" name="Line 42">
            <a:extLst>
              <a:ext uri="{FF2B5EF4-FFF2-40B4-BE49-F238E27FC236}">
                <a16:creationId xmlns:a16="http://schemas.microsoft.com/office/drawing/2014/main" id="{8E26577B-5EDE-4764-A5E5-4E2D7BF07BFA}"/>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9" name="Line 43">
            <a:extLst>
              <a:ext uri="{FF2B5EF4-FFF2-40B4-BE49-F238E27FC236}">
                <a16:creationId xmlns:a16="http://schemas.microsoft.com/office/drawing/2014/main" id="{F57B79C1-8623-474B-8F05-B70BA7085966}"/>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0" name="Rectangle 44">
            <a:extLst>
              <a:ext uri="{FF2B5EF4-FFF2-40B4-BE49-F238E27FC236}">
                <a16:creationId xmlns:a16="http://schemas.microsoft.com/office/drawing/2014/main" id="{A0B8A5D8-0292-45DA-846A-07E86D9E1272}"/>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72731" name="Rectangle 45">
            <a:extLst>
              <a:ext uri="{FF2B5EF4-FFF2-40B4-BE49-F238E27FC236}">
                <a16:creationId xmlns:a16="http://schemas.microsoft.com/office/drawing/2014/main" id="{8182BBAB-EC54-4760-B848-BFA0EF930089}"/>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I</a:t>
            </a:r>
          </a:p>
        </p:txBody>
      </p:sp>
      <p:sp>
        <p:nvSpPr>
          <p:cNvPr id="72732" name="Rectangle 46">
            <a:extLst>
              <a:ext uri="{FF2B5EF4-FFF2-40B4-BE49-F238E27FC236}">
                <a16:creationId xmlns:a16="http://schemas.microsoft.com/office/drawing/2014/main" id="{E8E4722E-3759-4308-B7DD-5F377B2081E1}"/>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2733" name="Rectangle 47">
            <a:extLst>
              <a:ext uri="{FF2B5EF4-FFF2-40B4-BE49-F238E27FC236}">
                <a16:creationId xmlns:a16="http://schemas.microsoft.com/office/drawing/2014/main" id="{EE3EA64A-36A0-4905-8EEE-1DC9D7BD9E2A}"/>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grpSp>
        <p:nvGrpSpPr>
          <p:cNvPr id="11" name="Group 48">
            <a:extLst>
              <a:ext uri="{FF2B5EF4-FFF2-40B4-BE49-F238E27FC236}">
                <a16:creationId xmlns:a16="http://schemas.microsoft.com/office/drawing/2014/main" id="{1FAD04F7-06E6-415A-B42C-DB326FB3AAEB}"/>
              </a:ext>
            </a:extLst>
          </p:cNvPr>
          <p:cNvGrpSpPr>
            <a:grpSpLocks/>
          </p:cNvGrpSpPr>
          <p:nvPr/>
        </p:nvGrpSpPr>
        <p:grpSpPr bwMode="auto">
          <a:xfrm>
            <a:off x="228600" y="2133600"/>
            <a:ext cx="1676400" cy="1143000"/>
            <a:chOff x="144" y="1344"/>
            <a:chExt cx="1056" cy="720"/>
          </a:xfrm>
        </p:grpSpPr>
        <p:sp>
          <p:nvSpPr>
            <p:cNvPr id="72754" name="Freeform 49">
              <a:extLst>
                <a:ext uri="{FF2B5EF4-FFF2-40B4-BE49-F238E27FC236}">
                  <a16:creationId xmlns:a16="http://schemas.microsoft.com/office/drawing/2014/main" id="{308D4539-E2F0-43A3-A7B3-6BB9745E3345}"/>
                </a:ext>
              </a:extLst>
            </p:cNvPr>
            <p:cNvSpPr>
              <a:spLocks/>
            </p:cNvSpPr>
            <p:nvPr/>
          </p:nvSpPr>
          <p:spPr bwMode="auto">
            <a:xfrm>
              <a:off x="688" y="1344"/>
              <a:ext cx="512" cy="720"/>
            </a:xfrm>
            <a:custGeom>
              <a:avLst/>
              <a:gdLst>
                <a:gd name="T0" fmla="*/ 512 w 512"/>
                <a:gd name="T1" fmla="*/ 0 h 720"/>
                <a:gd name="T2" fmla="*/ 32 w 512"/>
                <a:gd name="T3" fmla="*/ 384 h 720"/>
                <a:gd name="T4" fmla="*/ 320 w 512"/>
                <a:gd name="T5" fmla="*/ 720 h 720"/>
                <a:gd name="T6" fmla="*/ 0 60000 65536"/>
                <a:gd name="T7" fmla="*/ 0 60000 65536"/>
                <a:gd name="T8" fmla="*/ 0 60000 65536"/>
                <a:gd name="T9" fmla="*/ 0 w 512"/>
                <a:gd name="T10" fmla="*/ 0 h 720"/>
                <a:gd name="T11" fmla="*/ 512 w 512"/>
                <a:gd name="T12" fmla="*/ 720 h 720"/>
              </a:gdLst>
              <a:ahLst/>
              <a:cxnLst>
                <a:cxn ang="T6">
                  <a:pos x="T0" y="T1"/>
                </a:cxn>
                <a:cxn ang="T7">
                  <a:pos x="T2" y="T3"/>
                </a:cxn>
                <a:cxn ang="T8">
                  <a:pos x="T4" y="T5"/>
                </a:cxn>
              </a:cxnLst>
              <a:rect l="T9" t="T10" r="T11" b="T12"/>
              <a:pathLst>
                <a:path w="512" h="720">
                  <a:moveTo>
                    <a:pt x="512" y="0"/>
                  </a:moveTo>
                  <a:cubicBezTo>
                    <a:pt x="288" y="132"/>
                    <a:pt x="64" y="264"/>
                    <a:pt x="32" y="384"/>
                  </a:cubicBezTo>
                  <a:cubicBezTo>
                    <a:pt x="0" y="504"/>
                    <a:pt x="160" y="612"/>
                    <a:pt x="320"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755" name="Text Box 50">
              <a:extLst>
                <a:ext uri="{FF2B5EF4-FFF2-40B4-BE49-F238E27FC236}">
                  <a16:creationId xmlns:a16="http://schemas.microsoft.com/office/drawing/2014/main" id="{ED572370-E832-482B-8995-C4AEC6458154}"/>
                </a:ext>
              </a:extLst>
            </p:cNvPr>
            <p:cNvSpPr txBox="1">
              <a:spLocks noChangeArrowheads="1"/>
            </p:cNvSpPr>
            <p:nvPr/>
          </p:nvSpPr>
          <p:spPr bwMode="auto">
            <a:xfrm>
              <a:off x="144" y="1584"/>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grpSp>
      <p:grpSp>
        <p:nvGrpSpPr>
          <p:cNvPr id="12" name="Group 51">
            <a:extLst>
              <a:ext uri="{FF2B5EF4-FFF2-40B4-BE49-F238E27FC236}">
                <a16:creationId xmlns:a16="http://schemas.microsoft.com/office/drawing/2014/main" id="{20D085A1-90BD-4D22-B561-D47B5CB33698}"/>
              </a:ext>
            </a:extLst>
          </p:cNvPr>
          <p:cNvGrpSpPr>
            <a:grpSpLocks/>
          </p:cNvGrpSpPr>
          <p:nvPr/>
        </p:nvGrpSpPr>
        <p:grpSpPr bwMode="auto">
          <a:xfrm>
            <a:off x="236538" y="3352800"/>
            <a:ext cx="1363662" cy="1066800"/>
            <a:chOff x="149" y="2112"/>
            <a:chExt cx="859" cy="672"/>
          </a:xfrm>
        </p:grpSpPr>
        <p:sp>
          <p:nvSpPr>
            <p:cNvPr id="72752" name="Freeform 52">
              <a:extLst>
                <a:ext uri="{FF2B5EF4-FFF2-40B4-BE49-F238E27FC236}">
                  <a16:creationId xmlns:a16="http://schemas.microsoft.com/office/drawing/2014/main" id="{8906B593-F2F4-470F-8925-DBE4F300E455}"/>
                </a:ext>
              </a:extLst>
            </p:cNvPr>
            <p:cNvSpPr>
              <a:spLocks/>
            </p:cNvSpPr>
            <p:nvPr/>
          </p:nvSpPr>
          <p:spPr bwMode="auto">
            <a:xfrm>
              <a:off x="704" y="2112"/>
              <a:ext cx="304" cy="672"/>
            </a:xfrm>
            <a:custGeom>
              <a:avLst/>
              <a:gdLst>
                <a:gd name="T0" fmla="*/ 304 w 304"/>
                <a:gd name="T1" fmla="*/ 0 h 672"/>
                <a:gd name="T2" fmla="*/ 16 w 304"/>
                <a:gd name="T3" fmla="*/ 240 h 672"/>
                <a:gd name="T4" fmla="*/ 208 w 304"/>
                <a:gd name="T5" fmla="*/ 672 h 672"/>
                <a:gd name="T6" fmla="*/ 0 60000 65536"/>
                <a:gd name="T7" fmla="*/ 0 60000 65536"/>
                <a:gd name="T8" fmla="*/ 0 60000 65536"/>
                <a:gd name="T9" fmla="*/ 0 w 304"/>
                <a:gd name="T10" fmla="*/ 0 h 672"/>
                <a:gd name="T11" fmla="*/ 304 w 304"/>
                <a:gd name="T12" fmla="*/ 672 h 672"/>
              </a:gdLst>
              <a:ahLst/>
              <a:cxnLst>
                <a:cxn ang="T6">
                  <a:pos x="T0" y="T1"/>
                </a:cxn>
                <a:cxn ang="T7">
                  <a:pos x="T2" y="T3"/>
                </a:cxn>
                <a:cxn ang="T8">
                  <a:pos x="T4" y="T5"/>
                </a:cxn>
              </a:cxnLst>
              <a:rect l="T9" t="T10" r="T11" b="T12"/>
              <a:pathLst>
                <a:path w="304" h="672">
                  <a:moveTo>
                    <a:pt x="304" y="0"/>
                  </a:moveTo>
                  <a:cubicBezTo>
                    <a:pt x="168" y="64"/>
                    <a:pt x="32" y="128"/>
                    <a:pt x="16" y="240"/>
                  </a:cubicBezTo>
                  <a:cubicBezTo>
                    <a:pt x="0" y="352"/>
                    <a:pt x="104" y="512"/>
                    <a:pt x="208"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753" name="Text Box 53">
              <a:extLst>
                <a:ext uri="{FF2B5EF4-FFF2-40B4-BE49-F238E27FC236}">
                  <a16:creationId xmlns:a16="http://schemas.microsoft.com/office/drawing/2014/main" id="{ECA8D5B1-FEB3-46E1-A683-DBB4E057F798}"/>
                </a:ext>
              </a:extLst>
            </p:cNvPr>
            <p:cNvSpPr txBox="1">
              <a:spLocks noChangeArrowheads="1"/>
            </p:cNvSpPr>
            <p:nvPr/>
          </p:nvSpPr>
          <p:spPr bwMode="auto">
            <a:xfrm>
              <a:off x="149" y="2496"/>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grpSp>
        <p:nvGrpSpPr>
          <p:cNvPr id="13" name="Group 54">
            <a:extLst>
              <a:ext uri="{FF2B5EF4-FFF2-40B4-BE49-F238E27FC236}">
                <a16:creationId xmlns:a16="http://schemas.microsoft.com/office/drawing/2014/main" id="{52F12391-601B-407C-996B-DBE9D60BAC87}"/>
              </a:ext>
            </a:extLst>
          </p:cNvPr>
          <p:cNvGrpSpPr>
            <a:grpSpLocks/>
          </p:cNvGrpSpPr>
          <p:nvPr/>
        </p:nvGrpSpPr>
        <p:grpSpPr bwMode="auto">
          <a:xfrm>
            <a:off x="7467600" y="3048000"/>
            <a:ext cx="801688" cy="366713"/>
            <a:chOff x="4704" y="1920"/>
            <a:chExt cx="505" cy="231"/>
          </a:xfrm>
        </p:grpSpPr>
        <p:sp>
          <p:nvSpPr>
            <p:cNvPr id="72750" name="Line 55">
              <a:extLst>
                <a:ext uri="{FF2B5EF4-FFF2-40B4-BE49-F238E27FC236}">
                  <a16:creationId xmlns:a16="http://schemas.microsoft.com/office/drawing/2014/main" id="{4B857421-2182-461D-A278-58A9C81ED498}"/>
                </a:ext>
              </a:extLst>
            </p:cNvPr>
            <p:cNvSpPr>
              <a:spLocks noChangeShapeType="1"/>
            </p:cNvSpPr>
            <p:nvPr/>
          </p:nvSpPr>
          <p:spPr bwMode="auto">
            <a:xfrm flipV="1">
              <a:off x="4704"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1" name="Text Box 56">
              <a:extLst>
                <a:ext uri="{FF2B5EF4-FFF2-40B4-BE49-F238E27FC236}">
                  <a16:creationId xmlns:a16="http://schemas.microsoft.com/office/drawing/2014/main" id="{A1672634-00A5-4F32-9BA4-BF09FCA794CD}"/>
                </a:ext>
              </a:extLst>
            </p:cNvPr>
            <p:cNvSpPr txBox="1">
              <a:spLocks noChangeArrowheads="1"/>
            </p:cNvSpPr>
            <p:nvPr/>
          </p:nvSpPr>
          <p:spPr bwMode="auto">
            <a:xfrm>
              <a:off x="4995" y="192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grpSp>
      <p:grpSp>
        <p:nvGrpSpPr>
          <p:cNvPr id="14" name="Group 57">
            <a:extLst>
              <a:ext uri="{FF2B5EF4-FFF2-40B4-BE49-F238E27FC236}">
                <a16:creationId xmlns:a16="http://schemas.microsoft.com/office/drawing/2014/main" id="{BC2FD18C-8C7C-45E8-A36E-D06422921038}"/>
              </a:ext>
            </a:extLst>
          </p:cNvPr>
          <p:cNvGrpSpPr>
            <a:grpSpLocks/>
          </p:cNvGrpSpPr>
          <p:nvPr/>
        </p:nvGrpSpPr>
        <p:grpSpPr bwMode="auto">
          <a:xfrm>
            <a:off x="4795838" y="4343400"/>
            <a:ext cx="995362" cy="1433513"/>
            <a:chOff x="3021" y="2736"/>
            <a:chExt cx="627" cy="903"/>
          </a:xfrm>
          <a:solidFill>
            <a:schemeClr val="accent4">
              <a:lumMod val="20000"/>
              <a:lumOff val="80000"/>
            </a:schemeClr>
          </a:solidFill>
        </p:grpSpPr>
        <p:sp>
          <p:nvSpPr>
            <p:cNvPr id="72747" name="Freeform 58">
              <a:extLst>
                <a:ext uri="{FF2B5EF4-FFF2-40B4-BE49-F238E27FC236}">
                  <a16:creationId xmlns:a16="http://schemas.microsoft.com/office/drawing/2014/main" id="{3363C83F-FD39-4F55-81C2-8E6F0DD527C7}"/>
                </a:ext>
              </a:extLst>
            </p:cNvPr>
            <p:cNvSpPr>
              <a:spLocks/>
            </p:cNvSpPr>
            <p:nvPr/>
          </p:nvSpPr>
          <p:spPr bwMode="auto">
            <a:xfrm>
              <a:off x="3120" y="2736"/>
              <a:ext cx="528" cy="672"/>
            </a:xfrm>
            <a:custGeom>
              <a:avLst/>
              <a:gdLst>
                <a:gd name="T0" fmla="*/ 528 w 528"/>
                <a:gd name="T1" fmla="*/ 0 h 672"/>
                <a:gd name="T2" fmla="*/ 192 w 528"/>
                <a:gd name="T3" fmla="*/ 336 h 672"/>
                <a:gd name="T4" fmla="*/ 0 w 528"/>
                <a:gd name="T5" fmla="*/ 672 h 672"/>
                <a:gd name="T6" fmla="*/ 0 60000 65536"/>
                <a:gd name="T7" fmla="*/ 0 60000 65536"/>
                <a:gd name="T8" fmla="*/ 0 60000 65536"/>
                <a:gd name="T9" fmla="*/ 0 w 528"/>
                <a:gd name="T10" fmla="*/ 0 h 672"/>
                <a:gd name="T11" fmla="*/ 528 w 528"/>
                <a:gd name="T12" fmla="*/ 672 h 672"/>
              </a:gdLst>
              <a:ahLst/>
              <a:cxnLst>
                <a:cxn ang="T6">
                  <a:pos x="T0" y="T1"/>
                </a:cxn>
                <a:cxn ang="T7">
                  <a:pos x="T2" y="T3"/>
                </a:cxn>
                <a:cxn ang="T8">
                  <a:pos x="T4" y="T5"/>
                </a:cxn>
              </a:cxnLst>
              <a:rect l="T9" t="T10" r="T11" b="T12"/>
              <a:pathLst>
                <a:path w="528" h="672">
                  <a:moveTo>
                    <a:pt x="528" y="0"/>
                  </a:moveTo>
                  <a:cubicBezTo>
                    <a:pt x="404" y="112"/>
                    <a:pt x="280" y="224"/>
                    <a:pt x="192" y="336"/>
                  </a:cubicBezTo>
                  <a:cubicBezTo>
                    <a:pt x="104" y="448"/>
                    <a:pt x="32" y="616"/>
                    <a:pt x="0" y="672"/>
                  </a:cubicBezTo>
                </a:path>
              </a:pathLst>
            </a:custGeom>
            <a:grp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748" name="Line 59">
              <a:extLst>
                <a:ext uri="{FF2B5EF4-FFF2-40B4-BE49-F238E27FC236}">
                  <a16:creationId xmlns:a16="http://schemas.microsoft.com/office/drawing/2014/main" id="{B9921E19-C81F-4360-B588-23FD5B4C11CE}"/>
                </a:ext>
              </a:extLst>
            </p:cNvPr>
            <p:cNvSpPr>
              <a:spLocks noChangeShapeType="1"/>
            </p:cNvSpPr>
            <p:nvPr/>
          </p:nvSpPr>
          <p:spPr bwMode="auto">
            <a:xfrm flipV="1">
              <a:off x="3021" y="3456"/>
              <a:ext cx="240" cy="144"/>
            </a:xfrm>
            <a:prstGeom prst="line">
              <a:avLst/>
            </a:prstGeom>
            <a:grpFill/>
            <a:ln w="38100">
              <a:solidFill>
                <a:srgbClr val="FF0000"/>
              </a:solidFill>
              <a:round/>
              <a:headEnd/>
              <a:tailEnd/>
            </a:ln>
          </p:spPr>
          <p:txBody>
            <a:bodyPr/>
            <a:lstStyle/>
            <a:p>
              <a:endParaRPr lang="zh-CN" altLang="en-US"/>
            </a:p>
          </p:txBody>
        </p:sp>
        <p:sp>
          <p:nvSpPr>
            <p:cNvPr id="72749" name="Text Box 60">
              <a:extLst>
                <a:ext uri="{FF2B5EF4-FFF2-40B4-BE49-F238E27FC236}">
                  <a16:creationId xmlns:a16="http://schemas.microsoft.com/office/drawing/2014/main" id="{A82567DF-543C-4DA8-A6D5-8BA01BA52E11}"/>
                </a:ext>
              </a:extLst>
            </p:cNvPr>
            <p:cNvSpPr txBox="1">
              <a:spLocks noChangeArrowheads="1"/>
            </p:cNvSpPr>
            <p:nvPr/>
          </p:nvSpPr>
          <p:spPr bwMode="auto">
            <a:xfrm>
              <a:off x="3216" y="3408"/>
              <a:ext cx="208"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grpSp>
      <p:sp>
        <p:nvSpPr>
          <p:cNvPr id="367677" name="Text Box 61">
            <a:extLst>
              <a:ext uri="{FF2B5EF4-FFF2-40B4-BE49-F238E27FC236}">
                <a16:creationId xmlns:a16="http://schemas.microsoft.com/office/drawing/2014/main" id="{5C12C9F9-63E1-4395-B72A-BC55E9333F96}"/>
              </a:ext>
            </a:extLst>
          </p:cNvPr>
          <p:cNvSpPr txBox="1">
            <a:spLocks noChangeArrowheads="1"/>
          </p:cNvSpPr>
          <p:nvPr/>
        </p:nvSpPr>
        <p:spPr bwMode="auto">
          <a:xfrm>
            <a:off x="6019800" y="5105400"/>
            <a:ext cx="2898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Update memory as well</a:t>
            </a:r>
          </a:p>
        </p:txBody>
      </p:sp>
      <p:grpSp>
        <p:nvGrpSpPr>
          <p:cNvPr id="15" name="Group 62">
            <a:extLst>
              <a:ext uri="{FF2B5EF4-FFF2-40B4-BE49-F238E27FC236}">
                <a16:creationId xmlns:a16="http://schemas.microsoft.com/office/drawing/2014/main" id="{B501EE0F-161B-4159-B32B-6BB0BB3A77AC}"/>
              </a:ext>
            </a:extLst>
          </p:cNvPr>
          <p:cNvGrpSpPr>
            <a:grpSpLocks/>
          </p:cNvGrpSpPr>
          <p:nvPr/>
        </p:nvGrpSpPr>
        <p:grpSpPr bwMode="auto">
          <a:xfrm>
            <a:off x="2209800" y="3042241"/>
            <a:ext cx="4805362" cy="1435100"/>
            <a:chOff x="1389" y="1920"/>
            <a:chExt cx="3027" cy="904"/>
          </a:xfrm>
        </p:grpSpPr>
        <p:grpSp>
          <p:nvGrpSpPr>
            <p:cNvPr id="72740" name="Group 63">
              <a:extLst>
                <a:ext uri="{FF2B5EF4-FFF2-40B4-BE49-F238E27FC236}">
                  <a16:creationId xmlns:a16="http://schemas.microsoft.com/office/drawing/2014/main" id="{BF0BCD6C-F99C-4C8B-83C6-1CAF0572AFA9}"/>
                </a:ext>
              </a:extLst>
            </p:cNvPr>
            <p:cNvGrpSpPr>
              <a:grpSpLocks/>
            </p:cNvGrpSpPr>
            <p:nvPr/>
          </p:nvGrpSpPr>
          <p:grpSpPr bwMode="auto">
            <a:xfrm>
              <a:off x="1389" y="1920"/>
              <a:ext cx="3027" cy="904"/>
              <a:chOff x="1389" y="1920"/>
              <a:chExt cx="3027" cy="904"/>
            </a:xfrm>
          </p:grpSpPr>
          <p:sp>
            <p:nvSpPr>
              <p:cNvPr id="72742" name="Freeform 64">
                <a:extLst>
                  <a:ext uri="{FF2B5EF4-FFF2-40B4-BE49-F238E27FC236}">
                    <a16:creationId xmlns:a16="http://schemas.microsoft.com/office/drawing/2014/main" id="{5798F08C-5C1B-487C-9D4E-62EDAF9C353C}"/>
                  </a:ext>
                </a:extLst>
              </p:cNvPr>
              <p:cNvSpPr>
                <a:spLocks/>
              </p:cNvSpPr>
              <p:nvPr/>
            </p:nvSpPr>
            <p:spPr bwMode="auto">
              <a:xfrm>
                <a:off x="1392" y="2160"/>
                <a:ext cx="3024" cy="664"/>
              </a:xfrm>
              <a:custGeom>
                <a:avLst/>
                <a:gdLst>
                  <a:gd name="T0" fmla="*/ 3024 w 3024"/>
                  <a:gd name="T1" fmla="*/ 0 h 664"/>
                  <a:gd name="T2" fmla="*/ 2592 w 3024"/>
                  <a:gd name="T3" fmla="*/ 528 h 664"/>
                  <a:gd name="T4" fmla="*/ 432 w 3024"/>
                  <a:gd name="T5" fmla="*/ 576 h 664"/>
                  <a:gd name="T6" fmla="*/ 0 w 3024"/>
                  <a:gd name="T7" fmla="*/ 0 h 664"/>
                  <a:gd name="T8" fmla="*/ 0 60000 65536"/>
                  <a:gd name="T9" fmla="*/ 0 60000 65536"/>
                  <a:gd name="T10" fmla="*/ 0 60000 65536"/>
                  <a:gd name="T11" fmla="*/ 0 60000 65536"/>
                  <a:gd name="T12" fmla="*/ 0 w 3024"/>
                  <a:gd name="T13" fmla="*/ 0 h 664"/>
                  <a:gd name="T14" fmla="*/ 3024 w 3024"/>
                  <a:gd name="T15" fmla="*/ 664 h 664"/>
                </a:gdLst>
                <a:ahLst/>
                <a:cxnLst>
                  <a:cxn ang="T8">
                    <a:pos x="T0" y="T1"/>
                  </a:cxn>
                  <a:cxn ang="T9">
                    <a:pos x="T2" y="T3"/>
                  </a:cxn>
                  <a:cxn ang="T10">
                    <a:pos x="T4" y="T5"/>
                  </a:cxn>
                  <a:cxn ang="T11">
                    <a:pos x="T6" y="T7"/>
                  </a:cxn>
                </a:cxnLst>
                <a:rect l="T12" t="T13" r="T14" b="T15"/>
                <a:pathLst>
                  <a:path w="3024" h="664">
                    <a:moveTo>
                      <a:pt x="3024" y="0"/>
                    </a:moveTo>
                    <a:cubicBezTo>
                      <a:pt x="3024" y="216"/>
                      <a:pt x="3024" y="432"/>
                      <a:pt x="2592" y="528"/>
                    </a:cubicBezTo>
                    <a:cubicBezTo>
                      <a:pt x="2160" y="624"/>
                      <a:pt x="864" y="664"/>
                      <a:pt x="432" y="576"/>
                    </a:cubicBezTo>
                    <a:cubicBezTo>
                      <a:pt x="0" y="488"/>
                      <a:pt x="0" y="244"/>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743" name="Line 65">
                <a:extLst>
                  <a:ext uri="{FF2B5EF4-FFF2-40B4-BE49-F238E27FC236}">
                    <a16:creationId xmlns:a16="http://schemas.microsoft.com/office/drawing/2014/main" id="{D20E83AE-0AA2-4F65-821E-960B53863478}"/>
                  </a:ext>
                </a:extLst>
              </p:cNvPr>
              <p:cNvSpPr>
                <a:spLocks noChangeShapeType="1"/>
              </p:cNvSpPr>
              <p:nvPr/>
            </p:nvSpPr>
            <p:spPr bwMode="auto">
              <a:xfrm flipV="1">
                <a:off x="1773"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4" name="Text Box 66">
                <a:extLst>
                  <a:ext uri="{FF2B5EF4-FFF2-40B4-BE49-F238E27FC236}">
                    <a16:creationId xmlns:a16="http://schemas.microsoft.com/office/drawing/2014/main" id="{54128245-FC68-4AD6-8769-444479C7F9ED}"/>
                  </a:ext>
                </a:extLst>
              </p:cNvPr>
              <p:cNvSpPr txBox="1">
                <a:spLocks noChangeArrowheads="1"/>
              </p:cNvSpPr>
              <p:nvPr/>
            </p:nvSpPr>
            <p:spPr bwMode="auto">
              <a:xfrm>
                <a:off x="2064" y="192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745" name="Line 67">
                <a:extLst>
                  <a:ext uri="{FF2B5EF4-FFF2-40B4-BE49-F238E27FC236}">
                    <a16:creationId xmlns:a16="http://schemas.microsoft.com/office/drawing/2014/main" id="{5E924B3D-3DD5-4A34-AC4A-1671ACDB28B8}"/>
                  </a:ext>
                </a:extLst>
              </p:cNvPr>
              <p:cNvSpPr>
                <a:spLocks noChangeShapeType="1"/>
              </p:cNvSpPr>
              <p:nvPr/>
            </p:nvSpPr>
            <p:spPr bwMode="auto">
              <a:xfrm flipV="1">
                <a:off x="1389"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6" name="Text Box 68">
                <a:extLst>
                  <a:ext uri="{FF2B5EF4-FFF2-40B4-BE49-F238E27FC236}">
                    <a16:creationId xmlns:a16="http://schemas.microsoft.com/office/drawing/2014/main" id="{D39A1115-3B7A-4636-846E-C0970A9393B7}"/>
                  </a:ext>
                </a:extLst>
              </p:cNvPr>
              <p:cNvSpPr txBox="1">
                <a:spLocks noChangeArrowheads="1"/>
              </p:cNvSpPr>
              <p:nvPr/>
            </p:nvSpPr>
            <p:spPr bwMode="auto">
              <a:xfrm>
                <a:off x="1584" y="1920"/>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grpSp>
        <p:sp>
          <p:nvSpPr>
            <p:cNvPr id="72741" name="Text Box 69">
              <a:extLst>
                <a:ext uri="{FF2B5EF4-FFF2-40B4-BE49-F238E27FC236}">
                  <a16:creationId xmlns:a16="http://schemas.microsoft.com/office/drawing/2014/main" id="{256BBE99-1215-4EFE-89E7-50DB3AC97C95}"/>
                </a:ext>
              </a:extLst>
            </p:cNvPr>
            <p:cNvSpPr txBox="1">
              <a:spLocks noChangeArrowheads="1"/>
            </p:cNvSpPr>
            <p:nvPr/>
          </p:nvSpPr>
          <p:spPr bwMode="auto">
            <a:xfrm>
              <a:off x="3398" y="2516"/>
              <a:ext cx="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grpSp>
      <p:graphicFrame>
        <p:nvGraphicFramePr>
          <p:cNvPr id="4" name="表格 3">
            <a:extLst>
              <a:ext uri="{FF2B5EF4-FFF2-40B4-BE49-F238E27FC236}">
                <a16:creationId xmlns:a16="http://schemas.microsoft.com/office/drawing/2014/main" id="{7988F407-5592-4E6B-AE52-28D741107993}"/>
              </a:ext>
            </a:extLst>
          </p:cNvPr>
          <p:cNvGraphicFramePr>
            <a:graphicFrameLocks noGrp="1"/>
          </p:cNvGraphicFramePr>
          <p:nvPr>
            <p:extLst>
              <p:ext uri="{D42A27DB-BD31-4B8C-83A1-F6EECF244321}">
                <p14:modId xmlns:p14="http://schemas.microsoft.com/office/powerpoint/2010/main" val="352607900"/>
              </p:ext>
            </p:extLst>
          </p:nvPr>
        </p:nvGraphicFramePr>
        <p:xfrm>
          <a:off x="467544" y="112558"/>
          <a:ext cx="8352927" cy="1127835"/>
        </p:xfrm>
        <a:graphic>
          <a:graphicData uri="http://schemas.openxmlformats.org/drawingml/2006/table">
            <a:tbl>
              <a:tblPr/>
              <a:tblGrid>
                <a:gridCol w="1392702">
                  <a:extLst>
                    <a:ext uri="{9D8B030D-6E8A-4147-A177-3AD203B41FA5}">
                      <a16:colId xmlns:a16="http://schemas.microsoft.com/office/drawing/2014/main" val="3003967043"/>
                    </a:ext>
                  </a:extLst>
                </a:gridCol>
                <a:gridCol w="1392702">
                  <a:extLst>
                    <a:ext uri="{9D8B030D-6E8A-4147-A177-3AD203B41FA5}">
                      <a16:colId xmlns:a16="http://schemas.microsoft.com/office/drawing/2014/main" val="422949207"/>
                    </a:ext>
                  </a:extLst>
                </a:gridCol>
                <a:gridCol w="1392702">
                  <a:extLst>
                    <a:ext uri="{9D8B030D-6E8A-4147-A177-3AD203B41FA5}">
                      <a16:colId xmlns:a16="http://schemas.microsoft.com/office/drawing/2014/main" val="1631240299"/>
                    </a:ext>
                  </a:extLst>
                </a:gridCol>
                <a:gridCol w="1389417">
                  <a:extLst>
                    <a:ext uri="{9D8B030D-6E8A-4147-A177-3AD203B41FA5}">
                      <a16:colId xmlns:a16="http://schemas.microsoft.com/office/drawing/2014/main" val="3476498633"/>
                    </a:ext>
                  </a:extLst>
                </a:gridCol>
                <a:gridCol w="1392702">
                  <a:extLst>
                    <a:ext uri="{9D8B030D-6E8A-4147-A177-3AD203B41FA5}">
                      <a16:colId xmlns:a16="http://schemas.microsoft.com/office/drawing/2014/main" val="2056102075"/>
                    </a:ext>
                  </a:extLst>
                </a:gridCol>
                <a:gridCol w="1392702">
                  <a:extLst>
                    <a:ext uri="{9D8B030D-6E8A-4147-A177-3AD203B41FA5}">
                      <a16:colId xmlns:a16="http://schemas.microsoft.com/office/drawing/2014/main" val="3104554066"/>
                    </a:ext>
                  </a:extLst>
                </a:gridCol>
              </a:tblGrid>
              <a:tr h="62394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82803041"/>
                  </a:ext>
                </a:extLst>
              </a:tr>
              <a:tr h="45729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BusRd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P3 cache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7920160"/>
                  </a:ext>
                </a:extLst>
              </a:tr>
            </a:tbl>
          </a:graphicData>
        </a:graphic>
      </p:graphicFrame>
      <p:sp>
        <p:nvSpPr>
          <p:cNvPr id="2" name="标注: 线形 1">
            <a:extLst>
              <a:ext uri="{FF2B5EF4-FFF2-40B4-BE49-F238E27FC236}">
                <a16:creationId xmlns:a16="http://schemas.microsoft.com/office/drawing/2014/main" id="{2CF4A1AE-4632-4480-8237-4617A3127DAB}"/>
              </a:ext>
            </a:extLst>
          </p:cNvPr>
          <p:cNvSpPr/>
          <p:nvPr/>
        </p:nvSpPr>
        <p:spPr>
          <a:xfrm>
            <a:off x="2315112" y="5029200"/>
            <a:ext cx="1289248" cy="734160"/>
          </a:xfrm>
          <a:prstGeom prst="borderCallout1">
            <a:avLst>
              <a:gd name="adj1" fmla="val 4574"/>
              <a:gd name="adj2" fmla="val 51060"/>
              <a:gd name="adj3" fmla="val -226723"/>
              <a:gd name="adj4" fmla="val 591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Coherence</a:t>
            </a:r>
          </a:p>
          <a:p>
            <a:pPr algn="ctr"/>
            <a:r>
              <a:rPr lang="en-US" altLang="zh-CN" dirty="0"/>
              <a:t>Miss </a:t>
            </a:r>
            <a:endParaRPr lang="zh-CN" altLang="en-US" dirty="0"/>
          </a:p>
        </p:txBody>
      </p:sp>
    </p:spTree>
    <p:extLst>
      <p:ext uri="{BB962C8B-B14F-4D97-AF65-F5344CB8AC3E}">
        <p14:creationId xmlns:p14="http://schemas.microsoft.com/office/powerpoint/2010/main" val="2951485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76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77"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5">
            <a:extLst>
              <a:ext uri="{FF2B5EF4-FFF2-40B4-BE49-F238E27FC236}">
                <a16:creationId xmlns:a16="http://schemas.microsoft.com/office/drawing/2014/main" id="{71D586F1-25F2-4D59-BA53-8D1F0714AE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2063F64-A26E-47BD-ACE3-911B011AE64C}" type="slidenum">
              <a:rPr lang="en-US" altLang="zh-CN" sz="1200"/>
              <a:pPr/>
              <a:t>54</a:t>
            </a:fld>
            <a:endParaRPr lang="en-US" altLang="zh-CN" sz="1200"/>
          </a:p>
        </p:txBody>
      </p:sp>
      <p:sp>
        <p:nvSpPr>
          <p:cNvPr id="74757" name="Oval 3">
            <a:extLst>
              <a:ext uri="{FF2B5EF4-FFF2-40B4-BE49-F238E27FC236}">
                <a16:creationId xmlns:a16="http://schemas.microsoft.com/office/drawing/2014/main" id="{5F74E2EC-88A1-440A-9A28-4F476D9BBC8C}"/>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74758" name="Group 4">
            <a:extLst>
              <a:ext uri="{FF2B5EF4-FFF2-40B4-BE49-F238E27FC236}">
                <a16:creationId xmlns:a16="http://schemas.microsoft.com/office/drawing/2014/main" id="{73D90178-1D2B-4029-8375-8242C9E6B35E}"/>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74804" name="Rectangle 5">
              <a:extLst>
                <a:ext uri="{FF2B5EF4-FFF2-40B4-BE49-F238E27FC236}">
                  <a16:creationId xmlns:a16="http://schemas.microsoft.com/office/drawing/2014/main" id="{6C044010-74C5-437E-82E8-29E11F99172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805" name="Rectangle 6">
              <a:extLst>
                <a:ext uri="{FF2B5EF4-FFF2-40B4-BE49-F238E27FC236}">
                  <a16:creationId xmlns:a16="http://schemas.microsoft.com/office/drawing/2014/main" id="{33F2C6A6-1EDA-4FCA-922B-54BC916656D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4759" name="Group 7">
            <a:extLst>
              <a:ext uri="{FF2B5EF4-FFF2-40B4-BE49-F238E27FC236}">
                <a16:creationId xmlns:a16="http://schemas.microsoft.com/office/drawing/2014/main" id="{F7FAB736-1F15-4111-9FE0-9CEB3BBF35EE}"/>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74802" name="Rectangle 8">
              <a:extLst>
                <a:ext uri="{FF2B5EF4-FFF2-40B4-BE49-F238E27FC236}">
                  <a16:creationId xmlns:a16="http://schemas.microsoft.com/office/drawing/2014/main" id="{E16838B2-CA98-42C5-BF1E-85BA8838776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803" name="Rectangle 9">
              <a:extLst>
                <a:ext uri="{FF2B5EF4-FFF2-40B4-BE49-F238E27FC236}">
                  <a16:creationId xmlns:a16="http://schemas.microsoft.com/office/drawing/2014/main" id="{542FB7F2-04A6-4307-B57D-B9F73416AD8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4760" name="Line 10">
            <a:extLst>
              <a:ext uri="{FF2B5EF4-FFF2-40B4-BE49-F238E27FC236}">
                <a16:creationId xmlns:a16="http://schemas.microsoft.com/office/drawing/2014/main" id="{5D5AD6AC-B209-4A62-A78B-075662530D2F}"/>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Oval 11">
            <a:extLst>
              <a:ext uri="{FF2B5EF4-FFF2-40B4-BE49-F238E27FC236}">
                <a16:creationId xmlns:a16="http://schemas.microsoft.com/office/drawing/2014/main" id="{F24B769E-B69C-40E4-8015-F3DF47006E00}"/>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74762" name="Group 12">
            <a:extLst>
              <a:ext uri="{FF2B5EF4-FFF2-40B4-BE49-F238E27FC236}">
                <a16:creationId xmlns:a16="http://schemas.microsoft.com/office/drawing/2014/main" id="{24E0329E-EB4B-411B-BB45-175F05865C15}"/>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74800" name="Rectangle 13">
              <a:extLst>
                <a:ext uri="{FF2B5EF4-FFF2-40B4-BE49-F238E27FC236}">
                  <a16:creationId xmlns:a16="http://schemas.microsoft.com/office/drawing/2014/main" id="{8AD48259-7FB9-4814-BA15-4F8A062A803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801" name="Rectangle 14">
              <a:extLst>
                <a:ext uri="{FF2B5EF4-FFF2-40B4-BE49-F238E27FC236}">
                  <a16:creationId xmlns:a16="http://schemas.microsoft.com/office/drawing/2014/main" id="{CF2B1D40-603E-4A1A-ADB2-5D3C6E94927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4763" name="Group 15">
            <a:extLst>
              <a:ext uri="{FF2B5EF4-FFF2-40B4-BE49-F238E27FC236}">
                <a16:creationId xmlns:a16="http://schemas.microsoft.com/office/drawing/2014/main" id="{519E6568-3F8A-4C6B-AFD8-C564A8DEC865}"/>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74798" name="Rectangle 16">
              <a:extLst>
                <a:ext uri="{FF2B5EF4-FFF2-40B4-BE49-F238E27FC236}">
                  <a16:creationId xmlns:a16="http://schemas.microsoft.com/office/drawing/2014/main" id="{60ED11A9-ED3C-4742-A80D-88ECA933990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99" name="Rectangle 17">
              <a:extLst>
                <a:ext uri="{FF2B5EF4-FFF2-40B4-BE49-F238E27FC236}">
                  <a16:creationId xmlns:a16="http://schemas.microsoft.com/office/drawing/2014/main" id="{F3A3780F-0EB9-4A43-AF28-8B49A70CFEB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4764" name="Line 18">
            <a:extLst>
              <a:ext uri="{FF2B5EF4-FFF2-40B4-BE49-F238E27FC236}">
                <a16:creationId xmlns:a16="http://schemas.microsoft.com/office/drawing/2014/main" id="{218D9A5D-D040-4D4B-B2EE-5EFB80B98A87}"/>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65" name="Group 19">
            <a:extLst>
              <a:ext uri="{FF2B5EF4-FFF2-40B4-BE49-F238E27FC236}">
                <a16:creationId xmlns:a16="http://schemas.microsoft.com/office/drawing/2014/main" id="{611EFAB6-F30C-476B-8E2C-CDC281DD303B}"/>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74786" name="Oval 20">
              <a:extLst>
                <a:ext uri="{FF2B5EF4-FFF2-40B4-BE49-F238E27FC236}">
                  <a16:creationId xmlns:a16="http://schemas.microsoft.com/office/drawing/2014/main" id="{5771823E-1AA6-474A-B4FD-0DF49CB7347E}"/>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74787" name="Group 21">
              <a:extLst>
                <a:ext uri="{FF2B5EF4-FFF2-40B4-BE49-F238E27FC236}">
                  <a16:creationId xmlns:a16="http://schemas.microsoft.com/office/drawing/2014/main" id="{CBCFB07C-9F79-417A-ACE1-73A93D8C1017}"/>
                </a:ext>
              </a:extLst>
            </p:cNvPr>
            <p:cNvGrpSpPr>
              <a:grpSpLocks/>
            </p:cNvGrpSpPr>
            <p:nvPr/>
          </p:nvGrpSpPr>
          <p:grpSpPr bwMode="auto">
            <a:xfrm>
              <a:off x="1008" y="1920"/>
              <a:ext cx="1056" cy="720"/>
              <a:chOff x="1008" y="1968"/>
              <a:chExt cx="1056" cy="720"/>
            </a:xfrm>
            <a:grpFill/>
          </p:grpSpPr>
          <p:grpSp>
            <p:nvGrpSpPr>
              <p:cNvPr id="74789" name="Group 22">
                <a:extLst>
                  <a:ext uri="{FF2B5EF4-FFF2-40B4-BE49-F238E27FC236}">
                    <a16:creationId xmlns:a16="http://schemas.microsoft.com/office/drawing/2014/main" id="{FE937838-6079-4114-9932-0E16947EC54C}"/>
                  </a:ext>
                </a:extLst>
              </p:cNvPr>
              <p:cNvGrpSpPr>
                <a:grpSpLocks/>
              </p:cNvGrpSpPr>
              <p:nvPr/>
            </p:nvGrpSpPr>
            <p:grpSpPr bwMode="auto">
              <a:xfrm>
                <a:off x="1008" y="2208"/>
                <a:ext cx="1056" cy="240"/>
                <a:chOff x="1152" y="2304"/>
                <a:chExt cx="1056" cy="480"/>
              </a:xfrm>
              <a:grpFill/>
            </p:grpSpPr>
            <p:sp>
              <p:nvSpPr>
                <p:cNvPr id="74796" name="Rectangle 23">
                  <a:extLst>
                    <a:ext uri="{FF2B5EF4-FFF2-40B4-BE49-F238E27FC236}">
                      <a16:creationId xmlns:a16="http://schemas.microsoft.com/office/drawing/2014/main" id="{BA0D81CE-75DC-472F-9BE5-00F3618DD82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97" name="Rectangle 24">
                  <a:extLst>
                    <a:ext uri="{FF2B5EF4-FFF2-40B4-BE49-F238E27FC236}">
                      <a16:creationId xmlns:a16="http://schemas.microsoft.com/office/drawing/2014/main" id="{A3BAEFF5-40B2-413A-B8F1-6C5B60C8D61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4790" name="Group 25">
                <a:extLst>
                  <a:ext uri="{FF2B5EF4-FFF2-40B4-BE49-F238E27FC236}">
                    <a16:creationId xmlns:a16="http://schemas.microsoft.com/office/drawing/2014/main" id="{35AC1EDC-AA29-4181-8104-E16D8031E213}"/>
                  </a:ext>
                </a:extLst>
              </p:cNvPr>
              <p:cNvGrpSpPr>
                <a:grpSpLocks/>
              </p:cNvGrpSpPr>
              <p:nvPr/>
            </p:nvGrpSpPr>
            <p:grpSpPr bwMode="auto">
              <a:xfrm>
                <a:off x="1008" y="2448"/>
                <a:ext cx="1056" cy="240"/>
                <a:chOff x="1152" y="2304"/>
                <a:chExt cx="1056" cy="480"/>
              </a:xfrm>
              <a:grpFill/>
            </p:grpSpPr>
            <p:sp>
              <p:nvSpPr>
                <p:cNvPr id="74794" name="Rectangle 26">
                  <a:extLst>
                    <a:ext uri="{FF2B5EF4-FFF2-40B4-BE49-F238E27FC236}">
                      <a16:creationId xmlns:a16="http://schemas.microsoft.com/office/drawing/2014/main" id="{5971E135-7420-4678-BCED-AE54E504B55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95" name="Rectangle 27">
                  <a:extLst>
                    <a:ext uri="{FF2B5EF4-FFF2-40B4-BE49-F238E27FC236}">
                      <a16:creationId xmlns:a16="http://schemas.microsoft.com/office/drawing/2014/main" id="{865428A0-A9AA-4A6C-8E50-8B2BE0CC9B5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4791" name="Group 28">
                <a:extLst>
                  <a:ext uri="{FF2B5EF4-FFF2-40B4-BE49-F238E27FC236}">
                    <a16:creationId xmlns:a16="http://schemas.microsoft.com/office/drawing/2014/main" id="{050397E8-7E66-4139-BE9D-98A8368F065D}"/>
                  </a:ext>
                </a:extLst>
              </p:cNvPr>
              <p:cNvGrpSpPr>
                <a:grpSpLocks/>
              </p:cNvGrpSpPr>
              <p:nvPr/>
            </p:nvGrpSpPr>
            <p:grpSpPr bwMode="auto">
              <a:xfrm>
                <a:off x="1008" y="1968"/>
                <a:ext cx="1056" cy="240"/>
                <a:chOff x="1152" y="2304"/>
                <a:chExt cx="1056" cy="480"/>
              </a:xfrm>
              <a:grpFill/>
            </p:grpSpPr>
            <p:sp>
              <p:nvSpPr>
                <p:cNvPr id="74792" name="Rectangle 29">
                  <a:extLst>
                    <a:ext uri="{FF2B5EF4-FFF2-40B4-BE49-F238E27FC236}">
                      <a16:creationId xmlns:a16="http://schemas.microsoft.com/office/drawing/2014/main" id="{A7784CF0-07B5-45B7-894B-7FF5C0A7C11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93" name="Rectangle 30">
                  <a:extLst>
                    <a:ext uri="{FF2B5EF4-FFF2-40B4-BE49-F238E27FC236}">
                      <a16:creationId xmlns:a16="http://schemas.microsoft.com/office/drawing/2014/main" id="{3A6176CA-E5D2-4BC1-9FB5-89D58F38809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74788" name="Line 31">
              <a:extLst>
                <a:ext uri="{FF2B5EF4-FFF2-40B4-BE49-F238E27FC236}">
                  <a16:creationId xmlns:a16="http://schemas.microsoft.com/office/drawing/2014/main" id="{5E87C2E9-0A7B-4573-815D-B9B9E934C441}"/>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74766" name="Line 32">
            <a:extLst>
              <a:ext uri="{FF2B5EF4-FFF2-40B4-BE49-F238E27FC236}">
                <a16:creationId xmlns:a16="http://schemas.microsoft.com/office/drawing/2014/main" id="{5E148A67-655B-4AA8-ADA9-4332483C554D}"/>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7" name="AutoShape 33">
            <a:extLst>
              <a:ext uri="{FF2B5EF4-FFF2-40B4-BE49-F238E27FC236}">
                <a16:creationId xmlns:a16="http://schemas.microsoft.com/office/drawing/2014/main" id="{F75D8F6D-81FC-4A99-8575-F0F462813969}"/>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4768" name="AutoShape 34">
            <a:extLst>
              <a:ext uri="{FF2B5EF4-FFF2-40B4-BE49-F238E27FC236}">
                <a16:creationId xmlns:a16="http://schemas.microsoft.com/office/drawing/2014/main" id="{ADC8A249-0F9B-4745-8250-F3D12D190AC2}"/>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4769" name="AutoShape 35">
            <a:extLst>
              <a:ext uri="{FF2B5EF4-FFF2-40B4-BE49-F238E27FC236}">
                <a16:creationId xmlns:a16="http://schemas.microsoft.com/office/drawing/2014/main" id="{04BA59B9-28F8-45B3-BA17-20B792EFB9FB}"/>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4770" name="Rectangle 36">
            <a:extLst>
              <a:ext uri="{FF2B5EF4-FFF2-40B4-BE49-F238E27FC236}">
                <a16:creationId xmlns:a16="http://schemas.microsoft.com/office/drawing/2014/main" id="{B7AEB0CC-24D5-42DE-9C1F-58A6EA058CA0}"/>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4771" name="Rectangle 37">
            <a:extLst>
              <a:ext uri="{FF2B5EF4-FFF2-40B4-BE49-F238E27FC236}">
                <a16:creationId xmlns:a16="http://schemas.microsoft.com/office/drawing/2014/main" id="{E42AA949-02FC-42C1-BE1D-A4B4F690AA70}"/>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72" name="Rectangle 38">
            <a:extLst>
              <a:ext uri="{FF2B5EF4-FFF2-40B4-BE49-F238E27FC236}">
                <a16:creationId xmlns:a16="http://schemas.microsoft.com/office/drawing/2014/main" id="{48B54ADC-0535-401A-A51D-8491F682490D}"/>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4773" name="AutoShape 39">
            <a:extLst>
              <a:ext uri="{FF2B5EF4-FFF2-40B4-BE49-F238E27FC236}">
                <a16:creationId xmlns:a16="http://schemas.microsoft.com/office/drawing/2014/main" id="{C4FE6820-C4E1-4EE6-929E-D0530E123A56}"/>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74774" name="Line 40">
            <a:extLst>
              <a:ext uri="{FF2B5EF4-FFF2-40B4-BE49-F238E27FC236}">
                <a16:creationId xmlns:a16="http://schemas.microsoft.com/office/drawing/2014/main" id="{C4D870FC-9174-4B48-92C8-7DAE41FA97A1}"/>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5" name="Line 41">
            <a:extLst>
              <a:ext uri="{FF2B5EF4-FFF2-40B4-BE49-F238E27FC236}">
                <a16:creationId xmlns:a16="http://schemas.microsoft.com/office/drawing/2014/main" id="{D3AD1273-C81F-4C8A-B7A2-B20654CB33D6}"/>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Line 42">
            <a:extLst>
              <a:ext uri="{FF2B5EF4-FFF2-40B4-BE49-F238E27FC236}">
                <a16:creationId xmlns:a16="http://schemas.microsoft.com/office/drawing/2014/main" id="{55803C69-34D2-4BCF-A5CE-33E14E2D3605}"/>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7" name="Line 43">
            <a:extLst>
              <a:ext uri="{FF2B5EF4-FFF2-40B4-BE49-F238E27FC236}">
                <a16:creationId xmlns:a16="http://schemas.microsoft.com/office/drawing/2014/main" id="{3117C269-F2F8-4563-BB0D-9CA795CC9664}"/>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Rectangle 44">
            <a:extLst>
              <a:ext uri="{FF2B5EF4-FFF2-40B4-BE49-F238E27FC236}">
                <a16:creationId xmlns:a16="http://schemas.microsoft.com/office/drawing/2014/main" id="{C71317A2-DCBC-499F-BD52-7F4DDFB9E1E1}"/>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4779" name="Rectangle 45">
            <a:extLst>
              <a:ext uri="{FF2B5EF4-FFF2-40B4-BE49-F238E27FC236}">
                <a16:creationId xmlns:a16="http://schemas.microsoft.com/office/drawing/2014/main" id="{CE4FA7FC-5A62-4287-A5A2-45D69F017326}"/>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74780" name="Rectangle 46">
            <a:extLst>
              <a:ext uri="{FF2B5EF4-FFF2-40B4-BE49-F238E27FC236}">
                <a16:creationId xmlns:a16="http://schemas.microsoft.com/office/drawing/2014/main" id="{AAB76111-2AD8-4F8B-99D3-0448643ACA8D}"/>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4781" name="Rectangle 47">
            <a:extLst>
              <a:ext uri="{FF2B5EF4-FFF2-40B4-BE49-F238E27FC236}">
                <a16:creationId xmlns:a16="http://schemas.microsoft.com/office/drawing/2014/main" id="{96618524-67BC-4C82-A406-6C1B972C7CE0}"/>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11" name="Group 48">
            <a:extLst>
              <a:ext uri="{FF2B5EF4-FFF2-40B4-BE49-F238E27FC236}">
                <a16:creationId xmlns:a16="http://schemas.microsoft.com/office/drawing/2014/main" id="{5A4224CD-4B4F-4E80-9CC2-EB4071DC1E6C}"/>
              </a:ext>
            </a:extLst>
          </p:cNvPr>
          <p:cNvGrpSpPr>
            <a:grpSpLocks/>
          </p:cNvGrpSpPr>
          <p:nvPr/>
        </p:nvGrpSpPr>
        <p:grpSpPr bwMode="auto">
          <a:xfrm>
            <a:off x="7620000" y="2057400"/>
            <a:ext cx="1436688" cy="1295400"/>
            <a:chOff x="4800" y="1296"/>
            <a:chExt cx="905" cy="816"/>
          </a:xfrm>
        </p:grpSpPr>
        <p:sp>
          <p:nvSpPr>
            <p:cNvPr id="74784" name="Text Box 49">
              <a:extLst>
                <a:ext uri="{FF2B5EF4-FFF2-40B4-BE49-F238E27FC236}">
                  <a16:creationId xmlns:a16="http://schemas.microsoft.com/office/drawing/2014/main" id="{525FAAAC-98FB-4F9A-816D-576808A84DDB}"/>
                </a:ext>
              </a:extLst>
            </p:cNvPr>
            <p:cNvSpPr txBox="1">
              <a:spLocks noChangeArrowheads="1"/>
            </p:cNvSpPr>
            <p:nvPr/>
          </p:nvSpPr>
          <p:spPr bwMode="auto">
            <a:xfrm>
              <a:off x="5184" y="1632"/>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74785" name="Freeform 50">
              <a:extLst>
                <a:ext uri="{FF2B5EF4-FFF2-40B4-BE49-F238E27FC236}">
                  <a16:creationId xmlns:a16="http://schemas.microsoft.com/office/drawing/2014/main" id="{2EF58455-59D0-492B-9516-2AE585EDADF0}"/>
                </a:ext>
              </a:extLst>
            </p:cNvPr>
            <p:cNvSpPr>
              <a:spLocks/>
            </p:cNvSpPr>
            <p:nvPr/>
          </p:nvSpPr>
          <p:spPr bwMode="auto">
            <a:xfrm>
              <a:off x="4800" y="1296"/>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sp>
        <p:nvSpPr>
          <p:cNvPr id="368691" name="Freeform 51">
            <a:extLst>
              <a:ext uri="{FF2B5EF4-FFF2-40B4-BE49-F238E27FC236}">
                <a16:creationId xmlns:a16="http://schemas.microsoft.com/office/drawing/2014/main" id="{00BE86CD-6A33-4768-9343-4FF75D6790A1}"/>
              </a:ext>
            </a:extLst>
          </p:cNvPr>
          <p:cNvSpPr>
            <a:spLocks/>
          </p:cNvSpPr>
          <p:nvPr/>
        </p:nvSpPr>
        <p:spPr bwMode="auto">
          <a:xfrm>
            <a:off x="5981700" y="1981200"/>
            <a:ext cx="495300" cy="1219200"/>
          </a:xfrm>
          <a:custGeom>
            <a:avLst/>
            <a:gdLst>
              <a:gd name="T0" fmla="*/ 168 w 312"/>
              <a:gd name="T1" fmla="*/ 768 h 768"/>
              <a:gd name="T2" fmla="*/ 24 w 312"/>
              <a:gd name="T3" fmla="*/ 336 h 768"/>
              <a:gd name="T4" fmla="*/ 312 w 312"/>
              <a:gd name="T5" fmla="*/ 0 h 768"/>
              <a:gd name="T6" fmla="*/ 0 60000 65536"/>
              <a:gd name="T7" fmla="*/ 0 60000 65536"/>
              <a:gd name="T8" fmla="*/ 0 60000 65536"/>
              <a:gd name="T9" fmla="*/ 0 w 312"/>
              <a:gd name="T10" fmla="*/ 0 h 768"/>
              <a:gd name="T11" fmla="*/ 312 w 312"/>
              <a:gd name="T12" fmla="*/ 768 h 768"/>
            </a:gdLst>
            <a:ahLst/>
            <a:cxnLst>
              <a:cxn ang="T6">
                <a:pos x="T0" y="T1"/>
              </a:cxn>
              <a:cxn ang="T7">
                <a:pos x="T2" y="T3"/>
              </a:cxn>
              <a:cxn ang="T8">
                <a:pos x="T4" y="T5"/>
              </a:cxn>
            </a:cxnLst>
            <a:rect l="T9" t="T10" r="T11" b="T12"/>
            <a:pathLst>
              <a:path w="312" h="768">
                <a:moveTo>
                  <a:pt x="168" y="768"/>
                </a:moveTo>
                <a:cubicBezTo>
                  <a:pt x="84" y="616"/>
                  <a:pt x="0" y="464"/>
                  <a:pt x="24" y="336"/>
                </a:cubicBezTo>
                <a:cubicBezTo>
                  <a:pt x="48" y="208"/>
                  <a:pt x="180" y="104"/>
                  <a:pt x="312" y="0"/>
                </a:cubicBezTo>
              </a:path>
            </a:pathLst>
          </a:custGeom>
          <a:no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aphicFrame>
        <p:nvGraphicFramePr>
          <p:cNvPr id="4" name="表格 3">
            <a:extLst>
              <a:ext uri="{FF2B5EF4-FFF2-40B4-BE49-F238E27FC236}">
                <a16:creationId xmlns:a16="http://schemas.microsoft.com/office/drawing/2014/main" id="{D40EEA0F-2A7C-496C-AF6B-58F4319DE9F6}"/>
              </a:ext>
            </a:extLst>
          </p:cNvPr>
          <p:cNvGraphicFramePr>
            <a:graphicFrameLocks noGrp="1"/>
          </p:cNvGraphicFramePr>
          <p:nvPr>
            <p:extLst>
              <p:ext uri="{D42A27DB-BD31-4B8C-83A1-F6EECF244321}">
                <p14:modId xmlns:p14="http://schemas.microsoft.com/office/powerpoint/2010/main" val="631304178"/>
              </p:ext>
            </p:extLst>
          </p:nvPr>
        </p:nvGraphicFramePr>
        <p:xfrm>
          <a:off x="395536" y="109054"/>
          <a:ext cx="8424935" cy="1180022"/>
        </p:xfrm>
        <a:graphic>
          <a:graphicData uri="http://schemas.openxmlformats.org/drawingml/2006/table">
            <a:tbl>
              <a:tblPr/>
              <a:tblGrid>
                <a:gridCol w="1404708">
                  <a:extLst>
                    <a:ext uri="{9D8B030D-6E8A-4147-A177-3AD203B41FA5}">
                      <a16:colId xmlns:a16="http://schemas.microsoft.com/office/drawing/2014/main" val="3997807919"/>
                    </a:ext>
                  </a:extLst>
                </a:gridCol>
                <a:gridCol w="1404708">
                  <a:extLst>
                    <a:ext uri="{9D8B030D-6E8A-4147-A177-3AD203B41FA5}">
                      <a16:colId xmlns:a16="http://schemas.microsoft.com/office/drawing/2014/main" val="1850518025"/>
                    </a:ext>
                  </a:extLst>
                </a:gridCol>
                <a:gridCol w="1404708">
                  <a:extLst>
                    <a:ext uri="{9D8B030D-6E8A-4147-A177-3AD203B41FA5}">
                      <a16:colId xmlns:a16="http://schemas.microsoft.com/office/drawing/2014/main" val="2534171261"/>
                    </a:ext>
                  </a:extLst>
                </a:gridCol>
                <a:gridCol w="1401395">
                  <a:extLst>
                    <a:ext uri="{9D8B030D-6E8A-4147-A177-3AD203B41FA5}">
                      <a16:colId xmlns:a16="http://schemas.microsoft.com/office/drawing/2014/main" val="3709716348"/>
                    </a:ext>
                  </a:extLst>
                </a:gridCol>
                <a:gridCol w="1404708">
                  <a:extLst>
                    <a:ext uri="{9D8B030D-6E8A-4147-A177-3AD203B41FA5}">
                      <a16:colId xmlns:a16="http://schemas.microsoft.com/office/drawing/2014/main" val="678324410"/>
                    </a:ext>
                  </a:extLst>
                </a:gridCol>
                <a:gridCol w="1404708">
                  <a:extLst>
                    <a:ext uri="{9D8B030D-6E8A-4147-A177-3AD203B41FA5}">
                      <a16:colId xmlns:a16="http://schemas.microsoft.com/office/drawing/2014/main" val="685826278"/>
                    </a:ext>
                  </a:extLst>
                </a:gridCol>
              </a:tblGrid>
              <a:tr h="60066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313373605"/>
                  </a:ext>
                </a:extLst>
              </a:tr>
              <a:tr h="50947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9678904"/>
                  </a:ext>
                </a:extLst>
              </a:tr>
            </a:tbl>
          </a:graphicData>
        </a:graphic>
      </p:graphicFrame>
    </p:spTree>
    <p:extLst>
      <p:ext uri="{BB962C8B-B14F-4D97-AF65-F5344CB8AC3E}">
        <p14:creationId xmlns:p14="http://schemas.microsoft.com/office/powerpoint/2010/main" val="1032708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Slide Number Placeholder 5">
            <a:extLst>
              <a:ext uri="{FF2B5EF4-FFF2-40B4-BE49-F238E27FC236}">
                <a16:creationId xmlns:a16="http://schemas.microsoft.com/office/drawing/2014/main" id="{93FE791F-DFFB-46D7-83D7-B3219A5F5F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577D1A5-5240-48A4-BE69-3D26D3D12CD0}" type="slidenum">
              <a:rPr lang="en-US" altLang="zh-CN" sz="1200"/>
              <a:pPr/>
              <a:t>55</a:t>
            </a:fld>
            <a:endParaRPr lang="en-US" altLang="zh-CN" sz="1200"/>
          </a:p>
        </p:txBody>
      </p:sp>
      <p:grpSp>
        <p:nvGrpSpPr>
          <p:cNvPr id="76804" name="Group 2">
            <a:extLst>
              <a:ext uri="{FF2B5EF4-FFF2-40B4-BE49-F238E27FC236}">
                <a16:creationId xmlns:a16="http://schemas.microsoft.com/office/drawing/2014/main" id="{D994B4FC-B5A5-4A45-9942-19FAB499787F}"/>
              </a:ext>
            </a:extLst>
          </p:cNvPr>
          <p:cNvGrpSpPr>
            <a:grpSpLocks/>
          </p:cNvGrpSpPr>
          <p:nvPr/>
        </p:nvGrpSpPr>
        <p:grpSpPr bwMode="auto">
          <a:xfrm>
            <a:off x="3962400" y="3048000"/>
            <a:ext cx="1676400" cy="381000"/>
            <a:chOff x="1152" y="2304"/>
            <a:chExt cx="1056" cy="480"/>
          </a:xfrm>
          <a:solidFill>
            <a:schemeClr val="accent4">
              <a:lumMod val="20000"/>
              <a:lumOff val="80000"/>
            </a:schemeClr>
          </a:solidFill>
        </p:grpSpPr>
        <p:sp>
          <p:nvSpPr>
            <p:cNvPr id="76855" name="Rectangle 3">
              <a:extLst>
                <a:ext uri="{FF2B5EF4-FFF2-40B4-BE49-F238E27FC236}">
                  <a16:creationId xmlns:a16="http://schemas.microsoft.com/office/drawing/2014/main" id="{4A9F2B3B-8DEB-4507-AB1A-1A90549153E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56" name="Rectangle 4">
              <a:extLst>
                <a:ext uri="{FF2B5EF4-FFF2-40B4-BE49-F238E27FC236}">
                  <a16:creationId xmlns:a16="http://schemas.microsoft.com/office/drawing/2014/main" id="{4B8F6351-FC7F-4D97-8EF2-B608654F63B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6806" name="Oval 6">
            <a:extLst>
              <a:ext uri="{FF2B5EF4-FFF2-40B4-BE49-F238E27FC236}">
                <a16:creationId xmlns:a16="http://schemas.microsoft.com/office/drawing/2014/main" id="{CC207ED4-E9C9-4B15-A222-2A0B129DACAC}"/>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76807" name="Group 7">
            <a:extLst>
              <a:ext uri="{FF2B5EF4-FFF2-40B4-BE49-F238E27FC236}">
                <a16:creationId xmlns:a16="http://schemas.microsoft.com/office/drawing/2014/main" id="{0E620E61-1834-4D20-A8CF-091521B6FBA6}"/>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76853" name="Rectangle 8">
              <a:extLst>
                <a:ext uri="{FF2B5EF4-FFF2-40B4-BE49-F238E27FC236}">
                  <a16:creationId xmlns:a16="http://schemas.microsoft.com/office/drawing/2014/main" id="{CD3C7A2C-F523-4848-81DB-A4FD7BC3E13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54" name="Rectangle 9">
              <a:extLst>
                <a:ext uri="{FF2B5EF4-FFF2-40B4-BE49-F238E27FC236}">
                  <a16:creationId xmlns:a16="http://schemas.microsoft.com/office/drawing/2014/main" id="{8938EF09-0FB8-4D38-B088-899A0479DAE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6808" name="Group 10">
            <a:extLst>
              <a:ext uri="{FF2B5EF4-FFF2-40B4-BE49-F238E27FC236}">
                <a16:creationId xmlns:a16="http://schemas.microsoft.com/office/drawing/2014/main" id="{807CFEDF-3D2C-4F3A-A740-5BB54CA9438F}"/>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76851" name="Rectangle 11">
              <a:extLst>
                <a:ext uri="{FF2B5EF4-FFF2-40B4-BE49-F238E27FC236}">
                  <a16:creationId xmlns:a16="http://schemas.microsoft.com/office/drawing/2014/main" id="{93D9D59F-1597-4255-B456-1BCF74F0D2F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52" name="Rectangle 12">
              <a:extLst>
                <a:ext uri="{FF2B5EF4-FFF2-40B4-BE49-F238E27FC236}">
                  <a16:creationId xmlns:a16="http://schemas.microsoft.com/office/drawing/2014/main" id="{3582DBC3-70B5-4099-91DD-B10BC5D827C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6809" name="Line 13">
            <a:extLst>
              <a:ext uri="{FF2B5EF4-FFF2-40B4-BE49-F238E27FC236}">
                <a16:creationId xmlns:a16="http://schemas.microsoft.com/office/drawing/2014/main" id="{FEC34BDB-FEAE-4250-AE05-109BCA578DCA}"/>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0" name="Oval 14">
            <a:extLst>
              <a:ext uri="{FF2B5EF4-FFF2-40B4-BE49-F238E27FC236}">
                <a16:creationId xmlns:a16="http://schemas.microsoft.com/office/drawing/2014/main" id="{0DA43213-3CF9-4770-B04B-E732EC735270}"/>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76811" name="Group 15">
            <a:extLst>
              <a:ext uri="{FF2B5EF4-FFF2-40B4-BE49-F238E27FC236}">
                <a16:creationId xmlns:a16="http://schemas.microsoft.com/office/drawing/2014/main" id="{7960CB21-76D6-48DB-8E13-0A9C4F3F2F99}"/>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76849" name="Rectangle 16">
              <a:extLst>
                <a:ext uri="{FF2B5EF4-FFF2-40B4-BE49-F238E27FC236}">
                  <a16:creationId xmlns:a16="http://schemas.microsoft.com/office/drawing/2014/main" id="{7C38E4C2-651C-45A0-B1EE-6D20083FA50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50" name="Rectangle 17">
              <a:extLst>
                <a:ext uri="{FF2B5EF4-FFF2-40B4-BE49-F238E27FC236}">
                  <a16:creationId xmlns:a16="http://schemas.microsoft.com/office/drawing/2014/main" id="{16BDF412-D928-4D0C-BC01-B5C8A8A781D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6812" name="Group 18">
            <a:extLst>
              <a:ext uri="{FF2B5EF4-FFF2-40B4-BE49-F238E27FC236}">
                <a16:creationId xmlns:a16="http://schemas.microsoft.com/office/drawing/2014/main" id="{35650F10-283F-481C-95BD-E17F7510C1B7}"/>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76847" name="Rectangle 19">
              <a:extLst>
                <a:ext uri="{FF2B5EF4-FFF2-40B4-BE49-F238E27FC236}">
                  <a16:creationId xmlns:a16="http://schemas.microsoft.com/office/drawing/2014/main" id="{83C14778-4DB4-470E-9B97-3FFBD726755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48" name="Rectangle 20">
              <a:extLst>
                <a:ext uri="{FF2B5EF4-FFF2-40B4-BE49-F238E27FC236}">
                  <a16:creationId xmlns:a16="http://schemas.microsoft.com/office/drawing/2014/main" id="{9FF46EFE-E1FF-40B7-8F3C-A27441A5923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6813" name="Line 21">
            <a:extLst>
              <a:ext uri="{FF2B5EF4-FFF2-40B4-BE49-F238E27FC236}">
                <a16:creationId xmlns:a16="http://schemas.microsoft.com/office/drawing/2014/main" id="{30954246-6E3E-4A7E-81B8-2311E427BF44}"/>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4" name="Oval 22">
            <a:extLst>
              <a:ext uri="{FF2B5EF4-FFF2-40B4-BE49-F238E27FC236}">
                <a16:creationId xmlns:a16="http://schemas.microsoft.com/office/drawing/2014/main" id="{20683FCA-36CC-4C54-923C-9B39B40FB9C9}"/>
              </a:ext>
            </a:extLst>
          </p:cNvPr>
          <p:cNvSpPr>
            <a:spLocks noChangeArrowheads="1"/>
          </p:cNvSpPr>
          <p:nvPr/>
        </p:nvSpPr>
        <p:spPr bwMode="auto">
          <a:xfrm>
            <a:off x="4191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76815" name="Group 23">
            <a:extLst>
              <a:ext uri="{FF2B5EF4-FFF2-40B4-BE49-F238E27FC236}">
                <a16:creationId xmlns:a16="http://schemas.microsoft.com/office/drawing/2014/main" id="{5C15AA79-AEA7-4A31-89EA-7970E18B10D4}"/>
              </a:ext>
            </a:extLst>
          </p:cNvPr>
          <p:cNvGrpSpPr>
            <a:grpSpLocks/>
          </p:cNvGrpSpPr>
          <p:nvPr/>
        </p:nvGrpSpPr>
        <p:grpSpPr bwMode="auto">
          <a:xfrm>
            <a:off x="3962400" y="3429000"/>
            <a:ext cx="1676400" cy="381000"/>
            <a:chOff x="1152" y="2304"/>
            <a:chExt cx="1056" cy="480"/>
          </a:xfrm>
          <a:solidFill>
            <a:schemeClr val="accent4">
              <a:lumMod val="20000"/>
              <a:lumOff val="80000"/>
            </a:schemeClr>
          </a:solidFill>
        </p:grpSpPr>
        <p:sp>
          <p:nvSpPr>
            <p:cNvPr id="76845" name="Rectangle 24">
              <a:extLst>
                <a:ext uri="{FF2B5EF4-FFF2-40B4-BE49-F238E27FC236}">
                  <a16:creationId xmlns:a16="http://schemas.microsoft.com/office/drawing/2014/main" id="{5E849BE6-6496-4F65-A44C-6FA3113670D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46" name="Rectangle 25">
              <a:extLst>
                <a:ext uri="{FF2B5EF4-FFF2-40B4-BE49-F238E27FC236}">
                  <a16:creationId xmlns:a16="http://schemas.microsoft.com/office/drawing/2014/main" id="{C6AE5905-F6DF-49F0-984F-60C3A743262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76816" name="Group 26">
            <a:extLst>
              <a:ext uri="{FF2B5EF4-FFF2-40B4-BE49-F238E27FC236}">
                <a16:creationId xmlns:a16="http://schemas.microsoft.com/office/drawing/2014/main" id="{83667A4F-FA40-4591-9EA0-A9C7E47E045B}"/>
              </a:ext>
            </a:extLst>
          </p:cNvPr>
          <p:cNvGrpSpPr>
            <a:grpSpLocks/>
          </p:cNvGrpSpPr>
          <p:nvPr/>
        </p:nvGrpSpPr>
        <p:grpSpPr bwMode="auto">
          <a:xfrm>
            <a:off x="3962400" y="2667000"/>
            <a:ext cx="1676400" cy="381000"/>
            <a:chOff x="1152" y="2304"/>
            <a:chExt cx="1056" cy="480"/>
          </a:xfrm>
          <a:solidFill>
            <a:schemeClr val="accent4">
              <a:lumMod val="20000"/>
              <a:lumOff val="80000"/>
            </a:schemeClr>
          </a:solidFill>
        </p:grpSpPr>
        <p:sp>
          <p:nvSpPr>
            <p:cNvPr id="76843" name="Rectangle 27">
              <a:extLst>
                <a:ext uri="{FF2B5EF4-FFF2-40B4-BE49-F238E27FC236}">
                  <a16:creationId xmlns:a16="http://schemas.microsoft.com/office/drawing/2014/main" id="{7EE27729-F533-4043-9A13-89C4BCC9D07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44" name="Rectangle 28">
              <a:extLst>
                <a:ext uri="{FF2B5EF4-FFF2-40B4-BE49-F238E27FC236}">
                  <a16:creationId xmlns:a16="http://schemas.microsoft.com/office/drawing/2014/main" id="{42ED955B-258B-4C0D-946A-C8DA8F49996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6817" name="Line 29">
            <a:extLst>
              <a:ext uri="{FF2B5EF4-FFF2-40B4-BE49-F238E27FC236}">
                <a16:creationId xmlns:a16="http://schemas.microsoft.com/office/drawing/2014/main" id="{B78E04AF-40DB-4064-8F76-AB0D725410BA}"/>
              </a:ext>
            </a:extLst>
          </p:cNvPr>
          <p:cNvSpPr>
            <a:spLocks noChangeShapeType="1"/>
          </p:cNvSpPr>
          <p:nvPr/>
        </p:nvSpPr>
        <p:spPr bwMode="auto">
          <a:xfrm>
            <a:off x="4800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8" name="Line 30">
            <a:extLst>
              <a:ext uri="{FF2B5EF4-FFF2-40B4-BE49-F238E27FC236}">
                <a16:creationId xmlns:a16="http://schemas.microsoft.com/office/drawing/2014/main" id="{914646BC-4861-42CA-9D8E-B2833FBB9692}"/>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9" name="AutoShape 31">
            <a:extLst>
              <a:ext uri="{FF2B5EF4-FFF2-40B4-BE49-F238E27FC236}">
                <a16:creationId xmlns:a16="http://schemas.microsoft.com/office/drawing/2014/main" id="{EF9D27A0-16BA-4DEF-A66C-8D98805E8B5F}"/>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6820" name="AutoShape 32">
            <a:extLst>
              <a:ext uri="{FF2B5EF4-FFF2-40B4-BE49-F238E27FC236}">
                <a16:creationId xmlns:a16="http://schemas.microsoft.com/office/drawing/2014/main" id="{410A75CD-AD78-4886-9A4C-2E62E609F16D}"/>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6821" name="AutoShape 33">
            <a:extLst>
              <a:ext uri="{FF2B5EF4-FFF2-40B4-BE49-F238E27FC236}">
                <a16:creationId xmlns:a16="http://schemas.microsoft.com/office/drawing/2014/main" id="{914BBACA-75FA-4025-801E-F5E49D6CE8AA}"/>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76822" name="Rectangle 34">
            <a:extLst>
              <a:ext uri="{FF2B5EF4-FFF2-40B4-BE49-F238E27FC236}">
                <a16:creationId xmlns:a16="http://schemas.microsoft.com/office/drawing/2014/main" id="{3FD7E9B6-C56E-4368-9801-30BD3838800B}"/>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6823" name="Rectangle 35">
            <a:extLst>
              <a:ext uri="{FF2B5EF4-FFF2-40B4-BE49-F238E27FC236}">
                <a16:creationId xmlns:a16="http://schemas.microsoft.com/office/drawing/2014/main" id="{2DC20305-06A4-45B2-A4DE-C87597AD8C87}"/>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24" name="Rectangle 36">
            <a:extLst>
              <a:ext uri="{FF2B5EF4-FFF2-40B4-BE49-F238E27FC236}">
                <a16:creationId xmlns:a16="http://schemas.microsoft.com/office/drawing/2014/main" id="{50FE524A-3434-4910-AC5A-799F98B4A133}"/>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76825" name="AutoShape 37">
            <a:extLst>
              <a:ext uri="{FF2B5EF4-FFF2-40B4-BE49-F238E27FC236}">
                <a16:creationId xmlns:a16="http://schemas.microsoft.com/office/drawing/2014/main" id="{68AA034A-3CE7-4B41-B4E8-114E75397424}"/>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76826" name="Line 38">
            <a:extLst>
              <a:ext uri="{FF2B5EF4-FFF2-40B4-BE49-F238E27FC236}">
                <a16:creationId xmlns:a16="http://schemas.microsoft.com/office/drawing/2014/main" id="{56CEB653-A824-47B7-8C91-AB21129EA2AA}"/>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7" name="Line 39">
            <a:extLst>
              <a:ext uri="{FF2B5EF4-FFF2-40B4-BE49-F238E27FC236}">
                <a16:creationId xmlns:a16="http://schemas.microsoft.com/office/drawing/2014/main" id="{46E1A25F-99D6-4A69-8D3F-5DAEA8E7729C}"/>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8" name="Line 40">
            <a:extLst>
              <a:ext uri="{FF2B5EF4-FFF2-40B4-BE49-F238E27FC236}">
                <a16:creationId xmlns:a16="http://schemas.microsoft.com/office/drawing/2014/main" id="{3A77BFEE-539D-4754-9F3A-A3331F6B8D0B}"/>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9" name="Line 41">
            <a:extLst>
              <a:ext uri="{FF2B5EF4-FFF2-40B4-BE49-F238E27FC236}">
                <a16:creationId xmlns:a16="http://schemas.microsoft.com/office/drawing/2014/main" id="{7759C095-AE7B-4A8C-9D8B-E3176E4941C5}"/>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0" name="Rectangle 42">
            <a:extLst>
              <a:ext uri="{FF2B5EF4-FFF2-40B4-BE49-F238E27FC236}">
                <a16:creationId xmlns:a16="http://schemas.microsoft.com/office/drawing/2014/main" id="{3A9D4904-BE41-48CA-B9C1-21910CD59AC2}"/>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6831" name="Rectangle 43">
            <a:extLst>
              <a:ext uri="{FF2B5EF4-FFF2-40B4-BE49-F238E27FC236}">
                <a16:creationId xmlns:a16="http://schemas.microsoft.com/office/drawing/2014/main" id="{D4682D79-718A-4B75-A865-2158F279EC76}"/>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76832" name="Rectangle 44">
            <a:extLst>
              <a:ext uri="{FF2B5EF4-FFF2-40B4-BE49-F238E27FC236}">
                <a16:creationId xmlns:a16="http://schemas.microsoft.com/office/drawing/2014/main" id="{D73E64A9-5246-4AF7-B7C8-3659DF69A8B0}"/>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6833" name="Rectangle 45">
            <a:extLst>
              <a:ext uri="{FF2B5EF4-FFF2-40B4-BE49-F238E27FC236}">
                <a16:creationId xmlns:a16="http://schemas.microsoft.com/office/drawing/2014/main" id="{C7999CB9-BF1E-406C-A98E-08DA4A4D6067}"/>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369710" name="Text Box 46">
            <a:extLst>
              <a:ext uri="{FF2B5EF4-FFF2-40B4-BE49-F238E27FC236}">
                <a16:creationId xmlns:a16="http://schemas.microsoft.com/office/drawing/2014/main" id="{C5BCCB7B-A11F-437A-A55C-EF14A2203B95}"/>
              </a:ext>
            </a:extLst>
          </p:cNvPr>
          <p:cNvSpPr txBox="1">
            <a:spLocks noChangeArrowheads="1"/>
          </p:cNvSpPr>
          <p:nvPr/>
        </p:nvSpPr>
        <p:spPr bwMode="auto">
          <a:xfrm>
            <a:off x="5508104" y="1729581"/>
            <a:ext cx="82708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rd</a:t>
            </a:r>
            <a:r>
              <a:rPr lang="en-US" altLang="zh-CN" sz="1800" dirty="0"/>
              <a:t> &amp;X</a:t>
            </a:r>
          </a:p>
        </p:txBody>
      </p:sp>
      <p:sp>
        <p:nvSpPr>
          <p:cNvPr id="369711" name="Freeform 47">
            <a:extLst>
              <a:ext uri="{FF2B5EF4-FFF2-40B4-BE49-F238E27FC236}">
                <a16:creationId xmlns:a16="http://schemas.microsoft.com/office/drawing/2014/main" id="{A19D20F9-805D-4444-B24D-03731A07B935}"/>
              </a:ext>
            </a:extLst>
          </p:cNvPr>
          <p:cNvSpPr>
            <a:spLocks/>
          </p:cNvSpPr>
          <p:nvPr/>
        </p:nvSpPr>
        <p:spPr bwMode="auto">
          <a:xfrm>
            <a:off x="5334000" y="1981200"/>
            <a:ext cx="660400" cy="1295400"/>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nvGrpSpPr>
          <p:cNvPr id="9" name="Group 48">
            <a:extLst>
              <a:ext uri="{FF2B5EF4-FFF2-40B4-BE49-F238E27FC236}">
                <a16:creationId xmlns:a16="http://schemas.microsoft.com/office/drawing/2014/main" id="{139D87EE-BA1B-4E7E-83C3-A347A398763A}"/>
              </a:ext>
            </a:extLst>
          </p:cNvPr>
          <p:cNvGrpSpPr>
            <a:grpSpLocks/>
          </p:cNvGrpSpPr>
          <p:nvPr/>
        </p:nvGrpSpPr>
        <p:grpSpPr bwMode="auto">
          <a:xfrm>
            <a:off x="5626101" y="3254376"/>
            <a:ext cx="919163" cy="1143000"/>
            <a:chOff x="3544" y="2050"/>
            <a:chExt cx="579" cy="720"/>
          </a:xfrm>
          <a:solidFill>
            <a:schemeClr val="accent4">
              <a:lumMod val="20000"/>
              <a:lumOff val="80000"/>
            </a:schemeClr>
          </a:solidFill>
        </p:grpSpPr>
        <p:sp>
          <p:nvSpPr>
            <p:cNvPr id="76841" name="Freeform 49">
              <a:extLst>
                <a:ext uri="{FF2B5EF4-FFF2-40B4-BE49-F238E27FC236}">
                  <a16:creationId xmlns:a16="http://schemas.microsoft.com/office/drawing/2014/main" id="{B149396E-7DD3-4882-90EB-0B6440BE2D0C}"/>
                </a:ext>
              </a:extLst>
            </p:cNvPr>
            <p:cNvSpPr>
              <a:spLocks/>
            </p:cNvSpPr>
            <p:nvPr/>
          </p:nvSpPr>
          <p:spPr bwMode="auto">
            <a:xfrm>
              <a:off x="3544" y="2050"/>
              <a:ext cx="104" cy="720"/>
            </a:xfrm>
            <a:custGeom>
              <a:avLst/>
              <a:gdLst>
                <a:gd name="T0" fmla="*/ 48 w 104"/>
                <a:gd name="T1" fmla="*/ 0 h 720"/>
                <a:gd name="T2" fmla="*/ 96 w 104"/>
                <a:gd name="T3" fmla="*/ 432 h 720"/>
                <a:gd name="T4" fmla="*/ 0 w 104"/>
                <a:gd name="T5" fmla="*/ 720 h 720"/>
                <a:gd name="T6" fmla="*/ 0 60000 65536"/>
                <a:gd name="T7" fmla="*/ 0 60000 65536"/>
                <a:gd name="T8" fmla="*/ 0 60000 65536"/>
                <a:gd name="T9" fmla="*/ 0 w 104"/>
                <a:gd name="T10" fmla="*/ 0 h 720"/>
                <a:gd name="T11" fmla="*/ 104 w 104"/>
                <a:gd name="T12" fmla="*/ 720 h 720"/>
              </a:gdLst>
              <a:ahLst/>
              <a:cxnLst>
                <a:cxn ang="T6">
                  <a:pos x="T0" y="T1"/>
                </a:cxn>
                <a:cxn ang="T7">
                  <a:pos x="T2" y="T3"/>
                </a:cxn>
                <a:cxn ang="T8">
                  <a:pos x="T4" y="T5"/>
                </a:cxn>
              </a:cxnLst>
              <a:rect l="T9" t="T10" r="T11" b="T12"/>
              <a:pathLst>
                <a:path w="104" h="720">
                  <a:moveTo>
                    <a:pt x="48" y="0"/>
                  </a:moveTo>
                  <a:cubicBezTo>
                    <a:pt x="76" y="156"/>
                    <a:pt x="104" y="312"/>
                    <a:pt x="96" y="432"/>
                  </a:cubicBezTo>
                  <a:cubicBezTo>
                    <a:pt x="88" y="552"/>
                    <a:pt x="44" y="636"/>
                    <a:pt x="0" y="720"/>
                  </a:cubicBezTo>
                </a:path>
              </a:pathLst>
            </a:custGeom>
            <a:solidFill>
              <a:srgbClr val="FFFFFF"/>
            </a:solid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6842" name="Text Box 50">
              <a:extLst>
                <a:ext uri="{FF2B5EF4-FFF2-40B4-BE49-F238E27FC236}">
                  <a16:creationId xmlns:a16="http://schemas.microsoft.com/office/drawing/2014/main" id="{29F4ECEA-4AB1-4A2C-8476-B7C330B12DEA}"/>
                </a:ext>
              </a:extLst>
            </p:cNvPr>
            <p:cNvSpPr txBox="1">
              <a:spLocks noChangeArrowheads="1"/>
            </p:cNvSpPr>
            <p:nvPr/>
          </p:nvSpPr>
          <p:spPr bwMode="auto">
            <a:xfrm>
              <a:off x="3552" y="2496"/>
              <a:ext cx="571"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a:t>
              </a:r>
              <a:endParaRPr lang="en-US" altLang="zh-CN" sz="1800" dirty="0"/>
            </a:p>
          </p:txBody>
        </p:sp>
      </p:grpSp>
      <p:sp>
        <p:nvSpPr>
          <p:cNvPr id="369715" name="Freeform 51">
            <a:extLst>
              <a:ext uri="{FF2B5EF4-FFF2-40B4-BE49-F238E27FC236}">
                <a16:creationId xmlns:a16="http://schemas.microsoft.com/office/drawing/2014/main" id="{05D26848-4A63-4D84-AAD1-908B2BC00F47}"/>
              </a:ext>
            </a:extLst>
          </p:cNvPr>
          <p:cNvSpPr>
            <a:spLocks/>
          </p:cNvSpPr>
          <p:nvPr/>
        </p:nvSpPr>
        <p:spPr bwMode="auto">
          <a:xfrm>
            <a:off x="3771900" y="3352800"/>
            <a:ext cx="419100" cy="2133600"/>
          </a:xfrm>
          <a:custGeom>
            <a:avLst/>
            <a:gdLst>
              <a:gd name="T0" fmla="*/ 264 w 264"/>
              <a:gd name="T1" fmla="*/ 1344 h 1344"/>
              <a:gd name="T2" fmla="*/ 24 w 264"/>
              <a:gd name="T3" fmla="*/ 864 h 1344"/>
              <a:gd name="T4" fmla="*/ 120 w 264"/>
              <a:gd name="T5" fmla="*/ 0 h 1344"/>
              <a:gd name="T6" fmla="*/ 0 60000 65536"/>
              <a:gd name="T7" fmla="*/ 0 60000 65536"/>
              <a:gd name="T8" fmla="*/ 0 60000 65536"/>
              <a:gd name="T9" fmla="*/ 0 w 264"/>
              <a:gd name="T10" fmla="*/ 0 h 1344"/>
              <a:gd name="T11" fmla="*/ 264 w 264"/>
              <a:gd name="T12" fmla="*/ 1344 h 1344"/>
            </a:gdLst>
            <a:ahLst/>
            <a:cxnLst>
              <a:cxn ang="T6">
                <a:pos x="T0" y="T1"/>
              </a:cxn>
              <a:cxn ang="T7">
                <a:pos x="T2" y="T3"/>
              </a:cxn>
              <a:cxn ang="T8">
                <a:pos x="T4" y="T5"/>
              </a:cxn>
            </a:cxnLst>
            <a:rect l="T9" t="T10" r="T11" b="T12"/>
            <a:pathLst>
              <a:path w="264" h="1344">
                <a:moveTo>
                  <a:pt x="264" y="1344"/>
                </a:moveTo>
                <a:cubicBezTo>
                  <a:pt x="156" y="1216"/>
                  <a:pt x="48" y="1088"/>
                  <a:pt x="24" y="864"/>
                </a:cubicBezTo>
                <a:cubicBezTo>
                  <a:pt x="0" y="640"/>
                  <a:pt x="60" y="320"/>
                  <a:pt x="120" y="0"/>
                </a:cubicBezTo>
              </a:path>
            </a:pathLst>
          </a:custGeom>
          <a:no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nvGrpSpPr>
          <p:cNvPr id="10" name="Group 52">
            <a:extLst>
              <a:ext uri="{FF2B5EF4-FFF2-40B4-BE49-F238E27FC236}">
                <a16:creationId xmlns:a16="http://schemas.microsoft.com/office/drawing/2014/main" id="{B71EC0A2-60EC-453F-BFEA-BA849655BC10}"/>
              </a:ext>
            </a:extLst>
          </p:cNvPr>
          <p:cNvGrpSpPr>
            <a:grpSpLocks/>
          </p:cNvGrpSpPr>
          <p:nvPr/>
        </p:nvGrpSpPr>
        <p:grpSpPr bwMode="auto">
          <a:xfrm>
            <a:off x="3962400" y="3048000"/>
            <a:ext cx="1676400" cy="381000"/>
            <a:chOff x="2496" y="1920"/>
            <a:chExt cx="1056" cy="240"/>
          </a:xfrm>
          <a:solidFill>
            <a:schemeClr val="accent4">
              <a:lumMod val="20000"/>
              <a:lumOff val="80000"/>
            </a:schemeClr>
          </a:solidFill>
        </p:grpSpPr>
        <p:sp>
          <p:nvSpPr>
            <p:cNvPr id="76839" name="Rectangle 53">
              <a:extLst>
                <a:ext uri="{FF2B5EF4-FFF2-40B4-BE49-F238E27FC236}">
                  <a16:creationId xmlns:a16="http://schemas.microsoft.com/office/drawing/2014/main" id="{04A1A2D5-5B51-4EC8-A817-17DE408DDB5B}"/>
                </a:ext>
              </a:extLst>
            </p:cNvPr>
            <p:cNvSpPr>
              <a:spLocks noChangeArrowheads="1"/>
            </p:cNvSpPr>
            <p:nvPr/>
          </p:nvSpPr>
          <p:spPr bwMode="auto">
            <a:xfrm>
              <a:off x="2496" y="1920"/>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76840" name="Rectangle 54">
              <a:extLst>
                <a:ext uri="{FF2B5EF4-FFF2-40B4-BE49-F238E27FC236}">
                  <a16:creationId xmlns:a16="http://schemas.microsoft.com/office/drawing/2014/main" id="{81302C6A-A6E9-4C04-9CED-370ECC970351}"/>
                </a:ext>
              </a:extLst>
            </p:cNvPr>
            <p:cNvSpPr>
              <a:spLocks noChangeArrowheads="1"/>
            </p:cNvSpPr>
            <p:nvPr/>
          </p:nvSpPr>
          <p:spPr bwMode="auto">
            <a:xfrm>
              <a:off x="3264" y="1920"/>
              <a:ext cx="28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graphicFrame>
        <p:nvGraphicFramePr>
          <p:cNvPr id="4" name="表格 3">
            <a:extLst>
              <a:ext uri="{FF2B5EF4-FFF2-40B4-BE49-F238E27FC236}">
                <a16:creationId xmlns:a16="http://schemas.microsoft.com/office/drawing/2014/main" id="{602F743B-A905-43FF-B803-00E69E315EA6}"/>
              </a:ext>
            </a:extLst>
          </p:cNvPr>
          <p:cNvGraphicFramePr>
            <a:graphicFrameLocks noGrp="1"/>
          </p:cNvGraphicFramePr>
          <p:nvPr>
            <p:extLst>
              <p:ext uri="{D42A27DB-BD31-4B8C-83A1-F6EECF244321}">
                <p14:modId xmlns:p14="http://schemas.microsoft.com/office/powerpoint/2010/main" val="919205764"/>
              </p:ext>
            </p:extLst>
          </p:nvPr>
        </p:nvGraphicFramePr>
        <p:xfrm>
          <a:off x="433636" y="104004"/>
          <a:ext cx="8386837" cy="1136022"/>
        </p:xfrm>
        <a:graphic>
          <a:graphicData uri="http://schemas.openxmlformats.org/drawingml/2006/table">
            <a:tbl>
              <a:tblPr/>
              <a:tblGrid>
                <a:gridCol w="1398356">
                  <a:extLst>
                    <a:ext uri="{9D8B030D-6E8A-4147-A177-3AD203B41FA5}">
                      <a16:colId xmlns:a16="http://schemas.microsoft.com/office/drawing/2014/main" val="2225398803"/>
                    </a:ext>
                  </a:extLst>
                </a:gridCol>
                <a:gridCol w="1398356">
                  <a:extLst>
                    <a:ext uri="{9D8B030D-6E8A-4147-A177-3AD203B41FA5}">
                      <a16:colId xmlns:a16="http://schemas.microsoft.com/office/drawing/2014/main" val="1481765711"/>
                    </a:ext>
                  </a:extLst>
                </a:gridCol>
                <a:gridCol w="1398356">
                  <a:extLst>
                    <a:ext uri="{9D8B030D-6E8A-4147-A177-3AD203B41FA5}">
                      <a16:colId xmlns:a16="http://schemas.microsoft.com/office/drawing/2014/main" val="1820210284"/>
                    </a:ext>
                  </a:extLst>
                </a:gridCol>
                <a:gridCol w="1395057">
                  <a:extLst>
                    <a:ext uri="{9D8B030D-6E8A-4147-A177-3AD203B41FA5}">
                      <a16:colId xmlns:a16="http://schemas.microsoft.com/office/drawing/2014/main" val="3125760053"/>
                    </a:ext>
                  </a:extLst>
                </a:gridCol>
                <a:gridCol w="1398356">
                  <a:extLst>
                    <a:ext uri="{9D8B030D-6E8A-4147-A177-3AD203B41FA5}">
                      <a16:colId xmlns:a16="http://schemas.microsoft.com/office/drawing/2014/main" val="3687198679"/>
                    </a:ext>
                  </a:extLst>
                </a:gridCol>
                <a:gridCol w="1398356">
                  <a:extLst>
                    <a:ext uri="{9D8B030D-6E8A-4147-A177-3AD203B41FA5}">
                      <a16:colId xmlns:a16="http://schemas.microsoft.com/office/drawing/2014/main" val="476601825"/>
                    </a:ext>
                  </a:extLst>
                </a:gridCol>
              </a:tblGrid>
              <a:tr h="64971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765286571"/>
                  </a:ext>
                </a:extLst>
              </a:tr>
              <a:tr h="46547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BusRd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2819735"/>
                  </a:ext>
                </a:extLst>
              </a:tr>
            </a:tbl>
          </a:graphicData>
        </a:graphic>
      </p:graphicFrame>
      <p:sp>
        <p:nvSpPr>
          <p:cNvPr id="59" name="文本框 58">
            <a:extLst>
              <a:ext uri="{FF2B5EF4-FFF2-40B4-BE49-F238E27FC236}">
                <a16:creationId xmlns:a16="http://schemas.microsoft.com/office/drawing/2014/main" id="{E25E5679-E142-4539-B5FF-35C8C3D8CB2E}"/>
              </a:ext>
            </a:extLst>
          </p:cNvPr>
          <p:cNvSpPr txBox="1"/>
          <p:nvPr/>
        </p:nvSpPr>
        <p:spPr>
          <a:xfrm>
            <a:off x="384060" y="5246409"/>
            <a:ext cx="3384376" cy="1200329"/>
          </a:xfrm>
          <a:prstGeom prst="rect">
            <a:avLst/>
          </a:prstGeom>
          <a:noFill/>
        </p:spPr>
        <p:txBody>
          <a:bodyPr wrap="square" rtlCol="0">
            <a:spAutoFit/>
          </a:bodyPr>
          <a:lstStyle/>
          <a:p>
            <a:r>
              <a:rPr lang="en-US" altLang="zh-CN" sz="2400" b="1" dirty="0">
                <a:solidFill>
                  <a:srgbClr val="FF0000"/>
                </a:solidFill>
              </a:rPr>
              <a:t>Question</a:t>
            </a:r>
            <a:r>
              <a:rPr lang="en-US" altLang="zh-CN" sz="2400" dirty="0">
                <a:solidFill>
                  <a:srgbClr val="FF0000"/>
                </a:solidFill>
              </a:rPr>
              <a:t>: </a:t>
            </a:r>
          </a:p>
          <a:p>
            <a:r>
              <a:rPr lang="en-US" altLang="zh-CN" sz="2400" dirty="0">
                <a:solidFill>
                  <a:srgbClr val="FF0000"/>
                </a:solidFill>
              </a:rPr>
              <a:t>should P1 or P3 flush the block to supply the block?</a:t>
            </a:r>
            <a:endParaRPr lang="zh-CN" altLang="en-US" sz="2400" dirty="0">
              <a:solidFill>
                <a:srgbClr val="FF0000"/>
              </a:solidFill>
            </a:endParaRPr>
          </a:p>
        </p:txBody>
      </p:sp>
    </p:spTree>
    <p:extLst>
      <p:ext uri="{BB962C8B-B14F-4D97-AF65-F5344CB8AC3E}">
        <p14:creationId xmlns:p14="http://schemas.microsoft.com/office/powerpoint/2010/main" val="527820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7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7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97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10" grpId="0" animBg="1"/>
      <p:bldP spid="369711" grpId="0" animBg="1"/>
      <p:bldP spid="369715" grpId="0" animBg="1"/>
      <p:bldP spid="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564718-236A-4BE2-8F1A-D54FD9DA0913}"/>
              </a:ext>
            </a:extLst>
          </p:cNvPr>
          <p:cNvSpPr>
            <a:spLocks noGrp="1"/>
          </p:cNvSpPr>
          <p:nvPr>
            <p:ph idx="1"/>
          </p:nvPr>
        </p:nvSpPr>
        <p:spPr/>
        <p:txBody>
          <a:bodyPr/>
          <a:lstStyle/>
          <a:p>
            <a:r>
              <a:rPr lang="en-US" altLang="zh-CN" dirty="0"/>
              <a:t>Although </a:t>
            </a:r>
            <a:r>
              <a:rPr lang="en-US" altLang="zh-CN" dirty="0">
                <a:solidFill>
                  <a:srgbClr val="0066CC"/>
                </a:solidFill>
              </a:rPr>
              <a:t>not required </a:t>
            </a:r>
            <a:r>
              <a:rPr lang="en-US" altLang="zh-CN" dirty="0"/>
              <a:t>for correctness, </a:t>
            </a:r>
            <a:r>
              <a:rPr lang="en-US" altLang="zh-CN" dirty="0">
                <a:solidFill>
                  <a:srgbClr val="0066CC"/>
                </a:solidFill>
              </a:rPr>
              <a:t>P1 or P3 can definitely do </a:t>
            </a:r>
            <a:r>
              <a:rPr lang="en-US" altLang="zh-CN" dirty="0"/>
              <a:t>that</a:t>
            </a:r>
          </a:p>
          <a:p>
            <a:pPr lvl="1"/>
            <a:r>
              <a:rPr lang="en-US" altLang="zh-CN" dirty="0"/>
              <a:t>In fact, in MESI protocol, cache-to-cache transfer is employed</a:t>
            </a:r>
            <a:endParaRPr lang="zh-CN" altLang="en-US" dirty="0"/>
          </a:p>
        </p:txBody>
      </p:sp>
      <p:sp>
        <p:nvSpPr>
          <p:cNvPr id="3" name="标题 2">
            <a:extLst>
              <a:ext uri="{FF2B5EF4-FFF2-40B4-BE49-F238E27FC236}">
                <a16:creationId xmlns:a16="http://schemas.microsoft.com/office/drawing/2014/main" id="{1EB09B33-EC9C-4150-B7F3-E0644E36D1CE}"/>
              </a:ext>
            </a:extLst>
          </p:cNvPr>
          <p:cNvSpPr>
            <a:spLocks noGrp="1"/>
          </p:cNvSpPr>
          <p:nvPr>
            <p:ph type="title"/>
          </p:nvPr>
        </p:nvSpPr>
        <p:spPr/>
        <p:txBody>
          <a:bodyPr/>
          <a:lstStyle/>
          <a:p>
            <a:r>
              <a:rPr lang="en-US" altLang="zh-CN" dirty="0"/>
              <a:t>Discussion</a:t>
            </a:r>
            <a:endParaRPr lang="zh-CN" altLang="en-US" dirty="0"/>
          </a:p>
        </p:txBody>
      </p:sp>
      <p:sp>
        <p:nvSpPr>
          <p:cNvPr id="4" name="灯片编号占位符 3">
            <a:extLst>
              <a:ext uri="{FF2B5EF4-FFF2-40B4-BE49-F238E27FC236}">
                <a16:creationId xmlns:a16="http://schemas.microsoft.com/office/drawing/2014/main" id="{2CD9F3B5-6A25-44E4-BBB6-2C792A8B225E}"/>
              </a:ext>
            </a:extLst>
          </p:cNvPr>
          <p:cNvSpPr>
            <a:spLocks noGrp="1"/>
          </p:cNvSpPr>
          <p:nvPr>
            <p:ph type="sldNum" sz="quarter" idx="12"/>
          </p:nvPr>
        </p:nvSpPr>
        <p:spPr/>
        <p:txBody>
          <a:bodyPr/>
          <a:lstStyle/>
          <a:p>
            <a:fld id="{A5846718-CB15-44DC-A3B0-F0ED78D869D1}" type="slidenum">
              <a:rPr lang="en-SG" smtClean="0"/>
              <a:t>56</a:t>
            </a:fld>
            <a:endParaRPr lang="en-SG"/>
          </a:p>
        </p:txBody>
      </p:sp>
      <p:grpSp>
        <p:nvGrpSpPr>
          <p:cNvPr id="5" name="组合 4">
            <a:extLst>
              <a:ext uri="{FF2B5EF4-FFF2-40B4-BE49-F238E27FC236}">
                <a16:creationId xmlns:a16="http://schemas.microsoft.com/office/drawing/2014/main" id="{C997757B-1D8F-4EAA-8393-678B4D9B4B6F}"/>
              </a:ext>
            </a:extLst>
          </p:cNvPr>
          <p:cNvGrpSpPr/>
          <p:nvPr/>
        </p:nvGrpSpPr>
        <p:grpSpPr>
          <a:xfrm>
            <a:off x="6660232" y="4005064"/>
            <a:ext cx="1516063" cy="1905000"/>
            <a:chOff x="6559802" y="4679949"/>
            <a:chExt cx="1516063" cy="1905000"/>
          </a:xfrm>
        </p:grpSpPr>
        <p:grpSp>
          <p:nvGrpSpPr>
            <p:cNvPr id="6" name="Group 9">
              <a:extLst>
                <a:ext uri="{FF2B5EF4-FFF2-40B4-BE49-F238E27FC236}">
                  <a16:creationId xmlns:a16="http://schemas.microsoft.com/office/drawing/2014/main" id="{09B39254-265D-4E8C-90EF-F1CEBB2CFB79}"/>
                </a:ext>
              </a:extLst>
            </p:cNvPr>
            <p:cNvGrpSpPr>
              <a:grpSpLocks/>
            </p:cNvGrpSpPr>
            <p:nvPr/>
          </p:nvGrpSpPr>
          <p:grpSpPr bwMode="auto">
            <a:xfrm>
              <a:off x="6559802" y="5899149"/>
              <a:ext cx="762000" cy="685800"/>
              <a:chOff x="864" y="1104"/>
              <a:chExt cx="480" cy="432"/>
            </a:xfrm>
          </p:grpSpPr>
          <p:sp>
            <p:nvSpPr>
              <p:cNvPr id="10" name="Oval 10">
                <a:extLst>
                  <a:ext uri="{FF2B5EF4-FFF2-40B4-BE49-F238E27FC236}">
                    <a16:creationId xmlns:a16="http://schemas.microsoft.com/office/drawing/2014/main" id="{14BDDF75-4078-4C40-9CE4-61DD64A17E71}"/>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1" name="Text Box 11">
                <a:extLst>
                  <a:ext uri="{FF2B5EF4-FFF2-40B4-BE49-F238E27FC236}">
                    <a16:creationId xmlns:a16="http://schemas.microsoft.com/office/drawing/2014/main" id="{629A227C-1C5C-4008-A7E9-E91947617790}"/>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S</a:t>
                </a:r>
              </a:p>
            </p:txBody>
          </p:sp>
        </p:grpSp>
        <p:grpSp>
          <p:nvGrpSpPr>
            <p:cNvPr id="7" name="Group 18">
              <a:extLst>
                <a:ext uri="{FF2B5EF4-FFF2-40B4-BE49-F238E27FC236}">
                  <a16:creationId xmlns:a16="http://schemas.microsoft.com/office/drawing/2014/main" id="{681036D0-4856-4602-BA6C-0B5B0CB6A35B}"/>
                </a:ext>
              </a:extLst>
            </p:cNvPr>
            <p:cNvGrpSpPr>
              <a:grpSpLocks/>
            </p:cNvGrpSpPr>
            <p:nvPr/>
          </p:nvGrpSpPr>
          <p:grpSpPr bwMode="auto">
            <a:xfrm>
              <a:off x="6826502" y="4679949"/>
              <a:ext cx="1249363" cy="1371600"/>
              <a:chOff x="3754" y="672"/>
              <a:chExt cx="787" cy="864"/>
            </a:xfrm>
          </p:grpSpPr>
          <p:sp>
            <p:nvSpPr>
              <p:cNvPr id="8" name="Freeform 19">
                <a:extLst>
                  <a:ext uri="{FF2B5EF4-FFF2-40B4-BE49-F238E27FC236}">
                    <a16:creationId xmlns:a16="http://schemas.microsoft.com/office/drawing/2014/main" id="{E2EBC28A-A205-495D-8518-B016CF7382B9}"/>
                  </a:ext>
                </a:extLst>
              </p:cNvPr>
              <p:cNvSpPr>
                <a:spLocks/>
              </p:cNvSpPr>
              <p:nvPr/>
            </p:nvSpPr>
            <p:spPr bwMode="auto">
              <a:xfrm>
                <a:off x="3754" y="960"/>
                <a:ext cx="744" cy="576"/>
              </a:xfrm>
              <a:custGeom>
                <a:avLst/>
                <a:gdLst>
                  <a:gd name="T0" fmla="*/ 264 w 744"/>
                  <a:gd name="T1" fmla="*/ 576 h 576"/>
                  <a:gd name="T2" fmla="*/ 696 w 744"/>
                  <a:gd name="T3" fmla="*/ 432 h 576"/>
                  <a:gd name="T4" fmla="*/ 552 w 744"/>
                  <a:gd name="T5" fmla="*/ 48 h 576"/>
                  <a:gd name="T6" fmla="*/ 72 w 744"/>
                  <a:gd name="T7" fmla="*/ 144 h 576"/>
                  <a:gd name="T8" fmla="*/ 120 w 744"/>
                  <a:gd name="T9" fmla="*/ 480 h 576"/>
                  <a:gd name="T10" fmla="*/ 0 60000 65536"/>
                  <a:gd name="T11" fmla="*/ 0 60000 65536"/>
                  <a:gd name="T12" fmla="*/ 0 60000 65536"/>
                  <a:gd name="T13" fmla="*/ 0 60000 65536"/>
                  <a:gd name="T14" fmla="*/ 0 60000 65536"/>
                  <a:gd name="T15" fmla="*/ 0 w 744"/>
                  <a:gd name="T16" fmla="*/ 0 h 576"/>
                  <a:gd name="T17" fmla="*/ 744 w 744"/>
                  <a:gd name="T18" fmla="*/ 576 h 576"/>
                </a:gdLst>
                <a:ahLst/>
                <a:cxnLst>
                  <a:cxn ang="T10">
                    <a:pos x="T0" y="T1"/>
                  </a:cxn>
                  <a:cxn ang="T11">
                    <a:pos x="T2" y="T3"/>
                  </a:cxn>
                  <a:cxn ang="T12">
                    <a:pos x="T4" y="T5"/>
                  </a:cxn>
                  <a:cxn ang="T13">
                    <a:pos x="T6" y="T7"/>
                  </a:cxn>
                  <a:cxn ang="T14">
                    <a:pos x="T8" y="T9"/>
                  </a:cxn>
                </a:cxnLst>
                <a:rect l="T15" t="T16" r="T17" b="T18"/>
                <a:pathLst>
                  <a:path w="744" h="576">
                    <a:moveTo>
                      <a:pt x="264" y="576"/>
                    </a:moveTo>
                    <a:cubicBezTo>
                      <a:pt x="456" y="548"/>
                      <a:pt x="648" y="520"/>
                      <a:pt x="696" y="432"/>
                    </a:cubicBezTo>
                    <a:cubicBezTo>
                      <a:pt x="744" y="344"/>
                      <a:pt x="656" y="96"/>
                      <a:pt x="552" y="48"/>
                    </a:cubicBezTo>
                    <a:cubicBezTo>
                      <a:pt x="448" y="0"/>
                      <a:pt x="144" y="72"/>
                      <a:pt x="72" y="144"/>
                    </a:cubicBezTo>
                    <a:cubicBezTo>
                      <a:pt x="0" y="216"/>
                      <a:pt x="60" y="348"/>
                      <a:pt x="120" y="48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9" name="Text Box 20">
                <a:extLst>
                  <a:ext uri="{FF2B5EF4-FFF2-40B4-BE49-F238E27FC236}">
                    <a16:creationId xmlns:a16="http://schemas.microsoft.com/office/drawing/2014/main" id="{EFF6C833-4F45-404A-A717-70886BDA9638}"/>
                  </a:ext>
                </a:extLst>
              </p:cNvPr>
              <p:cNvSpPr txBox="1">
                <a:spLocks noChangeArrowheads="1"/>
              </p:cNvSpPr>
              <p:nvPr/>
            </p:nvSpPr>
            <p:spPr bwMode="auto">
              <a:xfrm>
                <a:off x="3840" y="672"/>
                <a:ext cx="7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grpSp>
    </p:spTree>
    <p:extLst>
      <p:ext uri="{BB962C8B-B14F-4D97-AF65-F5344CB8AC3E}">
        <p14:creationId xmlns:p14="http://schemas.microsoft.com/office/powerpoint/2010/main" val="25229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5">
            <a:extLst>
              <a:ext uri="{FF2B5EF4-FFF2-40B4-BE49-F238E27FC236}">
                <a16:creationId xmlns:a16="http://schemas.microsoft.com/office/drawing/2014/main" id="{AFC38067-E56C-42ED-8426-50F2ADBEB4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D72C46E4-96EA-4430-A840-222A2F90ABD7}" type="slidenum">
              <a:rPr lang="en-US" altLang="zh-CN" sz="1200"/>
              <a:pPr/>
              <a:t>57</a:t>
            </a:fld>
            <a:endParaRPr lang="en-US" altLang="zh-CN" sz="1200"/>
          </a:p>
        </p:txBody>
      </p:sp>
      <p:sp>
        <p:nvSpPr>
          <p:cNvPr id="78852" name="Rectangle 2">
            <a:extLst>
              <a:ext uri="{FF2B5EF4-FFF2-40B4-BE49-F238E27FC236}">
                <a16:creationId xmlns:a16="http://schemas.microsoft.com/office/drawing/2014/main" id="{AB0CE418-F23D-439A-AC13-7E6B3294764E}"/>
              </a:ext>
            </a:extLst>
          </p:cNvPr>
          <p:cNvSpPr>
            <a:spLocks noGrp="1" noChangeArrowheads="1"/>
          </p:cNvSpPr>
          <p:nvPr>
            <p:ph type="title"/>
          </p:nvPr>
        </p:nvSpPr>
        <p:spPr>
          <a:xfrm>
            <a:off x="609599" y="260648"/>
            <a:ext cx="8074025" cy="612775"/>
          </a:xfrm>
        </p:spPr>
        <p:txBody>
          <a:bodyPr>
            <a:normAutofit fontScale="90000"/>
          </a:bodyPr>
          <a:lstStyle/>
          <a:p>
            <a:pPr eaLnBrk="1" hangingPunct="1"/>
            <a:r>
              <a:rPr lang="en-US" altLang="zh-CN" b="1" dirty="0">
                <a:solidFill>
                  <a:srgbClr val="044823"/>
                </a:solidFill>
              </a:rPr>
              <a:t>Summary of State Changes</a:t>
            </a:r>
          </a:p>
        </p:txBody>
      </p:sp>
      <p:graphicFrame>
        <p:nvGraphicFramePr>
          <p:cNvPr id="280645" name="Group 69">
            <a:extLst>
              <a:ext uri="{FF2B5EF4-FFF2-40B4-BE49-F238E27FC236}">
                <a16:creationId xmlns:a16="http://schemas.microsoft.com/office/drawing/2014/main" id="{43F16FEE-813F-43BF-8751-3134BD8532C1}"/>
              </a:ext>
            </a:extLst>
          </p:cNvPr>
          <p:cNvGraphicFramePr>
            <a:graphicFrameLocks noGrp="1"/>
          </p:cNvGraphicFramePr>
          <p:nvPr>
            <p:ph idx="1"/>
            <p:extLst>
              <p:ext uri="{D42A27DB-BD31-4B8C-83A1-F6EECF244321}">
                <p14:modId xmlns:p14="http://schemas.microsoft.com/office/powerpoint/2010/main" val="4184210662"/>
              </p:ext>
            </p:extLst>
          </p:nvPr>
        </p:nvGraphicFramePr>
        <p:xfrm>
          <a:off x="467544" y="1340768"/>
          <a:ext cx="8352927" cy="4353134"/>
        </p:xfrm>
        <a:graphic>
          <a:graphicData uri="http://schemas.openxmlformats.org/drawingml/2006/table">
            <a:tbl>
              <a:tblPr/>
              <a:tblGrid>
                <a:gridCol w="1392702">
                  <a:extLst>
                    <a:ext uri="{9D8B030D-6E8A-4147-A177-3AD203B41FA5}">
                      <a16:colId xmlns:a16="http://schemas.microsoft.com/office/drawing/2014/main" val="20000"/>
                    </a:ext>
                  </a:extLst>
                </a:gridCol>
                <a:gridCol w="1392702">
                  <a:extLst>
                    <a:ext uri="{9D8B030D-6E8A-4147-A177-3AD203B41FA5}">
                      <a16:colId xmlns:a16="http://schemas.microsoft.com/office/drawing/2014/main" val="20001"/>
                    </a:ext>
                  </a:extLst>
                </a:gridCol>
                <a:gridCol w="1392702">
                  <a:extLst>
                    <a:ext uri="{9D8B030D-6E8A-4147-A177-3AD203B41FA5}">
                      <a16:colId xmlns:a16="http://schemas.microsoft.com/office/drawing/2014/main" val="20002"/>
                    </a:ext>
                  </a:extLst>
                </a:gridCol>
                <a:gridCol w="1389417">
                  <a:extLst>
                    <a:ext uri="{9D8B030D-6E8A-4147-A177-3AD203B41FA5}">
                      <a16:colId xmlns:a16="http://schemas.microsoft.com/office/drawing/2014/main" val="20003"/>
                    </a:ext>
                  </a:extLst>
                </a:gridCol>
                <a:gridCol w="1392702">
                  <a:extLst>
                    <a:ext uri="{9D8B030D-6E8A-4147-A177-3AD203B41FA5}">
                      <a16:colId xmlns:a16="http://schemas.microsoft.com/office/drawing/2014/main" val="20004"/>
                    </a:ext>
                  </a:extLst>
                </a:gridCol>
                <a:gridCol w="1392702">
                  <a:extLst>
                    <a:ext uri="{9D8B030D-6E8A-4147-A177-3AD203B41FA5}">
                      <a16:colId xmlns:a16="http://schemas.microsoft.com/office/drawing/2014/main" val="20005"/>
                    </a:ext>
                  </a:extLst>
                </a:gridCol>
              </a:tblGrid>
              <a:tr h="69760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Proc Request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State P3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Bus Request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1" i="0" u="none" strike="noStrike" cap="none" normalizeH="0" baseline="0" dirty="0">
                          <a:ln>
                            <a:noFill/>
                          </a:ln>
                          <a:solidFill>
                            <a:schemeClr val="tx1"/>
                          </a:solidFill>
                          <a:effectLst/>
                          <a:latin typeface="Verdana" pitchFamily="-111" charset="0"/>
                        </a:rPr>
                        <a:t>Data Supplier</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5151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R1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27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W1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BusRdX</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319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P1 cache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319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W3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I</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BusRdX</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27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err="1">
                          <a:ln>
                            <a:noFill/>
                          </a:ln>
                          <a:solidFill>
                            <a:schemeClr val="tx1"/>
                          </a:solidFill>
                          <a:effectLst/>
                          <a:latin typeface="Verdana" pitchFamily="-111" charset="0"/>
                        </a:rPr>
                        <a:t>BusRd</a:t>
                      </a:r>
                      <a:endParaRPr kumimoji="0" lang="en-US" sz="1900" b="0" i="0" u="none" strike="noStrike" cap="none" normalizeH="0" baseline="0" dirty="0">
                        <a:ln>
                          <a:noFill/>
                        </a:ln>
                        <a:solidFill>
                          <a:schemeClr val="tx1"/>
                        </a:solidFill>
                        <a:effectLst/>
                        <a:latin typeface="Verdana" pitchFamily="-111"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P3 cache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170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978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R2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a:ln>
                            <a:noFill/>
                          </a:ln>
                          <a:solidFill>
                            <a:schemeClr val="tx1"/>
                          </a:solidFill>
                          <a:effectLst/>
                          <a:latin typeface="Verdana" pitchFamily="-111" charset="0"/>
                        </a:rPr>
                        <a:t>BusRd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111" charset="2"/>
                        <a:buNone/>
                        <a:tabLst/>
                      </a:pPr>
                      <a:r>
                        <a:rPr kumimoji="0" lang="en-US" sz="1900" b="0" i="0" u="none" strike="noStrike" cap="none" normalizeH="0" baseline="0" dirty="0">
                          <a:ln>
                            <a:noFill/>
                          </a:ln>
                          <a:solidFill>
                            <a:schemeClr val="tx1"/>
                          </a:solidFill>
                          <a:effectLst/>
                          <a:latin typeface="Verdana" pitchFamily="-111" charset="0"/>
                        </a:rPr>
                        <a:t>Mem</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8918" name="Rectangle 68">
            <a:extLst>
              <a:ext uri="{FF2B5EF4-FFF2-40B4-BE49-F238E27FC236}">
                <a16:creationId xmlns:a16="http://schemas.microsoft.com/office/drawing/2014/main" id="{847E4C59-854B-4B02-9918-6C4E8998A336}"/>
              </a:ext>
            </a:extLst>
          </p:cNvPr>
          <p:cNvSpPr>
            <a:spLocks noChangeArrowheads="1"/>
          </p:cNvSpPr>
          <p:nvPr/>
        </p:nvSpPr>
        <p:spPr bwMode="auto">
          <a:xfrm>
            <a:off x="8701088" y="30114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Tree>
    <p:extLst>
      <p:ext uri="{BB962C8B-B14F-4D97-AF65-F5344CB8AC3E}">
        <p14:creationId xmlns:p14="http://schemas.microsoft.com/office/powerpoint/2010/main" val="23774523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A11D7-F26A-4B98-BB4C-8E96C3303498}"/>
              </a:ext>
            </a:extLst>
          </p:cNvPr>
          <p:cNvSpPr>
            <a:spLocks noGrp="1"/>
          </p:cNvSpPr>
          <p:nvPr>
            <p:ph type="title"/>
          </p:nvPr>
        </p:nvSpPr>
        <p:spPr>
          <a:xfrm>
            <a:off x="457200" y="2276872"/>
            <a:ext cx="8229600" cy="1863080"/>
          </a:xfrm>
        </p:spPr>
        <p:txBody>
          <a:bodyPr>
            <a:normAutofit/>
          </a:bodyPr>
          <a:lstStyle/>
          <a:p>
            <a:r>
              <a:rPr lang="en-US" altLang="zh-CN" sz="4800" dirty="0">
                <a:solidFill>
                  <a:srgbClr val="0066CC"/>
                </a:solidFill>
                <a:latin typeface="Gill Sans MT" panose="020B0502020104020203" pitchFamily="34" charset="0"/>
              </a:rPr>
              <a:t>MESI Protocol with</a:t>
            </a:r>
            <a:r>
              <a:rPr lang="zh-CN" altLang="en-US" sz="4800" dirty="0">
                <a:solidFill>
                  <a:srgbClr val="0066CC"/>
                </a:solidFill>
                <a:latin typeface="Gill Sans MT" panose="020B0502020104020203" pitchFamily="34" charset="0"/>
              </a:rPr>
              <a:t> </a:t>
            </a:r>
            <a:r>
              <a:rPr lang="en-US" altLang="zh-CN" sz="4800" dirty="0">
                <a:solidFill>
                  <a:srgbClr val="0066CC"/>
                </a:solidFill>
                <a:latin typeface="Gill Sans MT" panose="020B0502020104020203" pitchFamily="34" charset="0"/>
              </a:rPr>
              <a:t>Write-back</a:t>
            </a:r>
            <a:r>
              <a:rPr lang="zh-CN" altLang="en-US" sz="4800" dirty="0">
                <a:solidFill>
                  <a:srgbClr val="0066CC"/>
                </a:solidFill>
                <a:latin typeface="Gill Sans MT" panose="020B0502020104020203" pitchFamily="34" charset="0"/>
              </a:rPr>
              <a:t> </a:t>
            </a:r>
            <a:r>
              <a:rPr lang="en-US" altLang="zh-CN" sz="4800" dirty="0">
                <a:solidFill>
                  <a:srgbClr val="0066CC"/>
                </a:solidFill>
                <a:latin typeface="Gill Sans MT" panose="020B0502020104020203" pitchFamily="34" charset="0"/>
              </a:rPr>
              <a:t>Caches</a:t>
            </a:r>
            <a:endParaRPr lang="zh-CN" altLang="en-US" sz="4800" dirty="0">
              <a:solidFill>
                <a:srgbClr val="0066CC"/>
              </a:solidFill>
              <a:latin typeface="Gill Sans MT" panose="020B0502020104020203" pitchFamily="34" charset="0"/>
            </a:endParaRPr>
          </a:p>
        </p:txBody>
      </p:sp>
      <p:sp>
        <p:nvSpPr>
          <p:cNvPr id="3" name="灯片编号占位符 2">
            <a:extLst>
              <a:ext uri="{FF2B5EF4-FFF2-40B4-BE49-F238E27FC236}">
                <a16:creationId xmlns:a16="http://schemas.microsoft.com/office/drawing/2014/main" id="{7D7CE68E-B3BF-4453-84AF-97A78FA634BB}"/>
              </a:ext>
            </a:extLst>
          </p:cNvPr>
          <p:cNvSpPr>
            <a:spLocks noGrp="1"/>
          </p:cNvSpPr>
          <p:nvPr>
            <p:ph type="sldNum" sz="quarter" idx="12"/>
          </p:nvPr>
        </p:nvSpPr>
        <p:spPr/>
        <p:txBody>
          <a:bodyPr/>
          <a:lstStyle/>
          <a:p>
            <a:fld id="{A5846718-CB15-44DC-A3B0-F0ED78D869D1}" type="slidenum">
              <a:rPr lang="en-SG" smtClean="0"/>
              <a:t>58</a:t>
            </a:fld>
            <a:endParaRPr lang="en-SG"/>
          </a:p>
        </p:txBody>
      </p:sp>
    </p:spTree>
    <p:extLst>
      <p:ext uri="{BB962C8B-B14F-4D97-AF65-F5344CB8AC3E}">
        <p14:creationId xmlns:p14="http://schemas.microsoft.com/office/powerpoint/2010/main" val="23555148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24236A-3BD9-4F9E-9F7E-4C558EDCE8C5}"/>
              </a:ext>
            </a:extLst>
          </p:cNvPr>
          <p:cNvSpPr>
            <a:spLocks noGrp="1"/>
          </p:cNvSpPr>
          <p:nvPr>
            <p:ph idx="1"/>
          </p:nvPr>
        </p:nvSpPr>
        <p:spPr>
          <a:xfrm>
            <a:off x="456590" y="1340767"/>
            <a:ext cx="8363881" cy="5380707"/>
          </a:xfrm>
        </p:spPr>
        <p:txBody>
          <a:bodyPr>
            <a:normAutofit fontScale="92500" lnSpcReduction="10000"/>
          </a:bodyPr>
          <a:lstStyle/>
          <a:p>
            <a:pPr>
              <a:lnSpc>
                <a:spcPct val="90000"/>
              </a:lnSpc>
            </a:pPr>
            <a:r>
              <a:rPr lang="en-US" altLang="zh-CN" sz="3600" dirty="0">
                <a:ea typeface="ＭＳ Ｐゴシック" panose="020B0600070205080204" pitchFamily="34" charset="-128"/>
              </a:rPr>
              <a:t>Each read-write sequence incurs </a:t>
            </a:r>
            <a:r>
              <a:rPr lang="en-US" altLang="zh-CN" sz="3600" dirty="0">
                <a:solidFill>
                  <a:srgbClr val="0066CC"/>
                </a:solidFill>
                <a:ea typeface="ＭＳ Ｐゴシック" panose="020B0600070205080204" pitchFamily="34" charset="-128"/>
              </a:rPr>
              <a:t>two bus transactions </a:t>
            </a:r>
          </a:p>
          <a:p>
            <a:pPr lvl="1">
              <a:lnSpc>
                <a:spcPct val="90000"/>
              </a:lnSpc>
            </a:pPr>
            <a:r>
              <a:rPr lang="en-US" altLang="zh-CN" sz="3200" dirty="0" err="1">
                <a:ea typeface="ＭＳ Ｐゴシック" panose="020B0600070205080204" pitchFamily="34" charset="-128"/>
              </a:rPr>
              <a:t>BusRd</a:t>
            </a:r>
            <a:r>
              <a:rPr lang="en-US" altLang="zh-CN" sz="3200" dirty="0">
                <a:ea typeface="ＭＳ Ｐゴシック" panose="020B0600070205080204" pitchFamily="34" charset="-128"/>
              </a:rPr>
              <a:t> + </a:t>
            </a:r>
            <a:r>
              <a:rPr lang="en-US" altLang="zh-CN" sz="3200" dirty="0" err="1">
                <a:ea typeface="ＭＳ Ｐゴシック" panose="020B0600070205080204" pitchFamily="34" charset="-128"/>
              </a:rPr>
              <a:t>BusRdX</a:t>
            </a:r>
            <a:endParaRPr lang="en-US" altLang="zh-CN" sz="3200" dirty="0">
              <a:ea typeface="ＭＳ Ｐゴシック" panose="020B0600070205080204" pitchFamily="34" charset="-128"/>
            </a:endParaRPr>
          </a:p>
          <a:p>
            <a:pPr lvl="1">
              <a:lnSpc>
                <a:spcPct val="90000"/>
              </a:lnSpc>
            </a:pPr>
            <a:r>
              <a:rPr lang="en-US" altLang="zh-CN" sz="3200" dirty="0">
                <a:ea typeface="ＭＳ Ｐゴシック" panose="020B0600070205080204" pitchFamily="34" charset="-128"/>
              </a:rPr>
              <a:t>regardless of whether the block is stored in </a:t>
            </a:r>
            <a:r>
              <a:rPr lang="en-US" altLang="zh-CN" sz="3200" b="1" dirty="0">
                <a:solidFill>
                  <a:srgbClr val="C00000"/>
                </a:solidFill>
                <a:ea typeface="ＭＳ Ｐゴシック" panose="020B0600070205080204" pitchFamily="34" charset="-128"/>
              </a:rPr>
              <a:t>only one cache or not.</a:t>
            </a:r>
          </a:p>
          <a:p>
            <a:pPr lvl="7">
              <a:lnSpc>
                <a:spcPct val="90000"/>
              </a:lnSpc>
            </a:pPr>
            <a:endParaRPr lang="en-US" altLang="zh-CN" sz="2400" b="1" dirty="0">
              <a:solidFill>
                <a:srgbClr val="C00000"/>
              </a:solidFill>
              <a:ea typeface="ＭＳ Ｐゴシック" panose="020B0600070205080204" pitchFamily="34" charset="-128"/>
            </a:endParaRPr>
          </a:p>
          <a:p>
            <a:pPr>
              <a:lnSpc>
                <a:spcPct val="90000"/>
              </a:lnSpc>
            </a:pPr>
            <a:r>
              <a:rPr lang="en-US" altLang="zh-CN" sz="3600" dirty="0">
                <a:ea typeface="ＭＳ Ｐゴシック" panose="020B0600070205080204" pitchFamily="34" charset="-128"/>
              </a:rPr>
              <a:t>Penalizing programs that </a:t>
            </a:r>
            <a:r>
              <a:rPr lang="en-US" altLang="zh-CN" sz="3600" dirty="0">
                <a:solidFill>
                  <a:srgbClr val="0066CC"/>
                </a:solidFill>
                <a:ea typeface="ＭＳ Ｐゴシック" panose="020B0600070205080204" pitchFamily="34" charset="-128"/>
              </a:rPr>
              <a:t>have little data sharing </a:t>
            </a:r>
            <a:r>
              <a:rPr lang="en-US" altLang="zh-CN" sz="3600" dirty="0">
                <a:ea typeface="ＭＳ Ｐゴシック" panose="020B0600070205080204" pitchFamily="34" charset="-128"/>
              </a:rPr>
              <a:t>is </a:t>
            </a:r>
            <a:r>
              <a:rPr lang="en-US" altLang="zh-CN" sz="3600" dirty="0">
                <a:solidFill>
                  <a:srgbClr val="FF0000"/>
                </a:solidFill>
                <a:ea typeface="ＭＳ Ｐゴシック" panose="020B0600070205080204" pitchFamily="34" charset="-128"/>
              </a:rPr>
              <a:t>unacceptable</a:t>
            </a:r>
            <a:r>
              <a:rPr lang="en-US" altLang="zh-CN" sz="3600" dirty="0">
                <a:ea typeface="ＭＳ Ｐゴシック" panose="020B0600070205080204" pitchFamily="34" charset="-128"/>
              </a:rPr>
              <a:t>!</a:t>
            </a:r>
          </a:p>
          <a:p>
            <a:pPr lvl="1">
              <a:lnSpc>
                <a:spcPct val="90000"/>
              </a:lnSpc>
            </a:pPr>
            <a:r>
              <a:rPr lang="en-US" altLang="zh-CN" sz="3200" dirty="0">
                <a:ea typeface="ＭＳ Ｐゴシック" panose="020B0600070205080204" pitchFamily="34" charset="-128"/>
              </a:rPr>
              <a:t>Sequential program (no data sharing)</a:t>
            </a:r>
          </a:p>
          <a:p>
            <a:pPr lvl="1">
              <a:lnSpc>
                <a:spcPct val="90000"/>
              </a:lnSpc>
            </a:pPr>
            <a:r>
              <a:rPr lang="en-US" altLang="zh-CN" sz="3200" dirty="0">
                <a:ea typeface="ＭＳ Ｐゴシック" panose="020B0600070205080204" pitchFamily="34" charset="-128"/>
              </a:rPr>
              <a:t>Highly optimized parallel program (little data sharing)</a:t>
            </a:r>
          </a:p>
          <a:p>
            <a:endParaRPr lang="zh-CN" altLang="en-US" sz="3600" dirty="0"/>
          </a:p>
        </p:txBody>
      </p:sp>
      <p:sp>
        <p:nvSpPr>
          <p:cNvPr id="3" name="标题 2">
            <a:extLst>
              <a:ext uri="{FF2B5EF4-FFF2-40B4-BE49-F238E27FC236}">
                <a16:creationId xmlns:a16="http://schemas.microsoft.com/office/drawing/2014/main" id="{8194F28F-3B6F-4559-9930-01089F29A0E6}"/>
              </a:ext>
            </a:extLst>
          </p:cNvPr>
          <p:cNvSpPr>
            <a:spLocks noGrp="1"/>
          </p:cNvSpPr>
          <p:nvPr>
            <p:ph type="title"/>
          </p:nvPr>
        </p:nvSpPr>
        <p:spPr>
          <a:xfrm>
            <a:off x="481387" y="49188"/>
            <a:ext cx="8229600" cy="1143000"/>
          </a:xfrm>
        </p:spPr>
        <p:txBody>
          <a:bodyPr>
            <a:normAutofit/>
          </a:bodyPr>
          <a:lstStyle/>
          <a:p>
            <a:pPr>
              <a:lnSpc>
                <a:spcPct val="90000"/>
              </a:lnSpc>
            </a:pPr>
            <a:r>
              <a:rPr lang="en-US" altLang="zh-CN" dirty="0"/>
              <a:t>Problem with MSI protocol</a:t>
            </a:r>
          </a:p>
        </p:txBody>
      </p:sp>
      <p:sp>
        <p:nvSpPr>
          <p:cNvPr id="4" name="灯片编号占位符 3">
            <a:extLst>
              <a:ext uri="{FF2B5EF4-FFF2-40B4-BE49-F238E27FC236}">
                <a16:creationId xmlns:a16="http://schemas.microsoft.com/office/drawing/2014/main" id="{08FFF7F1-3482-4F3D-9A6F-EB3A54A0EB6F}"/>
              </a:ext>
            </a:extLst>
          </p:cNvPr>
          <p:cNvSpPr>
            <a:spLocks noGrp="1"/>
          </p:cNvSpPr>
          <p:nvPr>
            <p:ph type="sldNum" sz="quarter" idx="12"/>
          </p:nvPr>
        </p:nvSpPr>
        <p:spPr/>
        <p:txBody>
          <a:bodyPr/>
          <a:lstStyle/>
          <a:p>
            <a:fld id="{A5846718-CB15-44DC-A3B0-F0ED78D869D1}" type="slidenum">
              <a:rPr lang="en-SG" smtClean="0"/>
              <a:t>59</a:t>
            </a:fld>
            <a:endParaRPr lang="en-SG"/>
          </a:p>
        </p:txBody>
      </p:sp>
    </p:spTree>
    <p:extLst>
      <p:ext uri="{BB962C8B-B14F-4D97-AF65-F5344CB8AC3E}">
        <p14:creationId xmlns:p14="http://schemas.microsoft.com/office/powerpoint/2010/main" val="149645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ipe(down)">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down)">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a:extLst>
              <a:ext uri="{FF2B5EF4-FFF2-40B4-BE49-F238E27FC236}">
                <a16:creationId xmlns:a16="http://schemas.microsoft.com/office/drawing/2014/main" id="{220E5F23-2FD1-4EDB-A922-434D8F5B1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DA91FA7-3C77-4368-9392-6E342CAD7C53}" type="slidenum">
              <a:rPr lang="en-US" altLang="zh-CN" sz="1200"/>
              <a:pPr/>
              <a:t>6</a:t>
            </a:fld>
            <a:endParaRPr lang="en-US" altLang="zh-CN" sz="1200"/>
          </a:p>
        </p:txBody>
      </p:sp>
      <p:sp>
        <p:nvSpPr>
          <p:cNvPr id="24580" name="Rectangle 2">
            <a:extLst>
              <a:ext uri="{FF2B5EF4-FFF2-40B4-BE49-F238E27FC236}">
                <a16:creationId xmlns:a16="http://schemas.microsoft.com/office/drawing/2014/main" id="{BE7B1625-215C-405F-A736-D4595084E4BF}"/>
              </a:ext>
            </a:extLst>
          </p:cNvPr>
          <p:cNvSpPr>
            <a:spLocks noGrp="1" noChangeArrowheads="1"/>
          </p:cNvSpPr>
          <p:nvPr>
            <p:ph type="title"/>
          </p:nvPr>
        </p:nvSpPr>
        <p:spPr/>
        <p:txBody>
          <a:bodyPr/>
          <a:lstStyle/>
          <a:p>
            <a:pPr eaLnBrk="1" hangingPunct="1"/>
            <a:r>
              <a:rPr lang="en-US" altLang="zh-CN"/>
              <a:t>Cache Coherence Problem</a:t>
            </a:r>
          </a:p>
        </p:txBody>
      </p:sp>
      <p:sp>
        <p:nvSpPr>
          <p:cNvPr id="166915" name="Rectangle 3">
            <a:extLst>
              <a:ext uri="{FF2B5EF4-FFF2-40B4-BE49-F238E27FC236}">
                <a16:creationId xmlns:a16="http://schemas.microsoft.com/office/drawing/2014/main" id="{901D4292-7155-4150-96E9-34491183AB4E}"/>
              </a:ext>
            </a:extLst>
          </p:cNvPr>
          <p:cNvSpPr>
            <a:spLocks noGrp="1" noChangeArrowheads="1"/>
          </p:cNvSpPr>
          <p:nvPr>
            <p:ph type="body" idx="1"/>
          </p:nvPr>
        </p:nvSpPr>
        <p:spPr>
          <a:xfrm>
            <a:off x="456591" y="1417638"/>
            <a:ext cx="8229600" cy="3811562"/>
          </a:xfrm>
        </p:spPr>
        <p:txBody>
          <a:bodyPr>
            <a:normAutofit fontScale="85000" lnSpcReduction="20000"/>
          </a:bodyPr>
          <a:lstStyle/>
          <a:p>
            <a:pPr eaLnBrk="1" hangingPunct="1"/>
            <a:r>
              <a:rPr lang="en-US" altLang="zh-CN" dirty="0"/>
              <a:t>Question 2: </a:t>
            </a:r>
            <a:r>
              <a:rPr lang="en-US" altLang="zh-CN" dirty="0">
                <a:solidFill>
                  <a:srgbClr val="0066CC"/>
                </a:solidFill>
              </a:rPr>
              <a:t>How can you ensure that A will meet B two months from now? </a:t>
            </a:r>
          </a:p>
          <a:p>
            <a:pPr eaLnBrk="1" hangingPunct="1"/>
            <a:endParaRPr lang="en-US" altLang="zh-CN" dirty="0"/>
          </a:p>
          <a:p>
            <a:pPr eaLnBrk="1" hangingPunct="1"/>
            <a:r>
              <a:rPr lang="en-US" altLang="zh-CN" dirty="0"/>
              <a:t>Principle 2: </a:t>
            </a:r>
            <a:r>
              <a:rPr lang="en-US" altLang="zh-CN" b="0" dirty="0"/>
              <a:t>When there are </a:t>
            </a:r>
            <a:r>
              <a:rPr lang="en-US" altLang="zh-CN" b="0" dirty="0">
                <a:solidFill>
                  <a:srgbClr val="0066CC"/>
                </a:solidFill>
              </a:rPr>
              <a:t>two writes </a:t>
            </a:r>
            <a:r>
              <a:rPr lang="en-US" altLang="zh-CN" b="0" dirty="0"/>
              <a:t>to the same memory address, the </a:t>
            </a:r>
            <a:r>
              <a:rPr lang="en-US" altLang="zh-CN" b="0" dirty="0">
                <a:solidFill>
                  <a:srgbClr val="0066CC"/>
                </a:solidFill>
              </a:rPr>
              <a:t>order in which the writes are seen by all processors</a:t>
            </a:r>
            <a:r>
              <a:rPr lang="en-US" altLang="zh-CN" b="0" dirty="0"/>
              <a:t> must be </a:t>
            </a:r>
            <a:r>
              <a:rPr lang="en-US" altLang="zh-CN" b="0" dirty="0">
                <a:solidFill>
                  <a:srgbClr val="0066CC"/>
                </a:solidFill>
              </a:rPr>
              <a:t>the same</a:t>
            </a:r>
            <a:r>
              <a:rPr lang="en-US" altLang="zh-CN" b="0" dirty="0"/>
              <a:t>. </a:t>
            </a:r>
          </a:p>
          <a:p>
            <a:pPr lvl="1" eaLnBrk="1" hangingPunct="1"/>
            <a:r>
              <a:rPr lang="en-US" altLang="zh-CN" dirty="0">
                <a:ea typeface="ＭＳ Ｐゴシック" panose="020B0600070205080204" pitchFamily="34" charset="-128"/>
              </a:rPr>
              <a:t>The </a:t>
            </a:r>
            <a:r>
              <a:rPr lang="en-US" altLang="zh-CN" sz="3800" b="1" dirty="0">
                <a:solidFill>
                  <a:srgbClr val="C00000"/>
                </a:solidFill>
                <a:ea typeface="ＭＳ Ｐゴシック" panose="020B0600070205080204" pitchFamily="34" charset="-128"/>
              </a:rPr>
              <a:t>write serialization </a:t>
            </a:r>
            <a:r>
              <a:rPr lang="en-US" altLang="zh-CN" dirty="0">
                <a:ea typeface="ＭＳ Ｐゴシック" panose="020B0600070205080204" pitchFamily="34" charset="-128"/>
              </a:rPr>
              <a:t>principle</a:t>
            </a:r>
          </a:p>
        </p:txBody>
      </p:sp>
    </p:spTree>
    <p:extLst>
      <p:ext uri="{BB962C8B-B14F-4D97-AF65-F5344CB8AC3E}">
        <p14:creationId xmlns:p14="http://schemas.microsoft.com/office/powerpoint/2010/main" val="4165395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66915">
                                            <p:txEl>
                                              <p:pRg st="3" end="3"/>
                                            </p:txEl>
                                          </p:spTgt>
                                        </p:tgtEl>
                                        <p:attrNameLst>
                                          <p:attrName>style.visibility</p:attrName>
                                        </p:attrNameLst>
                                      </p:cBhvr>
                                      <p:to>
                                        <p:strVal val="visible"/>
                                      </p:to>
                                    </p:set>
                                    <p:animEffect transition="in" filter="wipe(down)">
                                      <p:cBhvr>
                                        <p:cTn id="11" dur="500"/>
                                        <p:tgtEl>
                                          <p:spTgt spid="166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24236A-3BD9-4F9E-9F7E-4C558EDCE8C5}"/>
              </a:ext>
            </a:extLst>
          </p:cNvPr>
          <p:cNvSpPr>
            <a:spLocks noGrp="1"/>
          </p:cNvSpPr>
          <p:nvPr>
            <p:ph idx="1"/>
          </p:nvPr>
        </p:nvSpPr>
        <p:spPr>
          <a:xfrm>
            <a:off x="456590" y="1412776"/>
            <a:ext cx="8363881" cy="5112568"/>
          </a:xfrm>
        </p:spPr>
        <p:txBody>
          <a:bodyPr>
            <a:normAutofit lnSpcReduction="10000"/>
          </a:bodyPr>
          <a:lstStyle/>
          <a:p>
            <a:pPr>
              <a:lnSpc>
                <a:spcPct val="90000"/>
              </a:lnSpc>
            </a:pPr>
            <a:r>
              <a:rPr lang="en-US" altLang="zh-CN" sz="3600" dirty="0"/>
              <a:t>MESI adds an </a:t>
            </a:r>
            <a:r>
              <a:rPr lang="en-US" altLang="zh-CN" sz="3600" i="1" dirty="0">
                <a:solidFill>
                  <a:srgbClr val="0066CC"/>
                </a:solidFill>
              </a:rPr>
              <a:t>exclusive </a:t>
            </a:r>
            <a:r>
              <a:rPr lang="en-US" altLang="zh-CN" sz="3600" dirty="0"/>
              <a:t>state </a:t>
            </a:r>
          </a:p>
          <a:p>
            <a:pPr lvl="1">
              <a:lnSpc>
                <a:spcPct val="90000"/>
              </a:lnSpc>
            </a:pPr>
            <a:r>
              <a:rPr lang="en-US" altLang="zh-CN" sz="3200" dirty="0"/>
              <a:t>to distinguish between </a:t>
            </a:r>
            <a:r>
              <a:rPr lang="en-US" altLang="zh-CN" sz="3200" dirty="0">
                <a:solidFill>
                  <a:srgbClr val="0066CC"/>
                </a:solidFill>
              </a:rPr>
              <a:t>shared by </a:t>
            </a:r>
            <a:r>
              <a:rPr lang="en-US" altLang="zh-CN" sz="3200" dirty="0">
                <a:solidFill>
                  <a:srgbClr val="FF0000"/>
                </a:solidFill>
              </a:rPr>
              <a:t>multiple caches </a:t>
            </a:r>
            <a:r>
              <a:rPr lang="en-US" altLang="zh-CN" sz="3200" dirty="0"/>
              <a:t>vs. </a:t>
            </a:r>
            <a:r>
              <a:rPr lang="en-US" altLang="zh-CN" sz="3200" dirty="0">
                <a:solidFill>
                  <a:srgbClr val="0066CC"/>
                </a:solidFill>
              </a:rPr>
              <a:t>shared by </a:t>
            </a:r>
            <a:r>
              <a:rPr lang="en-US" altLang="zh-CN" sz="3200" dirty="0">
                <a:solidFill>
                  <a:srgbClr val="FF0000"/>
                </a:solidFill>
              </a:rPr>
              <a:t>one cache </a:t>
            </a:r>
            <a:r>
              <a:rPr lang="en-US" altLang="zh-CN" sz="3200" dirty="0">
                <a:solidFill>
                  <a:srgbClr val="0066CC"/>
                </a:solidFill>
              </a:rPr>
              <a:t>(exclusively cached)</a:t>
            </a:r>
          </a:p>
          <a:p>
            <a:pPr>
              <a:lnSpc>
                <a:spcPct val="90000"/>
              </a:lnSpc>
            </a:pPr>
            <a:r>
              <a:rPr lang="en-US" altLang="zh-CN" sz="3600" dirty="0">
                <a:solidFill>
                  <a:srgbClr val="0066CC"/>
                </a:solidFill>
              </a:rPr>
              <a:t>Four states:</a:t>
            </a:r>
          </a:p>
          <a:p>
            <a:pPr lvl="1">
              <a:lnSpc>
                <a:spcPct val="90000"/>
              </a:lnSpc>
              <a:spcBef>
                <a:spcPts val="400"/>
              </a:spcBef>
            </a:pPr>
            <a:r>
              <a:rPr lang="en-US" altLang="zh-CN" sz="3200" dirty="0">
                <a:ea typeface="ＭＳ Ｐゴシック" panose="020B0600070205080204" pitchFamily="34" charset="-128"/>
              </a:rPr>
              <a:t>Invalid</a:t>
            </a:r>
          </a:p>
          <a:p>
            <a:pPr lvl="1">
              <a:lnSpc>
                <a:spcPct val="90000"/>
              </a:lnSpc>
              <a:spcBef>
                <a:spcPts val="400"/>
              </a:spcBef>
            </a:pPr>
            <a:r>
              <a:rPr lang="en-US" altLang="zh-CN" sz="3200" dirty="0">
                <a:ea typeface="ＭＳ Ｐゴシック" panose="020B0600070205080204" pitchFamily="34" charset="-128"/>
              </a:rPr>
              <a:t>modified (</a:t>
            </a:r>
            <a:r>
              <a:rPr lang="en-US" altLang="zh-CN" sz="3200" dirty="0">
                <a:solidFill>
                  <a:srgbClr val="0066CC"/>
                </a:solidFill>
                <a:ea typeface="ＭＳ Ｐゴシック" panose="020B0600070205080204" pitchFamily="34" charset="-128"/>
              </a:rPr>
              <a:t>dirty</a:t>
            </a:r>
            <a:r>
              <a:rPr lang="en-US" altLang="zh-CN" sz="3200" dirty="0">
                <a:ea typeface="ＭＳ Ｐゴシック" panose="020B0600070205080204" pitchFamily="34" charset="-128"/>
              </a:rPr>
              <a:t>)</a:t>
            </a:r>
          </a:p>
          <a:p>
            <a:pPr lvl="1">
              <a:lnSpc>
                <a:spcPct val="90000"/>
              </a:lnSpc>
              <a:spcBef>
                <a:spcPts val="400"/>
              </a:spcBef>
            </a:pPr>
            <a:r>
              <a:rPr lang="en-US" altLang="zh-CN" sz="3200" dirty="0">
                <a:ea typeface="ＭＳ Ｐゴシック" panose="020B0600070205080204" pitchFamily="34" charset="-128"/>
              </a:rPr>
              <a:t>shared (</a:t>
            </a:r>
            <a:r>
              <a:rPr lang="en-US" altLang="zh-CN" sz="3200" dirty="0">
                <a:solidFill>
                  <a:srgbClr val="FF0000"/>
                </a:solidFill>
                <a:ea typeface="ＭＳ Ｐゴシック" panose="020B0600070205080204" pitchFamily="34" charset="-128"/>
              </a:rPr>
              <a:t>two or more caches </a:t>
            </a:r>
            <a:r>
              <a:rPr lang="en-US" altLang="zh-CN" sz="3200" dirty="0">
                <a:ea typeface="ＭＳ Ｐゴシック" panose="020B0600070205080204" pitchFamily="34" charset="-128"/>
              </a:rPr>
              <a:t>may have copies)</a:t>
            </a:r>
          </a:p>
          <a:p>
            <a:pPr lvl="1">
              <a:lnSpc>
                <a:spcPct val="90000"/>
              </a:lnSpc>
              <a:spcBef>
                <a:spcPts val="400"/>
              </a:spcBef>
            </a:pPr>
            <a:r>
              <a:rPr lang="en-US" altLang="zh-CN" sz="3200" b="1" dirty="0">
                <a:solidFill>
                  <a:srgbClr val="0066CC"/>
                </a:solidFill>
                <a:ea typeface="ＭＳ Ｐゴシック" panose="020B0600070205080204" pitchFamily="34" charset="-128"/>
              </a:rPr>
              <a:t>Exclusive</a:t>
            </a:r>
            <a:r>
              <a:rPr lang="en-US" altLang="zh-CN" sz="3200" dirty="0">
                <a:ea typeface="ＭＳ Ｐゴシック" panose="020B0600070205080204" pitchFamily="34" charset="-128"/>
              </a:rPr>
              <a:t>: (</a:t>
            </a:r>
            <a:r>
              <a:rPr lang="en-US" altLang="zh-CN" sz="3200" dirty="0">
                <a:solidFill>
                  <a:srgbClr val="FF0000"/>
                </a:solidFill>
                <a:ea typeface="ＭＳ Ｐゴシック" panose="020B0600070205080204" pitchFamily="34" charset="-128"/>
              </a:rPr>
              <a:t>only this cache has </a:t>
            </a:r>
            <a:r>
              <a:rPr lang="en-US" altLang="zh-CN" sz="3200" i="1" dirty="0">
                <a:solidFill>
                  <a:srgbClr val="FF0000"/>
                </a:solidFill>
                <a:ea typeface="ＭＳ Ｐゴシック" panose="020B0600070205080204" pitchFamily="34" charset="-128"/>
              </a:rPr>
              <a:t>clean</a:t>
            </a:r>
            <a:r>
              <a:rPr lang="en-US" altLang="zh-CN" sz="3200" dirty="0">
                <a:solidFill>
                  <a:srgbClr val="FF0000"/>
                </a:solidFill>
                <a:ea typeface="ＭＳ Ｐゴシック" panose="020B0600070205080204" pitchFamily="34" charset="-128"/>
              </a:rPr>
              <a:t> copy</a:t>
            </a:r>
            <a:r>
              <a:rPr lang="en-US" altLang="zh-CN" sz="3200" dirty="0">
                <a:ea typeface="ＭＳ Ｐゴシック" panose="020B0600070205080204" pitchFamily="34" charset="-128"/>
              </a:rPr>
              <a:t>, same value as in memory)</a:t>
            </a:r>
          </a:p>
          <a:p>
            <a:endParaRPr lang="zh-CN" altLang="en-US" sz="3600" dirty="0"/>
          </a:p>
        </p:txBody>
      </p:sp>
      <p:sp>
        <p:nvSpPr>
          <p:cNvPr id="3" name="标题 2">
            <a:extLst>
              <a:ext uri="{FF2B5EF4-FFF2-40B4-BE49-F238E27FC236}">
                <a16:creationId xmlns:a16="http://schemas.microsoft.com/office/drawing/2014/main" id="{8194F28F-3B6F-4559-9930-01089F29A0E6}"/>
              </a:ext>
            </a:extLst>
          </p:cNvPr>
          <p:cNvSpPr>
            <a:spLocks noGrp="1"/>
          </p:cNvSpPr>
          <p:nvPr>
            <p:ph type="title"/>
          </p:nvPr>
        </p:nvSpPr>
        <p:spPr>
          <a:xfrm>
            <a:off x="523730" y="147825"/>
            <a:ext cx="8229600" cy="1143000"/>
          </a:xfrm>
        </p:spPr>
        <p:txBody>
          <a:bodyPr>
            <a:normAutofit fontScale="90000"/>
          </a:bodyPr>
          <a:lstStyle/>
          <a:p>
            <a:r>
              <a:rPr lang="en-US" altLang="zh-CN" dirty="0"/>
              <a:t>MESI (4-state) Invalidation Protocol</a:t>
            </a:r>
            <a:endParaRPr lang="zh-CN" altLang="en-US" dirty="0"/>
          </a:p>
        </p:txBody>
      </p:sp>
      <p:sp>
        <p:nvSpPr>
          <p:cNvPr id="4" name="灯片编号占位符 3">
            <a:extLst>
              <a:ext uri="{FF2B5EF4-FFF2-40B4-BE49-F238E27FC236}">
                <a16:creationId xmlns:a16="http://schemas.microsoft.com/office/drawing/2014/main" id="{08FFF7F1-3482-4F3D-9A6F-EB3A54A0EB6F}"/>
              </a:ext>
            </a:extLst>
          </p:cNvPr>
          <p:cNvSpPr>
            <a:spLocks noGrp="1"/>
          </p:cNvSpPr>
          <p:nvPr>
            <p:ph type="sldNum" sz="quarter" idx="12"/>
          </p:nvPr>
        </p:nvSpPr>
        <p:spPr/>
        <p:txBody>
          <a:bodyPr/>
          <a:lstStyle/>
          <a:p>
            <a:fld id="{A5846718-CB15-44DC-A3B0-F0ED78D869D1}" type="slidenum">
              <a:rPr lang="en-SG" smtClean="0"/>
              <a:t>60</a:t>
            </a:fld>
            <a:endParaRPr lang="en-SG"/>
          </a:p>
        </p:txBody>
      </p:sp>
    </p:spTree>
    <p:extLst>
      <p:ext uri="{BB962C8B-B14F-4D97-AF65-F5344CB8AC3E}">
        <p14:creationId xmlns:p14="http://schemas.microsoft.com/office/powerpoint/2010/main" val="241195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517729-2AC1-422E-88FF-FD82C1D634E3}"/>
              </a:ext>
            </a:extLst>
          </p:cNvPr>
          <p:cNvSpPr>
            <a:spLocks noGrp="1"/>
          </p:cNvSpPr>
          <p:nvPr>
            <p:ph idx="1"/>
          </p:nvPr>
        </p:nvSpPr>
        <p:spPr/>
        <p:txBody>
          <a:bodyPr/>
          <a:lstStyle/>
          <a:p>
            <a:r>
              <a:rPr lang="en-US" altLang="zh-CN" dirty="0"/>
              <a:t>How can we check whether there are </a:t>
            </a:r>
            <a:r>
              <a:rPr lang="en-US" altLang="zh-CN" dirty="0">
                <a:solidFill>
                  <a:srgbClr val="0066CC"/>
                </a:solidFill>
              </a:rPr>
              <a:t>existing copies</a:t>
            </a:r>
            <a:r>
              <a:rPr lang="en-US" altLang="zh-CN" dirty="0"/>
              <a:t> in </a:t>
            </a:r>
            <a:r>
              <a:rPr lang="en-US" altLang="zh-CN" dirty="0">
                <a:solidFill>
                  <a:srgbClr val="0066CC"/>
                </a:solidFill>
              </a:rPr>
              <a:t>other caches</a:t>
            </a:r>
            <a:r>
              <a:rPr lang="en-US" altLang="zh-CN" dirty="0"/>
              <a:t>?</a:t>
            </a:r>
          </a:p>
          <a:p>
            <a:pPr lvl="1"/>
            <a:r>
              <a:rPr lang="en-US" altLang="zh-CN" dirty="0"/>
              <a:t>To achieve that, a </a:t>
            </a:r>
            <a:r>
              <a:rPr lang="en-US" altLang="zh-CN" b="1" dirty="0">
                <a:solidFill>
                  <a:srgbClr val="0066CC"/>
                </a:solidFill>
              </a:rPr>
              <a:t>new bus line </a:t>
            </a:r>
            <a:r>
              <a:rPr lang="en-US" altLang="zh-CN" dirty="0"/>
              <a:t>can be added.</a:t>
            </a:r>
          </a:p>
          <a:p>
            <a:pPr lvl="1"/>
            <a:r>
              <a:rPr lang="en-US" altLang="zh-CN" dirty="0"/>
              <a:t>Called “</a:t>
            </a:r>
            <a:r>
              <a:rPr lang="en-US" altLang="zh-CN" dirty="0">
                <a:solidFill>
                  <a:srgbClr val="C00000"/>
                </a:solidFill>
              </a:rPr>
              <a:t>COPIES-EXIST</a:t>
            </a:r>
            <a:r>
              <a:rPr lang="en-US" altLang="zh-CN" dirty="0"/>
              <a:t>” or “</a:t>
            </a:r>
            <a:r>
              <a:rPr lang="en-US" altLang="zh-CN" dirty="0">
                <a:solidFill>
                  <a:srgbClr val="C00000"/>
                </a:solidFill>
              </a:rPr>
              <a:t>C</a:t>
            </a:r>
            <a:r>
              <a:rPr lang="en-US" altLang="zh-CN" dirty="0"/>
              <a:t>” bus line</a:t>
            </a:r>
          </a:p>
          <a:p>
            <a:pPr lvl="2"/>
            <a:r>
              <a:rPr lang="en-US" altLang="zh-CN" dirty="0">
                <a:solidFill>
                  <a:srgbClr val="0066CC"/>
                </a:solidFill>
              </a:rPr>
              <a:t>High value</a:t>
            </a:r>
            <a:r>
              <a:rPr lang="en-US" altLang="zh-CN" dirty="0"/>
              <a:t>: when there is </a:t>
            </a:r>
            <a:r>
              <a:rPr lang="en-US" altLang="zh-CN" dirty="0">
                <a:solidFill>
                  <a:srgbClr val="0066CC"/>
                </a:solidFill>
              </a:rPr>
              <a:t>at least one cache </a:t>
            </a:r>
            <a:r>
              <a:rPr lang="en-US" altLang="zh-CN" dirty="0"/>
              <a:t>that asserts </a:t>
            </a:r>
            <a:r>
              <a:rPr lang="en-US" altLang="zh-CN" sz="1800" dirty="0"/>
              <a:t>(</a:t>
            </a:r>
            <a:r>
              <a:rPr lang="zh-CN" altLang="en-US" sz="1800" dirty="0"/>
              <a:t>声明）</a:t>
            </a:r>
            <a:r>
              <a:rPr lang="en-US" altLang="zh-CN" dirty="0"/>
              <a:t>it.</a:t>
            </a:r>
          </a:p>
          <a:p>
            <a:pPr lvl="2"/>
            <a:r>
              <a:rPr lang="en-US" altLang="zh-CN" dirty="0">
                <a:solidFill>
                  <a:srgbClr val="0066CC"/>
                </a:solidFill>
              </a:rPr>
              <a:t>Low value</a:t>
            </a:r>
            <a:r>
              <a:rPr lang="en-US" altLang="zh-CN" dirty="0"/>
              <a:t>: when there are </a:t>
            </a:r>
            <a:r>
              <a:rPr lang="en-US" altLang="zh-CN" dirty="0">
                <a:solidFill>
                  <a:srgbClr val="0066CC"/>
                </a:solidFill>
              </a:rPr>
              <a:t>no cached copies</a:t>
            </a:r>
            <a:endParaRPr lang="zh-CN" altLang="en-US" dirty="0">
              <a:solidFill>
                <a:srgbClr val="0066CC"/>
              </a:solidFill>
            </a:endParaRPr>
          </a:p>
        </p:txBody>
      </p:sp>
      <p:sp>
        <p:nvSpPr>
          <p:cNvPr id="3" name="标题 2">
            <a:extLst>
              <a:ext uri="{FF2B5EF4-FFF2-40B4-BE49-F238E27FC236}">
                <a16:creationId xmlns:a16="http://schemas.microsoft.com/office/drawing/2014/main" id="{E38A1128-241D-47A1-9F95-EA17C6EC0508}"/>
              </a:ext>
            </a:extLst>
          </p:cNvPr>
          <p:cNvSpPr>
            <a:spLocks noGrp="1"/>
          </p:cNvSpPr>
          <p:nvPr>
            <p:ph type="title"/>
          </p:nvPr>
        </p:nvSpPr>
        <p:spPr/>
        <p:txBody>
          <a:bodyPr/>
          <a:lstStyle/>
          <a:p>
            <a:r>
              <a:rPr lang="en-US" altLang="zh-CN" dirty="0"/>
              <a:t>Question</a:t>
            </a:r>
            <a:endParaRPr lang="zh-CN" altLang="en-US" dirty="0"/>
          </a:p>
        </p:txBody>
      </p:sp>
      <p:sp>
        <p:nvSpPr>
          <p:cNvPr id="4" name="灯片编号占位符 3">
            <a:extLst>
              <a:ext uri="{FF2B5EF4-FFF2-40B4-BE49-F238E27FC236}">
                <a16:creationId xmlns:a16="http://schemas.microsoft.com/office/drawing/2014/main" id="{43B99E33-C3C5-4770-BC89-5AC1A846444C}"/>
              </a:ext>
            </a:extLst>
          </p:cNvPr>
          <p:cNvSpPr>
            <a:spLocks noGrp="1"/>
          </p:cNvSpPr>
          <p:nvPr>
            <p:ph type="sldNum" sz="quarter" idx="12"/>
          </p:nvPr>
        </p:nvSpPr>
        <p:spPr/>
        <p:txBody>
          <a:bodyPr/>
          <a:lstStyle/>
          <a:p>
            <a:fld id="{A5846718-CB15-44DC-A3B0-F0ED78D869D1}" type="slidenum">
              <a:rPr lang="en-SG" smtClean="0"/>
              <a:t>61</a:t>
            </a:fld>
            <a:endParaRPr lang="en-SG"/>
          </a:p>
        </p:txBody>
      </p:sp>
    </p:spTree>
    <p:extLst>
      <p:ext uri="{BB962C8B-B14F-4D97-AF65-F5344CB8AC3E}">
        <p14:creationId xmlns:p14="http://schemas.microsoft.com/office/powerpoint/2010/main" val="6497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1511C-AB73-43F9-8215-78F4AE991FD2}"/>
              </a:ext>
            </a:extLst>
          </p:cNvPr>
          <p:cNvSpPr>
            <a:spLocks noGrp="1"/>
          </p:cNvSpPr>
          <p:nvPr>
            <p:ph idx="1"/>
          </p:nvPr>
        </p:nvSpPr>
        <p:spPr>
          <a:xfrm>
            <a:off x="456591" y="1124744"/>
            <a:ext cx="8229600" cy="5472608"/>
          </a:xfrm>
        </p:spPr>
        <p:txBody>
          <a:bodyPr>
            <a:normAutofit fontScale="92500" lnSpcReduction="20000"/>
          </a:bodyPr>
          <a:lstStyle/>
          <a:p>
            <a:r>
              <a:rPr lang="en-US" altLang="zh-CN" dirty="0"/>
              <a:t>Bus-side Requests:</a:t>
            </a:r>
          </a:p>
          <a:p>
            <a:pPr lvl="1"/>
            <a:r>
              <a:rPr lang="en-US" altLang="zh-CN" b="1" dirty="0" err="1">
                <a:solidFill>
                  <a:srgbClr val="0066CC"/>
                </a:solidFill>
              </a:rPr>
              <a:t>BusRd</a:t>
            </a:r>
            <a:r>
              <a:rPr lang="en-US" altLang="zh-CN" dirty="0"/>
              <a:t>: </a:t>
            </a:r>
          </a:p>
          <a:p>
            <a:pPr lvl="2"/>
            <a:r>
              <a:rPr lang="en-US" altLang="zh-CN" dirty="0"/>
              <a:t>snooped request that indicates there is a </a:t>
            </a:r>
            <a:r>
              <a:rPr lang="en-US" altLang="zh-CN" i="1" dirty="0">
                <a:solidFill>
                  <a:srgbClr val="FF0000"/>
                </a:solidFill>
              </a:rPr>
              <a:t>read request</a:t>
            </a:r>
            <a:r>
              <a:rPr lang="en-US" altLang="zh-CN" dirty="0">
                <a:solidFill>
                  <a:srgbClr val="FF0000"/>
                </a:solidFill>
              </a:rPr>
              <a:t> </a:t>
            </a:r>
            <a:r>
              <a:rPr lang="en-US" altLang="zh-CN" dirty="0"/>
              <a:t>to a cache block made by another processor</a:t>
            </a:r>
          </a:p>
          <a:p>
            <a:pPr lvl="1"/>
            <a:r>
              <a:rPr lang="en-US" altLang="zh-CN" b="1" dirty="0" err="1">
                <a:solidFill>
                  <a:srgbClr val="0066CC"/>
                </a:solidFill>
              </a:rPr>
              <a:t>BusRdX</a:t>
            </a:r>
            <a:r>
              <a:rPr lang="en-US" altLang="zh-CN" dirty="0"/>
              <a:t>: </a:t>
            </a:r>
          </a:p>
          <a:p>
            <a:pPr lvl="2"/>
            <a:r>
              <a:rPr lang="en-US" altLang="zh-CN" dirty="0"/>
              <a:t>snooped request that indicates there is a </a:t>
            </a:r>
            <a:r>
              <a:rPr lang="en-US" altLang="zh-CN" i="1" dirty="0">
                <a:solidFill>
                  <a:srgbClr val="FF0000"/>
                </a:solidFill>
              </a:rPr>
              <a:t>read exclusive (write) request </a:t>
            </a:r>
            <a:r>
              <a:rPr lang="en-US" altLang="zh-CN" dirty="0"/>
              <a:t>to a cache block made by another processor </a:t>
            </a:r>
            <a:r>
              <a:rPr lang="en-US" altLang="zh-CN" dirty="0">
                <a:solidFill>
                  <a:srgbClr val="FF0000"/>
                </a:solidFill>
              </a:rPr>
              <a:t>which doesn’t have the block </a:t>
            </a:r>
          </a:p>
          <a:p>
            <a:pPr lvl="1"/>
            <a:r>
              <a:rPr lang="en-US" altLang="zh-CN" b="1" dirty="0" err="1">
                <a:solidFill>
                  <a:srgbClr val="0066CC"/>
                </a:solidFill>
              </a:rPr>
              <a:t>BusUpgr</a:t>
            </a:r>
            <a:r>
              <a:rPr lang="en-US" altLang="zh-CN" dirty="0">
                <a:solidFill>
                  <a:srgbClr val="0066CC"/>
                </a:solidFill>
              </a:rPr>
              <a:t>: </a:t>
            </a:r>
          </a:p>
          <a:p>
            <a:pPr lvl="2"/>
            <a:r>
              <a:rPr lang="en-US" altLang="zh-CN" dirty="0"/>
              <a:t>snooped request that indicates that there is a </a:t>
            </a:r>
            <a:r>
              <a:rPr lang="en-US" altLang="zh-CN" dirty="0">
                <a:solidFill>
                  <a:srgbClr val="FF0000"/>
                </a:solidFill>
              </a:rPr>
              <a:t>write request </a:t>
            </a:r>
            <a:r>
              <a:rPr lang="en-US" altLang="zh-CN" dirty="0"/>
              <a:t>to a cache block that another processor which </a:t>
            </a:r>
            <a:r>
              <a:rPr lang="en-US" altLang="zh-CN" dirty="0">
                <a:solidFill>
                  <a:srgbClr val="FF0000"/>
                </a:solidFill>
              </a:rPr>
              <a:t>already has in its cache</a:t>
            </a:r>
          </a:p>
        </p:txBody>
      </p:sp>
      <p:sp>
        <p:nvSpPr>
          <p:cNvPr id="3" name="标题 2">
            <a:extLst>
              <a:ext uri="{FF2B5EF4-FFF2-40B4-BE49-F238E27FC236}">
                <a16:creationId xmlns:a16="http://schemas.microsoft.com/office/drawing/2014/main" id="{BFE9B75F-BA09-442F-96CB-D4A3F6C97273}"/>
              </a:ext>
            </a:extLst>
          </p:cNvPr>
          <p:cNvSpPr>
            <a:spLocks noGrp="1"/>
          </p:cNvSpPr>
          <p:nvPr>
            <p:ph type="title"/>
          </p:nvPr>
        </p:nvSpPr>
        <p:spPr>
          <a:xfrm>
            <a:off x="456591" y="136525"/>
            <a:ext cx="8229600" cy="1143000"/>
          </a:xfrm>
        </p:spPr>
        <p:txBody>
          <a:bodyPr>
            <a:normAutofit fontScale="90000"/>
          </a:bodyPr>
          <a:lstStyle/>
          <a:p>
            <a:r>
              <a:rPr lang="en-US" altLang="zh-CN" dirty="0"/>
              <a:t>MESI (4-state) Invalidation Protocol</a:t>
            </a:r>
            <a:endParaRPr lang="zh-CN" altLang="en-US" dirty="0"/>
          </a:p>
        </p:txBody>
      </p:sp>
      <p:sp>
        <p:nvSpPr>
          <p:cNvPr id="4" name="灯片编号占位符 3">
            <a:extLst>
              <a:ext uri="{FF2B5EF4-FFF2-40B4-BE49-F238E27FC236}">
                <a16:creationId xmlns:a16="http://schemas.microsoft.com/office/drawing/2014/main" id="{C0B6A29E-9565-48C5-B1E6-2DDC37CA58AC}"/>
              </a:ext>
            </a:extLst>
          </p:cNvPr>
          <p:cNvSpPr>
            <a:spLocks noGrp="1"/>
          </p:cNvSpPr>
          <p:nvPr>
            <p:ph type="sldNum" sz="quarter" idx="12"/>
          </p:nvPr>
        </p:nvSpPr>
        <p:spPr/>
        <p:txBody>
          <a:bodyPr/>
          <a:lstStyle/>
          <a:p>
            <a:fld id="{A5846718-CB15-44DC-A3B0-F0ED78D869D1}" type="slidenum">
              <a:rPr lang="en-SG" smtClean="0"/>
              <a:t>62</a:t>
            </a:fld>
            <a:endParaRPr lang="en-SG"/>
          </a:p>
        </p:txBody>
      </p:sp>
    </p:spTree>
    <p:extLst>
      <p:ext uri="{BB962C8B-B14F-4D97-AF65-F5344CB8AC3E}">
        <p14:creationId xmlns:p14="http://schemas.microsoft.com/office/powerpoint/2010/main" val="355797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F503F1-746B-447C-9A74-2FB165CAB499}"/>
              </a:ext>
            </a:extLst>
          </p:cNvPr>
          <p:cNvSpPr>
            <a:spLocks noGrp="1"/>
          </p:cNvSpPr>
          <p:nvPr>
            <p:ph idx="1"/>
          </p:nvPr>
        </p:nvSpPr>
        <p:spPr>
          <a:xfrm>
            <a:off x="318051" y="1417638"/>
            <a:ext cx="8507897" cy="4819674"/>
          </a:xfrm>
        </p:spPr>
        <p:txBody>
          <a:bodyPr>
            <a:normAutofit fontScale="85000" lnSpcReduction="10000"/>
          </a:bodyPr>
          <a:lstStyle/>
          <a:p>
            <a:r>
              <a:rPr lang="en-US" altLang="zh-CN" dirty="0" err="1"/>
              <a:t>BusUpgr</a:t>
            </a:r>
            <a:r>
              <a:rPr lang="en-US" altLang="zh-CN" dirty="0"/>
              <a:t>:</a:t>
            </a:r>
          </a:p>
          <a:p>
            <a:pPr lvl="1"/>
            <a:r>
              <a:rPr lang="en-US" altLang="zh-CN" dirty="0"/>
              <a:t>If a cache </a:t>
            </a:r>
            <a:r>
              <a:rPr lang="en-US" altLang="zh-CN" dirty="0">
                <a:solidFill>
                  <a:srgbClr val="0066CC"/>
                </a:solidFill>
              </a:rPr>
              <a:t>already has a valid copy</a:t>
            </a:r>
            <a:r>
              <a:rPr lang="en-US" altLang="zh-CN" dirty="0"/>
              <a:t>, and only needs to upgrade its value, it posts a </a:t>
            </a:r>
            <a:r>
              <a:rPr lang="en-US" altLang="zh-CN" dirty="0" err="1"/>
              <a:t>BusUpgr</a:t>
            </a:r>
            <a:r>
              <a:rPr lang="en-US" altLang="zh-CN" dirty="0"/>
              <a:t>.</a:t>
            </a:r>
          </a:p>
          <a:p>
            <a:pPr lvl="1"/>
            <a:r>
              <a:rPr lang="en-US" altLang="zh-CN" dirty="0"/>
              <a:t>The memory controller </a:t>
            </a:r>
            <a:r>
              <a:rPr lang="en-US" altLang="zh-CN" dirty="0">
                <a:solidFill>
                  <a:srgbClr val="0066CC"/>
                </a:solidFill>
              </a:rPr>
              <a:t>ignores the </a:t>
            </a:r>
            <a:r>
              <a:rPr lang="en-US" altLang="zh-CN" dirty="0" err="1">
                <a:solidFill>
                  <a:srgbClr val="0066CC"/>
                </a:solidFill>
              </a:rPr>
              <a:t>BusUpgr</a:t>
            </a:r>
            <a:r>
              <a:rPr lang="en-US" altLang="zh-CN" dirty="0"/>
              <a:t>. </a:t>
            </a:r>
          </a:p>
          <a:p>
            <a:r>
              <a:rPr lang="en-US" altLang="zh-CN" dirty="0" err="1"/>
              <a:t>BusRdx</a:t>
            </a:r>
            <a:r>
              <a:rPr lang="en-US" altLang="zh-CN" dirty="0"/>
              <a:t>:</a:t>
            </a:r>
          </a:p>
          <a:p>
            <a:pPr lvl="1"/>
            <a:r>
              <a:rPr lang="en-US" altLang="zh-CN" dirty="0"/>
              <a:t>If a cache </a:t>
            </a:r>
            <a:r>
              <a:rPr lang="en-US" altLang="zh-CN" dirty="0">
                <a:solidFill>
                  <a:srgbClr val="0066CC"/>
                </a:solidFill>
              </a:rPr>
              <a:t>does not have the block</a:t>
            </a:r>
            <a:r>
              <a:rPr lang="en-US" altLang="zh-CN" dirty="0"/>
              <a:t> in the cache and needs the memory (or another cache) to supply it, it posts a </a:t>
            </a:r>
            <a:r>
              <a:rPr lang="en-US" altLang="zh-CN" dirty="0" err="1"/>
              <a:t>BusRdx</a:t>
            </a:r>
            <a:r>
              <a:rPr lang="en-US" altLang="zh-CN" dirty="0"/>
              <a:t>.</a:t>
            </a:r>
          </a:p>
          <a:p>
            <a:pPr lvl="1"/>
            <a:r>
              <a:rPr lang="en-US" altLang="zh-CN" dirty="0"/>
              <a:t>The memory controller </a:t>
            </a:r>
            <a:r>
              <a:rPr lang="en-US" altLang="zh-CN" dirty="0">
                <a:solidFill>
                  <a:srgbClr val="0066CC"/>
                </a:solidFill>
              </a:rPr>
              <a:t>fetches the block </a:t>
            </a:r>
            <a:r>
              <a:rPr lang="en-US" altLang="zh-CN" dirty="0"/>
              <a:t>when it snoops a </a:t>
            </a:r>
            <a:r>
              <a:rPr lang="en-US" altLang="zh-CN" dirty="0" err="1">
                <a:solidFill>
                  <a:srgbClr val="0066CC"/>
                </a:solidFill>
              </a:rPr>
              <a:t>BusRdx</a:t>
            </a:r>
            <a:r>
              <a:rPr lang="en-US" altLang="zh-CN" dirty="0"/>
              <a:t>.</a:t>
            </a:r>
            <a:endParaRPr lang="zh-CN" altLang="en-US" dirty="0"/>
          </a:p>
        </p:txBody>
      </p:sp>
      <p:sp>
        <p:nvSpPr>
          <p:cNvPr id="3" name="标题 2">
            <a:extLst>
              <a:ext uri="{FF2B5EF4-FFF2-40B4-BE49-F238E27FC236}">
                <a16:creationId xmlns:a16="http://schemas.microsoft.com/office/drawing/2014/main" id="{F8FA5F8E-A477-42FC-9EA6-C9C1544256C7}"/>
              </a:ext>
            </a:extLst>
          </p:cNvPr>
          <p:cNvSpPr>
            <a:spLocks noGrp="1"/>
          </p:cNvSpPr>
          <p:nvPr>
            <p:ph type="title"/>
          </p:nvPr>
        </p:nvSpPr>
        <p:spPr/>
        <p:txBody>
          <a:bodyPr/>
          <a:lstStyle/>
          <a:p>
            <a:r>
              <a:rPr lang="en-US" altLang="zh-CN" dirty="0" err="1"/>
              <a:t>BusRdx</a:t>
            </a:r>
            <a:r>
              <a:rPr lang="en-US" altLang="zh-CN" dirty="0"/>
              <a:t> vs. </a:t>
            </a:r>
            <a:r>
              <a:rPr lang="en-US" altLang="zh-CN" dirty="0" err="1"/>
              <a:t>BusUpgr</a:t>
            </a:r>
            <a:endParaRPr lang="zh-CN" altLang="en-US" dirty="0"/>
          </a:p>
        </p:txBody>
      </p:sp>
      <p:sp>
        <p:nvSpPr>
          <p:cNvPr id="4" name="灯片编号占位符 3">
            <a:extLst>
              <a:ext uri="{FF2B5EF4-FFF2-40B4-BE49-F238E27FC236}">
                <a16:creationId xmlns:a16="http://schemas.microsoft.com/office/drawing/2014/main" id="{EF42E5B8-4B55-44FF-9225-2E161CA04C66}"/>
              </a:ext>
            </a:extLst>
          </p:cNvPr>
          <p:cNvSpPr>
            <a:spLocks noGrp="1"/>
          </p:cNvSpPr>
          <p:nvPr>
            <p:ph type="sldNum" sz="quarter" idx="12"/>
          </p:nvPr>
        </p:nvSpPr>
        <p:spPr/>
        <p:txBody>
          <a:bodyPr/>
          <a:lstStyle/>
          <a:p>
            <a:fld id="{A5846718-CB15-44DC-A3B0-F0ED78D869D1}" type="slidenum">
              <a:rPr lang="en-SG" smtClean="0"/>
              <a:t>63</a:t>
            </a:fld>
            <a:endParaRPr lang="en-SG"/>
          </a:p>
        </p:txBody>
      </p:sp>
    </p:spTree>
    <p:extLst>
      <p:ext uri="{BB962C8B-B14F-4D97-AF65-F5344CB8AC3E}">
        <p14:creationId xmlns:p14="http://schemas.microsoft.com/office/powerpoint/2010/main" val="24834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1511C-AB73-43F9-8215-78F4AE991FD2}"/>
              </a:ext>
            </a:extLst>
          </p:cNvPr>
          <p:cNvSpPr>
            <a:spLocks noGrp="1"/>
          </p:cNvSpPr>
          <p:nvPr>
            <p:ph idx="1"/>
          </p:nvPr>
        </p:nvSpPr>
        <p:spPr>
          <a:xfrm>
            <a:off x="456591" y="1124744"/>
            <a:ext cx="8229600" cy="5328592"/>
          </a:xfrm>
        </p:spPr>
        <p:txBody>
          <a:bodyPr>
            <a:normAutofit/>
          </a:bodyPr>
          <a:lstStyle/>
          <a:p>
            <a:r>
              <a:rPr lang="en-US" altLang="zh-CN" dirty="0"/>
              <a:t>Bus-side Requests:</a:t>
            </a:r>
          </a:p>
          <a:p>
            <a:pPr lvl="1"/>
            <a:r>
              <a:rPr lang="en-US" altLang="zh-CN" b="1" dirty="0">
                <a:solidFill>
                  <a:srgbClr val="0066CC"/>
                </a:solidFill>
              </a:rPr>
              <a:t>Flush</a:t>
            </a:r>
            <a:r>
              <a:rPr lang="en-US" altLang="zh-CN" dirty="0"/>
              <a:t>: </a:t>
            </a:r>
          </a:p>
          <a:p>
            <a:pPr lvl="2"/>
            <a:r>
              <a:rPr lang="en-US" altLang="zh-CN" dirty="0"/>
              <a:t>snooped request that indicates that an entire cache block is </a:t>
            </a:r>
            <a:r>
              <a:rPr lang="en-US" altLang="zh-CN" dirty="0">
                <a:solidFill>
                  <a:srgbClr val="FF0000"/>
                </a:solidFill>
              </a:rPr>
              <a:t>written back to the main memory </a:t>
            </a:r>
            <a:r>
              <a:rPr lang="en-US" altLang="zh-CN" dirty="0"/>
              <a:t>by another processor</a:t>
            </a:r>
          </a:p>
          <a:p>
            <a:pPr lvl="1"/>
            <a:r>
              <a:rPr lang="en-US" altLang="zh-CN" b="1" dirty="0" err="1">
                <a:solidFill>
                  <a:srgbClr val="0066CC"/>
                </a:solidFill>
              </a:rPr>
              <a:t>FlushOpt</a:t>
            </a:r>
            <a:endParaRPr lang="en-US" altLang="zh-CN" b="1" dirty="0">
              <a:solidFill>
                <a:srgbClr val="0066CC"/>
              </a:solidFill>
            </a:endParaRPr>
          </a:p>
          <a:p>
            <a:pPr lvl="2"/>
            <a:r>
              <a:rPr lang="en-US" altLang="zh-CN" dirty="0"/>
              <a:t>Snooped request that indicates that an entire cache block is </a:t>
            </a:r>
            <a:r>
              <a:rPr lang="en-US" altLang="zh-CN" dirty="0">
                <a:solidFill>
                  <a:srgbClr val="0066CC"/>
                </a:solidFill>
              </a:rPr>
              <a:t>posted on the bus </a:t>
            </a:r>
            <a:r>
              <a:rPr lang="en-US" altLang="zh-CN" dirty="0"/>
              <a:t>in order to </a:t>
            </a:r>
            <a:r>
              <a:rPr lang="en-US" altLang="zh-CN" dirty="0">
                <a:solidFill>
                  <a:srgbClr val="FF0000"/>
                </a:solidFill>
              </a:rPr>
              <a:t>supply it to another processor.</a:t>
            </a:r>
            <a:endParaRPr lang="zh-CN" altLang="en-US" dirty="0">
              <a:solidFill>
                <a:srgbClr val="FF0000"/>
              </a:solidFill>
            </a:endParaRPr>
          </a:p>
        </p:txBody>
      </p:sp>
      <p:sp>
        <p:nvSpPr>
          <p:cNvPr id="3" name="标题 2">
            <a:extLst>
              <a:ext uri="{FF2B5EF4-FFF2-40B4-BE49-F238E27FC236}">
                <a16:creationId xmlns:a16="http://schemas.microsoft.com/office/drawing/2014/main" id="{BFE9B75F-BA09-442F-96CB-D4A3F6C97273}"/>
              </a:ext>
            </a:extLst>
          </p:cNvPr>
          <p:cNvSpPr>
            <a:spLocks noGrp="1"/>
          </p:cNvSpPr>
          <p:nvPr>
            <p:ph type="title"/>
          </p:nvPr>
        </p:nvSpPr>
        <p:spPr>
          <a:xfrm>
            <a:off x="456591" y="136525"/>
            <a:ext cx="8229600" cy="1143000"/>
          </a:xfrm>
        </p:spPr>
        <p:txBody>
          <a:bodyPr>
            <a:normAutofit fontScale="90000"/>
          </a:bodyPr>
          <a:lstStyle/>
          <a:p>
            <a:r>
              <a:rPr lang="en-US" altLang="zh-CN" dirty="0"/>
              <a:t>MESI (4-state) Invalidation Protocol</a:t>
            </a:r>
            <a:endParaRPr lang="zh-CN" altLang="en-US" dirty="0"/>
          </a:p>
        </p:txBody>
      </p:sp>
      <p:sp>
        <p:nvSpPr>
          <p:cNvPr id="4" name="灯片编号占位符 3">
            <a:extLst>
              <a:ext uri="{FF2B5EF4-FFF2-40B4-BE49-F238E27FC236}">
                <a16:creationId xmlns:a16="http://schemas.microsoft.com/office/drawing/2014/main" id="{C0B6A29E-9565-48C5-B1E6-2DDC37CA58AC}"/>
              </a:ext>
            </a:extLst>
          </p:cNvPr>
          <p:cNvSpPr>
            <a:spLocks noGrp="1"/>
          </p:cNvSpPr>
          <p:nvPr>
            <p:ph type="sldNum" sz="quarter" idx="12"/>
          </p:nvPr>
        </p:nvSpPr>
        <p:spPr/>
        <p:txBody>
          <a:bodyPr/>
          <a:lstStyle/>
          <a:p>
            <a:fld id="{A5846718-CB15-44DC-A3B0-F0ED78D869D1}" type="slidenum">
              <a:rPr lang="en-SG" smtClean="0"/>
              <a:t>64</a:t>
            </a:fld>
            <a:endParaRPr lang="en-SG"/>
          </a:p>
        </p:txBody>
      </p:sp>
    </p:spTree>
    <p:extLst>
      <p:ext uri="{BB962C8B-B14F-4D97-AF65-F5344CB8AC3E}">
        <p14:creationId xmlns:p14="http://schemas.microsoft.com/office/powerpoint/2010/main" val="173844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5">
            <a:extLst>
              <a:ext uri="{FF2B5EF4-FFF2-40B4-BE49-F238E27FC236}">
                <a16:creationId xmlns:a16="http://schemas.microsoft.com/office/drawing/2014/main" id="{C694548D-DE38-4864-9905-38F01A2D3E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0E60B5C-1C0C-438C-A901-DE4218E779A6}" type="slidenum">
              <a:rPr lang="en-US" altLang="zh-CN" sz="1200"/>
              <a:pPr/>
              <a:t>65</a:t>
            </a:fld>
            <a:endParaRPr lang="en-US" altLang="zh-CN" sz="1200"/>
          </a:p>
        </p:txBody>
      </p:sp>
      <p:sp>
        <p:nvSpPr>
          <p:cNvPr id="91140" name="Rectangle 2">
            <a:extLst>
              <a:ext uri="{FF2B5EF4-FFF2-40B4-BE49-F238E27FC236}">
                <a16:creationId xmlns:a16="http://schemas.microsoft.com/office/drawing/2014/main" id="{FF99118E-E7E4-4B50-8710-81FEA1BA4E65}"/>
              </a:ext>
            </a:extLst>
          </p:cNvPr>
          <p:cNvSpPr>
            <a:spLocks noGrp="1" noChangeArrowheads="1"/>
          </p:cNvSpPr>
          <p:nvPr>
            <p:ph type="title"/>
          </p:nvPr>
        </p:nvSpPr>
        <p:spPr/>
        <p:txBody>
          <a:bodyPr/>
          <a:lstStyle/>
          <a:p>
            <a:pPr eaLnBrk="1" hangingPunct="1"/>
            <a:r>
              <a:rPr lang="en-US" altLang="zh-CN"/>
              <a:t>Flush vs. FlushOpt</a:t>
            </a:r>
          </a:p>
        </p:txBody>
      </p:sp>
      <p:sp>
        <p:nvSpPr>
          <p:cNvPr id="91141" name="Rectangle 3">
            <a:extLst>
              <a:ext uri="{FF2B5EF4-FFF2-40B4-BE49-F238E27FC236}">
                <a16:creationId xmlns:a16="http://schemas.microsoft.com/office/drawing/2014/main" id="{9586C379-9EAF-4D72-A3E9-0069FCA7767C}"/>
              </a:ext>
            </a:extLst>
          </p:cNvPr>
          <p:cNvSpPr>
            <a:spLocks noGrp="1" noChangeArrowheads="1"/>
          </p:cNvSpPr>
          <p:nvPr>
            <p:ph type="body" idx="1"/>
          </p:nvPr>
        </p:nvSpPr>
        <p:spPr>
          <a:xfrm>
            <a:off x="456591" y="1417638"/>
            <a:ext cx="8229600" cy="4819674"/>
          </a:xfrm>
        </p:spPr>
        <p:txBody>
          <a:bodyPr>
            <a:normAutofit/>
          </a:bodyPr>
          <a:lstStyle/>
          <a:p>
            <a:pPr eaLnBrk="1" hangingPunct="1">
              <a:spcBef>
                <a:spcPts val="700"/>
              </a:spcBef>
            </a:pPr>
            <a:r>
              <a:rPr lang="en-US" altLang="zh-CN" sz="2900" dirty="0">
                <a:solidFill>
                  <a:srgbClr val="0066CC"/>
                </a:solidFill>
              </a:rPr>
              <a:t>Flush</a:t>
            </a:r>
            <a:r>
              <a:rPr lang="en-US" altLang="zh-CN" sz="2900" dirty="0">
                <a:solidFill>
                  <a:srgbClr val="000000"/>
                </a:solidFill>
              </a:rPr>
              <a:t>: </a:t>
            </a:r>
            <a:r>
              <a:rPr lang="en-US" altLang="zh-CN" sz="2900" dirty="0">
                <a:solidFill>
                  <a:srgbClr val="C00000"/>
                </a:solidFill>
              </a:rPr>
              <a:t>mandatory</a:t>
            </a:r>
            <a:r>
              <a:rPr lang="en-US" altLang="zh-CN" sz="2900" dirty="0">
                <a:solidFill>
                  <a:srgbClr val="000000"/>
                </a:solidFill>
              </a:rPr>
              <a:t>, needed for write propagation</a:t>
            </a:r>
          </a:p>
          <a:p>
            <a:pPr>
              <a:spcBef>
                <a:spcPts val="700"/>
              </a:spcBef>
            </a:pPr>
            <a:r>
              <a:rPr lang="en-US" altLang="zh-CN" sz="2900" dirty="0" err="1">
                <a:solidFill>
                  <a:srgbClr val="0066CC"/>
                </a:solidFill>
              </a:rPr>
              <a:t>FlushOpt</a:t>
            </a:r>
            <a:r>
              <a:rPr lang="en-US" altLang="zh-CN" sz="2900" dirty="0">
                <a:solidFill>
                  <a:srgbClr val="000000"/>
                </a:solidFill>
              </a:rPr>
              <a:t>: </a:t>
            </a:r>
            <a:r>
              <a:rPr lang="en-US" altLang="zh-CN" sz="2900" dirty="0">
                <a:solidFill>
                  <a:srgbClr val="C00000"/>
                </a:solidFill>
              </a:rPr>
              <a:t>optional</a:t>
            </a:r>
            <a:r>
              <a:rPr lang="en-US" altLang="zh-CN" sz="2900" dirty="0">
                <a:solidFill>
                  <a:srgbClr val="000000"/>
                </a:solidFill>
              </a:rPr>
              <a:t>, </a:t>
            </a:r>
            <a:r>
              <a:rPr lang="en-US" altLang="zh-CN" sz="2900" dirty="0">
                <a:solidFill>
                  <a:srgbClr val="C00000"/>
                </a:solidFill>
              </a:rPr>
              <a:t>not required </a:t>
            </a:r>
            <a:r>
              <a:rPr lang="en-US" altLang="zh-CN" sz="2900" dirty="0">
                <a:solidFill>
                  <a:srgbClr val="000000"/>
                </a:solidFill>
              </a:rPr>
              <a:t>for correctness.</a:t>
            </a:r>
          </a:p>
          <a:p>
            <a:pPr lvl="1">
              <a:spcBef>
                <a:spcPts val="700"/>
              </a:spcBef>
            </a:pPr>
            <a:r>
              <a:rPr lang="en-US" altLang="zh-CN" sz="2500" dirty="0">
                <a:solidFill>
                  <a:srgbClr val="000000"/>
                </a:solidFill>
                <a:ea typeface="ＭＳ Ｐゴシック" panose="020B0600070205080204" pitchFamily="34" charset="-128"/>
              </a:rPr>
              <a:t>Implemented as a </a:t>
            </a:r>
            <a:r>
              <a:rPr lang="en-US" altLang="zh-CN" sz="2500" dirty="0">
                <a:solidFill>
                  <a:srgbClr val="0066CC"/>
                </a:solidFill>
                <a:ea typeface="ＭＳ Ｐゴシック" panose="020B0600070205080204" pitchFamily="34" charset="-128"/>
              </a:rPr>
              <a:t>performance enhancing feature </a:t>
            </a:r>
            <a:r>
              <a:rPr lang="en-US" altLang="zh-CN" sz="2500" dirty="0">
                <a:solidFill>
                  <a:srgbClr val="000000"/>
                </a:solidFill>
                <a:ea typeface="ＭＳ Ｐゴシック" panose="020B0600070205080204" pitchFamily="34" charset="-128"/>
              </a:rPr>
              <a:t>that can be removed without impacting correctness</a:t>
            </a:r>
          </a:p>
          <a:p>
            <a:pPr lvl="2">
              <a:spcBef>
                <a:spcPts val="700"/>
              </a:spcBef>
            </a:pPr>
            <a:r>
              <a:rPr lang="en-US" altLang="zh-CN" sz="2100" dirty="0">
                <a:solidFill>
                  <a:srgbClr val="000000"/>
                </a:solidFill>
                <a:ea typeface="ＭＳ Ｐゴシック" panose="020B0600070205080204" pitchFamily="34" charset="-128"/>
              </a:rPr>
              <a:t>Based on a premise that obtaining data from another cache is faster than from the memory</a:t>
            </a:r>
          </a:p>
          <a:p>
            <a:pPr lvl="1">
              <a:spcBef>
                <a:spcPts val="700"/>
              </a:spcBef>
            </a:pPr>
            <a:r>
              <a:rPr lang="en-US" altLang="zh-CN" sz="2500" dirty="0">
                <a:solidFill>
                  <a:srgbClr val="000000"/>
                </a:solidFill>
                <a:ea typeface="ＭＳ Ｐゴシック" panose="020B0600070205080204" pitchFamily="34" charset="-128"/>
              </a:rPr>
              <a:t>Also referred to as “</a:t>
            </a:r>
            <a:r>
              <a:rPr lang="en-US" altLang="zh-CN" b="1" dirty="0">
                <a:solidFill>
                  <a:srgbClr val="FF0000"/>
                </a:solidFill>
                <a:ea typeface="ＭＳ Ｐゴシック" panose="020B0600070205080204" pitchFamily="34" charset="-128"/>
              </a:rPr>
              <a:t>cache-to-cache transfer</a:t>
            </a:r>
            <a:r>
              <a:rPr lang="en-US" altLang="zh-CN" sz="2500" dirty="0">
                <a:solidFill>
                  <a:srgbClr val="000000"/>
                </a:solidFill>
                <a:ea typeface="ＭＳ Ｐゴシック" panose="020B0600070205080204" pitchFamily="34" charset="-128"/>
              </a:rPr>
              <a:t>”</a:t>
            </a:r>
          </a:p>
          <a:p>
            <a:pPr eaLnBrk="1" hangingPunct="1"/>
            <a:endParaRPr lang="en-US" altLang="zh-CN" dirty="0"/>
          </a:p>
        </p:txBody>
      </p:sp>
    </p:spTree>
    <p:extLst>
      <p:ext uri="{BB962C8B-B14F-4D97-AF65-F5344CB8AC3E}">
        <p14:creationId xmlns:p14="http://schemas.microsoft.com/office/powerpoint/2010/main" val="42390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1141">
                                            <p:txEl>
                                              <p:pRg st="1" end="1"/>
                                            </p:txEl>
                                          </p:spTgt>
                                        </p:tgtEl>
                                        <p:attrNameLst>
                                          <p:attrName>style.visibility</p:attrName>
                                        </p:attrNameLst>
                                      </p:cBhvr>
                                      <p:to>
                                        <p:strVal val="visible"/>
                                      </p:to>
                                    </p:set>
                                    <p:animEffect transition="in" filter="wipe(down)">
                                      <p:cBhvr>
                                        <p:cTn id="7" dur="500"/>
                                        <p:tgtEl>
                                          <p:spTgt spid="911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1141">
                                            <p:txEl>
                                              <p:pRg st="2" end="2"/>
                                            </p:txEl>
                                          </p:spTgt>
                                        </p:tgtEl>
                                        <p:attrNameLst>
                                          <p:attrName>style.visibility</p:attrName>
                                        </p:attrNameLst>
                                      </p:cBhvr>
                                      <p:to>
                                        <p:strVal val="visible"/>
                                      </p:to>
                                    </p:set>
                                    <p:animEffect transition="in" filter="wipe(down)">
                                      <p:cBhvr>
                                        <p:cTn id="12" dur="500"/>
                                        <p:tgtEl>
                                          <p:spTgt spid="91141">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1141">
                                            <p:txEl>
                                              <p:pRg st="3" end="3"/>
                                            </p:txEl>
                                          </p:spTgt>
                                        </p:tgtEl>
                                        <p:attrNameLst>
                                          <p:attrName>style.visibility</p:attrName>
                                        </p:attrNameLst>
                                      </p:cBhvr>
                                      <p:to>
                                        <p:strVal val="visible"/>
                                      </p:to>
                                    </p:set>
                                    <p:animEffect transition="in" filter="wipe(down)">
                                      <p:cBhvr>
                                        <p:cTn id="15" dur="500"/>
                                        <p:tgtEl>
                                          <p:spTgt spid="9114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1141">
                                            <p:txEl>
                                              <p:pRg st="4" end="4"/>
                                            </p:txEl>
                                          </p:spTgt>
                                        </p:tgtEl>
                                        <p:attrNameLst>
                                          <p:attrName>style.visibility</p:attrName>
                                        </p:attrNameLst>
                                      </p:cBhvr>
                                      <p:to>
                                        <p:strVal val="visible"/>
                                      </p:to>
                                    </p:set>
                                    <p:animEffect transition="in" filter="wipe(down)">
                                      <p:cBhvr>
                                        <p:cTn id="20" dur="500"/>
                                        <p:tgtEl>
                                          <p:spTgt spid="91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5">
            <a:extLst>
              <a:ext uri="{FF2B5EF4-FFF2-40B4-BE49-F238E27FC236}">
                <a16:creationId xmlns:a16="http://schemas.microsoft.com/office/drawing/2014/main" id="{F648B4B0-97AC-4B82-9B45-3206328D45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C361D39-FB26-41C1-B289-D241F11E8E6B}" type="slidenum">
              <a:rPr lang="en-US" altLang="zh-CN" sz="1200"/>
              <a:pPr/>
              <a:t>66</a:t>
            </a:fld>
            <a:endParaRPr lang="en-US" altLang="zh-CN" sz="1200"/>
          </a:p>
        </p:txBody>
      </p:sp>
      <p:sp>
        <p:nvSpPr>
          <p:cNvPr id="87044" name="Rectangle 2">
            <a:extLst>
              <a:ext uri="{FF2B5EF4-FFF2-40B4-BE49-F238E27FC236}">
                <a16:creationId xmlns:a16="http://schemas.microsoft.com/office/drawing/2014/main" id="{1D95C46D-2A5A-4639-A67F-513221BA7592}"/>
              </a:ext>
            </a:extLst>
          </p:cNvPr>
          <p:cNvSpPr>
            <a:spLocks noGrp="1" noChangeArrowheads="1"/>
          </p:cNvSpPr>
          <p:nvPr>
            <p:ph type="title"/>
          </p:nvPr>
        </p:nvSpPr>
        <p:spPr>
          <a:xfrm>
            <a:off x="107504" y="-15875"/>
            <a:ext cx="8928992" cy="1143000"/>
          </a:xfrm>
        </p:spPr>
        <p:txBody>
          <a:bodyPr>
            <a:normAutofit/>
          </a:bodyPr>
          <a:lstStyle/>
          <a:p>
            <a:pPr eaLnBrk="1" hangingPunct="1"/>
            <a:r>
              <a:rPr lang="en-US" altLang="zh-CN" dirty="0"/>
              <a:t>Processor Initiated Transactions</a:t>
            </a:r>
          </a:p>
        </p:txBody>
      </p:sp>
      <p:grpSp>
        <p:nvGrpSpPr>
          <p:cNvPr id="87045" name="Group 3">
            <a:extLst>
              <a:ext uri="{FF2B5EF4-FFF2-40B4-BE49-F238E27FC236}">
                <a16:creationId xmlns:a16="http://schemas.microsoft.com/office/drawing/2014/main" id="{8F24FDAE-2E46-4B5B-ADD8-E80073B9F218}"/>
              </a:ext>
            </a:extLst>
          </p:cNvPr>
          <p:cNvGrpSpPr>
            <a:grpSpLocks/>
          </p:cNvGrpSpPr>
          <p:nvPr/>
        </p:nvGrpSpPr>
        <p:grpSpPr bwMode="auto">
          <a:xfrm>
            <a:off x="2263775" y="2286000"/>
            <a:ext cx="762000" cy="685800"/>
            <a:chOff x="864" y="1104"/>
            <a:chExt cx="480" cy="432"/>
          </a:xfrm>
        </p:grpSpPr>
        <p:sp>
          <p:nvSpPr>
            <p:cNvPr id="87079" name="Oval 4">
              <a:extLst>
                <a:ext uri="{FF2B5EF4-FFF2-40B4-BE49-F238E27FC236}">
                  <a16:creationId xmlns:a16="http://schemas.microsoft.com/office/drawing/2014/main" id="{6C363492-E0FB-4801-9291-0606A978DB4B}"/>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80" name="Text Box 5">
              <a:extLst>
                <a:ext uri="{FF2B5EF4-FFF2-40B4-BE49-F238E27FC236}">
                  <a16:creationId xmlns:a16="http://schemas.microsoft.com/office/drawing/2014/main" id="{E4E47089-4D17-4251-B3BC-63D62A375758}"/>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M</a:t>
              </a:r>
            </a:p>
          </p:txBody>
        </p:sp>
      </p:grpSp>
      <p:grpSp>
        <p:nvGrpSpPr>
          <p:cNvPr id="87046" name="Group 6">
            <a:extLst>
              <a:ext uri="{FF2B5EF4-FFF2-40B4-BE49-F238E27FC236}">
                <a16:creationId xmlns:a16="http://schemas.microsoft.com/office/drawing/2014/main" id="{B141DA6B-B56A-4907-AB5A-7D1264F22202}"/>
              </a:ext>
            </a:extLst>
          </p:cNvPr>
          <p:cNvGrpSpPr>
            <a:grpSpLocks/>
          </p:cNvGrpSpPr>
          <p:nvPr/>
        </p:nvGrpSpPr>
        <p:grpSpPr bwMode="auto">
          <a:xfrm>
            <a:off x="2286000" y="4724400"/>
            <a:ext cx="762000" cy="685800"/>
            <a:chOff x="864" y="1104"/>
            <a:chExt cx="480" cy="432"/>
          </a:xfrm>
        </p:grpSpPr>
        <p:sp>
          <p:nvSpPr>
            <p:cNvPr id="87077" name="Oval 7">
              <a:extLst>
                <a:ext uri="{FF2B5EF4-FFF2-40B4-BE49-F238E27FC236}">
                  <a16:creationId xmlns:a16="http://schemas.microsoft.com/office/drawing/2014/main" id="{F3B549FE-F18F-494C-97D6-B1EB1C3E4E44}"/>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78" name="Text Box 8">
              <a:extLst>
                <a:ext uri="{FF2B5EF4-FFF2-40B4-BE49-F238E27FC236}">
                  <a16:creationId xmlns:a16="http://schemas.microsoft.com/office/drawing/2014/main" id="{00D84791-A76A-408D-BF81-1C0E7D69787F}"/>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S</a:t>
              </a:r>
            </a:p>
          </p:txBody>
        </p:sp>
      </p:grpSp>
      <p:grpSp>
        <p:nvGrpSpPr>
          <p:cNvPr id="87047" name="Group 9">
            <a:extLst>
              <a:ext uri="{FF2B5EF4-FFF2-40B4-BE49-F238E27FC236}">
                <a16:creationId xmlns:a16="http://schemas.microsoft.com/office/drawing/2014/main" id="{0DA5AE5D-6337-4431-B489-A6ED818E75F9}"/>
              </a:ext>
            </a:extLst>
          </p:cNvPr>
          <p:cNvGrpSpPr>
            <a:grpSpLocks/>
          </p:cNvGrpSpPr>
          <p:nvPr/>
        </p:nvGrpSpPr>
        <p:grpSpPr bwMode="auto">
          <a:xfrm>
            <a:off x="5692775" y="2286000"/>
            <a:ext cx="762000" cy="685800"/>
            <a:chOff x="864" y="1104"/>
            <a:chExt cx="480" cy="432"/>
          </a:xfrm>
        </p:grpSpPr>
        <p:sp>
          <p:nvSpPr>
            <p:cNvPr id="87075" name="Oval 10">
              <a:extLst>
                <a:ext uri="{FF2B5EF4-FFF2-40B4-BE49-F238E27FC236}">
                  <a16:creationId xmlns:a16="http://schemas.microsoft.com/office/drawing/2014/main" id="{4D10A311-E0E9-4854-A2DF-665EA6D1E9D0}"/>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76" name="Text Box 11">
              <a:extLst>
                <a:ext uri="{FF2B5EF4-FFF2-40B4-BE49-F238E27FC236}">
                  <a16:creationId xmlns:a16="http://schemas.microsoft.com/office/drawing/2014/main" id="{3FCA1A12-0955-4DA4-B69E-1C72BE4153D9}"/>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E</a:t>
              </a:r>
            </a:p>
          </p:txBody>
        </p:sp>
      </p:grpSp>
      <p:grpSp>
        <p:nvGrpSpPr>
          <p:cNvPr id="5" name="Group 12">
            <a:extLst>
              <a:ext uri="{FF2B5EF4-FFF2-40B4-BE49-F238E27FC236}">
                <a16:creationId xmlns:a16="http://schemas.microsoft.com/office/drawing/2014/main" id="{3D597441-2D8B-44DA-9A64-E75ED750F9F0}"/>
              </a:ext>
            </a:extLst>
          </p:cNvPr>
          <p:cNvGrpSpPr>
            <a:grpSpLocks/>
          </p:cNvGrpSpPr>
          <p:nvPr/>
        </p:nvGrpSpPr>
        <p:grpSpPr bwMode="auto">
          <a:xfrm>
            <a:off x="1654175" y="1219200"/>
            <a:ext cx="1484313" cy="1435100"/>
            <a:chOff x="1042" y="768"/>
            <a:chExt cx="935" cy="904"/>
          </a:xfrm>
        </p:grpSpPr>
        <p:sp>
          <p:nvSpPr>
            <p:cNvPr id="87073" name="Freeform 13">
              <a:extLst>
                <a:ext uri="{FF2B5EF4-FFF2-40B4-BE49-F238E27FC236}">
                  <a16:creationId xmlns:a16="http://schemas.microsoft.com/office/drawing/2014/main" id="{009D2417-8D51-4FD9-8D37-84235D79CFF2}"/>
                </a:ext>
              </a:extLst>
            </p:cNvPr>
            <p:cNvSpPr>
              <a:spLocks/>
            </p:cNvSpPr>
            <p:nvPr/>
          </p:nvSpPr>
          <p:spPr bwMode="auto">
            <a:xfrm>
              <a:off x="1042" y="1040"/>
              <a:ext cx="656" cy="632"/>
            </a:xfrm>
            <a:custGeom>
              <a:avLst/>
              <a:gdLst>
                <a:gd name="T0" fmla="*/ 384 w 656"/>
                <a:gd name="T1" fmla="*/ 592 h 632"/>
                <a:gd name="T2" fmla="*/ 48 w 656"/>
                <a:gd name="T3" fmla="*/ 544 h 632"/>
                <a:gd name="T4" fmla="*/ 96 w 656"/>
                <a:gd name="T5" fmla="*/ 64 h 632"/>
                <a:gd name="T6" fmla="*/ 576 w 656"/>
                <a:gd name="T7" fmla="*/ 160 h 632"/>
                <a:gd name="T8" fmla="*/ 576 w 656"/>
                <a:gd name="T9" fmla="*/ 400 h 632"/>
                <a:gd name="T10" fmla="*/ 0 60000 65536"/>
                <a:gd name="T11" fmla="*/ 0 60000 65536"/>
                <a:gd name="T12" fmla="*/ 0 60000 65536"/>
                <a:gd name="T13" fmla="*/ 0 60000 65536"/>
                <a:gd name="T14" fmla="*/ 0 60000 65536"/>
                <a:gd name="T15" fmla="*/ 0 w 656"/>
                <a:gd name="T16" fmla="*/ 0 h 632"/>
                <a:gd name="T17" fmla="*/ 656 w 656"/>
                <a:gd name="T18" fmla="*/ 632 h 632"/>
              </a:gdLst>
              <a:ahLst/>
              <a:cxnLst>
                <a:cxn ang="T10">
                  <a:pos x="T0" y="T1"/>
                </a:cxn>
                <a:cxn ang="T11">
                  <a:pos x="T2" y="T3"/>
                </a:cxn>
                <a:cxn ang="T12">
                  <a:pos x="T4" y="T5"/>
                </a:cxn>
                <a:cxn ang="T13">
                  <a:pos x="T6" y="T7"/>
                </a:cxn>
                <a:cxn ang="T14">
                  <a:pos x="T8" y="T9"/>
                </a:cxn>
              </a:cxnLst>
              <a:rect l="T15" t="T16" r="T17" b="T18"/>
              <a:pathLst>
                <a:path w="656" h="632">
                  <a:moveTo>
                    <a:pt x="384" y="592"/>
                  </a:moveTo>
                  <a:cubicBezTo>
                    <a:pt x="240" y="612"/>
                    <a:pt x="96" y="632"/>
                    <a:pt x="48" y="544"/>
                  </a:cubicBezTo>
                  <a:cubicBezTo>
                    <a:pt x="0" y="456"/>
                    <a:pt x="8" y="128"/>
                    <a:pt x="96" y="64"/>
                  </a:cubicBezTo>
                  <a:cubicBezTo>
                    <a:pt x="184" y="0"/>
                    <a:pt x="496" y="104"/>
                    <a:pt x="576" y="160"/>
                  </a:cubicBezTo>
                  <a:cubicBezTo>
                    <a:pt x="656" y="216"/>
                    <a:pt x="616" y="308"/>
                    <a:pt x="576" y="40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74" name="Text Box 14">
              <a:extLst>
                <a:ext uri="{FF2B5EF4-FFF2-40B4-BE49-F238E27FC236}">
                  <a16:creationId xmlns:a16="http://schemas.microsoft.com/office/drawing/2014/main" id="{CD54DAF7-462D-4A25-B4D9-3014AFBBD2E0}"/>
                </a:ext>
              </a:extLst>
            </p:cNvPr>
            <p:cNvSpPr txBox="1">
              <a:spLocks noChangeArrowheads="1"/>
            </p:cNvSpPr>
            <p:nvPr/>
          </p:nvSpPr>
          <p:spPr bwMode="auto">
            <a:xfrm>
              <a:off x="1378" y="768"/>
              <a:ext cx="5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a:t>
              </a:r>
            </a:p>
            <a:p>
              <a:r>
                <a:rPr lang="en-US" altLang="zh-CN" sz="1800"/>
                <a:t>PrWr/-</a:t>
              </a:r>
            </a:p>
          </p:txBody>
        </p:sp>
      </p:grpSp>
      <p:grpSp>
        <p:nvGrpSpPr>
          <p:cNvPr id="6" name="Group 15">
            <a:extLst>
              <a:ext uri="{FF2B5EF4-FFF2-40B4-BE49-F238E27FC236}">
                <a16:creationId xmlns:a16="http://schemas.microsoft.com/office/drawing/2014/main" id="{56B022BA-39CB-443E-B8CF-D3035DF03ED0}"/>
              </a:ext>
            </a:extLst>
          </p:cNvPr>
          <p:cNvGrpSpPr>
            <a:grpSpLocks/>
          </p:cNvGrpSpPr>
          <p:nvPr/>
        </p:nvGrpSpPr>
        <p:grpSpPr bwMode="auto">
          <a:xfrm>
            <a:off x="5616575" y="1143000"/>
            <a:ext cx="1524000" cy="1295400"/>
            <a:chOff x="3538" y="720"/>
            <a:chExt cx="960" cy="816"/>
          </a:xfrm>
        </p:grpSpPr>
        <p:sp>
          <p:nvSpPr>
            <p:cNvPr id="87071" name="Freeform 16">
              <a:extLst>
                <a:ext uri="{FF2B5EF4-FFF2-40B4-BE49-F238E27FC236}">
                  <a16:creationId xmlns:a16="http://schemas.microsoft.com/office/drawing/2014/main" id="{3A88734D-26EE-4D75-96E1-F5E8374DA8F7}"/>
                </a:ext>
              </a:extLst>
            </p:cNvPr>
            <p:cNvSpPr>
              <a:spLocks/>
            </p:cNvSpPr>
            <p:nvPr/>
          </p:nvSpPr>
          <p:spPr bwMode="auto">
            <a:xfrm>
              <a:off x="3754" y="960"/>
              <a:ext cx="744" cy="576"/>
            </a:xfrm>
            <a:custGeom>
              <a:avLst/>
              <a:gdLst>
                <a:gd name="T0" fmla="*/ 264 w 744"/>
                <a:gd name="T1" fmla="*/ 576 h 576"/>
                <a:gd name="T2" fmla="*/ 696 w 744"/>
                <a:gd name="T3" fmla="*/ 432 h 576"/>
                <a:gd name="T4" fmla="*/ 552 w 744"/>
                <a:gd name="T5" fmla="*/ 48 h 576"/>
                <a:gd name="T6" fmla="*/ 72 w 744"/>
                <a:gd name="T7" fmla="*/ 144 h 576"/>
                <a:gd name="T8" fmla="*/ 120 w 744"/>
                <a:gd name="T9" fmla="*/ 480 h 576"/>
                <a:gd name="T10" fmla="*/ 0 60000 65536"/>
                <a:gd name="T11" fmla="*/ 0 60000 65536"/>
                <a:gd name="T12" fmla="*/ 0 60000 65536"/>
                <a:gd name="T13" fmla="*/ 0 60000 65536"/>
                <a:gd name="T14" fmla="*/ 0 60000 65536"/>
                <a:gd name="T15" fmla="*/ 0 w 744"/>
                <a:gd name="T16" fmla="*/ 0 h 576"/>
                <a:gd name="T17" fmla="*/ 744 w 744"/>
                <a:gd name="T18" fmla="*/ 576 h 576"/>
              </a:gdLst>
              <a:ahLst/>
              <a:cxnLst>
                <a:cxn ang="T10">
                  <a:pos x="T0" y="T1"/>
                </a:cxn>
                <a:cxn ang="T11">
                  <a:pos x="T2" y="T3"/>
                </a:cxn>
                <a:cxn ang="T12">
                  <a:pos x="T4" y="T5"/>
                </a:cxn>
                <a:cxn ang="T13">
                  <a:pos x="T6" y="T7"/>
                </a:cxn>
                <a:cxn ang="T14">
                  <a:pos x="T8" y="T9"/>
                </a:cxn>
              </a:cxnLst>
              <a:rect l="T15" t="T16" r="T17" b="T18"/>
              <a:pathLst>
                <a:path w="744" h="576">
                  <a:moveTo>
                    <a:pt x="264" y="576"/>
                  </a:moveTo>
                  <a:cubicBezTo>
                    <a:pt x="456" y="548"/>
                    <a:pt x="648" y="520"/>
                    <a:pt x="696" y="432"/>
                  </a:cubicBezTo>
                  <a:cubicBezTo>
                    <a:pt x="744" y="344"/>
                    <a:pt x="656" y="96"/>
                    <a:pt x="552" y="48"/>
                  </a:cubicBezTo>
                  <a:cubicBezTo>
                    <a:pt x="448" y="0"/>
                    <a:pt x="144" y="72"/>
                    <a:pt x="72" y="144"/>
                  </a:cubicBezTo>
                  <a:cubicBezTo>
                    <a:pt x="0" y="216"/>
                    <a:pt x="60" y="348"/>
                    <a:pt x="120" y="48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72" name="Text Box 17">
              <a:extLst>
                <a:ext uri="{FF2B5EF4-FFF2-40B4-BE49-F238E27FC236}">
                  <a16:creationId xmlns:a16="http://schemas.microsoft.com/office/drawing/2014/main" id="{1257929C-A966-4A50-BECE-DBC6A1399067}"/>
                </a:ext>
              </a:extLst>
            </p:cNvPr>
            <p:cNvSpPr txBox="1">
              <a:spLocks noChangeArrowheads="1"/>
            </p:cNvSpPr>
            <p:nvPr/>
          </p:nvSpPr>
          <p:spPr bwMode="auto">
            <a:xfrm>
              <a:off x="3538" y="720"/>
              <a:ext cx="5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a:t>
              </a:r>
            </a:p>
          </p:txBody>
        </p:sp>
      </p:grpSp>
      <p:grpSp>
        <p:nvGrpSpPr>
          <p:cNvPr id="7" name="Group 18">
            <a:extLst>
              <a:ext uri="{FF2B5EF4-FFF2-40B4-BE49-F238E27FC236}">
                <a16:creationId xmlns:a16="http://schemas.microsoft.com/office/drawing/2014/main" id="{E868A424-E08D-4819-AD98-D1A17E0FC0F4}"/>
              </a:ext>
            </a:extLst>
          </p:cNvPr>
          <p:cNvGrpSpPr>
            <a:grpSpLocks/>
          </p:cNvGrpSpPr>
          <p:nvPr/>
        </p:nvGrpSpPr>
        <p:grpSpPr bwMode="auto">
          <a:xfrm>
            <a:off x="3025775" y="2057400"/>
            <a:ext cx="2667000" cy="458788"/>
            <a:chOff x="1906" y="1296"/>
            <a:chExt cx="1680" cy="289"/>
          </a:xfrm>
        </p:grpSpPr>
        <p:sp>
          <p:nvSpPr>
            <p:cNvPr id="87069" name="Freeform 19">
              <a:extLst>
                <a:ext uri="{FF2B5EF4-FFF2-40B4-BE49-F238E27FC236}">
                  <a16:creationId xmlns:a16="http://schemas.microsoft.com/office/drawing/2014/main" id="{C074A528-745D-4266-99C2-0C31E8828B74}"/>
                </a:ext>
              </a:extLst>
            </p:cNvPr>
            <p:cNvSpPr>
              <a:spLocks/>
            </p:cNvSpPr>
            <p:nvPr/>
          </p:nvSpPr>
          <p:spPr bwMode="auto">
            <a:xfrm>
              <a:off x="1906" y="1584"/>
              <a:ext cx="1680" cy="1"/>
            </a:xfrm>
            <a:custGeom>
              <a:avLst/>
              <a:gdLst>
                <a:gd name="T0" fmla="*/ 1680 w 1680"/>
                <a:gd name="T1" fmla="*/ 0 h 1"/>
                <a:gd name="T2" fmla="*/ 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1680" y="0"/>
                  </a:moveTo>
                  <a:cubicBezTo>
                    <a:pt x="1680" y="0"/>
                    <a:pt x="840" y="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70" name="Text Box 20">
              <a:extLst>
                <a:ext uri="{FF2B5EF4-FFF2-40B4-BE49-F238E27FC236}">
                  <a16:creationId xmlns:a16="http://schemas.microsoft.com/office/drawing/2014/main" id="{4AC8A738-39A0-4254-BBA0-A8E28451C28C}"/>
                </a:ext>
              </a:extLst>
            </p:cNvPr>
            <p:cNvSpPr txBox="1">
              <a:spLocks noChangeArrowheads="1"/>
            </p:cNvSpPr>
            <p:nvPr/>
          </p:nvSpPr>
          <p:spPr bwMode="auto">
            <a:xfrm>
              <a:off x="2496" y="129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b="1"/>
                <a:t>PrWr/-</a:t>
              </a:r>
            </a:p>
          </p:txBody>
        </p:sp>
      </p:grpSp>
      <p:grpSp>
        <p:nvGrpSpPr>
          <p:cNvPr id="87051" name="Group 21">
            <a:extLst>
              <a:ext uri="{FF2B5EF4-FFF2-40B4-BE49-F238E27FC236}">
                <a16:creationId xmlns:a16="http://schemas.microsoft.com/office/drawing/2014/main" id="{124B998E-4915-4C67-98FF-16E2A98DFB7C}"/>
              </a:ext>
            </a:extLst>
          </p:cNvPr>
          <p:cNvGrpSpPr>
            <a:grpSpLocks/>
          </p:cNvGrpSpPr>
          <p:nvPr/>
        </p:nvGrpSpPr>
        <p:grpSpPr bwMode="auto">
          <a:xfrm>
            <a:off x="5715000" y="4724400"/>
            <a:ext cx="762000" cy="685800"/>
            <a:chOff x="864" y="1104"/>
            <a:chExt cx="480" cy="432"/>
          </a:xfrm>
        </p:grpSpPr>
        <p:sp>
          <p:nvSpPr>
            <p:cNvPr id="87067" name="Oval 22">
              <a:extLst>
                <a:ext uri="{FF2B5EF4-FFF2-40B4-BE49-F238E27FC236}">
                  <a16:creationId xmlns:a16="http://schemas.microsoft.com/office/drawing/2014/main" id="{5C59D08E-268C-4B12-B530-E30B97149924}"/>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68" name="Text Box 23">
              <a:extLst>
                <a:ext uri="{FF2B5EF4-FFF2-40B4-BE49-F238E27FC236}">
                  <a16:creationId xmlns:a16="http://schemas.microsoft.com/office/drawing/2014/main" id="{B9B17852-BC86-4045-ADB8-B85E07B97689}"/>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 I</a:t>
              </a:r>
            </a:p>
          </p:txBody>
        </p:sp>
      </p:grpSp>
      <p:grpSp>
        <p:nvGrpSpPr>
          <p:cNvPr id="9" name="Group 24">
            <a:extLst>
              <a:ext uri="{FF2B5EF4-FFF2-40B4-BE49-F238E27FC236}">
                <a16:creationId xmlns:a16="http://schemas.microsoft.com/office/drawing/2014/main" id="{1EE3C7BC-AC69-4B94-BB1F-3207112FE7D9}"/>
              </a:ext>
            </a:extLst>
          </p:cNvPr>
          <p:cNvGrpSpPr>
            <a:grpSpLocks/>
          </p:cNvGrpSpPr>
          <p:nvPr/>
        </p:nvGrpSpPr>
        <p:grpSpPr bwMode="auto">
          <a:xfrm>
            <a:off x="6096001" y="2971800"/>
            <a:ext cx="2454276" cy="1752600"/>
            <a:chOff x="3840" y="1872"/>
            <a:chExt cx="1546" cy="1104"/>
          </a:xfrm>
        </p:grpSpPr>
        <p:sp>
          <p:nvSpPr>
            <p:cNvPr id="87065" name="Text Box 25">
              <a:extLst>
                <a:ext uri="{FF2B5EF4-FFF2-40B4-BE49-F238E27FC236}">
                  <a16:creationId xmlns:a16="http://schemas.microsoft.com/office/drawing/2014/main" id="{851F29B5-63AC-4443-B848-602311F2172F}"/>
                </a:ext>
              </a:extLst>
            </p:cNvPr>
            <p:cNvSpPr txBox="1">
              <a:spLocks noChangeArrowheads="1"/>
            </p:cNvSpPr>
            <p:nvPr/>
          </p:nvSpPr>
          <p:spPr bwMode="auto">
            <a:xfrm>
              <a:off x="3936" y="2304"/>
              <a:ext cx="14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b="1" dirty="0" err="1"/>
                <a:t>PrRd</a:t>
              </a:r>
              <a:r>
                <a:rPr lang="en-US" altLang="zh-CN" sz="1800" b="1" dirty="0"/>
                <a:t>/</a:t>
              </a:r>
              <a:r>
                <a:rPr lang="en-US" altLang="zh-CN" sz="1800" b="1" dirty="0" err="1">
                  <a:highlight>
                    <a:srgbClr val="FFFF00"/>
                  </a:highlight>
                </a:rPr>
                <a:t>BusRd</a:t>
              </a:r>
              <a:r>
                <a:rPr lang="en-US" altLang="zh-CN" sz="1800" b="1" dirty="0">
                  <a:highlight>
                    <a:srgbClr val="FFFF00"/>
                  </a:highlight>
                </a:rPr>
                <a:t>(!C)</a:t>
              </a:r>
            </a:p>
          </p:txBody>
        </p:sp>
        <p:sp>
          <p:nvSpPr>
            <p:cNvPr id="87066" name="Freeform 26">
              <a:extLst>
                <a:ext uri="{FF2B5EF4-FFF2-40B4-BE49-F238E27FC236}">
                  <a16:creationId xmlns:a16="http://schemas.microsoft.com/office/drawing/2014/main" id="{03FEE1D0-AB26-45A1-BD91-89F514D37FCD}"/>
                </a:ext>
              </a:extLst>
            </p:cNvPr>
            <p:cNvSpPr>
              <a:spLocks/>
            </p:cNvSpPr>
            <p:nvPr/>
          </p:nvSpPr>
          <p:spPr bwMode="auto">
            <a:xfrm>
              <a:off x="3840" y="1872"/>
              <a:ext cx="1" cy="1104"/>
            </a:xfrm>
            <a:custGeom>
              <a:avLst/>
              <a:gdLst>
                <a:gd name="T0" fmla="*/ 0 w 1"/>
                <a:gd name="T1" fmla="*/ 1104 h 1104"/>
                <a:gd name="T2" fmla="*/ 0 w 1"/>
                <a:gd name="T3" fmla="*/ 0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1104"/>
                  </a:moveTo>
                  <a:cubicBezTo>
                    <a:pt x="0" y="1104"/>
                    <a:pt x="0" y="552"/>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0" name="Group 27">
            <a:extLst>
              <a:ext uri="{FF2B5EF4-FFF2-40B4-BE49-F238E27FC236}">
                <a16:creationId xmlns:a16="http://schemas.microsoft.com/office/drawing/2014/main" id="{852E8F70-0AF5-4DE7-A780-77019D2939AE}"/>
              </a:ext>
            </a:extLst>
          </p:cNvPr>
          <p:cNvGrpSpPr>
            <a:grpSpLocks/>
          </p:cNvGrpSpPr>
          <p:nvPr/>
        </p:nvGrpSpPr>
        <p:grpSpPr bwMode="auto">
          <a:xfrm>
            <a:off x="3048000" y="5016500"/>
            <a:ext cx="2667000" cy="455613"/>
            <a:chOff x="1920" y="3160"/>
            <a:chExt cx="1680" cy="287"/>
          </a:xfrm>
        </p:grpSpPr>
        <p:sp>
          <p:nvSpPr>
            <p:cNvPr id="87063" name="Freeform 28">
              <a:extLst>
                <a:ext uri="{FF2B5EF4-FFF2-40B4-BE49-F238E27FC236}">
                  <a16:creationId xmlns:a16="http://schemas.microsoft.com/office/drawing/2014/main" id="{5C80F0E1-8938-410C-A12A-3B77D1267B80}"/>
                </a:ext>
              </a:extLst>
            </p:cNvPr>
            <p:cNvSpPr>
              <a:spLocks/>
            </p:cNvSpPr>
            <p:nvPr/>
          </p:nvSpPr>
          <p:spPr bwMode="auto">
            <a:xfrm>
              <a:off x="1920" y="3160"/>
              <a:ext cx="1680" cy="8"/>
            </a:xfrm>
            <a:custGeom>
              <a:avLst/>
              <a:gdLst>
                <a:gd name="T0" fmla="*/ 1680 w 1680"/>
                <a:gd name="T1" fmla="*/ 8 h 8"/>
                <a:gd name="T2" fmla="*/ 0 w 1680"/>
                <a:gd name="T3" fmla="*/ 8 h 8"/>
                <a:gd name="T4" fmla="*/ 0 60000 65536"/>
                <a:gd name="T5" fmla="*/ 0 60000 65536"/>
                <a:gd name="T6" fmla="*/ 0 w 1680"/>
                <a:gd name="T7" fmla="*/ 0 h 8"/>
                <a:gd name="T8" fmla="*/ 1680 w 1680"/>
                <a:gd name="T9" fmla="*/ 8 h 8"/>
              </a:gdLst>
              <a:ahLst/>
              <a:cxnLst>
                <a:cxn ang="T4">
                  <a:pos x="T0" y="T1"/>
                </a:cxn>
                <a:cxn ang="T5">
                  <a:pos x="T2" y="T3"/>
                </a:cxn>
              </a:cxnLst>
              <a:rect l="T6" t="T7" r="T8" b="T9"/>
              <a:pathLst>
                <a:path w="1680" h="8">
                  <a:moveTo>
                    <a:pt x="1680" y="8"/>
                  </a:moveTo>
                  <a:cubicBezTo>
                    <a:pt x="964" y="4"/>
                    <a:pt x="248" y="0"/>
                    <a:pt x="0" y="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64" name="Text Box 29">
              <a:extLst>
                <a:ext uri="{FF2B5EF4-FFF2-40B4-BE49-F238E27FC236}">
                  <a16:creationId xmlns:a16="http://schemas.microsoft.com/office/drawing/2014/main" id="{783AE74D-4469-4FE8-95E0-B2896FEC1D06}"/>
                </a:ext>
              </a:extLst>
            </p:cNvPr>
            <p:cNvSpPr txBox="1">
              <a:spLocks noChangeArrowheads="1"/>
            </p:cNvSpPr>
            <p:nvPr/>
          </p:nvSpPr>
          <p:spPr bwMode="auto">
            <a:xfrm>
              <a:off x="2112" y="3216"/>
              <a:ext cx="1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PrRd</a:t>
              </a:r>
              <a:r>
                <a:rPr lang="en-US" altLang="zh-CN" sz="1800" dirty="0"/>
                <a:t>/</a:t>
              </a:r>
              <a:r>
                <a:rPr lang="en-US" altLang="zh-CN" sz="1800" dirty="0" err="1">
                  <a:highlight>
                    <a:srgbClr val="FFFF00"/>
                  </a:highlight>
                </a:rPr>
                <a:t>BusRd</a:t>
              </a:r>
              <a:r>
                <a:rPr lang="en-US" altLang="zh-CN" sz="1800" dirty="0">
                  <a:highlight>
                    <a:srgbClr val="FFFF00"/>
                  </a:highlight>
                </a:rPr>
                <a:t>(C)</a:t>
              </a:r>
            </a:p>
          </p:txBody>
        </p:sp>
      </p:grpSp>
      <p:grpSp>
        <p:nvGrpSpPr>
          <p:cNvPr id="11" name="Group 30">
            <a:extLst>
              <a:ext uri="{FF2B5EF4-FFF2-40B4-BE49-F238E27FC236}">
                <a16:creationId xmlns:a16="http://schemas.microsoft.com/office/drawing/2014/main" id="{9723013E-D84A-4681-8AE7-90F04A5D2293}"/>
              </a:ext>
            </a:extLst>
          </p:cNvPr>
          <p:cNvGrpSpPr>
            <a:grpSpLocks/>
          </p:cNvGrpSpPr>
          <p:nvPr/>
        </p:nvGrpSpPr>
        <p:grpSpPr bwMode="auto">
          <a:xfrm>
            <a:off x="2971800" y="2895600"/>
            <a:ext cx="2819400" cy="1905000"/>
            <a:chOff x="1872" y="1824"/>
            <a:chExt cx="1776" cy="1200"/>
          </a:xfrm>
        </p:grpSpPr>
        <p:sp>
          <p:nvSpPr>
            <p:cNvPr id="87061" name="Freeform 31">
              <a:extLst>
                <a:ext uri="{FF2B5EF4-FFF2-40B4-BE49-F238E27FC236}">
                  <a16:creationId xmlns:a16="http://schemas.microsoft.com/office/drawing/2014/main" id="{BA5D3D24-6DD7-4018-BE9F-A241E1B585D9}"/>
                </a:ext>
              </a:extLst>
            </p:cNvPr>
            <p:cNvSpPr>
              <a:spLocks/>
            </p:cNvSpPr>
            <p:nvPr/>
          </p:nvSpPr>
          <p:spPr bwMode="auto">
            <a:xfrm>
              <a:off x="1872" y="1824"/>
              <a:ext cx="1776" cy="1200"/>
            </a:xfrm>
            <a:custGeom>
              <a:avLst/>
              <a:gdLst>
                <a:gd name="T0" fmla="*/ 1776 w 1776"/>
                <a:gd name="T1" fmla="*/ 1200 h 1200"/>
                <a:gd name="T2" fmla="*/ 0 w 1776"/>
                <a:gd name="T3" fmla="*/ 0 h 1200"/>
                <a:gd name="T4" fmla="*/ 0 60000 65536"/>
                <a:gd name="T5" fmla="*/ 0 60000 65536"/>
                <a:gd name="T6" fmla="*/ 0 w 1776"/>
                <a:gd name="T7" fmla="*/ 0 h 1200"/>
                <a:gd name="T8" fmla="*/ 1776 w 1776"/>
                <a:gd name="T9" fmla="*/ 1200 h 1200"/>
              </a:gdLst>
              <a:ahLst/>
              <a:cxnLst>
                <a:cxn ang="T4">
                  <a:pos x="T0" y="T1"/>
                </a:cxn>
                <a:cxn ang="T5">
                  <a:pos x="T2" y="T3"/>
                </a:cxn>
              </a:cxnLst>
              <a:rect l="T6" t="T7" r="T8" b="T9"/>
              <a:pathLst>
                <a:path w="1776" h="1200">
                  <a:moveTo>
                    <a:pt x="1776" y="1200"/>
                  </a:moveTo>
                  <a:cubicBezTo>
                    <a:pt x="1036" y="700"/>
                    <a:pt x="296" y="20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62" name="Text Box 32">
              <a:extLst>
                <a:ext uri="{FF2B5EF4-FFF2-40B4-BE49-F238E27FC236}">
                  <a16:creationId xmlns:a16="http://schemas.microsoft.com/office/drawing/2014/main" id="{BBD5CE8F-D0E0-4D4F-AAFA-740FAC32B243}"/>
                </a:ext>
              </a:extLst>
            </p:cNvPr>
            <p:cNvSpPr txBox="1">
              <a:spLocks noChangeArrowheads="1"/>
            </p:cNvSpPr>
            <p:nvPr/>
          </p:nvSpPr>
          <p:spPr bwMode="auto">
            <a:xfrm>
              <a:off x="2496" y="2064"/>
              <a:ext cx="10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PrWr/BusRdX</a:t>
              </a:r>
            </a:p>
          </p:txBody>
        </p:sp>
      </p:grpSp>
      <p:grpSp>
        <p:nvGrpSpPr>
          <p:cNvPr id="12" name="Group 33">
            <a:extLst>
              <a:ext uri="{FF2B5EF4-FFF2-40B4-BE49-F238E27FC236}">
                <a16:creationId xmlns:a16="http://schemas.microsoft.com/office/drawing/2014/main" id="{33FEBDBF-BB62-4BCC-A7DB-4B108D4415F9}"/>
              </a:ext>
            </a:extLst>
          </p:cNvPr>
          <p:cNvGrpSpPr>
            <a:grpSpLocks/>
          </p:cNvGrpSpPr>
          <p:nvPr/>
        </p:nvGrpSpPr>
        <p:grpSpPr bwMode="auto">
          <a:xfrm>
            <a:off x="2590800" y="2971800"/>
            <a:ext cx="1817688" cy="1752600"/>
            <a:chOff x="1632" y="1872"/>
            <a:chExt cx="1145" cy="1104"/>
          </a:xfrm>
        </p:grpSpPr>
        <p:sp>
          <p:nvSpPr>
            <p:cNvPr id="87059" name="Freeform 34">
              <a:extLst>
                <a:ext uri="{FF2B5EF4-FFF2-40B4-BE49-F238E27FC236}">
                  <a16:creationId xmlns:a16="http://schemas.microsoft.com/office/drawing/2014/main" id="{8760C914-C10D-417C-8337-AFACEC97491C}"/>
                </a:ext>
              </a:extLst>
            </p:cNvPr>
            <p:cNvSpPr>
              <a:spLocks/>
            </p:cNvSpPr>
            <p:nvPr/>
          </p:nvSpPr>
          <p:spPr bwMode="auto">
            <a:xfrm>
              <a:off x="1632" y="1872"/>
              <a:ext cx="1" cy="1104"/>
            </a:xfrm>
            <a:custGeom>
              <a:avLst/>
              <a:gdLst>
                <a:gd name="T0" fmla="*/ 0 w 1"/>
                <a:gd name="T1" fmla="*/ 1104 h 1104"/>
                <a:gd name="T2" fmla="*/ 0 w 1"/>
                <a:gd name="T3" fmla="*/ 0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1104"/>
                  </a:moveTo>
                  <a:cubicBezTo>
                    <a:pt x="0" y="644"/>
                    <a:pt x="0" y="184"/>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60" name="Text Box 35">
              <a:extLst>
                <a:ext uri="{FF2B5EF4-FFF2-40B4-BE49-F238E27FC236}">
                  <a16:creationId xmlns:a16="http://schemas.microsoft.com/office/drawing/2014/main" id="{B8EE3725-B4D4-406E-98EE-3B3948CF4364}"/>
                </a:ext>
              </a:extLst>
            </p:cNvPr>
            <p:cNvSpPr txBox="1">
              <a:spLocks noChangeArrowheads="1"/>
            </p:cNvSpPr>
            <p:nvPr/>
          </p:nvSpPr>
          <p:spPr bwMode="auto">
            <a:xfrm>
              <a:off x="1632" y="2592"/>
              <a:ext cx="11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PrWr</a:t>
              </a:r>
              <a:r>
                <a:rPr lang="en-US" altLang="zh-CN" sz="1800" dirty="0"/>
                <a:t>/</a:t>
              </a:r>
              <a:r>
                <a:rPr lang="en-US" altLang="zh-CN" sz="1800" dirty="0" err="1">
                  <a:highlight>
                    <a:srgbClr val="FFFF00"/>
                  </a:highlight>
                </a:rPr>
                <a:t>BusUpgr</a:t>
              </a:r>
              <a:endParaRPr lang="en-US" altLang="zh-CN" sz="1800" dirty="0">
                <a:highlight>
                  <a:srgbClr val="FFFF00"/>
                </a:highlight>
              </a:endParaRPr>
            </a:p>
          </p:txBody>
        </p:sp>
      </p:grpSp>
      <p:grpSp>
        <p:nvGrpSpPr>
          <p:cNvPr id="13" name="Group 36">
            <a:extLst>
              <a:ext uri="{FF2B5EF4-FFF2-40B4-BE49-F238E27FC236}">
                <a16:creationId xmlns:a16="http://schemas.microsoft.com/office/drawing/2014/main" id="{EB96ECE8-B0F6-406D-BD75-1DC0EEF9A68C}"/>
              </a:ext>
            </a:extLst>
          </p:cNvPr>
          <p:cNvGrpSpPr>
            <a:grpSpLocks/>
          </p:cNvGrpSpPr>
          <p:nvPr/>
        </p:nvGrpSpPr>
        <p:grpSpPr bwMode="auto">
          <a:xfrm>
            <a:off x="914400" y="5181600"/>
            <a:ext cx="1993900" cy="823913"/>
            <a:chOff x="576" y="3264"/>
            <a:chExt cx="1256" cy="519"/>
          </a:xfrm>
        </p:grpSpPr>
        <p:sp>
          <p:nvSpPr>
            <p:cNvPr id="87057" name="Freeform 37">
              <a:extLst>
                <a:ext uri="{FF2B5EF4-FFF2-40B4-BE49-F238E27FC236}">
                  <a16:creationId xmlns:a16="http://schemas.microsoft.com/office/drawing/2014/main" id="{BFBEAF4E-BE9C-4A2B-A880-AC3A6A14F989}"/>
                </a:ext>
              </a:extLst>
            </p:cNvPr>
            <p:cNvSpPr>
              <a:spLocks/>
            </p:cNvSpPr>
            <p:nvPr/>
          </p:nvSpPr>
          <p:spPr bwMode="auto">
            <a:xfrm>
              <a:off x="1048" y="3264"/>
              <a:ext cx="784" cy="504"/>
            </a:xfrm>
            <a:custGeom>
              <a:avLst/>
              <a:gdLst>
                <a:gd name="T0" fmla="*/ 392 w 784"/>
                <a:gd name="T1" fmla="*/ 0 h 504"/>
                <a:gd name="T2" fmla="*/ 8 w 784"/>
                <a:gd name="T3" fmla="*/ 192 h 504"/>
                <a:gd name="T4" fmla="*/ 344 w 784"/>
                <a:gd name="T5" fmla="*/ 480 h 504"/>
                <a:gd name="T6" fmla="*/ 728 w 784"/>
                <a:gd name="T7" fmla="*/ 336 h 504"/>
                <a:gd name="T8" fmla="*/ 680 w 784"/>
                <a:gd name="T9" fmla="*/ 144 h 504"/>
                <a:gd name="T10" fmla="*/ 0 60000 65536"/>
                <a:gd name="T11" fmla="*/ 0 60000 65536"/>
                <a:gd name="T12" fmla="*/ 0 60000 65536"/>
                <a:gd name="T13" fmla="*/ 0 60000 65536"/>
                <a:gd name="T14" fmla="*/ 0 60000 65536"/>
                <a:gd name="T15" fmla="*/ 0 w 784"/>
                <a:gd name="T16" fmla="*/ 0 h 504"/>
                <a:gd name="T17" fmla="*/ 784 w 784"/>
                <a:gd name="T18" fmla="*/ 504 h 504"/>
              </a:gdLst>
              <a:ahLst/>
              <a:cxnLst>
                <a:cxn ang="T10">
                  <a:pos x="T0" y="T1"/>
                </a:cxn>
                <a:cxn ang="T11">
                  <a:pos x="T2" y="T3"/>
                </a:cxn>
                <a:cxn ang="T12">
                  <a:pos x="T4" y="T5"/>
                </a:cxn>
                <a:cxn ang="T13">
                  <a:pos x="T6" y="T7"/>
                </a:cxn>
                <a:cxn ang="T14">
                  <a:pos x="T8" y="T9"/>
                </a:cxn>
              </a:cxnLst>
              <a:rect l="T15" t="T16" r="T17" b="T18"/>
              <a:pathLst>
                <a:path w="784" h="504">
                  <a:moveTo>
                    <a:pt x="392" y="0"/>
                  </a:moveTo>
                  <a:cubicBezTo>
                    <a:pt x="204" y="56"/>
                    <a:pt x="16" y="112"/>
                    <a:pt x="8" y="192"/>
                  </a:cubicBezTo>
                  <a:cubicBezTo>
                    <a:pt x="0" y="272"/>
                    <a:pt x="224" y="456"/>
                    <a:pt x="344" y="480"/>
                  </a:cubicBezTo>
                  <a:cubicBezTo>
                    <a:pt x="464" y="504"/>
                    <a:pt x="672" y="392"/>
                    <a:pt x="728" y="336"/>
                  </a:cubicBezTo>
                  <a:cubicBezTo>
                    <a:pt x="784" y="280"/>
                    <a:pt x="732" y="212"/>
                    <a:pt x="680" y="14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7058" name="Text Box 38">
              <a:extLst>
                <a:ext uri="{FF2B5EF4-FFF2-40B4-BE49-F238E27FC236}">
                  <a16:creationId xmlns:a16="http://schemas.microsoft.com/office/drawing/2014/main" id="{8670A066-7477-4075-B2FD-764BF5171CEF}"/>
                </a:ext>
              </a:extLst>
            </p:cNvPr>
            <p:cNvSpPr txBox="1">
              <a:spLocks noChangeArrowheads="1"/>
            </p:cNvSpPr>
            <p:nvPr/>
          </p:nvSpPr>
          <p:spPr bwMode="auto">
            <a:xfrm>
              <a:off x="576" y="3552"/>
              <a:ext cx="5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PrRd/-</a:t>
              </a:r>
            </a:p>
          </p:txBody>
        </p:sp>
      </p:grpSp>
      <p:sp>
        <p:nvSpPr>
          <p:cNvPr id="2" name="文本框 1">
            <a:extLst>
              <a:ext uri="{FF2B5EF4-FFF2-40B4-BE49-F238E27FC236}">
                <a16:creationId xmlns:a16="http://schemas.microsoft.com/office/drawing/2014/main" id="{3BCEBCCC-5FA1-46B6-AF2B-2180460B9C91}"/>
              </a:ext>
            </a:extLst>
          </p:cNvPr>
          <p:cNvSpPr txBox="1"/>
          <p:nvPr/>
        </p:nvSpPr>
        <p:spPr>
          <a:xfrm>
            <a:off x="4875449" y="5780088"/>
            <a:ext cx="3080927" cy="830997"/>
          </a:xfrm>
          <a:prstGeom prst="rect">
            <a:avLst/>
          </a:prstGeom>
          <a:noFill/>
          <a:ln>
            <a:solidFill>
              <a:srgbClr val="C00000"/>
            </a:solidFill>
          </a:ln>
        </p:spPr>
        <p:txBody>
          <a:bodyPr wrap="square" rtlCol="0">
            <a:spAutoFit/>
          </a:bodyPr>
          <a:lstStyle/>
          <a:p>
            <a:pPr algn="ctr"/>
            <a:r>
              <a:rPr lang="en-US" altLang="zh-CN" sz="2400" b="1" dirty="0">
                <a:solidFill>
                  <a:srgbClr val="0000FF"/>
                </a:solidFill>
              </a:rPr>
              <a:t>!C</a:t>
            </a:r>
            <a:r>
              <a:rPr lang="en-US" altLang="zh-CN" sz="2400" dirty="0">
                <a:solidFill>
                  <a:srgbClr val="0000FF"/>
                </a:solidFill>
              </a:rPr>
              <a:t>: </a:t>
            </a:r>
            <a:r>
              <a:rPr lang="en-US" altLang="zh-CN" sz="2400" dirty="0"/>
              <a:t>no copies exist</a:t>
            </a:r>
          </a:p>
          <a:p>
            <a:pPr algn="ctr"/>
            <a:r>
              <a:rPr lang="en-US" altLang="zh-CN" sz="2400" b="1" dirty="0">
                <a:solidFill>
                  <a:srgbClr val="0000FF"/>
                </a:solidFill>
              </a:rPr>
              <a:t>C</a:t>
            </a:r>
            <a:r>
              <a:rPr lang="en-US" altLang="zh-CN" sz="2400" dirty="0">
                <a:solidFill>
                  <a:srgbClr val="0000FF"/>
                </a:solidFill>
              </a:rPr>
              <a:t>: </a:t>
            </a:r>
            <a:r>
              <a:rPr lang="en-US" altLang="zh-CN" sz="2400" dirty="0"/>
              <a:t>other copies exist</a:t>
            </a:r>
            <a:endParaRPr lang="zh-CN" altLang="en-US" sz="2400" dirty="0"/>
          </a:p>
        </p:txBody>
      </p:sp>
    </p:spTree>
    <p:extLst>
      <p:ext uri="{BB962C8B-B14F-4D97-AF65-F5344CB8AC3E}">
        <p14:creationId xmlns:p14="http://schemas.microsoft.com/office/powerpoint/2010/main" val="726628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5">
            <a:extLst>
              <a:ext uri="{FF2B5EF4-FFF2-40B4-BE49-F238E27FC236}">
                <a16:creationId xmlns:a16="http://schemas.microsoft.com/office/drawing/2014/main" id="{DBEDED33-2B28-40C8-A1D0-81AAF34227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D18DA942-D627-437A-AD28-5D7C77A43646}" type="slidenum">
              <a:rPr lang="en-US" altLang="zh-CN" sz="1200"/>
              <a:pPr/>
              <a:t>67</a:t>
            </a:fld>
            <a:endParaRPr lang="en-US" altLang="zh-CN" sz="1200"/>
          </a:p>
        </p:txBody>
      </p:sp>
      <p:sp>
        <p:nvSpPr>
          <p:cNvPr id="89092" name="Rectangle 2">
            <a:extLst>
              <a:ext uri="{FF2B5EF4-FFF2-40B4-BE49-F238E27FC236}">
                <a16:creationId xmlns:a16="http://schemas.microsoft.com/office/drawing/2014/main" id="{4BF13463-FE28-4ABC-807F-A97B323B383A}"/>
              </a:ext>
            </a:extLst>
          </p:cNvPr>
          <p:cNvSpPr>
            <a:spLocks noGrp="1" noChangeArrowheads="1"/>
          </p:cNvSpPr>
          <p:nvPr>
            <p:ph type="title"/>
          </p:nvPr>
        </p:nvSpPr>
        <p:spPr>
          <a:xfrm>
            <a:off x="176212" y="56597"/>
            <a:ext cx="8686800" cy="1143000"/>
          </a:xfrm>
        </p:spPr>
        <p:txBody>
          <a:bodyPr>
            <a:normAutofit/>
          </a:bodyPr>
          <a:lstStyle/>
          <a:p>
            <a:r>
              <a:rPr lang="en-US" altLang="zh-CN" dirty="0"/>
              <a:t>Bus Initiated Transactions</a:t>
            </a:r>
          </a:p>
        </p:txBody>
      </p:sp>
      <p:grpSp>
        <p:nvGrpSpPr>
          <p:cNvPr id="89093" name="Group 3">
            <a:extLst>
              <a:ext uri="{FF2B5EF4-FFF2-40B4-BE49-F238E27FC236}">
                <a16:creationId xmlns:a16="http://schemas.microsoft.com/office/drawing/2014/main" id="{11B1BFC1-7FF9-4185-A446-88403841D278}"/>
              </a:ext>
            </a:extLst>
          </p:cNvPr>
          <p:cNvGrpSpPr>
            <a:grpSpLocks/>
          </p:cNvGrpSpPr>
          <p:nvPr/>
        </p:nvGrpSpPr>
        <p:grpSpPr bwMode="auto">
          <a:xfrm>
            <a:off x="2289671" y="1605136"/>
            <a:ext cx="762000" cy="685800"/>
            <a:chOff x="864" y="1104"/>
            <a:chExt cx="480" cy="432"/>
          </a:xfrm>
        </p:grpSpPr>
        <p:sp>
          <p:nvSpPr>
            <p:cNvPr id="89124" name="Oval 4">
              <a:extLst>
                <a:ext uri="{FF2B5EF4-FFF2-40B4-BE49-F238E27FC236}">
                  <a16:creationId xmlns:a16="http://schemas.microsoft.com/office/drawing/2014/main" id="{A31DC708-16D0-4A71-B86A-FEEF22FB6F5F}"/>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25" name="Text Box 5">
              <a:extLst>
                <a:ext uri="{FF2B5EF4-FFF2-40B4-BE49-F238E27FC236}">
                  <a16:creationId xmlns:a16="http://schemas.microsoft.com/office/drawing/2014/main" id="{23747C1B-EF6C-4834-AE26-9EA052D7B1D7}"/>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M</a:t>
              </a:r>
            </a:p>
          </p:txBody>
        </p:sp>
      </p:grpSp>
      <p:grpSp>
        <p:nvGrpSpPr>
          <p:cNvPr id="89094" name="Group 6">
            <a:extLst>
              <a:ext uri="{FF2B5EF4-FFF2-40B4-BE49-F238E27FC236}">
                <a16:creationId xmlns:a16="http://schemas.microsoft.com/office/drawing/2014/main" id="{5FC33D54-81A6-4CEB-AF50-5E08144919D5}"/>
              </a:ext>
            </a:extLst>
          </p:cNvPr>
          <p:cNvGrpSpPr>
            <a:grpSpLocks/>
          </p:cNvGrpSpPr>
          <p:nvPr/>
        </p:nvGrpSpPr>
        <p:grpSpPr bwMode="auto">
          <a:xfrm>
            <a:off x="5664696" y="4119736"/>
            <a:ext cx="762000" cy="685800"/>
            <a:chOff x="864" y="1104"/>
            <a:chExt cx="480" cy="432"/>
          </a:xfrm>
        </p:grpSpPr>
        <p:sp>
          <p:nvSpPr>
            <p:cNvPr id="89122" name="Oval 7">
              <a:extLst>
                <a:ext uri="{FF2B5EF4-FFF2-40B4-BE49-F238E27FC236}">
                  <a16:creationId xmlns:a16="http://schemas.microsoft.com/office/drawing/2014/main" id="{4A7B2D24-E0DE-46CD-B423-A70C43AE40D2}"/>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23" name="Text Box 8">
              <a:extLst>
                <a:ext uri="{FF2B5EF4-FFF2-40B4-BE49-F238E27FC236}">
                  <a16:creationId xmlns:a16="http://schemas.microsoft.com/office/drawing/2014/main" id="{F7A193C8-515C-4C22-B92E-77F8774F2377}"/>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 I</a:t>
              </a:r>
            </a:p>
          </p:txBody>
        </p:sp>
      </p:grpSp>
      <p:grpSp>
        <p:nvGrpSpPr>
          <p:cNvPr id="89095" name="Group 9">
            <a:extLst>
              <a:ext uri="{FF2B5EF4-FFF2-40B4-BE49-F238E27FC236}">
                <a16:creationId xmlns:a16="http://schemas.microsoft.com/office/drawing/2014/main" id="{3DEE0DBA-34F6-4A8D-A23C-CB1C3A64274C}"/>
              </a:ext>
            </a:extLst>
          </p:cNvPr>
          <p:cNvGrpSpPr>
            <a:grpSpLocks/>
          </p:cNvGrpSpPr>
          <p:nvPr/>
        </p:nvGrpSpPr>
        <p:grpSpPr bwMode="auto">
          <a:xfrm>
            <a:off x="5718671" y="1605136"/>
            <a:ext cx="762000" cy="685800"/>
            <a:chOff x="864" y="1104"/>
            <a:chExt cx="480" cy="432"/>
          </a:xfrm>
        </p:grpSpPr>
        <p:sp>
          <p:nvSpPr>
            <p:cNvPr id="89120" name="Oval 10">
              <a:extLst>
                <a:ext uri="{FF2B5EF4-FFF2-40B4-BE49-F238E27FC236}">
                  <a16:creationId xmlns:a16="http://schemas.microsoft.com/office/drawing/2014/main" id="{B1C12A7C-343C-4998-9704-8E1C75B5229C}"/>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21" name="Text Box 11">
              <a:extLst>
                <a:ext uri="{FF2B5EF4-FFF2-40B4-BE49-F238E27FC236}">
                  <a16:creationId xmlns:a16="http://schemas.microsoft.com/office/drawing/2014/main" id="{D487EF21-07DF-4F5F-8DE3-79857EFA504C}"/>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E</a:t>
              </a:r>
            </a:p>
          </p:txBody>
        </p:sp>
      </p:grpSp>
      <p:grpSp>
        <p:nvGrpSpPr>
          <p:cNvPr id="5" name="Group 12">
            <a:extLst>
              <a:ext uri="{FF2B5EF4-FFF2-40B4-BE49-F238E27FC236}">
                <a16:creationId xmlns:a16="http://schemas.microsoft.com/office/drawing/2014/main" id="{E5832832-111F-42F3-BE70-26D3F5651533}"/>
              </a:ext>
            </a:extLst>
          </p:cNvPr>
          <p:cNvGrpSpPr>
            <a:grpSpLocks/>
          </p:cNvGrpSpPr>
          <p:nvPr/>
        </p:nvGrpSpPr>
        <p:grpSpPr bwMode="auto">
          <a:xfrm>
            <a:off x="5436096" y="4653136"/>
            <a:ext cx="2809875" cy="992188"/>
            <a:chOff x="3408" y="3360"/>
            <a:chExt cx="1770" cy="625"/>
          </a:xfrm>
        </p:grpSpPr>
        <p:sp>
          <p:nvSpPr>
            <p:cNvPr id="89118" name="Freeform 13">
              <a:extLst>
                <a:ext uri="{FF2B5EF4-FFF2-40B4-BE49-F238E27FC236}">
                  <a16:creationId xmlns:a16="http://schemas.microsoft.com/office/drawing/2014/main" id="{FC2F495B-F3C4-4046-A703-31B96CADE27A}"/>
                </a:ext>
              </a:extLst>
            </p:cNvPr>
            <p:cNvSpPr>
              <a:spLocks/>
            </p:cNvSpPr>
            <p:nvPr/>
          </p:nvSpPr>
          <p:spPr bwMode="auto">
            <a:xfrm>
              <a:off x="3408" y="3360"/>
              <a:ext cx="872" cy="536"/>
            </a:xfrm>
            <a:custGeom>
              <a:avLst/>
              <a:gdLst>
                <a:gd name="T0" fmla="*/ 232 w 872"/>
                <a:gd name="T1" fmla="*/ 48 h 536"/>
                <a:gd name="T2" fmla="*/ 40 w 872"/>
                <a:gd name="T3" fmla="*/ 288 h 536"/>
                <a:gd name="T4" fmla="*/ 472 w 872"/>
                <a:gd name="T5" fmla="*/ 528 h 536"/>
                <a:gd name="T6" fmla="*/ 856 w 872"/>
                <a:gd name="T7" fmla="*/ 240 h 536"/>
                <a:gd name="T8" fmla="*/ 568 w 872"/>
                <a:gd name="T9" fmla="*/ 0 h 536"/>
                <a:gd name="T10" fmla="*/ 0 60000 65536"/>
                <a:gd name="T11" fmla="*/ 0 60000 65536"/>
                <a:gd name="T12" fmla="*/ 0 60000 65536"/>
                <a:gd name="T13" fmla="*/ 0 60000 65536"/>
                <a:gd name="T14" fmla="*/ 0 60000 65536"/>
                <a:gd name="T15" fmla="*/ 0 w 872"/>
                <a:gd name="T16" fmla="*/ 0 h 536"/>
                <a:gd name="T17" fmla="*/ 872 w 872"/>
                <a:gd name="T18" fmla="*/ 536 h 536"/>
              </a:gdLst>
              <a:ahLst/>
              <a:cxnLst>
                <a:cxn ang="T10">
                  <a:pos x="T0" y="T1"/>
                </a:cxn>
                <a:cxn ang="T11">
                  <a:pos x="T2" y="T3"/>
                </a:cxn>
                <a:cxn ang="T12">
                  <a:pos x="T4" y="T5"/>
                </a:cxn>
                <a:cxn ang="T13">
                  <a:pos x="T6" y="T7"/>
                </a:cxn>
                <a:cxn ang="T14">
                  <a:pos x="T8" y="T9"/>
                </a:cxn>
              </a:cxnLst>
              <a:rect l="T15" t="T16" r="T17" b="T18"/>
              <a:pathLst>
                <a:path w="872" h="536">
                  <a:moveTo>
                    <a:pt x="232" y="48"/>
                  </a:moveTo>
                  <a:cubicBezTo>
                    <a:pt x="116" y="128"/>
                    <a:pt x="0" y="208"/>
                    <a:pt x="40" y="288"/>
                  </a:cubicBezTo>
                  <a:cubicBezTo>
                    <a:pt x="80" y="368"/>
                    <a:pt x="336" y="536"/>
                    <a:pt x="472" y="528"/>
                  </a:cubicBezTo>
                  <a:cubicBezTo>
                    <a:pt x="608" y="520"/>
                    <a:pt x="840" y="328"/>
                    <a:pt x="856" y="240"/>
                  </a:cubicBezTo>
                  <a:cubicBezTo>
                    <a:pt x="872" y="152"/>
                    <a:pt x="720" y="76"/>
                    <a:pt x="568"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19" name="Text Box 14">
              <a:extLst>
                <a:ext uri="{FF2B5EF4-FFF2-40B4-BE49-F238E27FC236}">
                  <a16:creationId xmlns:a16="http://schemas.microsoft.com/office/drawing/2014/main" id="{EF37080E-B8E0-4BFF-A4A7-B24C53A570A4}"/>
                </a:ext>
              </a:extLst>
            </p:cNvPr>
            <p:cNvSpPr txBox="1">
              <a:spLocks noChangeArrowheads="1"/>
            </p:cNvSpPr>
            <p:nvPr/>
          </p:nvSpPr>
          <p:spPr bwMode="auto">
            <a:xfrm>
              <a:off x="4320" y="3408"/>
              <a:ext cx="85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a:p>
              <a:r>
                <a:rPr lang="en-US" altLang="zh-CN" sz="1800"/>
                <a:t>BusRdX/-</a:t>
              </a:r>
            </a:p>
            <a:p>
              <a:r>
                <a:rPr lang="en-US" altLang="zh-CN" sz="1800"/>
                <a:t>BusUpgr/-</a:t>
              </a:r>
            </a:p>
          </p:txBody>
        </p:sp>
      </p:grpSp>
      <p:grpSp>
        <p:nvGrpSpPr>
          <p:cNvPr id="89097" name="Group 15">
            <a:extLst>
              <a:ext uri="{FF2B5EF4-FFF2-40B4-BE49-F238E27FC236}">
                <a16:creationId xmlns:a16="http://schemas.microsoft.com/office/drawing/2014/main" id="{49A17D67-F539-4CD5-B793-84B46FEEDCF3}"/>
              </a:ext>
            </a:extLst>
          </p:cNvPr>
          <p:cNvGrpSpPr>
            <a:grpSpLocks/>
          </p:cNvGrpSpPr>
          <p:nvPr/>
        </p:nvGrpSpPr>
        <p:grpSpPr bwMode="auto">
          <a:xfrm>
            <a:off x="2311896" y="4043536"/>
            <a:ext cx="762000" cy="685800"/>
            <a:chOff x="864" y="1104"/>
            <a:chExt cx="480" cy="432"/>
          </a:xfrm>
        </p:grpSpPr>
        <p:sp>
          <p:nvSpPr>
            <p:cNvPr id="89116" name="Oval 16">
              <a:extLst>
                <a:ext uri="{FF2B5EF4-FFF2-40B4-BE49-F238E27FC236}">
                  <a16:creationId xmlns:a16="http://schemas.microsoft.com/office/drawing/2014/main" id="{F7AD5CF6-98E4-409F-885A-639F7A740643}"/>
                </a:ext>
              </a:extLst>
            </p:cNvPr>
            <p:cNvSpPr>
              <a:spLocks noChangeArrowheads="1"/>
            </p:cNvSpPr>
            <p:nvPr/>
          </p:nvSpPr>
          <p:spPr bwMode="auto">
            <a:xfrm>
              <a:off x="864" y="1104"/>
              <a:ext cx="480" cy="432"/>
            </a:xfrm>
            <a:prstGeom prst="ellipse">
              <a:avLst/>
            </a:prstGeom>
            <a:solidFill>
              <a:srgbClr val="00FF00"/>
            </a:solidFill>
            <a:ln w="38100">
              <a:solidFill>
                <a:srgbClr val="003300"/>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17" name="Text Box 17">
              <a:extLst>
                <a:ext uri="{FF2B5EF4-FFF2-40B4-BE49-F238E27FC236}">
                  <a16:creationId xmlns:a16="http://schemas.microsoft.com/office/drawing/2014/main" id="{D759B48D-4DF6-4F94-8B13-4CC68789D6B9}"/>
                </a:ext>
              </a:extLst>
            </p:cNvPr>
            <p:cNvSpPr txBox="1">
              <a:spLocks noChangeArrowheads="1"/>
            </p:cNvSpPr>
            <p:nvPr/>
          </p:nvSpPr>
          <p:spPr bwMode="auto">
            <a:xfrm>
              <a:off x="960" y="1156"/>
              <a:ext cx="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2800"/>
                <a:t>S</a:t>
              </a:r>
            </a:p>
          </p:txBody>
        </p:sp>
      </p:grpSp>
      <p:grpSp>
        <p:nvGrpSpPr>
          <p:cNvPr id="7" name="Group 18">
            <a:extLst>
              <a:ext uri="{FF2B5EF4-FFF2-40B4-BE49-F238E27FC236}">
                <a16:creationId xmlns:a16="http://schemas.microsoft.com/office/drawing/2014/main" id="{51D922EF-E476-4875-91B4-F36BBA91786D}"/>
              </a:ext>
            </a:extLst>
          </p:cNvPr>
          <p:cNvGrpSpPr>
            <a:grpSpLocks/>
          </p:cNvGrpSpPr>
          <p:nvPr/>
        </p:nvGrpSpPr>
        <p:grpSpPr bwMode="auto">
          <a:xfrm>
            <a:off x="1016496" y="2290936"/>
            <a:ext cx="1612900" cy="1752600"/>
            <a:chOff x="624" y="1872"/>
            <a:chExt cx="1016" cy="1104"/>
          </a:xfrm>
        </p:grpSpPr>
        <p:sp>
          <p:nvSpPr>
            <p:cNvPr id="89114" name="Text Box 19">
              <a:extLst>
                <a:ext uri="{FF2B5EF4-FFF2-40B4-BE49-F238E27FC236}">
                  <a16:creationId xmlns:a16="http://schemas.microsoft.com/office/drawing/2014/main" id="{D9BCA028-22AA-400A-824D-F947E3416813}"/>
                </a:ext>
              </a:extLst>
            </p:cNvPr>
            <p:cNvSpPr txBox="1">
              <a:spLocks noChangeArrowheads="1"/>
            </p:cNvSpPr>
            <p:nvPr/>
          </p:nvSpPr>
          <p:spPr bwMode="auto">
            <a:xfrm>
              <a:off x="624" y="2160"/>
              <a:ext cx="1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a:t>
              </a:r>
              <a:r>
                <a:rPr lang="en-US" altLang="zh-CN" sz="1800" dirty="0"/>
                <a:t>/Flush</a:t>
              </a:r>
            </a:p>
          </p:txBody>
        </p:sp>
        <p:sp>
          <p:nvSpPr>
            <p:cNvPr id="89115" name="Freeform 20">
              <a:extLst>
                <a:ext uri="{FF2B5EF4-FFF2-40B4-BE49-F238E27FC236}">
                  <a16:creationId xmlns:a16="http://schemas.microsoft.com/office/drawing/2014/main" id="{81BEE219-4A75-4794-8D82-34460AE0F7C2}"/>
                </a:ext>
              </a:extLst>
            </p:cNvPr>
            <p:cNvSpPr>
              <a:spLocks/>
            </p:cNvSpPr>
            <p:nvPr/>
          </p:nvSpPr>
          <p:spPr bwMode="auto">
            <a:xfrm>
              <a:off x="1624" y="1872"/>
              <a:ext cx="8" cy="1104"/>
            </a:xfrm>
            <a:custGeom>
              <a:avLst/>
              <a:gdLst>
                <a:gd name="T0" fmla="*/ 8 w 8"/>
                <a:gd name="T1" fmla="*/ 0 h 1104"/>
                <a:gd name="T2" fmla="*/ 8 w 8"/>
                <a:gd name="T3" fmla="*/ 1104 h 1104"/>
                <a:gd name="T4" fmla="*/ 0 60000 65536"/>
                <a:gd name="T5" fmla="*/ 0 60000 65536"/>
                <a:gd name="T6" fmla="*/ 0 w 8"/>
                <a:gd name="T7" fmla="*/ 0 h 1104"/>
                <a:gd name="T8" fmla="*/ 8 w 8"/>
                <a:gd name="T9" fmla="*/ 1104 h 1104"/>
              </a:gdLst>
              <a:ahLst/>
              <a:cxnLst>
                <a:cxn ang="T4">
                  <a:pos x="T0" y="T1"/>
                </a:cxn>
                <a:cxn ang="T5">
                  <a:pos x="T2" y="T3"/>
                </a:cxn>
              </a:cxnLst>
              <a:rect l="T6" t="T7" r="T8" b="T9"/>
              <a:pathLst>
                <a:path w="8" h="1104">
                  <a:moveTo>
                    <a:pt x="8" y="0"/>
                  </a:moveTo>
                  <a:cubicBezTo>
                    <a:pt x="4" y="464"/>
                    <a:pt x="0" y="928"/>
                    <a:pt x="8" y="11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8" name="Group 21">
            <a:extLst>
              <a:ext uri="{FF2B5EF4-FFF2-40B4-BE49-F238E27FC236}">
                <a16:creationId xmlns:a16="http://schemas.microsoft.com/office/drawing/2014/main" id="{68FFB289-8213-449E-9EDC-FABD109EC33B}"/>
              </a:ext>
            </a:extLst>
          </p:cNvPr>
          <p:cNvGrpSpPr>
            <a:grpSpLocks/>
          </p:cNvGrpSpPr>
          <p:nvPr/>
        </p:nvGrpSpPr>
        <p:grpSpPr bwMode="auto">
          <a:xfrm>
            <a:off x="2840534" y="2214736"/>
            <a:ext cx="2976563" cy="1905000"/>
            <a:chOff x="1773" y="1824"/>
            <a:chExt cx="1875" cy="1200"/>
          </a:xfrm>
        </p:grpSpPr>
        <p:sp>
          <p:nvSpPr>
            <p:cNvPr id="89112" name="Text Box 22">
              <a:extLst>
                <a:ext uri="{FF2B5EF4-FFF2-40B4-BE49-F238E27FC236}">
                  <a16:creationId xmlns:a16="http://schemas.microsoft.com/office/drawing/2014/main" id="{27381CF2-6AEC-4D46-9AF4-33738220479F}"/>
                </a:ext>
              </a:extLst>
            </p:cNvPr>
            <p:cNvSpPr txBox="1">
              <a:spLocks noChangeArrowheads="1"/>
            </p:cNvSpPr>
            <p:nvPr/>
          </p:nvSpPr>
          <p:spPr bwMode="auto">
            <a:xfrm>
              <a:off x="1773" y="2058"/>
              <a:ext cx="12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a:t>
              </a:r>
              <a:r>
                <a:rPr lang="en-US" altLang="zh-CN" sz="1800" dirty="0"/>
                <a:t>/</a:t>
              </a:r>
              <a:r>
                <a:rPr lang="en-US" altLang="zh-CN" sz="1800" dirty="0" err="1"/>
                <a:t>FlushOpt</a:t>
              </a:r>
              <a:endParaRPr lang="en-US" altLang="zh-CN" sz="1800" dirty="0"/>
            </a:p>
          </p:txBody>
        </p:sp>
        <p:sp>
          <p:nvSpPr>
            <p:cNvPr id="89113" name="Freeform 23">
              <a:extLst>
                <a:ext uri="{FF2B5EF4-FFF2-40B4-BE49-F238E27FC236}">
                  <a16:creationId xmlns:a16="http://schemas.microsoft.com/office/drawing/2014/main" id="{D44A5CEA-EA11-466F-9543-303D9027B3A6}"/>
                </a:ext>
              </a:extLst>
            </p:cNvPr>
            <p:cNvSpPr>
              <a:spLocks/>
            </p:cNvSpPr>
            <p:nvPr/>
          </p:nvSpPr>
          <p:spPr bwMode="auto">
            <a:xfrm>
              <a:off x="1872" y="1824"/>
              <a:ext cx="1776" cy="1200"/>
            </a:xfrm>
            <a:custGeom>
              <a:avLst/>
              <a:gdLst>
                <a:gd name="T0" fmla="*/ 1776 w 1776"/>
                <a:gd name="T1" fmla="*/ 0 h 1200"/>
                <a:gd name="T2" fmla="*/ 0 w 1776"/>
                <a:gd name="T3" fmla="*/ 1200 h 1200"/>
                <a:gd name="T4" fmla="*/ 0 60000 65536"/>
                <a:gd name="T5" fmla="*/ 0 60000 65536"/>
                <a:gd name="T6" fmla="*/ 0 w 1776"/>
                <a:gd name="T7" fmla="*/ 0 h 1200"/>
                <a:gd name="T8" fmla="*/ 1776 w 1776"/>
                <a:gd name="T9" fmla="*/ 1200 h 1200"/>
              </a:gdLst>
              <a:ahLst/>
              <a:cxnLst>
                <a:cxn ang="T4">
                  <a:pos x="T0" y="T1"/>
                </a:cxn>
                <a:cxn ang="T5">
                  <a:pos x="T2" y="T3"/>
                </a:cxn>
              </a:cxnLst>
              <a:rect l="T6" t="T7" r="T8" b="T9"/>
              <a:pathLst>
                <a:path w="1776" h="1200">
                  <a:moveTo>
                    <a:pt x="1776" y="0"/>
                  </a:moveTo>
                  <a:cubicBezTo>
                    <a:pt x="1036" y="500"/>
                    <a:pt x="296" y="1000"/>
                    <a:pt x="0" y="120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9" name="Group 24">
            <a:extLst>
              <a:ext uri="{FF2B5EF4-FFF2-40B4-BE49-F238E27FC236}">
                <a16:creationId xmlns:a16="http://schemas.microsoft.com/office/drawing/2014/main" id="{DD2B32AD-962C-447E-B3C1-14330FDFD6EB}"/>
              </a:ext>
            </a:extLst>
          </p:cNvPr>
          <p:cNvGrpSpPr>
            <a:grpSpLocks/>
          </p:cNvGrpSpPr>
          <p:nvPr/>
        </p:nvGrpSpPr>
        <p:grpSpPr bwMode="auto">
          <a:xfrm>
            <a:off x="6045696" y="2290936"/>
            <a:ext cx="2278063" cy="1828800"/>
            <a:chOff x="3792" y="1872"/>
            <a:chExt cx="1435" cy="1152"/>
          </a:xfrm>
        </p:grpSpPr>
        <p:sp>
          <p:nvSpPr>
            <p:cNvPr id="89110" name="Text Box 25">
              <a:extLst>
                <a:ext uri="{FF2B5EF4-FFF2-40B4-BE49-F238E27FC236}">
                  <a16:creationId xmlns:a16="http://schemas.microsoft.com/office/drawing/2014/main" id="{5485B19A-8E6B-4F2E-9B08-CDD94677B36B}"/>
                </a:ext>
              </a:extLst>
            </p:cNvPr>
            <p:cNvSpPr txBox="1">
              <a:spLocks noChangeArrowheads="1"/>
            </p:cNvSpPr>
            <p:nvPr/>
          </p:nvSpPr>
          <p:spPr bwMode="auto">
            <a:xfrm>
              <a:off x="3840" y="2208"/>
              <a:ext cx="13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BusRdX/FlushOpt</a:t>
              </a:r>
            </a:p>
          </p:txBody>
        </p:sp>
        <p:sp>
          <p:nvSpPr>
            <p:cNvPr id="89111" name="Freeform 26">
              <a:extLst>
                <a:ext uri="{FF2B5EF4-FFF2-40B4-BE49-F238E27FC236}">
                  <a16:creationId xmlns:a16="http://schemas.microsoft.com/office/drawing/2014/main" id="{DABCA339-16F6-4BB4-869D-53872A42E906}"/>
                </a:ext>
              </a:extLst>
            </p:cNvPr>
            <p:cNvSpPr>
              <a:spLocks/>
            </p:cNvSpPr>
            <p:nvPr/>
          </p:nvSpPr>
          <p:spPr bwMode="auto">
            <a:xfrm>
              <a:off x="3792" y="1872"/>
              <a:ext cx="1" cy="1152"/>
            </a:xfrm>
            <a:custGeom>
              <a:avLst/>
              <a:gdLst>
                <a:gd name="T0" fmla="*/ 0 w 1"/>
                <a:gd name="T1" fmla="*/ 0 h 1152"/>
                <a:gd name="T2" fmla="*/ 0 w 1"/>
                <a:gd name="T3" fmla="*/ 1152 h 1152"/>
                <a:gd name="T4" fmla="*/ 0 60000 65536"/>
                <a:gd name="T5" fmla="*/ 0 60000 65536"/>
                <a:gd name="T6" fmla="*/ 0 w 1"/>
                <a:gd name="T7" fmla="*/ 0 h 1152"/>
                <a:gd name="T8" fmla="*/ 1 w 1"/>
                <a:gd name="T9" fmla="*/ 1152 h 1152"/>
              </a:gdLst>
              <a:ahLst/>
              <a:cxnLst>
                <a:cxn ang="T4">
                  <a:pos x="T0" y="T1"/>
                </a:cxn>
                <a:cxn ang="T5">
                  <a:pos x="T2" y="T3"/>
                </a:cxn>
              </a:cxnLst>
              <a:rect l="T6" t="T7" r="T8" b="T9"/>
              <a:pathLst>
                <a:path w="1" h="1152">
                  <a:moveTo>
                    <a:pt x="0" y="0"/>
                  </a:moveTo>
                  <a:cubicBezTo>
                    <a:pt x="0" y="480"/>
                    <a:pt x="0" y="960"/>
                    <a:pt x="0" y="115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0" name="Group 27">
            <a:extLst>
              <a:ext uri="{FF2B5EF4-FFF2-40B4-BE49-F238E27FC236}">
                <a16:creationId xmlns:a16="http://schemas.microsoft.com/office/drawing/2014/main" id="{F59D2A60-6868-4CBC-8CA6-B5F96D0119AA}"/>
              </a:ext>
            </a:extLst>
          </p:cNvPr>
          <p:cNvGrpSpPr>
            <a:grpSpLocks/>
          </p:cNvGrpSpPr>
          <p:nvPr/>
        </p:nvGrpSpPr>
        <p:grpSpPr bwMode="auto">
          <a:xfrm>
            <a:off x="2997696" y="1605136"/>
            <a:ext cx="2819400" cy="2514600"/>
            <a:chOff x="1872" y="1440"/>
            <a:chExt cx="1776" cy="1584"/>
          </a:xfrm>
        </p:grpSpPr>
        <p:sp>
          <p:nvSpPr>
            <p:cNvPr id="89108" name="Freeform 28">
              <a:extLst>
                <a:ext uri="{FF2B5EF4-FFF2-40B4-BE49-F238E27FC236}">
                  <a16:creationId xmlns:a16="http://schemas.microsoft.com/office/drawing/2014/main" id="{074FCB5C-9CE8-48F3-BC82-190F92DC0E7B}"/>
                </a:ext>
              </a:extLst>
            </p:cNvPr>
            <p:cNvSpPr>
              <a:spLocks/>
            </p:cNvSpPr>
            <p:nvPr/>
          </p:nvSpPr>
          <p:spPr bwMode="auto">
            <a:xfrm>
              <a:off x="1872" y="1656"/>
              <a:ext cx="1776" cy="1368"/>
            </a:xfrm>
            <a:custGeom>
              <a:avLst/>
              <a:gdLst>
                <a:gd name="T0" fmla="*/ 0 w 1776"/>
                <a:gd name="T1" fmla="*/ 72 h 1368"/>
                <a:gd name="T2" fmla="*/ 1152 w 1776"/>
                <a:gd name="T3" fmla="*/ 216 h 1368"/>
                <a:gd name="T4" fmla="*/ 1776 w 1776"/>
                <a:gd name="T5" fmla="*/ 1368 h 1368"/>
                <a:gd name="T6" fmla="*/ 0 60000 65536"/>
                <a:gd name="T7" fmla="*/ 0 60000 65536"/>
                <a:gd name="T8" fmla="*/ 0 60000 65536"/>
                <a:gd name="T9" fmla="*/ 0 w 1776"/>
                <a:gd name="T10" fmla="*/ 0 h 1368"/>
                <a:gd name="T11" fmla="*/ 1776 w 1776"/>
                <a:gd name="T12" fmla="*/ 1368 h 1368"/>
              </a:gdLst>
              <a:ahLst/>
              <a:cxnLst>
                <a:cxn ang="T6">
                  <a:pos x="T0" y="T1"/>
                </a:cxn>
                <a:cxn ang="T7">
                  <a:pos x="T2" y="T3"/>
                </a:cxn>
                <a:cxn ang="T8">
                  <a:pos x="T4" y="T5"/>
                </a:cxn>
              </a:cxnLst>
              <a:rect l="T9" t="T10" r="T11" b="T12"/>
              <a:pathLst>
                <a:path w="1776" h="1368">
                  <a:moveTo>
                    <a:pt x="0" y="72"/>
                  </a:moveTo>
                  <a:cubicBezTo>
                    <a:pt x="428" y="36"/>
                    <a:pt x="856" y="0"/>
                    <a:pt x="1152" y="216"/>
                  </a:cubicBezTo>
                  <a:cubicBezTo>
                    <a:pt x="1448" y="432"/>
                    <a:pt x="1612" y="900"/>
                    <a:pt x="1776" y="136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09" name="Text Box 29">
              <a:extLst>
                <a:ext uri="{FF2B5EF4-FFF2-40B4-BE49-F238E27FC236}">
                  <a16:creationId xmlns:a16="http://schemas.microsoft.com/office/drawing/2014/main" id="{FAE50223-64F9-41E2-B0F3-82E11A2845F7}"/>
                </a:ext>
              </a:extLst>
            </p:cNvPr>
            <p:cNvSpPr txBox="1">
              <a:spLocks noChangeArrowheads="1"/>
            </p:cNvSpPr>
            <p:nvPr/>
          </p:nvSpPr>
          <p:spPr bwMode="auto">
            <a:xfrm>
              <a:off x="1968" y="1440"/>
              <a:ext cx="11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BusRdX/Flush</a:t>
              </a:r>
            </a:p>
          </p:txBody>
        </p:sp>
      </p:grpSp>
      <p:grpSp>
        <p:nvGrpSpPr>
          <p:cNvPr id="11" name="Group 30">
            <a:extLst>
              <a:ext uri="{FF2B5EF4-FFF2-40B4-BE49-F238E27FC236}">
                <a16:creationId xmlns:a16="http://schemas.microsoft.com/office/drawing/2014/main" id="{F048E551-D9EF-4B8E-82D0-EF0D80C0A4D6}"/>
              </a:ext>
            </a:extLst>
          </p:cNvPr>
          <p:cNvGrpSpPr>
            <a:grpSpLocks/>
          </p:cNvGrpSpPr>
          <p:nvPr/>
        </p:nvGrpSpPr>
        <p:grpSpPr bwMode="auto">
          <a:xfrm>
            <a:off x="3073896" y="4348336"/>
            <a:ext cx="2590800" cy="641350"/>
            <a:chOff x="1920" y="3168"/>
            <a:chExt cx="1632" cy="404"/>
          </a:xfrm>
        </p:grpSpPr>
        <p:sp>
          <p:nvSpPr>
            <p:cNvPr id="89106" name="Freeform 31">
              <a:extLst>
                <a:ext uri="{FF2B5EF4-FFF2-40B4-BE49-F238E27FC236}">
                  <a16:creationId xmlns:a16="http://schemas.microsoft.com/office/drawing/2014/main" id="{05B42AB6-74C0-4567-A562-1B8A53EEDF92}"/>
                </a:ext>
              </a:extLst>
            </p:cNvPr>
            <p:cNvSpPr>
              <a:spLocks/>
            </p:cNvSpPr>
            <p:nvPr/>
          </p:nvSpPr>
          <p:spPr bwMode="auto">
            <a:xfrm>
              <a:off x="1920" y="3168"/>
              <a:ext cx="1632" cy="1"/>
            </a:xfrm>
            <a:custGeom>
              <a:avLst/>
              <a:gdLst>
                <a:gd name="T0" fmla="*/ 0 w 1632"/>
                <a:gd name="T1" fmla="*/ 0 h 1"/>
                <a:gd name="T2" fmla="*/ 1632 w 1632"/>
                <a:gd name="T3" fmla="*/ 0 h 1"/>
                <a:gd name="T4" fmla="*/ 0 60000 65536"/>
                <a:gd name="T5" fmla="*/ 0 60000 65536"/>
                <a:gd name="T6" fmla="*/ 0 w 1632"/>
                <a:gd name="T7" fmla="*/ 0 h 1"/>
                <a:gd name="T8" fmla="*/ 1632 w 1632"/>
                <a:gd name="T9" fmla="*/ 1 h 1"/>
              </a:gdLst>
              <a:ahLst/>
              <a:cxnLst>
                <a:cxn ang="T4">
                  <a:pos x="T0" y="T1"/>
                </a:cxn>
                <a:cxn ang="T5">
                  <a:pos x="T2" y="T3"/>
                </a:cxn>
              </a:cxnLst>
              <a:rect l="T6" t="T7" r="T8" b="T9"/>
              <a:pathLst>
                <a:path w="1632" h="1">
                  <a:moveTo>
                    <a:pt x="0" y="0"/>
                  </a:moveTo>
                  <a:cubicBezTo>
                    <a:pt x="680" y="0"/>
                    <a:pt x="1360" y="0"/>
                    <a:pt x="163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07" name="Text Box 32">
              <a:extLst>
                <a:ext uri="{FF2B5EF4-FFF2-40B4-BE49-F238E27FC236}">
                  <a16:creationId xmlns:a16="http://schemas.microsoft.com/office/drawing/2014/main" id="{797CCEE1-48FB-48B4-94FD-ECF8F02F0A54}"/>
                </a:ext>
              </a:extLst>
            </p:cNvPr>
            <p:cNvSpPr txBox="1">
              <a:spLocks noChangeArrowheads="1"/>
            </p:cNvSpPr>
            <p:nvPr/>
          </p:nvSpPr>
          <p:spPr bwMode="auto">
            <a:xfrm>
              <a:off x="2160" y="3168"/>
              <a:ext cx="13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BusRdX/FlushOpt</a:t>
              </a:r>
            </a:p>
            <a:p>
              <a:r>
                <a:rPr lang="en-US" altLang="zh-CN" sz="1800"/>
                <a:t>BusUpgr/-</a:t>
              </a:r>
            </a:p>
          </p:txBody>
        </p:sp>
      </p:grpSp>
      <p:grpSp>
        <p:nvGrpSpPr>
          <p:cNvPr id="12" name="Group 33">
            <a:extLst>
              <a:ext uri="{FF2B5EF4-FFF2-40B4-BE49-F238E27FC236}">
                <a16:creationId xmlns:a16="http://schemas.microsoft.com/office/drawing/2014/main" id="{4B00C444-DF66-4F93-A739-F4D1865908A2}"/>
              </a:ext>
            </a:extLst>
          </p:cNvPr>
          <p:cNvGrpSpPr>
            <a:grpSpLocks/>
          </p:cNvGrpSpPr>
          <p:nvPr/>
        </p:nvGrpSpPr>
        <p:grpSpPr bwMode="auto">
          <a:xfrm>
            <a:off x="687884" y="4576936"/>
            <a:ext cx="2767013" cy="1166813"/>
            <a:chOff x="417" y="3312"/>
            <a:chExt cx="1743" cy="735"/>
          </a:xfrm>
        </p:grpSpPr>
        <p:sp>
          <p:nvSpPr>
            <p:cNvPr id="89104" name="Freeform 34">
              <a:extLst>
                <a:ext uri="{FF2B5EF4-FFF2-40B4-BE49-F238E27FC236}">
                  <a16:creationId xmlns:a16="http://schemas.microsoft.com/office/drawing/2014/main" id="{E5EACC55-FB89-4071-9FC8-55B385574931}"/>
                </a:ext>
              </a:extLst>
            </p:cNvPr>
            <p:cNvSpPr>
              <a:spLocks/>
            </p:cNvSpPr>
            <p:nvPr/>
          </p:nvSpPr>
          <p:spPr bwMode="auto">
            <a:xfrm>
              <a:off x="1288" y="3312"/>
              <a:ext cx="872" cy="536"/>
            </a:xfrm>
            <a:custGeom>
              <a:avLst/>
              <a:gdLst>
                <a:gd name="T0" fmla="*/ 232 w 872"/>
                <a:gd name="T1" fmla="*/ 48 h 536"/>
                <a:gd name="T2" fmla="*/ 40 w 872"/>
                <a:gd name="T3" fmla="*/ 288 h 536"/>
                <a:gd name="T4" fmla="*/ 472 w 872"/>
                <a:gd name="T5" fmla="*/ 528 h 536"/>
                <a:gd name="T6" fmla="*/ 856 w 872"/>
                <a:gd name="T7" fmla="*/ 240 h 536"/>
                <a:gd name="T8" fmla="*/ 568 w 872"/>
                <a:gd name="T9" fmla="*/ 0 h 536"/>
                <a:gd name="T10" fmla="*/ 0 60000 65536"/>
                <a:gd name="T11" fmla="*/ 0 60000 65536"/>
                <a:gd name="T12" fmla="*/ 0 60000 65536"/>
                <a:gd name="T13" fmla="*/ 0 60000 65536"/>
                <a:gd name="T14" fmla="*/ 0 60000 65536"/>
                <a:gd name="T15" fmla="*/ 0 w 872"/>
                <a:gd name="T16" fmla="*/ 0 h 536"/>
                <a:gd name="T17" fmla="*/ 872 w 872"/>
                <a:gd name="T18" fmla="*/ 536 h 536"/>
              </a:gdLst>
              <a:ahLst/>
              <a:cxnLst>
                <a:cxn ang="T10">
                  <a:pos x="T0" y="T1"/>
                </a:cxn>
                <a:cxn ang="T11">
                  <a:pos x="T2" y="T3"/>
                </a:cxn>
                <a:cxn ang="T12">
                  <a:pos x="T4" y="T5"/>
                </a:cxn>
                <a:cxn ang="T13">
                  <a:pos x="T6" y="T7"/>
                </a:cxn>
                <a:cxn ang="T14">
                  <a:pos x="T8" y="T9"/>
                </a:cxn>
              </a:cxnLst>
              <a:rect l="T15" t="T16" r="T17" b="T18"/>
              <a:pathLst>
                <a:path w="872" h="536">
                  <a:moveTo>
                    <a:pt x="232" y="48"/>
                  </a:moveTo>
                  <a:cubicBezTo>
                    <a:pt x="116" y="128"/>
                    <a:pt x="0" y="208"/>
                    <a:pt x="40" y="288"/>
                  </a:cubicBezTo>
                  <a:cubicBezTo>
                    <a:pt x="80" y="368"/>
                    <a:pt x="336" y="536"/>
                    <a:pt x="472" y="528"/>
                  </a:cubicBezTo>
                  <a:cubicBezTo>
                    <a:pt x="608" y="520"/>
                    <a:pt x="840" y="328"/>
                    <a:pt x="856" y="240"/>
                  </a:cubicBezTo>
                  <a:cubicBezTo>
                    <a:pt x="872" y="152"/>
                    <a:pt x="720" y="76"/>
                    <a:pt x="568"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89105" name="Text Box 35">
              <a:extLst>
                <a:ext uri="{FF2B5EF4-FFF2-40B4-BE49-F238E27FC236}">
                  <a16:creationId xmlns:a16="http://schemas.microsoft.com/office/drawing/2014/main" id="{3DEF3264-2638-4FD3-8B60-F74CFCD8A6E8}"/>
                </a:ext>
              </a:extLst>
            </p:cNvPr>
            <p:cNvSpPr txBox="1">
              <a:spLocks noChangeArrowheads="1"/>
            </p:cNvSpPr>
            <p:nvPr/>
          </p:nvSpPr>
          <p:spPr bwMode="auto">
            <a:xfrm>
              <a:off x="417" y="3816"/>
              <a:ext cx="12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BusRd</a:t>
              </a:r>
              <a:r>
                <a:rPr lang="en-US" altLang="zh-CN" sz="1800" dirty="0"/>
                <a:t>/</a:t>
              </a:r>
              <a:r>
                <a:rPr lang="en-US" altLang="zh-CN" sz="1800" dirty="0" err="1"/>
                <a:t>FlushOpt</a:t>
              </a:r>
              <a:endParaRPr lang="en-US" altLang="zh-CN" sz="1800" dirty="0"/>
            </a:p>
          </p:txBody>
        </p:sp>
      </p:grpSp>
      <p:sp>
        <p:nvSpPr>
          <p:cNvPr id="2" name="文本框 1">
            <a:extLst>
              <a:ext uri="{FF2B5EF4-FFF2-40B4-BE49-F238E27FC236}">
                <a16:creationId xmlns:a16="http://schemas.microsoft.com/office/drawing/2014/main" id="{0884DC7F-FD02-47A4-ABEA-2AA64F97CFB8}"/>
              </a:ext>
            </a:extLst>
          </p:cNvPr>
          <p:cNvSpPr txBox="1"/>
          <p:nvPr/>
        </p:nvSpPr>
        <p:spPr>
          <a:xfrm>
            <a:off x="856587" y="6059488"/>
            <a:ext cx="4460837" cy="400110"/>
          </a:xfrm>
          <a:prstGeom prst="rect">
            <a:avLst/>
          </a:prstGeom>
          <a:noFill/>
        </p:spPr>
        <p:txBody>
          <a:bodyPr wrap="none" rtlCol="0">
            <a:spAutoFit/>
          </a:bodyPr>
          <a:lstStyle/>
          <a:p>
            <a:r>
              <a:rPr lang="en-US" altLang="zh-CN" sz="2000" b="1" dirty="0"/>
              <a:t>Note: </a:t>
            </a:r>
            <a:r>
              <a:rPr lang="en-US" altLang="zh-CN" sz="2000" dirty="0" err="1"/>
              <a:t>FlushOpt</a:t>
            </a:r>
            <a:r>
              <a:rPr lang="en-US" altLang="zh-CN" sz="2000" dirty="0"/>
              <a:t> = </a:t>
            </a:r>
            <a:r>
              <a:rPr lang="en-US" altLang="zh-CN" sz="2000" u="sng" dirty="0"/>
              <a:t>cache-to-cache transfer</a:t>
            </a:r>
            <a:endParaRPr lang="zh-CN" altLang="en-US" sz="2000" u="sng" dirty="0"/>
          </a:p>
        </p:txBody>
      </p:sp>
    </p:spTree>
    <p:extLst>
      <p:ext uri="{BB962C8B-B14F-4D97-AF65-F5344CB8AC3E}">
        <p14:creationId xmlns:p14="http://schemas.microsoft.com/office/powerpoint/2010/main" val="2815737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5">
            <a:extLst>
              <a:ext uri="{FF2B5EF4-FFF2-40B4-BE49-F238E27FC236}">
                <a16:creationId xmlns:a16="http://schemas.microsoft.com/office/drawing/2014/main" id="{46370899-EDAE-4B3B-B19A-9FC626F74D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1205571B-DADA-4707-8027-8BA8F6435474}" type="slidenum">
              <a:rPr lang="en-US" altLang="zh-CN" sz="1200"/>
              <a:pPr/>
              <a:t>68</a:t>
            </a:fld>
            <a:endParaRPr lang="en-US" altLang="zh-CN" sz="1200"/>
          </a:p>
        </p:txBody>
      </p:sp>
      <p:sp>
        <p:nvSpPr>
          <p:cNvPr id="95236" name="Rectangle 2">
            <a:extLst>
              <a:ext uri="{FF2B5EF4-FFF2-40B4-BE49-F238E27FC236}">
                <a16:creationId xmlns:a16="http://schemas.microsoft.com/office/drawing/2014/main" id="{43311FE1-9C70-4705-B816-A3E1955FEB65}"/>
              </a:ext>
            </a:extLst>
          </p:cNvPr>
          <p:cNvSpPr>
            <a:spLocks noGrp="1" noChangeArrowheads="1"/>
          </p:cNvSpPr>
          <p:nvPr>
            <p:ph type="title"/>
          </p:nvPr>
        </p:nvSpPr>
        <p:spPr/>
        <p:txBody>
          <a:bodyPr/>
          <a:lstStyle/>
          <a:p>
            <a:pPr eaLnBrk="1" hangingPunct="1"/>
            <a:r>
              <a:rPr lang="en-US" altLang="zh-CN"/>
              <a:t>MESI Visualization</a:t>
            </a:r>
          </a:p>
        </p:txBody>
      </p:sp>
      <p:sp>
        <p:nvSpPr>
          <p:cNvPr id="95237" name="Oval 3">
            <a:extLst>
              <a:ext uri="{FF2B5EF4-FFF2-40B4-BE49-F238E27FC236}">
                <a16:creationId xmlns:a16="http://schemas.microsoft.com/office/drawing/2014/main" id="{7EDED3D8-A232-4181-A19C-CD89204F72DB}"/>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95238" name="Group 4">
            <a:extLst>
              <a:ext uri="{FF2B5EF4-FFF2-40B4-BE49-F238E27FC236}">
                <a16:creationId xmlns:a16="http://schemas.microsoft.com/office/drawing/2014/main" id="{4BE8343D-C93E-4AB2-A9C7-EB15329855DE}"/>
              </a:ext>
            </a:extLst>
          </p:cNvPr>
          <p:cNvGrpSpPr>
            <a:grpSpLocks/>
          </p:cNvGrpSpPr>
          <p:nvPr/>
        </p:nvGrpSpPr>
        <p:grpSpPr bwMode="auto">
          <a:xfrm>
            <a:off x="1600200" y="2667000"/>
            <a:ext cx="1676400" cy="1143000"/>
            <a:chOff x="1008" y="1968"/>
            <a:chExt cx="1056" cy="720"/>
          </a:xfrm>
          <a:solidFill>
            <a:schemeClr val="accent4">
              <a:lumMod val="20000"/>
              <a:lumOff val="80000"/>
            </a:schemeClr>
          </a:solidFill>
        </p:grpSpPr>
        <p:grpSp>
          <p:nvGrpSpPr>
            <p:cNvPr id="95278" name="Group 5">
              <a:extLst>
                <a:ext uri="{FF2B5EF4-FFF2-40B4-BE49-F238E27FC236}">
                  <a16:creationId xmlns:a16="http://schemas.microsoft.com/office/drawing/2014/main" id="{320DF4AE-AB7F-4A36-AA67-AF579105FF04}"/>
                </a:ext>
              </a:extLst>
            </p:cNvPr>
            <p:cNvGrpSpPr>
              <a:grpSpLocks/>
            </p:cNvGrpSpPr>
            <p:nvPr/>
          </p:nvGrpSpPr>
          <p:grpSpPr bwMode="auto">
            <a:xfrm>
              <a:off x="1008" y="2208"/>
              <a:ext cx="1056" cy="240"/>
              <a:chOff x="1152" y="2304"/>
              <a:chExt cx="1056" cy="480"/>
            </a:xfrm>
            <a:grpFill/>
          </p:grpSpPr>
          <p:sp>
            <p:nvSpPr>
              <p:cNvPr id="95285" name="Rectangle 6">
                <a:extLst>
                  <a:ext uri="{FF2B5EF4-FFF2-40B4-BE49-F238E27FC236}">
                    <a16:creationId xmlns:a16="http://schemas.microsoft.com/office/drawing/2014/main" id="{70EA558E-24EB-453D-B186-9E6E33F0430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86" name="Rectangle 7">
                <a:extLst>
                  <a:ext uri="{FF2B5EF4-FFF2-40B4-BE49-F238E27FC236}">
                    <a16:creationId xmlns:a16="http://schemas.microsoft.com/office/drawing/2014/main" id="{860BAFCE-ABAD-4468-9242-DB3C1AF47CC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5279" name="Group 8">
              <a:extLst>
                <a:ext uri="{FF2B5EF4-FFF2-40B4-BE49-F238E27FC236}">
                  <a16:creationId xmlns:a16="http://schemas.microsoft.com/office/drawing/2014/main" id="{2273238C-5CAA-452B-8413-296BB217DDF7}"/>
                </a:ext>
              </a:extLst>
            </p:cNvPr>
            <p:cNvGrpSpPr>
              <a:grpSpLocks/>
            </p:cNvGrpSpPr>
            <p:nvPr/>
          </p:nvGrpSpPr>
          <p:grpSpPr bwMode="auto">
            <a:xfrm>
              <a:off x="1008" y="2448"/>
              <a:ext cx="1056" cy="240"/>
              <a:chOff x="1152" y="2304"/>
              <a:chExt cx="1056" cy="480"/>
            </a:xfrm>
            <a:grpFill/>
          </p:grpSpPr>
          <p:sp>
            <p:nvSpPr>
              <p:cNvPr id="95283" name="Rectangle 9">
                <a:extLst>
                  <a:ext uri="{FF2B5EF4-FFF2-40B4-BE49-F238E27FC236}">
                    <a16:creationId xmlns:a16="http://schemas.microsoft.com/office/drawing/2014/main" id="{8BBFEA32-9EE5-41C5-8AB6-9F08DAAFE49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84" name="Rectangle 10">
                <a:extLst>
                  <a:ext uri="{FF2B5EF4-FFF2-40B4-BE49-F238E27FC236}">
                    <a16:creationId xmlns:a16="http://schemas.microsoft.com/office/drawing/2014/main" id="{63685331-122E-44F9-AFB1-447071E2451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5280" name="Group 11">
              <a:extLst>
                <a:ext uri="{FF2B5EF4-FFF2-40B4-BE49-F238E27FC236}">
                  <a16:creationId xmlns:a16="http://schemas.microsoft.com/office/drawing/2014/main" id="{0CD0BA29-C9DA-40C1-8D20-8B24C928F176}"/>
                </a:ext>
              </a:extLst>
            </p:cNvPr>
            <p:cNvGrpSpPr>
              <a:grpSpLocks/>
            </p:cNvGrpSpPr>
            <p:nvPr/>
          </p:nvGrpSpPr>
          <p:grpSpPr bwMode="auto">
            <a:xfrm>
              <a:off x="1008" y="1968"/>
              <a:ext cx="1056" cy="240"/>
              <a:chOff x="1152" y="2304"/>
              <a:chExt cx="1056" cy="480"/>
            </a:xfrm>
            <a:grpFill/>
          </p:grpSpPr>
          <p:sp>
            <p:nvSpPr>
              <p:cNvPr id="95281" name="Rectangle 12">
                <a:extLst>
                  <a:ext uri="{FF2B5EF4-FFF2-40B4-BE49-F238E27FC236}">
                    <a16:creationId xmlns:a16="http://schemas.microsoft.com/office/drawing/2014/main" id="{3260867E-9A12-4594-B9A1-DF27E9DED34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82" name="Rectangle 13">
                <a:extLst>
                  <a:ext uri="{FF2B5EF4-FFF2-40B4-BE49-F238E27FC236}">
                    <a16:creationId xmlns:a16="http://schemas.microsoft.com/office/drawing/2014/main" id="{5B1AFD65-BBBD-4439-9D1A-7540F76E912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95239" name="Line 14">
            <a:extLst>
              <a:ext uri="{FF2B5EF4-FFF2-40B4-BE49-F238E27FC236}">
                <a16:creationId xmlns:a16="http://schemas.microsoft.com/office/drawing/2014/main" id="{03C5EA00-DF83-4382-BB07-5AD685F6969B}"/>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0" name="Oval 15">
            <a:extLst>
              <a:ext uri="{FF2B5EF4-FFF2-40B4-BE49-F238E27FC236}">
                <a16:creationId xmlns:a16="http://schemas.microsoft.com/office/drawing/2014/main" id="{5F2BB01B-0737-47A1-9185-5B04985C890F}"/>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95241" name="Group 16">
            <a:extLst>
              <a:ext uri="{FF2B5EF4-FFF2-40B4-BE49-F238E27FC236}">
                <a16:creationId xmlns:a16="http://schemas.microsoft.com/office/drawing/2014/main" id="{07A00AA8-B4DD-4A26-8F0C-6DA3318CBA71}"/>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95276" name="Rectangle 17">
              <a:extLst>
                <a:ext uri="{FF2B5EF4-FFF2-40B4-BE49-F238E27FC236}">
                  <a16:creationId xmlns:a16="http://schemas.microsoft.com/office/drawing/2014/main" id="{0D76C0E0-D99B-45E8-9383-0ED436E937B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77" name="Rectangle 18">
              <a:extLst>
                <a:ext uri="{FF2B5EF4-FFF2-40B4-BE49-F238E27FC236}">
                  <a16:creationId xmlns:a16="http://schemas.microsoft.com/office/drawing/2014/main" id="{A7152E96-E8B7-4A20-A357-E5E626E5225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5242" name="Group 19">
            <a:extLst>
              <a:ext uri="{FF2B5EF4-FFF2-40B4-BE49-F238E27FC236}">
                <a16:creationId xmlns:a16="http://schemas.microsoft.com/office/drawing/2014/main" id="{E74987AE-7237-4B22-ADF0-35A4DAFDE934}"/>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95274" name="Rectangle 20">
              <a:extLst>
                <a:ext uri="{FF2B5EF4-FFF2-40B4-BE49-F238E27FC236}">
                  <a16:creationId xmlns:a16="http://schemas.microsoft.com/office/drawing/2014/main" id="{B715EEA2-4D87-46F9-AE0B-A056D130CAE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75" name="Rectangle 21">
              <a:extLst>
                <a:ext uri="{FF2B5EF4-FFF2-40B4-BE49-F238E27FC236}">
                  <a16:creationId xmlns:a16="http://schemas.microsoft.com/office/drawing/2014/main" id="{DCB0FDEA-54F9-4450-8D45-7B86D8A0449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95243" name="Line 22">
            <a:extLst>
              <a:ext uri="{FF2B5EF4-FFF2-40B4-BE49-F238E27FC236}">
                <a16:creationId xmlns:a16="http://schemas.microsoft.com/office/drawing/2014/main" id="{4FFE631B-9371-4C5D-B364-F6B42ED2DB34}"/>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5244" name="Group 23">
            <a:extLst>
              <a:ext uri="{FF2B5EF4-FFF2-40B4-BE49-F238E27FC236}">
                <a16:creationId xmlns:a16="http://schemas.microsoft.com/office/drawing/2014/main" id="{4D56C7AB-73D6-4D4F-A7D8-DD96E33A3985}"/>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95262" name="Oval 24">
              <a:extLst>
                <a:ext uri="{FF2B5EF4-FFF2-40B4-BE49-F238E27FC236}">
                  <a16:creationId xmlns:a16="http://schemas.microsoft.com/office/drawing/2014/main" id="{FDE66CE2-2B57-48FB-B92C-91E263CC0DDB}"/>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95263" name="Group 25">
              <a:extLst>
                <a:ext uri="{FF2B5EF4-FFF2-40B4-BE49-F238E27FC236}">
                  <a16:creationId xmlns:a16="http://schemas.microsoft.com/office/drawing/2014/main" id="{96DFB54F-ABFF-410C-991F-EC0FEA014BBD}"/>
                </a:ext>
              </a:extLst>
            </p:cNvPr>
            <p:cNvGrpSpPr>
              <a:grpSpLocks/>
            </p:cNvGrpSpPr>
            <p:nvPr/>
          </p:nvGrpSpPr>
          <p:grpSpPr bwMode="auto">
            <a:xfrm>
              <a:off x="1008" y="1920"/>
              <a:ext cx="1056" cy="720"/>
              <a:chOff x="1008" y="1968"/>
              <a:chExt cx="1056" cy="720"/>
            </a:xfrm>
            <a:grpFill/>
          </p:grpSpPr>
          <p:grpSp>
            <p:nvGrpSpPr>
              <p:cNvPr id="95265" name="Group 26">
                <a:extLst>
                  <a:ext uri="{FF2B5EF4-FFF2-40B4-BE49-F238E27FC236}">
                    <a16:creationId xmlns:a16="http://schemas.microsoft.com/office/drawing/2014/main" id="{53E9C5E5-3D23-41E7-8652-AE692095BBB0}"/>
                  </a:ext>
                </a:extLst>
              </p:cNvPr>
              <p:cNvGrpSpPr>
                <a:grpSpLocks/>
              </p:cNvGrpSpPr>
              <p:nvPr/>
            </p:nvGrpSpPr>
            <p:grpSpPr bwMode="auto">
              <a:xfrm>
                <a:off x="1008" y="2208"/>
                <a:ext cx="1056" cy="240"/>
                <a:chOff x="1152" y="2304"/>
                <a:chExt cx="1056" cy="480"/>
              </a:xfrm>
              <a:grpFill/>
            </p:grpSpPr>
            <p:sp>
              <p:nvSpPr>
                <p:cNvPr id="95272" name="Rectangle 27">
                  <a:extLst>
                    <a:ext uri="{FF2B5EF4-FFF2-40B4-BE49-F238E27FC236}">
                      <a16:creationId xmlns:a16="http://schemas.microsoft.com/office/drawing/2014/main" id="{C415C7AA-54FF-4C10-9AA1-C06EE59C034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73" name="Rectangle 28">
                  <a:extLst>
                    <a:ext uri="{FF2B5EF4-FFF2-40B4-BE49-F238E27FC236}">
                      <a16:creationId xmlns:a16="http://schemas.microsoft.com/office/drawing/2014/main" id="{11283E7C-E244-4973-98BA-0570A8A7696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5266" name="Group 29">
                <a:extLst>
                  <a:ext uri="{FF2B5EF4-FFF2-40B4-BE49-F238E27FC236}">
                    <a16:creationId xmlns:a16="http://schemas.microsoft.com/office/drawing/2014/main" id="{BD9709D3-CF61-4719-8626-E456264BDC37}"/>
                  </a:ext>
                </a:extLst>
              </p:cNvPr>
              <p:cNvGrpSpPr>
                <a:grpSpLocks/>
              </p:cNvGrpSpPr>
              <p:nvPr/>
            </p:nvGrpSpPr>
            <p:grpSpPr bwMode="auto">
              <a:xfrm>
                <a:off x="1008" y="2448"/>
                <a:ext cx="1056" cy="240"/>
                <a:chOff x="1152" y="2304"/>
                <a:chExt cx="1056" cy="480"/>
              </a:xfrm>
              <a:grpFill/>
            </p:grpSpPr>
            <p:sp>
              <p:nvSpPr>
                <p:cNvPr id="95270" name="Rectangle 30">
                  <a:extLst>
                    <a:ext uri="{FF2B5EF4-FFF2-40B4-BE49-F238E27FC236}">
                      <a16:creationId xmlns:a16="http://schemas.microsoft.com/office/drawing/2014/main" id="{AE70C821-108A-4000-A951-2CF0049CE05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71" name="Rectangle 31">
                  <a:extLst>
                    <a:ext uri="{FF2B5EF4-FFF2-40B4-BE49-F238E27FC236}">
                      <a16:creationId xmlns:a16="http://schemas.microsoft.com/office/drawing/2014/main" id="{6243F467-9152-4308-AB8F-ADD6ACF3C4A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5267" name="Group 32">
                <a:extLst>
                  <a:ext uri="{FF2B5EF4-FFF2-40B4-BE49-F238E27FC236}">
                    <a16:creationId xmlns:a16="http://schemas.microsoft.com/office/drawing/2014/main" id="{485B9834-B9F4-4C1E-AE2C-6449319D6BBE}"/>
                  </a:ext>
                </a:extLst>
              </p:cNvPr>
              <p:cNvGrpSpPr>
                <a:grpSpLocks/>
              </p:cNvGrpSpPr>
              <p:nvPr/>
            </p:nvGrpSpPr>
            <p:grpSpPr bwMode="auto">
              <a:xfrm>
                <a:off x="1008" y="1968"/>
                <a:ext cx="1056" cy="240"/>
                <a:chOff x="1152" y="2304"/>
                <a:chExt cx="1056" cy="480"/>
              </a:xfrm>
              <a:grpFill/>
            </p:grpSpPr>
            <p:sp>
              <p:nvSpPr>
                <p:cNvPr id="95268" name="Rectangle 33">
                  <a:extLst>
                    <a:ext uri="{FF2B5EF4-FFF2-40B4-BE49-F238E27FC236}">
                      <a16:creationId xmlns:a16="http://schemas.microsoft.com/office/drawing/2014/main" id="{37D4C377-30F2-4F07-BD29-E60234140B5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69" name="Rectangle 34">
                  <a:extLst>
                    <a:ext uri="{FF2B5EF4-FFF2-40B4-BE49-F238E27FC236}">
                      <a16:creationId xmlns:a16="http://schemas.microsoft.com/office/drawing/2014/main" id="{452569D6-FADF-422B-BB40-C5CFC96C952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95264" name="Line 35">
              <a:extLst>
                <a:ext uri="{FF2B5EF4-FFF2-40B4-BE49-F238E27FC236}">
                  <a16:creationId xmlns:a16="http://schemas.microsoft.com/office/drawing/2014/main" id="{26F17DE1-581D-4155-9ED8-880284CC7AB9}"/>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95245" name="Text Box 36">
            <a:extLst>
              <a:ext uri="{FF2B5EF4-FFF2-40B4-BE49-F238E27FC236}">
                <a16:creationId xmlns:a16="http://schemas.microsoft.com/office/drawing/2014/main" id="{C7857514-A1C0-4C5D-9C47-9F3588310556}"/>
              </a:ext>
            </a:extLst>
          </p:cNvPr>
          <p:cNvSpPr txBox="1">
            <a:spLocks noChangeArrowheads="1"/>
          </p:cNvSpPr>
          <p:nvPr/>
        </p:nvSpPr>
        <p:spPr bwMode="auto">
          <a:xfrm>
            <a:off x="365125" y="2698750"/>
            <a:ext cx="88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Cache</a:t>
            </a:r>
          </a:p>
        </p:txBody>
      </p:sp>
      <p:sp>
        <p:nvSpPr>
          <p:cNvPr id="95246" name="Line 37">
            <a:extLst>
              <a:ext uri="{FF2B5EF4-FFF2-40B4-BE49-F238E27FC236}">
                <a16:creationId xmlns:a16="http://schemas.microsoft.com/office/drawing/2014/main" id="{47BEFAB3-BE46-469F-8ED9-3342C47CB4E4}"/>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7" name="Text Box 38">
            <a:extLst>
              <a:ext uri="{FF2B5EF4-FFF2-40B4-BE49-F238E27FC236}">
                <a16:creationId xmlns:a16="http://schemas.microsoft.com/office/drawing/2014/main" id="{7F7BBE0E-09E2-46F9-9012-E169C6B869BC}"/>
              </a:ext>
            </a:extLst>
          </p:cNvPr>
          <p:cNvSpPr txBox="1">
            <a:spLocks noChangeArrowheads="1"/>
          </p:cNvSpPr>
          <p:nvPr/>
        </p:nvSpPr>
        <p:spPr bwMode="auto">
          <a:xfrm>
            <a:off x="2133600" y="5334000"/>
            <a:ext cx="1724025"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Main Memory</a:t>
            </a:r>
          </a:p>
        </p:txBody>
      </p:sp>
      <p:sp>
        <p:nvSpPr>
          <p:cNvPr id="95248" name="Text Box 39">
            <a:extLst>
              <a:ext uri="{FF2B5EF4-FFF2-40B4-BE49-F238E27FC236}">
                <a16:creationId xmlns:a16="http://schemas.microsoft.com/office/drawing/2014/main" id="{FB9B84C4-CBE0-4320-967B-90752176B762}"/>
              </a:ext>
            </a:extLst>
          </p:cNvPr>
          <p:cNvSpPr txBox="1">
            <a:spLocks noChangeArrowheads="1"/>
          </p:cNvSpPr>
          <p:nvPr/>
        </p:nvSpPr>
        <p:spPr bwMode="auto">
          <a:xfrm>
            <a:off x="457200" y="4038600"/>
            <a:ext cx="604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a:t>
            </a:r>
          </a:p>
        </p:txBody>
      </p:sp>
      <p:sp>
        <p:nvSpPr>
          <p:cNvPr id="95249" name="AutoShape 40">
            <a:extLst>
              <a:ext uri="{FF2B5EF4-FFF2-40B4-BE49-F238E27FC236}">
                <a16:creationId xmlns:a16="http://schemas.microsoft.com/office/drawing/2014/main" id="{3C55CE54-8AD6-45DB-B74D-E4AE3491B843}"/>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5250" name="AutoShape 41">
            <a:extLst>
              <a:ext uri="{FF2B5EF4-FFF2-40B4-BE49-F238E27FC236}">
                <a16:creationId xmlns:a16="http://schemas.microsoft.com/office/drawing/2014/main" id="{88E907B2-AF8D-427E-957E-D209843606B8}"/>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5251" name="AutoShape 42">
            <a:extLst>
              <a:ext uri="{FF2B5EF4-FFF2-40B4-BE49-F238E27FC236}">
                <a16:creationId xmlns:a16="http://schemas.microsoft.com/office/drawing/2014/main" id="{C36FEC08-A559-46A0-BFBA-79AAA7E1EB9D}"/>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5252" name="Rectangle 43">
            <a:extLst>
              <a:ext uri="{FF2B5EF4-FFF2-40B4-BE49-F238E27FC236}">
                <a16:creationId xmlns:a16="http://schemas.microsoft.com/office/drawing/2014/main" id="{C70E7564-36E0-4169-AF02-205FE66400D3}"/>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95253" name="Rectangle 44">
            <a:extLst>
              <a:ext uri="{FF2B5EF4-FFF2-40B4-BE49-F238E27FC236}">
                <a16:creationId xmlns:a16="http://schemas.microsoft.com/office/drawing/2014/main" id="{A3A0BD4F-064B-4658-B2B6-5092B2C8780B}"/>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54" name="Rectangle 45">
            <a:extLst>
              <a:ext uri="{FF2B5EF4-FFF2-40B4-BE49-F238E27FC236}">
                <a16:creationId xmlns:a16="http://schemas.microsoft.com/office/drawing/2014/main" id="{1C2F273D-9823-48A4-97C6-4311E4225D1C}"/>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55" name="AutoShape 46">
            <a:extLst>
              <a:ext uri="{FF2B5EF4-FFF2-40B4-BE49-F238E27FC236}">
                <a16:creationId xmlns:a16="http://schemas.microsoft.com/office/drawing/2014/main" id="{BEA8A143-AC0C-419D-AEF8-22D9C230DB27}"/>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95256" name="Line 47">
            <a:extLst>
              <a:ext uri="{FF2B5EF4-FFF2-40B4-BE49-F238E27FC236}">
                <a16:creationId xmlns:a16="http://schemas.microsoft.com/office/drawing/2014/main" id="{A38EDA2F-8C59-4EC8-94C2-2744E0FB5637}"/>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7" name="Line 48">
            <a:extLst>
              <a:ext uri="{FF2B5EF4-FFF2-40B4-BE49-F238E27FC236}">
                <a16:creationId xmlns:a16="http://schemas.microsoft.com/office/drawing/2014/main" id="{11F55550-BEA2-4AEA-BC3C-2D80F3B095FA}"/>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8" name="Line 49">
            <a:extLst>
              <a:ext uri="{FF2B5EF4-FFF2-40B4-BE49-F238E27FC236}">
                <a16:creationId xmlns:a16="http://schemas.microsoft.com/office/drawing/2014/main" id="{9E3B979C-F80B-41C4-8307-685CCEC5480F}"/>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9" name="Line 50">
            <a:extLst>
              <a:ext uri="{FF2B5EF4-FFF2-40B4-BE49-F238E27FC236}">
                <a16:creationId xmlns:a16="http://schemas.microsoft.com/office/drawing/2014/main" id="{6AB56AD1-6F04-4FD2-A990-32BA5790C389}"/>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0" name="Rectangle 51">
            <a:extLst>
              <a:ext uri="{FF2B5EF4-FFF2-40B4-BE49-F238E27FC236}">
                <a16:creationId xmlns:a16="http://schemas.microsoft.com/office/drawing/2014/main" id="{1CADA46B-33F7-4635-BD27-020671C68B12}"/>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5261" name="Rectangle 52">
            <a:extLst>
              <a:ext uri="{FF2B5EF4-FFF2-40B4-BE49-F238E27FC236}">
                <a16:creationId xmlns:a16="http://schemas.microsoft.com/office/drawing/2014/main" id="{EB1CF3E4-0D86-4B50-998A-92CD1FED57CB}"/>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Tree>
    <p:extLst>
      <p:ext uri="{BB962C8B-B14F-4D97-AF65-F5344CB8AC3E}">
        <p14:creationId xmlns:p14="http://schemas.microsoft.com/office/powerpoint/2010/main" val="3875203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a:extLst>
              <a:ext uri="{FF2B5EF4-FFF2-40B4-BE49-F238E27FC236}">
                <a16:creationId xmlns:a16="http://schemas.microsoft.com/office/drawing/2014/main" id="{16C7D0A8-7515-44C9-85EA-FA49BDCFF0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14A76E8-B0C4-481A-9E31-7831A8166A67}" type="slidenum">
              <a:rPr lang="en-US" altLang="zh-CN" sz="1200"/>
              <a:pPr/>
              <a:t>69</a:t>
            </a:fld>
            <a:endParaRPr lang="en-US" altLang="zh-CN" sz="1200"/>
          </a:p>
        </p:txBody>
      </p:sp>
      <p:sp>
        <p:nvSpPr>
          <p:cNvPr id="97284" name="Rectangle 2">
            <a:extLst>
              <a:ext uri="{FF2B5EF4-FFF2-40B4-BE49-F238E27FC236}">
                <a16:creationId xmlns:a16="http://schemas.microsoft.com/office/drawing/2014/main" id="{D3D3E35D-260C-4DF3-A319-CB172AC58795}"/>
              </a:ext>
            </a:extLst>
          </p:cNvPr>
          <p:cNvSpPr>
            <a:spLocks noGrp="1" noChangeArrowheads="1"/>
          </p:cNvSpPr>
          <p:nvPr>
            <p:ph type="title"/>
          </p:nvPr>
        </p:nvSpPr>
        <p:spPr/>
        <p:txBody>
          <a:bodyPr/>
          <a:lstStyle/>
          <a:p>
            <a:pPr eaLnBrk="1" hangingPunct="1"/>
            <a:r>
              <a:rPr lang="en-US" altLang="zh-CN"/>
              <a:t>MESI Visualization</a:t>
            </a:r>
          </a:p>
        </p:txBody>
      </p:sp>
      <p:sp>
        <p:nvSpPr>
          <p:cNvPr id="97285" name="Oval 3">
            <a:extLst>
              <a:ext uri="{FF2B5EF4-FFF2-40B4-BE49-F238E27FC236}">
                <a16:creationId xmlns:a16="http://schemas.microsoft.com/office/drawing/2014/main" id="{2EEA4DB5-B80A-4CEE-9379-4D5DF94C2AD1}"/>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97286" name="Group 4">
            <a:extLst>
              <a:ext uri="{FF2B5EF4-FFF2-40B4-BE49-F238E27FC236}">
                <a16:creationId xmlns:a16="http://schemas.microsoft.com/office/drawing/2014/main" id="{371E22D2-3B38-4874-8D04-889A76571259}"/>
              </a:ext>
            </a:extLst>
          </p:cNvPr>
          <p:cNvGrpSpPr>
            <a:grpSpLocks/>
          </p:cNvGrpSpPr>
          <p:nvPr/>
        </p:nvGrpSpPr>
        <p:grpSpPr bwMode="auto">
          <a:xfrm>
            <a:off x="1600200" y="2667000"/>
            <a:ext cx="1676400" cy="1143000"/>
            <a:chOff x="1008" y="1968"/>
            <a:chExt cx="1056" cy="720"/>
          </a:xfrm>
          <a:solidFill>
            <a:schemeClr val="accent4">
              <a:lumMod val="20000"/>
              <a:lumOff val="80000"/>
            </a:schemeClr>
          </a:solidFill>
        </p:grpSpPr>
        <p:grpSp>
          <p:nvGrpSpPr>
            <p:cNvPr id="97329" name="Group 5">
              <a:extLst>
                <a:ext uri="{FF2B5EF4-FFF2-40B4-BE49-F238E27FC236}">
                  <a16:creationId xmlns:a16="http://schemas.microsoft.com/office/drawing/2014/main" id="{0DBACF00-5E23-4B71-9134-F326FE11CB39}"/>
                </a:ext>
              </a:extLst>
            </p:cNvPr>
            <p:cNvGrpSpPr>
              <a:grpSpLocks/>
            </p:cNvGrpSpPr>
            <p:nvPr/>
          </p:nvGrpSpPr>
          <p:grpSpPr bwMode="auto">
            <a:xfrm>
              <a:off x="1008" y="2208"/>
              <a:ext cx="1056" cy="240"/>
              <a:chOff x="1152" y="2304"/>
              <a:chExt cx="1056" cy="480"/>
            </a:xfrm>
            <a:grpFill/>
          </p:grpSpPr>
          <p:sp>
            <p:nvSpPr>
              <p:cNvPr id="97336" name="Rectangle 6">
                <a:extLst>
                  <a:ext uri="{FF2B5EF4-FFF2-40B4-BE49-F238E27FC236}">
                    <a16:creationId xmlns:a16="http://schemas.microsoft.com/office/drawing/2014/main" id="{EE63E586-885D-42C2-9971-E9721DE754F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37" name="Rectangle 7">
                <a:extLst>
                  <a:ext uri="{FF2B5EF4-FFF2-40B4-BE49-F238E27FC236}">
                    <a16:creationId xmlns:a16="http://schemas.microsoft.com/office/drawing/2014/main" id="{02152C8B-D47E-4934-A443-A77C25FB621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7330" name="Group 8">
              <a:extLst>
                <a:ext uri="{FF2B5EF4-FFF2-40B4-BE49-F238E27FC236}">
                  <a16:creationId xmlns:a16="http://schemas.microsoft.com/office/drawing/2014/main" id="{5377B3B0-52DA-4FE6-91AB-F4CFD1B797E8}"/>
                </a:ext>
              </a:extLst>
            </p:cNvPr>
            <p:cNvGrpSpPr>
              <a:grpSpLocks/>
            </p:cNvGrpSpPr>
            <p:nvPr/>
          </p:nvGrpSpPr>
          <p:grpSpPr bwMode="auto">
            <a:xfrm>
              <a:off x="1008" y="2448"/>
              <a:ext cx="1056" cy="240"/>
              <a:chOff x="1152" y="2304"/>
              <a:chExt cx="1056" cy="480"/>
            </a:xfrm>
            <a:grpFill/>
          </p:grpSpPr>
          <p:sp>
            <p:nvSpPr>
              <p:cNvPr id="97334" name="Rectangle 9">
                <a:extLst>
                  <a:ext uri="{FF2B5EF4-FFF2-40B4-BE49-F238E27FC236}">
                    <a16:creationId xmlns:a16="http://schemas.microsoft.com/office/drawing/2014/main" id="{96C19AAF-A90E-4401-A0C2-E008F11DDBB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35" name="Rectangle 10">
                <a:extLst>
                  <a:ext uri="{FF2B5EF4-FFF2-40B4-BE49-F238E27FC236}">
                    <a16:creationId xmlns:a16="http://schemas.microsoft.com/office/drawing/2014/main" id="{A8209392-21E9-4638-9EEB-411F1B27F98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7331" name="Group 11">
              <a:extLst>
                <a:ext uri="{FF2B5EF4-FFF2-40B4-BE49-F238E27FC236}">
                  <a16:creationId xmlns:a16="http://schemas.microsoft.com/office/drawing/2014/main" id="{CF70B26F-6362-44EF-84D2-3AF130D40F06}"/>
                </a:ext>
              </a:extLst>
            </p:cNvPr>
            <p:cNvGrpSpPr>
              <a:grpSpLocks/>
            </p:cNvGrpSpPr>
            <p:nvPr/>
          </p:nvGrpSpPr>
          <p:grpSpPr bwMode="auto">
            <a:xfrm>
              <a:off x="1008" y="1968"/>
              <a:ext cx="1056" cy="240"/>
              <a:chOff x="1152" y="2304"/>
              <a:chExt cx="1056" cy="480"/>
            </a:xfrm>
            <a:grpFill/>
          </p:grpSpPr>
          <p:sp>
            <p:nvSpPr>
              <p:cNvPr id="97332" name="Rectangle 12">
                <a:extLst>
                  <a:ext uri="{FF2B5EF4-FFF2-40B4-BE49-F238E27FC236}">
                    <a16:creationId xmlns:a16="http://schemas.microsoft.com/office/drawing/2014/main" id="{CC2B2CD4-4059-4A46-B829-73A8B96299B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33" name="Rectangle 13">
                <a:extLst>
                  <a:ext uri="{FF2B5EF4-FFF2-40B4-BE49-F238E27FC236}">
                    <a16:creationId xmlns:a16="http://schemas.microsoft.com/office/drawing/2014/main" id="{2051131C-2FBA-4B6D-86A5-60B8CDEA0E1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97287" name="Line 14">
            <a:extLst>
              <a:ext uri="{FF2B5EF4-FFF2-40B4-BE49-F238E27FC236}">
                <a16:creationId xmlns:a16="http://schemas.microsoft.com/office/drawing/2014/main" id="{6C37536F-D53D-4CEF-9B04-1830E4C14E18}"/>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8" name="Oval 15">
            <a:extLst>
              <a:ext uri="{FF2B5EF4-FFF2-40B4-BE49-F238E27FC236}">
                <a16:creationId xmlns:a16="http://schemas.microsoft.com/office/drawing/2014/main" id="{EC05B206-A5DB-40F1-B5C9-F43BC275E378}"/>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97289" name="Group 16">
            <a:extLst>
              <a:ext uri="{FF2B5EF4-FFF2-40B4-BE49-F238E27FC236}">
                <a16:creationId xmlns:a16="http://schemas.microsoft.com/office/drawing/2014/main" id="{8ED10CF0-913E-4250-8AC7-57130AD9F987}"/>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97327" name="Rectangle 17">
              <a:extLst>
                <a:ext uri="{FF2B5EF4-FFF2-40B4-BE49-F238E27FC236}">
                  <a16:creationId xmlns:a16="http://schemas.microsoft.com/office/drawing/2014/main" id="{E359CBD9-C2B6-4AFB-8455-70EA88FE341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28" name="Rectangle 18">
              <a:extLst>
                <a:ext uri="{FF2B5EF4-FFF2-40B4-BE49-F238E27FC236}">
                  <a16:creationId xmlns:a16="http://schemas.microsoft.com/office/drawing/2014/main" id="{48EA6793-364A-4831-B8B8-1FA29C82529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7290" name="Group 19">
            <a:extLst>
              <a:ext uri="{FF2B5EF4-FFF2-40B4-BE49-F238E27FC236}">
                <a16:creationId xmlns:a16="http://schemas.microsoft.com/office/drawing/2014/main" id="{98BA7877-F077-48A9-BD45-02070D0518F1}"/>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97325" name="Rectangle 20">
              <a:extLst>
                <a:ext uri="{FF2B5EF4-FFF2-40B4-BE49-F238E27FC236}">
                  <a16:creationId xmlns:a16="http://schemas.microsoft.com/office/drawing/2014/main" id="{CF79FE35-D900-4285-ACD5-1730282D9AD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26" name="Rectangle 21">
              <a:extLst>
                <a:ext uri="{FF2B5EF4-FFF2-40B4-BE49-F238E27FC236}">
                  <a16:creationId xmlns:a16="http://schemas.microsoft.com/office/drawing/2014/main" id="{F29D036B-024D-4F12-890C-AD0067ED96B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97291" name="Line 22">
            <a:extLst>
              <a:ext uri="{FF2B5EF4-FFF2-40B4-BE49-F238E27FC236}">
                <a16:creationId xmlns:a16="http://schemas.microsoft.com/office/drawing/2014/main" id="{3C568770-890E-446F-AC5E-6A4BB55C6902}"/>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7292" name="Group 23">
            <a:extLst>
              <a:ext uri="{FF2B5EF4-FFF2-40B4-BE49-F238E27FC236}">
                <a16:creationId xmlns:a16="http://schemas.microsoft.com/office/drawing/2014/main" id="{BA236884-D4D2-4129-A5A0-9F8E35CDE4D2}"/>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97313" name="Oval 24">
              <a:extLst>
                <a:ext uri="{FF2B5EF4-FFF2-40B4-BE49-F238E27FC236}">
                  <a16:creationId xmlns:a16="http://schemas.microsoft.com/office/drawing/2014/main" id="{26D95E8F-2692-4E63-BD8D-16A5C17D8C87}"/>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97314" name="Group 25">
              <a:extLst>
                <a:ext uri="{FF2B5EF4-FFF2-40B4-BE49-F238E27FC236}">
                  <a16:creationId xmlns:a16="http://schemas.microsoft.com/office/drawing/2014/main" id="{79DC5005-0892-4C85-AF49-4309AB7B6F16}"/>
                </a:ext>
              </a:extLst>
            </p:cNvPr>
            <p:cNvGrpSpPr>
              <a:grpSpLocks/>
            </p:cNvGrpSpPr>
            <p:nvPr/>
          </p:nvGrpSpPr>
          <p:grpSpPr bwMode="auto">
            <a:xfrm>
              <a:off x="1008" y="1920"/>
              <a:ext cx="1056" cy="720"/>
              <a:chOff x="1008" y="1968"/>
              <a:chExt cx="1056" cy="720"/>
            </a:xfrm>
            <a:grpFill/>
          </p:grpSpPr>
          <p:grpSp>
            <p:nvGrpSpPr>
              <p:cNvPr id="97316" name="Group 26">
                <a:extLst>
                  <a:ext uri="{FF2B5EF4-FFF2-40B4-BE49-F238E27FC236}">
                    <a16:creationId xmlns:a16="http://schemas.microsoft.com/office/drawing/2014/main" id="{CF8E154E-FFD8-467E-9A39-0AE13F2BE1EC}"/>
                  </a:ext>
                </a:extLst>
              </p:cNvPr>
              <p:cNvGrpSpPr>
                <a:grpSpLocks/>
              </p:cNvGrpSpPr>
              <p:nvPr/>
            </p:nvGrpSpPr>
            <p:grpSpPr bwMode="auto">
              <a:xfrm>
                <a:off x="1008" y="2208"/>
                <a:ext cx="1056" cy="240"/>
                <a:chOff x="1152" y="2304"/>
                <a:chExt cx="1056" cy="480"/>
              </a:xfrm>
              <a:grpFill/>
            </p:grpSpPr>
            <p:sp>
              <p:nvSpPr>
                <p:cNvPr id="97323" name="Rectangle 27">
                  <a:extLst>
                    <a:ext uri="{FF2B5EF4-FFF2-40B4-BE49-F238E27FC236}">
                      <a16:creationId xmlns:a16="http://schemas.microsoft.com/office/drawing/2014/main" id="{AD983F67-A7DC-4D12-911D-A0BB705B1CE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24" name="Rectangle 28">
                  <a:extLst>
                    <a:ext uri="{FF2B5EF4-FFF2-40B4-BE49-F238E27FC236}">
                      <a16:creationId xmlns:a16="http://schemas.microsoft.com/office/drawing/2014/main" id="{540F2633-AB49-43D1-8623-9ADB89D47A2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7317" name="Group 29">
                <a:extLst>
                  <a:ext uri="{FF2B5EF4-FFF2-40B4-BE49-F238E27FC236}">
                    <a16:creationId xmlns:a16="http://schemas.microsoft.com/office/drawing/2014/main" id="{E511A15B-F6C6-4F5C-BB5B-0CD2AE879E04}"/>
                  </a:ext>
                </a:extLst>
              </p:cNvPr>
              <p:cNvGrpSpPr>
                <a:grpSpLocks/>
              </p:cNvGrpSpPr>
              <p:nvPr/>
            </p:nvGrpSpPr>
            <p:grpSpPr bwMode="auto">
              <a:xfrm>
                <a:off x="1008" y="2448"/>
                <a:ext cx="1056" cy="240"/>
                <a:chOff x="1152" y="2304"/>
                <a:chExt cx="1056" cy="480"/>
              </a:xfrm>
              <a:grpFill/>
            </p:grpSpPr>
            <p:sp>
              <p:nvSpPr>
                <p:cNvPr id="97321" name="Rectangle 30">
                  <a:extLst>
                    <a:ext uri="{FF2B5EF4-FFF2-40B4-BE49-F238E27FC236}">
                      <a16:creationId xmlns:a16="http://schemas.microsoft.com/office/drawing/2014/main" id="{B62D28CE-0F3F-4807-A6B3-4AD266FFACD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22" name="Rectangle 31">
                  <a:extLst>
                    <a:ext uri="{FF2B5EF4-FFF2-40B4-BE49-F238E27FC236}">
                      <a16:creationId xmlns:a16="http://schemas.microsoft.com/office/drawing/2014/main" id="{6181AA9C-C757-4013-BF0A-85F3939807E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7318" name="Group 32">
                <a:extLst>
                  <a:ext uri="{FF2B5EF4-FFF2-40B4-BE49-F238E27FC236}">
                    <a16:creationId xmlns:a16="http://schemas.microsoft.com/office/drawing/2014/main" id="{F01C899E-1862-4EFB-9479-65D9BA9C96C1}"/>
                  </a:ext>
                </a:extLst>
              </p:cNvPr>
              <p:cNvGrpSpPr>
                <a:grpSpLocks/>
              </p:cNvGrpSpPr>
              <p:nvPr/>
            </p:nvGrpSpPr>
            <p:grpSpPr bwMode="auto">
              <a:xfrm>
                <a:off x="1008" y="1968"/>
                <a:ext cx="1056" cy="240"/>
                <a:chOff x="1152" y="2304"/>
                <a:chExt cx="1056" cy="480"/>
              </a:xfrm>
              <a:grpFill/>
            </p:grpSpPr>
            <p:sp>
              <p:nvSpPr>
                <p:cNvPr id="97319" name="Rectangle 33">
                  <a:extLst>
                    <a:ext uri="{FF2B5EF4-FFF2-40B4-BE49-F238E27FC236}">
                      <a16:creationId xmlns:a16="http://schemas.microsoft.com/office/drawing/2014/main" id="{A35A20F3-83D6-44B5-B02F-F0F852475A2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20" name="Rectangle 34">
                  <a:extLst>
                    <a:ext uri="{FF2B5EF4-FFF2-40B4-BE49-F238E27FC236}">
                      <a16:creationId xmlns:a16="http://schemas.microsoft.com/office/drawing/2014/main" id="{132D856B-541A-4E08-A0FC-B9F65F3A2B5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97315" name="Line 35">
              <a:extLst>
                <a:ext uri="{FF2B5EF4-FFF2-40B4-BE49-F238E27FC236}">
                  <a16:creationId xmlns:a16="http://schemas.microsoft.com/office/drawing/2014/main" id="{23B327E6-4F5D-4361-AB17-78BB90DE8B1D}"/>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97293" name="Line 36">
            <a:extLst>
              <a:ext uri="{FF2B5EF4-FFF2-40B4-BE49-F238E27FC236}">
                <a16:creationId xmlns:a16="http://schemas.microsoft.com/office/drawing/2014/main" id="{92DB4AB7-C916-42A3-8A41-07E76DDAF838}"/>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4" name="AutoShape 37">
            <a:extLst>
              <a:ext uri="{FF2B5EF4-FFF2-40B4-BE49-F238E27FC236}">
                <a16:creationId xmlns:a16="http://schemas.microsoft.com/office/drawing/2014/main" id="{E6E2FA77-2A98-4D15-8B7C-4B17D652BD5E}"/>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7295" name="AutoShape 38">
            <a:extLst>
              <a:ext uri="{FF2B5EF4-FFF2-40B4-BE49-F238E27FC236}">
                <a16:creationId xmlns:a16="http://schemas.microsoft.com/office/drawing/2014/main" id="{8C4DA60B-ACE2-460C-8827-B7352C67C0BB}"/>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7296" name="AutoShape 39">
            <a:extLst>
              <a:ext uri="{FF2B5EF4-FFF2-40B4-BE49-F238E27FC236}">
                <a16:creationId xmlns:a16="http://schemas.microsoft.com/office/drawing/2014/main" id="{BF855C47-0F5F-4B0C-A3A7-12158D0FEF80}"/>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7297" name="Rectangle 40">
            <a:extLst>
              <a:ext uri="{FF2B5EF4-FFF2-40B4-BE49-F238E27FC236}">
                <a16:creationId xmlns:a16="http://schemas.microsoft.com/office/drawing/2014/main" id="{21EA3212-527C-4CFA-868C-164DD4D7060D}"/>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97298" name="Rectangle 41">
            <a:extLst>
              <a:ext uri="{FF2B5EF4-FFF2-40B4-BE49-F238E27FC236}">
                <a16:creationId xmlns:a16="http://schemas.microsoft.com/office/drawing/2014/main" id="{7032CE3C-3E9F-4D50-8628-FA3B1E84B7C5}"/>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299" name="Rectangle 42">
            <a:extLst>
              <a:ext uri="{FF2B5EF4-FFF2-40B4-BE49-F238E27FC236}">
                <a16:creationId xmlns:a16="http://schemas.microsoft.com/office/drawing/2014/main" id="{21937246-7A00-461A-9990-BFB92239EC25}"/>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00" name="AutoShape 43">
            <a:extLst>
              <a:ext uri="{FF2B5EF4-FFF2-40B4-BE49-F238E27FC236}">
                <a16:creationId xmlns:a16="http://schemas.microsoft.com/office/drawing/2014/main" id="{4BE5AD33-2741-4C77-9D30-F07C84F7CD31}"/>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97301" name="Line 44">
            <a:extLst>
              <a:ext uri="{FF2B5EF4-FFF2-40B4-BE49-F238E27FC236}">
                <a16:creationId xmlns:a16="http://schemas.microsoft.com/office/drawing/2014/main" id="{3058D977-C9BB-4B97-AD8B-FC051EB33DF0}"/>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2" name="Line 45">
            <a:extLst>
              <a:ext uri="{FF2B5EF4-FFF2-40B4-BE49-F238E27FC236}">
                <a16:creationId xmlns:a16="http://schemas.microsoft.com/office/drawing/2014/main" id="{BCCFFBEC-BB9B-42D0-BE0A-0600344683A6}"/>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3" name="Line 46">
            <a:extLst>
              <a:ext uri="{FF2B5EF4-FFF2-40B4-BE49-F238E27FC236}">
                <a16:creationId xmlns:a16="http://schemas.microsoft.com/office/drawing/2014/main" id="{547BB43B-ED7E-4804-B98C-F77663F6A013}"/>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4" name="Line 47">
            <a:extLst>
              <a:ext uri="{FF2B5EF4-FFF2-40B4-BE49-F238E27FC236}">
                <a16:creationId xmlns:a16="http://schemas.microsoft.com/office/drawing/2014/main" id="{4D2A3426-6143-4A99-9FFB-B09E8D0A5594}"/>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Rectangle 48">
            <a:extLst>
              <a:ext uri="{FF2B5EF4-FFF2-40B4-BE49-F238E27FC236}">
                <a16:creationId xmlns:a16="http://schemas.microsoft.com/office/drawing/2014/main" id="{46DFC57D-DE95-42FD-9CAC-28EC40E026F8}"/>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7306" name="Rectangle 49">
            <a:extLst>
              <a:ext uri="{FF2B5EF4-FFF2-40B4-BE49-F238E27FC236}">
                <a16:creationId xmlns:a16="http://schemas.microsoft.com/office/drawing/2014/main" id="{2D54DF4E-8D30-49E4-8899-B27E3F5A38B1}"/>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nvGrpSpPr>
          <p:cNvPr id="13" name="Group 50">
            <a:extLst>
              <a:ext uri="{FF2B5EF4-FFF2-40B4-BE49-F238E27FC236}">
                <a16:creationId xmlns:a16="http://schemas.microsoft.com/office/drawing/2014/main" id="{E4E642C7-1E40-4AF7-8F99-F7EF631FE1FA}"/>
              </a:ext>
            </a:extLst>
          </p:cNvPr>
          <p:cNvGrpSpPr>
            <a:grpSpLocks/>
          </p:cNvGrpSpPr>
          <p:nvPr/>
        </p:nvGrpSpPr>
        <p:grpSpPr bwMode="auto">
          <a:xfrm>
            <a:off x="390525" y="1981200"/>
            <a:ext cx="1489075" cy="1295400"/>
            <a:chOff x="246" y="1248"/>
            <a:chExt cx="938" cy="816"/>
          </a:xfrm>
        </p:grpSpPr>
        <p:sp>
          <p:nvSpPr>
            <p:cNvPr id="97311" name="Text Box 51">
              <a:extLst>
                <a:ext uri="{FF2B5EF4-FFF2-40B4-BE49-F238E27FC236}">
                  <a16:creationId xmlns:a16="http://schemas.microsoft.com/office/drawing/2014/main" id="{45F1F65A-7D13-482D-A8C2-BDDEECDA81E7}"/>
                </a:ext>
              </a:extLst>
            </p:cNvPr>
            <p:cNvSpPr txBox="1">
              <a:spLocks noChangeArrowheads="1"/>
            </p:cNvSpPr>
            <p:nvPr/>
          </p:nvSpPr>
          <p:spPr bwMode="auto">
            <a:xfrm flipH="1">
              <a:off x="246" y="1440"/>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97312" name="Freeform 52">
              <a:extLst>
                <a:ext uri="{FF2B5EF4-FFF2-40B4-BE49-F238E27FC236}">
                  <a16:creationId xmlns:a16="http://schemas.microsoft.com/office/drawing/2014/main" id="{0F9542DC-4ECE-4B37-9FD3-9771F55C4862}"/>
                </a:ext>
              </a:extLst>
            </p:cNvPr>
            <p:cNvSpPr>
              <a:spLocks/>
            </p:cNvSpPr>
            <p:nvPr/>
          </p:nvSpPr>
          <p:spPr bwMode="auto">
            <a:xfrm flipH="1">
              <a:off x="768"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4" name="Group 53">
            <a:extLst>
              <a:ext uri="{FF2B5EF4-FFF2-40B4-BE49-F238E27FC236}">
                <a16:creationId xmlns:a16="http://schemas.microsoft.com/office/drawing/2014/main" id="{752D4DE6-68D6-4A26-83B5-2E813414A47E}"/>
              </a:ext>
            </a:extLst>
          </p:cNvPr>
          <p:cNvGrpSpPr>
            <a:grpSpLocks/>
          </p:cNvGrpSpPr>
          <p:nvPr/>
        </p:nvGrpSpPr>
        <p:grpSpPr bwMode="auto">
          <a:xfrm>
            <a:off x="457200" y="3352800"/>
            <a:ext cx="1143000" cy="1066800"/>
            <a:chOff x="288" y="2112"/>
            <a:chExt cx="720" cy="672"/>
          </a:xfrm>
        </p:grpSpPr>
        <p:sp>
          <p:nvSpPr>
            <p:cNvPr id="97309" name="Freeform 54">
              <a:extLst>
                <a:ext uri="{FF2B5EF4-FFF2-40B4-BE49-F238E27FC236}">
                  <a16:creationId xmlns:a16="http://schemas.microsoft.com/office/drawing/2014/main" id="{8A94743E-FF6B-433F-B8BA-5656FA18AFBF}"/>
                </a:ext>
              </a:extLst>
            </p:cNvPr>
            <p:cNvSpPr>
              <a:spLocks/>
            </p:cNvSpPr>
            <p:nvPr/>
          </p:nvSpPr>
          <p:spPr bwMode="auto">
            <a:xfrm flipH="1">
              <a:off x="864"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97310" name="Text Box 55">
              <a:extLst>
                <a:ext uri="{FF2B5EF4-FFF2-40B4-BE49-F238E27FC236}">
                  <a16:creationId xmlns:a16="http://schemas.microsoft.com/office/drawing/2014/main" id="{1C28258E-DE05-4ACE-9AC7-63BEF3E529ED}"/>
                </a:ext>
              </a:extLst>
            </p:cNvPr>
            <p:cNvSpPr txBox="1">
              <a:spLocks noChangeArrowheads="1"/>
            </p:cNvSpPr>
            <p:nvPr/>
          </p:nvSpPr>
          <p:spPr bwMode="auto">
            <a:xfrm flipH="1">
              <a:off x="288" y="2448"/>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spTree>
    <p:extLst>
      <p:ext uri="{BB962C8B-B14F-4D97-AF65-F5344CB8AC3E}">
        <p14:creationId xmlns:p14="http://schemas.microsoft.com/office/powerpoint/2010/main" val="1103514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a:extLst>
              <a:ext uri="{FF2B5EF4-FFF2-40B4-BE49-F238E27FC236}">
                <a16:creationId xmlns:a16="http://schemas.microsoft.com/office/drawing/2014/main" id="{440ECA11-EA73-4CDC-B733-A0D29F8F6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773CF72-F319-4636-8997-34C63E37FD53}" type="slidenum">
              <a:rPr lang="en-US" altLang="zh-CN" sz="1200"/>
              <a:pPr/>
              <a:t>7</a:t>
            </a:fld>
            <a:endParaRPr lang="en-US" altLang="zh-CN" sz="1200"/>
          </a:p>
        </p:txBody>
      </p:sp>
      <p:sp>
        <p:nvSpPr>
          <p:cNvPr id="28676" name="Rectangle 2">
            <a:extLst>
              <a:ext uri="{FF2B5EF4-FFF2-40B4-BE49-F238E27FC236}">
                <a16:creationId xmlns:a16="http://schemas.microsoft.com/office/drawing/2014/main" id="{D5A44E5C-F0A1-4C65-9C86-D287F0A83BB1}"/>
              </a:ext>
            </a:extLst>
          </p:cNvPr>
          <p:cNvSpPr>
            <a:spLocks noGrp="1" noChangeArrowheads="1"/>
          </p:cNvSpPr>
          <p:nvPr>
            <p:ph type="title"/>
          </p:nvPr>
        </p:nvSpPr>
        <p:spPr>
          <a:xfrm>
            <a:off x="425844" y="79301"/>
            <a:ext cx="8229600" cy="1143000"/>
          </a:xfrm>
        </p:spPr>
        <p:txBody>
          <a:bodyPr>
            <a:normAutofit/>
          </a:bodyPr>
          <a:lstStyle/>
          <a:p>
            <a:pPr eaLnBrk="1" hangingPunct="1"/>
            <a:r>
              <a:rPr lang="en-US" altLang="zh-CN" sz="4000" dirty="0"/>
              <a:t>Will This Parallel Code Work Correctly?</a:t>
            </a:r>
          </a:p>
        </p:txBody>
      </p:sp>
      <p:sp>
        <p:nvSpPr>
          <p:cNvPr id="28677" name="Text Box 3">
            <a:extLst>
              <a:ext uri="{FF2B5EF4-FFF2-40B4-BE49-F238E27FC236}">
                <a16:creationId xmlns:a16="http://schemas.microsoft.com/office/drawing/2014/main" id="{35113EE6-C179-43FC-8681-99D5248C52FF}"/>
              </a:ext>
            </a:extLst>
          </p:cNvPr>
          <p:cNvSpPr txBox="1">
            <a:spLocks noChangeArrowheads="1"/>
          </p:cNvSpPr>
          <p:nvPr/>
        </p:nvSpPr>
        <p:spPr bwMode="auto">
          <a:xfrm>
            <a:off x="316554" y="1332448"/>
            <a:ext cx="4458646"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lvl="1"/>
            <a:r>
              <a:rPr lang="en-US" altLang="zh-CN" sz="1800" b="1" dirty="0">
                <a:solidFill>
                  <a:srgbClr val="0000FF"/>
                </a:solidFill>
                <a:latin typeface="Courier New" panose="02070309020205020404" pitchFamily="49" charset="0"/>
              </a:rPr>
              <a:t>sum = 0;</a:t>
            </a:r>
          </a:p>
          <a:p>
            <a:pPr lvl="1"/>
            <a:r>
              <a:rPr lang="en-US" altLang="zh-CN" sz="1800" b="1" dirty="0">
                <a:solidFill>
                  <a:srgbClr val="FF0000"/>
                </a:solidFill>
                <a:latin typeface="Courier New" panose="02070309020205020404" pitchFamily="49" charset="0"/>
              </a:rPr>
              <a:t>begin parallel</a:t>
            </a:r>
          </a:p>
          <a:p>
            <a:pPr lvl="1"/>
            <a:r>
              <a:rPr lang="en-US" altLang="zh-CN" sz="1800" b="1" dirty="0">
                <a:solidFill>
                  <a:srgbClr val="0000FF"/>
                </a:solidFill>
                <a:latin typeface="Courier New" panose="02070309020205020404" pitchFamily="49" charset="0"/>
              </a:rPr>
              <a:t>for (</a:t>
            </a:r>
            <a:r>
              <a:rPr lang="en-US" altLang="zh-CN" sz="1800" b="1" dirty="0" err="1">
                <a:solidFill>
                  <a:srgbClr val="0000FF"/>
                </a:solidFill>
                <a:latin typeface="Courier New" panose="02070309020205020404" pitchFamily="49" charset="0"/>
              </a:rPr>
              <a:t>i</a:t>
            </a:r>
            <a:r>
              <a:rPr lang="en-US" altLang="zh-CN" sz="1800" b="1" dirty="0">
                <a:solidFill>
                  <a:srgbClr val="0000FF"/>
                </a:solidFill>
                <a:latin typeface="Courier New" panose="02070309020205020404" pitchFamily="49" charset="0"/>
              </a:rPr>
              <a:t>=0; </a:t>
            </a:r>
            <a:r>
              <a:rPr lang="en-US" altLang="zh-CN" sz="1800" b="1" dirty="0" err="1">
                <a:solidFill>
                  <a:srgbClr val="0000FF"/>
                </a:solidFill>
                <a:latin typeface="Courier New" panose="02070309020205020404" pitchFamily="49" charset="0"/>
              </a:rPr>
              <a:t>i</a:t>
            </a:r>
            <a:r>
              <a:rPr lang="en-US" altLang="zh-CN" sz="1800" b="1" dirty="0">
                <a:solidFill>
                  <a:srgbClr val="0000FF"/>
                </a:solidFill>
                <a:latin typeface="Courier New" panose="02070309020205020404" pitchFamily="49" charset="0"/>
              </a:rPr>
              <a:t>&lt;2; </a:t>
            </a:r>
            <a:r>
              <a:rPr lang="en-US" altLang="zh-CN" sz="1800" b="1" dirty="0" err="1">
                <a:solidFill>
                  <a:srgbClr val="0000FF"/>
                </a:solidFill>
                <a:latin typeface="Courier New" panose="02070309020205020404" pitchFamily="49" charset="0"/>
              </a:rPr>
              <a:t>i</a:t>
            </a:r>
            <a:r>
              <a:rPr lang="en-US" altLang="zh-CN" sz="1800" b="1" dirty="0">
                <a:solidFill>
                  <a:srgbClr val="0000FF"/>
                </a:solidFill>
                <a:latin typeface="Courier New" panose="02070309020205020404" pitchFamily="49" charset="0"/>
              </a:rPr>
              <a:t>++) {</a:t>
            </a:r>
          </a:p>
          <a:p>
            <a:pPr lvl="1"/>
            <a:r>
              <a:rPr lang="en-US" altLang="zh-CN" sz="1800" b="1" dirty="0">
                <a:solidFill>
                  <a:srgbClr val="0000FF"/>
                </a:solidFill>
                <a:latin typeface="Courier New" panose="02070309020205020404" pitchFamily="49" charset="0"/>
              </a:rPr>
              <a:t>  lock(id, </a:t>
            </a:r>
            <a:r>
              <a:rPr lang="en-US" altLang="zh-CN" sz="1800" b="1" dirty="0" err="1">
                <a:solidFill>
                  <a:srgbClr val="0000FF"/>
                </a:solidFill>
                <a:latin typeface="Courier New" panose="02070309020205020404" pitchFamily="49" charset="0"/>
              </a:rPr>
              <a:t>myLock</a:t>
            </a:r>
            <a:r>
              <a:rPr lang="en-US" altLang="zh-CN" sz="1800" b="1" dirty="0">
                <a:solidFill>
                  <a:srgbClr val="0000FF"/>
                </a:solidFill>
                <a:latin typeface="Courier New" panose="02070309020205020404" pitchFamily="49" charset="0"/>
              </a:rPr>
              <a:t>);</a:t>
            </a:r>
          </a:p>
          <a:p>
            <a:pPr lvl="1"/>
            <a:r>
              <a:rPr lang="en-US" altLang="zh-CN" sz="1800" b="1" dirty="0">
                <a:solidFill>
                  <a:srgbClr val="0000FF"/>
                </a:solidFill>
                <a:latin typeface="Courier New" panose="02070309020205020404" pitchFamily="49" charset="0"/>
              </a:rPr>
              <a:t>  sum = sum + a[</a:t>
            </a:r>
            <a:r>
              <a:rPr lang="en-US" altLang="zh-CN" sz="1800" b="1" dirty="0" err="1">
                <a:solidFill>
                  <a:srgbClr val="0000FF"/>
                </a:solidFill>
                <a:latin typeface="Courier New" panose="02070309020205020404" pitchFamily="49" charset="0"/>
              </a:rPr>
              <a:t>i</a:t>
            </a:r>
            <a:r>
              <a:rPr lang="en-US" altLang="zh-CN" sz="1800" b="1" dirty="0">
                <a:solidFill>
                  <a:srgbClr val="0000FF"/>
                </a:solidFill>
                <a:latin typeface="Courier New" panose="02070309020205020404" pitchFamily="49" charset="0"/>
              </a:rPr>
              <a:t>];</a:t>
            </a:r>
          </a:p>
          <a:p>
            <a:pPr lvl="1"/>
            <a:r>
              <a:rPr lang="en-US" altLang="zh-CN" sz="1800" b="1" dirty="0">
                <a:solidFill>
                  <a:srgbClr val="0000FF"/>
                </a:solidFill>
                <a:latin typeface="Courier New" panose="02070309020205020404" pitchFamily="49" charset="0"/>
              </a:rPr>
              <a:t>  unlock(id, </a:t>
            </a:r>
            <a:r>
              <a:rPr lang="en-US" altLang="zh-CN" sz="1800" b="1" dirty="0" err="1">
                <a:solidFill>
                  <a:srgbClr val="0000FF"/>
                </a:solidFill>
                <a:latin typeface="Courier New" panose="02070309020205020404" pitchFamily="49" charset="0"/>
              </a:rPr>
              <a:t>myLock</a:t>
            </a:r>
            <a:r>
              <a:rPr lang="en-US" altLang="zh-CN" sz="1800" b="1" dirty="0">
                <a:solidFill>
                  <a:srgbClr val="0000FF"/>
                </a:solidFill>
                <a:latin typeface="Courier New" panose="02070309020205020404" pitchFamily="49" charset="0"/>
              </a:rPr>
              <a:t>);</a:t>
            </a:r>
          </a:p>
          <a:p>
            <a:pPr lvl="1"/>
            <a:r>
              <a:rPr lang="en-US" altLang="zh-CN" sz="1800" b="1" dirty="0">
                <a:solidFill>
                  <a:srgbClr val="FF0000"/>
                </a:solidFill>
                <a:latin typeface="Courier New" panose="02070309020205020404" pitchFamily="49" charset="0"/>
              </a:rPr>
              <a:t>end parallel</a:t>
            </a:r>
          </a:p>
          <a:p>
            <a:pPr lvl="1"/>
            <a:r>
              <a:rPr lang="en-US" altLang="zh-CN" sz="1800" b="1" dirty="0">
                <a:solidFill>
                  <a:srgbClr val="0000FF"/>
                </a:solidFill>
                <a:latin typeface="Courier New" panose="02070309020205020404" pitchFamily="49" charset="0"/>
              </a:rPr>
              <a:t>Print sum;</a:t>
            </a:r>
          </a:p>
          <a:p>
            <a:endParaRPr lang="en-US" altLang="zh-CN" sz="1800" b="1" dirty="0">
              <a:solidFill>
                <a:srgbClr val="0000FF"/>
              </a:solidFill>
              <a:latin typeface="Courier New" panose="02070309020205020404" pitchFamily="49" charset="0"/>
            </a:endParaRPr>
          </a:p>
          <a:p>
            <a:r>
              <a:rPr lang="en-US" altLang="zh-CN" sz="1800" b="1" dirty="0">
                <a:latin typeface="Courier New" panose="02070309020205020404" pitchFamily="49" charset="0"/>
              </a:rPr>
              <a:t>Suppose </a:t>
            </a:r>
            <a:r>
              <a:rPr lang="en-US" altLang="zh-CN" sz="1800" b="1" dirty="0">
                <a:solidFill>
                  <a:srgbClr val="0000FF"/>
                </a:solidFill>
                <a:latin typeface="Courier New" panose="02070309020205020404" pitchFamily="49" charset="0"/>
              </a:rPr>
              <a:t>a[0] = 3 </a:t>
            </a:r>
            <a:r>
              <a:rPr lang="en-US" altLang="zh-CN" sz="1800" b="1" dirty="0">
                <a:latin typeface="Courier New" panose="02070309020205020404" pitchFamily="49" charset="0"/>
              </a:rPr>
              <a:t>and </a:t>
            </a:r>
            <a:r>
              <a:rPr lang="en-US" altLang="zh-CN" sz="1800" b="1" dirty="0">
                <a:solidFill>
                  <a:srgbClr val="0000FF"/>
                </a:solidFill>
                <a:latin typeface="Courier New" panose="02070309020205020404" pitchFamily="49" charset="0"/>
              </a:rPr>
              <a:t>a[1] = 7</a:t>
            </a:r>
          </a:p>
        </p:txBody>
      </p:sp>
      <p:grpSp>
        <p:nvGrpSpPr>
          <p:cNvPr id="28678" name="Group 4">
            <a:extLst>
              <a:ext uri="{FF2B5EF4-FFF2-40B4-BE49-F238E27FC236}">
                <a16:creationId xmlns:a16="http://schemas.microsoft.com/office/drawing/2014/main" id="{51870DD7-A502-4440-A44D-F87C51DA22B2}"/>
              </a:ext>
            </a:extLst>
          </p:cNvPr>
          <p:cNvGrpSpPr>
            <a:grpSpLocks/>
          </p:cNvGrpSpPr>
          <p:nvPr/>
        </p:nvGrpSpPr>
        <p:grpSpPr bwMode="auto">
          <a:xfrm>
            <a:off x="5313362" y="1417638"/>
            <a:ext cx="3429000" cy="2590800"/>
            <a:chOff x="1536" y="1584"/>
            <a:chExt cx="2160" cy="1632"/>
          </a:xfrm>
        </p:grpSpPr>
        <p:sp>
          <p:nvSpPr>
            <p:cNvPr id="28681" name="Oval 5">
              <a:extLst>
                <a:ext uri="{FF2B5EF4-FFF2-40B4-BE49-F238E27FC236}">
                  <a16:creationId xmlns:a16="http://schemas.microsoft.com/office/drawing/2014/main" id="{810719B7-FA8B-48D0-8D21-C0271B0626C4}"/>
                </a:ext>
              </a:extLst>
            </p:cNvPr>
            <p:cNvSpPr>
              <a:spLocks noChangeArrowheads="1"/>
            </p:cNvSpPr>
            <p:nvPr/>
          </p:nvSpPr>
          <p:spPr bwMode="auto">
            <a:xfrm>
              <a:off x="1632"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dirty="0"/>
                <a:t>P</a:t>
              </a:r>
              <a:r>
                <a:rPr lang="en-US" altLang="zh-CN" sz="1800" baseline="-25000" dirty="0"/>
                <a:t>1</a:t>
              </a:r>
            </a:p>
          </p:txBody>
        </p:sp>
        <p:sp>
          <p:nvSpPr>
            <p:cNvPr id="28682" name="Rectangle 6">
              <a:extLst>
                <a:ext uri="{FF2B5EF4-FFF2-40B4-BE49-F238E27FC236}">
                  <a16:creationId xmlns:a16="http://schemas.microsoft.com/office/drawing/2014/main" id="{303CFF58-CE9C-4CA7-AD51-4CA1A15956FB}"/>
                </a:ext>
              </a:extLst>
            </p:cNvPr>
            <p:cNvSpPr>
              <a:spLocks noChangeArrowheads="1"/>
            </p:cNvSpPr>
            <p:nvPr/>
          </p:nvSpPr>
          <p:spPr bwMode="auto">
            <a:xfrm>
              <a:off x="1584"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8683" name="Rectangle 7">
              <a:extLst>
                <a:ext uri="{FF2B5EF4-FFF2-40B4-BE49-F238E27FC236}">
                  <a16:creationId xmlns:a16="http://schemas.microsoft.com/office/drawing/2014/main" id="{15042B8D-6ADF-4D09-BEF4-65D5D09D8BFA}"/>
                </a:ext>
              </a:extLst>
            </p:cNvPr>
            <p:cNvSpPr>
              <a:spLocks noChangeArrowheads="1"/>
            </p:cNvSpPr>
            <p:nvPr/>
          </p:nvSpPr>
          <p:spPr bwMode="auto">
            <a:xfrm>
              <a:off x="1584" y="2784"/>
              <a:ext cx="21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8684" name="Line 8">
              <a:extLst>
                <a:ext uri="{FF2B5EF4-FFF2-40B4-BE49-F238E27FC236}">
                  <a16:creationId xmlns:a16="http://schemas.microsoft.com/office/drawing/2014/main" id="{DD1DBE05-206D-419D-A540-17A307BC86A8}"/>
                </a:ext>
              </a:extLst>
            </p:cNvPr>
            <p:cNvSpPr>
              <a:spLocks noChangeShapeType="1"/>
            </p:cNvSpPr>
            <p:nvPr/>
          </p:nvSpPr>
          <p:spPr bwMode="auto">
            <a:xfrm>
              <a:off x="1824"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9">
              <a:extLst>
                <a:ext uri="{FF2B5EF4-FFF2-40B4-BE49-F238E27FC236}">
                  <a16:creationId xmlns:a16="http://schemas.microsoft.com/office/drawing/2014/main" id="{F4287105-9AB1-4AED-A034-B622A8CB57F6}"/>
                </a:ext>
              </a:extLst>
            </p:cNvPr>
            <p:cNvSpPr>
              <a:spLocks noChangeShapeType="1"/>
            </p:cNvSpPr>
            <p:nvPr/>
          </p:nvSpPr>
          <p:spPr bwMode="auto">
            <a:xfrm>
              <a:off x="1536" y="264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Oval 10">
              <a:extLst>
                <a:ext uri="{FF2B5EF4-FFF2-40B4-BE49-F238E27FC236}">
                  <a16:creationId xmlns:a16="http://schemas.microsoft.com/office/drawing/2014/main" id="{8FE1BE37-D1CA-4D81-8F47-D690ADE6B5B9}"/>
                </a:ext>
              </a:extLst>
            </p:cNvPr>
            <p:cNvSpPr>
              <a:spLocks noChangeArrowheads="1"/>
            </p:cNvSpPr>
            <p:nvPr/>
          </p:nvSpPr>
          <p:spPr bwMode="auto">
            <a:xfrm>
              <a:off x="2400"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2</a:t>
              </a:r>
            </a:p>
          </p:txBody>
        </p:sp>
        <p:sp>
          <p:nvSpPr>
            <p:cNvPr id="28687" name="Rectangle 11">
              <a:extLst>
                <a:ext uri="{FF2B5EF4-FFF2-40B4-BE49-F238E27FC236}">
                  <a16:creationId xmlns:a16="http://schemas.microsoft.com/office/drawing/2014/main" id="{9AC70B4C-AD1B-47AA-9AA6-2F06E2F14FA6}"/>
                </a:ext>
              </a:extLst>
            </p:cNvPr>
            <p:cNvSpPr>
              <a:spLocks noChangeArrowheads="1"/>
            </p:cNvSpPr>
            <p:nvPr/>
          </p:nvSpPr>
          <p:spPr bwMode="auto">
            <a:xfrm>
              <a:off x="2352"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8688" name="Line 12">
              <a:extLst>
                <a:ext uri="{FF2B5EF4-FFF2-40B4-BE49-F238E27FC236}">
                  <a16:creationId xmlns:a16="http://schemas.microsoft.com/office/drawing/2014/main" id="{16CF77C1-690B-4954-919D-D89553D63CA9}"/>
                </a:ext>
              </a:extLst>
            </p:cNvPr>
            <p:cNvSpPr>
              <a:spLocks noChangeShapeType="1"/>
            </p:cNvSpPr>
            <p:nvPr/>
          </p:nvSpPr>
          <p:spPr bwMode="auto">
            <a:xfrm>
              <a:off x="2592"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Oval 13">
              <a:extLst>
                <a:ext uri="{FF2B5EF4-FFF2-40B4-BE49-F238E27FC236}">
                  <a16:creationId xmlns:a16="http://schemas.microsoft.com/office/drawing/2014/main" id="{6E73F426-4CEB-4460-B603-2429E1C783DB}"/>
                </a:ext>
              </a:extLst>
            </p:cNvPr>
            <p:cNvSpPr>
              <a:spLocks noChangeArrowheads="1"/>
            </p:cNvSpPr>
            <p:nvPr/>
          </p:nvSpPr>
          <p:spPr bwMode="auto">
            <a:xfrm>
              <a:off x="3168" y="1584"/>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a:t>
              </a:r>
              <a:r>
                <a:rPr lang="en-US" altLang="zh-CN" sz="1800" baseline="-25000"/>
                <a:t>n</a:t>
              </a:r>
            </a:p>
          </p:txBody>
        </p:sp>
        <p:sp>
          <p:nvSpPr>
            <p:cNvPr id="28690" name="Rectangle 14">
              <a:extLst>
                <a:ext uri="{FF2B5EF4-FFF2-40B4-BE49-F238E27FC236}">
                  <a16:creationId xmlns:a16="http://schemas.microsoft.com/office/drawing/2014/main" id="{296F2334-A641-408C-A5BD-5A64A3A35D4B}"/>
                </a:ext>
              </a:extLst>
            </p:cNvPr>
            <p:cNvSpPr>
              <a:spLocks noChangeArrowheads="1"/>
            </p:cNvSpPr>
            <p:nvPr/>
          </p:nvSpPr>
          <p:spPr bwMode="auto">
            <a:xfrm>
              <a:off x="3120" y="2112"/>
              <a:ext cx="52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28691" name="Line 15">
              <a:extLst>
                <a:ext uri="{FF2B5EF4-FFF2-40B4-BE49-F238E27FC236}">
                  <a16:creationId xmlns:a16="http://schemas.microsoft.com/office/drawing/2014/main" id="{A3DD15B3-A812-4DFE-A920-292624C94E84}"/>
                </a:ext>
              </a:extLst>
            </p:cNvPr>
            <p:cNvSpPr>
              <a:spLocks noChangeShapeType="1"/>
            </p:cNvSpPr>
            <p:nvPr/>
          </p:nvSpPr>
          <p:spPr bwMode="auto">
            <a:xfrm>
              <a:off x="3360" y="19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6">
              <a:extLst>
                <a:ext uri="{FF2B5EF4-FFF2-40B4-BE49-F238E27FC236}">
                  <a16:creationId xmlns:a16="http://schemas.microsoft.com/office/drawing/2014/main" id="{FD0DA37F-5410-4732-9844-1AACEBFC5E1B}"/>
                </a:ext>
              </a:extLst>
            </p:cNvPr>
            <p:cNvSpPr>
              <a:spLocks noChangeShapeType="1"/>
            </p:cNvSpPr>
            <p:nvPr/>
          </p:nvSpPr>
          <p:spPr bwMode="auto">
            <a:xfrm>
              <a:off x="182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7">
              <a:extLst>
                <a:ext uri="{FF2B5EF4-FFF2-40B4-BE49-F238E27FC236}">
                  <a16:creationId xmlns:a16="http://schemas.microsoft.com/office/drawing/2014/main" id="{7794A31D-03B0-4D9B-A14D-4AB3E33B0D7E}"/>
                </a:ext>
              </a:extLst>
            </p:cNvPr>
            <p:cNvSpPr>
              <a:spLocks noChangeShapeType="1"/>
            </p:cNvSpPr>
            <p:nvPr/>
          </p:nvSpPr>
          <p:spPr bwMode="auto">
            <a:xfrm>
              <a:off x="2592"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18">
              <a:extLst>
                <a:ext uri="{FF2B5EF4-FFF2-40B4-BE49-F238E27FC236}">
                  <a16:creationId xmlns:a16="http://schemas.microsoft.com/office/drawing/2014/main" id="{591D99CB-65FC-449C-985E-68C5F6C4E5C3}"/>
                </a:ext>
              </a:extLst>
            </p:cNvPr>
            <p:cNvSpPr>
              <a:spLocks noChangeShapeType="1"/>
            </p:cNvSpPr>
            <p:nvPr/>
          </p:nvSpPr>
          <p:spPr bwMode="auto">
            <a:xfrm>
              <a:off x="336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19">
              <a:extLst>
                <a:ext uri="{FF2B5EF4-FFF2-40B4-BE49-F238E27FC236}">
                  <a16:creationId xmlns:a16="http://schemas.microsoft.com/office/drawing/2014/main" id="{4A12C99A-0224-4E16-BD6D-73980A65E96D}"/>
                </a:ext>
              </a:extLst>
            </p:cNvPr>
            <p:cNvSpPr>
              <a:spLocks noChangeShapeType="1"/>
            </p:cNvSpPr>
            <p:nvPr/>
          </p:nvSpPr>
          <p:spPr bwMode="auto">
            <a:xfrm>
              <a:off x="2592"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9" name="Text Box 20">
            <a:extLst>
              <a:ext uri="{FF2B5EF4-FFF2-40B4-BE49-F238E27FC236}">
                <a16:creationId xmlns:a16="http://schemas.microsoft.com/office/drawing/2014/main" id="{8A8435C2-D9E3-43F3-84B7-28B61D7FB565}"/>
              </a:ext>
            </a:extLst>
          </p:cNvPr>
          <p:cNvSpPr txBox="1">
            <a:spLocks noChangeArrowheads="1"/>
          </p:cNvSpPr>
          <p:nvPr/>
        </p:nvSpPr>
        <p:spPr bwMode="auto">
          <a:xfrm>
            <a:off x="6842125" y="1403350"/>
            <a:ext cx="371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a:t>
            </a:r>
          </a:p>
        </p:txBody>
      </p:sp>
      <p:sp>
        <p:nvSpPr>
          <p:cNvPr id="28680" name="Text Box 21">
            <a:extLst>
              <a:ext uri="{FF2B5EF4-FFF2-40B4-BE49-F238E27FC236}">
                <a16:creationId xmlns:a16="http://schemas.microsoft.com/office/drawing/2014/main" id="{63109C8A-327E-4F9C-A236-AC402D7977D8}"/>
              </a:ext>
            </a:extLst>
          </p:cNvPr>
          <p:cNvSpPr txBox="1">
            <a:spLocks noChangeArrowheads="1"/>
          </p:cNvSpPr>
          <p:nvPr/>
        </p:nvSpPr>
        <p:spPr bwMode="auto">
          <a:xfrm>
            <a:off x="1941044" y="5045560"/>
            <a:ext cx="49212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3600" b="1" dirty="0">
                <a:solidFill>
                  <a:srgbClr val="FF0000"/>
                </a:solidFill>
                <a:latin typeface="+mj-lt"/>
              </a:rPr>
              <a:t>Will it print sum = 10?</a:t>
            </a:r>
          </a:p>
        </p:txBody>
      </p:sp>
      <p:sp>
        <p:nvSpPr>
          <p:cNvPr id="23" name="Text Box 36">
            <a:extLst>
              <a:ext uri="{FF2B5EF4-FFF2-40B4-BE49-F238E27FC236}">
                <a16:creationId xmlns:a16="http://schemas.microsoft.com/office/drawing/2014/main" id="{841AC416-81D0-47B9-9DAE-13DA9CEE47A9}"/>
              </a:ext>
            </a:extLst>
          </p:cNvPr>
          <p:cNvSpPr txBox="1">
            <a:spLocks noChangeArrowheads="1"/>
          </p:cNvSpPr>
          <p:nvPr/>
        </p:nvSpPr>
        <p:spPr bwMode="auto">
          <a:xfrm>
            <a:off x="5436096" y="2377281"/>
            <a:ext cx="809837" cy="338554"/>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t>Cache</a:t>
            </a:r>
          </a:p>
        </p:txBody>
      </p:sp>
      <p:sp>
        <p:nvSpPr>
          <p:cNvPr id="24" name="Text Box 36">
            <a:extLst>
              <a:ext uri="{FF2B5EF4-FFF2-40B4-BE49-F238E27FC236}">
                <a16:creationId xmlns:a16="http://schemas.microsoft.com/office/drawing/2014/main" id="{E9CF446B-76B2-4044-B738-216C7D4B0642}"/>
              </a:ext>
            </a:extLst>
          </p:cNvPr>
          <p:cNvSpPr txBox="1">
            <a:spLocks noChangeArrowheads="1"/>
          </p:cNvSpPr>
          <p:nvPr/>
        </p:nvSpPr>
        <p:spPr bwMode="auto">
          <a:xfrm>
            <a:off x="6655296" y="2368947"/>
            <a:ext cx="809837" cy="338554"/>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t>Cache</a:t>
            </a:r>
          </a:p>
        </p:txBody>
      </p:sp>
      <p:sp>
        <p:nvSpPr>
          <p:cNvPr id="25" name="Text Box 36">
            <a:extLst>
              <a:ext uri="{FF2B5EF4-FFF2-40B4-BE49-F238E27FC236}">
                <a16:creationId xmlns:a16="http://schemas.microsoft.com/office/drawing/2014/main" id="{3F366FF8-B30D-4318-A621-3E399053475B}"/>
              </a:ext>
            </a:extLst>
          </p:cNvPr>
          <p:cNvSpPr txBox="1">
            <a:spLocks noChangeArrowheads="1"/>
          </p:cNvSpPr>
          <p:nvPr/>
        </p:nvSpPr>
        <p:spPr bwMode="auto">
          <a:xfrm>
            <a:off x="7874496" y="2388507"/>
            <a:ext cx="809837" cy="338554"/>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t>Cache</a:t>
            </a:r>
          </a:p>
        </p:txBody>
      </p:sp>
      <p:sp>
        <p:nvSpPr>
          <p:cNvPr id="26" name="Text Box 36">
            <a:extLst>
              <a:ext uri="{FF2B5EF4-FFF2-40B4-BE49-F238E27FC236}">
                <a16:creationId xmlns:a16="http://schemas.microsoft.com/office/drawing/2014/main" id="{08C790BA-6462-41C7-AB2D-634D3D7679B2}"/>
              </a:ext>
            </a:extLst>
          </p:cNvPr>
          <p:cNvSpPr txBox="1">
            <a:spLocks noChangeArrowheads="1"/>
          </p:cNvSpPr>
          <p:nvPr/>
        </p:nvSpPr>
        <p:spPr bwMode="auto">
          <a:xfrm>
            <a:off x="6552518" y="3452416"/>
            <a:ext cx="1114408" cy="369332"/>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Memory</a:t>
            </a:r>
          </a:p>
        </p:txBody>
      </p:sp>
    </p:spTree>
    <p:extLst>
      <p:ext uri="{BB962C8B-B14F-4D97-AF65-F5344CB8AC3E}">
        <p14:creationId xmlns:p14="http://schemas.microsoft.com/office/powerpoint/2010/main" val="38887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wipe(down)">
                                      <p:cBhvr>
                                        <p:cTn id="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a:extLst>
              <a:ext uri="{FF2B5EF4-FFF2-40B4-BE49-F238E27FC236}">
                <a16:creationId xmlns:a16="http://schemas.microsoft.com/office/drawing/2014/main" id="{83563653-BE04-4312-B2D6-F5348412D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5325375-EEF3-485B-B8B2-86BB5C15F8BC}" type="slidenum">
              <a:rPr lang="en-US" altLang="zh-CN" sz="1200"/>
              <a:pPr/>
              <a:t>70</a:t>
            </a:fld>
            <a:endParaRPr lang="en-US" altLang="zh-CN" sz="1200"/>
          </a:p>
        </p:txBody>
      </p:sp>
      <p:sp>
        <p:nvSpPr>
          <p:cNvPr id="99333" name="Oval 3">
            <a:extLst>
              <a:ext uri="{FF2B5EF4-FFF2-40B4-BE49-F238E27FC236}">
                <a16:creationId xmlns:a16="http://schemas.microsoft.com/office/drawing/2014/main" id="{5BFFF4B2-F504-4B7C-9109-5EFA12766132}"/>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99334" name="Group 4">
            <a:extLst>
              <a:ext uri="{FF2B5EF4-FFF2-40B4-BE49-F238E27FC236}">
                <a16:creationId xmlns:a16="http://schemas.microsoft.com/office/drawing/2014/main" id="{C30403E4-8B8D-437F-ABDC-50874AC82BE2}"/>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99377" name="Rectangle 5">
              <a:extLst>
                <a:ext uri="{FF2B5EF4-FFF2-40B4-BE49-F238E27FC236}">
                  <a16:creationId xmlns:a16="http://schemas.microsoft.com/office/drawing/2014/main" id="{657185E3-7BF7-49D9-81AC-B891E73CA44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78" name="Rectangle 6">
              <a:extLst>
                <a:ext uri="{FF2B5EF4-FFF2-40B4-BE49-F238E27FC236}">
                  <a16:creationId xmlns:a16="http://schemas.microsoft.com/office/drawing/2014/main" id="{AA2F1FC5-04F6-493F-ADBA-A766989B260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9335" name="Group 7">
            <a:extLst>
              <a:ext uri="{FF2B5EF4-FFF2-40B4-BE49-F238E27FC236}">
                <a16:creationId xmlns:a16="http://schemas.microsoft.com/office/drawing/2014/main" id="{97C83C9D-A30F-471D-8F10-28D6EB2B1C60}"/>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99375" name="Rectangle 8">
              <a:extLst>
                <a:ext uri="{FF2B5EF4-FFF2-40B4-BE49-F238E27FC236}">
                  <a16:creationId xmlns:a16="http://schemas.microsoft.com/office/drawing/2014/main" id="{EC54BC20-5812-4C36-9DDA-19C0052BDBC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76" name="Rectangle 9">
              <a:extLst>
                <a:ext uri="{FF2B5EF4-FFF2-40B4-BE49-F238E27FC236}">
                  <a16:creationId xmlns:a16="http://schemas.microsoft.com/office/drawing/2014/main" id="{F8840FEA-CA59-4085-883E-C3EEF76F4F6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99336" name="Line 10">
            <a:extLst>
              <a:ext uri="{FF2B5EF4-FFF2-40B4-BE49-F238E27FC236}">
                <a16:creationId xmlns:a16="http://schemas.microsoft.com/office/drawing/2014/main" id="{22CEB608-2FBC-4550-BECF-4490224F4572}"/>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Oval 11">
            <a:extLst>
              <a:ext uri="{FF2B5EF4-FFF2-40B4-BE49-F238E27FC236}">
                <a16:creationId xmlns:a16="http://schemas.microsoft.com/office/drawing/2014/main" id="{21B99BE3-2603-4782-B6E0-F3FED9E11A80}"/>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99338" name="Group 12">
            <a:extLst>
              <a:ext uri="{FF2B5EF4-FFF2-40B4-BE49-F238E27FC236}">
                <a16:creationId xmlns:a16="http://schemas.microsoft.com/office/drawing/2014/main" id="{3CAFE09E-CC8A-4880-901D-0C09DFAAAA2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99373" name="Rectangle 13">
              <a:extLst>
                <a:ext uri="{FF2B5EF4-FFF2-40B4-BE49-F238E27FC236}">
                  <a16:creationId xmlns:a16="http://schemas.microsoft.com/office/drawing/2014/main" id="{DD790DAB-F3AC-4B93-B18C-FFA587A4507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74" name="Rectangle 14">
              <a:extLst>
                <a:ext uri="{FF2B5EF4-FFF2-40B4-BE49-F238E27FC236}">
                  <a16:creationId xmlns:a16="http://schemas.microsoft.com/office/drawing/2014/main" id="{84BFEBD6-C895-4A21-95DC-199DE5D59C6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9339" name="Group 15">
            <a:extLst>
              <a:ext uri="{FF2B5EF4-FFF2-40B4-BE49-F238E27FC236}">
                <a16:creationId xmlns:a16="http://schemas.microsoft.com/office/drawing/2014/main" id="{13E59165-CD2C-430F-82CA-8BFA70277113}"/>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99371" name="Rectangle 16">
              <a:extLst>
                <a:ext uri="{FF2B5EF4-FFF2-40B4-BE49-F238E27FC236}">
                  <a16:creationId xmlns:a16="http://schemas.microsoft.com/office/drawing/2014/main" id="{2B03EFC6-BA46-48A6-AED9-7BAEBC601EE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72" name="Rectangle 17">
              <a:extLst>
                <a:ext uri="{FF2B5EF4-FFF2-40B4-BE49-F238E27FC236}">
                  <a16:creationId xmlns:a16="http://schemas.microsoft.com/office/drawing/2014/main" id="{EC591A4F-F3A3-404B-A952-C07473E5793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99340" name="Line 18">
            <a:extLst>
              <a:ext uri="{FF2B5EF4-FFF2-40B4-BE49-F238E27FC236}">
                <a16:creationId xmlns:a16="http://schemas.microsoft.com/office/drawing/2014/main" id="{858FC9CF-FFDA-42E4-92C0-5AE62590B291}"/>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9341" name="Group 19">
            <a:extLst>
              <a:ext uri="{FF2B5EF4-FFF2-40B4-BE49-F238E27FC236}">
                <a16:creationId xmlns:a16="http://schemas.microsoft.com/office/drawing/2014/main" id="{2FADD526-3D26-4B16-B1AC-93548DA5C8B8}"/>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99359" name="Oval 20">
              <a:extLst>
                <a:ext uri="{FF2B5EF4-FFF2-40B4-BE49-F238E27FC236}">
                  <a16:creationId xmlns:a16="http://schemas.microsoft.com/office/drawing/2014/main" id="{035C84C4-050B-418F-B27C-7D93EF85D34D}"/>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99360" name="Group 21">
              <a:extLst>
                <a:ext uri="{FF2B5EF4-FFF2-40B4-BE49-F238E27FC236}">
                  <a16:creationId xmlns:a16="http://schemas.microsoft.com/office/drawing/2014/main" id="{B3C91A12-CA31-4CE9-AD64-7E44E655F3D5}"/>
                </a:ext>
              </a:extLst>
            </p:cNvPr>
            <p:cNvGrpSpPr>
              <a:grpSpLocks/>
            </p:cNvGrpSpPr>
            <p:nvPr/>
          </p:nvGrpSpPr>
          <p:grpSpPr bwMode="auto">
            <a:xfrm>
              <a:off x="1008" y="1920"/>
              <a:ext cx="1056" cy="720"/>
              <a:chOff x="1008" y="1968"/>
              <a:chExt cx="1056" cy="720"/>
            </a:xfrm>
            <a:grpFill/>
          </p:grpSpPr>
          <p:grpSp>
            <p:nvGrpSpPr>
              <p:cNvPr id="99362" name="Group 22">
                <a:extLst>
                  <a:ext uri="{FF2B5EF4-FFF2-40B4-BE49-F238E27FC236}">
                    <a16:creationId xmlns:a16="http://schemas.microsoft.com/office/drawing/2014/main" id="{71B91B2F-0DF0-41B4-B6D0-D1BAB54B9879}"/>
                  </a:ext>
                </a:extLst>
              </p:cNvPr>
              <p:cNvGrpSpPr>
                <a:grpSpLocks/>
              </p:cNvGrpSpPr>
              <p:nvPr/>
            </p:nvGrpSpPr>
            <p:grpSpPr bwMode="auto">
              <a:xfrm>
                <a:off x="1008" y="2208"/>
                <a:ext cx="1056" cy="240"/>
                <a:chOff x="1152" y="2304"/>
                <a:chExt cx="1056" cy="480"/>
              </a:xfrm>
              <a:grpFill/>
            </p:grpSpPr>
            <p:sp>
              <p:nvSpPr>
                <p:cNvPr id="99369" name="Rectangle 23">
                  <a:extLst>
                    <a:ext uri="{FF2B5EF4-FFF2-40B4-BE49-F238E27FC236}">
                      <a16:creationId xmlns:a16="http://schemas.microsoft.com/office/drawing/2014/main" id="{4D86ACBA-4FEB-4E59-B289-F8DAED51943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70" name="Rectangle 24">
                  <a:extLst>
                    <a:ext uri="{FF2B5EF4-FFF2-40B4-BE49-F238E27FC236}">
                      <a16:creationId xmlns:a16="http://schemas.microsoft.com/office/drawing/2014/main" id="{6E366754-2C09-414A-84F4-10DA7B5274C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9363" name="Group 25">
                <a:extLst>
                  <a:ext uri="{FF2B5EF4-FFF2-40B4-BE49-F238E27FC236}">
                    <a16:creationId xmlns:a16="http://schemas.microsoft.com/office/drawing/2014/main" id="{AD21720D-6712-4F0B-95BB-667A05358380}"/>
                  </a:ext>
                </a:extLst>
              </p:cNvPr>
              <p:cNvGrpSpPr>
                <a:grpSpLocks/>
              </p:cNvGrpSpPr>
              <p:nvPr/>
            </p:nvGrpSpPr>
            <p:grpSpPr bwMode="auto">
              <a:xfrm>
                <a:off x="1008" y="2448"/>
                <a:ext cx="1056" cy="240"/>
                <a:chOff x="1152" y="2304"/>
                <a:chExt cx="1056" cy="480"/>
              </a:xfrm>
              <a:grpFill/>
            </p:grpSpPr>
            <p:sp>
              <p:nvSpPr>
                <p:cNvPr id="99367" name="Rectangle 26">
                  <a:extLst>
                    <a:ext uri="{FF2B5EF4-FFF2-40B4-BE49-F238E27FC236}">
                      <a16:creationId xmlns:a16="http://schemas.microsoft.com/office/drawing/2014/main" id="{A9DC4F9E-D686-4516-9578-D6512C0D421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68" name="Rectangle 27">
                  <a:extLst>
                    <a:ext uri="{FF2B5EF4-FFF2-40B4-BE49-F238E27FC236}">
                      <a16:creationId xmlns:a16="http://schemas.microsoft.com/office/drawing/2014/main" id="{E1AF1868-59E2-40F3-807A-BCDD24A4675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99364" name="Group 28">
                <a:extLst>
                  <a:ext uri="{FF2B5EF4-FFF2-40B4-BE49-F238E27FC236}">
                    <a16:creationId xmlns:a16="http://schemas.microsoft.com/office/drawing/2014/main" id="{92401282-2FE7-4FBD-9D6B-F7B7C402321A}"/>
                  </a:ext>
                </a:extLst>
              </p:cNvPr>
              <p:cNvGrpSpPr>
                <a:grpSpLocks/>
              </p:cNvGrpSpPr>
              <p:nvPr/>
            </p:nvGrpSpPr>
            <p:grpSpPr bwMode="auto">
              <a:xfrm>
                <a:off x="1008" y="1968"/>
                <a:ext cx="1056" cy="240"/>
                <a:chOff x="1152" y="2304"/>
                <a:chExt cx="1056" cy="480"/>
              </a:xfrm>
              <a:grpFill/>
            </p:grpSpPr>
            <p:sp>
              <p:nvSpPr>
                <p:cNvPr id="99365" name="Rectangle 29">
                  <a:extLst>
                    <a:ext uri="{FF2B5EF4-FFF2-40B4-BE49-F238E27FC236}">
                      <a16:creationId xmlns:a16="http://schemas.microsoft.com/office/drawing/2014/main" id="{241952CB-B74E-40C0-9E10-D9FB340E969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66" name="Rectangle 30">
                  <a:extLst>
                    <a:ext uri="{FF2B5EF4-FFF2-40B4-BE49-F238E27FC236}">
                      <a16:creationId xmlns:a16="http://schemas.microsoft.com/office/drawing/2014/main" id="{B3134CD1-9E47-4621-BC68-FC67D9717E6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99361" name="Line 31">
              <a:extLst>
                <a:ext uri="{FF2B5EF4-FFF2-40B4-BE49-F238E27FC236}">
                  <a16:creationId xmlns:a16="http://schemas.microsoft.com/office/drawing/2014/main" id="{2426B492-4ECD-4363-8B10-8B6FCEF51088}"/>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99342" name="Line 32">
            <a:extLst>
              <a:ext uri="{FF2B5EF4-FFF2-40B4-BE49-F238E27FC236}">
                <a16:creationId xmlns:a16="http://schemas.microsoft.com/office/drawing/2014/main" id="{178BC4AC-270B-41C8-B236-EE8B3DB2882E}"/>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3" name="AutoShape 33">
            <a:extLst>
              <a:ext uri="{FF2B5EF4-FFF2-40B4-BE49-F238E27FC236}">
                <a16:creationId xmlns:a16="http://schemas.microsoft.com/office/drawing/2014/main" id="{E4451518-E61E-4A74-B24D-7A1D293D50A0}"/>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9344" name="AutoShape 34">
            <a:extLst>
              <a:ext uri="{FF2B5EF4-FFF2-40B4-BE49-F238E27FC236}">
                <a16:creationId xmlns:a16="http://schemas.microsoft.com/office/drawing/2014/main" id="{A186810B-DF6B-419A-B3D2-38FC047BDF2F}"/>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9345" name="AutoShape 35">
            <a:extLst>
              <a:ext uri="{FF2B5EF4-FFF2-40B4-BE49-F238E27FC236}">
                <a16:creationId xmlns:a16="http://schemas.microsoft.com/office/drawing/2014/main" id="{98FA6ED6-DA7A-41B2-A9FB-D4240C258941}"/>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99346" name="Rectangle 36">
            <a:extLst>
              <a:ext uri="{FF2B5EF4-FFF2-40B4-BE49-F238E27FC236}">
                <a16:creationId xmlns:a16="http://schemas.microsoft.com/office/drawing/2014/main" id="{06B87F54-7E7A-4016-8E97-75927E8E187A}"/>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99347" name="Rectangle 37">
            <a:extLst>
              <a:ext uri="{FF2B5EF4-FFF2-40B4-BE49-F238E27FC236}">
                <a16:creationId xmlns:a16="http://schemas.microsoft.com/office/drawing/2014/main" id="{2E988C87-1868-42A3-8680-AC583DE0F5B7}"/>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48" name="Rectangle 38">
            <a:extLst>
              <a:ext uri="{FF2B5EF4-FFF2-40B4-BE49-F238E27FC236}">
                <a16:creationId xmlns:a16="http://schemas.microsoft.com/office/drawing/2014/main" id="{22D6E360-F3CA-4465-A5DE-239208A05C81}"/>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49" name="AutoShape 39">
            <a:extLst>
              <a:ext uri="{FF2B5EF4-FFF2-40B4-BE49-F238E27FC236}">
                <a16:creationId xmlns:a16="http://schemas.microsoft.com/office/drawing/2014/main" id="{DCB0ED82-3EE1-4381-8F48-068A884A4C88}"/>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99350" name="Line 40">
            <a:extLst>
              <a:ext uri="{FF2B5EF4-FFF2-40B4-BE49-F238E27FC236}">
                <a16:creationId xmlns:a16="http://schemas.microsoft.com/office/drawing/2014/main" id="{23FB9181-3EBC-4A10-8EE1-135C19FE203F}"/>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1" name="Line 41">
            <a:extLst>
              <a:ext uri="{FF2B5EF4-FFF2-40B4-BE49-F238E27FC236}">
                <a16:creationId xmlns:a16="http://schemas.microsoft.com/office/drawing/2014/main" id="{133C2119-5222-4C02-ACFF-664EE8D500C4}"/>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Line 42">
            <a:extLst>
              <a:ext uri="{FF2B5EF4-FFF2-40B4-BE49-F238E27FC236}">
                <a16:creationId xmlns:a16="http://schemas.microsoft.com/office/drawing/2014/main" id="{2EB0A25E-5FEB-4B82-9C4C-61BA303E0A90}"/>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Line 43">
            <a:extLst>
              <a:ext uri="{FF2B5EF4-FFF2-40B4-BE49-F238E27FC236}">
                <a16:creationId xmlns:a16="http://schemas.microsoft.com/office/drawing/2014/main" id="{1393C466-173B-4CE4-BF56-F1D0C4F627D5}"/>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4" name="Rectangle 44">
            <a:extLst>
              <a:ext uri="{FF2B5EF4-FFF2-40B4-BE49-F238E27FC236}">
                <a16:creationId xmlns:a16="http://schemas.microsoft.com/office/drawing/2014/main" id="{E0A380AA-3AD9-414B-B544-937A46066472}"/>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55" name="Rectangle 45">
            <a:extLst>
              <a:ext uri="{FF2B5EF4-FFF2-40B4-BE49-F238E27FC236}">
                <a16:creationId xmlns:a16="http://schemas.microsoft.com/office/drawing/2014/main" id="{402D26A0-E6E8-493A-9495-D9757C7F1EF2}"/>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99356" name="Freeform 46">
            <a:extLst>
              <a:ext uri="{FF2B5EF4-FFF2-40B4-BE49-F238E27FC236}">
                <a16:creationId xmlns:a16="http://schemas.microsoft.com/office/drawing/2014/main" id="{2D2A23C6-DEF7-46CC-8B99-29FAEEF69B93}"/>
              </a:ext>
            </a:extLst>
          </p:cNvPr>
          <p:cNvSpPr>
            <a:spLocks/>
          </p:cNvSpPr>
          <p:nvPr/>
        </p:nvSpPr>
        <p:spPr bwMode="auto">
          <a:xfrm>
            <a:off x="1879600" y="3429000"/>
            <a:ext cx="2311400" cy="2057400"/>
          </a:xfrm>
          <a:custGeom>
            <a:avLst/>
            <a:gdLst>
              <a:gd name="T0" fmla="*/ 1456 w 1456"/>
              <a:gd name="T1" fmla="*/ 1296 h 1296"/>
              <a:gd name="T2" fmla="*/ 1024 w 1456"/>
              <a:gd name="T3" fmla="*/ 720 h 1296"/>
              <a:gd name="T4" fmla="*/ 160 w 1456"/>
              <a:gd name="T5" fmla="*/ 672 h 1296"/>
              <a:gd name="T6" fmla="*/ 64 w 1456"/>
              <a:gd name="T7" fmla="*/ 0 h 1296"/>
              <a:gd name="T8" fmla="*/ 0 60000 65536"/>
              <a:gd name="T9" fmla="*/ 0 60000 65536"/>
              <a:gd name="T10" fmla="*/ 0 60000 65536"/>
              <a:gd name="T11" fmla="*/ 0 60000 65536"/>
              <a:gd name="T12" fmla="*/ 0 w 1456"/>
              <a:gd name="T13" fmla="*/ 0 h 1296"/>
              <a:gd name="T14" fmla="*/ 1456 w 1456"/>
              <a:gd name="T15" fmla="*/ 1296 h 1296"/>
            </a:gdLst>
            <a:ahLst/>
            <a:cxnLst>
              <a:cxn ang="T8">
                <a:pos x="T0" y="T1"/>
              </a:cxn>
              <a:cxn ang="T9">
                <a:pos x="T2" y="T3"/>
              </a:cxn>
              <a:cxn ang="T10">
                <a:pos x="T4" y="T5"/>
              </a:cxn>
              <a:cxn ang="T11">
                <a:pos x="T6" y="T7"/>
              </a:cxn>
            </a:cxnLst>
            <a:rect l="T12" t="T13" r="T14" b="T15"/>
            <a:pathLst>
              <a:path w="1456" h="1296">
                <a:moveTo>
                  <a:pt x="1456" y="1296"/>
                </a:moveTo>
                <a:cubicBezTo>
                  <a:pt x="1348" y="1060"/>
                  <a:pt x="1240" y="824"/>
                  <a:pt x="1024" y="720"/>
                </a:cubicBezTo>
                <a:cubicBezTo>
                  <a:pt x="808" y="616"/>
                  <a:pt x="320" y="792"/>
                  <a:pt x="160" y="672"/>
                </a:cubicBezTo>
                <a:cubicBezTo>
                  <a:pt x="0" y="552"/>
                  <a:pt x="32" y="276"/>
                  <a:pt x="64"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99357" name="Rectangle 47">
            <a:extLst>
              <a:ext uri="{FF2B5EF4-FFF2-40B4-BE49-F238E27FC236}">
                <a16:creationId xmlns:a16="http://schemas.microsoft.com/office/drawing/2014/main" id="{CAD9F776-694E-40F7-A647-2C131F881EB0}"/>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99358" name="Rectangle 48">
            <a:extLst>
              <a:ext uri="{FF2B5EF4-FFF2-40B4-BE49-F238E27FC236}">
                <a16:creationId xmlns:a16="http://schemas.microsoft.com/office/drawing/2014/main" id="{08D5E9B2-0CE6-4306-BEAA-1AFB512EAB93}"/>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E</a:t>
            </a:r>
          </a:p>
        </p:txBody>
      </p:sp>
      <p:graphicFrame>
        <p:nvGraphicFramePr>
          <p:cNvPr id="4" name="表格 3">
            <a:extLst>
              <a:ext uri="{FF2B5EF4-FFF2-40B4-BE49-F238E27FC236}">
                <a16:creationId xmlns:a16="http://schemas.microsoft.com/office/drawing/2014/main" id="{45628711-BF8E-49C1-B041-9850EAEACCA6}"/>
              </a:ext>
            </a:extLst>
          </p:cNvPr>
          <p:cNvGraphicFramePr>
            <a:graphicFrameLocks noGrp="1"/>
          </p:cNvGraphicFramePr>
          <p:nvPr>
            <p:extLst>
              <p:ext uri="{D42A27DB-BD31-4B8C-83A1-F6EECF244321}">
                <p14:modId xmlns:p14="http://schemas.microsoft.com/office/powerpoint/2010/main" val="1272555717"/>
              </p:ext>
            </p:extLst>
          </p:nvPr>
        </p:nvGraphicFramePr>
        <p:xfrm>
          <a:off x="295113" y="136433"/>
          <a:ext cx="8553773" cy="1062065"/>
        </p:xfrm>
        <a:graphic>
          <a:graphicData uri="http://schemas.openxmlformats.org/drawingml/2006/table">
            <a:tbl>
              <a:tblPr/>
              <a:tblGrid>
                <a:gridCol w="1413012">
                  <a:extLst>
                    <a:ext uri="{9D8B030D-6E8A-4147-A177-3AD203B41FA5}">
                      <a16:colId xmlns:a16="http://schemas.microsoft.com/office/drawing/2014/main" val="4005182854"/>
                    </a:ext>
                  </a:extLst>
                </a:gridCol>
                <a:gridCol w="1236386">
                  <a:extLst>
                    <a:ext uri="{9D8B030D-6E8A-4147-A177-3AD203B41FA5}">
                      <a16:colId xmlns:a16="http://schemas.microsoft.com/office/drawing/2014/main" val="2927837542"/>
                    </a:ext>
                  </a:extLst>
                </a:gridCol>
                <a:gridCol w="1286851">
                  <a:extLst>
                    <a:ext uri="{9D8B030D-6E8A-4147-A177-3AD203B41FA5}">
                      <a16:colId xmlns:a16="http://schemas.microsoft.com/office/drawing/2014/main" val="3757002035"/>
                    </a:ext>
                  </a:extLst>
                </a:gridCol>
                <a:gridCol w="1362548">
                  <a:extLst>
                    <a:ext uri="{9D8B030D-6E8A-4147-A177-3AD203B41FA5}">
                      <a16:colId xmlns:a16="http://schemas.microsoft.com/office/drawing/2014/main" val="4173789246"/>
                    </a:ext>
                  </a:extLst>
                </a:gridCol>
                <a:gridCol w="1766266">
                  <a:extLst>
                    <a:ext uri="{9D8B030D-6E8A-4147-A177-3AD203B41FA5}">
                      <a16:colId xmlns:a16="http://schemas.microsoft.com/office/drawing/2014/main" val="124561402"/>
                    </a:ext>
                  </a:extLst>
                </a:gridCol>
                <a:gridCol w="1488710">
                  <a:extLst>
                    <a:ext uri="{9D8B030D-6E8A-4147-A177-3AD203B41FA5}">
                      <a16:colId xmlns:a16="http://schemas.microsoft.com/office/drawing/2014/main" val="549773001"/>
                    </a:ext>
                  </a:extLst>
                </a:gridCol>
              </a:tblGrid>
              <a:tr h="610327">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516359346"/>
                  </a:ext>
                </a:extLst>
              </a:tr>
              <a:tr h="391505">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rPr>
                        <a:t>E</a:t>
                      </a:r>
                      <a:endParaRPr kumimoji="0" lang="en-US" altLang="zh-CN" sz="1900" b="0"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Mem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5385023"/>
                  </a:ext>
                </a:extLst>
              </a:tr>
            </a:tbl>
          </a:graphicData>
        </a:graphic>
      </p:graphicFrame>
    </p:spTree>
    <p:extLst>
      <p:ext uri="{BB962C8B-B14F-4D97-AF65-F5344CB8AC3E}">
        <p14:creationId xmlns:p14="http://schemas.microsoft.com/office/powerpoint/2010/main" val="335949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lide Number Placeholder 5">
            <a:extLst>
              <a:ext uri="{FF2B5EF4-FFF2-40B4-BE49-F238E27FC236}">
                <a16:creationId xmlns:a16="http://schemas.microsoft.com/office/drawing/2014/main" id="{03D41319-ECA6-4258-B0A9-0C1D0C1900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586C4BAC-2DB9-4226-9329-469787B41101}" type="slidenum">
              <a:rPr lang="en-US" altLang="zh-CN" sz="1200"/>
              <a:pPr/>
              <a:t>71</a:t>
            </a:fld>
            <a:endParaRPr lang="en-US" altLang="zh-CN" sz="1200"/>
          </a:p>
        </p:txBody>
      </p:sp>
      <p:sp>
        <p:nvSpPr>
          <p:cNvPr id="101381" name="Oval 3">
            <a:extLst>
              <a:ext uri="{FF2B5EF4-FFF2-40B4-BE49-F238E27FC236}">
                <a16:creationId xmlns:a16="http://schemas.microsoft.com/office/drawing/2014/main" id="{4E64C224-20D9-4119-A44C-8A362A84BF55}"/>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01382" name="Group 4">
            <a:extLst>
              <a:ext uri="{FF2B5EF4-FFF2-40B4-BE49-F238E27FC236}">
                <a16:creationId xmlns:a16="http://schemas.microsoft.com/office/drawing/2014/main" id="{DDB99043-08EB-492B-81CE-6D5CC6E384C2}"/>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101434" name="Rectangle 5">
              <a:extLst>
                <a:ext uri="{FF2B5EF4-FFF2-40B4-BE49-F238E27FC236}">
                  <a16:creationId xmlns:a16="http://schemas.microsoft.com/office/drawing/2014/main" id="{40177278-3EDC-41F3-8255-EF724228234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35" name="Rectangle 6">
              <a:extLst>
                <a:ext uri="{FF2B5EF4-FFF2-40B4-BE49-F238E27FC236}">
                  <a16:creationId xmlns:a16="http://schemas.microsoft.com/office/drawing/2014/main" id="{D672D15C-C8C7-41F7-ABDE-DAF67EB6F47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1383" name="Group 7">
            <a:extLst>
              <a:ext uri="{FF2B5EF4-FFF2-40B4-BE49-F238E27FC236}">
                <a16:creationId xmlns:a16="http://schemas.microsoft.com/office/drawing/2014/main" id="{48FCFF87-6EEE-4B09-8CAD-B34A042AF25D}"/>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101432" name="Rectangle 8">
              <a:extLst>
                <a:ext uri="{FF2B5EF4-FFF2-40B4-BE49-F238E27FC236}">
                  <a16:creationId xmlns:a16="http://schemas.microsoft.com/office/drawing/2014/main" id="{03453D9E-B5AE-440B-920E-FCFD78CAE6A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33" name="Rectangle 9">
              <a:extLst>
                <a:ext uri="{FF2B5EF4-FFF2-40B4-BE49-F238E27FC236}">
                  <a16:creationId xmlns:a16="http://schemas.microsoft.com/office/drawing/2014/main" id="{6F8F23A6-3657-48D5-8E11-DA667E56F7B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1384" name="Line 10">
            <a:extLst>
              <a:ext uri="{FF2B5EF4-FFF2-40B4-BE49-F238E27FC236}">
                <a16:creationId xmlns:a16="http://schemas.microsoft.com/office/drawing/2014/main" id="{CADC8886-10B0-4082-B049-6D3A4E6B543E}"/>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Oval 11">
            <a:extLst>
              <a:ext uri="{FF2B5EF4-FFF2-40B4-BE49-F238E27FC236}">
                <a16:creationId xmlns:a16="http://schemas.microsoft.com/office/drawing/2014/main" id="{21D2D83D-CB0A-44F8-9569-452C8086BB61}"/>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01386" name="Group 12">
            <a:extLst>
              <a:ext uri="{FF2B5EF4-FFF2-40B4-BE49-F238E27FC236}">
                <a16:creationId xmlns:a16="http://schemas.microsoft.com/office/drawing/2014/main" id="{86139D02-769C-4868-ADC2-CD0BBED8EF8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101430" name="Rectangle 13">
              <a:extLst>
                <a:ext uri="{FF2B5EF4-FFF2-40B4-BE49-F238E27FC236}">
                  <a16:creationId xmlns:a16="http://schemas.microsoft.com/office/drawing/2014/main" id="{795B3969-173B-47C0-BB3C-799DA45F6C9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31" name="Rectangle 14">
              <a:extLst>
                <a:ext uri="{FF2B5EF4-FFF2-40B4-BE49-F238E27FC236}">
                  <a16:creationId xmlns:a16="http://schemas.microsoft.com/office/drawing/2014/main" id="{E48B411A-D809-49C2-A0F4-E95CB931FA8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1387" name="Group 15">
            <a:extLst>
              <a:ext uri="{FF2B5EF4-FFF2-40B4-BE49-F238E27FC236}">
                <a16:creationId xmlns:a16="http://schemas.microsoft.com/office/drawing/2014/main" id="{6FD257A6-16BD-4FA7-96D1-EBC912784F01}"/>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101428" name="Rectangle 16">
              <a:extLst>
                <a:ext uri="{FF2B5EF4-FFF2-40B4-BE49-F238E27FC236}">
                  <a16:creationId xmlns:a16="http://schemas.microsoft.com/office/drawing/2014/main" id="{67634B2B-5CC5-4BFC-9C5C-BC0F65BD614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29" name="Rectangle 17">
              <a:extLst>
                <a:ext uri="{FF2B5EF4-FFF2-40B4-BE49-F238E27FC236}">
                  <a16:creationId xmlns:a16="http://schemas.microsoft.com/office/drawing/2014/main" id="{19B16C36-BB53-4891-81DD-8370A61737D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1388" name="Line 18">
            <a:extLst>
              <a:ext uri="{FF2B5EF4-FFF2-40B4-BE49-F238E27FC236}">
                <a16:creationId xmlns:a16="http://schemas.microsoft.com/office/drawing/2014/main" id="{F74E46FD-E50E-419A-924A-0F6BF2F9BD2D}"/>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1389" name="Group 19">
            <a:extLst>
              <a:ext uri="{FF2B5EF4-FFF2-40B4-BE49-F238E27FC236}">
                <a16:creationId xmlns:a16="http://schemas.microsoft.com/office/drawing/2014/main" id="{744A1EEC-87DB-4874-BA78-0F2D44245754}"/>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101416" name="Oval 20">
              <a:extLst>
                <a:ext uri="{FF2B5EF4-FFF2-40B4-BE49-F238E27FC236}">
                  <a16:creationId xmlns:a16="http://schemas.microsoft.com/office/drawing/2014/main" id="{70DAE0FB-1DE9-4588-8080-3668895A9326}"/>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01417" name="Group 21">
              <a:extLst>
                <a:ext uri="{FF2B5EF4-FFF2-40B4-BE49-F238E27FC236}">
                  <a16:creationId xmlns:a16="http://schemas.microsoft.com/office/drawing/2014/main" id="{DF8E1F96-3FE1-45D2-A4F9-11C9723687C5}"/>
                </a:ext>
              </a:extLst>
            </p:cNvPr>
            <p:cNvGrpSpPr>
              <a:grpSpLocks/>
            </p:cNvGrpSpPr>
            <p:nvPr/>
          </p:nvGrpSpPr>
          <p:grpSpPr bwMode="auto">
            <a:xfrm>
              <a:off x="1008" y="1920"/>
              <a:ext cx="1056" cy="720"/>
              <a:chOff x="1008" y="1968"/>
              <a:chExt cx="1056" cy="720"/>
            </a:xfrm>
            <a:grpFill/>
          </p:grpSpPr>
          <p:grpSp>
            <p:nvGrpSpPr>
              <p:cNvPr id="101419" name="Group 22">
                <a:extLst>
                  <a:ext uri="{FF2B5EF4-FFF2-40B4-BE49-F238E27FC236}">
                    <a16:creationId xmlns:a16="http://schemas.microsoft.com/office/drawing/2014/main" id="{9B28F1E0-3F8D-420A-89CA-19AA9A0C2724}"/>
                  </a:ext>
                </a:extLst>
              </p:cNvPr>
              <p:cNvGrpSpPr>
                <a:grpSpLocks/>
              </p:cNvGrpSpPr>
              <p:nvPr/>
            </p:nvGrpSpPr>
            <p:grpSpPr bwMode="auto">
              <a:xfrm>
                <a:off x="1008" y="2208"/>
                <a:ext cx="1056" cy="240"/>
                <a:chOff x="1152" y="2304"/>
                <a:chExt cx="1056" cy="480"/>
              </a:xfrm>
              <a:grpFill/>
            </p:grpSpPr>
            <p:sp>
              <p:nvSpPr>
                <p:cNvPr id="101426" name="Rectangle 23">
                  <a:extLst>
                    <a:ext uri="{FF2B5EF4-FFF2-40B4-BE49-F238E27FC236}">
                      <a16:creationId xmlns:a16="http://schemas.microsoft.com/office/drawing/2014/main" id="{D2AF3662-09C7-4752-98AE-FADC145D458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27" name="Rectangle 24">
                  <a:extLst>
                    <a:ext uri="{FF2B5EF4-FFF2-40B4-BE49-F238E27FC236}">
                      <a16:creationId xmlns:a16="http://schemas.microsoft.com/office/drawing/2014/main" id="{A384A593-3883-4BC1-A23E-AB50C8E213A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1420" name="Group 25">
                <a:extLst>
                  <a:ext uri="{FF2B5EF4-FFF2-40B4-BE49-F238E27FC236}">
                    <a16:creationId xmlns:a16="http://schemas.microsoft.com/office/drawing/2014/main" id="{18C75A5C-8BBF-4D22-9E83-11713F4EA4EC}"/>
                  </a:ext>
                </a:extLst>
              </p:cNvPr>
              <p:cNvGrpSpPr>
                <a:grpSpLocks/>
              </p:cNvGrpSpPr>
              <p:nvPr/>
            </p:nvGrpSpPr>
            <p:grpSpPr bwMode="auto">
              <a:xfrm>
                <a:off x="1008" y="2448"/>
                <a:ext cx="1056" cy="240"/>
                <a:chOff x="1152" y="2304"/>
                <a:chExt cx="1056" cy="480"/>
              </a:xfrm>
              <a:grpFill/>
            </p:grpSpPr>
            <p:sp>
              <p:nvSpPr>
                <p:cNvPr id="101424" name="Rectangle 26">
                  <a:extLst>
                    <a:ext uri="{FF2B5EF4-FFF2-40B4-BE49-F238E27FC236}">
                      <a16:creationId xmlns:a16="http://schemas.microsoft.com/office/drawing/2014/main" id="{1868DDF9-B746-46CF-987F-BC46AA84C34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25" name="Rectangle 27">
                  <a:extLst>
                    <a:ext uri="{FF2B5EF4-FFF2-40B4-BE49-F238E27FC236}">
                      <a16:creationId xmlns:a16="http://schemas.microsoft.com/office/drawing/2014/main" id="{DD8812A4-AA9E-4FD2-9645-F37D2FB67B5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1421" name="Group 28">
                <a:extLst>
                  <a:ext uri="{FF2B5EF4-FFF2-40B4-BE49-F238E27FC236}">
                    <a16:creationId xmlns:a16="http://schemas.microsoft.com/office/drawing/2014/main" id="{3C23BD87-F374-4E3E-AA35-469F9AE4D4B3}"/>
                  </a:ext>
                </a:extLst>
              </p:cNvPr>
              <p:cNvGrpSpPr>
                <a:grpSpLocks/>
              </p:cNvGrpSpPr>
              <p:nvPr/>
            </p:nvGrpSpPr>
            <p:grpSpPr bwMode="auto">
              <a:xfrm>
                <a:off x="1008" y="1968"/>
                <a:ext cx="1056" cy="240"/>
                <a:chOff x="1152" y="2304"/>
                <a:chExt cx="1056" cy="480"/>
              </a:xfrm>
              <a:grpFill/>
            </p:grpSpPr>
            <p:sp>
              <p:nvSpPr>
                <p:cNvPr id="101422" name="Rectangle 29">
                  <a:extLst>
                    <a:ext uri="{FF2B5EF4-FFF2-40B4-BE49-F238E27FC236}">
                      <a16:creationId xmlns:a16="http://schemas.microsoft.com/office/drawing/2014/main" id="{58A9A8DA-F4A8-4AE1-A9FD-77860DD46E5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23" name="Rectangle 30">
                  <a:extLst>
                    <a:ext uri="{FF2B5EF4-FFF2-40B4-BE49-F238E27FC236}">
                      <a16:creationId xmlns:a16="http://schemas.microsoft.com/office/drawing/2014/main" id="{54D8E2C2-9C55-4815-B577-27C1A94C5E1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01418" name="Line 31">
              <a:extLst>
                <a:ext uri="{FF2B5EF4-FFF2-40B4-BE49-F238E27FC236}">
                  <a16:creationId xmlns:a16="http://schemas.microsoft.com/office/drawing/2014/main" id="{DF6F7272-583C-44DD-970A-470D18147323}"/>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01390" name="Line 32">
            <a:extLst>
              <a:ext uri="{FF2B5EF4-FFF2-40B4-BE49-F238E27FC236}">
                <a16:creationId xmlns:a16="http://schemas.microsoft.com/office/drawing/2014/main" id="{373EBFD9-3DC0-4D7B-8A31-43201F5DB437}"/>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1" name="AutoShape 33">
            <a:extLst>
              <a:ext uri="{FF2B5EF4-FFF2-40B4-BE49-F238E27FC236}">
                <a16:creationId xmlns:a16="http://schemas.microsoft.com/office/drawing/2014/main" id="{74CE2617-6A25-47FE-870F-9D5E041F94AA}"/>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1392" name="AutoShape 34">
            <a:extLst>
              <a:ext uri="{FF2B5EF4-FFF2-40B4-BE49-F238E27FC236}">
                <a16:creationId xmlns:a16="http://schemas.microsoft.com/office/drawing/2014/main" id="{CF6C5801-2826-4CB8-AD37-22AE3B757946}"/>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1393" name="AutoShape 35">
            <a:extLst>
              <a:ext uri="{FF2B5EF4-FFF2-40B4-BE49-F238E27FC236}">
                <a16:creationId xmlns:a16="http://schemas.microsoft.com/office/drawing/2014/main" id="{8F433768-6609-4356-BEB1-A65720A3B97F}"/>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1394" name="Rectangle 36">
            <a:extLst>
              <a:ext uri="{FF2B5EF4-FFF2-40B4-BE49-F238E27FC236}">
                <a16:creationId xmlns:a16="http://schemas.microsoft.com/office/drawing/2014/main" id="{BCE00556-8D98-481D-A000-C5EE46F6120B}"/>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101395" name="Rectangle 37">
            <a:extLst>
              <a:ext uri="{FF2B5EF4-FFF2-40B4-BE49-F238E27FC236}">
                <a16:creationId xmlns:a16="http://schemas.microsoft.com/office/drawing/2014/main" id="{68EDA6D5-7770-46D5-8710-0DF8DB469338}"/>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396" name="Rectangle 38">
            <a:extLst>
              <a:ext uri="{FF2B5EF4-FFF2-40B4-BE49-F238E27FC236}">
                <a16:creationId xmlns:a16="http://schemas.microsoft.com/office/drawing/2014/main" id="{44A1AE3A-520B-4356-ACA4-569171994668}"/>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397" name="AutoShape 39">
            <a:extLst>
              <a:ext uri="{FF2B5EF4-FFF2-40B4-BE49-F238E27FC236}">
                <a16:creationId xmlns:a16="http://schemas.microsoft.com/office/drawing/2014/main" id="{BC0C93A9-909B-446E-9090-558D0C5F6AD3}"/>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01398" name="Line 40">
            <a:extLst>
              <a:ext uri="{FF2B5EF4-FFF2-40B4-BE49-F238E27FC236}">
                <a16:creationId xmlns:a16="http://schemas.microsoft.com/office/drawing/2014/main" id="{8150A90E-F9A4-4068-9BC2-714EFC4CB8B0}"/>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9" name="Line 41">
            <a:extLst>
              <a:ext uri="{FF2B5EF4-FFF2-40B4-BE49-F238E27FC236}">
                <a16:creationId xmlns:a16="http://schemas.microsoft.com/office/drawing/2014/main" id="{EC7E2095-4F77-4475-A382-0E0CEED1212A}"/>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0" name="Line 42">
            <a:extLst>
              <a:ext uri="{FF2B5EF4-FFF2-40B4-BE49-F238E27FC236}">
                <a16:creationId xmlns:a16="http://schemas.microsoft.com/office/drawing/2014/main" id="{2E390F6C-6A2E-4A3A-B98B-71B95249F8E6}"/>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1" name="Line 43">
            <a:extLst>
              <a:ext uri="{FF2B5EF4-FFF2-40B4-BE49-F238E27FC236}">
                <a16:creationId xmlns:a16="http://schemas.microsoft.com/office/drawing/2014/main" id="{ED02B866-794D-4AEA-A224-CB7315772EAE}"/>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2" name="Rectangle 44">
            <a:extLst>
              <a:ext uri="{FF2B5EF4-FFF2-40B4-BE49-F238E27FC236}">
                <a16:creationId xmlns:a16="http://schemas.microsoft.com/office/drawing/2014/main" id="{71D095F2-4228-4524-BC48-0A24DAB0375B}"/>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03" name="Rectangle 45">
            <a:extLst>
              <a:ext uri="{FF2B5EF4-FFF2-40B4-BE49-F238E27FC236}">
                <a16:creationId xmlns:a16="http://schemas.microsoft.com/office/drawing/2014/main" id="{DD434A52-6DCE-4C99-8044-10216CE3EA6E}"/>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1404" name="Rectangle 46">
            <a:extLst>
              <a:ext uri="{FF2B5EF4-FFF2-40B4-BE49-F238E27FC236}">
                <a16:creationId xmlns:a16="http://schemas.microsoft.com/office/drawing/2014/main" id="{ADCBBE82-975D-4785-8582-1E48442CFE7A}"/>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101405" name="Rectangle 47">
            <a:extLst>
              <a:ext uri="{FF2B5EF4-FFF2-40B4-BE49-F238E27FC236}">
                <a16:creationId xmlns:a16="http://schemas.microsoft.com/office/drawing/2014/main" id="{7A84E84E-C7DF-4E58-900F-0F6D21C0D983}"/>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E</a:t>
            </a:r>
          </a:p>
        </p:txBody>
      </p:sp>
      <p:grpSp>
        <p:nvGrpSpPr>
          <p:cNvPr id="11" name="Group 48">
            <a:extLst>
              <a:ext uri="{FF2B5EF4-FFF2-40B4-BE49-F238E27FC236}">
                <a16:creationId xmlns:a16="http://schemas.microsoft.com/office/drawing/2014/main" id="{7FA22623-5EF4-426F-B833-F557B1C219FA}"/>
              </a:ext>
            </a:extLst>
          </p:cNvPr>
          <p:cNvGrpSpPr>
            <a:grpSpLocks/>
          </p:cNvGrpSpPr>
          <p:nvPr/>
        </p:nvGrpSpPr>
        <p:grpSpPr bwMode="auto">
          <a:xfrm>
            <a:off x="228600" y="2133600"/>
            <a:ext cx="1676400" cy="1143000"/>
            <a:chOff x="144" y="1344"/>
            <a:chExt cx="1056" cy="720"/>
          </a:xfrm>
        </p:grpSpPr>
        <p:sp>
          <p:nvSpPr>
            <p:cNvPr id="101414" name="Freeform 49">
              <a:extLst>
                <a:ext uri="{FF2B5EF4-FFF2-40B4-BE49-F238E27FC236}">
                  <a16:creationId xmlns:a16="http://schemas.microsoft.com/office/drawing/2014/main" id="{FC044196-33B0-4B32-8EBB-562329B16EC3}"/>
                </a:ext>
              </a:extLst>
            </p:cNvPr>
            <p:cNvSpPr>
              <a:spLocks/>
            </p:cNvSpPr>
            <p:nvPr/>
          </p:nvSpPr>
          <p:spPr bwMode="auto">
            <a:xfrm>
              <a:off x="688" y="1344"/>
              <a:ext cx="512" cy="720"/>
            </a:xfrm>
            <a:custGeom>
              <a:avLst/>
              <a:gdLst>
                <a:gd name="T0" fmla="*/ 512 w 512"/>
                <a:gd name="T1" fmla="*/ 0 h 720"/>
                <a:gd name="T2" fmla="*/ 32 w 512"/>
                <a:gd name="T3" fmla="*/ 384 h 720"/>
                <a:gd name="T4" fmla="*/ 320 w 512"/>
                <a:gd name="T5" fmla="*/ 720 h 720"/>
                <a:gd name="T6" fmla="*/ 0 60000 65536"/>
                <a:gd name="T7" fmla="*/ 0 60000 65536"/>
                <a:gd name="T8" fmla="*/ 0 60000 65536"/>
                <a:gd name="T9" fmla="*/ 0 w 512"/>
                <a:gd name="T10" fmla="*/ 0 h 720"/>
                <a:gd name="T11" fmla="*/ 512 w 512"/>
                <a:gd name="T12" fmla="*/ 720 h 720"/>
              </a:gdLst>
              <a:ahLst/>
              <a:cxnLst>
                <a:cxn ang="T6">
                  <a:pos x="T0" y="T1"/>
                </a:cxn>
                <a:cxn ang="T7">
                  <a:pos x="T2" y="T3"/>
                </a:cxn>
                <a:cxn ang="T8">
                  <a:pos x="T4" y="T5"/>
                </a:cxn>
              </a:cxnLst>
              <a:rect l="T9" t="T10" r="T11" b="T12"/>
              <a:pathLst>
                <a:path w="512" h="720">
                  <a:moveTo>
                    <a:pt x="512" y="0"/>
                  </a:moveTo>
                  <a:cubicBezTo>
                    <a:pt x="288" y="132"/>
                    <a:pt x="64" y="264"/>
                    <a:pt x="32" y="384"/>
                  </a:cubicBezTo>
                  <a:cubicBezTo>
                    <a:pt x="0" y="504"/>
                    <a:pt x="160" y="612"/>
                    <a:pt x="320"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1415" name="Text Box 50">
              <a:extLst>
                <a:ext uri="{FF2B5EF4-FFF2-40B4-BE49-F238E27FC236}">
                  <a16:creationId xmlns:a16="http://schemas.microsoft.com/office/drawing/2014/main" id="{7241A1A0-E6E6-41ED-A45B-B4589A2CB973}"/>
                </a:ext>
              </a:extLst>
            </p:cNvPr>
            <p:cNvSpPr txBox="1">
              <a:spLocks noChangeArrowheads="1"/>
            </p:cNvSpPr>
            <p:nvPr/>
          </p:nvSpPr>
          <p:spPr bwMode="auto">
            <a:xfrm>
              <a:off x="144" y="1584"/>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(X=2)</a:t>
              </a:r>
            </a:p>
          </p:txBody>
        </p:sp>
      </p:grpSp>
      <p:grpSp>
        <p:nvGrpSpPr>
          <p:cNvPr id="12" name="Group 51">
            <a:extLst>
              <a:ext uri="{FF2B5EF4-FFF2-40B4-BE49-F238E27FC236}">
                <a16:creationId xmlns:a16="http://schemas.microsoft.com/office/drawing/2014/main" id="{D7A9E760-8A2B-4A1D-9F71-AF421E1308FC}"/>
              </a:ext>
            </a:extLst>
          </p:cNvPr>
          <p:cNvGrpSpPr>
            <a:grpSpLocks/>
          </p:cNvGrpSpPr>
          <p:nvPr/>
        </p:nvGrpSpPr>
        <p:grpSpPr bwMode="auto">
          <a:xfrm>
            <a:off x="2133600" y="3062288"/>
            <a:ext cx="1443038" cy="366712"/>
            <a:chOff x="1344" y="1929"/>
            <a:chExt cx="909" cy="231"/>
          </a:xfrm>
        </p:grpSpPr>
        <p:grpSp>
          <p:nvGrpSpPr>
            <p:cNvPr id="101408" name="Group 52">
              <a:extLst>
                <a:ext uri="{FF2B5EF4-FFF2-40B4-BE49-F238E27FC236}">
                  <a16:creationId xmlns:a16="http://schemas.microsoft.com/office/drawing/2014/main" id="{06883ED6-F1EE-4CFB-97F1-E37F9AED52A9}"/>
                </a:ext>
              </a:extLst>
            </p:cNvPr>
            <p:cNvGrpSpPr>
              <a:grpSpLocks/>
            </p:cNvGrpSpPr>
            <p:nvPr/>
          </p:nvGrpSpPr>
          <p:grpSpPr bwMode="auto">
            <a:xfrm>
              <a:off x="1790" y="1929"/>
              <a:ext cx="463" cy="231"/>
              <a:chOff x="1790" y="1929"/>
              <a:chExt cx="463" cy="231"/>
            </a:xfrm>
          </p:grpSpPr>
          <p:sp>
            <p:nvSpPr>
              <p:cNvPr id="101412" name="Line 53">
                <a:extLst>
                  <a:ext uri="{FF2B5EF4-FFF2-40B4-BE49-F238E27FC236}">
                    <a16:creationId xmlns:a16="http://schemas.microsoft.com/office/drawing/2014/main" id="{E9949E97-9E92-417F-8A82-F15E65953F68}"/>
                  </a:ext>
                </a:extLst>
              </p:cNvPr>
              <p:cNvSpPr>
                <a:spLocks noChangeShapeType="1"/>
              </p:cNvSpPr>
              <p:nvPr/>
            </p:nvSpPr>
            <p:spPr bwMode="auto">
              <a:xfrm flipV="1">
                <a:off x="1790" y="1947"/>
                <a:ext cx="24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3" name="Text Box 54">
                <a:extLst>
                  <a:ext uri="{FF2B5EF4-FFF2-40B4-BE49-F238E27FC236}">
                    <a16:creationId xmlns:a16="http://schemas.microsoft.com/office/drawing/2014/main" id="{894C4F19-934E-473C-BAA0-CDA78CC4EE42}"/>
                  </a:ext>
                </a:extLst>
              </p:cNvPr>
              <p:cNvSpPr txBox="1">
                <a:spLocks noChangeArrowheads="1"/>
              </p:cNvSpPr>
              <p:nvPr/>
            </p:nvSpPr>
            <p:spPr bwMode="auto">
              <a:xfrm>
                <a:off x="2016" y="1929"/>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t>
                </a:r>
              </a:p>
            </p:txBody>
          </p:sp>
        </p:grpSp>
        <p:grpSp>
          <p:nvGrpSpPr>
            <p:cNvPr id="101409" name="Group 55">
              <a:extLst>
                <a:ext uri="{FF2B5EF4-FFF2-40B4-BE49-F238E27FC236}">
                  <a16:creationId xmlns:a16="http://schemas.microsoft.com/office/drawing/2014/main" id="{357BAD91-EEE8-4C8B-8AB0-E96BD8B3EBB8}"/>
                </a:ext>
              </a:extLst>
            </p:cNvPr>
            <p:cNvGrpSpPr>
              <a:grpSpLocks/>
            </p:cNvGrpSpPr>
            <p:nvPr/>
          </p:nvGrpSpPr>
          <p:grpSpPr bwMode="auto">
            <a:xfrm>
              <a:off x="1344" y="1929"/>
              <a:ext cx="434" cy="231"/>
              <a:chOff x="1790" y="1929"/>
              <a:chExt cx="434" cy="231"/>
            </a:xfrm>
          </p:grpSpPr>
          <p:sp>
            <p:nvSpPr>
              <p:cNvPr id="101410" name="Line 56">
                <a:extLst>
                  <a:ext uri="{FF2B5EF4-FFF2-40B4-BE49-F238E27FC236}">
                    <a16:creationId xmlns:a16="http://schemas.microsoft.com/office/drawing/2014/main" id="{AA7C17B2-414A-47E0-A3C3-76EE032F711B}"/>
                  </a:ext>
                </a:extLst>
              </p:cNvPr>
              <p:cNvSpPr>
                <a:spLocks noChangeShapeType="1"/>
              </p:cNvSpPr>
              <p:nvPr/>
            </p:nvSpPr>
            <p:spPr bwMode="auto">
              <a:xfrm flipV="1">
                <a:off x="1790" y="1947"/>
                <a:ext cx="24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1" name="Text Box 57">
                <a:extLst>
                  <a:ext uri="{FF2B5EF4-FFF2-40B4-BE49-F238E27FC236}">
                    <a16:creationId xmlns:a16="http://schemas.microsoft.com/office/drawing/2014/main" id="{A647C51E-CB3E-4015-B85C-29696B586725}"/>
                  </a:ext>
                </a:extLst>
              </p:cNvPr>
              <p:cNvSpPr txBox="1">
                <a:spLocks noChangeArrowheads="1"/>
              </p:cNvSpPr>
              <p:nvPr/>
            </p:nvSpPr>
            <p:spPr bwMode="auto">
              <a:xfrm>
                <a:off x="2016" y="1929"/>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2</a:t>
                </a:r>
              </a:p>
            </p:txBody>
          </p:sp>
        </p:grpSp>
      </p:grpSp>
      <p:graphicFrame>
        <p:nvGraphicFramePr>
          <p:cNvPr id="4" name="表格 3">
            <a:extLst>
              <a:ext uri="{FF2B5EF4-FFF2-40B4-BE49-F238E27FC236}">
                <a16:creationId xmlns:a16="http://schemas.microsoft.com/office/drawing/2014/main" id="{A5C2CD90-D2ED-498C-AA1E-0475C07AC72F}"/>
              </a:ext>
            </a:extLst>
          </p:cNvPr>
          <p:cNvGraphicFramePr>
            <a:graphicFrameLocks noGrp="1"/>
          </p:cNvGraphicFramePr>
          <p:nvPr>
            <p:extLst>
              <p:ext uri="{D42A27DB-BD31-4B8C-83A1-F6EECF244321}">
                <p14:modId xmlns:p14="http://schemas.microsoft.com/office/powerpoint/2010/main" val="3538282176"/>
              </p:ext>
            </p:extLst>
          </p:nvPr>
        </p:nvGraphicFramePr>
        <p:xfrm>
          <a:off x="228600" y="90228"/>
          <a:ext cx="8610600" cy="1200151"/>
        </p:xfrm>
        <a:graphic>
          <a:graphicData uri="http://schemas.openxmlformats.org/drawingml/2006/table">
            <a:tbl>
              <a:tblPr/>
              <a:tblGrid>
                <a:gridCol w="1422400">
                  <a:extLst>
                    <a:ext uri="{9D8B030D-6E8A-4147-A177-3AD203B41FA5}">
                      <a16:colId xmlns:a16="http://schemas.microsoft.com/office/drawing/2014/main" val="4181146721"/>
                    </a:ext>
                  </a:extLst>
                </a:gridCol>
                <a:gridCol w="1244600">
                  <a:extLst>
                    <a:ext uri="{9D8B030D-6E8A-4147-A177-3AD203B41FA5}">
                      <a16:colId xmlns:a16="http://schemas.microsoft.com/office/drawing/2014/main" val="38880439"/>
                    </a:ext>
                  </a:extLst>
                </a:gridCol>
                <a:gridCol w="1295400">
                  <a:extLst>
                    <a:ext uri="{9D8B030D-6E8A-4147-A177-3AD203B41FA5}">
                      <a16:colId xmlns:a16="http://schemas.microsoft.com/office/drawing/2014/main" val="1956736561"/>
                    </a:ext>
                  </a:extLst>
                </a:gridCol>
                <a:gridCol w="1371600">
                  <a:extLst>
                    <a:ext uri="{9D8B030D-6E8A-4147-A177-3AD203B41FA5}">
                      <a16:colId xmlns:a16="http://schemas.microsoft.com/office/drawing/2014/main" val="408297114"/>
                    </a:ext>
                  </a:extLst>
                </a:gridCol>
                <a:gridCol w="1778000">
                  <a:extLst>
                    <a:ext uri="{9D8B030D-6E8A-4147-A177-3AD203B41FA5}">
                      <a16:colId xmlns:a16="http://schemas.microsoft.com/office/drawing/2014/main" val="1768853937"/>
                    </a:ext>
                  </a:extLst>
                </a:gridCol>
                <a:gridCol w="1498600">
                  <a:extLst>
                    <a:ext uri="{9D8B030D-6E8A-4147-A177-3AD203B41FA5}">
                      <a16:colId xmlns:a16="http://schemas.microsoft.com/office/drawing/2014/main" val="29955842"/>
                    </a:ext>
                  </a:extLst>
                </a:gridCol>
              </a:tblGrid>
              <a:tr h="7350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328231936"/>
                  </a:ext>
                </a:extLst>
              </a:tr>
              <a:tr h="465138">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W1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1096925"/>
                  </a:ext>
                </a:extLst>
              </a:tr>
            </a:tbl>
          </a:graphicData>
        </a:graphic>
      </p:graphicFrame>
      <p:sp>
        <p:nvSpPr>
          <p:cNvPr id="2" name="文本框 1">
            <a:extLst>
              <a:ext uri="{FF2B5EF4-FFF2-40B4-BE49-F238E27FC236}">
                <a16:creationId xmlns:a16="http://schemas.microsoft.com/office/drawing/2014/main" id="{D129F2F3-B314-4315-8BDA-5CECBD233AFE}"/>
              </a:ext>
            </a:extLst>
          </p:cNvPr>
          <p:cNvSpPr txBox="1"/>
          <p:nvPr/>
        </p:nvSpPr>
        <p:spPr>
          <a:xfrm>
            <a:off x="385700" y="5339090"/>
            <a:ext cx="3249736" cy="523220"/>
          </a:xfrm>
          <a:prstGeom prst="rect">
            <a:avLst/>
          </a:prstGeom>
          <a:noFill/>
        </p:spPr>
        <p:txBody>
          <a:bodyPr wrap="none" rtlCol="0">
            <a:spAutoFit/>
          </a:bodyPr>
          <a:lstStyle/>
          <a:p>
            <a:r>
              <a:rPr lang="en-US" altLang="zh-CN" sz="2800" b="1" i="1" dirty="0">
                <a:solidFill>
                  <a:srgbClr val="FF0000"/>
                </a:solidFill>
              </a:rPr>
              <a:t>No bus transactions!</a:t>
            </a:r>
            <a:endParaRPr lang="zh-CN" altLang="en-US" sz="2800" b="1" i="1" dirty="0">
              <a:solidFill>
                <a:srgbClr val="FF0000"/>
              </a:solidFill>
            </a:endParaRPr>
          </a:p>
        </p:txBody>
      </p:sp>
    </p:spTree>
    <p:extLst>
      <p:ext uri="{BB962C8B-B14F-4D97-AF65-F5344CB8AC3E}">
        <p14:creationId xmlns:p14="http://schemas.microsoft.com/office/powerpoint/2010/main" val="2640071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a:extLst>
              <a:ext uri="{FF2B5EF4-FFF2-40B4-BE49-F238E27FC236}">
                <a16:creationId xmlns:a16="http://schemas.microsoft.com/office/drawing/2014/main" id="{A41AD12A-A821-4F21-BC66-90AF343B60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6AC21253-3751-4215-8A4A-BCC304E57739}" type="slidenum">
              <a:rPr lang="en-US" altLang="zh-CN" sz="1200"/>
              <a:pPr/>
              <a:t>72</a:t>
            </a:fld>
            <a:endParaRPr lang="en-US" altLang="zh-CN" sz="1200"/>
          </a:p>
        </p:txBody>
      </p:sp>
      <p:sp>
        <p:nvSpPr>
          <p:cNvPr id="103429" name="Oval 3">
            <a:extLst>
              <a:ext uri="{FF2B5EF4-FFF2-40B4-BE49-F238E27FC236}">
                <a16:creationId xmlns:a16="http://schemas.microsoft.com/office/drawing/2014/main" id="{6D0506C3-717D-4989-A77B-6FDEC799B859}"/>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03430" name="Group 4">
            <a:extLst>
              <a:ext uri="{FF2B5EF4-FFF2-40B4-BE49-F238E27FC236}">
                <a16:creationId xmlns:a16="http://schemas.microsoft.com/office/drawing/2014/main" id="{AF243C81-82EB-4C62-BDD1-4F9FBE271135}"/>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103479" name="Rectangle 5">
              <a:extLst>
                <a:ext uri="{FF2B5EF4-FFF2-40B4-BE49-F238E27FC236}">
                  <a16:creationId xmlns:a16="http://schemas.microsoft.com/office/drawing/2014/main" id="{9DFC4DE5-BA7D-4324-8079-86F64AE166F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80" name="Rectangle 6">
              <a:extLst>
                <a:ext uri="{FF2B5EF4-FFF2-40B4-BE49-F238E27FC236}">
                  <a16:creationId xmlns:a16="http://schemas.microsoft.com/office/drawing/2014/main" id="{DF33D3B7-5376-413E-9989-AA68AC034E4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3431" name="Group 7">
            <a:extLst>
              <a:ext uri="{FF2B5EF4-FFF2-40B4-BE49-F238E27FC236}">
                <a16:creationId xmlns:a16="http://schemas.microsoft.com/office/drawing/2014/main" id="{61AACB22-88F5-4F13-BBE6-472F05A01372}"/>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103477" name="Rectangle 8">
              <a:extLst>
                <a:ext uri="{FF2B5EF4-FFF2-40B4-BE49-F238E27FC236}">
                  <a16:creationId xmlns:a16="http://schemas.microsoft.com/office/drawing/2014/main" id="{6A8B3601-D77F-4177-B647-9732A54FABE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78" name="Rectangle 9">
              <a:extLst>
                <a:ext uri="{FF2B5EF4-FFF2-40B4-BE49-F238E27FC236}">
                  <a16:creationId xmlns:a16="http://schemas.microsoft.com/office/drawing/2014/main" id="{CF0F2019-8EE0-4126-BE10-17F64B6B316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3432" name="Line 10">
            <a:extLst>
              <a:ext uri="{FF2B5EF4-FFF2-40B4-BE49-F238E27FC236}">
                <a16:creationId xmlns:a16="http://schemas.microsoft.com/office/drawing/2014/main" id="{C522DD80-F6C8-4E9E-97A3-EE12C7E898E5}"/>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3" name="Oval 11">
            <a:extLst>
              <a:ext uri="{FF2B5EF4-FFF2-40B4-BE49-F238E27FC236}">
                <a16:creationId xmlns:a16="http://schemas.microsoft.com/office/drawing/2014/main" id="{4C1E9F42-5F07-44A1-A106-F70142189EAF}"/>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03434" name="Group 12">
            <a:extLst>
              <a:ext uri="{FF2B5EF4-FFF2-40B4-BE49-F238E27FC236}">
                <a16:creationId xmlns:a16="http://schemas.microsoft.com/office/drawing/2014/main" id="{CB01E5A7-FA0A-44A2-8453-E10034D6A885}"/>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103475" name="Rectangle 13">
              <a:extLst>
                <a:ext uri="{FF2B5EF4-FFF2-40B4-BE49-F238E27FC236}">
                  <a16:creationId xmlns:a16="http://schemas.microsoft.com/office/drawing/2014/main" id="{2F33954E-5CF9-4493-AD7E-A044350D091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76" name="Rectangle 14">
              <a:extLst>
                <a:ext uri="{FF2B5EF4-FFF2-40B4-BE49-F238E27FC236}">
                  <a16:creationId xmlns:a16="http://schemas.microsoft.com/office/drawing/2014/main" id="{07FDF28A-1456-40ED-97C7-B7083E150C4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3435" name="Group 15">
            <a:extLst>
              <a:ext uri="{FF2B5EF4-FFF2-40B4-BE49-F238E27FC236}">
                <a16:creationId xmlns:a16="http://schemas.microsoft.com/office/drawing/2014/main" id="{CC5E83D8-FD94-47F2-9B63-5A14058107FC}"/>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103473" name="Rectangle 16">
              <a:extLst>
                <a:ext uri="{FF2B5EF4-FFF2-40B4-BE49-F238E27FC236}">
                  <a16:creationId xmlns:a16="http://schemas.microsoft.com/office/drawing/2014/main" id="{E8D8C239-A5F9-4BBF-802C-CE0FA1730D7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74" name="Rectangle 17">
              <a:extLst>
                <a:ext uri="{FF2B5EF4-FFF2-40B4-BE49-F238E27FC236}">
                  <a16:creationId xmlns:a16="http://schemas.microsoft.com/office/drawing/2014/main" id="{3C821848-D4AB-4BD9-8337-CA36143D966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3436" name="Line 18">
            <a:extLst>
              <a:ext uri="{FF2B5EF4-FFF2-40B4-BE49-F238E27FC236}">
                <a16:creationId xmlns:a16="http://schemas.microsoft.com/office/drawing/2014/main" id="{AE82CE01-F58F-42D8-B078-9FAA8B5786A4}"/>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437" name="Group 19">
            <a:extLst>
              <a:ext uri="{FF2B5EF4-FFF2-40B4-BE49-F238E27FC236}">
                <a16:creationId xmlns:a16="http://schemas.microsoft.com/office/drawing/2014/main" id="{B763F113-DBCB-411C-8417-1F18564B0692}"/>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103461" name="Oval 20">
              <a:extLst>
                <a:ext uri="{FF2B5EF4-FFF2-40B4-BE49-F238E27FC236}">
                  <a16:creationId xmlns:a16="http://schemas.microsoft.com/office/drawing/2014/main" id="{55277245-DDF2-48E2-B753-4FBB08229BCD}"/>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03462" name="Group 21">
              <a:extLst>
                <a:ext uri="{FF2B5EF4-FFF2-40B4-BE49-F238E27FC236}">
                  <a16:creationId xmlns:a16="http://schemas.microsoft.com/office/drawing/2014/main" id="{7C72265A-9417-49DF-A4A3-9134A68ED510}"/>
                </a:ext>
              </a:extLst>
            </p:cNvPr>
            <p:cNvGrpSpPr>
              <a:grpSpLocks/>
            </p:cNvGrpSpPr>
            <p:nvPr/>
          </p:nvGrpSpPr>
          <p:grpSpPr bwMode="auto">
            <a:xfrm>
              <a:off x="1008" y="1920"/>
              <a:ext cx="1056" cy="720"/>
              <a:chOff x="1008" y="1968"/>
              <a:chExt cx="1056" cy="720"/>
            </a:xfrm>
            <a:grpFill/>
          </p:grpSpPr>
          <p:grpSp>
            <p:nvGrpSpPr>
              <p:cNvPr id="103464" name="Group 22">
                <a:extLst>
                  <a:ext uri="{FF2B5EF4-FFF2-40B4-BE49-F238E27FC236}">
                    <a16:creationId xmlns:a16="http://schemas.microsoft.com/office/drawing/2014/main" id="{46FCC320-9F7D-45FD-B5F5-96CDC6C22C9D}"/>
                  </a:ext>
                </a:extLst>
              </p:cNvPr>
              <p:cNvGrpSpPr>
                <a:grpSpLocks/>
              </p:cNvGrpSpPr>
              <p:nvPr/>
            </p:nvGrpSpPr>
            <p:grpSpPr bwMode="auto">
              <a:xfrm>
                <a:off x="1008" y="2208"/>
                <a:ext cx="1056" cy="240"/>
                <a:chOff x="1152" y="2304"/>
                <a:chExt cx="1056" cy="480"/>
              </a:xfrm>
              <a:grpFill/>
            </p:grpSpPr>
            <p:sp>
              <p:nvSpPr>
                <p:cNvPr id="103471" name="Rectangle 23">
                  <a:extLst>
                    <a:ext uri="{FF2B5EF4-FFF2-40B4-BE49-F238E27FC236}">
                      <a16:creationId xmlns:a16="http://schemas.microsoft.com/office/drawing/2014/main" id="{657250E1-A6CC-42AA-83EA-03BA6E40AF6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72" name="Rectangle 24">
                  <a:extLst>
                    <a:ext uri="{FF2B5EF4-FFF2-40B4-BE49-F238E27FC236}">
                      <a16:creationId xmlns:a16="http://schemas.microsoft.com/office/drawing/2014/main" id="{C28D8F62-D6F2-454A-B165-D047A04CFBA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3465" name="Group 25">
                <a:extLst>
                  <a:ext uri="{FF2B5EF4-FFF2-40B4-BE49-F238E27FC236}">
                    <a16:creationId xmlns:a16="http://schemas.microsoft.com/office/drawing/2014/main" id="{E069C52B-D2AC-4A77-8DE0-38014D0A23BD}"/>
                  </a:ext>
                </a:extLst>
              </p:cNvPr>
              <p:cNvGrpSpPr>
                <a:grpSpLocks/>
              </p:cNvGrpSpPr>
              <p:nvPr/>
            </p:nvGrpSpPr>
            <p:grpSpPr bwMode="auto">
              <a:xfrm>
                <a:off x="1008" y="2448"/>
                <a:ext cx="1056" cy="240"/>
                <a:chOff x="1152" y="2304"/>
                <a:chExt cx="1056" cy="480"/>
              </a:xfrm>
              <a:grpFill/>
            </p:grpSpPr>
            <p:sp>
              <p:nvSpPr>
                <p:cNvPr id="103469" name="Rectangle 26">
                  <a:extLst>
                    <a:ext uri="{FF2B5EF4-FFF2-40B4-BE49-F238E27FC236}">
                      <a16:creationId xmlns:a16="http://schemas.microsoft.com/office/drawing/2014/main" id="{19256368-B274-4D5F-805C-FC0013AB8DD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70" name="Rectangle 27">
                  <a:extLst>
                    <a:ext uri="{FF2B5EF4-FFF2-40B4-BE49-F238E27FC236}">
                      <a16:creationId xmlns:a16="http://schemas.microsoft.com/office/drawing/2014/main" id="{349B7776-08EA-4C74-9AAD-E88BA6776FB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3466" name="Group 28">
                <a:extLst>
                  <a:ext uri="{FF2B5EF4-FFF2-40B4-BE49-F238E27FC236}">
                    <a16:creationId xmlns:a16="http://schemas.microsoft.com/office/drawing/2014/main" id="{1A2E394D-8879-4377-8E4D-CEB3E99960F7}"/>
                  </a:ext>
                </a:extLst>
              </p:cNvPr>
              <p:cNvGrpSpPr>
                <a:grpSpLocks/>
              </p:cNvGrpSpPr>
              <p:nvPr/>
            </p:nvGrpSpPr>
            <p:grpSpPr bwMode="auto">
              <a:xfrm>
                <a:off x="1008" y="1968"/>
                <a:ext cx="1056" cy="240"/>
                <a:chOff x="1152" y="2304"/>
                <a:chExt cx="1056" cy="480"/>
              </a:xfrm>
              <a:grpFill/>
            </p:grpSpPr>
            <p:sp>
              <p:nvSpPr>
                <p:cNvPr id="103467" name="Rectangle 29">
                  <a:extLst>
                    <a:ext uri="{FF2B5EF4-FFF2-40B4-BE49-F238E27FC236}">
                      <a16:creationId xmlns:a16="http://schemas.microsoft.com/office/drawing/2014/main" id="{CE12508C-2484-4383-BEAC-F9A544BDC17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68" name="Rectangle 30">
                  <a:extLst>
                    <a:ext uri="{FF2B5EF4-FFF2-40B4-BE49-F238E27FC236}">
                      <a16:creationId xmlns:a16="http://schemas.microsoft.com/office/drawing/2014/main" id="{477CEBF5-FCD2-4601-874F-CB98D1E77FF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03463" name="Line 31">
              <a:extLst>
                <a:ext uri="{FF2B5EF4-FFF2-40B4-BE49-F238E27FC236}">
                  <a16:creationId xmlns:a16="http://schemas.microsoft.com/office/drawing/2014/main" id="{46A4F15B-3A75-4852-9725-CF90C4877138}"/>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03438" name="Line 32">
            <a:extLst>
              <a:ext uri="{FF2B5EF4-FFF2-40B4-BE49-F238E27FC236}">
                <a16:creationId xmlns:a16="http://schemas.microsoft.com/office/drawing/2014/main" id="{117E9444-1A8F-40D4-95F8-72550211F24A}"/>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9" name="AutoShape 33">
            <a:extLst>
              <a:ext uri="{FF2B5EF4-FFF2-40B4-BE49-F238E27FC236}">
                <a16:creationId xmlns:a16="http://schemas.microsoft.com/office/drawing/2014/main" id="{C3855E09-0D6E-4625-96C3-21722271D286}"/>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3440" name="AutoShape 34">
            <a:extLst>
              <a:ext uri="{FF2B5EF4-FFF2-40B4-BE49-F238E27FC236}">
                <a16:creationId xmlns:a16="http://schemas.microsoft.com/office/drawing/2014/main" id="{74F700F9-8D96-4931-AFA6-FE90C8DD48A4}"/>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3441" name="AutoShape 35">
            <a:extLst>
              <a:ext uri="{FF2B5EF4-FFF2-40B4-BE49-F238E27FC236}">
                <a16:creationId xmlns:a16="http://schemas.microsoft.com/office/drawing/2014/main" id="{ECBB59AC-688B-47AF-8AD8-37D3C23A8C21}"/>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3442" name="Rectangle 36">
            <a:extLst>
              <a:ext uri="{FF2B5EF4-FFF2-40B4-BE49-F238E27FC236}">
                <a16:creationId xmlns:a16="http://schemas.microsoft.com/office/drawing/2014/main" id="{47648A7E-F618-4DA6-A784-57D06E17CC7B}"/>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103443" name="Rectangle 37">
            <a:extLst>
              <a:ext uri="{FF2B5EF4-FFF2-40B4-BE49-F238E27FC236}">
                <a16:creationId xmlns:a16="http://schemas.microsoft.com/office/drawing/2014/main" id="{199D6AA4-A92A-47EB-9AB1-0B220DF93DA6}"/>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44" name="Rectangle 38">
            <a:extLst>
              <a:ext uri="{FF2B5EF4-FFF2-40B4-BE49-F238E27FC236}">
                <a16:creationId xmlns:a16="http://schemas.microsoft.com/office/drawing/2014/main" id="{5728652D-BA4B-4B21-A591-61D659403D58}"/>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45" name="AutoShape 39">
            <a:extLst>
              <a:ext uri="{FF2B5EF4-FFF2-40B4-BE49-F238E27FC236}">
                <a16:creationId xmlns:a16="http://schemas.microsoft.com/office/drawing/2014/main" id="{A9902631-2154-4E47-802A-8EE601E7EAE7}"/>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03446" name="Line 40">
            <a:extLst>
              <a:ext uri="{FF2B5EF4-FFF2-40B4-BE49-F238E27FC236}">
                <a16:creationId xmlns:a16="http://schemas.microsoft.com/office/drawing/2014/main" id="{720CBB5F-2CF8-4923-81E7-5A8633A25A63}"/>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7" name="Line 41">
            <a:extLst>
              <a:ext uri="{FF2B5EF4-FFF2-40B4-BE49-F238E27FC236}">
                <a16:creationId xmlns:a16="http://schemas.microsoft.com/office/drawing/2014/main" id="{2C05DF21-B576-401B-A6D8-803741EF1546}"/>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8" name="Line 42">
            <a:extLst>
              <a:ext uri="{FF2B5EF4-FFF2-40B4-BE49-F238E27FC236}">
                <a16:creationId xmlns:a16="http://schemas.microsoft.com/office/drawing/2014/main" id="{3CAAE6DF-74FF-4E40-9925-F74B802AC613}"/>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9" name="Line 43">
            <a:extLst>
              <a:ext uri="{FF2B5EF4-FFF2-40B4-BE49-F238E27FC236}">
                <a16:creationId xmlns:a16="http://schemas.microsoft.com/office/drawing/2014/main" id="{C5D3CCAA-5EC3-4389-837A-8CD94838D296}"/>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0" name="Rectangle 44">
            <a:extLst>
              <a:ext uri="{FF2B5EF4-FFF2-40B4-BE49-F238E27FC236}">
                <a16:creationId xmlns:a16="http://schemas.microsoft.com/office/drawing/2014/main" id="{7F0181F5-8679-406A-9CE2-9A5CD9CC68E7}"/>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51" name="Rectangle 45">
            <a:extLst>
              <a:ext uri="{FF2B5EF4-FFF2-40B4-BE49-F238E27FC236}">
                <a16:creationId xmlns:a16="http://schemas.microsoft.com/office/drawing/2014/main" id="{048FF563-E396-46EB-8D45-68499BB95F33}"/>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3452" name="Rectangle 46">
            <a:extLst>
              <a:ext uri="{FF2B5EF4-FFF2-40B4-BE49-F238E27FC236}">
                <a16:creationId xmlns:a16="http://schemas.microsoft.com/office/drawing/2014/main" id="{25D00CE4-262F-4D65-8FD1-9E114D6B7537}"/>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3453" name="Rectangle 47">
            <a:extLst>
              <a:ext uri="{FF2B5EF4-FFF2-40B4-BE49-F238E27FC236}">
                <a16:creationId xmlns:a16="http://schemas.microsoft.com/office/drawing/2014/main" id="{07C2D51E-D784-47FF-9B38-2DC396608455}"/>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grpSp>
        <p:nvGrpSpPr>
          <p:cNvPr id="11" name="Group 48">
            <a:extLst>
              <a:ext uri="{FF2B5EF4-FFF2-40B4-BE49-F238E27FC236}">
                <a16:creationId xmlns:a16="http://schemas.microsoft.com/office/drawing/2014/main" id="{0842818B-FE97-491C-814C-FE357DF9BD3A}"/>
              </a:ext>
            </a:extLst>
          </p:cNvPr>
          <p:cNvGrpSpPr>
            <a:grpSpLocks/>
          </p:cNvGrpSpPr>
          <p:nvPr/>
        </p:nvGrpSpPr>
        <p:grpSpPr bwMode="auto">
          <a:xfrm>
            <a:off x="7620000" y="2057400"/>
            <a:ext cx="1436688" cy="1295400"/>
            <a:chOff x="4800" y="1296"/>
            <a:chExt cx="905" cy="816"/>
          </a:xfrm>
        </p:grpSpPr>
        <p:sp>
          <p:nvSpPr>
            <p:cNvPr id="103459" name="Text Box 49">
              <a:extLst>
                <a:ext uri="{FF2B5EF4-FFF2-40B4-BE49-F238E27FC236}">
                  <a16:creationId xmlns:a16="http://schemas.microsoft.com/office/drawing/2014/main" id="{5FB20B0E-F900-4D3B-92A6-06425ED157EC}"/>
                </a:ext>
              </a:extLst>
            </p:cNvPr>
            <p:cNvSpPr txBox="1">
              <a:spLocks noChangeArrowheads="1"/>
            </p:cNvSpPr>
            <p:nvPr/>
          </p:nvSpPr>
          <p:spPr bwMode="auto">
            <a:xfrm>
              <a:off x="5184" y="1632"/>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103460" name="Freeform 50">
              <a:extLst>
                <a:ext uri="{FF2B5EF4-FFF2-40B4-BE49-F238E27FC236}">
                  <a16:creationId xmlns:a16="http://schemas.microsoft.com/office/drawing/2014/main" id="{1DC26416-79C2-40E3-B5CD-5DFD2713E937}"/>
                </a:ext>
              </a:extLst>
            </p:cNvPr>
            <p:cNvSpPr>
              <a:spLocks/>
            </p:cNvSpPr>
            <p:nvPr/>
          </p:nvSpPr>
          <p:spPr bwMode="auto">
            <a:xfrm>
              <a:off x="4800" y="1296"/>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2" name="Group 51">
            <a:extLst>
              <a:ext uri="{FF2B5EF4-FFF2-40B4-BE49-F238E27FC236}">
                <a16:creationId xmlns:a16="http://schemas.microsoft.com/office/drawing/2014/main" id="{F1115A4A-DDA5-440A-BBA7-D632720C4137}"/>
              </a:ext>
            </a:extLst>
          </p:cNvPr>
          <p:cNvGrpSpPr>
            <a:grpSpLocks/>
          </p:cNvGrpSpPr>
          <p:nvPr/>
        </p:nvGrpSpPr>
        <p:grpSpPr bwMode="auto">
          <a:xfrm>
            <a:off x="7924800" y="3352800"/>
            <a:ext cx="1135063" cy="1066800"/>
            <a:chOff x="4992" y="2112"/>
            <a:chExt cx="715" cy="672"/>
          </a:xfrm>
        </p:grpSpPr>
        <p:sp>
          <p:nvSpPr>
            <p:cNvPr id="103457" name="Freeform 52">
              <a:extLst>
                <a:ext uri="{FF2B5EF4-FFF2-40B4-BE49-F238E27FC236}">
                  <a16:creationId xmlns:a16="http://schemas.microsoft.com/office/drawing/2014/main" id="{18AC6272-96B6-484B-A349-9767A28D7577}"/>
                </a:ext>
              </a:extLst>
            </p:cNvPr>
            <p:cNvSpPr>
              <a:spLocks/>
            </p:cNvSpPr>
            <p:nvPr/>
          </p:nvSpPr>
          <p:spPr bwMode="auto">
            <a:xfrm>
              <a:off x="4992"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3458" name="Text Box 53">
              <a:extLst>
                <a:ext uri="{FF2B5EF4-FFF2-40B4-BE49-F238E27FC236}">
                  <a16:creationId xmlns:a16="http://schemas.microsoft.com/office/drawing/2014/main" id="{93D96280-DE4D-4BB0-AB4D-B2A5691B5EEC}"/>
                </a:ext>
              </a:extLst>
            </p:cNvPr>
            <p:cNvSpPr txBox="1">
              <a:spLocks noChangeArrowheads="1"/>
            </p:cNvSpPr>
            <p:nvPr/>
          </p:nvSpPr>
          <p:spPr bwMode="auto">
            <a:xfrm>
              <a:off x="5136" y="2352"/>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sp>
        <p:nvSpPr>
          <p:cNvPr id="385078" name="Freeform 54">
            <a:extLst>
              <a:ext uri="{FF2B5EF4-FFF2-40B4-BE49-F238E27FC236}">
                <a16:creationId xmlns:a16="http://schemas.microsoft.com/office/drawing/2014/main" id="{C16E271C-787B-41AA-AC1F-6B77F1AEF754}"/>
              </a:ext>
            </a:extLst>
          </p:cNvPr>
          <p:cNvSpPr>
            <a:spLocks/>
          </p:cNvSpPr>
          <p:nvPr/>
        </p:nvSpPr>
        <p:spPr bwMode="auto">
          <a:xfrm>
            <a:off x="5791200" y="4419600"/>
            <a:ext cx="152400" cy="990600"/>
          </a:xfrm>
          <a:custGeom>
            <a:avLst/>
            <a:gdLst>
              <a:gd name="T0" fmla="*/ 0 w 96"/>
              <a:gd name="T1" fmla="*/ 0 h 624"/>
              <a:gd name="T2" fmla="*/ 96 w 96"/>
              <a:gd name="T3" fmla="*/ 432 h 624"/>
              <a:gd name="T4" fmla="*/ 0 w 96"/>
              <a:gd name="T5" fmla="*/ 624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0"/>
                </a:moveTo>
                <a:cubicBezTo>
                  <a:pt x="48" y="164"/>
                  <a:pt x="96" y="328"/>
                  <a:pt x="96" y="432"/>
                </a:cubicBezTo>
                <a:cubicBezTo>
                  <a:pt x="96" y="536"/>
                  <a:pt x="48" y="580"/>
                  <a:pt x="0" y="6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9" name="Rectangle 2">
            <a:extLst>
              <a:ext uri="{FF2B5EF4-FFF2-40B4-BE49-F238E27FC236}">
                <a16:creationId xmlns:a16="http://schemas.microsoft.com/office/drawing/2014/main" id="{16798E86-C0AF-4F62-AC46-B1D212A39DB5}"/>
              </a:ext>
            </a:extLst>
          </p:cNvPr>
          <p:cNvSpPr>
            <a:spLocks noGrp="1" noChangeArrowheads="1"/>
          </p:cNvSpPr>
          <p:nvPr>
            <p:ph type="title"/>
          </p:nvPr>
        </p:nvSpPr>
        <p:spPr>
          <a:xfrm>
            <a:off x="457200" y="274638"/>
            <a:ext cx="8229600" cy="1143000"/>
          </a:xfrm>
        </p:spPr>
        <p:txBody>
          <a:bodyPr/>
          <a:lstStyle/>
          <a:p>
            <a:pPr eaLnBrk="1" hangingPunct="1"/>
            <a:r>
              <a:rPr lang="en-US" altLang="zh-CN" dirty="0"/>
              <a:t>MESI Visualization</a:t>
            </a:r>
          </a:p>
        </p:txBody>
      </p:sp>
    </p:spTree>
    <p:extLst>
      <p:ext uri="{BB962C8B-B14F-4D97-AF65-F5344CB8AC3E}">
        <p14:creationId xmlns:p14="http://schemas.microsoft.com/office/powerpoint/2010/main" val="1275354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5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7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a:extLst>
              <a:ext uri="{FF2B5EF4-FFF2-40B4-BE49-F238E27FC236}">
                <a16:creationId xmlns:a16="http://schemas.microsoft.com/office/drawing/2014/main" id="{A0AA8CAF-3367-4339-9D5D-B5056004B8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69DC23D-08DD-4100-8D6A-57A0EDE73FAF}" type="slidenum">
              <a:rPr lang="en-US" altLang="zh-CN" sz="1200"/>
              <a:pPr/>
              <a:t>73</a:t>
            </a:fld>
            <a:endParaRPr lang="en-US" altLang="zh-CN" sz="1200"/>
          </a:p>
        </p:txBody>
      </p:sp>
      <p:grpSp>
        <p:nvGrpSpPr>
          <p:cNvPr id="105476" name="Group 2">
            <a:extLst>
              <a:ext uri="{FF2B5EF4-FFF2-40B4-BE49-F238E27FC236}">
                <a16:creationId xmlns:a16="http://schemas.microsoft.com/office/drawing/2014/main" id="{0DA13F7C-4424-44AE-B124-ECA361BA77B3}"/>
              </a:ext>
            </a:extLst>
          </p:cNvPr>
          <p:cNvGrpSpPr>
            <a:grpSpLocks/>
          </p:cNvGrpSpPr>
          <p:nvPr/>
        </p:nvGrpSpPr>
        <p:grpSpPr bwMode="auto">
          <a:xfrm>
            <a:off x="6248400" y="3048000"/>
            <a:ext cx="1676400" cy="381000"/>
            <a:chOff x="1152" y="2304"/>
            <a:chExt cx="1056" cy="480"/>
          </a:xfrm>
          <a:solidFill>
            <a:schemeClr val="accent4">
              <a:lumMod val="20000"/>
              <a:lumOff val="80000"/>
            </a:schemeClr>
          </a:solidFill>
        </p:grpSpPr>
        <p:sp>
          <p:nvSpPr>
            <p:cNvPr id="105540" name="Rectangle 3">
              <a:extLst>
                <a:ext uri="{FF2B5EF4-FFF2-40B4-BE49-F238E27FC236}">
                  <a16:creationId xmlns:a16="http://schemas.microsoft.com/office/drawing/2014/main" id="{DD8CCF88-1FA9-4EF7-A244-4B7C5D4F777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41" name="Rectangle 4">
              <a:extLst>
                <a:ext uri="{FF2B5EF4-FFF2-40B4-BE49-F238E27FC236}">
                  <a16:creationId xmlns:a16="http://schemas.microsoft.com/office/drawing/2014/main" id="{7737D73B-B633-4BB1-81B1-357DE701675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5478" name="Oval 6">
            <a:extLst>
              <a:ext uri="{FF2B5EF4-FFF2-40B4-BE49-F238E27FC236}">
                <a16:creationId xmlns:a16="http://schemas.microsoft.com/office/drawing/2014/main" id="{77392DF9-B28D-4C12-9814-0CF244625F35}"/>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05479" name="Group 7">
            <a:extLst>
              <a:ext uri="{FF2B5EF4-FFF2-40B4-BE49-F238E27FC236}">
                <a16:creationId xmlns:a16="http://schemas.microsoft.com/office/drawing/2014/main" id="{6E9DE7C4-C885-45C6-BDE1-968E20318359}"/>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105538" name="Rectangle 8">
              <a:extLst>
                <a:ext uri="{FF2B5EF4-FFF2-40B4-BE49-F238E27FC236}">
                  <a16:creationId xmlns:a16="http://schemas.microsoft.com/office/drawing/2014/main" id="{4E853618-D3DD-4782-A22E-417A8FE8431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39" name="Rectangle 9">
              <a:extLst>
                <a:ext uri="{FF2B5EF4-FFF2-40B4-BE49-F238E27FC236}">
                  <a16:creationId xmlns:a16="http://schemas.microsoft.com/office/drawing/2014/main" id="{C8A61BAC-1F50-420E-BFAD-E4FEE2B6C2B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5480" name="Group 10">
            <a:extLst>
              <a:ext uri="{FF2B5EF4-FFF2-40B4-BE49-F238E27FC236}">
                <a16:creationId xmlns:a16="http://schemas.microsoft.com/office/drawing/2014/main" id="{079959C1-DA9F-43B7-A9B2-0DBD260FB39D}"/>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105536" name="Rectangle 11">
              <a:extLst>
                <a:ext uri="{FF2B5EF4-FFF2-40B4-BE49-F238E27FC236}">
                  <a16:creationId xmlns:a16="http://schemas.microsoft.com/office/drawing/2014/main" id="{76AC2663-8386-4ACF-9B5C-8893473F605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37" name="Rectangle 12">
              <a:extLst>
                <a:ext uri="{FF2B5EF4-FFF2-40B4-BE49-F238E27FC236}">
                  <a16:creationId xmlns:a16="http://schemas.microsoft.com/office/drawing/2014/main" id="{FEEEEAC9-4F41-4D14-ACB8-769BD5FAABC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5481" name="Line 13">
            <a:extLst>
              <a:ext uri="{FF2B5EF4-FFF2-40B4-BE49-F238E27FC236}">
                <a16:creationId xmlns:a16="http://schemas.microsoft.com/office/drawing/2014/main" id="{860CA56B-2ADC-4199-B34E-FF9A039CDB73}"/>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2" name="Oval 14">
            <a:extLst>
              <a:ext uri="{FF2B5EF4-FFF2-40B4-BE49-F238E27FC236}">
                <a16:creationId xmlns:a16="http://schemas.microsoft.com/office/drawing/2014/main" id="{4382772A-12CA-4929-9730-76FB2B326C0B}"/>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05483" name="Group 15">
            <a:extLst>
              <a:ext uri="{FF2B5EF4-FFF2-40B4-BE49-F238E27FC236}">
                <a16:creationId xmlns:a16="http://schemas.microsoft.com/office/drawing/2014/main" id="{D45B01C2-1741-4648-B0ED-3CA48324B573}"/>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105534" name="Rectangle 16">
              <a:extLst>
                <a:ext uri="{FF2B5EF4-FFF2-40B4-BE49-F238E27FC236}">
                  <a16:creationId xmlns:a16="http://schemas.microsoft.com/office/drawing/2014/main" id="{D8A3DCA3-1714-450E-BE41-A7BD288859D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35" name="Rectangle 17">
              <a:extLst>
                <a:ext uri="{FF2B5EF4-FFF2-40B4-BE49-F238E27FC236}">
                  <a16:creationId xmlns:a16="http://schemas.microsoft.com/office/drawing/2014/main" id="{8A5C6A78-6942-4FA4-9D6C-27A074A8A84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5484" name="Group 18">
            <a:extLst>
              <a:ext uri="{FF2B5EF4-FFF2-40B4-BE49-F238E27FC236}">
                <a16:creationId xmlns:a16="http://schemas.microsoft.com/office/drawing/2014/main" id="{2E1C4B8E-A43B-448D-A3D2-9D385C6EFCF9}"/>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105532" name="Rectangle 19">
              <a:extLst>
                <a:ext uri="{FF2B5EF4-FFF2-40B4-BE49-F238E27FC236}">
                  <a16:creationId xmlns:a16="http://schemas.microsoft.com/office/drawing/2014/main" id="{5A362378-6ACC-4FAC-B997-1B2963DC38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33" name="Rectangle 20">
              <a:extLst>
                <a:ext uri="{FF2B5EF4-FFF2-40B4-BE49-F238E27FC236}">
                  <a16:creationId xmlns:a16="http://schemas.microsoft.com/office/drawing/2014/main" id="{700C034D-0EE5-41D5-AF13-CFE9793E4B9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5485" name="Line 21">
            <a:extLst>
              <a:ext uri="{FF2B5EF4-FFF2-40B4-BE49-F238E27FC236}">
                <a16:creationId xmlns:a16="http://schemas.microsoft.com/office/drawing/2014/main" id="{ABE3CE89-13A7-4E02-8A6E-475497BBCD95}"/>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5486" name="Group 22">
            <a:extLst>
              <a:ext uri="{FF2B5EF4-FFF2-40B4-BE49-F238E27FC236}">
                <a16:creationId xmlns:a16="http://schemas.microsoft.com/office/drawing/2014/main" id="{8AFF594D-2D4F-43D4-BD6D-6D12F43CBDF1}"/>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105520" name="Oval 23">
              <a:extLst>
                <a:ext uri="{FF2B5EF4-FFF2-40B4-BE49-F238E27FC236}">
                  <a16:creationId xmlns:a16="http://schemas.microsoft.com/office/drawing/2014/main" id="{556ACEE7-EE54-485E-B330-956A8BB8ECFF}"/>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05521" name="Group 24">
              <a:extLst>
                <a:ext uri="{FF2B5EF4-FFF2-40B4-BE49-F238E27FC236}">
                  <a16:creationId xmlns:a16="http://schemas.microsoft.com/office/drawing/2014/main" id="{7185760D-4FA6-469D-BC91-96FCBE1DFF0F}"/>
                </a:ext>
              </a:extLst>
            </p:cNvPr>
            <p:cNvGrpSpPr>
              <a:grpSpLocks/>
            </p:cNvGrpSpPr>
            <p:nvPr/>
          </p:nvGrpSpPr>
          <p:grpSpPr bwMode="auto">
            <a:xfrm>
              <a:off x="1008" y="1920"/>
              <a:ext cx="1056" cy="720"/>
              <a:chOff x="1008" y="1968"/>
              <a:chExt cx="1056" cy="720"/>
            </a:xfrm>
            <a:grpFill/>
          </p:grpSpPr>
          <p:grpSp>
            <p:nvGrpSpPr>
              <p:cNvPr id="105523" name="Group 25">
                <a:extLst>
                  <a:ext uri="{FF2B5EF4-FFF2-40B4-BE49-F238E27FC236}">
                    <a16:creationId xmlns:a16="http://schemas.microsoft.com/office/drawing/2014/main" id="{59395748-BD44-44A2-BE23-6148061081B7}"/>
                  </a:ext>
                </a:extLst>
              </p:cNvPr>
              <p:cNvGrpSpPr>
                <a:grpSpLocks/>
              </p:cNvGrpSpPr>
              <p:nvPr/>
            </p:nvGrpSpPr>
            <p:grpSpPr bwMode="auto">
              <a:xfrm>
                <a:off x="1008" y="2208"/>
                <a:ext cx="1056" cy="240"/>
                <a:chOff x="1152" y="2304"/>
                <a:chExt cx="1056" cy="480"/>
              </a:xfrm>
              <a:grpFill/>
            </p:grpSpPr>
            <p:sp>
              <p:nvSpPr>
                <p:cNvPr id="105530" name="Rectangle 26">
                  <a:extLst>
                    <a:ext uri="{FF2B5EF4-FFF2-40B4-BE49-F238E27FC236}">
                      <a16:creationId xmlns:a16="http://schemas.microsoft.com/office/drawing/2014/main" id="{BEAA7418-47FC-44CB-AAB3-327071556EF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31" name="Rectangle 27">
                  <a:extLst>
                    <a:ext uri="{FF2B5EF4-FFF2-40B4-BE49-F238E27FC236}">
                      <a16:creationId xmlns:a16="http://schemas.microsoft.com/office/drawing/2014/main" id="{3C51C576-E492-473B-B955-9691921FF58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5524" name="Group 28">
                <a:extLst>
                  <a:ext uri="{FF2B5EF4-FFF2-40B4-BE49-F238E27FC236}">
                    <a16:creationId xmlns:a16="http://schemas.microsoft.com/office/drawing/2014/main" id="{4CEE3C5F-80CD-40D3-8DA8-9CEF817A68C1}"/>
                  </a:ext>
                </a:extLst>
              </p:cNvPr>
              <p:cNvGrpSpPr>
                <a:grpSpLocks/>
              </p:cNvGrpSpPr>
              <p:nvPr/>
            </p:nvGrpSpPr>
            <p:grpSpPr bwMode="auto">
              <a:xfrm>
                <a:off x="1008" y="2448"/>
                <a:ext cx="1056" cy="240"/>
                <a:chOff x="1152" y="2304"/>
                <a:chExt cx="1056" cy="480"/>
              </a:xfrm>
              <a:grpFill/>
            </p:grpSpPr>
            <p:sp>
              <p:nvSpPr>
                <p:cNvPr id="105528" name="Rectangle 29">
                  <a:extLst>
                    <a:ext uri="{FF2B5EF4-FFF2-40B4-BE49-F238E27FC236}">
                      <a16:creationId xmlns:a16="http://schemas.microsoft.com/office/drawing/2014/main" id="{EAB4EF58-D2FB-470A-87C6-AC31C71E065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29" name="Rectangle 30">
                  <a:extLst>
                    <a:ext uri="{FF2B5EF4-FFF2-40B4-BE49-F238E27FC236}">
                      <a16:creationId xmlns:a16="http://schemas.microsoft.com/office/drawing/2014/main" id="{7FB1C464-D112-42B4-BE2C-9B5811C5AF9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5525" name="Group 31">
                <a:extLst>
                  <a:ext uri="{FF2B5EF4-FFF2-40B4-BE49-F238E27FC236}">
                    <a16:creationId xmlns:a16="http://schemas.microsoft.com/office/drawing/2014/main" id="{1D641CA8-3AD9-4C7D-B746-95E83E2E4A41}"/>
                  </a:ext>
                </a:extLst>
              </p:cNvPr>
              <p:cNvGrpSpPr>
                <a:grpSpLocks/>
              </p:cNvGrpSpPr>
              <p:nvPr/>
            </p:nvGrpSpPr>
            <p:grpSpPr bwMode="auto">
              <a:xfrm>
                <a:off x="1008" y="1968"/>
                <a:ext cx="1056" cy="240"/>
                <a:chOff x="1152" y="2304"/>
                <a:chExt cx="1056" cy="480"/>
              </a:xfrm>
              <a:grpFill/>
            </p:grpSpPr>
            <p:sp>
              <p:nvSpPr>
                <p:cNvPr id="105526" name="Rectangle 32">
                  <a:extLst>
                    <a:ext uri="{FF2B5EF4-FFF2-40B4-BE49-F238E27FC236}">
                      <a16:creationId xmlns:a16="http://schemas.microsoft.com/office/drawing/2014/main" id="{0DF10D6A-5668-4483-8851-7CF9A660871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527" name="Rectangle 33">
                  <a:extLst>
                    <a:ext uri="{FF2B5EF4-FFF2-40B4-BE49-F238E27FC236}">
                      <a16:creationId xmlns:a16="http://schemas.microsoft.com/office/drawing/2014/main" id="{65EDD823-00A4-4144-BED5-E265A6371B4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05522" name="Line 34">
              <a:extLst>
                <a:ext uri="{FF2B5EF4-FFF2-40B4-BE49-F238E27FC236}">
                  <a16:creationId xmlns:a16="http://schemas.microsoft.com/office/drawing/2014/main" id="{4FB081F8-9AAE-4BBF-8A25-CB4548CF0A9E}"/>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05487" name="Line 35">
            <a:extLst>
              <a:ext uri="{FF2B5EF4-FFF2-40B4-BE49-F238E27FC236}">
                <a16:creationId xmlns:a16="http://schemas.microsoft.com/office/drawing/2014/main" id="{E9815E05-5A10-4ABB-A56E-47C34DE2F2A3}"/>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AutoShape 36">
            <a:extLst>
              <a:ext uri="{FF2B5EF4-FFF2-40B4-BE49-F238E27FC236}">
                <a16:creationId xmlns:a16="http://schemas.microsoft.com/office/drawing/2014/main" id="{6623D7D3-E167-494E-B01B-058D9B1EC0DE}"/>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5489" name="AutoShape 37">
            <a:extLst>
              <a:ext uri="{FF2B5EF4-FFF2-40B4-BE49-F238E27FC236}">
                <a16:creationId xmlns:a16="http://schemas.microsoft.com/office/drawing/2014/main" id="{0841F371-2832-4FB7-81B2-4DEEB636C14A}"/>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5490" name="AutoShape 38">
            <a:extLst>
              <a:ext uri="{FF2B5EF4-FFF2-40B4-BE49-F238E27FC236}">
                <a16:creationId xmlns:a16="http://schemas.microsoft.com/office/drawing/2014/main" id="{A8224287-B9C0-4B6C-A498-2E6C8539004D}"/>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5491" name="Rectangle 39">
            <a:extLst>
              <a:ext uri="{FF2B5EF4-FFF2-40B4-BE49-F238E27FC236}">
                <a16:creationId xmlns:a16="http://schemas.microsoft.com/office/drawing/2014/main" id="{D8D2B9C6-5CD2-4417-9B10-68CDD0A82DF7}"/>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105492" name="Rectangle 40">
            <a:extLst>
              <a:ext uri="{FF2B5EF4-FFF2-40B4-BE49-F238E27FC236}">
                <a16:creationId xmlns:a16="http://schemas.microsoft.com/office/drawing/2014/main" id="{FBB8FFCC-ADCB-4590-9A8F-2636705561C2}"/>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493" name="Rectangle 41">
            <a:extLst>
              <a:ext uri="{FF2B5EF4-FFF2-40B4-BE49-F238E27FC236}">
                <a16:creationId xmlns:a16="http://schemas.microsoft.com/office/drawing/2014/main" id="{1BBC06F9-04FB-4705-A8D3-84F561FF31EE}"/>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5494" name="AutoShape 42">
            <a:extLst>
              <a:ext uri="{FF2B5EF4-FFF2-40B4-BE49-F238E27FC236}">
                <a16:creationId xmlns:a16="http://schemas.microsoft.com/office/drawing/2014/main" id="{301BB432-C53E-42A0-9C17-5C28045045C7}"/>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05495" name="Line 43">
            <a:extLst>
              <a:ext uri="{FF2B5EF4-FFF2-40B4-BE49-F238E27FC236}">
                <a16:creationId xmlns:a16="http://schemas.microsoft.com/office/drawing/2014/main" id="{60A49A12-1276-4B2E-9936-E607F6EE9301}"/>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6" name="Line 44">
            <a:extLst>
              <a:ext uri="{FF2B5EF4-FFF2-40B4-BE49-F238E27FC236}">
                <a16:creationId xmlns:a16="http://schemas.microsoft.com/office/drawing/2014/main" id="{57691049-57B7-4A2D-8E42-92FEC2267323}"/>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7" name="Line 45">
            <a:extLst>
              <a:ext uri="{FF2B5EF4-FFF2-40B4-BE49-F238E27FC236}">
                <a16:creationId xmlns:a16="http://schemas.microsoft.com/office/drawing/2014/main" id="{0AF35D2B-2D2D-481A-9569-380D67600029}"/>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8" name="Line 46">
            <a:extLst>
              <a:ext uri="{FF2B5EF4-FFF2-40B4-BE49-F238E27FC236}">
                <a16:creationId xmlns:a16="http://schemas.microsoft.com/office/drawing/2014/main" id="{AFADE732-8A22-4C94-B20F-8A878B667578}"/>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9" name="Rectangle 47">
            <a:extLst>
              <a:ext uri="{FF2B5EF4-FFF2-40B4-BE49-F238E27FC236}">
                <a16:creationId xmlns:a16="http://schemas.microsoft.com/office/drawing/2014/main" id="{14E41FA4-3203-4D3E-85F2-4FC6EF36F2F7}"/>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5500" name="Rectangle 48">
            <a:extLst>
              <a:ext uri="{FF2B5EF4-FFF2-40B4-BE49-F238E27FC236}">
                <a16:creationId xmlns:a16="http://schemas.microsoft.com/office/drawing/2014/main" id="{034F11D5-CB30-4DE9-8C24-376240C38CBD}"/>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sp>
        <p:nvSpPr>
          <p:cNvPr id="105501" name="Freeform 49">
            <a:extLst>
              <a:ext uri="{FF2B5EF4-FFF2-40B4-BE49-F238E27FC236}">
                <a16:creationId xmlns:a16="http://schemas.microsoft.com/office/drawing/2014/main" id="{B57243A3-BA18-44A1-8995-9C8AA0FCAEC5}"/>
              </a:ext>
            </a:extLst>
          </p:cNvPr>
          <p:cNvSpPr>
            <a:spLocks/>
          </p:cNvSpPr>
          <p:nvPr/>
        </p:nvSpPr>
        <p:spPr bwMode="auto">
          <a:xfrm>
            <a:off x="5791200" y="4419600"/>
            <a:ext cx="152400" cy="990600"/>
          </a:xfrm>
          <a:custGeom>
            <a:avLst/>
            <a:gdLst>
              <a:gd name="T0" fmla="*/ 0 w 96"/>
              <a:gd name="T1" fmla="*/ 0 h 624"/>
              <a:gd name="T2" fmla="*/ 96 w 96"/>
              <a:gd name="T3" fmla="*/ 432 h 624"/>
              <a:gd name="T4" fmla="*/ 0 w 96"/>
              <a:gd name="T5" fmla="*/ 624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0"/>
                </a:moveTo>
                <a:cubicBezTo>
                  <a:pt x="48" y="164"/>
                  <a:pt x="96" y="328"/>
                  <a:pt x="96" y="432"/>
                </a:cubicBezTo>
                <a:cubicBezTo>
                  <a:pt x="96" y="536"/>
                  <a:pt x="48" y="580"/>
                  <a:pt x="0" y="6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nvGrpSpPr>
          <p:cNvPr id="12" name="Group 50">
            <a:extLst>
              <a:ext uri="{FF2B5EF4-FFF2-40B4-BE49-F238E27FC236}">
                <a16:creationId xmlns:a16="http://schemas.microsoft.com/office/drawing/2014/main" id="{ADFEAA08-FAB4-47CF-AFF3-310512DFD650}"/>
              </a:ext>
            </a:extLst>
          </p:cNvPr>
          <p:cNvGrpSpPr>
            <a:grpSpLocks/>
          </p:cNvGrpSpPr>
          <p:nvPr/>
        </p:nvGrpSpPr>
        <p:grpSpPr bwMode="auto">
          <a:xfrm>
            <a:off x="3657600" y="4495800"/>
            <a:ext cx="2209800" cy="1181100"/>
            <a:chOff x="2304" y="2832"/>
            <a:chExt cx="1392" cy="744"/>
          </a:xfrm>
        </p:grpSpPr>
        <p:grpSp>
          <p:nvGrpSpPr>
            <p:cNvPr id="105516" name="Group 51">
              <a:extLst>
                <a:ext uri="{FF2B5EF4-FFF2-40B4-BE49-F238E27FC236}">
                  <a16:creationId xmlns:a16="http://schemas.microsoft.com/office/drawing/2014/main" id="{43D8D00A-3927-46EF-9882-4C83CE259A5C}"/>
                </a:ext>
              </a:extLst>
            </p:cNvPr>
            <p:cNvGrpSpPr>
              <a:grpSpLocks/>
            </p:cNvGrpSpPr>
            <p:nvPr/>
          </p:nvGrpSpPr>
          <p:grpSpPr bwMode="auto">
            <a:xfrm>
              <a:off x="3552" y="3264"/>
              <a:ext cx="144" cy="240"/>
              <a:chOff x="3504" y="3264"/>
              <a:chExt cx="144" cy="240"/>
            </a:xfrm>
          </p:grpSpPr>
          <p:sp>
            <p:nvSpPr>
              <p:cNvPr id="105518" name="Line 52">
                <a:extLst>
                  <a:ext uri="{FF2B5EF4-FFF2-40B4-BE49-F238E27FC236}">
                    <a16:creationId xmlns:a16="http://schemas.microsoft.com/office/drawing/2014/main" id="{F81A6514-D1E6-488E-A3D2-48C5259B0D55}"/>
                  </a:ext>
                </a:extLst>
              </p:cNvPr>
              <p:cNvSpPr>
                <a:spLocks noChangeShapeType="1"/>
              </p:cNvSpPr>
              <p:nvPr/>
            </p:nvSpPr>
            <p:spPr bwMode="auto">
              <a:xfrm flipH="1">
                <a:off x="3504" y="3264"/>
                <a:ext cx="14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9" name="Line 53">
                <a:extLst>
                  <a:ext uri="{FF2B5EF4-FFF2-40B4-BE49-F238E27FC236}">
                    <a16:creationId xmlns:a16="http://schemas.microsoft.com/office/drawing/2014/main" id="{235F9596-36F1-4B72-AFBD-43BD447D3124}"/>
                  </a:ext>
                </a:extLst>
              </p:cNvPr>
              <p:cNvSpPr>
                <a:spLocks noChangeShapeType="1"/>
              </p:cNvSpPr>
              <p:nvPr/>
            </p:nvSpPr>
            <p:spPr bwMode="auto">
              <a:xfrm>
                <a:off x="3504" y="3264"/>
                <a:ext cx="14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517" name="Freeform 54">
              <a:extLst>
                <a:ext uri="{FF2B5EF4-FFF2-40B4-BE49-F238E27FC236}">
                  <a16:creationId xmlns:a16="http://schemas.microsoft.com/office/drawing/2014/main" id="{9DFBC824-8BBC-445D-A090-194BD2CB4D6C}"/>
                </a:ext>
              </a:extLst>
            </p:cNvPr>
            <p:cNvSpPr>
              <a:spLocks/>
            </p:cNvSpPr>
            <p:nvPr/>
          </p:nvSpPr>
          <p:spPr bwMode="auto">
            <a:xfrm>
              <a:off x="2304" y="2832"/>
              <a:ext cx="336" cy="744"/>
            </a:xfrm>
            <a:custGeom>
              <a:avLst/>
              <a:gdLst>
                <a:gd name="T0" fmla="*/ 0 w 336"/>
                <a:gd name="T1" fmla="*/ 0 h 744"/>
                <a:gd name="T2" fmla="*/ 144 w 336"/>
                <a:gd name="T3" fmla="*/ 624 h 744"/>
                <a:gd name="T4" fmla="*/ 336 w 336"/>
                <a:gd name="T5" fmla="*/ 720 h 744"/>
                <a:gd name="T6" fmla="*/ 0 60000 65536"/>
                <a:gd name="T7" fmla="*/ 0 60000 65536"/>
                <a:gd name="T8" fmla="*/ 0 60000 65536"/>
                <a:gd name="T9" fmla="*/ 0 w 336"/>
                <a:gd name="T10" fmla="*/ 0 h 744"/>
                <a:gd name="T11" fmla="*/ 336 w 336"/>
                <a:gd name="T12" fmla="*/ 744 h 744"/>
              </a:gdLst>
              <a:ahLst/>
              <a:cxnLst>
                <a:cxn ang="T6">
                  <a:pos x="T0" y="T1"/>
                </a:cxn>
                <a:cxn ang="T7">
                  <a:pos x="T2" y="T3"/>
                </a:cxn>
                <a:cxn ang="T8">
                  <a:pos x="T4" y="T5"/>
                </a:cxn>
              </a:cxnLst>
              <a:rect l="T9" t="T10" r="T11" b="T12"/>
              <a:pathLst>
                <a:path w="336" h="744">
                  <a:moveTo>
                    <a:pt x="0" y="0"/>
                  </a:moveTo>
                  <a:cubicBezTo>
                    <a:pt x="44" y="252"/>
                    <a:pt x="88" y="504"/>
                    <a:pt x="144" y="624"/>
                  </a:cubicBezTo>
                  <a:cubicBezTo>
                    <a:pt x="200" y="744"/>
                    <a:pt x="268" y="732"/>
                    <a:pt x="336"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4" name="Group 55">
            <a:extLst>
              <a:ext uri="{FF2B5EF4-FFF2-40B4-BE49-F238E27FC236}">
                <a16:creationId xmlns:a16="http://schemas.microsoft.com/office/drawing/2014/main" id="{F6BA26D5-3C7A-4E92-A50C-66692F02FB40}"/>
              </a:ext>
            </a:extLst>
          </p:cNvPr>
          <p:cNvGrpSpPr>
            <a:grpSpLocks/>
          </p:cNvGrpSpPr>
          <p:nvPr/>
        </p:nvGrpSpPr>
        <p:grpSpPr bwMode="auto">
          <a:xfrm>
            <a:off x="6248400" y="3048000"/>
            <a:ext cx="1676400" cy="381000"/>
            <a:chOff x="3936" y="1920"/>
            <a:chExt cx="1056" cy="240"/>
          </a:xfrm>
          <a:solidFill>
            <a:schemeClr val="accent4">
              <a:lumMod val="20000"/>
              <a:lumOff val="80000"/>
            </a:schemeClr>
          </a:solidFill>
        </p:grpSpPr>
        <p:sp>
          <p:nvSpPr>
            <p:cNvPr id="105514" name="Rectangle 56">
              <a:extLst>
                <a:ext uri="{FF2B5EF4-FFF2-40B4-BE49-F238E27FC236}">
                  <a16:creationId xmlns:a16="http://schemas.microsoft.com/office/drawing/2014/main" id="{6F17A4D9-0FC0-46CD-9D39-FD4106D326AB}"/>
                </a:ext>
              </a:extLst>
            </p:cNvPr>
            <p:cNvSpPr>
              <a:spLocks noChangeArrowheads="1"/>
            </p:cNvSpPr>
            <p:nvPr/>
          </p:nvSpPr>
          <p:spPr bwMode="auto">
            <a:xfrm>
              <a:off x="3936" y="1920"/>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5515" name="Rectangle 57">
              <a:extLst>
                <a:ext uri="{FF2B5EF4-FFF2-40B4-BE49-F238E27FC236}">
                  <a16:creationId xmlns:a16="http://schemas.microsoft.com/office/drawing/2014/main" id="{FF287583-9672-43B3-AB06-6312D639CA57}"/>
                </a:ext>
              </a:extLst>
            </p:cNvPr>
            <p:cNvSpPr>
              <a:spLocks noChangeArrowheads="1"/>
            </p:cNvSpPr>
            <p:nvPr/>
          </p:nvSpPr>
          <p:spPr bwMode="auto">
            <a:xfrm>
              <a:off x="4704" y="1920"/>
              <a:ext cx="28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grpSp>
        <p:nvGrpSpPr>
          <p:cNvPr id="15" name="Group 58">
            <a:extLst>
              <a:ext uri="{FF2B5EF4-FFF2-40B4-BE49-F238E27FC236}">
                <a16:creationId xmlns:a16="http://schemas.microsoft.com/office/drawing/2014/main" id="{8797A733-D8EB-4E7E-B84D-D81786003958}"/>
              </a:ext>
            </a:extLst>
          </p:cNvPr>
          <p:cNvGrpSpPr>
            <a:grpSpLocks/>
          </p:cNvGrpSpPr>
          <p:nvPr/>
        </p:nvGrpSpPr>
        <p:grpSpPr bwMode="auto">
          <a:xfrm>
            <a:off x="4876800" y="5424488"/>
            <a:ext cx="533400" cy="366712"/>
            <a:chOff x="3072" y="3417"/>
            <a:chExt cx="336" cy="231"/>
          </a:xfrm>
        </p:grpSpPr>
        <p:sp>
          <p:nvSpPr>
            <p:cNvPr id="105512" name="Line 59">
              <a:extLst>
                <a:ext uri="{FF2B5EF4-FFF2-40B4-BE49-F238E27FC236}">
                  <a16:creationId xmlns:a16="http://schemas.microsoft.com/office/drawing/2014/main" id="{A425C1B1-C1A4-4EBE-BD98-DF312A23813D}"/>
                </a:ext>
              </a:extLst>
            </p:cNvPr>
            <p:cNvSpPr>
              <a:spLocks noChangeShapeType="1"/>
            </p:cNvSpPr>
            <p:nvPr/>
          </p:nvSpPr>
          <p:spPr bwMode="auto">
            <a:xfrm flipV="1">
              <a:off x="3072" y="3456"/>
              <a:ext cx="144"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3" name="Text Box 60">
              <a:extLst>
                <a:ext uri="{FF2B5EF4-FFF2-40B4-BE49-F238E27FC236}">
                  <a16:creationId xmlns:a16="http://schemas.microsoft.com/office/drawing/2014/main" id="{F3A75255-E737-46B7-B4C4-E3926C3ADBEF}"/>
                </a:ext>
              </a:extLst>
            </p:cNvPr>
            <p:cNvSpPr txBox="1">
              <a:spLocks noChangeArrowheads="1"/>
            </p:cNvSpPr>
            <p:nvPr/>
          </p:nvSpPr>
          <p:spPr bwMode="auto">
            <a:xfrm>
              <a:off x="3200" y="3417"/>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2</a:t>
              </a:r>
            </a:p>
          </p:txBody>
        </p:sp>
      </p:grpSp>
      <p:grpSp>
        <p:nvGrpSpPr>
          <p:cNvPr id="16" name="Group 61">
            <a:extLst>
              <a:ext uri="{FF2B5EF4-FFF2-40B4-BE49-F238E27FC236}">
                <a16:creationId xmlns:a16="http://schemas.microsoft.com/office/drawing/2014/main" id="{FB36292B-87D0-4D49-8E0D-CACB80D4C339}"/>
              </a:ext>
            </a:extLst>
          </p:cNvPr>
          <p:cNvGrpSpPr>
            <a:grpSpLocks/>
          </p:cNvGrpSpPr>
          <p:nvPr/>
        </p:nvGrpSpPr>
        <p:grpSpPr bwMode="auto">
          <a:xfrm>
            <a:off x="1828800" y="3048000"/>
            <a:ext cx="5257800" cy="1625600"/>
            <a:chOff x="1152" y="1920"/>
            <a:chExt cx="3312" cy="1024"/>
          </a:xfrm>
        </p:grpSpPr>
        <p:grpSp>
          <p:nvGrpSpPr>
            <p:cNvPr id="105506" name="Group 62">
              <a:extLst>
                <a:ext uri="{FF2B5EF4-FFF2-40B4-BE49-F238E27FC236}">
                  <a16:creationId xmlns:a16="http://schemas.microsoft.com/office/drawing/2014/main" id="{F61D851F-1399-449F-8B85-02B36D15143D}"/>
                </a:ext>
              </a:extLst>
            </p:cNvPr>
            <p:cNvGrpSpPr>
              <a:grpSpLocks/>
            </p:cNvGrpSpPr>
            <p:nvPr/>
          </p:nvGrpSpPr>
          <p:grpSpPr bwMode="auto">
            <a:xfrm>
              <a:off x="1152" y="1920"/>
              <a:ext cx="3312" cy="1024"/>
              <a:chOff x="1152" y="1920"/>
              <a:chExt cx="3312" cy="1024"/>
            </a:xfrm>
          </p:grpSpPr>
          <p:sp>
            <p:nvSpPr>
              <p:cNvPr id="105508" name="Freeform 63">
                <a:extLst>
                  <a:ext uri="{FF2B5EF4-FFF2-40B4-BE49-F238E27FC236}">
                    <a16:creationId xmlns:a16="http://schemas.microsoft.com/office/drawing/2014/main" id="{722EFC13-890C-43BB-854C-98BEFFC2438D}"/>
                  </a:ext>
                </a:extLst>
              </p:cNvPr>
              <p:cNvSpPr>
                <a:spLocks/>
              </p:cNvSpPr>
              <p:nvPr/>
            </p:nvSpPr>
            <p:spPr bwMode="auto">
              <a:xfrm>
                <a:off x="1152" y="2000"/>
                <a:ext cx="3312" cy="944"/>
              </a:xfrm>
              <a:custGeom>
                <a:avLst/>
                <a:gdLst>
                  <a:gd name="T0" fmla="*/ 0 w 3312"/>
                  <a:gd name="T1" fmla="*/ 784 h 944"/>
                  <a:gd name="T2" fmla="*/ 96 w 3312"/>
                  <a:gd name="T3" fmla="*/ 112 h 944"/>
                  <a:gd name="T4" fmla="*/ 528 w 3312"/>
                  <a:gd name="T5" fmla="*/ 112 h 944"/>
                  <a:gd name="T6" fmla="*/ 624 w 3312"/>
                  <a:gd name="T7" fmla="*/ 640 h 944"/>
                  <a:gd name="T8" fmla="*/ 672 w 3312"/>
                  <a:gd name="T9" fmla="*/ 736 h 944"/>
                  <a:gd name="T10" fmla="*/ 816 w 3312"/>
                  <a:gd name="T11" fmla="*/ 784 h 944"/>
                  <a:gd name="T12" fmla="*/ 1104 w 3312"/>
                  <a:gd name="T13" fmla="*/ 832 h 944"/>
                  <a:gd name="T14" fmla="*/ 1728 w 3312"/>
                  <a:gd name="T15" fmla="*/ 832 h 944"/>
                  <a:gd name="T16" fmla="*/ 2976 w 3312"/>
                  <a:gd name="T17" fmla="*/ 832 h 944"/>
                  <a:gd name="T18" fmla="*/ 3312 w 3312"/>
                  <a:gd name="T19" fmla="*/ 160 h 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2"/>
                  <a:gd name="T31" fmla="*/ 0 h 944"/>
                  <a:gd name="T32" fmla="*/ 3312 w 3312"/>
                  <a:gd name="T33" fmla="*/ 944 h 9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2" h="944">
                    <a:moveTo>
                      <a:pt x="0" y="784"/>
                    </a:moveTo>
                    <a:cubicBezTo>
                      <a:pt x="4" y="504"/>
                      <a:pt x="8" y="224"/>
                      <a:pt x="96" y="112"/>
                    </a:cubicBezTo>
                    <a:cubicBezTo>
                      <a:pt x="184" y="0"/>
                      <a:pt x="440" y="24"/>
                      <a:pt x="528" y="112"/>
                    </a:cubicBezTo>
                    <a:cubicBezTo>
                      <a:pt x="616" y="200"/>
                      <a:pt x="600" y="536"/>
                      <a:pt x="624" y="640"/>
                    </a:cubicBezTo>
                    <a:cubicBezTo>
                      <a:pt x="648" y="744"/>
                      <a:pt x="640" y="712"/>
                      <a:pt x="672" y="736"/>
                    </a:cubicBezTo>
                    <a:cubicBezTo>
                      <a:pt x="704" y="760"/>
                      <a:pt x="744" y="768"/>
                      <a:pt x="816" y="784"/>
                    </a:cubicBezTo>
                    <a:cubicBezTo>
                      <a:pt x="888" y="800"/>
                      <a:pt x="952" y="824"/>
                      <a:pt x="1104" y="832"/>
                    </a:cubicBezTo>
                    <a:cubicBezTo>
                      <a:pt x="1256" y="840"/>
                      <a:pt x="1416" y="832"/>
                      <a:pt x="1728" y="832"/>
                    </a:cubicBezTo>
                    <a:cubicBezTo>
                      <a:pt x="2040" y="832"/>
                      <a:pt x="2712" y="944"/>
                      <a:pt x="2976" y="832"/>
                    </a:cubicBezTo>
                    <a:cubicBezTo>
                      <a:pt x="3240" y="720"/>
                      <a:pt x="3264" y="272"/>
                      <a:pt x="3312" y="16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nvGrpSpPr>
              <p:cNvPr id="105509" name="Group 64">
                <a:extLst>
                  <a:ext uri="{FF2B5EF4-FFF2-40B4-BE49-F238E27FC236}">
                    <a16:creationId xmlns:a16="http://schemas.microsoft.com/office/drawing/2014/main" id="{FA5ACDC5-C54D-4022-A6AB-020F60BD6919}"/>
                  </a:ext>
                </a:extLst>
              </p:cNvPr>
              <p:cNvGrpSpPr>
                <a:grpSpLocks/>
              </p:cNvGrpSpPr>
              <p:nvPr/>
            </p:nvGrpSpPr>
            <p:grpSpPr bwMode="auto">
              <a:xfrm>
                <a:off x="1776" y="1920"/>
                <a:ext cx="486" cy="231"/>
                <a:chOff x="1776" y="1920"/>
                <a:chExt cx="486" cy="231"/>
              </a:xfrm>
            </p:grpSpPr>
            <p:sp>
              <p:nvSpPr>
                <p:cNvPr id="105510" name="Line 65">
                  <a:extLst>
                    <a:ext uri="{FF2B5EF4-FFF2-40B4-BE49-F238E27FC236}">
                      <a16:creationId xmlns:a16="http://schemas.microsoft.com/office/drawing/2014/main" id="{6EE1B490-C9C5-4181-9F02-4F5D10E7B1FC}"/>
                    </a:ext>
                  </a:extLst>
                </p:cNvPr>
                <p:cNvSpPr>
                  <a:spLocks noChangeShapeType="1"/>
                </p:cNvSpPr>
                <p:nvPr/>
              </p:nvSpPr>
              <p:spPr bwMode="auto">
                <a:xfrm flipV="1">
                  <a:off x="1776"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1" name="Text Box 66">
                  <a:extLst>
                    <a:ext uri="{FF2B5EF4-FFF2-40B4-BE49-F238E27FC236}">
                      <a16:creationId xmlns:a16="http://schemas.microsoft.com/office/drawing/2014/main" id="{5638C7A7-70BD-45EA-961C-4F64FA406993}"/>
                    </a:ext>
                  </a:extLst>
                </p:cNvPr>
                <p:cNvSpPr txBox="1">
                  <a:spLocks noChangeArrowheads="1"/>
                </p:cNvSpPr>
                <p:nvPr/>
              </p:nvSpPr>
              <p:spPr bwMode="auto">
                <a:xfrm>
                  <a:off x="2048" y="192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grpSp>
        </p:grpSp>
        <p:sp>
          <p:nvSpPr>
            <p:cNvPr id="105507" name="Text Box 67">
              <a:extLst>
                <a:ext uri="{FF2B5EF4-FFF2-40B4-BE49-F238E27FC236}">
                  <a16:creationId xmlns:a16="http://schemas.microsoft.com/office/drawing/2014/main" id="{1C56F050-67FC-43C8-80F8-F40BA5A36231}"/>
                </a:ext>
              </a:extLst>
            </p:cNvPr>
            <p:cNvSpPr txBox="1">
              <a:spLocks noChangeArrowheads="1"/>
            </p:cNvSpPr>
            <p:nvPr/>
          </p:nvSpPr>
          <p:spPr bwMode="auto">
            <a:xfrm>
              <a:off x="2054" y="2516"/>
              <a:ext cx="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grpSp>
      <p:graphicFrame>
        <p:nvGraphicFramePr>
          <p:cNvPr id="71" name="表格 70">
            <a:extLst>
              <a:ext uri="{FF2B5EF4-FFF2-40B4-BE49-F238E27FC236}">
                <a16:creationId xmlns:a16="http://schemas.microsoft.com/office/drawing/2014/main" id="{351B83D9-1193-4A8C-9DC8-B1490F443629}"/>
              </a:ext>
            </a:extLst>
          </p:cNvPr>
          <p:cNvGraphicFramePr>
            <a:graphicFrameLocks noGrp="1"/>
          </p:cNvGraphicFramePr>
          <p:nvPr>
            <p:extLst>
              <p:ext uri="{D42A27DB-BD31-4B8C-83A1-F6EECF244321}">
                <p14:modId xmlns:p14="http://schemas.microsoft.com/office/powerpoint/2010/main" val="1843111663"/>
              </p:ext>
            </p:extLst>
          </p:nvPr>
        </p:nvGraphicFramePr>
        <p:xfrm>
          <a:off x="266700" y="76829"/>
          <a:ext cx="8625781" cy="1142370"/>
        </p:xfrm>
        <a:graphic>
          <a:graphicData uri="http://schemas.openxmlformats.org/drawingml/2006/table">
            <a:tbl>
              <a:tblPr/>
              <a:tblGrid>
                <a:gridCol w="1424908">
                  <a:extLst>
                    <a:ext uri="{9D8B030D-6E8A-4147-A177-3AD203B41FA5}">
                      <a16:colId xmlns:a16="http://schemas.microsoft.com/office/drawing/2014/main" val="3330587108"/>
                    </a:ext>
                  </a:extLst>
                </a:gridCol>
                <a:gridCol w="1246794">
                  <a:extLst>
                    <a:ext uri="{9D8B030D-6E8A-4147-A177-3AD203B41FA5}">
                      <a16:colId xmlns:a16="http://schemas.microsoft.com/office/drawing/2014/main" val="2801116661"/>
                    </a:ext>
                  </a:extLst>
                </a:gridCol>
                <a:gridCol w="1297684">
                  <a:extLst>
                    <a:ext uri="{9D8B030D-6E8A-4147-A177-3AD203B41FA5}">
                      <a16:colId xmlns:a16="http://schemas.microsoft.com/office/drawing/2014/main" val="318015025"/>
                    </a:ext>
                  </a:extLst>
                </a:gridCol>
                <a:gridCol w="1374018">
                  <a:extLst>
                    <a:ext uri="{9D8B030D-6E8A-4147-A177-3AD203B41FA5}">
                      <a16:colId xmlns:a16="http://schemas.microsoft.com/office/drawing/2014/main" val="3846634967"/>
                    </a:ext>
                  </a:extLst>
                </a:gridCol>
                <a:gridCol w="1781135">
                  <a:extLst>
                    <a:ext uri="{9D8B030D-6E8A-4147-A177-3AD203B41FA5}">
                      <a16:colId xmlns:a16="http://schemas.microsoft.com/office/drawing/2014/main" val="2458824186"/>
                    </a:ext>
                  </a:extLst>
                </a:gridCol>
                <a:gridCol w="1501242">
                  <a:extLst>
                    <a:ext uri="{9D8B030D-6E8A-4147-A177-3AD203B41FA5}">
                      <a16:colId xmlns:a16="http://schemas.microsoft.com/office/drawing/2014/main" val="2523560312"/>
                    </a:ext>
                  </a:extLst>
                </a:gridCol>
              </a:tblGrid>
              <a:tr h="697780">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690869673"/>
                  </a:ext>
                </a:extLst>
              </a:tr>
              <a:tr h="444590">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/Flush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P1’s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34466"/>
                  </a:ext>
                </a:extLst>
              </a:tr>
            </a:tbl>
          </a:graphicData>
        </a:graphic>
      </p:graphicFrame>
    </p:spTree>
    <p:extLst>
      <p:ext uri="{BB962C8B-B14F-4D97-AF65-F5344CB8AC3E}">
        <p14:creationId xmlns:p14="http://schemas.microsoft.com/office/powerpoint/2010/main" val="3323381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down)">
                                      <p:cBhvr>
                                        <p:cTn id="2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a:extLst>
              <a:ext uri="{FF2B5EF4-FFF2-40B4-BE49-F238E27FC236}">
                <a16:creationId xmlns:a16="http://schemas.microsoft.com/office/drawing/2014/main" id="{E7F03F0A-C9BB-4264-8E22-27A5DB0966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8EE1F20-206C-420B-B126-15AF648BCC41}" type="slidenum">
              <a:rPr lang="en-US" altLang="zh-CN" sz="1200"/>
              <a:pPr/>
              <a:t>74</a:t>
            </a:fld>
            <a:endParaRPr lang="en-US" altLang="zh-CN" sz="1200"/>
          </a:p>
        </p:txBody>
      </p:sp>
      <p:sp>
        <p:nvSpPr>
          <p:cNvPr id="107525" name="Oval 3">
            <a:extLst>
              <a:ext uri="{FF2B5EF4-FFF2-40B4-BE49-F238E27FC236}">
                <a16:creationId xmlns:a16="http://schemas.microsoft.com/office/drawing/2014/main" id="{9365AFFE-87E4-4EB6-B26C-F96399BCD91E}"/>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07526" name="Group 4">
            <a:extLst>
              <a:ext uri="{FF2B5EF4-FFF2-40B4-BE49-F238E27FC236}">
                <a16:creationId xmlns:a16="http://schemas.microsoft.com/office/drawing/2014/main" id="{CA5E2347-76A6-4542-ABB2-BDB530EAE1C1}"/>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107585" name="Rectangle 5">
              <a:extLst>
                <a:ext uri="{FF2B5EF4-FFF2-40B4-BE49-F238E27FC236}">
                  <a16:creationId xmlns:a16="http://schemas.microsoft.com/office/drawing/2014/main" id="{B1BED3F1-B0FD-4B64-AF65-997782AF944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86" name="Rectangle 6">
              <a:extLst>
                <a:ext uri="{FF2B5EF4-FFF2-40B4-BE49-F238E27FC236}">
                  <a16:creationId xmlns:a16="http://schemas.microsoft.com/office/drawing/2014/main" id="{2E7E4BA3-EB11-49C0-9339-5ECE3F294C1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7527" name="Group 7">
            <a:extLst>
              <a:ext uri="{FF2B5EF4-FFF2-40B4-BE49-F238E27FC236}">
                <a16:creationId xmlns:a16="http://schemas.microsoft.com/office/drawing/2014/main" id="{BBFBCE05-C783-4B2C-AFA1-0F504AA837E1}"/>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107583" name="Rectangle 8">
              <a:extLst>
                <a:ext uri="{FF2B5EF4-FFF2-40B4-BE49-F238E27FC236}">
                  <a16:creationId xmlns:a16="http://schemas.microsoft.com/office/drawing/2014/main" id="{87022431-6F37-4791-AC10-74FB7332F24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84" name="Rectangle 9">
              <a:extLst>
                <a:ext uri="{FF2B5EF4-FFF2-40B4-BE49-F238E27FC236}">
                  <a16:creationId xmlns:a16="http://schemas.microsoft.com/office/drawing/2014/main" id="{5E57E654-5F60-46EF-8930-A174679BEDD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7528" name="Line 10">
            <a:extLst>
              <a:ext uri="{FF2B5EF4-FFF2-40B4-BE49-F238E27FC236}">
                <a16:creationId xmlns:a16="http://schemas.microsoft.com/office/drawing/2014/main" id="{78316F3D-8D44-48FE-88A0-9BC8C278027D}"/>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9" name="Oval 11">
            <a:extLst>
              <a:ext uri="{FF2B5EF4-FFF2-40B4-BE49-F238E27FC236}">
                <a16:creationId xmlns:a16="http://schemas.microsoft.com/office/drawing/2014/main" id="{44F8419B-F826-4F56-A0FF-CBEEE3542784}"/>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07530" name="Group 12">
            <a:extLst>
              <a:ext uri="{FF2B5EF4-FFF2-40B4-BE49-F238E27FC236}">
                <a16:creationId xmlns:a16="http://schemas.microsoft.com/office/drawing/2014/main" id="{FC0AF248-4992-4124-85CB-9AEE732B3D8E}"/>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107581" name="Rectangle 13">
              <a:extLst>
                <a:ext uri="{FF2B5EF4-FFF2-40B4-BE49-F238E27FC236}">
                  <a16:creationId xmlns:a16="http://schemas.microsoft.com/office/drawing/2014/main" id="{C01E5C18-0B4B-4746-9F74-4A21FCDBE9A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82" name="Rectangle 14">
              <a:extLst>
                <a:ext uri="{FF2B5EF4-FFF2-40B4-BE49-F238E27FC236}">
                  <a16:creationId xmlns:a16="http://schemas.microsoft.com/office/drawing/2014/main" id="{55D7742D-4047-425C-8125-03CAE9840D4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7531" name="Group 15">
            <a:extLst>
              <a:ext uri="{FF2B5EF4-FFF2-40B4-BE49-F238E27FC236}">
                <a16:creationId xmlns:a16="http://schemas.microsoft.com/office/drawing/2014/main" id="{55400B79-85C4-4DD7-B3EA-5E068774D7A3}"/>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107579" name="Rectangle 16">
              <a:extLst>
                <a:ext uri="{FF2B5EF4-FFF2-40B4-BE49-F238E27FC236}">
                  <a16:creationId xmlns:a16="http://schemas.microsoft.com/office/drawing/2014/main" id="{4E2B5C8E-7B5B-489D-A749-0B9F11D1BFA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80" name="Rectangle 17">
              <a:extLst>
                <a:ext uri="{FF2B5EF4-FFF2-40B4-BE49-F238E27FC236}">
                  <a16:creationId xmlns:a16="http://schemas.microsoft.com/office/drawing/2014/main" id="{68DB0194-47C4-4A48-AFAF-ED58E56AD0A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7532" name="Line 18">
            <a:extLst>
              <a:ext uri="{FF2B5EF4-FFF2-40B4-BE49-F238E27FC236}">
                <a16:creationId xmlns:a16="http://schemas.microsoft.com/office/drawing/2014/main" id="{635C8EEF-5052-4754-BF37-44C7EA7C8737}"/>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7533" name="Group 19">
            <a:extLst>
              <a:ext uri="{FF2B5EF4-FFF2-40B4-BE49-F238E27FC236}">
                <a16:creationId xmlns:a16="http://schemas.microsoft.com/office/drawing/2014/main" id="{FA1ED21E-1D57-4F8E-8863-0856E88F7B11}"/>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107567" name="Oval 20">
              <a:extLst>
                <a:ext uri="{FF2B5EF4-FFF2-40B4-BE49-F238E27FC236}">
                  <a16:creationId xmlns:a16="http://schemas.microsoft.com/office/drawing/2014/main" id="{C9C5B2FE-9B9E-48A2-8817-60E606CE566E}"/>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07568" name="Group 21">
              <a:extLst>
                <a:ext uri="{FF2B5EF4-FFF2-40B4-BE49-F238E27FC236}">
                  <a16:creationId xmlns:a16="http://schemas.microsoft.com/office/drawing/2014/main" id="{7D28147E-088A-47E5-AC21-CA42A9B1D127}"/>
                </a:ext>
              </a:extLst>
            </p:cNvPr>
            <p:cNvGrpSpPr>
              <a:grpSpLocks/>
            </p:cNvGrpSpPr>
            <p:nvPr/>
          </p:nvGrpSpPr>
          <p:grpSpPr bwMode="auto">
            <a:xfrm>
              <a:off x="1008" y="1920"/>
              <a:ext cx="1056" cy="720"/>
              <a:chOff x="1008" y="1968"/>
              <a:chExt cx="1056" cy="720"/>
            </a:xfrm>
            <a:grpFill/>
          </p:grpSpPr>
          <p:grpSp>
            <p:nvGrpSpPr>
              <p:cNvPr id="107570" name="Group 22">
                <a:extLst>
                  <a:ext uri="{FF2B5EF4-FFF2-40B4-BE49-F238E27FC236}">
                    <a16:creationId xmlns:a16="http://schemas.microsoft.com/office/drawing/2014/main" id="{18B0ED3C-4BD5-457B-A3C5-B28DE0BB48F0}"/>
                  </a:ext>
                </a:extLst>
              </p:cNvPr>
              <p:cNvGrpSpPr>
                <a:grpSpLocks/>
              </p:cNvGrpSpPr>
              <p:nvPr/>
            </p:nvGrpSpPr>
            <p:grpSpPr bwMode="auto">
              <a:xfrm>
                <a:off x="1008" y="2208"/>
                <a:ext cx="1056" cy="240"/>
                <a:chOff x="1152" y="2304"/>
                <a:chExt cx="1056" cy="480"/>
              </a:xfrm>
              <a:grpFill/>
            </p:grpSpPr>
            <p:sp>
              <p:nvSpPr>
                <p:cNvPr id="107577" name="Rectangle 23">
                  <a:extLst>
                    <a:ext uri="{FF2B5EF4-FFF2-40B4-BE49-F238E27FC236}">
                      <a16:creationId xmlns:a16="http://schemas.microsoft.com/office/drawing/2014/main" id="{ADFE8625-A4A8-4006-88F3-AC757EC89D6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78" name="Rectangle 24">
                  <a:extLst>
                    <a:ext uri="{FF2B5EF4-FFF2-40B4-BE49-F238E27FC236}">
                      <a16:creationId xmlns:a16="http://schemas.microsoft.com/office/drawing/2014/main" id="{953BA213-90E6-4CD8-B533-8ADB05C51D5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7571" name="Group 25">
                <a:extLst>
                  <a:ext uri="{FF2B5EF4-FFF2-40B4-BE49-F238E27FC236}">
                    <a16:creationId xmlns:a16="http://schemas.microsoft.com/office/drawing/2014/main" id="{D3442040-FDF4-4ECB-952B-5E2E80DBC78F}"/>
                  </a:ext>
                </a:extLst>
              </p:cNvPr>
              <p:cNvGrpSpPr>
                <a:grpSpLocks/>
              </p:cNvGrpSpPr>
              <p:nvPr/>
            </p:nvGrpSpPr>
            <p:grpSpPr bwMode="auto">
              <a:xfrm>
                <a:off x="1008" y="2448"/>
                <a:ext cx="1056" cy="240"/>
                <a:chOff x="1152" y="2304"/>
                <a:chExt cx="1056" cy="480"/>
              </a:xfrm>
              <a:grpFill/>
            </p:grpSpPr>
            <p:sp>
              <p:nvSpPr>
                <p:cNvPr id="107575" name="Rectangle 26">
                  <a:extLst>
                    <a:ext uri="{FF2B5EF4-FFF2-40B4-BE49-F238E27FC236}">
                      <a16:creationId xmlns:a16="http://schemas.microsoft.com/office/drawing/2014/main" id="{C94CB76A-670D-4BE3-B2FB-B98004DE3FA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76" name="Rectangle 27">
                  <a:extLst>
                    <a:ext uri="{FF2B5EF4-FFF2-40B4-BE49-F238E27FC236}">
                      <a16:creationId xmlns:a16="http://schemas.microsoft.com/office/drawing/2014/main" id="{B899687A-A9B5-4CF4-845F-09D28DE1AA5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7572" name="Group 28">
                <a:extLst>
                  <a:ext uri="{FF2B5EF4-FFF2-40B4-BE49-F238E27FC236}">
                    <a16:creationId xmlns:a16="http://schemas.microsoft.com/office/drawing/2014/main" id="{446D7398-BA35-405D-9D6C-A4F2F9D872B9}"/>
                  </a:ext>
                </a:extLst>
              </p:cNvPr>
              <p:cNvGrpSpPr>
                <a:grpSpLocks/>
              </p:cNvGrpSpPr>
              <p:nvPr/>
            </p:nvGrpSpPr>
            <p:grpSpPr bwMode="auto">
              <a:xfrm>
                <a:off x="1008" y="1968"/>
                <a:ext cx="1056" cy="240"/>
                <a:chOff x="1152" y="2304"/>
                <a:chExt cx="1056" cy="480"/>
              </a:xfrm>
              <a:grpFill/>
            </p:grpSpPr>
            <p:sp>
              <p:nvSpPr>
                <p:cNvPr id="107573" name="Rectangle 29">
                  <a:extLst>
                    <a:ext uri="{FF2B5EF4-FFF2-40B4-BE49-F238E27FC236}">
                      <a16:creationId xmlns:a16="http://schemas.microsoft.com/office/drawing/2014/main" id="{0ABB14A5-7BE8-4E76-A9A9-B9B074D0ECD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74" name="Rectangle 30">
                  <a:extLst>
                    <a:ext uri="{FF2B5EF4-FFF2-40B4-BE49-F238E27FC236}">
                      <a16:creationId xmlns:a16="http://schemas.microsoft.com/office/drawing/2014/main" id="{51A71B07-C6CE-45DB-8458-C756C57090F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07569" name="Line 31">
              <a:extLst>
                <a:ext uri="{FF2B5EF4-FFF2-40B4-BE49-F238E27FC236}">
                  <a16:creationId xmlns:a16="http://schemas.microsoft.com/office/drawing/2014/main" id="{7EA4E70D-1B2B-40B4-85C9-35FC1D1C49C7}"/>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07534" name="Line 32">
            <a:extLst>
              <a:ext uri="{FF2B5EF4-FFF2-40B4-BE49-F238E27FC236}">
                <a16:creationId xmlns:a16="http://schemas.microsoft.com/office/drawing/2014/main" id="{808DC121-F7B8-4EA0-A1C7-80471F1A6E44}"/>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5" name="AutoShape 33">
            <a:extLst>
              <a:ext uri="{FF2B5EF4-FFF2-40B4-BE49-F238E27FC236}">
                <a16:creationId xmlns:a16="http://schemas.microsoft.com/office/drawing/2014/main" id="{85982E9A-9D0D-4CDA-9063-DDD06E526B0B}"/>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7536" name="AutoShape 34">
            <a:extLst>
              <a:ext uri="{FF2B5EF4-FFF2-40B4-BE49-F238E27FC236}">
                <a16:creationId xmlns:a16="http://schemas.microsoft.com/office/drawing/2014/main" id="{00501A15-3436-4434-8035-C141631725E4}"/>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7537" name="AutoShape 35">
            <a:extLst>
              <a:ext uri="{FF2B5EF4-FFF2-40B4-BE49-F238E27FC236}">
                <a16:creationId xmlns:a16="http://schemas.microsoft.com/office/drawing/2014/main" id="{8F807DD0-5C7D-4684-BDA8-A3C692503FE6}"/>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7538" name="Rectangle 36">
            <a:extLst>
              <a:ext uri="{FF2B5EF4-FFF2-40B4-BE49-F238E27FC236}">
                <a16:creationId xmlns:a16="http://schemas.microsoft.com/office/drawing/2014/main" id="{57B26C0B-3ED0-4840-AA7E-EDB08E9F2C43}"/>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7539" name="Rectangle 37">
            <a:extLst>
              <a:ext uri="{FF2B5EF4-FFF2-40B4-BE49-F238E27FC236}">
                <a16:creationId xmlns:a16="http://schemas.microsoft.com/office/drawing/2014/main" id="{32802BC4-D701-4CE1-9307-054210FBF001}"/>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40" name="Rectangle 38">
            <a:extLst>
              <a:ext uri="{FF2B5EF4-FFF2-40B4-BE49-F238E27FC236}">
                <a16:creationId xmlns:a16="http://schemas.microsoft.com/office/drawing/2014/main" id="{D81054C7-EB29-4D16-9870-A8EAA68803E1}"/>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7541" name="AutoShape 39">
            <a:extLst>
              <a:ext uri="{FF2B5EF4-FFF2-40B4-BE49-F238E27FC236}">
                <a16:creationId xmlns:a16="http://schemas.microsoft.com/office/drawing/2014/main" id="{FF46A73F-F39C-47B6-B22F-B1B4F079B3D8}"/>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07542" name="Line 40">
            <a:extLst>
              <a:ext uri="{FF2B5EF4-FFF2-40B4-BE49-F238E27FC236}">
                <a16:creationId xmlns:a16="http://schemas.microsoft.com/office/drawing/2014/main" id="{A00ACC0B-11C6-4E0D-9614-D92C1A731F18}"/>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Line 41">
            <a:extLst>
              <a:ext uri="{FF2B5EF4-FFF2-40B4-BE49-F238E27FC236}">
                <a16:creationId xmlns:a16="http://schemas.microsoft.com/office/drawing/2014/main" id="{5FF3D54C-D4B5-471A-8097-6D6BB9040164}"/>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4" name="Line 42">
            <a:extLst>
              <a:ext uri="{FF2B5EF4-FFF2-40B4-BE49-F238E27FC236}">
                <a16:creationId xmlns:a16="http://schemas.microsoft.com/office/drawing/2014/main" id="{2295D83D-20EC-4696-8768-69B9F215A8B3}"/>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5" name="Line 43">
            <a:extLst>
              <a:ext uri="{FF2B5EF4-FFF2-40B4-BE49-F238E27FC236}">
                <a16:creationId xmlns:a16="http://schemas.microsoft.com/office/drawing/2014/main" id="{CAF477CA-84D2-4EA8-A25E-51C24251722E}"/>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6" name="Rectangle 44">
            <a:extLst>
              <a:ext uri="{FF2B5EF4-FFF2-40B4-BE49-F238E27FC236}">
                <a16:creationId xmlns:a16="http://schemas.microsoft.com/office/drawing/2014/main" id="{F406AD7F-6A94-449E-8CDF-22BA88293618}"/>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7547" name="Rectangle 45">
            <a:extLst>
              <a:ext uri="{FF2B5EF4-FFF2-40B4-BE49-F238E27FC236}">
                <a16:creationId xmlns:a16="http://schemas.microsoft.com/office/drawing/2014/main" id="{79B8CD18-4C0B-4F81-B8CE-E2537D06F91E}"/>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107548" name="Rectangle 46">
            <a:extLst>
              <a:ext uri="{FF2B5EF4-FFF2-40B4-BE49-F238E27FC236}">
                <a16:creationId xmlns:a16="http://schemas.microsoft.com/office/drawing/2014/main" id="{F9A65DBB-3FC0-4DBC-A42C-E08A3B4E6B4A}"/>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7549" name="Rectangle 47">
            <a:extLst>
              <a:ext uri="{FF2B5EF4-FFF2-40B4-BE49-F238E27FC236}">
                <a16:creationId xmlns:a16="http://schemas.microsoft.com/office/drawing/2014/main" id="{1D0211F8-929E-4E42-B78E-C898B1B27288}"/>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11" name="Group 48">
            <a:extLst>
              <a:ext uri="{FF2B5EF4-FFF2-40B4-BE49-F238E27FC236}">
                <a16:creationId xmlns:a16="http://schemas.microsoft.com/office/drawing/2014/main" id="{6A67A2FF-D02A-4F25-A3F4-D656ABBD0B0D}"/>
              </a:ext>
            </a:extLst>
          </p:cNvPr>
          <p:cNvGrpSpPr>
            <a:grpSpLocks/>
          </p:cNvGrpSpPr>
          <p:nvPr/>
        </p:nvGrpSpPr>
        <p:grpSpPr bwMode="auto">
          <a:xfrm>
            <a:off x="7620000" y="1981200"/>
            <a:ext cx="1481138" cy="1295400"/>
            <a:chOff x="4800" y="1248"/>
            <a:chExt cx="933" cy="816"/>
          </a:xfrm>
        </p:grpSpPr>
        <p:sp>
          <p:nvSpPr>
            <p:cNvPr id="107565" name="Text Box 49">
              <a:extLst>
                <a:ext uri="{FF2B5EF4-FFF2-40B4-BE49-F238E27FC236}">
                  <a16:creationId xmlns:a16="http://schemas.microsoft.com/office/drawing/2014/main" id="{28BA25EE-0B89-4D91-A39E-04A35F5A1717}"/>
                </a:ext>
              </a:extLst>
            </p:cNvPr>
            <p:cNvSpPr txBox="1">
              <a:spLocks noChangeArrowheads="1"/>
            </p:cNvSpPr>
            <p:nvPr/>
          </p:nvSpPr>
          <p:spPr bwMode="auto">
            <a:xfrm>
              <a:off x="5184" y="1536"/>
              <a:ext cx="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X=3</a:t>
              </a:r>
            </a:p>
          </p:txBody>
        </p:sp>
        <p:sp>
          <p:nvSpPr>
            <p:cNvPr id="107566" name="Freeform 50">
              <a:extLst>
                <a:ext uri="{FF2B5EF4-FFF2-40B4-BE49-F238E27FC236}">
                  <a16:creationId xmlns:a16="http://schemas.microsoft.com/office/drawing/2014/main" id="{F3A37C5F-9485-4DBD-9192-89B9150C5E6E}"/>
                </a:ext>
              </a:extLst>
            </p:cNvPr>
            <p:cNvSpPr>
              <a:spLocks/>
            </p:cNvSpPr>
            <p:nvPr/>
          </p:nvSpPr>
          <p:spPr bwMode="auto">
            <a:xfrm>
              <a:off x="4800"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2" name="Group 51">
            <a:extLst>
              <a:ext uri="{FF2B5EF4-FFF2-40B4-BE49-F238E27FC236}">
                <a16:creationId xmlns:a16="http://schemas.microsoft.com/office/drawing/2014/main" id="{CDDEEDBC-C48E-460F-A704-3EB43C74B7F4}"/>
              </a:ext>
            </a:extLst>
          </p:cNvPr>
          <p:cNvGrpSpPr>
            <a:grpSpLocks/>
          </p:cNvGrpSpPr>
          <p:nvPr/>
        </p:nvGrpSpPr>
        <p:grpSpPr bwMode="auto">
          <a:xfrm>
            <a:off x="7924800" y="3352800"/>
            <a:ext cx="1230313" cy="1066800"/>
            <a:chOff x="4992" y="2112"/>
            <a:chExt cx="775" cy="672"/>
          </a:xfrm>
        </p:grpSpPr>
        <p:sp>
          <p:nvSpPr>
            <p:cNvPr id="107563" name="Freeform 52">
              <a:extLst>
                <a:ext uri="{FF2B5EF4-FFF2-40B4-BE49-F238E27FC236}">
                  <a16:creationId xmlns:a16="http://schemas.microsoft.com/office/drawing/2014/main" id="{B09216B0-24F7-4009-8E6A-8A14998BEA56}"/>
                </a:ext>
              </a:extLst>
            </p:cNvPr>
            <p:cNvSpPr>
              <a:spLocks/>
            </p:cNvSpPr>
            <p:nvPr/>
          </p:nvSpPr>
          <p:spPr bwMode="auto">
            <a:xfrm>
              <a:off x="4992" y="2112"/>
              <a:ext cx="144" cy="672"/>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7564" name="Text Box 53">
              <a:extLst>
                <a:ext uri="{FF2B5EF4-FFF2-40B4-BE49-F238E27FC236}">
                  <a16:creationId xmlns:a16="http://schemas.microsoft.com/office/drawing/2014/main" id="{0E1B2072-7C50-4943-BF9F-196C1444BE32}"/>
                </a:ext>
              </a:extLst>
            </p:cNvPr>
            <p:cNvSpPr txBox="1">
              <a:spLocks noChangeArrowheads="1"/>
            </p:cNvSpPr>
            <p:nvPr/>
          </p:nvSpPr>
          <p:spPr bwMode="auto">
            <a:xfrm>
              <a:off x="5040" y="2496"/>
              <a:ext cx="7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BusUpgr</a:t>
              </a:r>
            </a:p>
          </p:txBody>
        </p:sp>
      </p:grpSp>
      <p:grpSp>
        <p:nvGrpSpPr>
          <p:cNvPr id="13" name="Group 54">
            <a:extLst>
              <a:ext uri="{FF2B5EF4-FFF2-40B4-BE49-F238E27FC236}">
                <a16:creationId xmlns:a16="http://schemas.microsoft.com/office/drawing/2014/main" id="{D8561344-EDA6-4108-BE80-59AB01697907}"/>
              </a:ext>
            </a:extLst>
          </p:cNvPr>
          <p:cNvGrpSpPr>
            <a:grpSpLocks/>
          </p:cNvGrpSpPr>
          <p:nvPr/>
        </p:nvGrpSpPr>
        <p:grpSpPr bwMode="auto">
          <a:xfrm>
            <a:off x="2895600" y="3048000"/>
            <a:ext cx="742950" cy="1371600"/>
            <a:chOff x="1824" y="1920"/>
            <a:chExt cx="468" cy="864"/>
          </a:xfrm>
        </p:grpSpPr>
        <p:sp>
          <p:nvSpPr>
            <p:cNvPr id="107560" name="Freeform 55">
              <a:extLst>
                <a:ext uri="{FF2B5EF4-FFF2-40B4-BE49-F238E27FC236}">
                  <a16:creationId xmlns:a16="http://schemas.microsoft.com/office/drawing/2014/main" id="{06F272F7-83F2-4B05-9DF2-EEE976496716}"/>
                </a:ext>
              </a:extLst>
            </p:cNvPr>
            <p:cNvSpPr>
              <a:spLocks/>
            </p:cNvSpPr>
            <p:nvPr/>
          </p:nvSpPr>
          <p:spPr bwMode="auto">
            <a:xfrm>
              <a:off x="1871" y="2160"/>
              <a:ext cx="1" cy="624"/>
            </a:xfrm>
            <a:custGeom>
              <a:avLst/>
              <a:gdLst>
                <a:gd name="T0" fmla="*/ 0 w 1"/>
                <a:gd name="T1" fmla="*/ 624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cubicBezTo>
                    <a:pt x="0" y="624"/>
                    <a:pt x="0" y="312"/>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7561" name="Line 56">
              <a:extLst>
                <a:ext uri="{FF2B5EF4-FFF2-40B4-BE49-F238E27FC236}">
                  <a16:creationId xmlns:a16="http://schemas.microsoft.com/office/drawing/2014/main" id="{78320288-DF9A-4AAC-A0C7-B9503EDDB428}"/>
                </a:ext>
              </a:extLst>
            </p:cNvPr>
            <p:cNvSpPr>
              <a:spLocks noChangeShapeType="1"/>
            </p:cNvSpPr>
            <p:nvPr/>
          </p:nvSpPr>
          <p:spPr bwMode="auto">
            <a:xfrm flipV="1">
              <a:off x="1824"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2" name="Text Box 57">
              <a:extLst>
                <a:ext uri="{FF2B5EF4-FFF2-40B4-BE49-F238E27FC236}">
                  <a16:creationId xmlns:a16="http://schemas.microsoft.com/office/drawing/2014/main" id="{B7E95F90-5AA7-4D7F-B85A-7CD3D86E4BC9}"/>
                </a:ext>
              </a:extLst>
            </p:cNvPr>
            <p:cNvSpPr txBox="1">
              <a:spLocks noChangeArrowheads="1"/>
            </p:cNvSpPr>
            <p:nvPr/>
          </p:nvSpPr>
          <p:spPr bwMode="auto">
            <a:xfrm>
              <a:off x="2115" y="1920"/>
              <a:ext cx="1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a:t>
              </a:r>
            </a:p>
          </p:txBody>
        </p:sp>
      </p:grpSp>
      <p:grpSp>
        <p:nvGrpSpPr>
          <p:cNvPr id="14" name="Group 58">
            <a:extLst>
              <a:ext uri="{FF2B5EF4-FFF2-40B4-BE49-F238E27FC236}">
                <a16:creationId xmlns:a16="http://schemas.microsoft.com/office/drawing/2014/main" id="{4ADCE672-3A45-418E-B6B4-F3D0CCAAA57B}"/>
              </a:ext>
            </a:extLst>
          </p:cNvPr>
          <p:cNvGrpSpPr>
            <a:grpSpLocks/>
          </p:cNvGrpSpPr>
          <p:nvPr/>
        </p:nvGrpSpPr>
        <p:grpSpPr bwMode="auto">
          <a:xfrm>
            <a:off x="6858000" y="3048000"/>
            <a:ext cx="1447800" cy="366713"/>
            <a:chOff x="4320" y="1920"/>
            <a:chExt cx="912" cy="231"/>
          </a:xfrm>
        </p:grpSpPr>
        <p:grpSp>
          <p:nvGrpSpPr>
            <p:cNvPr id="107555" name="Group 59">
              <a:extLst>
                <a:ext uri="{FF2B5EF4-FFF2-40B4-BE49-F238E27FC236}">
                  <a16:creationId xmlns:a16="http://schemas.microsoft.com/office/drawing/2014/main" id="{E6B6C932-7EBA-4FBB-A32D-69851781495A}"/>
                </a:ext>
              </a:extLst>
            </p:cNvPr>
            <p:cNvGrpSpPr>
              <a:grpSpLocks/>
            </p:cNvGrpSpPr>
            <p:nvPr/>
          </p:nvGrpSpPr>
          <p:grpSpPr bwMode="auto">
            <a:xfrm>
              <a:off x="4704" y="1920"/>
              <a:ext cx="528" cy="231"/>
              <a:chOff x="4704" y="1920"/>
              <a:chExt cx="528" cy="231"/>
            </a:xfrm>
          </p:grpSpPr>
          <p:sp>
            <p:nvSpPr>
              <p:cNvPr id="107558" name="Line 60">
                <a:extLst>
                  <a:ext uri="{FF2B5EF4-FFF2-40B4-BE49-F238E27FC236}">
                    <a16:creationId xmlns:a16="http://schemas.microsoft.com/office/drawing/2014/main" id="{018109F4-C428-4FE8-8CD7-DA0F164AC960}"/>
                  </a:ext>
                </a:extLst>
              </p:cNvPr>
              <p:cNvSpPr>
                <a:spLocks noChangeShapeType="1"/>
              </p:cNvSpPr>
              <p:nvPr/>
            </p:nvSpPr>
            <p:spPr bwMode="auto">
              <a:xfrm flipV="1">
                <a:off x="4704"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9" name="Text Box 61">
                <a:extLst>
                  <a:ext uri="{FF2B5EF4-FFF2-40B4-BE49-F238E27FC236}">
                    <a16:creationId xmlns:a16="http://schemas.microsoft.com/office/drawing/2014/main" id="{AFF8AD1C-1C93-439C-BAA2-A9577D1270E2}"/>
                  </a:ext>
                </a:extLst>
              </p:cNvPr>
              <p:cNvSpPr txBox="1">
                <a:spLocks noChangeArrowheads="1"/>
              </p:cNvSpPr>
              <p:nvPr/>
            </p:nvSpPr>
            <p:spPr bwMode="auto">
              <a:xfrm>
                <a:off x="4995" y="1920"/>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t>
                </a:r>
              </a:p>
            </p:txBody>
          </p:sp>
        </p:grpSp>
        <p:sp>
          <p:nvSpPr>
            <p:cNvPr id="107556" name="Line 62">
              <a:extLst>
                <a:ext uri="{FF2B5EF4-FFF2-40B4-BE49-F238E27FC236}">
                  <a16:creationId xmlns:a16="http://schemas.microsoft.com/office/drawing/2014/main" id="{ADDC2745-6AF0-40D3-8A48-1984D4C1FD2F}"/>
                </a:ext>
              </a:extLst>
            </p:cNvPr>
            <p:cNvSpPr>
              <a:spLocks noChangeShapeType="1"/>
            </p:cNvSpPr>
            <p:nvPr/>
          </p:nvSpPr>
          <p:spPr bwMode="auto">
            <a:xfrm flipV="1">
              <a:off x="4320" y="1968"/>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7" name="Text Box 63">
              <a:extLst>
                <a:ext uri="{FF2B5EF4-FFF2-40B4-BE49-F238E27FC236}">
                  <a16:creationId xmlns:a16="http://schemas.microsoft.com/office/drawing/2014/main" id="{2D431A3D-3CCA-45D7-AC65-A6337256AFB0}"/>
                </a:ext>
              </a:extLst>
            </p:cNvPr>
            <p:cNvSpPr txBox="1">
              <a:spLocks noChangeArrowheads="1"/>
            </p:cNvSpPr>
            <p:nvPr/>
          </p:nvSpPr>
          <p:spPr bwMode="auto">
            <a:xfrm>
              <a:off x="4512" y="1920"/>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grpSp>
      <p:sp>
        <p:nvSpPr>
          <p:cNvPr id="387136" name="Text Box 64">
            <a:extLst>
              <a:ext uri="{FF2B5EF4-FFF2-40B4-BE49-F238E27FC236}">
                <a16:creationId xmlns:a16="http://schemas.microsoft.com/office/drawing/2014/main" id="{870034AE-455E-493E-B58B-283C4F25060B}"/>
              </a:ext>
            </a:extLst>
          </p:cNvPr>
          <p:cNvSpPr txBox="1">
            <a:spLocks noChangeArrowheads="1"/>
          </p:cNvSpPr>
          <p:nvPr/>
        </p:nvSpPr>
        <p:spPr bwMode="auto">
          <a:xfrm>
            <a:off x="5941127" y="4996667"/>
            <a:ext cx="2927350" cy="120015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Note: </a:t>
            </a:r>
            <a:r>
              <a:rPr lang="en-US" altLang="zh-CN" sz="1800" dirty="0" err="1"/>
              <a:t>BusUpgr</a:t>
            </a:r>
            <a:r>
              <a:rPr lang="en-US" altLang="zh-CN" sz="1800" dirty="0"/>
              <a:t> instead</a:t>
            </a:r>
          </a:p>
          <a:p>
            <a:r>
              <a:rPr lang="en-US" altLang="zh-CN" sz="1800" dirty="0"/>
              <a:t>of </a:t>
            </a:r>
            <a:r>
              <a:rPr lang="en-US" altLang="zh-CN" sz="1800" dirty="0" err="1"/>
              <a:t>BusRdX</a:t>
            </a:r>
            <a:r>
              <a:rPr lang="en-US" altLang="zh-CN" sz="1800" dirty="0"/>
              <a:t>. Mem Ctrl </a:t>
            </a:r>
          </a:p>
          <a:p>
            <a:r>
              <a:rPr lang="en-US" altLang="zh-CN" sz="1800" dirty="0"/>
              <a:t>knows it can ignore the</a:t>
            </a:r>
          </a:p>
          <a:p>
            <a:r>
              <a:rPr lang="en-US" altLang="zh-CN" sz="1800" dirty="0"/>
              <a:t>request</a:t>
            </a:r>
          </a:p>
        </p:txBody>
      </p:sp>
      <p:graphicFrame>
        <p:nvGraphicFramePr>
          <p:cNvPr id="4" name="表格 3">
            <a:extLst>
              <a:ext uri="{FF2B5EF4-FFF2-40B4-BE49-F238E27FC236}">
                <a16:creationId xmlns:a16="http://schemas.microsoft.com/office/drawing/2014/main" id="{3DCA43C2-1745-4BF9-8F0E-586777ACAA6F}"/>
              </a:ext>
            </a:extLst>
          </p:cNvPr>
          <p:cNvGraphicFramePr>
            <a:graphicFrameLocks noGrp="1"/>
          </p:cNvGraphicFramePr>
          <p:nvPr>
            <p:extLst>
              <p:ext uri="{D42A27DB-BD31-4B8C-83A1-F6EECF244321}">
                <p14:modId xmlns:p14="http://schemas.microsoft.com/office/powerpoint/2010/main" val="182059057"/>
              </p:ext>
            </p:extLst>
          </p:nvPr>
        </p:nvGraphicFramePr>
        <p:xfrm>
          <a:off x="266700" y="71177"/>
          <a:ext cx="8610600" cy="1203326"/>
        </p:xfrm>
        <a:graphic>
          <a:graphicData uri="http://schemas.openxmlformats.org/drawingml/2006/table">
            <a:tbl>
              <a:tblPr/>
              <a:tblGrid>
                <a:gridCol w="1422400">
                  <a:extLst>
                    <a:ext uri="{9D8B030D-6E8A-4147-A177-3AD203B41FA5}">
                      <a16:colId xmlns:a16="http://schemas.microsoft.com/office/drawing/2014/main" val="2318984295"/>
                    </a:ext>
                  </a:extLst>
                </a:gridCol>
                <a:gridCol w="1244600">
                  <a:extLst>
                    <a:ext uri="{9D8B030D-6E8A-4147-A177-3AD203B41FA5}">
                      <a16:colId xmlns:a16="http://schemas.microsoft.com/office/drawing/2014/main" val="1355666967"/>
                    </a:ext>
                  </a:extLst>
                </a:gridCol>
                <a:gridCol w="1295400">
                  <a:extLst>
                    <a:ext uri="{9D8B030D-6E8A-4147-A177-3AD203B41FA5}">
                      <a16:colId xmlns:a16="http://schemas.microsoft.com/office/drawing/2014/main" val="2047754205"/>
                    </a:ext>
                  </a:extLst>
                </a:gridCol>
                <a:gridCol w="1371600">
                  <a:extLst>
                    <a:ext uri="{9D8B030D-6E8A-4147-A177-3AD203B41FA5}">
                      <a16:colId xmlns:a16="http://schemas.microsoft.com/office/drawing/2014/main" val="2080408526"/>
                    </a:ext>
                  </a:extLst>
                </a:gridCol>
                <a:gridCol w="1778000">
                  <a:extLst>
                    <a:ext uri="{9D8B030D-6E8A-4147-A177-3AD203B41FA5}">
                      <a16:colId xmlns:a16="http://schemas.microsoft.com/office/drawing/2014/main" val="2270812266"/>
                    </a:ext>
                  </a:extLst>
                </a:gridCol>
                <a:gridCol w="1498600">
                  <a:extLst>
                    <a:ext uri="{9D8B030D-6E8A-4147-A177-3AD203B41FA5}">
                      <a16:colId xmlns:a16="http://schemas.microsoft.com/office/drawing/2014/main" val="3736655077"/>
                    </a:ext>
                  </a:extLst>
                </a:gridCol>
              </a:tblGrid>
              <a:tr h="7350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83228028"/>
                  </a:ext>
                </a:extLst>
              </a:tr>
              <a:tr h="4683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W3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BusUpgr</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6998998"/>
                  </a:ext>
                </a:extLst>
              </a:tr>
            </a:tbl>
          </a:graphicData>
        </a:graphic>
      </p:graphicFrame>
    </p:spTree>
    <p:extLst>
      <p:ext uri="{BB962C8B-B14F-4D97-AF65-F5344CB8AC3E}">
        <p14:creationId xmlns:p14="http://schemas.microsoft.com/office/powerpoint/2010/main" val="225830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1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3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a:extLst>
              <a:ext uri="{FF2B5EF4-FFF2-40B4-BE49-F238E27FC236}">
                <a16:creationId xmlns:a16="http://schemas.microsoft.com/office/drawing/2014/main" id="{E73F88C4-98C7-4BEB-B70E-AAC5723B57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D574764-9FE1-4C42-8A45-CEE184D226A8}" type="slidenum">
              <a:rPr lang="en-US" altLang="zh-CN" sz="1200"/>
              <a:pPr/>
              <a:t>75</a:t>
            </a:fld>
            <a:endParaRPr lang="en-US" altLang="zh-CN" sz="1200"/>
          </a:p>
        </p:txBody>
      </p:sp>
      <p:sp>
        <p:nvSpPr>
          <p:cNvPr id="109573" name="Oval 3">
            <a:extLst>
              <a:ext uri="{FF2B5EF4-FFF2-40B4-BE49-F238E27FC236}">
                <a16:creationId xmlns:a16="http://schemas.microsoft.com/office/drawing/2014/main" id="{7D609242-9E14-49F0-836A-B1DC9210F7EC}"/>
              </a:ext>
            </a:extLst>
          </p:cNvPr>
          <p:cNvSpPr>
            <a:spLocks noChangeArrowheads="1"/>
          </p:cNvSpPr>
          <p:nvPr/>
        </p:nvSpPr>
        <p:spPr bwMode="auto">
          <a:xfrm>
            <a:off x="1790700" y="1659632"/>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09574" name="Group 4">
            <a:extLst>
              <a:ext uri="{FF2B5EF4-FFF2-40B4-BE49-F238E27FC236}">
                <a16:creationId xmlns:a16="http://schemas.microsoft.com/office/drawing/2014/main" id="{58CDFC2B-1662-4E55-962F-9BF85DD5A175}"/>
              </a:ext>
            </a:extLst>
          </p:cNvPr>
          <p:cNvGrpSpPr>
            <a:grpSpLocks/>
          </p:cNvGrpSpPr>
          <p:nvPr/>
        </p:nvGrpSpPr>
        <p:grpSpPr bwMode="auto">
          <a:xfrm>
            <a:off x="1562100" y="3717032"/>
            <a:ext cx="1676400" cy="381000"/>
            <a:chOff x="1152" y="2304"/>
            <a:chExt cx="1056" cy="480"/>
          </a:xfrm>
          <a:solidFill>
            <a:schemeClr val="accent4">
              <a:lumMod val="20000"/>
              <a:lumOff val="80000"/>
            </a:schemeClr>
          </a:solidFill>
        </p:grpSpPr>
        <p:sp>
          <p:nvSpPr>
            <p:cNvPr id="109638" name="Rectangle 5">
              <a:extLst>
                <a:ext uri="{FF2B5EF4-FFF2-40B4-BE49-F238E27FC236}">
                  <a16:creationId xmlns:a16="http://schemas.microsoft.com/office/drawing/2014/main" id="{AAB2782D-F297-4426-B771-B9302DEA920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39" name="Rectangle 6">
              <a:extLst>
                <a:ext uri="{FF2B5EF4-FFF2-40B4-BE49-F238E27FC236}">
                  <a16:creationId xmlns:a16="http://schemas.microsoft.com/office/drawing/2014/main" id="{589E3949-F495-42AC-854F-930BDDA4707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9575" name="Group 7">
            <a:extLst>
              <a:ext uri="{FF2B5EF4-FFF2-40B4-BE49-F238E27FC236}">
                <a16:creationId xmlns:a16="http://schemas.microsoft.com/office/drawing/2014/main" id="{1C23D267-A839-4269-9086-EE08266C05B6}"/>
              </a:ext>
            </a:extLst>
          </p:cNvPr>
          <p:cNvGrpSpPr>
            <a:grpSpLocks/>
          </p:cNvGrpSpPr>
          <p:nvPr/>
        </p:nvGrpSpPr>
        <p:grpSpPr bwMode="auto">
          <a:xfrm>
            <a:off x="1562100" y="2955032"/>
            <a:ext cx="1676400" cy="381000"/>
            <a:chOff x="1152" y="2304"/>
            <a:chExt cx="1056" cy="480"/>
          </a:xfrm>
          <a:solidFill>
            <a:schemeClr val="accent4">
              <a:lumMod val="20000"/>
              <a:lumOff val="80000"/>
            </a:schemeClr>
          </a:solidFill>
        </p:grpSpPr>
        <p:sp>
          <p:nvSpPr>
            <p:cNvPr id="109636" name="Rectangle 8">
              <a:extLst>
                <a:ext uri="{FF2B5EF4-FFF2-40B4-BE49-F238E27FC236}">
                  <a16:creationId xmlns:a16="http://schemas.microsoft.com/office/drawing/2014/main" id="{E9D7F313-FC08-493E-9AF9-BE44902419E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37" name="Rectangle 9">
              <a:extLst>
                <a:ext uri="{FF2B5EF4-FFF2-40B4-BE49-F238E27FC236}">
                  <a16:creationId xmlns:a16="http://schemas.microsoft.com/office/drawing/2014/main" id="{5061C9F6-FE86-4558-B447-A4EC0BF2621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9576" name="Line 10">
            <a:extLst>
              <a:ext uri="{FF2B5EF4-FFF2-40B4-BE49-F238E27FC236}">
                <a16:creationId xmlns:a16="http://schemas.microsoft.com/office/drawing/2014/main" id="{BB82DCDD-71C7-4488-AFB6-2EE0FA0242FE}"/>
              </a:ext>
            </a:extLst>
          </p:cNvPr>
          <p:cNvSpPr>
            <a:spLocks noChangeShapeType="1"/>
          </p:cNvSpPr>
          <p:nvPr/>
        </p:nvSpPr>
        <p:spPr bwMode="auto">
          <a:xfrm>
            <a:off x="2324100" y="26502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7" name="Oval 11">
            <a:extLst>
              <a:ext uri="{FF2B5EF4-FFF2-40B4-BE49-F238E27FC236}">
                <a16:creationId xmlns:a16="http://schemas.microsoft.com/office/drawing/2014/main" id="{7076269E-6316-49AD-ADBB-99DB889FA8E1}"/>
              </a:ext>
            </a:extLst>
          </p:cNvPr>
          <p:cNvSpPr>
            <a:spLocks noChangeArrowheads="1"/>
          </p:cNvSpPr>
          <p:nvPr/>
        </p:nvSpPr>
        <p:spPr bwMode="auto">
          <a:xfrm>
            <a:off x="6438900" y="1659632"/>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09578" name="Group 12">
            <a:extLst>
              <a:ext uri="{FF2B5EF4-FFF2-40B4-BE49-F238E27FC236}">
                <a16:creationId xmlns:a16="http://schemas.microsoft.com/office/drawing/2014/main" id="{A0D20601-413E-4003-A16F-B681947CB9BD}"/>
              </a:ext>
            </a:extLst>
          </p:cNvPr>
          <p:cNvGrpSpPr>
            <a:grpSpLocks/>
          </p:cNvGrpSpPr>
          <p:nvPr/>
        </p:nvGrpSpPr>
        <p:grpSpPr bwMode="auto">
          <a:xfrm>
            <a:off x="6210300" y="3717032"/>
            <a:ext cx="1676400" cy="381000"/>
            <a:chOff x="1152" y="2304"/>
            <a:chExt cx="1056" cy="480"/>
          </a:xfrm>
          <a:solidFill>
            <a:schemeClr val="accent4">
              <a:lumMod val="20000"/>
              <a:lumOff val="80000"/>
            </a:schemeClr>
          </a:solidFill>
        </p:grpSpPr>
        <p:sp>
          <p:nvSpPr>
            <p:cNvPr id="109634" name="Rectangle 13">
              <a:extLst>
                <a:ext uri="{FF2B5EF4-FFF2-40B4-BE49-F238E27FC236}">
                  <a16:creationId xmlns:a16="http://schemas.microsoft.com/office/drawing/2014/main" id="{EA7727FD-B3BA-42F9-B13E-47F061B3442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35" name="Rectangle 14">
              <a:extLst>
                <a:ext uri="{FF2B5EF4-FFF2-40B4-BE49-F238E27FC236}">
                  <a16:creationId xmlns:a16="http://schemas.microsoft.com/office/drawing/2014/main" id="{3E002BC2-A2AC-4181-8BDF-53F53ACAD4A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09579" name="Rectangle 15">
            <a:extLst>
              <a:ext uri="{FF2B5EF4-FFF2-40B4-BE49-F238E27FC236}">
                <a16:creationId xmlns:a16="http://schemas.microsoft.com/office/drawing/2014/main" id="{7E105CA9-7C14-4EC7-9B06-F73D773B31EA}"/>
              </a:ext>
            </a:extLst>
          </p:cNvPr>
          <p:cNvSpPr>
            <a:spLocks noChangeArrowheads="1"/>
          </p:cNvSpPr>
          <p:nvPr/>
        </p:nvSpPr>
        <p:spPr bwMode="auto">
          <a:xfrm>
            <a:off x="6210300" y="29550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580" name="Rectangle 16">
            <a:extLst>
              <a:ext uri="{FF2B5EF4-FFF2-40B4-BE49-F238E27FC236}">
                <a16:creationId xmlns:a16="http://schemas.microsoft.com/office/drawing/2014/main" id="{8E0C9B53-FFBD-43DB-94F6-3E3FFE432C36}"/>
              </a:ext>
            </a:extLst>
          </p:cNvPr>
          <p:cNvSpPr>
            <a:spLocks noChangeArrowheads="1"/>
          </p:cNvSpPr>
          <p:nvPr/>
        </p:nvSpPr>
        <p:spPr bwMode="auto">
          <a:xfrm>
            <a:off x="7429500" y="2955032"/>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581" name="Line 17">
            <a:extLst>
              <a:ext uri="{FF2B5EF4-FFF2-40B4-BE49-F238E27FC236}">
                <a16:creationId xmlns:a16="http://schemas.microsoft.com/office/drawing/2014/main" id="{C9E81918-1CCA-410F-B553-ABD74FC36D09}"/>
              </a:ext>
            </a:extLst>
          </p:cNvPr>
          <p:cNvSpPr>
            <a:spLocks noChangeShapeType="1"/>
          </p:cNvSpPr>
          <p:nvPr/>
        </p:nvSpPr>
        <p:spPr bwMode="auto">
          <a:xfrm>
            <a:off x="7048500" y="26502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9582" name="Group 18">
            <a:extLst>
              <a:ext uri="{FF2B5EF4-FFF2-40B4-BE49-F238E27FC236}">
                <a16:creationId xmlns:a16="http://schemas.microsoft.com/office/drawing/2014/main" id="{B31EB026-F17A-4ACA-8399-F0DEE65A4EEE}"/>
              </a:ext>
            </a:extLst>
          </p:cNvPr>
          <p:cNvGrpSpPr>
            <a:grpSpLocks/>
          </p:cNvGrpSpPr>
          <p:nvPr/>
        </p:nvGrpSpPr>
        <p:grpSpPr bwMode="auto">
          <a:xfrm>
            <a:off x="3924300" y="1659632"/>
            <a:ext cx="1676400" cy="2438400"/>
            <a:chOff x="1008" y="1104"/>
            <a:chExt cx="1056" cy="1536"/>
          </a:xfrm>
          <a:solidFill>
            <a:schemeClr val="accent4">
              <a:lumMod val="20000"/>
              <a:lumOff val="80000"/>
            </a:schemeClr>
          </a:solidFill>
        </p:grpSpPr>
        <p:sp>
          <p:nvSpPr>
            <p:cNvPr id="109622" name="Oval 19">
              <a:extLst>
                <a:ext uri="{FF2B5EF4-FFF2-40B4-BE49-F238E27FC236}">
                  <a16:creationId xmlns:a16="http://schemas.microsoft.com/office/drawing/2014/main" id="{9556B2EC-2F3E-4D3C-83EA-C8EDEDF3EDD6}"/>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09623" name="Group 20">
              <a:extLst>
                <a:ext uri="{FF2B5EF4-FFF2-40B4-BE49-F238E27FC236}">
                  <a16:creationId xmlns:a16="http://schemas.microsoft.com/office/drawing/2014/main" id="{62D35E11-6B88-4FE8-BB23-0240238F4BA0}"/>
                </a:ext>
              </a:extLst>
            </p:cNvPr>
            <p:cNvGrpSpPr>
              <a:grpSpLocks/>
            </p:cNvGrpSpPr>
            <p:nvPr/>
          </p:nvGrpSpPr>
          <p:grpSpPr bwMode="auto">
            <a:xfrm>
              <a:off x="1008" y="1920"/>
              <a:ext cx="1056" cy="720"/>
              <a:chOff x="1008" y="1968"/>
              <a:chExt cx="1056" cy="720"/>
            </a:xfrm>
            <a:grpFill/>
          </p:grpSpPr>
          <p:grpSp>
            <p:nvGrpSpPr>
              <p:cNvPr id="109625" name="Group 21">
                <a:extLst>
                  <a:ext uri="{FF2B5EF4-FFF2-40B4-BE49-F238E27FC236}">
                    <a16:creationId xmlns:a16="http://schemas.microsoft.com/office/drawing/2014/main" id="{48C42A62-52AC-40CA-9ABB-50A319D61C9E}"/>
                  </a:ext>
                </a:extLst>
              </p:cNvPr>
              <p:cNvGrpSpPr>
                <a:grpSpLocks/>
              </p:cNvGrpSpPr>
              <p:nvPr/>
            </p:nvGrpSpPr>
            <p:grpSpPr bwMode="auto">
              <a:xfrm>
                <a:off x="1008" y="2208"/>
                <a:ext cx="1056" cy="240"/>
                <a:chOff x="1152" y="2304"/>
                <a:chExt cx="1056" cy="480"/>
              </a:xfrm>
              <a:grpFill/>
            </p:grpSpPr>
            <p:sp>
              <p:nvSpPr>
                <p:cNvPr id="109632" name="Rectangle 22">
                  <a:extLst>
                    <a:ext uri="{FF2B5EF4-FFF2-40B4-BE49-F238E27FC236}">
                      <a16:creationId xmlns:a16="http://schemas.microsoft.com/office/drawing/2014/main" id="{A762DBB6-B7FB-4252-A126-05D5993D16E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33" name="Rectangle 23">
                  <a:extLst>
                    <a:ext uri="{FF2B5EF4-FFF2-40B4-BE49-F238E27FC236}">
                      <a16:creationId xmlns:a16="http://schemas.microsoft.com/office/drawing/2014/main" id="{72081694-6471-49BD-9894-55298FE67F5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9626" name="Group 24">
                <a:extLst>
                  <a:ext uri="{FF2B5EF4-FFF2-40B4-BE49-F238E27FC236}">
                    <a16:creationId xmlns:a16="http://schemas.microsoft.com/office/drawing/2014/main" id="{CE47CD85-1685-4E91-BA20-C945F099A5A0}"/>
                  </a:ext>
                </a:extLst>
              </p:cNvPr>
              <p:cNvGrpSpPr>
                <a:grpSpLocks/>
              </p:cNvGrpSpPr>
              <p:nvPr/>
            </p:nvGrpSpPr>
            <p:grpSpPr bwMode="auto">
              <a:xfrm>
                <a:off x="1008" y="2448"/>
                <a:ext cx="1056" cy="240"/>
                <a:chOff x="1152" y="2304"/>
                <a:chExt cx="1056" cy="480"/>
              </a:xfrm>
              <a:grpFill/>
            </p:grpSpPr>
            <p:sp>
              <p:nvSpPr>
                <p:cNvPr id="109630" name="Rectangle 25">
                  <a:extLst>
                    <a:ext uri="{FF2B5EF4-FFF2-40B4-BE49-F238E27FC236}">
                      <a16:creationId xmlns:a16="http://schemas.microsoft.com/office/drawing/2014/main" id="{79351A40-4D75-48F5-A858-AA2CD6DE316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31" name="Rectangle 26">
                  <a:extLst>
                    <a:ext uri="{FF2B5EF4-FFF2-40B4-BE49-F238E27FC236}">
                      <a16:creationId xmlns:a16="http://schemas.microsoft.com/office/drawing/2014/main" id="{7B96FBAE-8BDB-4642-9840-D5A12A0C423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09627" name="Group 27">
                <a:extLst>
                  <a:ext uri="{FF2B5EF4-FFF2-40B4-BE49-F238E27FC236}">
                    <a16:creationId xmlns:a16="http://schemas.microsoft.com/office/drawing/2014/main" id="{D10AC871-ED01-4C36-AD8D-34BB2751129B}"/>
                  </a:ext>
                </a:extLst>
              </p:cNvPr>
              <p:cNvGrpSpPr>
                <a:grpSpLocks/>
              </p:cNvGrpSpPr>
              <p:nvPr/>
            </p:nvGrpSpPr>
            <p:grpSpPr bwMode="auto">
              <a:xfrm>
                <a:off x="1008" y="1968"/>
                <a:ext cx="1056" cy="240"/>
                <a:chOff x="1152" y="2304"/>
                <a:chExt cx="1056" cy="480"/>
              </a:xfrm>
              <a:grpFill/>
            </p:grpSpPr>
            <p:sp>
              <p:nvSpPr>
                <p:cNvPr id="109628" name="Rectangle 28">
                  <a:extLst>
                    <a:ext uri="{FF2B5EF4-FFF2-40B4-BE49-F238E27FC236}">
                      <a16:creationId xmlns:a16="http://schemas.microsoft.com/office/drawing/2014/main" id="{8787385B-A935-4C16-AC4A-26947F8DCE3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29" name="Rectangle 29">
                  <a:extLst>
                    <a:ext uri="{FF2B5EF4-FFF2-40B4-BE49-F238E27FC236}">
                      <a16:creationId xmlns:a16="http://schemas.microsoft.com/office/drawing/2014/main" id="{FBADE814-CD2E-48F8-B4C4-2723EBC3A20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09624" name="Line 30">
              <a:extLst>
                <a:ext uri="{FF2B5EF4-FFF2-40B4-BE49-F238E27FC236}">
                  <a16:creationId xmlns:a16="http://schemas.microsoft.com/office/drawing/2014/main" id="{44037D6F-D93D-4F18-A6D2-4E707EA05397}"/>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09583" name="Line 31">
            <a:extLst>
              <a:ext uri="{FF2B5EF4-FFF2-40B4-BE49-F238E27FC236}">
                <a16:creationId xmlns:a16="http://schemas.microsoft.com/office/drawing/2014/main" id="{4049FFBD-FF7E-47FD-9201-D422160C6490}"/>
              </a:ext>
            </a:extLst>
          </p:cNvPr>
          <p:cNvSpPr>
            <a:spLocks noChangeShapeType="1"/>
          </p:cNvSpPr>
          <p:nvPr/>
        </p:nvSpPr>
        <p:spPr bwMode="auto">
          <a:xfrm>
            <a:off x="876300" y="4707632"/>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4" name="AutoShape 32">
            <a:extLst>
              <a:ext uri="{FF2B5EF4-FFF2-40B4-BE49-F238E27FC236}">
                <a16:creationId xmlns:a16="http://schemas.microsoft.com/office/drawing/2014/main" id="{BE885831-58BE-4BD1-9372-7FAA28F23FA7}"/>
              </a:ext>
            </a:extLst>
          </p:cNvPr>
          <p:cNvSpPr>
            <a:spLocks noChangeArrowheads="1"/>
          </p:cNvSpPr>
          <p:nvPr/>
        </p:nvSpPr>
        <p:spPr bwMode="auto">
          <a:xfrm>
            <a:off x="1866900" y="4098032"/>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9585" name="AutoShape 33">
            <a:extLst>
              <a:ext uri="{FF2B5EF4-FFF2-40B4-BE49-F238E27FC236}">
                <a16:creationId xmlns:a16="http://schemas.microsoft.com/office/drawing/2014/main" id="{C87C8F80-68E1-44EE-8239-F3C0C7D521D2}"/>
              </a:ext>
            </a:extLst>
          </p:cNvPr>
          <p:cNvSpPr>
            <a:spLocks noChangeArrowheads="1"/>
          </p:cNvSpPr>
          <p:nvPr/>
        </p:nvSpPr>
        <p:spPr bwMode="auto">
          <a:xfrm>
            <a:off x="4229100" y="4098032"/>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9586" name="AutoShape 34">
            <a:extLst>
              <a:ext uri="{FF2B5EF4-FFF2-40B4-BE49-F238E27FC236}">
                <a16:creationId xmlns:a16="http://schemas.microsoft.com/office/drawing/2014/main" id="{9CEE3E42-F3FC-4CA0-9A00-909FC359E1D1}"/>
              </a:ext>
            </a:extLst>
          </p:cNvPr>
          <p:cNvSpPr>
            <a:spLocks noChangeArrowheads="1"/>
          </p:cNvSpPr>
          <p:nvPr/>
        </p:nvSpPr>
        <p:spPr bwMode="auto">
          <a:xfrm>
            <a:off x="6515100" y="4098032"/>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09587" name="Rectangle 35">
            <a:extLst>
              <a:ext uri="{FF2B5EF4-FFF2-40B4-BE49-F238E27FC236}">
                <a16:creationId xmlns:a16="http://schemas.microsoft.com/office/drawing/2014/main" id="{D6CBF521-6D11-4C86-BA46-986291BE8688}"/>
              </a:ext>
            </a:extLst>
          </p:cNvPr>
          <p:cNvSpPr>
            <a:spLocks noChangeArrowheads="1"/>
          </p:cNvSpPr>
          <p:nvPr/>
        </p:nvSpPr>
        <p:spPr bwMode="auto">
          <a:xfrm>
            <a:off x="4152900" y="56982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9588" name="Rectangle 36">
            <a:extLst>
              <a:ext uri="{FF2B5EF4-FFF2-40B4-BE49-F238E27FC236}">
                <a16:creationId xmlns:a16="http://schemas.microsoft.com/office/drawing/2014/main" id="{CB96ECE1-9A9D-4514-A8DE-1753FE93F279}"/>
              </a:ext>
            </a:extLst>
          </p:cNvPr>
          <p:cNvSpPr>
            <a:spLocks noChangeArrowheads="1"/>
          </p:cNvSpPr>
          <p:nvPr/>
        </p:nvSpPr>
        <p:spPr bwMode="auto">
          <a:xfrm>
            <a:off x="4152900" y="60792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589" name="Rectangle 37">
            <a:extLst>
              <a:ext uri="{FF2B5EF4-FFF2-40B4-BE49-F238E27FC236}">
                <a16:creationId xmlns:a16="http://schemas.microsoft.com/office/drawing/2014/main" id="{24754851-2CE1-477B-846D-CF1452F01BE7}"/>
              </a:ext>
            </a:extLst>
          </p:cNvPr>
          <p:cNvSpPr>
            <a:spLocks noChangeArrowheads="1"/>
          </p:cNvSpPr>
          <p:nvPr/>
        </p:nvSpPr>
        <p:spPr bwMode="auto">
          <a:xfrm>
            <a:off x="4152900" y="53172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590" name="AutoShape 38">
            <a:extLst>
              <a:ext uri="{FF2B5EF4-FFF2-40B4-BE49-F238E27FC236}">
                <a16:creationId xmlns:a16="http://schemas.microsoft.com/office/drawing/2014/main" id="{BC0F83EE-B6C6-4ACB-B6A3-221A251ADEB2}"/>
              </a:ext>
            </a:extLst>
          </p:cNvPr>
          <p:cNvSpPr>
            <a:spLocks noChangeArrowheads="1"/>
          </p:cNvSpPr>
          <p:nvPr/>
        </p:nvSpPr>
        <p:spPr bwMode="auto">
          <a:xfrm>
            <a:off x="4229100" y="5012432"/>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09591" name="Line 39">
            <a:extLst>
              <a:ext uri="{FF2B5EF4-FFF2-40B4-BE49-F238E27FC236}">
                <a16:creationId xmlns:a16="http://schemas.microsoft.com/office/drawing/2014/main" id="{86AEE070-C30B-4516-95D9-108F3577C85E}"/>
              </a:ext>
            </a:extLst>
          </p:cNvPr>
          <p:cNvSpPr>
            <a:spLocks noChangeShapeType="1"/>
          </p:cNvSpPr>
          <p:nvPr/>
        </p:nvSpPr>
        <p:spPr bwMode="auto">
          <a:xfrm>
            <a:off x="2324100" y="44028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2" name="Line 40">
            <a:extLst>
              <a:ext uri="{FF2B5EF4-FFF2-40B4-BE49-F238E27FC236}">
                <a16:creationId xmlns:a16="http://schemas.microsoft.com/office/drawing/2014/main" id="{4526FB17-DDDE-4C2D-8437-2707B0A394AE}"/>
              </a:ext>
            </a:extLst>
          </p:cNvPr>
          <p:cNvSpPr>
            <a:spLocks noChangeShapeType="1"/>
          </p:cNvSpPr>
          <p:nvPr/>
        </p:nvSpPr>
        <p:spPr bwMode="auto">
          <a:xfrm>
            <a:off x="4762500" y="44028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3" name="Line 41">
            <a:extLst>
              <a:ext uri="{FF2B5EF4-FFF2-40B4-BE49-F238E27FC236}">
                <a16:creationId xmlns:a16="http://schemas.microsoft.com/office/drawing/2014/main" id="{4AEF5F1B-1772-4801-A5C8-6E00084853F8}"/>
              </a:ext>
            </a:extLst>
          </p:cNvPr>
          <p:cNvSpPr>
            <a:spLocks noChangeShapeType="1"/>
          </p:cNvSpPr>
          <p:nvPr/>
        </p:nvSpPr>
        <p:spPr bwMode="auto">
          <a:xfrm>
            <a:off x="7048500" y="44028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4" name="Line 42">
            <a:extLst>
              <a:ext uri="{FF2B5EF4-FFF2-40B4-BE49-F238E27FC236}">
                <a16:creationId xmlns:a16="http://schemas.microsoft.com/office/drawing/2014/main" id="{BCD1C7F5-447A-43A8-861C-2427C6F334A6}"/>
              </a:ext>
            </a:extLst>
          </p:cNvPr>
          <p:cNvSpPr>
            <a:spLocks noChangeShapeType="1"/>
          </p:cNvSpPr>
          <p:nvPr/>
        </p:nvSpPr>
        <p:spPr bwMode="auto">
          <a:xfrm>
            <a:off x="4762500" y="470763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5" name="Rectangle 43">
            <a:extLst>
              <a:ext uri="{FF2B5EF4-FFF2-40B4-BE49-F238E27FC236}">
                <a16:creationId xmlns:a16="http://schemas.microsoft.com/office/drawing/2014/main" id="{5A93BD0F-DA30-4D1B-B0D6-8D4F384A8500}"/>
              </a:ext>
            </a:extLst>
          </p:cNvPr>
          <p:cNvSpPr>
            <a:spLocks noChangeArrowheads="1"/>
          </p:cNvSpPr>
          <p:nvPr/>
        </p:nvSpPr>
        <p:spPr bwMode="auto">
          <a:xfrm>
            <a:off x="1562100" y="33360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109596" name="Rectangle 44">
            <a:extLst>
              <a:ext uri="{FF2B5EF4-FFF2-40B4-BE49-F238E27FC236}">
                <a16:creationId xmlns:a16="http://schemas.microsoft.com/office/drawing/2014/main" id="{429F9D70-11CF-40EF-83C9-6C916CEFE0E4}"/>
              </a:ext>
            </a:extLst>
          </p:cNvPr>
          <p:cNvSpPr>
            <a:spLocks noChangeArrowheads="1"/>
          </p:cNvSpPr>
          <p:nvPr/>
        </p:nvSpPr>
        <p:spPr bwMode="auto">
          <a:xfrm>
            <a:off x="2781300" y="3336032"/>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I</a:t>
            </a:r>
          </a:p>
        </p:txBody>
      </p:sp>
      <p:sp>
        <p:nvSpPr>
          <p:cNvPr id="109597" name="Rectangle 45">
            <a:extLst>
              <a:ext uri="{FF2B5EF4-FFF2-40B4-BE49-F238E27FC236}">
                <a16:creationId xmlns:a16="http://schemas.microsoft.com/office/drawing/2014/main" id="{C41DADC8-31F9-4589-93C2-6DAA14223605}"/>
              </a:ext>
            </a:extLst>
          </p:cNvPr>
          <p:cNvSpPr>
            <a:spLocks noChangeArrowheads="1"/>
          </p:cNvSpPr>
          <p:nvPr/>
        </p:nvSpPr>
        <p:spPr bwMode="auto">
          <a:xfrm>
            <a:off x="6210300" y="3336032"/>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grpSp>
        <p:nvGrpSpPr>
          <p:cNvPr id="10" name="Group 46">
            <a:extLst>
              <a:ext uri="{FF2B5EF4-FFF2-40B4-BE49-F238E27FC236}">
                <a16:creationId xmlns:a16="http://schemas.microsoft.com/office/drawing/2014/main" id="{AD7CEBE4-FD0A-476C-BD63-D32E9F301ACA}"/>
              </a:ext>
            </a:extLst>
          </p:cNvPr>
          <p:cNvGrpSpPr>
            <a:grpSpLocks/>
          </p:cNvGrpSpPr>
          <p:nvPr/>
        </p:nvGrpSpPr>
        <p:grpSpPr bwMode="auto">
          <a:xfrm>
            <a:off x="190500" y="2421632"/>
            <a:ext cx="1676400" cy="1143000"/>
            <a:chOff x="144" y="1344"/>
            <a:chExt cx="1056" cy="720"/>
          </a:xfrm>
        </p:grpSpPr>
        <p:sp>
          <p:nvSpPr>
            <p:cNvPr id="109620" name="Freeform 47">
              <a:extLst>
                <a:ext uri="{FF2B5EF4-FFF2-40B4-BE49-F238E27FC236}">
                  <a16:creationId xmlns:a16="http://schemas.microsoft.com/office/drawing/2014/main" id="{B862C93D-F252-4254-9E81-CD1B21385C10}"/>
                </a:ext>
              </a:extLst>
            </p:cNvPr>
            <p:cNvSpPr>
              <a:spLocks/>
            </p:cNvSpPr>
            <p:nvPr/>
          </p:nvSpPr>
          <p:spPr bwMode="auto">
            <a:xfrm>
              <a:off x="688" y="1344"/>
              <a:ext cx="512" cy="720"/>
            </a:xfrm>
            <a:custGeom>
              <a:avLst/>
              <a:gdLst>
                <a:gd name="T0" fmla="*/ 512 w 512"/>
                <a:gd name="T1" fmla="*/ 0 h 720"/>
                <a:gd name="T2" fmla="*/ 32 w 512"/>
                <a:gd name="T3" fmla="*/ 384 h 720"/>
                <a:gd name="T4" fmla="*/ 320 w 512"/>
                <a:gd name="T5" fmla="*/ 720 h 720"/>
                <a:gd name="T6" fmla="*/ 0 60000 65536"/>
                <a:gd name="T7" fmla="*/ 0 60000 65536"/>
                <a:gd name="T8" fmla="*/ 0 60000 65536"/>
                <a:gd name="T9" fmla="*/ 0 w 512"/>
                <a:gd name="T10" fmla="*/ 0 h 720"/>
                <a:gd name="T11" fmla="*/ 512 w 512"/>
                <a:gd name="T12" fmla="*/ 720 h 720"/>
              </a:gdLst>
              <a:ahLst/>
              <a:cxnLst>
                <a:cxn ang="T6">
                  <a:pos x="T0" y="T1"/>
                </a:cxn>
                <a:cxn ang="T7">
                  <a:pos x="T2" y="T3"/>
                </a:cxn>
                <a:cxn ang="T8">
                  <a:pos x="T4" y="T5"/>
                </a:cxn>
              </a:cxnLst>
              <a:rect l="T9" t="T10" r="T11" b="T12"/>
              <a:pathLst>
                <a:path w="512" h="720">
                  <a:moveTo>
                    <a:pt x="512" y="0"/>
                  </a:moveTo>
                  <a:cubicBezTo>
                    <a:pt x="288" y="132"/>
                    <a:pt x="64" y="264"/>
                    <a:pt x="32" y="384"/>
                  </a:cubicBezTo>
                  <a:cubicBezTo>
                    <a:pt x="0" y="504"/>
                    <a:pt x="160" y="612"/>
                    <a:pt x="320"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9621" name="Text Box 48">
              <a:extLst>
                <a:ext uri="{FF2B5EF4-FFF2-40B4-BE49-F238E27FC236}">
                  <a16:creationId xmlns:a16="http://schemas.microsoft.com/office/drawing/2014/main" id="{4028E513-19D3-4DBE-8AF4-5A76AA05209F}"/>
                </a:ext>
              </a:extLst>
            </p:cNvPr>
            <p:cNvSpPr txBox="1">
              <a:spLocks noChangeArrowheads="1"/>
            </p:cNvSpPr>
            <p:nvPr/>
          </p:nvSpPr>
          <p:spPr bwMode="auto">
            <a:xfrm>
              <a:off x="144" y="1584"/>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grpSp>
      <p:grpSp>
        <p:nvGrpSpPr>
          <p:cNvPr id="11" name="Group 49">
            <a:extLst>
              <a:ext uri="{FF2B5EF4-FFF2-40B4-BE49-F238E27FC236}">
                <a16:creationId xmlns:a16="http://schemas.microsoft.com/office/drawing/2014/main" id="{331E71C0-3AD6-4692-8C65-6311AFC69A1B}"/>
              </a:ext>
            </a:extLst>
          </p:cNvPr>
          <p:cNvGrpSpPr>
            <a:grpSpLocks/>
          </p:cNvGrpSpPr>
          <p:nvPr/>
        </p:nvGrpSpPr>
        <p:grpSpPr bwMode="auto">
          <a:xfrm>
            <a:off x="198438" y="3640832"/>
            <a:ext cx="1363662" cy="1066800"/>
            <a:chOff x="149" y="2112"/>
            <a:chExt cx="859" cy="672"/>
          </a:xfrm>
        </p:grpSpPr>
        <p:sp>
          <p:nvSpPr>
            <p:cNvPr id="109618" name="Freeform 50">
              <a:extLst>
                <a:ext uri="{FF2B5EF4-FFF2-40B4-BE49-F238E27FC236}">
                  <a16:creationId xmlns:a16="http://schemas.microsoft.com/office/drawing/2014/main" id="{83717CF3-0234-4C4B-987E-0C54EC98CCF5}"/>
                </a:ext>
              </a:extLst>
            </p:cNvPr>
            <p:cNvSpPr>
              <a:spLocks/>
            </p:cNvSpPr>
            <p:nvPr/>
          </p:nvSpPr>
          <p:spPr bwMode="auto">
            <a:xfrm>
              <a:off x="704" y="2112"/>
              <a:ext cx="304" cy="672"/>
            </a:xfrm>
            <a:custGeom>
              <a:avLst/>
              <a:gdLst>
                <a:gd name="T0" fmla="*/ 304 w 304"/>
                <a:gd name="T1" fmla="*/ 0 h 672"/>
                <a:gd name="T2" fmla="*/ 16 w 304"/>
                <a:gd name="T3" fmla="*/ 240 h 672"/>
                <a:gd name="T4" fmla="*/ 208 w 304"/>
                <a:gd name="T5" fmla="*/ 672 h 672"/>
                <a:gd name="T6" fmla="*/ 0 60000 65536"/>
                <a:gd name="T7" fmla="*/ 0 60000 65536"/>
                <a:gd name="T8" fmla="*/ 0 60000 65536"/>
                <a:gd name="T9" fmla="*/ 0 w 304"/>
                <a:gd name="T10" fmla="*/ 0 h 672"/>
                <a:gd name="T11" fmla="*/ 304 w 304"/>
                <a:gd name="T12" fmla="*/ 672 h 672"/>
              </a:gdLst>
              <a:ahLst/>
              <a:cxnLst>
                <a:cxn ang="T6">
                  <a:pos x="T0" y="T1"/>
                </a:cxn>
                <a:cxn ang="T7">
                  <a:pos x="T2" y="T3"/>
                </a:cxn>
                <a:cxn ang="T8">
                  <a:pos x="T4" y="T5"/>
                </a:cxn>
              </a:cxnLst>
              <a:rect l="T9" t="T10" r="T11" b="T12"/>
              <a:pathLst>
                <a:path w="304" h="672">
                  <a:moveTo>
                    <a:pt x="304" y="0"/>
                  </a:moveTo>
                  <a:cubicBezTo>
                    <a:pt x="168" y="64"/>
                    <a:pt x="32" y="128"/>
                    <a:pt x="16" y="240"/>
                  </a:cubicBezTo>
                  <a:cubicBezTo>
                    <a:pt x="0" y="352"/>
                    <a:pt x="104" y="512"/>
                    <a:pt x="208"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9619" name="Text Box 51">
              <a:extLst>
                <a:ext uri="{FF2B5EF4-FFF2-40B4-BE49-F238E27FC236}">
                  <a16:creationId xmlns:a16="http://schemas.microsoft.com/office/drawing/2014/main" id="{4A2D3B49-EFEE-4EF2-8451-E377EBD0624B}"/>
                </a:ext>
              </a:extLst>
            </p:cNvPr>
            <p:cNvSpPr txBox="1">
              <a:spLocks noChangeArrowheads="1"/>
            </p:cNvSpPr>
            <p:nvPr/>
          </p:nvSpPr>
          <p:spPr bwMode="auto">
            <a:xfrm>
              <a:off x="149" y="2496"/>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grpSp>
        <p:nvGrpSpPr>
          <p:cNvPr id="12" name="Group 52">
            <a:extLst>
              <a:ext uri="{FF2B5EF4-FFF2-40B4-BE49-F238E27FC236}">
                <a16:creationId xmlns:a16="http://schemas.microsoft.com/office/drawing/2014/main" id="{DCDB3C41-83B9-4B42-814A-03CBE3089322}"/>
              </a:ext>
            </a:extLst>
          </p:cNvPr>
          <p:cNvGrpSpPr>
            <a:grpSpLocks/>
          </p:cNvGrpSpPr>
          <p:nvPr/>
        </p:nvGrpSpPr>
        <p:grpSpPr bwMode="auto">
          <a:xfrm>
            <a:off x="4757738" y="5698232"/>
            <a:ext cx="639762" cy="366713"/>
            <a:chOff x="3021" y="3408"/>
            <a:chExt cx="403" cy="231"/>
          </a:xfrm>
        </p:grpSpPr>
        <p:sp>
          <p:nvSpPr>
            <p:cNvPr id="109616" name="Line 53">
              <a:extLst>
                <a:ext uri="{FF2B5EF4-FFF2-40B4-BE49-F238E27FC236}">
                  <a16:creationId xmlns:a16="http://schemas.microsoft.com/office/drawing/2014/main" id="{6B1637EF-5AF8-490C-AAD7-D1C7B0E526F3}"/>
                </a:ext>
              </a:extLst>
            </p:cNvPr>
            <p:cNvSpPr>
              <a:spLocks noChangeShapeType="1"/>
            </p:cNvSpPr>
            <p:nvPr/>
          </p:nvSpPr>
          <p:spPr bwMode="auto">
            <a:xfrm flipV="1">
              <a:off x="3021" y="3456"/>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4">
              <a:extLst>
                <a:ext uri="{FF2B5EF4-FFF2-40B4-BE49-F238E27FC236}">
                  <a16:creationId xmlns:a16="http://schemas.microsoft.com/office/drawing/2014/main" id="{C5F44864-EB1C-42CE-9541-B14C6B9C8371}"/>
                </a:ext>
              </a:extLst>
            </p:cNvPr>
            <p:cNvSpPr txBox="1">
              <a:spLocks noChangeArrowheads="1"/>
            </p:cNvSpPr>
            <p:nvPr/>
          </p:nvSpPr>
          <p:spPr bwMode="auto">
            <a:xfrm>
              <a:off x="3216" y="3408"/>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3</a:t>
              </a:r>
            </a:p>
          </p:txBody>
        </p:sp>
      </p:grpSp>
      <p:grpSp>
        <p:nvGrpSpPr>
          <p:cNvPr id="13" name="Group 55">
            <a:extLst>
              <a:ext uri="{FF2B5EF4-FFF2-40B4-BE49-F238E27FC236}">
                <a16:creationId xmlns:a16="http://schemas.microsoft.com/office/drawing/2014/main" id="{4674F110-39AA-486A-A026-5E93341B70FE}"/>
              </a:ext>
            </a:extLst>
          </p:cNvPr>
          <p:cNvGrpSpPr>
            <a:grpSpLocks/>
          </p:cNvGrpSpPr>
          <p:nvPr/>
        </p:nvGrpSpPr>
        <p:grpSpPr bwMode="auto">
          <a:xfrm>
            <a:off x="2166938" y="3336032"/>
            <a:ext cx="1411287" cy="366713"/>
            <a:chOff x="1389" y="1920"/>
            <a:chExt cx="889" cy="231"/>
          </a:xfrm>
          <a:solidFill>
            <a:schemeClr val="accent4">
              <a:lumMod val="20000"/>
              <a:lumOff val="80000"/>
            </a:schemeClr>
          </a:solidFill>
        </p:grpSpPr>
        <p:sp>
          <p:nvSpPr>
            <p:cNvPr id="109612" name="Line 56">
              <a:extLst>
                <a:ext uri="{FF2B5EF4-FFF2-40B4-BE49-F238E27FC236}">
                  <a16:creationId xmlns:a16="http://schemas.microsoft.com/office/drawing/2014/main" id="{724B6C62-35C9-4D5F-903D-04B4A0F9B720}"/>
                </a:ext>
              </a:extLst>
            </p:cNvPr>
            <p:cNvSpPr>
              <a:spLocks noChangeShapeType="1"/>
            </p:cNvSpPr>
            <p:nvPr/>
          </p:nvSpPr>
          <p:spPr bwMode="auto">
            <a:xfrm flipV="1">
              <a:off x="1773" y="1968"/>
              <a:ext cx="240" cy="144"/>
            </a:xfrm>
            <a:prstGeom prst="line">
              <a:avLst/>
            </a:prstGeom>
            <a:grpFill/>
            <a:ln w="38100">
              <a:solidFill>
                <a:srgbClr val="FF0000"/>
              </a:solidFill>
              <a:round/>
              <a:headEnd/>
              <a:tailEnd/>
            </a:ln>
          </p:spPr>
          <p:txBody>
            <a:bodyPr/>
            <a:lstStyle/>
            <a:p>
              <a:endParaRPr lang="zh-CN" altLang="en-US"/>
            </a:p>
          </p:txBody>
        </p:sp>
        <p:sp>
          <p:nvSpPr>
            <p:cNvPr id="109613" name="Text Box 57">
              <a:extLst>
                <a:ext uri="{FF2B5EF4-FFF2-40B4-BE49-F238E27FC236}">
                  <a16:creationId xmlns:a16="http://schemas.microsoft.com/office/drawing/2014/main" id="{2731903F-43D5-4B46-9A29-788F72ACE5FC}"/>
                </a:ext>
              </a:extLst>
            </p:cNvPr>
            <p:cNvSpPr txBox="1">
              <a:spLocks noChangeArrowheads="1"/>
            </p:cNvSpPr>
            <p:nvPr/>
          </p:nvSpPr>
          <p:spPr bwMode="auto">
            <a:xfrm>
              <a:off x="2064" y="1920"/>
              <a:ext cx="214"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S</a:t>
              </a:r>
            </a:p>
          </p:txBody>
        </p:sp>
        <p:sp>
          <p:nvSpPr>
            <p:cNvPr id="109614" name="Line 58">
              <a:extLst>
                <a:ext uri="{FF2B5EF4-FFF2-40B4-BE49-F238E27FC236}">
                  <a16:creationId xmlns:a16="http://schemas.microsoft.com/office/drawing/2014/main" id="{1420804F-646A-4B62-A955-61E6967E46F7}"/>
                </a:ext>
              </a:extLst>
            </p:cNvPr>
            <p:cNvSpPr>
              <a:spLocks noChangeShapeType="1"/>
            </p:cNvSpPr>
            <p:nvPr/>
          </p:nvSpPr>
          <p:spPr bwMode="auto">
            <a:xfrm flipV="1">
              <a:off x="1389" y="1968"/>
              <a:ext cx="240" cy="144"/>
            </a:xfrm>
            <a:prstGeom prst="line">
              <a:avLst/>
            </a:prstGeom>
            <a:grpFill/>
            <a:ln w="38100">
              <a:solidFill>
                <a:srgbClr val="FF0000"/>
              </a:solidFill>
              <a:round/>
              <a:headEnd/>
              <a:tailEnd/>
            </a:ln>
          </p:spPr>
          <p:txBody>
            <a:bodyPr/>
            <a:lstStyle/>
            <a:p>
              <a:endParaRPr lang="zh-CN" altLang="en-US"/>
            </a:p>
          </p:txBody>
        </p:sp>
        <p:sp>
          <p:nvSpPr>
            <p:cNvPr id="109615" name="Text Box 59">
              <a:extLst>
                <a:ext uri="{FF2B5EF4-FFF2-40B4-BE49-F238E27FC236}">
                  <a16:creationId xmlns:a16="http://schemas.microsoft.com/office/drawing/2014/main" id="{4E362BDE-42BD-4BCD-9DCF-2BC28BA8E306}"/>
                </a:ext>
              </a:extLst>
            </p:cNvPr>
            <p:cNvSpPr txBox="1">
              <a:spLocks noChangeArrowheads="1"/>
            </p:cNvSpPr>
            <p:nvPr/>
          </p:nvSpPr>
          <p:spPr bwMode="auto">
            <a:xfrm>
              <a:off x="1584" y="1920"/>
              <a:ext cx="208" cy="23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3</a:t>
              </a:r>
            </a:p>
          </p:txBody>
        </p:sp>
      </p:grpSp>
      <p:sp>
        <p:nvSpPr>
          <p:cNvPr id="109602" name="Rectangle 60">
            <a:extLst>
              <a:ext uri="{FF2B5EF4-FFF2-40B4-BE49-F238E27FC236}">
                <a16:creationId xmlns:a16="http://schemas.microsoft.com/office/drawing/2014/main" id="{7E7ED84A-8B20-4E37-A69C-14032E80D7C3}"/>
              </a:ext>
            </a:extLst>
          </p:cNvPr>
          <p:cNvSpPr>
            <a:spLocks noChangeArrowheads="1"/>
          </p:cNvSpPr>
          <p:nvPr/>
        </p:nvSpPr>
        <p:spPr bwMode="auto">
          <a:xfrm>
            <a:off x="7429500" y="3336032"/>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09603" name="Rectangle 61">
            <a:extLst>
              <a:ext uri="{FF2B5EF4-FFF2-40B4-BE49-F238E27FC236}">
                <a16:creationId xmlns:a16="http://schemas.microsoft.com/office/drawing/2014/main" id="{00F32465-112D-41FA-B63F-144D2278B4A7}"/>
              </a:ext>
            </a:extLst>
          </p:cNvPr>
          <p:cNvSpPr>
            <a:spLocks noChangeArrowheads="1"/>
          </p:cNvSpPr>
          <p:nvPr/>
        </p:nvSpPr>
        <p:spPr bwMode="auto">
          <a:xfrm>
            <a:off x="7429500" y="3336032"/>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a:t>
            </a:r>
          </a:p>
        </p:txBody>
      </p:sp>
      <p:grpSp>
        <p:nvGrpSpPr>
          <p:cNvPr id="14" name="Group 62">
            <a:extLst>
              <a:ext uri="{FF2B5EF4-FFF2-40B4-BE49-F238E27FC236}">
                <a16:creationId xmlns:a16="http://schemas.microsoft.com/office/drawing/2014/main" id="{F5DF64B7-E608-4609-BF79-FF95FE1443F3}"/>
              </a:ext>
            </a:extLst>
          </p:cNvPr>
          <p:cNvGrpSpPr>
            <a:grpSpLocks/>
          </p:cNvGrpSpPr>
          <p:nvPr/>
        </p:nvGrpSpPr>
        <p:grpSpPr bwMode="auto">
          <a:xfrm>
            <a:off x="7505700" y="3336032"/>
            <a:ext cx="649288" cy="366713"/>
            <a:chOff x="3021" y="3408"/>
            <a:chExt cx="409" cy="231"/>
          </a:xfrm>
        </p:grpSpPr>
        <p:sp>
          <p:nvSpPr>
            <p:cNvPr id="109610" name="Line 63">
              <a:extLst>
                <a:ext uri="{FF2B5EF4-FFF2-40B4-BE49-F238E27FC236}">
                  <a16:creationId xmlns:a16="http://schemas.microsoft.com/office/drawing/2014/main" id="{3B731C58-8D07-4816-91E1-3B4FE78C44DF}"/>
                </a:ext>
              </a:extLst>
            </p:cNvPr>
            <p:cNvSpPr>
              <a:spLocks noChangeShapeType="1"/>
            </p:cNvSpPr>
            <p:nvPr/>
          </p:nvSpPr>
          <p:spPr bwMode="auto">
            <a:xfrm flipV="1">
              <a:off x="3021" y="3456"/>
              <a:ext cx="240"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64">
              <a:extLst>
                <a:ext uri="{FF2B5EF4-FFF2-40B4-BE49-F238E27FC236}">
                  <a16:creationId xmlns:a16="http://schemas.microsoft.com/office/drawing/2014/main" id="{BEC8259E-CA78-46E7-9182-C94D6AF9F54D}"/>
                </a:ext>
              </a:extLst>
            </p:cNvPr>
            <p:cNvSpPr txBox="1">
              <a:spLocks noChangeArrowheads="1"/>
            </p:cNvSpPr>
            <p:nvPr/>
          </p:nvSpPr>
          <p:spPr bwMode="auto">
            <a:xfrm>
              <a:off x="3216" y="3408"/>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grpSp>
      <p:grpSp>
        <p:nvGrpSpPr>
          <p:cNvPr id="15" name="Group 65">
            <a:extLst>
              <a:ext uri="{FF2B5EF4-FFF2-40B4-BE49-F238E27FC236}">
                <a16:creationId xmlns:a16="http://schemas.microsoft.com/office/drawing/2014/main" id="{2C09AD00-7EED-472A-A2C5-FE3132DDDB89}"/>
              </a:ext>
            </a:extLst>
          </p:cNvPr>
          <p:cNvGrpSpPr>
            <a:grpSpLocks/>
          </p:cNvGrpSpPr>
          <p:nvPr/>
        </p:nvGrpSpPr>
        <p:grpSpPr bwMode="auto">
          <a:xfrm>
            <a:off x="2171700" y="3717032"/>
            <a:ext cx="4800600" cy="1981200"/>
            <a:chOff x="1392" y="2160"/>
            <a:chExt cx="3024" cy="1248"/>
          </a:xfrm>
        </p:grpSpPr>
        <p:grpSp>
          <p:nvGrpSpPr>
            <p:cNvPr id="109606" name="Group 66">
              <a:extLst>
                <a:ext uri="{FF2B5EF4-FFF2-40B4-BE49-F238E27FC236}">
                  <a16:creationId xmlns:a16="http://schemas.microsoft.com/office/drawing/2014/main" id="{94EB9DB3-5212-4E6C-87AB-6BC19B945C5B}"/>
                </a:ext>
              </a:extLst>
            </p:cNvPr>
            <p:cNvGrpSpPr>
              <a:grpSpLocks/>
            </p:cNvGrpSpPr>
            <p:nvPr/>
          </p:nvGrpSpPr>
          <p:grpSpPr bwMode="auto">
            <a:xfrm>
              <a:off x="1392" y="2160"/>
              <a:ext cx="3024" cy="1248"/>
              <a:chOff x="1392" y="2160"/>
              <a:chExt cx="3024" cy="1248"/>
            </a:xfrm>
          </p:grpSpPr>
          <p:sp>
            <p:nvSpPr>
              <p:cNvPr id="109608" name="Freeform 67">
                <a:extLst>
                  <a:ext uri="{FF2B5EF4-FFF2-40B4-BE49-F238E27FC236}">
                    <a16:creationId xmlns:a16="http://schemas.microsoft.com/office/drawing/2014/main" id="{EB1A39BA-86B9-4190-9FF0-C429C5CB6BCB}"/>
                  </a:ext>
                </a:extLst>
              </p:cNvPr>
              <p:cNvSpPr>
                <a:spLocks/>
              </p:cNvSpPr>
              <p:nvPr/>
            </p:nvSpPr>
            <p:spPr bwMode="auto">
              <a:xfrm>
                <a:off x="1392" y="2160"/>
                <a:ext cx="3024" cy="664"/>
              </a:xfrm>
              <a:custGeom>
                <a:avLst/>
                <a:gdLst>
                  <a:gd name="T0" fmla="*/ 3024 w 3024"/>
                  <a:gd name="T1" fmla="*/ 0 h 664"/>
                  <a:gd name="T2" fmla="*/ 2592 w 3024"/>
                  <a:gd name="T3" fmla="*/ 528 h 664"/>
                  <a:gd name="T4" fmla="*/ 432 w 3024"/>
                  <a:gd name="T5" fmla="*/ 576 h 664"/>
                  <a:gd name="T6" fmla="*/ 0 w 3024"/>
                  <a:gd name="T7" fmla="*/ 0 h 664"/>
                  <a:gd name="T8" fmla="*/ 0 60000 65536"/>
                  <a:gd name="T9" fmla="*/ 0 60000 65536"/>
                  <a:gd name="T10" fmla="*/ 0 60000 65536"/>
                  <a:gd name="T11" fmla="*/ 0 60000 65536"/>
                  <a:gd name="T12" fmla="*/ 0 w 3024"/>
                  <a:gd name="T13" fmla="*/ 0 h 664"/>
                  <a:gd name="T14" fmla="*/ 3024 w 3024"/>
                  <a:gd name="T15" fmla="*/ 664 h 664"/>
                </a:gdLst>
                <a:ahLst/>
                <a:cxnLst>
                  <a:cxn ang="T8">
                    <a:pos x="T0" y="T1"/>
                  </a:cxn>
                  <a:cxn ang="T9">
                    <a:pos x="T2" y="T3"/>
                  </a:cxn>
                  <a:cxn ang="T10">
                    <a:pos x="T4" y="T5"/>
                  </a:cxn>
                  <a:cxn ang="T11">
                    <a:pos x="T6" y="T7"/>
                  </a:cxn>
                </a:cxnLst>
                <a:rect l="T12" t="T13" r="T14" b="T15"/>
                <a:pathLst>
                  <a:path w="3024" h="664">
                    <a:moveTo>
                      <a:pt x="3024" y="0"/>
                    </a:moveTo>
                    <a:cubicBezTo>
                      <a:pt x="3024" y="216"/>
                      <a:pt x="3024" y="432"/>
                      <a:pt x="2592" y="528"/>
                    </a:cubicBezTo>
                    <a:cubicBezTo>
                      <a:pt x="2160" y="624"/>
                      <a:pt x="864" y="664"/>
                      <a:pt x="432" y="576"/>
                    </a:cubicBezTo>
                    <a:cubicBezTo>
                      <a:pt x="0" y="488"/>
                      <a:pt x="0" y="244"/>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09609" name="Freeform 68">
                <a:extLst>
                  <a:ext uri="{FF2B5EF4-FFF2-40B4-BE49-F238E27FC236}">
                    <a16:creationId xmlns:a16="http://schemas.microsoft.com/office/drawing/2014/main" id="{8BC3B4FC-210A-41B8-908F-A9BE9C239E1B}"/>
                  </a:ext>
                </a:extLst>
              </p:cNvPr>
              <p:cNvSpPr>
                <a:spLocks/>
              </p:cNvSpPr>
              <p:nvPr/>
            </p:nvSpPr>
            <p:spPr bwMode="auto">
              <a:xfrm>
                <a:off x="3120" y="2736"/>
                <a:ext cx="528" cy="672"/>
              </a:xfrm>
              <a:custGeom>
                <a:avLst/>
                <a:gdLst>
                  <a:gd name="T0" fmla="*/ 528 w 528"/>
                  <a:gd name="T1" fmla="*/ 0 h 672"/>
                  <a:gd name="T2" fmla="*/ 192 w 528"/>
                  <a:gd name="T3" fmla="*/ 336 h 672"/>
                  <a:gd name="T4" fmla="*/ 0 w 528"/>
                  <a:gd name="T5" fmla="*/ 672 h 672"/>
                  <a:gd name="T6" fmla="*/ 0 60000 65536"/>
                  <a:gd name="T7" fmla="*/ 0 60000 65536"/>
                  <a:gd name="T8" fmla="*/ 0 60000 65536"/>
                  <a:gd name="T9" fmla="*/ 0 w 528"/>
                  <a:gd name="T10" fmla="*/ 0 h 672"/>
                  <a:gd name="T11" fmla="*/ 528 w 528"/>
                  <a:gd name="T12" fmla="*/ 672 h 672"/>
                </a:gdLst>
                <a:ahLst/>
                <a:cxnLst>
                  <a:cxn ang="T6">
                    <a:pos x="T0" y="T1"/>
                  </a:cxn>
                  <a:cxn ang="T7">
                    <a:pos x="T2" y="T3"/>
                  </a:cxn>
                  <a:cxn ang="T8">
                    <a:pos x="T4" y="T5"/>
                  </a:cxn>
                </a:cxnLst>
                <a:rect l="T9" t="T10" r="T11" b="T12"/>
                <a:pathLst>
                  <a:path w="528" h="672">
                    <a:moveTo>
                      <a:pt x="528" y="0"/>
                    </a:moveTo>
                    <a:cubicBezTo>
                      <a:pt x="404" y="112"/>
                      <a:pt x="280" y="224"/>
                      <a:pt x="192" y="336"/>
                    </a:cubicBezTo>
                    <a:cubicBezTo>
                      <a:pt x="104" y="448"/>
                      <a:pt x="32" y="616"/>
                      <a:pt x="0"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sp>
          <p:nvSpPr>
            <p:cNvPr id="109607" name="Text Box 69">
              <a:extLst>
                <a:ext uri="{FF2B5EF4-FFF2-40B4-BE49-F238E27FC236}">
                  <a16:creationId xmlns:a16="http://schemas.microsoft.com/office/drawing/2014/main" id="{2D4337F9-F7B9-426D-B905-E70FFE26D188}"/>
                </a:ext>
              </a:extLst>
            </p:cNvPr>
            <p:cNvSpPr txBox="1">
              <a:spLocks noChangeArrowheads="1"/>
            </p:cNvSpPr>
            <p:nvPr/>
          </p:nvSpPr>
          <p:spPr bwMode="auto">
            <a:xfrm>
              <a:off x="3446" y="2468"/>
              <a:ext cx="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grpSp>
      <p:graphicFrame>
        <p:nvGraphicFramePr>
          <p:cNvPr id="4" name="表格 3">
            <a:extLst>
              <a:ext uri="{FF2B5EF4-FFF2-40B4-BE49-F238E27FC236}">
                <a16:creationId xmlns:a16="http://schemas.microsoft.com/office/drawing/2014/main" id="{8C6CE51C-1ED0-431C-BF2A-EB10B146CD0C}"/>
              </a:ext>
            </a:extLst>
          </p:cNvPr>
          <p:cNvGraphicFramePr>
            <a:graphicFrameLocks noGrp="1"/>
          </p:cNvGraphicFramePr>
          <p:nvPr>
            <p:extLst>
              <p:ext uri="{D42A27DB-BD31-4B8C-83A1-F6EECF244321}">
                <p14:modId xmlns:p14="http://schemas.microsoft.com/office/powerpoint/2010/main" val="1609692339"/>
              </p:ext>
            </p:extLst>
          </p:nvPr>
        </p:nvGraphicFramePr>
        <p:xfrm>
          <a:off x="304800" y="55562"/>
          <a:ext cx="8610600" cy="1201738"/>
        </p:xfrm>
        <a:graphic>
          <a:graphicData uri="http://schemas.openxmlformats.org/drawingml/2006/table">
            <a:tbl>
              <a:tblPr/>
              <a:tblGrid>
                <a:gridCol w="1422400">
                  <a:extLst>
                    <a:ext uri="{9D8B030D-6E8A-4147-A177-3AD203B41FA5}">
                      <a16:colId xmlns:a16="http://schemas.microsoft.com/office/drawing/2014/main" val="27221058"/>
                    </a:ext>
                  </a:extLst>
                </a:gridCol>
                <a:gridCol w="1244600">
                  <a:extLst>
                    <a:ext uri="{9D8B030D-6E8A-4147-A177-3AD203B41FA5}">
                      <a16:colId xmlns:a16="http://schemas.microsoft.com/office/drawing/2014/main" val="94910965"/>
                    </a:ext>
                  </a:extLst>
                </a:gridCol>
                <a:gridCol w="1295400">
                  <a:extLst>
                    <a:ext uri="{9D8B030D-6E8A-4147-A177-3AD203B41FA5}">
                      <a16:colId xmlns:a16="http://schemas.microsoft.com/office/drawing/2014/main" val="3178431015"/>
                    </a:ext>
                  </a:extLst>
                </a:gridCol>
                <a:gridCol w="1371600">
                  <a:extLst>
                    <a:ext uri="{9D8B030D-6E8A-4147-A177-3AD203B41FA5}">
                      <a16:colId xmlns:a16="http://schemas.microsoft.com/office/drawing/2014/main" val="867506539"/>
                    </a:ext>
                  </a:extLst>
                </a:gridCol>
                <a:gridCol w="1778000">
                  <a:extLst>
                    <a:ext uri="{9D8B030D-6E8A-4147-A177-3AD203B41FA5}">
                      <a16:colId xmlns:a16="http://schemas.microsoft.com/office/drawing/2014/main" val="3294811919"/>
                    </a:ext>
                  </a:extLst>
                </a:gridCol>
                <a:gridCol w="1498600">
                  <a:extLst>
                    <a:ext uri="{9D8B030D-6E8A-4147-A177-3AD203B41FA5}">
                      <a16:colId xmlns:a16="http://schemas.microsoft.com/office/drawing/2014/main" val="1243592786"/>
                    </a:ext>
                  </a:extLst>
                </a:gridCol>
              </a:tblGrid>
              <a:tr h="7350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909900503"/>
                  </a:ext>
                </a:extLst>
              </a:tr>
              <a:tr h="466725">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BusRd/Flush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P3’s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6628205"/>
                  </a:ext>
                </a:extLst>
              </a:tr>
            </a:tbl>
          </a:graphicData>
        </a:graphic>
      </p:graphicFrame>
    </p:spTree>
    <p:extLst>
      <p:ext uri="{BB962C8B-B14F-4D97-AF65-F5344CB8AC3E}">
        <p14:creationId xmlns:p14="http://schemas.microsoft.com/office/powerpoint/2010/main" val="4151564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5">
            <a:extLst>
              <a:ext uri="{FF2B5EF4-FFF2-40B4-BE49-F238E27FC236}">
                <a16:creationId xmlns:a16="http://schemas.microsoft.com/office/drawing/2014/main" id="{961D75CE-31E9-46E2-A1F9-7832707695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6DF9C48-C62A-4CEA-965D-A7ACC6F32A64}" type="slidenum">
              <a:rPr lang="en-US" altLang="zh-CN" sz="1200"/>
              <a:pPr/>
              <a:t>76</a:t>
            </a:fld>
            <a:endParaRPr lang="en-US" altLang="zh-CN" sz="1200"/>
          </a:p>
        </p:txBody>
      </p:sp>
      <p:sp>
        <p:nvSpPr>
          <p:cNvPr id="111621" name="Oval 3">
            <a:extLst>
              <a:ext uri="{FF2B5EF4-FFF2-40B4-BE49-F238E27FC236}">
                <a16:creationId xmlns:a16="http://schemas.microsoft.com/office/drawing/2014/main" id="{46E6AA3D-040F-4AAD-852C-82AA0CC0E0E2}"/>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11622" name="Group 4">
            <a:extLst>
              <a:ext uri="{FF2B5EF4-FFF2-40B4-BE49-F238E27FC236}">
                <a16:creationId xmlns:a16="http://schemas.microsoft.com/office/drawing/2014/main" id="{F2B19C82-8B56-429F-AC4F-8DCA5E8473AC}"/>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111668" name="Rectangle 5">
              <a:extLst>
                <a:ext uri="{FF2B5EF4-FFF2-40B4-BE49-F238E27FC236}">
                  <a16:creationId xmlns:a16="http://schemas.microsoft.com/office/drawing/2014/main" id="{CD37F560-6EC9-4CEB-A74D-4BF660ACE84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69" name="Rectangle 6">
              <a:extLst>
                <a:ext uri="{FF2B5EF4-FFF2-40B4-BE49-F238E27FC236}">
                  <a16:creationId xmlns:a16="http://schemas.microsoft.com/office/drawing/2014/main" id="{CAF666A6-4180-44AA-80EC-763D365C73D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1623" name="Group 7">
            <a:extLst>
              <a:ext uri="{FF2B5EF4-FFF2-40B4-BE49-F238E27FC236}">
                <a16:creationId xmlns:a16="http://schemas.microsoft.com/office/drawing/2014/main" id="{2D8F2DFF-D90A-46AD-ACD4-6D1ACD318258}"/>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111666" name="Rectangle 8">
              <a:extLst>
                <a:ext uri="{FF2B5EF4-FFF2-40B4-BE49-F238E27FC236}">
                  <a16:creationId xmlns:a16="http://schemas.microsoft.com/office/drawing/2014/main" id="{1AA537C0-F7B5-4C89-8478-E8A02C6638B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67" name="Rectangle 9">
              <a:extLst>
                <a:ext uri="{FF2B5EF4-FFF2-40B4-BE49-F238E27FC236}">
                  <a16:creationId xmlns:a16="http://schemas.microsoft.com/office/drawing/2014/main" id="{F47EAF4C-EFDB-4FD3-9625-CEDB5081F7C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1624" name="Line 10">
            <a:extLst>
              <a:ext uri="{FF2B5EF4-FFF2-40B4-BE49-F238E27FC236}">
                <a16:creationId xmlns:a16="http://schemas.microsoft.com/office/drawing/2014/main" id="{1A53364D-7ECD-4E2F-9DE1-340A1421E34E}"/>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5" name="Oval 11">
            <a:extLst>
              <a:ext uri="{FF2B5EF4-FFF2-40B4-BE49-F238E27FC236}">
                <a16:creationId xmlns:a16="http://schemas.microsoft.com/office/drawing/2014/main" id="{1B05792E-5CB6-48D9-AD4D-DD0F5EACFDC4}"/>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11626" name="Group 12">
            <a:extLst>
              <a:ext uri="{FF2B5EF4-FFF2-40B4-BE49-F238E27FC236}">
                <a16:creationId xmlns:a16="http://schemas.microsoft.com/office/drawing/2014/main" id="{81FD4CD0-5A13-40A4-803D-BBA7F98DF6F7}"/>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111664" name="Rectangle 13">
              <a:extLst>
                <a:ext uri="{FF2B5EF4-FFF2-40B4-BE49-F238E27FC236}">
                  <a16:creationId xmlns:a16="http://schemas.microsoft.com/office/drawing/2014/main" id="{D0CCE0E7-8C45-4C52-BB37-C4389F86932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65" name="Rectangle 14">
              <a:extLst>
                <a:ext uri="{FF2B5EF4-FFF2-40B4-BE49-F238E27FC236}">
                  <a16:creationId xmlns:a16="http://schemas.microsoft.com/office/drawing/2014/main" id="{08794420-81F2-48A1-A603-DC2ADC5BB09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1627" name="Group 15">
            <a:extLst>
              <a:ext uri="{FF2B5EF4-FFF2-40B4-BE49-F238E27FC236}">
                <a16:creationId xmlns:a16="http://schemas.microsoft.com/office/drawing/2014/main" id="{709D8DA4-0CF3-40C4-9A7D-92361F4035E9}"/>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111662" name="Rectangle 16">
              <a:extLst>
                <a:ext uri="{FF2B5EF4-FFF2-40B4-BE49-F238E27FC236}">
                  <a16:creationId xmlns:a16="http://schemas.microsoft.com/office/drawing/2014/main" id="{3113E89B-E640-48A1-ABEF-22E7553E44E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63" name="Rectangle 17">
              <a:extLst>
                <a:ext uri="{FF2B5EF4-FFF2-40B4-BE49-F238E27FC236}">
                  <a16:creationId xmlns:a16="http://schemas.microsoft.com/office/drawing/2014/main" id="{0382FDD3-A037-45A8-A17E-46D1EA01D7E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1628" name="Line 18">
            <a:extLst>
              <a:ext uri="{FF2B5EF4-FFF2-40B4-BE49-F238E27FC236}">
                <a16:creationId xmlns:a16="http://schemas.microsoft.com/office/drawing/2014/main" id="{E1AC2ED1-676F-4962-A6AA-421FE943C38A}"/>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629" name="Group 19">
            <a:extLst>
              <a:ext uri="{FF2B5EF4-FFF2-40B4-BE49-F238E27FC236}">
                <a16:creationId xmlns:a16="http://schemas.microsoft.com/office/drawing/2014/main" id="{FD703394-5F48-4CD6-95AB-FFD3FA6F0A9D}"/>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111650" name="Oval 20">
              <a:extLst>
                <a:ext uri="{FF2B5EF4-FFF2-40B4-BE49-F238E27FC236}">
                  <a16:creationId xmlns:a16="http://schemas.microsoft.com/office/drawing/2014/main" id="{E17E52F8-448F-4DA7-A780-B8968AC185BD}"/>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11651" name="Group 21">
              <a:extLst>
                <a:ext uri="{FF2B5EF4-FFF2-40B4-BE49-F238E27FC236}">
                  <a16:creationId xmlns:a16="http://schemas.microsoft.com/office/drawing/2014/main" id="{D16762D4-7FB8-4EFB-9E05-3F2D93550A26}"/>
                </a:ext>
              </a:extLst>
            </p:cNvPr>
            <p:cNvGrpSpPr>
              <a:grpSpLocks/>
            </p:cNvGrpSpPr>
            <p:nvPr/>
          </p:nvGrpSpPr>
          <p:grpSpPr bwMode="auto">
            <a:xfrm>
              <a:off x="1008" y="1920"/>
              <a:ext cx="1056" cy="720"/>
              <a:chOff x="1008" y="1968"/>
              <a:chExt cx="1056" cy="720"/>
            </a:xfrm>
            <a:grpFill/>
          </p:grpSpPr>
          <p:grpSp>
            <p:nvGrpSpPr>
              <p:cNvPr id="111653" name="Group 22">
                <a:extLst>
                  <a:ext uri="{FF2B5EF4-FFF2-40B4-BE49-F238E27FC236}">
                    <a16:creationId xmlns:a16="http://schemas.microsoft.com/office/drawing/2014/main" id="{612CC843-6A08-4EA1-800B-9AEFB1667A4F}"/>
                  </a:ext>
                </a:extLst>
              </p:cNvPr>
              <p:cNvGrpSpPr>
                <a:grpSpLocks/>
              </p:cNvGrpSpPr>
              <p:nvPr/>
            </p:nvGrpSpPr>
            <p:grpSpPr bwMode="auto">
              <a:xfrm>
                <a:off x="1008" y="2208"/>
                <a:ext cx="1056" cy="240"/>
                <a:chOff x="1152" y="2304"/>
                <a:chExt cx="1056" cy="480"/>
              </a:xfrm>
              <a:grpFill/>
            </p:grpSpPr>
            <p:sp>
              <p:nvSpPr>
                <p:cNvPr id="111660" name="Rectangle 23">
                  <a:extLst>
                    <a:ext uri="{FF2B5EF4-FFF2-40B4-BE49-F238E27FC236}">
                      <a16:creationId xmlns:a16="http://schemas.microsoft.com/office/drawing/2014/main" id="{2501B2B2-121D-429B-A049-0084A96A290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61" name="Rectangle 24">
                  <a:extLst>
                    <a:ext uri="{FF2B5EF4-FFF2-40B4-BE49-F238E27FC236}">
                      <a16:creationId xmlns:a16="http://schemas.microsoft.com/office/drawing/2014/main" id="{EC480A71-4714-4F0D-BC9E-C6B0FE8C515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1654" name="Group 25">
                <a:extLst>
                  <a:ext uri="{FF2B5EF4-FFF2-40B4-BE49-F238E27FC236}">
                    <a16:creationId xmlns:a16="http://schemas.microsoft.com/office/drawing/2014/main" id="{FFF202CC-FEEE-443E-87AD-C374A9E0C18F}"/>
                  </a:ext>
                </a:extLst>
              </p:cNvPr>
              <p:cNvGrpSpPr>
                <a:grpSpLocks/>
              </p:cNvGrpSpPr>
              <p:nvPr/>
            </p:nvGrpSpPr>
            <p:grpSpPr bwMode="auto">
              <a:xfrm>
                <a:off x="1008" y="2448"/>
                <a:ext cx="1056" cy="240"/>
                <a:chOff x="1152" y="2304"/>
                <a:chExt cx="1056" cy="480"/>
              </a:xfrm>
              <a:grpFill/>
            </p:grpSpPr>
            <p:sp>
              <p:nvSpPr>
                <p:cNvPr id="111658" name="Rectangle 26">
                  <a:extLst>
                    <a:ext uri="{FF2B5EF4-FFF2-40B4-BE49-F238E27FC236}">
                      <a16:creationId xmlns:a16="http://schemas.microsoft.com/office/drawing/2014/main" id="{64D0EDE1-A0D1-46E7-89F1-3EF127ACFA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59" name="Rectangle 27">
                  <a:extLst>
                    <a:ext uri="{FF2B5EF4-FFF2-40B4-BE49-F238E27FC236}">
                      <a16:creationId xmlns:a16="http://schemas.microsoft.com/office/drawing/2014/main" id="{C0E82269-0A5C-4E5B-BFBA-AD80A273298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1655" name="Group 28">
                <a:extLst>
                  <a:ext uri="{FF2B5EF4-FFF2-40B4-BE49-F238E27FC236}">
                    <a16:creationId xmlns:a16="http://schemas.microsoft.com/office/drawing/2014/main" id="{EBAAB925-6B4C-46CE-AD73-6FDBB8A9C495}"/>
                  </a:ext>
                </a:extLst>
              </p:cNvPr>
              <p:cNvGrpSpPr>
                <a:grpSpLocks/>
              </p:cNvGrpSpPr>
              <p:nvPr/>
            </p:nvGrpSpPr>
            <p:grpSpPr bwMode="auto">
              <a:xfrm>
                <a:off x="1008" y="1968"/>
                <a:ext cx="1056" cy="240"/>
                <a:chOff x="1152" y="2304"/>
                <a:chExt cx="1056" cy="480"/>
              </a:xfrm>
              <a:grpFill/>
            </p:grpSpPr>
            <p:sp>
              <p:nvSpPr>
                <p:cNvPr id="111656" name="Rectangle 29">
                  <a:extLst>
                    <a:ext uri="{FF2B5EF4-FFF2-40B4-BE49-F238E27FC236}">
                      <a16:creationId xmlns:a16="http://schemas.microsoft.com/office/drawing/2014/main" id="{BD32E4E7-2B56-4C70-941A-CB2AF2F3903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57" name="Rectangle 30">
                  <a:extLst>
                    <a:ext uri="{FF2B5EF4-FFF2-40B4-BE49-F238E27FC236}">
                      <a16:creationId xmlns:a16="http://schemas.microsoft.com/office/drawing/2014/main" id="{63189AD3-73A3-4811-A53A-3E427AF8D89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111652" name="Line 31">
              <a:extLst>
                <a:ext uri="{FF2B5EF4-FFF2-40B4-BE49-F238E27FC236}">
                  <a16:creationId xmlns:a16="http://schemas.microsoft.com/office/drawing/2014/main" id="{ACEDFC48-3FA2-4555-8EEA-A38AD117366C}"/>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111630" name="Line 32">
            <a:extLst>
              <a:ext uri="{FF2B5EF4-FFF2-40B4-BE49-F238E27FC236}">
                <a16:creationId xmlns:a16="http://schemas.microsoft.com/office/drawing/2014/main" id="{94E56EBF-ED09-4EC8-BC08-2C9D98CF8008}"/>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1" name="AutoShape 33">
            <a:extLst>
              <a:ext uri="{FF2B5EF4-FFF2-40B4-BE49-F238E27FC236}">
                <a16:creationId xmlns:a16="http://schemas.microsoft.com/office/drawing/2014/main" id="{21943013-47E5-40C7-8BCE-43D9B31E8C90}"/>
              </a:ext>
            </a:extLst>
          </p:cNvPr>
          <p:cNvSpPr>
            <a:spLocks noChangeArrowheads="1"/>
          </p:cNvSpPr>
          <p:nvPr/>
        </p:nvSpPr>
        <p:spPr bwMode="auto">
          <a:xfrm>
            <a:off x="19050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1632" name="AutoShape 34">
            <a:extLst>
              <a:ext uri="{FF2B5EF4-FFF2-40B4-BE49-F238E27FC236}">
                <a16:creationId xmlns:a16="http://schemas.microsoft.com/office/drawing/2014/main" id="{8336484C-9EDE-4FB2-8F57-C14729BD7BF4}"/>
              </a:ext>
            </a:extLst>
          </p:cNvPr>
          <p:cNvSpPr>
            <a:spLocks noChangeArrowheads="1"/>
          </p:cNvSpPr>
          <p:nvPr/>
        </p:nvSpPr>
        <p:spPr bwMode="auto">
          <a:xfrm>
            <a:off x="4267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1633" name="AutoShape 35">
            <a:extLst>
              <a:ext uri="{FF2B5EF4-FFF2-40B4-BE49-F238E27FC236}">
                <a16:creationId xmlns:a16="http://schemas.microsoft.com/office/drawing/2014/main" id="{865A0A0E-3CAC-4077-850B-1FFB09F00144}"/>
              </a:ext>
            </a:extLst>
          </p:cNvPr>
          <p:cNvSpPr>
            <a:spLocks noChangeArrowheads="1"/>
          </p:cNvSpPr>
          <p:nvPr/>
        </p:nvSpPr>
        <p:spPr bwMode="auto">
          <a:xfrm>
            <a:off x="6553200" y="38100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1634" name="Rectangle 36">
            <a:extLst>
              <a:ext uri="{FF2B5EF4-FFF2-40B4-BE49-F238E27FC236}">
                <a16:creationId xmlns:a16="http://schemas.microsoft.com/office/drawing/2014/main" id="{6EEB4EAD-A224-4231-ABAC-10F487A01496}"/>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1635" name="Rectangle 37">
            <a:extLst>
              <a:ext uri="{FF2B5EF4-FFF2-40B4-BE49-F238E27FC236}">
                <a16:creationId xmlns:a16="http://schemas.microsoft.com/office/drawing/2014/main" id="{DCD5DF8C-AAD0-4A90-8440-608C4E65763A}"/>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36" name="Rectangle 38">
            <a:extLst>
              <a:ext uri="{FF2B5EF4-FFF2-40B4-BE49-F238E27FC236}">
                <a16:creationId xmlns:a16="http://schemas.microsoft.com/office/drawing/2014/main" id="{8CC7C4CA-7977-4A6E-B5FF-4A61472C1449}"/>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1637" name="AutoShape 39">
            <a:extLst>
              <a:ext uri="{FF2B5EF4-FFF2-40B4-BE49-F238E27FC236}">
                <a16:creationId xmlns:a16="http://schemas.microsoft.com/office/drawing/2014/main" id="{87D4EBA1-4799-46BD-BD36-42AA98372F39}"/>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11638" name="Line 40">
            <a:extLst>
              <a:ext uri="{FF2B5EF4-FFF2-40B4-BE49-F238E27FC236}">
                <a16:creationId xmlns:a16="http://schemas.microsoft.com/office/drawing/2014/main" id="{8F673E8E-6EBE-463E-B477-1E3E9BA5C236}"/>
              </a:ext>
            </a:extLst>
          </p:cNvPr>
          <p:cNvSpPr>
            <a:spLocks noChangeShapeType="1"/>
          </p:cNvSpPr>
          <p:nvPr/>
        </p:nvSpPr>
        <p:spPr bwMode="auto">
          <a:xfrm>
            <a:off x="23622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9" name="Line 41">
            <a:extLst>
              <a:ext uri="{FF2B5EF4-FFF2-40B4-BE49-F238E27FC236}">
                <a16:creationId xmlns:a16="http://schemas.microsoft.com/office/drawing/2014/main" id="{5018D96E-8B90-4238-8501-0204B352E6F8}"/>
              </a:ext>
            </a:extLst>
          </p:cNvPr>
          <p:cNvSpPr>
            <a:spLocks noChangeShapeType="1"/>
          </p:cNvSpPr>
          <p:nvPr/>
        </p:nvSpPr>
        <p:spPr bwMode="auto">
          <a:xfrm>
            <a:off x="4800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0" name="Line 42">
            <a:extLst>
              <a:ext uri="{FF2B5EF4-FFF2-40B4-BE49-F238E27FC236}">
                <a16:creationId xmlns:a16="http://schemas.microsoft.com/office/drawing/2014/main" id="{DA024358-863A-4335-917A-130B6C5C43E1}"/>
              </a:ext>
            </a:extLst>
          </p:cNvPr>
          <p:cNvSpPr>
            <a:spLocks noChangeShapeType="1"/>
          </p:cNvSpPr>
          <p:nvPr/>
        </p:nvSpPr>
        <p:spPr bwMode="auto">
          <a:xfrm>
            <a:off x="7086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1" name="Line 43">
            <a:extLst>
              <a:ext uri="{FF2B5EF4-FFF2-40B4-BE49-F238E27FC236}">
                <a16:creationId xmlns:a16="http://schemas.microsoft.com/office/drawing/2014/main" id="{FA7CD170-D021-44AC-B065-0F8C1C7333B7}"/>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2" name="Rectangle 44">
            <a:extLst>
              <a:ext uri="{FF2B5EF4-FFF2-40B4-BE49-F238E27FC236}">
                <a16:creationId xmlns:a16="http://schemas.microsoft.com/office/drawing/2014/main" id="{9ABD7D5D-95D0-4204-B422-0AC5E116DDF5}"/>
              </a:ext>
            </a:extLst>
          </p:cNvPr>
          <p:cNvSpPr>
            <a:spLocks noChangeArrowheads="1"/>
          </p:cNvSpPr>
          <p:nvPr/>
        </p:nvSpPr>
        <p:spPr bwMode="auto">
          <a:xfrm>
            <a:off x="16002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1643" name="Rectangle 45">
            <a:extLst>
              <a:ext uri="{FF2B5EF4-FFF2-40B4-BE49-F238E27FC236}">
                <a16:creationId xmlns:a16="http://schemas.microsoft.com/office/drawing/2014/main" id="{D9C5CB65-148A-4996-96A4-C6E7D3599B4F}"/>
              </a:ext>
            </a:extLst>
          </p:cNvPr>
          <p:cNvSpPr>
            <a:spLocks noChangeArrowheads="1"/>
          </p:cNvSpPr>
          <p:nvPr/>
        </p:nvSpPr>
        <p:spPr bwMode="auto">
          <a:xfrm>
            <a:off x="28194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111644" name="Rectangle 46">
            <a:extLst>
              <a:ext uri="{FF2B5EF4-FFF2-40B4-BE49-F238E27FC236}">
                <a16:creationId xmlns:a16="http://schemas.microsoft.com/office/drawing/2014/main" id="{D7283DBB-5BEE-4AF3-8F49-B5E48FB38530}"/>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1645" name="Rectangle 47">
            <a:extLst>
              <a:ext uri="{FF2B5EF4-FFF2-40B4-BE49-F238E27FC236}">
                <a16:creationId xmlns:a16="http://schemas.microsoft.com/office/drawing/2014/main" id="{A8071ECB-BFEC-4AE5-B36E-25F4EC25B3A9}"/>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11" name="Group 48">
            <a:extLst>
              <a:ext uri="{FF2B5EF4-FFF2-40B4-BE49-F238E27FC236}">
                <a16:creationId xmlns:a16="http://schemas.microsoft.com/office/drawing/2014/main" id="{278341E4-2B01-43F4-8472-A1EB58DA516A}"/>
              </a:ext>
            </a:extLst>
          </p:cNvPr>
          <p:cNvGrpSpPr>
            <a:grpSpLocks/>
          </p:cNvGrpSpPr>
          <p:nvPr/>
        </p:nvGrpSpPr>
        <p:grpSpPr bwMode="auto">
          <a:xfrm>
            <a:off x="7620000" y="2057400"/>
            <a:ext cx="1436688" cy="1295400"/>
            <a:chOff x="4800" y="1296"/>
            <a:chExt cx="905" cy="816"/>
          </a:xfrm>
        </p:grpSpPr>
        <p:sp>
          <p:nvSpPr>
            <p:cNvPr id="111648" name="Text Box 49">
              <a:extLst>
                <a:ext uri="{FF2B5EF4-FFF2-40B4-BE49-F238E27FC236}">
                  <a16:creationId xmlns:a16="http://schemas.microsoft.com/office/drawing/2014/main" id="{77044AD3-A85C-4478-8DC6-60448E2A2141}"/>
                </a:ext>
              </a:extLst>
            </p:cNvPr>
            <p:cNvSpPr txBox="1">
              <a:spLocks noChangeArrowheads="1"/>
            </p:cNvSpPr>
            <p:nvPr/>
          </p:nvSpPr>
          <p:spPr bwMode="auto">
            <a:xfrm>
              <a:off x="5184" y="1632"/>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111649" name="Freeform 50">
              <a:extLst>
                <a:ext uri="{FF2B5EF4-FFF2-40B4-BE49-F238E27FC236}">
                  <a16:creationId xmlns:a16="http://schemas.microsoft.com/office/drawing/2014/main" id="{C8765359-DE87-4BF9-AC13-82973113DE1C}"/>
                </a:ext>
              </a:extLst>
            </p:cNvPr>
            <p:cNvSpPr>
              <a:spLocks/>
            </p:cNvSpPr>
            <p:nvPr/>
          </p:nvSpPr>
          <p:spPr bwMode="auto">
            <a:xfrm>
              <a:off x="4800" y="1296"/>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sp>
        <p:nvSpPr>
          <p:cNvPr id="389171" name="Freeform 51">
            <a:extLst>
              <a:ext uri="{FF2B5EF4-FFF2-40B4-BE49-F238E27FC236}">
                <a16:creationId xmlns:a16="http://schemas.microsoft.com/office/drawing/2014/main" id="{C7CC3CEE-04E2-403D-85FF-2A1A7B95A8BE}"/>
              </a:ext>
            </a:extLst>
          </p:cNvPr>
          <p:cNvSpPr>
            <a:spLocks/>
          </p:cNvSpPr>
          <p:nvPr/>
        </p:nvSpPr>
        <p:spPr bwMode="auto">
          <a:xfrm>
            <a:off x="5981700" y="1981200"/>
            <a:ext cx="495300" cy="1219200"/>
          </a:xfrm>
          <a:custGeom>
            <a:avLst/>
            <a:gdLst>
              <a:gd name="T0" fmla="*/ 168 w 312"/>
              <a:gd name="T1" fmla="*/ 768 h 768"/>
              <a:gd name="T2" fmla="*/ 24 w 312"/>
              <a:gd name="T3" fmla="*/ 336 h 768"/>
              <a:gd name="T4" fmla="*/ 312 w 312"/>
              <a:gd name="T5" fmla="*/ 0 h 768"/>
              <a:gd name="T6" fmla="*/ 0 60000 65536"/>
              <a:gd name="T7" fmla="*/ 0 60000 65536"/>
              <a:gd name="T8" fmla="*/ 0 60000 65536"/>
              <a:gd name="T9" fmla="*/ 0 w 312"/>
              <a:gd name="T10" fmla="*/ 0 h 768"/>
              <a:gd name="T11" fmla="*/ 312 w 312"/>
              <a:gd name="T12" fmla="*/ 768 h 768"/>
            </a:gdLst>
            <a:ahLst/>
            <a:cxnLst>
              <a:cxn ang="T6">
                <a:pos x="T0" y="T1"/>
              </a:cxn>
              <a:cxn ang="T7">
                <a:pos x="T2" y="T3"/>
              </a:cxn>
              <a:cxn ang="T8">
                <a:pos x="T4" y="T5"/>
              </a:cxn>
            </a:cxnLst>
            <a:rect l="T9" t="T10" r="T11" b="T12"/>
            <a:pathLst>
              <a:path w="312" h="768">
                <a:moveTo>
                  <a:pt x="168" y="768"/>
                </a:moveTo>
                <a:cubicBezTo>
                  <a:pt x="84" y="616"/>
                  <a:pt x="0" y="464"/>
                  <a:pt x="24" y="336"/>
                </a:cubicBezTo>
                <a:cubicBezTo>
                  <a:pt x="48" y="208"/>
                  <a:pt x="180" y="104"/>
                  <a:pt x="31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aphicFrame>
        <p:nvGraphicFramePr>
          <p:cNvPr id="4" name="表格 3">
            <a:extLst>
              <a:ext uri="{FF2B5EF4-FFF2-40B4-BE49-F238E27FC236}">
                <a16:creationId xmlns:a16="http://schemas.microsoft.com/office/drawing/2014/main" id="{758C2B20-F8B6-4566-973C-FF32F00DCA4A}"/>
              </a:ext>
            </a:extLst>
          </p:cNvPr>
          <p:cNvGraphicFramePr>
            <a:graphicFrameLocks noGrp="1"/>
          </p:cNvGraphicFramePr>
          <p:nvPr>
            <p:extLst>
              <p:ext uri="{D42A27DB-BD31-4B8C-83A1-F6EECF244321}">
                <p14:modId xmlns:p14="http://schemas.microsoft.com/office/powerpoint/2010/main" val="1534957653"/>
              </p:ext>
            </p:extLst>
          </p:nvPr>
        </p:nvGraphicFramePr>
        <p:xfrm>
          <a:off x="304800" y="102393"/>
          <a:ext cx="8587680" cy="1140206"/>
        </p:xfrm>
        <a:graphic>
          <a:graphicData uri="http://schemas.openxmlformats.org/drawingml/2006/table">
            <a:tbl>
              <a:tblPr/>
              <a:tblGrid>
                <a:gridCol w="1418614">
                  <a:extLst>
                    <a:ext uri="{9D8B030D-6E8A-4147-A177-3AD203B41FA5}">
                      <a16:colId xmlns:a16="http://schemas.microsoft.com/office/drawing/2014/main" val="3913653859"/>
                    </a:ext>
                  </a:extLst>
                </a:gridCol>
                <a:gridCol w="1241287">
                  <a:extLst>
                    <a:ext uri="{9D8B030D-6E8A-4147-A177-3AD203B41FA5}">
                      <a16:colId xmlns:a16="http://schemas.microsoft.com/office/drawing/2014/main" val="2188163643"/>
                    </a:ext>
                  </a:extLst>
                </a:gridCol>
                <a:gridCol w="1291952">
                  <a:extLst>
                    <a:ext uri="{9D8B030D-6E8A-4147-A177-3AD203B41FA5}">
                      <a16:colId xmlns:a16="http://schemas.microsoft.com/office/drawing/2014/main" val="3382249577"/>
                    </a:ext>
                  </a:extLst>
                </a:gridCol>
                <a:gridCol w="1367949">
                  <a:extLst>
                    <a:ext uri="{9D8B030D-6E8A-4147-A177-3AD203B41FA5}">
                      <a16:colId xmlns:a16="http://schemas.microsoft.com/office/drawing/2014/main" val="610428811"/>
                    </a:ext>
                  </a:extLst>
                </a:gridCol>
                <a:gridCol w="1773267">
                  <a:extLst>
                    <a:ext uri="{9D8B030D-6E8A-4147-A177-3AD203B41FA5}">
                      <a16:colId xmlns:a16="http://schemas.microsoft.com/office/drawing/2014/main" val="101957840"/>
                    </a:ext>
                  </a:extLst>
                </a:gridCol>
                <a:gridCol w="1494611">
                  <a:extLst>
                    <a:ext uri="{9D8B030D-6E8A-4147-A177-3AD203B41FA5}">
                      <a16:colId xmlns:a16="http://schemas.microsoft.com/office/drawing/2014/main" val="2593817898"/>
                    </a:ext>
                  </a:extLst>
                </a:gridCol>
              </a:tblGrid>
              <a:tr h="647162">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496167157"/>
                  </a:ext>
                </a:extLst>
              </a:tr>
              <a:tr h="469646">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9708741"/>
                  </a:ext>
                </a:extLst>
              </a:tr>
            </a:tbl>
          </a:graphicData>
        </a:graphic>
      </p:graphicFrame>
    </p:spTree>
    <p:extLst>
      <p:ext uri="{BB962C8B-B14F-4D97-AF65-F5344CB8AC3E}">
        <p14:creationId xmlns:p14="http://schemas.microsoft.com/office/powerpoint/2010/main" val="3715236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5">
            <a:extLst>
              <a:ext uri="{FF2B5EF4-FFF2-40B4-BE49-F238E27FC236}">
                <a16:creationId xmlns:a16="http://schemas.microsoft.com/office/drawing/2014/main" id="{787C0FE9-E125-4E72-999B-DAFC357C7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BC65CE1-DF43-4241-9214-1911FC579EE2}" type="slidenum">
              <a:rPr lang="en-US" altLang="zh-CN" sz="1200"/>
              <a:pPr/>
              <a:t>77</a:t>
            </a:fld>
            <a:endParaRPr lang="en-US" altLang="zh-CN" sz="1200"/>
          </a:p>
        </p:txBody>
      </p:sp>
      <p:grpSp>
        <p:nvGrpSpPr>
          <p:cNvPr id="113668" name="Group 2">
            <a:extLst>
              <a:ext uri="{FF2B5EF4-FFF2-40B4-BE49-F238E27FC236}">
                <a16:creationId xmlns:a16="http://schemas.microsoft.com/office/drawing/2014/main" id="{7A316164-A94B-425C-BA86-EC456F40814A}"/>
              </a:ext>
            </a:extLst>
          </p:cNvPr>
          <p:cNvGrpSpPr>
            <a:grpSpLocks/>
          </p:cNvGrpSpPr>
          <p:nvPr/>
        </p:nvGrpSpPr>
        <p:grpSpPr bwMode="auto">
          <a:xfrm>
            <a:off x="3731568" y="3401144"/>
            <a:ext cx="1676400" cy="381000"/>
            <a:chOff x="1152" y="2304"/>
            <a:chExt cx="1056" cy="480"/>
          </a:xfrm>
          <a:solidFill>
            <a:schemeClr val="accent4">
              <a:lumMod val="20000"/>
              <a:lumOff val="80000"/>
            </a:schemeClr>
          </a:solidFill>
        </p:grpSpPr>
        <p:sp>
          <p:nvSpPr>
            <p:cNvPr id="113730" name="Rectangle 3">
              <a:extLst>
                <a:ext uri="{FF2B5EF4-FFF2-40B4-BE49-F238E27FC236}">
                  <a16:creationId xmlns:a16="http://schemas.microsoft.com/office/drawing/2014/main" id="{7983D693-D06E-48EA-88B9-BC60E3D4EC4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31" name="Rectangle 4">
              <a:extLst>
                <a:ext uri="{FF2B5EF4-FFF2-40B4-BE49-F238E27FC236}">
                  <a16:creationId xmlns:a16="http://schemas.microsoft.com/office/drawing/2014/main" id="{876EC288-94C7-46C4-96EC-2917FE02497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3670" name="Oval 6">
            <a:extLst>
              <a:ext uri="{FF2B5EF4-FFF2-40B4-BE49-F238E27FC236}">
                <a16:creationId xmlns:a16="http://schemas.microsoft.com/office/drawing/2014/main" id="{4C4939C5-F060-4516-B1AB-13B7B3819359}"/>
              </a:ext>
            </a:extLst>
          </p:cNvPr>
          <p:cNvSpPr>
            <a:spLocks noChangeArrowheads="1"/>
          </p:cNvSpPr>
          <p:nvPr/>
        </p:nvSpPr>
        <p:spPr bwMode="auto">
          <a:xfrm>
            <a:off x="1597968" y="1724744"/>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113671" name="Group 7">
            <a:extLst>
              <a:ext uri="{FF2B5EF4-FFF2-40B4-BE49-F238E27FC236}">
                <a16:creationId xmlns:a16="http://schemas.microsoft.com/office/drawing/2014/main" id="{460DEFDD-A720-4522-BBA2-40FFDC454137}"/>
              </a:ext>
            </a:extLst>
          </p:cNvPr>
          <p:cNvGrpSpPr>
            <a:grpSpLocks/>
          </p:cNvGrpSpPr>
          <p:nvPr/>
        </p:nvGrpSpPr>
        <p:grpSpPr bwMode="auto">
          <a:xfrm>
            <a:off x="1369368" y="3782144"/>
            <a:ext cx="1676400" cy="381000"/>
            <a:chOff x="1152" y="2304"/>
            <a:chExt cx="1056" cy="480"/>
          </a:xfrm>
          <a:solidFill>
            <a:schemeClr val="accent4">
              <a:lumMod val="20000"/>
              <a:lumOff val="80000"/>
            </a:schemeClr>
          </a:solidFill>
        </p:grpSpPr>
        <p:sp>
          <p:nvSpPr>
            <p:cNvPr id="113728" name="Rectangle 8">
              <a:extLst>
                <a:ext uri="{FF2B5EF4-FFF2-40B4-BE49-F238E27FC236}">
                  <a16:creationId xmlns:a16="http://schemas.microsoft.com/office/drawing/2014/main" id="{53089CFD-D682-481A-9229-8D7277137FE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29" name="Rectangle 9">
              <a:extLst>
                <a:ext uri="{FF2B5EF4-FFF2-40B4-BE49-F238E27FC236}">
                  <a16:creationId xmlns:a16="http://schemas.microsoft.com/office/drawing/2014/main" id="{A07923D5-368E-4782-9309-C949CF52BE8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3672" name="Group 10">
            <a:extLst>
              <a:ext uri="{FF2B5EF4-FFF2-40B4-BE49-F238E27FC236}">
                <a16:creationId xmlns:a16="http://schemas.microsoft.com/office/drawing/2014/main" id="{61DA5CBE-8C69-4FE4-A049-1046CF2E73FB}"/>
              </a:ext>
            </a:extLst>
          </p:cNvPr>
          <p:cNvGrpSpPr>
            <a:grpSpLocks/>
          </p:cNvGrpSpPr>
          <p:nvPr/>
        </p:nvGrpSpPr>
        <p:grpSpPr bwMode="auto">
          <a:xfrm>
            <a:off x="1369368" y="3020144"/>
            <a:ext cx="1676400" cy="381000"/>
            <a:chOff x="1152" y="2304"/>
            <a:chExt cx="1056" cy="480"/>
          </a:xfrm>
          <a:solidFill>
            <a:schemeClr val="accent4">
              <a:lumMod val="20000"/>
              <a:lumOff val="80000"/>
            </a:schemeClr>
          </a:solidFill>
        </p:grpSpPr>
        <p:sp>
          <p:nvSpPr>
            <p:cNvPr id="113726" name="Rectangle 11">
              <a:extLst>
                <a:ext uri="{FF2B5EF4-FFF2-40B4-BE49-F238E27FC236}">
                  <a16:creationId xmlns:a16="http://schemas.microsoft.com/office/drawing/2014/main" id="{92091E69-CE78-471E-94F6-DD3B9A8EDE6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27" name="Rectangle 12">
              <a:extLst>
                <a:ext uri="{FF2B5EF4-FFF2-40B4-BE49-F238E27FC236}">
                  <a16:creationId xmlns:a16="http://schemas.microsoft.com/office/drawing/2014/main" id="{35B0A11C-9918-4541-8A3B-5677674937B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3673" name="Line 13">
            <a:extLst>
              <a:ext uri="{FF2B5EF4-FFF2-40B4-BE49-F238E27FC236}">
                <a16:creationId xmlns:a16="http://schemas.microsoft.com/office/drawing/2014/main" id="{E3190210-FD43-4D7A-8FA3-957617925C2C}"/>
              </a:ext>
            </a:extLst>
          </p:cNvPr>
          <p:cNvSpPr>
            <a:spLocks noChangeShapeType="1"/>
          </p:cNvSpPr>
          <p:nvPr/>
        </p:nvSpPr>
        <p:spPr bwMode="auto">
          <a:xfrm>
            <a:off x="2131368" y="27153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4" name="Oval 14">
            <a:extLst>
              <a:ext uri="{FF2B5EF4-FFF2-40B4-BE49-F238E27FC236}">
                <a16:creationId xmlns:a16="http://schemas.microsoft.com/office/drawing/2014/main" id="{57715B75-91BA-4FC2-B3F7-87D54FAB6377}"/>
              </a:ext>
            </a:extLst>
          </p:cNvPr>
          <p:cNvSpPr>
            <a:spLocks noChangeArrowheads="1"/>
          </p:cNvSpPr>
          <p:nvPr/>
        </p:nvSpPr>
        <p:spPr bwMode="auto">
          <a:xfrm>
            <a:off x="6246168" y="1724744"/>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113675" name="Group 15">
            <a:extLst>
              <a:ext uri="{FF2B5EF4-FFF2-40B4-BE49-F238E27FC236}">
                <a16:creationId xmlns:a16="http://schemas.microsoft.com/office/drawing/2014/main" id="{127EEF81-B0FF-499A-B0CD-9CE5E0A4BE0F}"/>
              </a:ext>
            </a:extLst>
          </p:cNvPr>
          <p:cNvGrpSpPr>
            <a:grpSpLocks/>
          </p:cNvGrpSpPr>
          <p:nvPr/>
        </p:nvGrpSpPr>
        <p:grpSpPr bwMode="auto">
          <a:xfrm>
            <a:off x="6017568" y="3782144"/>
            <a:ext cx="1676400" cy="381000"/>
            <a:chOff x="1152" y="2304"/>
            <a:chExt cx="1056" cy="480"/>
          </a:xfrm>
          <a:solidFill>
            <a:schemeClr val="accent4">
              <a:lumMod val="20000"/>
              <a:lumOff val="80000"/>
            </a:schemeClr>
          </a:solidFill>
        </p:grpSpPr>
        <p:sp>
          <p:nvSpPr>
            <p:cNvPr id="113724" name="Rectangle 16">
              <a:extLst>
                <a:ext uri="{FF2B5EF4-FFF2-40B4-BE49-F238E27FC236}">
                  <a16:creationId xmlns:a16="http://schemas.microsoft.com/office/drawing/2014/main" id="{4C8C6350-E19F-412D-837F-1BAC99C414A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25" name="Rectangle 17">
              <a:extLst>
                <a:ext uri="{FF2B5EF4-FFF2-40B4-BE49-F238E27FC236}">
                  <a16:creationId xmlns:a16="http://schemas.microsoft.com/office/drawing/2014/main" id="{0254026B-90D9-4E55-96BB-AB137C607BB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3676" name="Group 18">
            <a:extLst>
              <a:ext uri="{FF2B5EF4-FFF2-40B4-BE49-F238E27FC236}">
                <a16:creationId xmlns:a16="http://schemas.microsoft.com/office/drawing/2014/main" id="{1CBB87FF-A4CB-403C-9032-8C9566C893F6}"/>
              </a:ext>
            </a:extLst>
          </p:cNvPr>
          <p:cNvGrpSpPr>
            <a:grpSpLocks/>
          </p:cNvGrpSpPr>
          <p:nvPr/>
        </p:nvGrpSpPr>
        <p:grpSpPr bwMode="auto">
          <a:xfrm>
            <a:off x="6017568" y="3020144"/>
            <a:ext cx="1676400" cy="381000"/>
            <a:chOff x="1152" y="2304"/>
            <a:chExt cx="1056" cy="480"/>
          </a:xfrm>
          <a:solidFill>
            <a:schemeClr val="accent4">
              <a:lumMod val="20000"/>
              <a:lumOff val="80000"/>
            </a:schemeClr>
          </a:solidFill>
        </p:grpSpPr>
        <p:sp>
          <p:nvSpPr>
            <p:cNvPr id="113722" name="Rectangle 19">
              <a:extLst>
                <a:ext uri="{FF2B5EF4-FFF2-40B4-BE49-F238E27FC236}">
                  <a16:creationId xmlns:a16="http://schemas.microsoft.com/office/drawing/2014/main" id="{A779CF06-38A5-4FEB-9F3D-B6A067B7B3C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23" name="Rectangle 20">
              <a:extLst>
                <a:ext uri="{FF2B5EF4-FFF2-40B4-BE49-F238E27FC236}">
                  <a16:creationId xmlns:a16="http://schemas.microsoft.com/office/drawing/2014/main" id="{4670DCD6-69E7-498E-9BA3-59DFEF6CCAD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3677" name="Line 21">
            <a:extLst>
              <a:ext uri="{FF2B5EF4-FFF2-40B4-BE49-F238E27FC236}">
                <a16:creationId xmlns:a16="http://schemas.microsoft.com/office/drawing/2014/main" id="{10C5BE43-1EEB-4AFD-AB51-78FF52C540B6}"/>
              </a:ext>
            </a:extLst>
          </p:cNvPr>
          <p:cNvSpPr>
            <a:spLocks noChangeShapeType="1"/>
          </p:cNvSpPr>
          <p:nvPr/>
        </p:nvSpPr>
        <p:spPr bwMode="auto">
          <a:xfrm>
            <a:off x="6855768" y="27153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8" name="Oval 22">
            <a:extLst>
              <a:ext uri="{FF2B5EF4-FFF2-40B4-BE49-F238E27FC236}">
                <a16:creationId xmlns:a16="http://schemas.microsoft.com/office/drawing/2014/main" id="{5FA95E94-D952-4AB7-B584-528DAACE9B9B}"/>
              </a:ext>
            </a:extLst>
          </p:cNvPr>
          <p:cNvSpPr>
            <a:spLocks noChangeArrowheads="1"/>
          </p:cNvSpPr>
          <p:nvPr/>
        </p:nvSpPr>
        <p:spPr bwMode="auto">
          <a:xfrm>
            <a:off x="3960168" y="1724744"/>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113679" name="Group 23">
            <a:extLst>
              <a:ext uri="{FF2B5EF4-FFF2-40B4-BE49-F238E27FC236}">
                <a16:creationId xmlns:a16="http://schemas.microsoft.com/office/drawing/2014/main" id="{BA12585D-1337-41AC-A46D-5DD89EC58D90}"/>
              </a:ext>
            </a:extLst>
          </p:cNvPr>
          <p:cNvGrpSpPr>
            <a:grpSpLocks/>
          </p:cNvGrpSpPr>
          <p:nvPr/>
        </p:nvGrpSpPr>
        <p:grpSpPr bwMode="auto">
          <a:xfrm>
            <a:off x="3731568" y="3782144"/>
            <a:ext cx="1676400" cy="381000"/>
            <a:chOff x="1152" y="2304"/>
            <a:chExt cx="1056" cy="480"/>
          </a:xfrm>
          <a:solidFill>
            <a:schemeClr val="accent4">
              <a:lumMod val="20000"/>
              <a:lumOff val="80000"/>
            </a:schemeClr>
          </a:solidFill>
        </p:grpSpPr>
        <p:sp>
          <p:nvSpPr>
            <p:cNvPr id="113720" name="Rectangle 24">
              <a:extLst>
                <a:ext uri="{FF2B5EF4-FFF2-40B4-BE49-F238E27FC236}">
                  <a16:creationId xmlns:a16="http://schemas.microsoft.com/office/drawing/2014/main" id="{A7DBC9B8-D1E2-4943-BC1B-30F2C93BA5C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21" name="Rectangle 25">
              <a:extLst>
                <a:ext uri="{FF2B5EF4-FFF2-40B4-BE49-F238E27FC236}">
                  <a16:creationId xmlns:a16="http://schemas.microsoft.com/office/drawing/2014/main" id="{C276B119-5EC3-4EBC-936C-CE0E6626324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113680" name="Group 26">
            <a:extLst>
              <a:ext uri="{FF2B5EF4-FFF2-40B4-BE49-F238E27FC236}">
                <a16:creationId xmlns:a16="http://schemas.microsoft.com/office/drawing/2014/main" id="{3B0C5B6D-B35F-4B64-A5C1-C5010C4D53AA}"/>
              </a:ext>
            </a:extLst>
          </p:cNvPr>
          <p:cNvGrpSpPr>
            <a:grpSpLocks/>
          </p:cNvGrpSpPr>
          <p:nvPr/>
        </p:nvGrpSpPr>
        <p:grpSpPr bwMode="auto">
          <a:xfrm>
            <a:off x="3731568" y="3020144"/>
            <a:ext cx="1676400" cy="381000"/>
            <a:chOff x="1152" y="2304"/>
            <a:chExt cx="1056" cy="480"/>
          </a:xfrm>
          <a:solidFill>
            <a:schemeClr val="accent4">
              <a:lumMod val="20000"/>
              <a:lumOff val="80000"/>
            </a:schemeClr>
          </a:solidFill>
        </p:grpSpPr>
        <p:sp>
          <p:nvSpPr>
            <p:cNvPr id="113718" name="Rectangle 27">
              <a:extLst>
                <a:ext uri="{FF2B5EF4-FFF2-40B4-BE49-F238E27FC236}">
                  <a16:creationId xmlns:a16="http://schemas.microsoft.com/office/drawing/2014/main" id="{875760D7-9942-478C-8A00-A871D0EE390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719" name="Rectangle 28">
              <a:extLst>
                <a:ext uri="{FF2B5EF4-FFF2-40B4-BE49-F238E27FC236}">
                  <a16:creationId xmlns:a16="http://schemas.microsoft.com/office/drawing/2014/main" id="{CEE2EC27-DCB4-4347-91CC-C2F61ED22263}"/>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113681" name="Line 29">
            <a:extLst>
              <a:ext uri="{FF2B5EF4-FFF2-40B4-BE49-F238E27FC236}">
                <a16:creationId xmlns:a16="http://schemas.microsoft.com/office/drawing/2014/main" id="{E6B41BDB-4C7F-46AF-98B7-827A4F803726}"/>
              </a:ext>
            </a:extLst>
          </p:cNvPr>
          <p:cNvSpPr>
            <a:spLocks noChangeShapeType="1"/>
          </p:cNvSpPr>
          <p:nvPr/>
        </p:nvSpPr>
        <p:spPr bwMode="auto">
          <a:xfrm>
            <a:off x="4569768" y="27153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2" name="Line 30">
            <a:extLst>
              <a:ext uri="{FF2B5EF4-FFF2-40B4-BE49-F238E27FC236}">
                <a16:creationId xmlns:a16="http://schemas.microsoft.com/office/drawing/2014/main" id="{955844C1-3605-462E-BC9D-F707F1E5BD4B}"/>
              </a:ext>
            </a:extLst>
          </p:cNvPr>
          <p:cNvSpPr>
            <a:spLocks noChangeShapeType="1"/>
          </p:cNvSpPr>
          <p:nvPr/>
        </p:nvSpPr>
        <p:spPr bwMode="auto">
          <a:xfrm>
            <a:off x="683568" y="4772744"/>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3" name="AutoShape 31">
            <a:extLst>
              <a:ext uri="{FF2B5EF4-FFF2-40B4-BE49-F238E27FC236}">
                <a16:creationId xmlns:a16="http://schemas.microsoft.com/office/drawing/2014/main" id="{9350187D-0E82-450D-B571-8480037D06F0}"/>
              </a:ext>
            </a:extLst>
          </p:cNvPr>
          <p:cNvSpPr>
            <a:spLocks noChangeArrowheads="1"/>
          </p:cNvSpPr>
          <p:nvPr/>
        </p:nvSpPr>
        <p:spPr bwMode="auto">
          <a:xfrm>
            <a:off x="1674168" y="4163144"/>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3684" name="AutoShape 32">
            <a:extLst>
              <a:ext uri="{FF2B5EF4-FFF2-40B4-BE49-F238E27FC236}">
                <a16:creationId xmlns:a16="http://schemas.microsoft.com/office/drawing/2014/main" id="{DB035C4A-9CF4-4DE1-85DD-97236B25BE07}"/>
              </a:ext>
            </a:extLst>
          </p:cNvPr>
          <p:cNvSpPr>
            <a:spLocks noChangeArrowheads="1"/>
          </p:cNvSpPr>
          <p:nvPr/>
        </p:nvSpPr>
        <p:spPr bwMode="auto">
          <a:xfrm>
            <a:off x="4036368" y="4163144"/>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3685" name="AutoShape 33">
            <a:extLst>
              <a:ext uri="{FF2B5EF4-FFF2-40B4-BE49-F238E27FC236}">
                <a16:creationId xmlns:a16="http://schemas.microsoft.com/office/drawing/2014/main" id="{C6EC1A29-9A49-4BB4-B17A-0DA7691165CB}"/>
              </a:ext>
            </a:extLst>
          </p:cNvPr>
          <p:cNvSpPr>
            <a:spLocks noChangeArrowheads="1"/>
          </p:cNvSpPr>
          <p:nvPr/>
        </p:nvSpPr>
        <p:spPr bwMode="auto">
          <a:xfrm>
            <a:off x="6322368" y="4163144"/>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Snooper</a:t>
            </a:r>
          </a:p>
        </p:txBody>
      </p:sp>
      <p:sp>
        <p:nvSpPr>
          <p:cNvPr id="113686" name="Rectangle 34">
            <a:extLst>
              <a:ext uri="{FF2B5EF4-FFF2-40B4-BE49-F238E27FC236}">
                <a16:creationId xmlns:a16="http://schemas.microsoft.com/office/drawing/2014/main" id="{D3D27C74-D51F-4687-A3CB-206D73ACAE26}"/>
              </a:ext>
            </a:extLst>
          </p:cNvPr>
          <p:cNvSpPr>
            <a:spLocks noChangeArrowheads="1"/>
          </p:cNvSpPr>
          <p:nvPr/>
        </p:nvSpPr>
        <p:spPr bwMode="auto">
          <a:xfrm>
            <a:off x="3960168" y="5763344"/>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3687" name="Rectangle 35">
            <a:extLst>
              <a:ext uri="{FF2B5EF4-FFF2-40B4-BE49-F238E27FC236}">
                <a16:creationId xmlns:a16="http://schemas.microsoft.com/office/drawing/2014/main" id="{FAC81448-CFD0-4D1C-930F-1AACC335BBB4}"/>
              </a:ext>
            </a:extLst>
          </p:cNvPr>
          <p:cNvSpPr>
            <a:spLocks noChangeArrowheads="1"/>
          </p:cNvSpPr>
          <p:nvPr/>
        </p:nvSpPr>
        <p:spPr bwMode="auto">
          <a:xfrm>
            <a:off x="3960168" y="6144344"/>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688" name="Rectangle 36">
            <a:extLst>
              <a:ext uri="{FF2B5EF4-FFF2-40B4-BE49-F238E27FC236}">
                <a16:creationId xmlns:a16="http://schemas.microsoft.com/office/drawing/2014/main" id="{F28EB3AC-8B4F-4394-BF8F-5937318EE3D0}"/>
              </a:ext>
            </a:extLst>
          </p:cNvPr>
          <p:cNvSpPr>
            <a:spLocks noChangeArrowheads="1"/>
          </p:cNvSpPr>
          <p:nvPr/>
        </p:nvSpPr>
        <p:spPr bwMode="auto">
          <a:xfrm>
            <a:off x="3960168" y="5382344"/>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113689" name="AutoShape 37">
            <a:extLst>
              <a:ext uri="{FF2B5EF4-FFF2-40B4-BE49-F238E27FC236}">
                <a16:creationId xmlns:a16="http://schemas.microsoft.com/office/drawing/2014/main" id="{39A94EB1-197A-45F7-95E3-E1C153EEEBF1}"/>
              </a:ext>
            </a:extLst>
          </p:cNvPr>
          <p:cNvSpPr>
            <a:spLocks noChangeArrowheads="1"/>
          </p:cNvSpPr>
          <p:nvPr/>
        </p:nvSpPr>
        <p:spPr bwMode="auto">
          <a:xfrm>
            <a:off x="4036368" y="5077544"/>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113690" name="Line 38">
            <a:extLst>
              <a:ext uri="{FF2B5EF4-FFF2-40B4-BE49-F238E27FC236}">
                <a16:creationId xmlns:a16="http://schemas.microsoft.com/office/drawing/2014/main" id="{207E88E9-0967-4EFF-B7F4-8BC1692994BC}"/>
              </a:ext>
            </a:extLst>
          </p:cNvPr>
          <p:cNvSpPr>
            <a:spLocks noChangeShapeType="1"/>
          </p:cNvSpPr>
          <p:nvPr/>
        </p:nvSpPr>
        <p:spPr bwMode="auto">
          <a:xfrm>
            <a:off x="2131368" y="44679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1" name="Line 39">
            <a:extLst>
              <a:ext uri="{FF2B5EF4-FFF2-40B4-BE49-F238E27FC236}">
                <a16:creationId xmlns:a16="http://schemas.microsoft.com/office/drawing/2014/main" id="{56FF1698-6E9B-4767-AC56-FAA45ADC5D45}"/>
              </a:ext>
            </a:extLst>
          </p:cNvPr>
          <p:cNvSpPr>
            <a:spLocks noChangeShapeType="1"/>
          </p:cNvSpPr>
          <p:nvPr/>
        </p:nvSpPr>
        <p:spPr bwMode="auto">
          <a:xfrm>
            <a:off x="4569768" y="44679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2" name="Line 40">
            <a:extLst>
              <a:ext uri="{FF2B5EF4-FFF2-40B4-BE49-F238E27FC236}">
                <a16:creationId xmlns:a16="http://schemas.microsoft.com/office/drawing/2014/main" id="{B53651CE-CB1B-4202-A2EC-777E342D8ABC}"/>
              </a:ext>
            </a:extLst>
          </p:cNvPr>
          <p:cNvSpPr>
            <a:spLocks noChangeShapeType="1"/>
          </p:cNvSpPr>
          <p:nvPr/>
        </p:nvSpPr>
        <p:spPr bwMode="auto">
          <a:xfrm>
            <a:off x="6855768" y="44679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3" name="Line 41">
            <a:extLst>
              <a:ext uri="{FF2B5EF4-FFF2-40B4-BE49-F238E27FC236}">
                <a16:creationId xmlns:a16="http://schemas.microsoft.com/office/drawing/2014/main" id="{91F8D1C7-36B2-41FF-AE9B-B78BA397A3F7}"/>
              </a:ext>
            </a:extLst>
          </p:cNvPr>
          <p:cNvSpPr>
            <a:spLocks noChangeShapeType="1"/>
          </p:cNvSpPr>
          <p:nvPr/>
        </p:nvSpPr>
        <p:spPr bwMode="auto">
          <a:xfrm>
            <a:off x="4569768" y="4772744"/>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4" name="Rectangle 42">
            <a:extLst>
              <a:ext uri="{FF2B5EF4-FFF2-40B4-BE49-F238E27FC236}">
                <a16:creationId xmlns:a16="http://schemas.microsoft.com/office/drawing/2014/main" id="{135B6AE4-4CA9-4E8C-84A8-87400D59B00E}"/>
              </a:ext>
            </a:extLst>
          </p:cNvPr>
          <p:cNvSpPr>
            <a:spLocks noChangeArrowheads="1"/>
          </p:cNvSpPr>
          <p:nvPr/>
        </p:nvSpPr>
        <p:spPr bwMode="auto">
          <a:xfrm>
            <a:off x="1369368" y="3401144"/>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3695" name="Rectangle 43">
            <a:extLst>
              <a:ext uri="{FF2B5EF4-FFF2-40B4-BE49-F238E27FC236}">
                <a16:creationId xmlns:a16="http://schemas.microsoft.com/office/drawing/2014/main" id="{C05C6AED-6837-4579-B643-E8EE8D3AC1F3}"/>
              </a:ext>
            </a:extLst>
          </p:cNvPr>
          <p:cNvSpPr>
            <a:spLocks noChangeArrowheads="1"/>
          </p:cNvSpPr>
          <p:nvPr/>
        </p:nvSpPr>
        <p:spPr bwMode="auto">
          <a:xfrm>
            <a:off x="2588568" y="340114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sp>
        <p:nvSpPr>
          <p:cNvPr id="113696" name="Rectangle 44">
            <a:extLst>
              <a:ext uri="{FF2B5EF4-FFF2-40B4-BE49-F238E27FC236}">
                <a16:creationId xmlns:a16="http://schemas.microsoft.com/office/drawing/2014/main" id="{C740BC9D-3950-455A-87C3-F16639B12141}"/>
              </a:ext>
            </a:extLst>
          </p:cNvPr>
          <p:cNvSpPr>
            <a:spLocks noChangeArrowheads="1"/>
          </p:cNvSpPr>
          <p:nvPr/>
        </p:nvSpPr>
        <p:spPr bwMode="auto">
          <a:xfrm>
            <a:off x="6017568" y="3401144"/>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3697" name="Rectangle 45">
            <a:extLst>
              <a:ext uri="{FF2B5EF4-FFF2-40B4-BE49-F238E27FC236}">
                <a16:creationId xmlns:a16="http://schemas.microsoft.com/office/drawing/2014/main" id="{3123E85E-814A-440A-B77C-7637C138C8CF}"/>
              </a:ext>
            </a:extLst>
          </p:cNvPr>
          <p:cNvSpPr>
            <a:spLocks noChangeArrowheads="1"/>
          </p:cNvSpPr>
          <p:nvPr/>
        </p:nvSpPr>
        <p:spPr bwMode="auto">
          <a:xfrm>
            <a:off x="7236768" y="340114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nvGrpSpPr>
          <p:cNvPr id="9" name="Group 46">
            <a:extLst>
              <a:ext uri="{FF2B5EF4-FFF2-40B4-BE49-F238E27FC236}">
                <a16:creationId xmlns:a16="http://schemas.microsoft.com/office/drawing/2014/main" id="{DE66F6A4-476D-4505-9510-3EEB470C9267}"/>
              </a:ext>
            </a:extLst>
          </p:cNvPr>
          <p:cNvGrpSpPr>
            <a:grpSpLocks/>
          </p:cNvGrpSpPr>
          <p:nvPr/>
        </p:nvGrpSpPr>
        <p:grpSpPr bwMode="auto">
          <a:xfrm>
            <a:off x="5103168" y="2334344"/>
            <a:ext cx="979488" cy="1295400"/>
            <a:chOff x="3360" y="1248"/>
            <a:chExt cx="617" cy="816"/>
          </a:xfrm>
        </p:grpSpPr>
        <p:sp>
          <p:nvSpPr>
            <p:cNvPr id="113716" name="Text Box 47">
              <a:extLst>
                <a:ext uri="{FF2B5EF4-FFF2-40B4-BE49-F238E27FC236}">
                  <a16:creationId xmlns:a16="http://schemas.microsoft.com/office/drawing/2014/main" id="{65BB0518-EA7B-4720-A11C-3CE5F75DF0FF}"/>
                </a:ext>
              </a:extLst>
            </p:cNvPr>
            <p:cNvSpPr txBox="1">
              <a:spLocks noChangeArrowheads="1"/>
            </p:cNvSpPr>
            <p:nvPr/>
          </p:nvSpPr>
          <p:spPr bwMode="auto">
            <a:xfrm>
              <a:off x="3456" y="1296"/>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113717" name="Freeform 48">
              <a:extLst>
                <a:ext uri="{FF2B5EF4-FFF2-40B4-BE49-F238E27FC236}">
                  <a16:creationId xmlns:a16="http://schemas.microsoft.com/office/drawing/2014/main" id="{B1BAF88E-4EF1-44ED-9769-72EB72EE7020}"/>
                </a:ext>
              </a:extLst>
            </p:cNvPr>
            <p:cNvSpPr>
              <a:spLocks/>
            </p:cNvSpPr>
            <p:nvPr/>
          </p:nvSpPr>
          <p:spPr bwMode="auto">
            <a:xfrm>
              <a:off x="3360" y="1248"/>
              <a:ext cx="416" cy="816"/>
            </a:xfrm>
            <a:custGeom>
              <a:avLst/>
              <a:gdLst>
                <a:gd name="T0" fmla="*/ 0 w 416"/>
                <a:gd name="T1" fmla="*/ 0 h 1488"/>
                <a:gd name="T2" fmla="*/ 384 w 416"/>
                <a:gd name="T3" fmla="*/ 480 h 1488"/>
                <a:gd name="T4" fmla="*/ 192 w 416"/>
                <a:gd name="T5" fmla="*/ 1488 h 1488"/>
                <a:gd name="T6" fmla="*/ 0 60000 65536"/>
                <a:gd name="T7" fmla="*/ 0 60000 65536"/>
                <a:gd name="T8" fmla="*/ 0 60000 65536"/>
                <a:gd name="T9" fmla="*/ 0 w 416"/>
                <a:gd name="T10" fmla="*/ 0 h 1488"/>
                <a:gd name="T11" fmla="*/ 416 w 416"/>
                <a:gd name="T12" fmla="*/ 1488 h 1488"/>
              </a:gdLst>
              <a:ahLst/>
              <a:cxnLst>
                <a:cxn ang="T6">
                  <a:pos x="T0" y="T1"/>
                </a:cxn>
                <a:cxn ang="T7">
                  <a:pos x="T2" y="T3"/>
                </a:cxn>
                <a:cxn ang="T8">
                  <a:pos x="T4" y="T5"/>
                </a:cxn>
              </a:cxnLst>
              <a:rect l="T9" t="T10" r="T11" b="T12"/>
              <a:pathLst>
                <a:path w="416" h="1488">
                  <a:moveTo>
                    <a:pt x="0" y="0"/>
                  </a:moveTo>
                  <a:cubicBezTo>
                    <a:pt x="176" y="116"/>
                    <a:pt x="352" y="232"/>
                    <a:pt x="384" y="480"/>
                  </a:cubicBezTo>
                  <a:cubicBezTo>
                    <a:pt x="416" y="728"/>
                    <a:pt x="304" y="1108"/>
                    <a:pt x="192" y="1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grpSp>
        <p:nvGrpSpPr>
          <p:cNvPr id="10" name="Group 49">
            <a:extLst>
              <a:ext uri="{FF2B5EF4-FFF2-40B4-BE49-F238E27FC236}">
                <a16:creationId xmlns:a16="http://schemas.microsoft.com/office/drawing/2014/main" id="{642A2F83-C26C-478E-8628-2A1C7A321F01}"/>
              </a:ext>
            </a:extLst>
          </p:cNvPr>
          <p:cNvGrpSpPr>
            <a:grpSpLocks/>
          </p:cNvGrpSpPr>
          <p:nvPr/>
        </p:nvGrpSpPr>
        <p:grpSpPr bwMode="auto">
          <a:xfrm>
            <a:off x="5331768" y="3629744"/>
            <a:ext cx="982663" cy="1143000"/>
            <a:chOff x="3504" y="2064"/>
            <a:chExt cx="619" cy="720"/>
          </a:xfrm>
        </p:grpSpPr>
        <p:sp>
          <p:nvSpPr>
            <p:cNvPr id="113714" name="Freeform 50">
              <a:extLst>
                <a:ext uri="{FF2B5EF4-FFF2-40B4-BE49-F238E27FC236}">
                  <a16:creationId xmlns:a16="http://schemas.microsoft.com/office/drawing/2014/main" id="{DC87F9AA-334E-4C13-936A-AFA820AD4DAC}"/>
                </a:ext>
              </a:extLst>
            </p:cNvPr>
            <p:cNvSpPr>
              <a:spLocks/>
            </p:cNvSpPr>
            <p:nvPr/>
          </p:nvSpPr>
          <p:spPr bwMode="auto">
            <a:xfrm>
              <a:off x="3504" y="2064"/>
              <a:ext cx="104" cy="720"/>
            </a:xfrm>
            <a:custGeom>
              <a:avLst/>
              <a:gdLst>
                <a:gd name="T0" fmla="*/ 48 w 104"/>
                <a:gd name="T1" fmla="*/ 0 h 720"/>
                <a:gd name="T2" fmla="*/ 96 w 104"/>
                <a:gd name="T3" fmla="*/ 432 h 720"/>
                <a:gd name="T4" fmla="*/ 0 w 104"/>
                <a:gd name="T5" fmla="*/ 720 h 720"/>
                <a:gd name="T6" fmla="*/ 0 60000 65536"/>
                <a:gd name="T7" fmla="*/ 0 60000 65536"/>
                <a:gd name="T8" fmla="*/ 0 60000 65536"/>
                <a:gd name="T9" fmla="*/ 0 w 104"/>
                <a:gd name="T10" fmla="*/ 0 h 720"/>
                <a:gd name="T11" fmla="*/ 104 w 104"/>
                <a:gd name="T12" fmla="*/ 720 h 720"/>
              </a:gdLst>
              <a:ahLst/>
              <a:cxnLst>
                <a:cxn ang="T6">
                  <a:pos x="T0" y="T1"/>
                </a:cxn>
                <a:cxn ang="T7">
                  <a:pos x="T2" y="T3"/>
                </a:cxn>
                <a:cxn ang="T8">
                  <a:pos x="T4" y="T5"/>
                </a:cxn>
              </a:cxnLst>
              <a:rect l="T9" t="T10" r="T11" b="T12"/>
              <a:pathLst>
                <a:path w="104" h="720">
                  <a:moveTo>
                    <a:pt x="48" y="0"/>
                  </a:moveTo>
                  <a:cubicBezTo>
                    <a:pt x="76" y="156"/>
                    <a:pt x="104" y="312"/>
                    <a:pt x="96" y="432"/>
                  </a:cubicBezTo>
                  <a:cubicBezTo>
                    <a:pt x="88" y="552"/>
                    <a:pt x="44" y="636"/>
                    <a:pt x="0"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13715" name="Text Box 51">
              <a:extLst>
                <a:ext uri="{FF2B5EF4-FFF2-40B4-BE49-F238E27FC236}">
                  <a16:creationId xmlns:a16="http://schemas.microsoft.com/office/drawing/2014/main" id="{DE41B8AA-5057-483B-89F2-D405FE5DFC88}"/>
                </a:ext>
              </a:extLst>
            </p:cNvPr>
            <p:cNvSpPr txBox="1">
              <a:spLocks noChangeArrowheads="1"/>
            </p:cNvSpPr>
            <p:nvPr/>
          </p:nvSpPr>
          <p:spPr bwMode="auto">
            <a:xfrm>
              <a:off x="3552" y="2496"/>
              <a:ext cx="5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BusRd</a:t>
              </a:r>
            </a:p>
          </p:txBody>
        </p:sp>
      </p:grpSp>
      <p:grpSp>
        <p:nvGrpSpPr>
          <p:cNvPr id="11" name="Group 52">
            <a:extLst>
              <a:ext uri="{FF2B5EF4-FFF2-40B4-BE49-F238E27FC236}">
                <a16:creationId xmlns:a16="http://schemas.microsoft.com/office/drawing/2014/main" id="{F018D527-9A32-4F37-B7CA-625E1156B9F5}"/>
              </a:ext>
            </a:extLst>
          </p:cNvPr>
          <p:cNvGrpSpPr>
            <a:grpSpLocks/>
          </p:cNvGrpSpPr>
          <p:nvPr/>
        </p:nvGrpSpPr>
        <p:grpSpPr bwMode="auto">
          <a:xfrm>
            <a:off x="3731568" y="3401144"/>
            <a:ext cx="1676400" cy="381000"/>
            <a:chOff x="2496" y="1920"/>
            <a:chExt cx="1056" cy="240"/>
          </a:xfrm>
          <a:solidFill>
            <a:schemeClr val="accent4">
              <a:lumMod val="20000"/>
              <a:lumOff val="80000"/>
            </a:schemeClr>
          </a:solidFill>
        </p:grpSpPr>
        <p:sp>
          <p:nvSpPr>
            <p:cNvPr id="113712" name="Rectangle 53">
              <a:extLst>
                <a:ext uri="{FF2B5EF4-FFF2-40B4-BE49-F238E27FC236}">
                  <a16:creationId xmlns:a16="http://schemas.microsoft.com/office/drawing/2014/main" id="{5471CF19-34FA-4F55-AD01-90DEA7A9092A}"/>
                </a:ext>
              </a:extLst>
            </p:cNvPr>
            <p:cNvSpPr>
              <a:spLocks noChangeArrowheads="1"/>
            </p:cNvSpPr>
            <p:nvPr/>
          </p:nvSpPr>
          <p:spPr bwMode="auto">
            <a:xfrm>
              <a:off x="2496" y="1920"/>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113713" name="Rectangle 54">
              <a:extLst>
                <a:ext uri="{FF2B5EF4-FFF2-40B4-BE49-F238E27FC236}">
                  <a16:creationId xmlns:a16="http://schemas.microsoft.com/office/drawing/2014/main" id="{AABABB21-C782-4D29-953E-065502B3DC58}"/>
                </a:ext>
              </a:extLst>
            </p:cNvPr>
            <p:cNvSpPr>
              <a:spLocks noChangeArrowheads="1"/>
            </p:cNvSpPr>
            <p:nvPr/>
          </p:nvSpPr>
          <p:spPr bwMode="auto">
            <a:xfrm>
              <a:off x="3264" y="1920"/>
              <a:ext cx="28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a:t>
              </a:r>
            </a:p>
          </p:txBody>
        </p:sp>
      </p:grpSp>
      <p:grpSp>
        <p:nvGrpSpPr>
          <p:cNvPr id="12" name="Group 55">
            <a:extLst>
              <a:ext uri="{FF2B5EF4-FFF2-40B4-BE49-F238E27FC236}">
                <a16:creationId xmlns:a16="http://schemas.microsoft.com/office/drawing/2014/main" id="{BBC4126B-EBC9-4E0A-BA62-40BD08BA9415}"/>
              </a:ext>
            </a:extLst>
          </p:cNvPr>
          <p:cNvGrpSpPr>
            <a:grpSpLocks/>
          </p:cNvGrpSpPr>
          <p:nvPr/>
        </p:nvGrpSpPr>
        <p:grpSpPr bwMode="auto">
          <a:xfrm>
            <a:off x="1648768" y="3693244"/>
            <a:ext cx="5499100" cy="1079500"/>
            <a:chOff x="1184" y="2104"/>
            <a:chExt cx="3464" cy="680"/>
          </a:xfrm>
        </p:grpSpPr>
        <p:sp>
          <p:nvSpPr>
            <p:cNvPr id="113710" name="Freeform 56">
              <a:extLst>
                <a:ext uri="{FF2B5EF4-FFF2-40B4-BE49-F238E27FC236}">
                  <a16:creationId xmlns:a16="http://schemas.microsoft.com/office/drawing/2014/main" id="{83BFA70D-548B-4AF1-9BF4-BA18188BD229}"/>
                </a:ext>
              </a:extLst>
            </p:cNvPr>
            <p:cNvSpPr>
              <a:spLocks/>
            </p:cNvSpPr>
            <p:nvPr/>
          </p:nvSpPr>
          <p:spPr bwMode="auto">
            <a:xfrm>
              <a:off x="1184" y="2112"/>
              <a:ext cx="512" cy="672"/>
            </a:xfrm>
            <a:custGeom>
              <a:avLst/>
              <a:gdLst>
                <a:gd name="T0" fmla="*/ 208 w 512"/>
                <a:gd name="T1" fmla="*/ 672 h 672"/>
                <a:gd name="T2" fmla="*/ 16 w 512"/>
                <a:gd name="T3" fmla="*/ 192 h 672"/>
                <a:gd name="T4" fmla="*/ 304 w 512"/>
                <a:gd name="T5" fmla="*/ 0 h 672"/>
                <a:gd name="T6" fmla="*/ 496 w 512"/>
                <a:gd name="T7" fmla="*/ 192 h 672"/>
                <a:gd name="T8" fmla="*/ 400 w 512"/>
                <a:gd name="T9" fmla="*/ 672 h 672"/>
                <a:gd name="T10" fmla="*/ 0 60000 65536"/>
                <a:gd name="T11" fmla="*/ 0 60000 65536"/>
                <a:gd name="T12" fmla="*/ 0 60000 65536"/>
                <a:gd name="T13" fmla="*/ 0 60000 65536"/>
                <a:gd name="T14" fmla="*/ 0 60000 65536"/>
                <a:gd name="T15" fmla="*/ 0 w 512"/>
                <a:gd name="T16" fmla="*/ 0 h 672"/>
                <a:gd name="T17" fmla="*/ 512 w 512"/>
                <a:gd name="T18" fmla="*/ 672 h 672"/>
              </a:gdLst>
              <a:ahLst/>
              <a:cxnLst>
                <a:cxn ang="T10">
                  <a:pos x="T0" y="T1"/>
                </a:cxn>
                <a:cxn ang="T11">
                  <a:pos x="T2" y="T3"/>
                </a:cxn>
                <a:cxn ang="T12">
                  <a:pos x="T4" y="T5"/>
                </a:cxn>
                <a:cxn ang="T13">
                  <a:pos x="T6" y="T7"/>
                </a:cxn>
                <a:cxn ang="T14">
                  <a:pos x="T8" y="T9"/>
                </a:cxn>
              </a:cxnLst>
              <a:rect l="T15" t="T16" r="T17" b="T18"/>
              <a:pathLst>
                <a:path w="512" h="672">
                  <a:moveTo>
                    <a:pt x="208" y="672"/>
                  </a:moveTo>
                  <a:cubicBezTo>
                    <a:pt x="104" y="488"/>
                    <a:pt x="0" y="304"/>
                    <a:pt x="16" y="192"/>
                  </a:cubicBezTo>
                  <a:cubicBezTo>
                    <a:pt x="32" y="80"/>
                    <a:pt x="224" y="0"/>
                    <a:pt x="304" y="0"/>
                  </a:cubicBezTo>
                  <a:cubicBezTo>
                    <a:pt x="384" y="0"/>
                    <a:pt x="480" y="80"/>
                    <a:pt x="496" y="192"/>
                  </a:cubicBezTo>
                  <a:cubicBezTo>
                    <a:pt x="512" y="304"/>
                    <a:pt x="456" y="488"/>
                    <a:pt x="400"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113711" name="Freeform 57">
              <a:extLst>
                <a:ext uri="{FF2B5EF4-FFF2-40B4-BE49-F238E27FC236}">
                  <a16:creationId xmlns:a16="http://schemas.microsoft.com/office/drawing/2014/main" id="{FE54AFD4-20B9-4F81-A278-DD7560D29A3D}"/>
                </a:ext>
              </a:extLst>
            </p:cNvPr>
            <p:cNvSpPr>
              <a:spLocks/>
            </p:cNvSpPr>
            <p:nvPr/>
          </p:nvSpPr>
          <p:spPr bwMode="auto">
            <a:xfrm>
              <a:off x="4120" y="2104"/>
              <a:ext cx="528" cy="680"/>
            </a:xfrm>
            <a:custGeom>
              <a:avLst/>
              <a:gdLst>
                <a:gd name="T0" fmla="*/ 200 w 528"/>
                <a:gd name="T1" fmla="*/ 680 h 680"/>
                <a:gd name="T2" fmla="*/ 8 w 528"/>
                <a:gd name="T3" fmla="*/ 248 h 680"/>
                <a:gd name="T4" fmla="*/ 248 w 528"/>
                <a:gd name="T5" fmla="*/ 8 h 680"/>
                <a:gd name="T6" fmla="*/ 488 w 528"/>
                <a:gd name="T7" fmla="*/ 200 h 680"/>
                <a:gd name="T8" fmla="*/ 488 w 528"/>
                <a:gd name="T9" fmla="*/ 488 h 680"/>
                <a:gd name="T10" fmla="*/ 0 60000 65536"/>
                <a:gd name="T11" fmla="*/ 0 60000 65536"/>
                <a:gd name="T12" fmla="*/ 0 60000 65536"/>
                <a:gd name="T13" fmla="*/ 0 60000 65536"/>
                <a:gd name="T14" fmla="*/ 0 60000 65536"/>
                <a:gd name="T15" fmla="*/ 0 w 528"/>
                <a:gd name="T16" fmla="*/ 0 h 680"/>
                <a:gd name="T17" fmla="*/ 528 w 528"/>
                <a:gd name="T18" fmla="*/ 680 h 680"/>
              </a:gdLst>
              <a:ahLst/>
              <a:cxnLst>
                <a:cxn ang="T10">
                  <a:pos x="T0" y="T1"/>
                </a:cxn>
                <a:cxn ang="T11">
                  <a:pos x="T2" y="T3"/>
                </a:cxn>
                <a:cxn ang="T12">
                  <a:pos x="T4" y="T5"/>
                </a:cxn>
                <a:cxn ang="T13">
                  <a:pos x="T6" y="T7"/>
                </a:cxn>
                <a:cxn ang="T14">
                  <a:pos x="T8" y="T9"/>
                </a:cxn>
              </a:cxnLst>
              <a:rect l="T15" t="T16" r="T17" b="T18"/>
              <a:pathLst>
                <a:path w="528" h="680">
                  <a:moveTo>
                    <a:pt x="200" y="680"/>
                  </a:moveTo>
                  <a:cubicBezTo>
                    <a:pt x="100" y="520"/>
                    <a:pt x="0" y="360"/>
                    <a:pt x="8" y="248"/>
                  </a:cubicBezTo>
                  <a:cubicBezTo>
                    <a:pt x="16" y="136"/>
                    <a:pt x="168" y="16"/>
                    <a:pt x="248" y="8"/>
                  </a:cubicBezTo>
                  <a:cubicBezTo>
                    <a:pt x="328" y="0"/>
                    <a:pt x="448" y="120"/>
                    <a:pt x="488" y="200"/>
                  </a:cubicBezTo>
                  <a:cubicBezTo>
                    <a:pt x="528" y="280"/>
                    <a:pt x="508" y="384"/>
                    <a:pt x="488" y="4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sp>
        <p:nvSpPr>
          <p:cNvPr id="390202" name="Text Box 58">
            <a:extLst>
              <a:ext uri="{FF2B5EF4-FFF2-40B4-BE49-F238E27FC236}">
                <a16:creationId xmlns:a16="http://schemas.microsoft.com/office/drawing/2014/main" id="{679887F7-FD65-4A31-B3C3-D1452DF6C0B5}"/>
              </a:ext>
            </a:extLst>
          </p:cNvPr>
          <p:cNvSpPr txBox="1">
            <a:spLocks noChangeArrowheads="1"/>
          </p:cNvSpPr>
          <p:nvPr/>
        </p:nvSpPr>
        <p:spPr bwMode="auto">
          <a:xfrm>
            <a:off x="5696893" y="5185494"/>
            <a:ext cx="29575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Referred to as </a:t>
            </a:r>
          </a:p>
          <a:p>
            <a:r>
              <a:rPr lang="en-US" altLang="zh-CN" sz="1800"/>
              <a:t>Cache-to-cache transfer</a:t>
            </a:r>
          </a:p>
          <a:p>
            <a:r>
              <a:rPr lang="en-US" altLang="zh-CN" sz="1800"/>
              <a:t>in Illinois MESI protocol</a:t>
            </a:r>
          </a:p>
        </p:txBody>
      </p:sp>
      <p:grpSp>
        <p:nvGrpSpPr>
          <p:cNvPr id="13" name="Group 59">
            <a:extLst>
              <a:ext uri="{FF2B5EF4-FFF2-40B4-BE49-F238E27FC236}">
                <a16:creationId xmlns:a16="http://schemas.microsoft.com/office/drawing/2014/main" id="{EC9B22F7-2DEE-41DA-BA0F-D392BC04C1F1}"/>
              </a:ext>
            </a:extLst>
          </p:cNvPr>
          <p:cNvGrpSpPr>
            <a:grpSpLocks/>
          </p:cNvGrpSpPr>
          <p:nvPr/>
        </p:nvGrpSpPr>
        <p:grpSpPr bwMode="auto">
          <a:xfrm>
            <a:off x="2359968" y="3782144"/>
            <a:ext cx="4854575" cy="1066800"/>
            <a:chOff x="1632" y="2160"/>
            <a:chExt cx="3058" cy="672"/>
          </a:xfrm>
        </p:grpSpPr>
        <p:grpSp>
          <p:nvGrpSpPr>
            <p:cNvPr id="113704" name="Group 60">
              <a:extLst>
                <a:ext uri="{FF2B5EF4-FFF2-40B4-BE49-F238E27FC236}">
                  <a16:creationId xmlns:a16="http://schemas.microsoft.com/office/drawing/2014/main" id="{07693090-236E-4D19-A9D1-576C31973B24}"/>
                </a:ext>
              </a:extLst>
            </p:cNvPr>
            <p:cNvGrpSpPr>
              <a:grpSpLocks/>
            </p:cNvGrpSpPr>
            <p:nvPr/>
          </p:nvGrpSpPr>
          <p:grpSpPr bwMode="auto">
            <a:xfrm>
              <a:off x="1632" y="2160"/>
              <a:ext cx="3058" cy="672"/>
              <a:chOff x="1632" y="2160"/>
              <a:chExt cx="3058" cy="672"/>
            </a:xfrm>
          </p:grpSpPr>
          <p:grpSp>
            <p:nvGrpSpPr>
              <p:cNvPr id="113706" name="Group 61">
                <a:extLst>
                  <a:ext uri="{FF2B5EF4-FFF2-40B4-BE49-F238E27FC236}">
                    <a16:creationId xmlns:a16="http://schemas.microsoft.com/office/drawing/2014/main" id="{7E872D3D-52AE-4E4A-BC19-9B861151B4F0}"/>
                  </a:ext>
                </a:extLst>
              </p:cNvPr>
              <p:cNvGrpSpPr>
                <a:grpSpLocks/>
              </p:cNvGrpSpPr>
              <p:nvPr/>
            </p:nvGrpSpPr>
            <p:grpSpPr bwMode="auto">
              <a:xfrm>
                <a:off x="4546" y="2496"/>
                <a:ext cx="144" cy="240"/>
                <a:chOff x="3504" y="3264"/>
                <a:chExt cx="144" cy="240"/>
              </a:xfrm>
            </p:grpSpPr>
            <p:sp>
              <p:nvSpPr>
                <p:cNvPr id="113708" name="Line 62">
                  <a:extLst>
                    <a:ext uri="{FF2B5EF4-FFF2-40B4-BE49-F238E27FC236}">
                      <a16:creationId xmlns:a16="http://schemas.microsoft.com/office/drawing/2014/main" id="{A60B64A2-1947-45A4-8050-CCC65F803287}"/>
                    </a:ext>
                  </a:extLst>
                </p:cNvPr>
                <p:cNvSpPr>
                  <a:spLocks noChangeShapeType="1"/>
                </p:cNvSpPr>
                <p:nvPr/>
              </p:nvSpPr>
              <p:spPr bwMode="auto">
                <a:xfrm flipH="1">
                  <a:off x="3504" y="3264"/>
                  <a:ext cx="14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9" name="Line 63">
                  <a:extLst>
                    <a:ext uri="{FF2B5EF4-FFF2-40B4-BE49-F238E27FC236}">
                      <a16:creationId xmlns:a16="http://schemas.microsoft.com/office/drawing/2014/main" id="{92C75FBC-34A6-45A2-B268-ABAD828C2376}"/>
                    </a:ext>
                  </a:extLst>
                </p:cNvPr>
                <p:cNvSpPr>
                  <a:spLocks noChangeShapeType="1"/>
                </p:cNvSpPr>
                <p:nvPr/>
              </p:nvSpPr>
              <p:spPr bwMode="auto">
                <a:xfrm>
                  <a:off x="3504" y="3264"/>
                  <a:ext cx="14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707" name="Freeform 64">
                <a:extLst>
                  <a:ext uri="{FF2B5EF4-FFF2-40B4-BE49-F238E27FC236}">
                    <a16:creationId xmlns:a16="http://schemas.microsoft.com/office/drawing/2014/main" id="{5E45BAE3-F6DC-4405-9C84-65073BECF1F9}"/>
                  </a:ext>
                </a:extLst>
              </p:cNvPr>
              <p:cNvSpPr>
                <a:spLocks/>
              </p:cNvSpPr>
              <p:nvPr/>
            </p:nvSpPr>
            <p:spPr bwMode="auto">
              <a:xfrm>
                <a:off x="1632" y="2160"/>
                <a:ext cx="1200" cy="672"/>
              </a:xfrm>
              <a:custGeom>
                <a:avLst/>
                <a:gdLst>
                  <a:gd name="T0" fmla="*/ 0 w 1200"/>
                  <a:gd name="T1" fmla="*/ 576 h 672"/>
                  <a:gd name="T2" fmla="*/ 768 w 1200"/>
                  <a:gd name="T3" fmla="*/ 576 h 672"/>
                  <a:gd name="T4" fmla="*/ 1200 w 1200"/>
                  <a:gd name="T5" fmla="*/ 0 h 672"/>
                  <a:gd name="T6" fmla="*/ 0 60000 65536"/>
                  <a:gd name="T7" fmla="*/ 0 60000 65536"/>
                  <a:gd name="T8" fmla="*/ 0 60000 65536"/>
                  <a:gd name="T9" fmla="*/ 0 w 1200"/>
                  <a:gd name="T10" fmla="*/ 0 h 672"/>
                  <a:gd name="T11" fmla="*/ 1200 w 1200"/>
                  <a:gd name="T12" fmla="*/ 672 h 672"/>
                </a:gdLst>
                <a:ahLst/>
                <a:cxnLst>
                  <a:cxn ang="T6">
                    <a:pos x="T0" y="T1"/>
                  </a:cxn>
                  <a:cxn ang="T7">
                    <a:pos x="T2" y="T3"/>
                  </a:cxn>
                  <a:cxn ang="T8">
                    <a:pos x="T4" y="T5"/>
                  </a:cxn>
                </a:cxnLst>
                <a:rect l="T9" t="T10" r="T11" b="T12"/>
                <a:pathLst>
                  <a:path w="1200" h="672">
                    <a:moveTo>
                      <a:pt x="0" y="576"/>
                    </a:moveTo>
                    <a:cubicBezTo>
                      <a:pt x="284" y="624"/>
                      <a:pt x="568" y="672"/>
                      <a:pt x="768" y="576"/>
                    </a:cubicBezTo>
                    <a:cubicBezTo>
                      <a:pt x="968" y="480"/>
                      <a:pt x="1084" y="240"/>
                      <a:pt x="120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pSp>
        <p:sp>
          <p:nvSpPr>
            <p:cNvPr id="113705" name="Text Box 65">
              <a:extLst>
                <a:ext uri="{FF2B5EF4-FFF2-40B4-BE49-F238E27FC236}">
                  <a16:creationId xmlns:a16="http://schemas.microsoft.com/office/drawing/2014/main" id="{2CA16EEE-E626-4613-AAA6-CE82AC26B34B}"/>
                </a:ext>
              </a:extLst>
            </p:cNvPr>
            <p:cNvSpPr txBox="1">
              <a:spLocks noChangeArrowheads="1"/>
            </p:cNvSpPr>
            <p:nvPr/>
          </p:nvSpPr>
          <p:spPr bwMode="auto">
            <a:xfrm>
              <a:off x="1920" y="2516"/>
              <a:ext cx="7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FlushOpt</a:t>
              </a:r>
            </a:p>
          </p:txBody>
        </p:sp>
      </p:grpSp>
      <p:graphicFrame>
        <p:nvGraphicFramePr>
          <p:cNvPr id="4" name="表格 3">
            <a:extLst>
              <a:ext uri="{FF2B5EF4-FFF2-40B4-BE49-F238E27FC236}">
                <a16:creationId xmlns:a16="http://schemas.microsoft.com/office/drawing/2014/main" id="{19227DDC-FAAA-4529-B2B7-F881FFFCC61B}"/>
              </a:ext>
            </a:extLst>
          </p:cNvPr>
          <p:cNvGraphicFramePr>
            <a:graphicFrameLocks noGrp="1"/>
          </p:cNvGraphicFramePr>
          <p:nvPr>
            <p:extLst>
              <p:ext uri="{D42A27DB-BD31-4B8C-83A1-F6EECF244321}">
                <p14:modId xmlns:p14="http://schemas.microsoft.com/office/powerpoint/2010/main" val="379086282"/>
              </p:ext>
            </p:extLst>
          </p:nvPr>
        </p:nvGraphicFramePr>
        <p:xfrm>
          <a:off x="304800" y="89732"/>
          <a:ext cx="8580437" cy="1341120"/>
        </p:xfrm>
        <a:graphic>
          <a:graphicData uri="http://schemas.openxmlformats.org/drawingml/2006/table">
            <a:tbl>
              <a:tblPr/>
              <a:tblGrid>
                <a:gridCol w="1417417">
                  <a:extLst>
                    <a:ext uri="{9D8B030D-6E8A-4147-A177-3AD203B41FA5}">
                      <a16:colId xmlns:a16="http://schemas.microsoft.com/office/drawing/2014/main" val="4062217898"/>
                    </a:ext>
                  </a:extLst>
                </a:gridCol>
                <a:gridCol w="1240240">
                  <a:extLst>
                    <a:ext uri="{9D8B030D-6E8A-4147-A177-3AD203B41FA5}">
                      <a16:colId xmlns:a16="http://schemas.microsoft.com/office/drawing/2014/main" val="1419217420"/>
                    </a:ext>
                  </a:extLst>
                </a:gridCol>
                <a:gridCol w="1290862">
                  <a:extLst>
                    <a:ext uri="{9D8B030D-6E8A-4147-A177-3AD203B41FA5}">
                      <a16:colId xmlns:a16="http://schemas.microsoft.com/office/drawing/2014/main" val="786077832"/>
                    </a:ext>
                  </a:extLst>
                </a:gridCol>
                <a:gridCol w="1366795">
                  <a:extLst>
                    <a:ext uri="{9D8B030D-6E8A-4147-A177-3AD203B41FA5}">
                      <a16:colId xmlns:a16="http://schemas.microsoft.com/office/drawing/2014/main" val="2105063042"/>
                    </a:ext>
                  </a:extLst>
                </a:gridCol>
                <a:gridCol w="1771772">
                  <a:extLst>
                    <a:ext uri="{9D8B030D-6E8A-4147-A177-3AD203B41FA5}">
                      <a16:colId xmlns:a16="http://schemas.microsoft.com/office/drawing/2014/main" val="1043247250"/>
                    </a:ext>
                  </a:extLst>
                </a:gridCol>
                <a:gridCol w="1493351">
                  <a:extLst>
                    <a:ext uri="{9D8B030D-6E8A-4147-A177-3AD203B41FA5}">
                      <a16:colId xmlns:a16="http://schemas.microsoft.com/office/drawing/2014/main" val="1451980794"/>
                    </a:ext>
                  </a:extLst>
                </a:gridCol>
              </a:tblGrid>
              <a:tr h="526634">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23741327"/>
                  </a:ext>
                </a:extLst>
              </a:tr>
              <a:tr h="526634">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FlushOpt</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rPr>
                        <a:t>P1/P3’s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8513902"/>
                  </a:ext>
                </a:extLst>
              </a:tr>
            </a:tbl>
          </a:graphicData>
        </a:graphic>
      </p:graphicFrame>
    </p:spTree>
    <p:extLst>
      <p:ext uri="{BB962C8B-B14F-4D97-AF65-F5344CB8AC3E}">
        <p14:creationId xmlns:p14="http://schemas.microsoft.com/office/powerpoint/2010/main" val="2010156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02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0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a:extLst>
              <a:ext uri="{FF2B5EF4-FFF2-40B4-BE49-F238E27FC236}">
                <a16:creationId xmlns:a16="http://schemas.microsoft.com/office/drawing/2014/main" id="{34A362E7-752B-464A-93E6-33CA136A4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21206113-7F75-45F0-95DA-36EDB89B4BAC}" type="slidenum">
              <a:rPr lang="en-US" altLang="zh-CN" sz="1200"/>
              <a:pPr/>
              <a:t>78</a:t>
            </a:fld>
            <a:endParaRPr lang="en-US" altLang="zh-CN" sz="1200"/>
          </a:p>
        </p:txBody>
      </p:sp>
      <p:sp>
        <p:nvSpPr>
          <p:cNvPr id="115716" name="Rectangle 2">
            <a:extLst>
              <a:ext uri="{FF2B5EF4-FFF2-40B4-BE49-F238E27FC236}">
                <a16:creationId xmlns:a16="http://schemas.microsoft.com/office/drawing/2014/main" id="{4D7AEEAB-98F2-4145-BDBE-9E68BFCF3047}"/>
              </a:ext>
            </a:extLst>
          </p:cNvPr>
          <p:cNvSpPr>
            <a:spLocks noGrp="1" noChangeArrowheads="1"/>
          </p:cNvSpPr>
          <p:nvPr>
            <p:ph type="title"/>
          </p:nvPr>
        </p:nvSpPr>
        <p:spPr/>
        <p:txBody>
          <a:bodyPr>
            <a:normAutofit fontScale="90000"/>
          </a:bodyPr>
          <a:lstStyle/>
          <a:p>
            <a:pPr eaLnBrk="1" hangingPunct="1"/>
            <a:r>
              <a:rPr lang="en-US" altLang="zh-CN" b="1" dirty="0">
                <a:solidFill>
                  <a:srgbClr val="044823"/>
                </a:solidFill>
              </a:rPr>
              <a:t>Summary of State Changes</a:t>
            </a:r>
          </a:p>
        </p:txBody>
      </p:sp>
      <p:graphicFrame>
        <p:nvGraphicFramePr>
          <p:cNvPr id="290889" name="Group 73">
            <a:extLst>
              <a:ext uri="{FF2B5EF4-FFF2-40B4-BE49-F238E27FC236}">
                <a16:creationId xmlns:a16="http://schemas.microsoft.com/office/drawing/2014/main" id="{E3596565-93E0-426A-AF78-26405013CBFF}"/>
              </a:ext>
            </a:extLst>
          </p:cNvPr>
          <p:cNvGraphicFramePr>
            <a:graphicFrameLocks noGrp="1"/>
          </p:cNvGraphicFramePr>
          <p:nvPr>
            <p:ph idx="1"/>
            <p:extLst>
              <p:ext uri="{D42A27DB-BD31-4B8C-83A1-F6EECF244321}">
                <p14:modId xmlns:p14="http://schemas.microsoft.com/office/powerpoint/2010/main" val="3494367588"/>
              </p:ext>
            </p:extLst>
          </p:nvPr>
        </p:nvGraphicFramePr>
        <p:xfrm>
          <a:off x="381000" y="1219200"/>
          <a:ext cx="8610600" cy="4278950"/>
        </p:xfrm>
        <a:graphic>
          <a:graphicData uri="http://schemas.openxmlformats.org/drawingml/2006/table">
            <a:tbl>
              <a:tblPr/>
              <a:tblGrid>
                <a:gridCol w="1422400">
                  <a:extLst>
                    <a:ext uri="{9D8B030D-6E8A-4147-A177-3AD203B41FA5}">
                      <a16:colId xmlns:a16="http://schemas.microsoft.com/office/drawing/2014/main" val="1862464832"/>
                    </a:ext>
                  </a:extLst>
                </a:gridCol>
                <a:gridCol w="1244600">
                  <a:extLst>
                    <a:ext uri="{9D8B030D-6E8A-4147-A177-3AD203B41FA5}">
                      <a16:colId xmlns:a16="http://schemas.microsoft.com/office/drawing/2014/main" val="2115905313"/>
                    </a:ext>
                  </a:extLst>
                </a:gridCol>
                <a:gridCol w="1295400">
                  <a:extLst>
                    <a:ext uri="{9D8B030D-6E8A-4147-A177-3AD203B41FA5}">
                      <a16:colId xmlns:a16="http://schemas.microsoft.com/office/drawing/2014/main" val="3559029975"/>
                    </a:ext>
                  </a:extLst>
                </a:gridCol>
                <a:gridCol w="1371600">
                  <a:extLst>
                    <a:ext uri="{9D8B030D-6E8A-4147-A177-3AD203B41FA5}">
                      <a16:colId xmlns:a16="http://schemas.microsoft.com/office/drawing/2014/main" val="2251037230"/>
                    </a:ext>
                  </a:extLst>
                </a:gridCol>
                <a:gridCol w="1778000">
                  <a:extLst>
                    <a:ext uri="{9D8B030D-6E8A-4147-A177-3AD203B41FA5}">
                      <a16:colId xmlns:a16="http://schemas.microsoft.com/office/drawing/2014/main" val="3708315661"/>
                    </a:ext>
                  </a:extLst>
                </a:gridCol>
                <a:gridCol w="1498600">
                  <a:extLst>
                    <a:ext uri="{9D8B030D-6E8A-4147-A177-3AD203B41FA5}">
                      <a16:colId xmlns:a16="http://schemas.microsoft.com/office/drawing/2014/main" val="2238830890"/>
                    </a:ext>
                  </a:extLst>
                </a:gridCol>
              </a:tblGrid>
              <a:tr h="7350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Bus 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Data From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405080125"/>
                  </a:ext>
                </a:extLst>
              </a:tr>
              <a:tr h="471488">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R1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rPr>
                        <a:t>E</a:t>
                      </a:r>
                      <a:endParaRPr kumimoji="0" lang="en-US" altLang="zh-CN" sz="1900" b="0"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Mem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8082413"/>
                  </a:ext>
                </a:extLst>
              </a:tr>
              <a:tr h="465138">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W1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8392713"/>
                  </a:ext>
                </a:extLst>
              </a:tr>
              <a:tr h="4683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/Flush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P1’s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586830"/>
                  </a:ext>
                </a:extLst>
              </a:tr>
              <a:tr h="4683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W3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BusUpgr</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799425"/>
                  </a:ext>
                </a:extLst>
              </a:tr>
              <a:tr h="466725">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/Flush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P3’s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4399029"/>
                  </a:ext>
                </a:extLst>
              </a:tr>
              <a:tr h="533400">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107598"/>
                  </a:ext>
                </a:extLst>
              </a:tr>
              <a:tr h="455613">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R2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BusRd</a:t>
                      </a:r>
                      <a:r>
                        <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r>
                        <a:rPr kumimoji="0" lang="en-US" altLang="zh-CN" sz="1900" b="0"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FlushOpt</a:t>
                      </a:r>
                      <a:endParaRPr kumimoji="0" lang="en-US" altLang="zh-CN" sz="1900" b="0"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1900">
                          <a:solidFill>
                            <a:schemeClr val="tx1"/>
                          </a:solidFill>
                          <a:latin typeface="Verdana" panose="020B0604030504040204" pitchFamily="34" charset="0"/>
                          <a:ea typeface="ＭＳ Ｐゴシック" panose="020B0600070205080204" pitchFamily="34" charset="-128"/>
                        </a:defRPr>
                      </a:lvl1pPr>
                      <a:lvl2pPr marL="37931725" indent="-37474525">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ＭＳ Ｐゴシック" panose="020B0600070205080204" pitchFamily="34" charset="-128"/>
                        </a:defRPr>
                      </a:lvl2pPr>
                      <a:lvl3pPr>
                        <a:spcBef>
                          <a:spcPct val="20000"/>
                        </a:spcBef>
                        <a:defRPr sz="1600">
                          <a:solidFill>
                            <a:schemeClr val="tx1"/>
                          </a:solidFill>
                          <a:latin typeface="Verdana" panose="020B0604030504040204" pitchFamily="34" charset="0"/>
                          <a:ea typeface="ＭＳ Ｐゴシック" panose="020B0600070205080204" pitchFamily="34" charset="-128"/>
                        </a:defRPr>
                      </a:lvl3pPr>
                      <a:lvl4pPr>
                        <a:spcBef>
                          <a:spcPct val="20000"/>
                        </a:spcBef>
                        <a:defRPr sz="1300">
                          <a:solidFill>
                            <a:schemeClr val="tx1"/>
                          </a:solidFill>
                          <a:latin typeface="Verdana" panose="020B0604030504040204" pitchFamily="34" charset="0"/>
                          <a:ea typeface="ＭＳ Ｐゴシック" panose="020B0600070205080204" pitchFamily="34" charset="-128"/>
                        </a:defRPr>
                      </a:lvl4pPr>
                      <a:lvl5pPr>
                        <a:spcBef>
                          <a:spcPct val="20000"/>
                        </a:spcBef>
                        <a:defRPr sz="13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13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900" b="1" i="0" u="none" strike="noStrike" cap="none" normalizeH="0" baseline="0" dirty="0">
                          <a:ln>
                            <a:noFill/>
                          </a:ln>
                          <a:solidFill>
                            <a:srgbClr val="FF0000"/>
                          </a:solidFill>
                          <a:effectLst/>
                          <a:latin typeface="Verdana" panose="020B0604030504040204" pitchFamily="34" charset="0"/>
                          <a:ea typeface="ＭＳ Ｐゴシック" panose="020B0600070205080204" pitchFamily="34" charset="-128"/>
                        </a:rPr>
                        <a:t>P1/P3’s cache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2968961"/>
                  </a:ext>
                </a:extLst>
              </a:tr>
            </a:tbl>
          </a:graphicData>
        </a:graphic>
      </p:graphicFrame>
    </p:spTree>
    <p:extLst>
      <p:ext uri="{BB962C8B-B14F-4D97-AF65-F5344CB8AC3E}">
        <p14:creationId xmlns:p14="http://schemas.microsoft.com/office/powerpoint/2010/main" val="32795221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Cache Coherence Problem </a:t>
            </a:r>
          </a:p>
          <a:p>
            <a:pPr lvl="1"/>
            <a:endParaRPr lang="en-US" altLang="zh-CN" dirty="0"/>
          </a:p>
          <a:p>
            <a:r>
              <a:rPr lang="en-US" altLang="zh-CN" dirty="0"/>
              <a:t>Snooping-Based Coherence Protocol</a:t>
            </a:r>
          </a:p>
          <a:p>
            <a:pPr lvl="1"/>
            <a:r>
              <a:rPr lang="en-US" altLang="zh-CN" dirty="0"/>
              <a:t>Coherence Protocol for Write-Through Caches</a:t>
            </a:r>
          </a:p>
          <a:p>
            <a:pPr lvl="1"/>
            <a:r>
              <a:rPr lang="en-US" altLang="zh-CN" dirty="0"/>
              <a:t>MSI Protocol with Write-back Caches</a:t>
            </a:r>
          </a:p>
          <a:p>
            <a:pPr lvl="1"/>
            <a:r>
              <a:rPr lang="en-US" altLang="zh-CN" dirty="0"/>
              <a:t>MESI Protocol with Write-back Caches</a:t>
            </a:r>
            <a:endParaRPr lang="zh-CN" altLang="en-US" dirty="0"/>
          </a:p>
        </p:txBody>
      </p:sp>
      <p:sp>
        <p:nvSpPr>
          <p:cNvPr id="3" name="标题 2"/>
          <p:cNvSpPr>
            <a:spLocks noGrp="1"/>
          </p:cNvSpPr>
          <p:nvPr>
            <p:ph type="title"/>
          </p:nvPr>
        </p:nvSpPr>
        <p:spPr/>
        <p:txBody>
          <a:bodyPr/>
          <a:lstStyle/>
          <a:p>
            <a:r>
              <a:rPr lang="en-US" altLang="zh-CN" dirty="0" smtClean="0"/>
              <a:t>Summary</a:t>
            </a:r>
            <a:endParaRPr lang="zh-CN" altLang="en-US" dirty="0"/>
          </a:p>
        </p:txBody>
      </p:sp>
      <p:sp>
        <p:nvSpPr>
          <p:cNvPr id="4" name="灯片编号占位符 3"/>
          <p:cNvSpPr>
            <a:spLocks noGrp="1"/>
          </p:cNvSpPr>
          <p:nvPr>
            <p:ph type="sldNum" sz="quarter" idx="12"/>
          </p:nvPr>
        </p:nvSpPr>
        <p:spPr/>
        <p:txBody>
          <a:bodyPr/>
          <a:lstStyle/>
          <a:p>
            <a:fld id="{A5846718-CB15-44DC-A3B0-F0ED78D869D1}" type="slidenum">
              <a:rPr lang="en-SG" smtClean="0"/>
              <a:t>79</a:t>
            </a:fld>
            <a:endParaRPr lang="en-SG"/>
          </a:p>
        </p:txBody>
      </p:sp>
    </p:spTree>
    <p:extLst>
      <p:ext uri="{BB962C8B-B14F-4D97-AF65-F5344CB8AC3E}">
        <p14:creationId xmlns:p14="http://schemas.microsoft.com/office/powerpoint/2010/main" val="407226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a:extLst>
              <a:ext uri="{FF2B5EF4-FFF2-40B4-BE49-F238E27FC236}">
                <a16:creationId xmlns:a16="http://schemas.microsoft.com/office/drawing/2014/main" id="{4AC1425E-1C79-4C56-849C-5E29A8280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22B2328-1BF9-4076-9280-26CD0CE894C6}" type="slidenum">
              <a:rPr lang="en-US" altLang="zh-CN" sz="1200"/>
              <a:pPr/>
              <a:t>8</a:t>
            </a:fld>
            <a:endParaRPr lang="en-US" altLang="zh-CN" sz="1200"/>
          </a:p>
        </p:txBody>
      </p:sp>
      <p:sp>
        <p:nvSpPr>
          <p:cNvPr id="30724" name="Rectangle 2">
            <a:extLst>
              <a:ext uri="{FF2B5EF4-FFF2-40B4-BE49-F238E27FC236}">
                <a16:creationId xmlns:a16="http://schemas.microsoft.com/office/drawing/2014/main" id="{B289FB95-5F6B-47AD-B591-952E3995D759}"/>
              </a:ext>
            </a:extLst>
          </p:cNvPr>
          <p:cNvSpPr>
            <a:spLocks noGrp="1" noChangeArrowheads="1"/>
          </p:cNvSpPr>
          <p:nvPr>
            <p:ph type="title"/>
          </p:nvPr>
        </p:nvSpPr>
        <p:spPr/>
        <p:txBody>
          <a:bodyPr>
            <a:normAutofit fontScale="90000"/>
          </a:bodyPr>
          <a:lstStyle/>
          <a:p>
            <a:pPr eaLnBrk="1" hangingPunct="1"/>
            <a:r>
              <a:rPr lang="en-US" altLang="zh-CN" dirty="0"/>
              <a:t>Cache Coherence Problem Illustration</a:t>
            </a:r>
          </a:p>
        </p:txBody>
      </p:sp>
      <p:sp>
        <p:nvSpPr>
          <p:cNvPr id="30725" name="Oval 3">
            <a:extLst>
              <a:ext uri="{FF2B5EF4-FFF2-40B4-BE49-F238E27FC236}">
                <a16:creationId xmlns:a16="http://schemas.microsoft.com/office/drawing/2014/main" id="{96F006C6-7586-4015-8A27-673F66499EFE}"/>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30726" name="Group 4">
            <a:extLst>
              <a:ext uri="{FF2B5EF4-FFF2-40B4-BE49-F238E27FC236}">
                <a16:creationId xmlns:a16="http://schemas.microsoft.com/office/drawing/2014/main" id="{1A03A87A-066C-4B63-9B02-956DCE82B0D2}"/>
              </a:ext>
            </a:extLst>
          </p:cNvPr>
          <p:cNvGrpSpPr>
            <a:grpSpLocks/>
          </p:cNvGrpSpPr>
          <p:nvPr/>
        </p:nvGrpSpPr>
        <p:grpSpPr bwMode="auto">
          <a:xfrm>
            <a:off x="1600200" y="2667000"/>
            <a:ext cx="1676400" cy="1143000"/>
            <a:chOff x="1008" y="1968"/>
            <a:chExt cx="1056" cy="720"/>
          </a:xfrm>
          <a:solidFill>
            <a:schemeClr val="accent4">
              <a:lumMod val="20000"/>
              <a:lumOff val="80000"/>
            </a:schemeClr>
          </a:solidFill>
        </p:grpSpPr>
        <p:grpSp>
          <p:nvGrpSpPr>
            <p:cNvPr id="30764" name="Group 5">
              <a:extLst>
                <a:ext uri="{FF2B5EF4-FFF2-40B4-BE49-F238E27FC236}">
                  <a16:creationId xmlns:a16="http://schemas.microsoft.com/office/drawing/2014/main" id="{60885BD2-E632-4E33-918C-B916B278B5DD}"/>
                </a:ext>
              </a:extLst>
            </p:cNvPr>
            <p:cNvGrpSpPr>
              <a:grpSpLocks/>
            </p:cNvGrpSpPr>
            <p:nvPr/>
          </p:nvGrpSpPr>
          <p:grpSpPr bwMode="auto">
            <a:xfrm>
              <a:off x="1008" y="2208"/>
              <a:ext cx="1056" cy="240"/>
              <a:chOff x="1152" y="2304"/>
              <a:chExt cx="1056" cy="480"/>
            </a:xfrm>
            <a:grpFill/>
          </p:grpSpPr>
          <p:sp>
            <p:nvSpPr>
              <p:cNvPr id="30771" name="Rectangle 6">
                <a:extLst>
                  <a:ext uri="{FF2B5EF4-FFF2-40B4-BE49-F238E27FC236}">
                    <a16:creationId xmlns:a16="http://schemas.microsoft.com/office/drawing/2014/main" id="{13897CA3-FE65-4CE8-B3BF-78CFEAE714F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72" name="Rectangle 7">
                <a:extLst>
                  <a:ext uri="{FF2B5EF4-FFF2-40B4-BE49-F238E27FC236}">
                    <a16:creationId xmlns:a16="http://schemas.microsoft.com/office/drawing/2014/main" id="{B19D5742-99F6-491B-8655-3492DB36248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0765" name="Group 8">
              <a:extLst>
                <a:ext uri="{FF2B5EF4-FFF2-40B4-BE49-F238E27FC236}">
                  <a16:creationId xmlns:a16="http://schemas.microsoft.com/office/drawing/2014/main" id="{6B093006-2640-40C8-B7C2-EB0B71630D4A}"/>
                </a:ext>
              </a:extLst>
            </p:cNvPr>
            <p:cNvGrpSpPr>
              <a:grpSpLocks/>
            </p:cNvGrpSpPr>
            <p:nvPr/>
          </p:nvGrpSpPr>
          <p:grpSpPr bwMode="auto">
            <a:xfrm>
              <a:off x="1008" y="2448"/>
              <a:ext cx="1056" cy="240"/>
              <a:chOff x="1152" y="2304"/>
              <a:chExt cx="1056" cy="480"/>
            </a:xfrm>
            <a:grpFill/>
          </p:grpSpPr>
          <p:sp>
            <p:nvSpPr>
              <p:cNvPr id="30769" name="Rectangle 9">
                <a:extLst>
                  <a:ext uri="{FF2B5EF4-FFF2-40B4-BE49-F238E27FC236}">
                    <a16:creationId xmlns:a16="http://schemas.microsoft.com/office/drawing/2014/main" id="{3C126862-74E7-4C80-BDEB-14CC4A1649A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70" name="Rectangle 10">
                <a:extLst>
                  <a:ext uri="{FF2B5EF4-FFF2-40B4-BE49-F238E27FC236}">
                    <a16:creationId xmlns:a16="http://schemas.microsoft.com/office/drawing/2014/main" id="{75178F74-4A3A-4349-971C-29CDED167A8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0766" name="Group 11">
              <a:extLst>
                <a:ext uri="{FF2B5EF4-FFF2-40B4-BE49-F238E27FC236}">
                  <a16:creationId xmlns:a16="http://schemas.microsoft.com/office/drawing/2014/main" id="{4F36F2DF-2DB0-4B7F-A8E9-BD7A5AD86503}"/>
                </a:ext>
              </a:extLst>
            </p:cNvPr>
            <p:cNvGrpSpPr>
              <a:grpSpLocks/>
            </p:cNvGrpSpPr>
            <p:nvPr/>
          </p:nvGrpSpPr>
          <p:grpSpPr bwMode="auto">
            <a:xfrm>
              <a:off x="1008" y="1968"/>
              <a:ext cx="1056" cy="240"/>
              <a:chOff x="1152" y="2304"/>
              <a:chExt cx="1056" cy="480"/>
            </a:xfrm>
            <a:grpFill/>
          </p:grpSpPr>
          <p:sp>
            <p:nvSpPr>
              <p:cNvPr id="30767" name="Rectangle 12">
                <a:extLst>
                  <a:ext uri="{FF2B5EF4-FFF2-40B4-BE49-F238E27FC236}">
                    <a16:creationId xmlns:a16="http://schemas.microsoft.com/office/drawing/2014/main" id="{88AD54E6-A7B3-45BC-8E9D-D3D65A6447B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68" name="Rectangle 13">
                <a:extLst>
                  <a:ext uri="{FF2B5EF4-FFF2-40B4-BE49-F238E27FC236}">
                    <a16:creationId xmlns:a16="http://schemas.microsoft.com/office/drawing/2014/main" id="{C14663BD-DB16-4CD3-BE60-7C49F796E30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0727" name="Line 14">
            <a:extLst>
              <a:ext uri="{FF2B5EF4-FFF2-40B4-BE49-F238E27FC236}">
                <a16:creationId xmlns:a16="http://schemas.microsoft.com/office/drawing/2014/main" id="{3A84E611-0476-43FF-827C-1264AB1425B0}"/>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8" name="Oval 15">
            <a:extLst>
              <a:ext uri="{FF2B5EF4-FFF2-40B4-BE49-F238E27FC236}">
                <a16:creationId xmlns:a16="http://schemas.microsoft.com/office/drawing/2014/main" id="{B548DD1A-EC2A-4B4F-8E07-F75031EA918F}"/>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30729" name="Group 16">
            <a:extLst>
              <a:ext uri="{FF2B5EF4-FFF2-40B4-BE49-F238E27FC236}">
                <a16:creationId xmlns:a16="http://schemas.microsoft.com/office/drawing/2014/main" id="{92ABDFD0-A7AB-4446-9757-71E820CFC4BF}"/>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30762" name="Rectangle 17">
              <a:extLst>
                <a:ext uri="{FF2B5EF4-FFF2-40B4-BE49-F238E27FC236}">
                  <a16:creationId xmlns:a16="http://schemas.microsoft.com/office/drawing/2014/main" id="{CD75A7DF-8403-4A65-91C2-EF4F2945119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63" name="Rectangle 18">
              <a:extLst>
                <a:ext uri="{FF2B5EF4-FFF2-40B4-BE49-F238E27FC236}">
                  <a16:creationId xmlns:a16="http://schemas.microsoft.com/office/drawing/2014/main" id="{FE6EFA93-61A5-494B-9A28-C293B69DBF5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0730" name="Group 19">
            <a:extLst>
              <a:ext uri="{FF2B5EF4-FFF2-40B4-BE49-F238E27FC236}">
                <a16:creationId xmlns:a16="http://schemas.microsoft.com/office/drawing/2014/main" id="{EF638197-4F33-4BFB-8EC7-572CC7539492}"/>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30760" name="Rectangle 20">
              <a:extLst>
                <a:ext uri="{FF2B5EF4-FFF2-40B4-BE49-F238E27FC236}">
                  <a16:creationId xmlns:a16="http://schemas.microsoft.com/office/drawing/2014/main" id="{CD964951-D206-40D6-B095-627ECF556EC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61" name="Rectangle 21">
              <a:extLst>
                <a:ext uri="{FF2B5EF4-FFF2-40B4-BE49-F238E27FC236}">
                  <a16:creationId xmlns:a16="http://schemas.microsoft.com/office/drawing/2014/main" id="{3A1145BA-6A75-4D82-8F80-E872062F03F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0731" name="Line 22">
            <a:extLst>
              <a:ext uri="{FF2B5EF4-FFF2-40B4-BE49-F238E27FC236}">
                <a16:creationId xmlns:a16="http://schemas.microsoft.com/office/drawing/2014/main" id="{1F25A631-F2B1-4E66-B94B-C861AA0BC8D6}"/>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2" name="Group 23">
            <a:extLst>
              <a:ext uri="{FF2B5EF4-FFF2-40B4-BE49-F238E27FC236}">
                <a16:creationId xmlns:a16="http://schemas.microsoft.com/office/drawing/2014/main" id="{71AE700E-BEF2-4722-841A-F6D27E32705F}"/>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30748" name="Oval 24">
              <a:extLst>
                <a:ext uri="{FF2B5EF4-FFF2-40B4-BE49-F238E27FC236}">
                  <a16:creationId xmlns:a16="http://schemas.microsoft.com/office/drawing/2014/main" id="{5A743DC7-39FA-454C-B487-6A9159A2CDC6}"/>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30749" name="Group 25">
              <a:extLst>
                <a:ext uri="{FF2B5EF4-FFF2-40B4-BE49-F238E27FC236}">
                  <a16:creationId xmlns:a16="http://schemas.microsoft.com/office/drawing/2014/main" id="{7E3AACFD-35BE-47B3-9ECF-087644752D30}"/>
                </a:ext>
              </a:extLst>
            </p:cNvPr>
            <p:cNvGrpSpPr>
              <a:grpSpLocks/>
            </p:cNvGrpSpPr>
            <p:nvPr/>
          </p:nvGrpSpPr>
          <p:grpSpPr bwMode="auto">
            <a:xfrm>
              <a:off x="1008" y="1920"/>
              <a:ext cx="1056" cy="720"/>
              <a:chOff x="1008" y="1968"/>
              <a:chExt cx="1056" cy="720"/>
            </a:xfrm>
            <a:grpFill/>
          </p:grpSpPr>
          <p:grpSp>
            <p:nvGrpSpPr>
              <p:cNvPr id="30751" name="Group 26">
                <a:extLst>
                  <a:ext uri="{FF2B5EF4-FFF2-40B4-BE49-F238E27FC236}">
                    <a16:creationId xmlns:a16="http://schemas.microsoft.com/office/drawing/2014/main" id="{6C36A173-7880-492C-8119-AF02FEFF4BB4}"/>
                  </a:ext>
                </a:extLst>
              </p:cNvPr>
              <p:cNvGrpSpPr>
                <a:grpSpLocks/>
              </p:cNvGrpSpPr>
              <p:nvPr/>
            </p:nvGrpSpPr>
            <p:grpSpPr bwMode="auto">
              <a:xfrm>
                <a:off x="1008" y="2208"/>
                <a:ext cx="1056" cy="240"/>
                <a:chOff x="1152" y="2304"/>
                <a:chExt cx="1056" cy="480"/>
              </a:xfrm>
              <a:grpFill/>
            </p:grpSpPr>
            <p:sp>
              <p:nvSpPr>
                <p:cNvPr id="30758" name="Rectangle 27">
                  <a:extLst>
                    <a:ext uri="{FF2B5EF4-FFF2-40B4-BE49-F238E27FC236}">
                      <a16:creationId xmlns:a16="http://schemas.microsoft.com/office/drawing/2014/main" id="{42BF54BE-544B-4C8D-8B76-4DE2D701BAF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59" name="Rectangle 28">
                  <a:extLst>
                    <a:ext uri="{FF2B5EF4-FFF2-40B4-BE49-F238E27FC236}">
                      <a16:creationId xmlns:a16="http://schemas.microsoft.com/office/drawing/2014/main" id="{6D36B546-4509-4416-A7BF-769B0ACB210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0752" name="Group 29">
                <a:extLst>
                  <a:ext uri="{FF2B5EF4-FFF2-40B4-BE49-F238E27FC236}">
                    <a16:creationId xmlns:a16="http://schemas.microsoft.com/office/drawing/2014/main" id="{7F769D25-87B0-4EBA-AC55-7E9021817BCE}"/>
                  </a:ext>
                </a:extLst>
              </p:cNvPr>
              <p:cNvGrpSpPr>
                <a:grpSpLocks/>
              </p:cNvGrpSpPr>
              <p:nvPr/>
            </p:nvGrpSpPr>
            <p:grpSpPr bwMode="auto">
              <a:xfrm>
                <a:off x="1008" y="2448"/>
                <a:ext cx="1056" cy="240"/>
                <a:chOff x="1152" y="2304"/>
                <a:chExt cx="1056" cy="480"/>
              </a:xfrm>
              <a:grpFill/>
            </p:grpSpPr>
            <p:sp>
              <p:nvSpPr>
                <p:cNvPr id="30756" name="Rectangle 30">
                  <a:extLst>
                    <a:ext uri="{FF2B5EF4-FFF2-40B4-BE49-F238E27FC236}">
                      <a16:creationId xmlns:a16="http://schemas.microsoft.com/office/drawing/2014/main" id="{17989E9E-9520-4153-9752-37E7F204DAE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57" name="Rectangle 31">
                  <a:extLst>
                    <a:ext uri="{FF2B5EF4-FFF2-40B4-BE49-F238E27FC236}">
                      <a16:creationId xmlns:a16="http://schemas.microsoft.com/office/drawing/2014/main" id="{D9CF3A62-53C4-4700-AE4E-570BA5D23BA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0753" name="Group 32">
                <a:extLst>
                  <a:ext uri="{FF2B5EF4-FFF2-40B4-BE49-F238E27FC236}">
                    <a16:creationId xmlns:a16="http://schemas.microsoft.com/office/drawing/2014/main" id="{2094FEFB-C130-4867-8DF7-E8FCF95D5B87}"/>
                  </a:ext>
                </a:extLst>
              </p:cNvPr>
              <p:cNvGrpSpPr>
                <a:grpSpLocks/>
              </p:cNvGrpSpPr>
              <p:nvPr/>
            </p:nvGrpSpPr>
            <p:grpSpPr bwMode="auto">
              <a:xfrm>
                <a:off x="1008" y="1968"/>
                <a:ext cx="1056" cy="240"/>
                <a:chOff x="1152" y="2304"/>
                <a:chExt cx="1056" cy="480"/>
              </a:xfrm>
              <a:grpFill/>
            </p:grpSpPr>
            <p:sp>
              <p:nvSpPr>
                <p:cNvPr id="30754" name="Rectangle 33">
                  <a:extLst>
                    <a:ext uri="{FF2B5EF4-FFF2-40B4-BE49-F238E27FC236}">
                      <a16:creationId xmlns:a16="http://schemas.microsoft.com/office/drawing/2014/main" id="{C4A7DDA8-BC52-4DC1-B81C-12FCB651F98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55" name="Rectangle 34">
                  <a:extLst>
                    <a:ext uri="{FF2B5EF4-FFF2-40B4-BE49-F238E27FC236}">
                      <a16:creationId xmlns:a16="http://schemas.microsoft.com/office/drawing/2014/main" id="{DBFC4C18-D2E4-4F36-9633-66365EEEF15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0750" name="Line 35">
              <a:extLst>
                <a:ext uri="{FF2B5EF4-FFF2-40B4-BE49-F238E27FC236}">
                  <a16:creationId xmlns:a16="http://schemas.microsoft.com/office/drawing/2014/main" id="{39D8EA5E-9940-408F-A24D-A5D4C462A0B7}"/>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30733" name="Text Box 36">
            <a:extLst>
              <a:ext uri="{FF2B5EF4-FFF2-40B4-BE49-F238E27FC236}">
                <a16:creationId xmlns:a16="http://schemas.microsoft.com/office/drawing/2014/main" id="{CA35A6C3-CA10-4E3B-9703-E9F7180E94A1}"/>
              </a:ext>
            </a:extLst>
          </p:cNvPr>
          <p:cNvSpPr txBox="1">
            <a:spLocks noChangeArrowheads="1"/>
          </p:cNvSpPr>
          <p:nvPr/>
        </p:nvSpPr>
        <p:spPr bwMode="auto">
          <a:xfrm>
            <a:off x="365125" y="2698750"/>
            <a:ext cx="881063"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Cache</a:t>
            </a:r>
          </a:p>
        </p:txBody>
      </p:sp>
      <p:sp>
        <p:nvSpPr>
          <p:cNvPr id="30734" name="Line 37">
            <a:extLst>
              <a:ext uri="{FF2B5EF4-FFF2-40B4-BE49-F238E27FC236}">
                <a16:creationId xmlns:a16="http://schemas.microsoft.com/office/drawing/2014/main" id="{D6078D2F-735A-4D7D-9719-EC8B244A7460}"/>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Text Box 38">
            <a:extLst>
              <a:ext uri="{FF2B5EF4-FFF2-40B4-BE49-F238E27FC236}">
                <a16:creationId xmlns:a16="http://schemas.microsoft.com/office/drawing/2014/main" id="{2728ED61-366C-42DA-9ED3-ACD9D3F12E5D}"/>
              </a:ext>
            </a:extLst>
          </p:cNvPr>
          <p:cNvSpPr txBox="1">
            <a:spLocks noChangeArrowheads="1"/>
          </p:cNvSpPr>
          <p:nvPr/>
        </p:nvSpPr>
        <p:spPr bwMode="auto">
          <a:xfrm>
            <a:off x="2133600" y="5334000"/>
            <a:ext cx="1724025"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Main Memory</a:t>
            </a:r>
          </a:p>
        </p:txBody>
      </p:sp>
      <p:sp>
        <p:nvSpPr>
          <p:cNvPr id="30736" name="Text Box 39">
            <a:extLst>
              <a:ext uri="{FF2B5EF4-FFF2-40B4-BE49-F238E27FC236}">
                <a16:creationId xmlns:a16="http://schemas.microsoft.com/office/drawing/2014/main" id="{C0A82626-5779-48D1-9D3A-826E328A5362}"/>
              </a:ext>
            </a:extLst>
          </p:cNvPr>
          <p:cNvSpPr txBox="1">
            <a:spLocks noChangeArrowheads="1"/>
          </p:cNvSpPr>
          <p:nvPr/>
        </p:nvSpPr>
        <p:spPr bwMode="auto">
          <a:xfrm>
            <a:off x="457200" y="4038600"/>
            <a:ext cx="6048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Bus</a:t>
            </a:r>
          </a:p>
        </p:txBody>
      </p:sp>
      <p:sp>
        <p:nvSpPr>
          <p:cNvPr id="30737" name="Rectangle 40">
            <a:extLst>
              <a:ext uri="{FF2B5EF4-FFF2-40B4-BE49-F238E27FC236}">
                <a16:creationId xmlns:a16="http://schemas.microsoft.com/office/drawing/2014/main" id="{AF6F8E0A-D84B-4D46-BE93-331A45B9BE0C}"/>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30738" name="Rectangle 41">
            <a:extLst>
              <a:ext uri="{FF2B5EF4-FFF2-40B4-BE49-F238E27FC236}">
                <a16:creationId xmlns:a16="http://schemas.microsoft.com/office/drawing/2014/main" id="{BC73EF53-6A49-48D5-8153-BB5C3AEB2E03}"/>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39" name="Rectangle 42">
            <a:extLst>
              <a:ext uri="{FF2B5EF4-FFF2-40B4-BE49-F238E27FC236}">
                <a16:creationId xmlns:a16="http://schemas.microsoft.com/office/drawing/2014/main" id="{CE1825CE-7FFD-49D2-94CB-60D94494282F}"/>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40" name="AutoShape 43">
            <a:extLst>
              <a:ext uri="{FF2B5EF4-FFF2-40B4-BE49-F238E27FC236}">
                <a16:creationId xmlns:a16="http://schemas.microsoft.com/office/drawing/2014/main" id="{3BF64818-8788-449B-AFAC-740CD1068557}"/>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grpSp>
        <p:nvGrpSpPr>
          <p:cNvPr id="30741" name="Group 44">
            <a:extLst>
              <a:ext uri="{FF2B5EF4-FFF2-40B4-BE49-F238E27FC236}">
                <a16:creationId xmlns:a16="http://schemas.microsoft.com/office/drawing/2014/main" id="{8B783C84-B8F8-4851-B71F-82A6F9D2E3A8}"/>
              </a:ext>
            </a:extLst>
          </p:cNvPr>
          <p:cNvGrpSpPr>
            <a:grpSpLocks/>
          </p:cNvGrpSpPr>
          <p:nvPr/>
        </p:nvGrpSpPr>
        <p:grpSpPr bwMode="auto">
          <a:xfrm>
            <a:off x="2362200" y="3810000"/>
            <a:ext cx="4724400" cy="609600"/>
            <a:chOff x="1488" y="2400"/>
            <a:chExt cx="2976" cy="384"/>
          </a:xfrm>
          <a:solidFill>
            <a:schemeClr val="accent4">
              <a:lumMod val="20000"/>
              <a:lumOff val="80000"/>
            </a:schemeClr>
          </a:solidFill>
        </p:grpSpPr>
        <p:sp>
          <p:nvSpPr>
            <p:cNvPr id="30745" name="Line 45">
              <a:extLst>
                <a:ext uri="{FF2B5EF4-FFF2-40B4-BE49-F238E27FC236}">
                  <a16:creationId xmlns:a16="http://schemas.microsoft.com/office/drawing/2014/main" id="{4D37FCB1-7E36-4407-97A2-E99D33610A7D}"/>
                </a:ext>
              </a:extLst>
            </p:cNvPr>
            <p:cNvSpPr>
              <a:spLocks noChangeShapeType="1"/>
            </p:cNvSpPr>
            <p:nvPr/>
          </p:nvSpPr>
          <p:spPr bwMode="auto">
            <a:xfrm>
              <a:off x="1488" y="2400"/>
              <a:ext cx="0" cy="384"/>
            </a:xfrm>
            <a:prstGeom prst="line">
              <a:avLst/>
            </a:prstGeom>
            <a:grpFill/>
            <a:ln w="9525">
              <a:solidFill>
                <a:schemeClr val="tx1"/>
              </a:solidFill>
              <a:round/>
              <a:headEnd/>
              <a:tailEnd/>
            </a:ln>
          </p:spPr>
          <p:txBody>
            <a:bodyPr/>
            <a:lstStyle/>
            <a:p>
              <a:endParaRPr lang="zh-CN" altLang="en-US"/>
            </a:p>
          </p:txBody>
        </p:sp>
        <p:sp>
          <p:nvSpPr>
            <p:cNvPr id="30746" name="Line 46">
              <a:extLst>
                <a:ext uri="{FF2B5EF4-FFF2-40B4-BE49-F238E27FC236}">
                  <a16:creationId xmlns:a16="http://schemas.microsoft.com/office/drawing/2014/main" id="{1F97F2F7-CEBD-496E-811F-9142E9C3BDB4}"/>
                </a:ext>
              </a:extLst>
            </p:cNvPr>
            <p:cNvSpPr>
              <a:spLocks noChangeShapeType="1"/>
            </p:cNvSpPr>
            <p:nvPr/>
          </p:nvSpPr>
          <p:spPr bwMode="auto">
            <a:xfrm>
              <a:off x="3024" y="2400"/>
              <a:ext cx="0" cy="384"/>
            </a:xfrm>
            <a:prstGeom prst="line">
              <a:avLst/>
            </a:prstGeom>
            <a:grpFill/>
            <a:ln w="9525">
              <a:solidFill>
                <a:schemeClr val="tx1"/>
              </a:solidFill>
              <a:round/>
              <a:headEnd/>
              <a:tailEnd/>
            </a:ln>
          </p:spPr>
          <p:txBody>
            <a:bodyPr/>
            <a:lstStyle/>
            <a:p>
              <a:endParaRPr lang="zh-CN" altLang="en-US"/>
            </a:p>
          </p:txBody>
        </p:sp>
        <p:sp>
          <p:nvSpPr>
            <p:cNvPr id="30747" name="Line 47">
              <a:extLst>
                <a:ext uri="{FF2B5EF4-FFF2-40B4-BE49-F238E27FC236}">
                  <a16:creationId xmlns:a16="http://schemas.microsoft.com/office/drawing/2014/main" id="{ED44713D-C94A-418F-925B-B4035D8F445C}"/>
                </a:ext>
              </a:extLst>
            </p:cNvPr>
            <p:cNvSpPr>
              <a:spLocks noChangeShapeType="1"/>
            </p:cNvSpPr>
            <p:nvPr/>
          </p:nvSpPr>
          <p:spPr bwMode="auto">
            <a:xfrm>
              <a:off x="4464" y="2400"/>
              <a:ext cx="0" cy="384"/>
            </a:xfrm>
            <a:prstGeom prst="line">
              <a:avLst/>
            </a:prstGeom>
            <a:grpFill/>
            <a:ln w="9525">
              <a:solidFill>
                <a:schemeClr val="tx1"/>
              </a:solidFill>
              <a:round/>
              <a:headEnd/>
              <a:tailEnd/>
            </a:ln>
          </p:spPr>
          <p:txBody>
            <a:bodyPr/>
            <a:lstStyle/>
            <a:p>
              <a:endParaRPr lang="zh-CN" altLang="en-US"/>
            </a:p>
          </p:txBody>
        </p:sp>
      </p:grpSp>
      <p:sp>
        <p:nvSpPr>
          <p:cNvPr id="30742" name="Line 48">
            <a:extLst>
              <a:ext uri="{FF2B5EF4-FFF2-40B4-BE49-F238E27FC236}">
                <a16:creationId xmlns:a16="http://schemas.microsoft.com/office/drawing/2014/main" id="{F8CC9C2D-F476-4165-9481-E0FE3C486F18}"/>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Rectangle 49">
            <a:extLst>
              <a:ext uri="{FF2B5EF4-FFF2-40B4-BE49-F238E27FC236}">
                <a16:creationId xmlns:a16="http://schemas.microsoft.com/office/drawing/2014/main" id="{4EBB0214-748E-4678-8F2D-991F0D3A61B0}"/>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0744" name="Rectangle 50">
            <a:extLst>
              <a:ext uri="{FF2B5EF4-FFF2-40B4-BE49-F238E27FC236}">
                <a16:creationId xmlns:a16="http://schemas.microsoft.com/office/drawing/2014/main" id="{85AB51CE-9C1E-4728-9837-111509451E70}"/>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Tree>
    <p:extLst>
      <p:ext uri="{BB962C8B-B14F-4D97-AF65-F5344CB8AC3E}">
        <p14:creationId xmlns:p14="http://schemas.microsoft.com/office/powerpoint/2010/main" val="2572173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a:extLst>
              <a:ext uri="{FF2B5EF4-FFF2-40B4-BE49-F238E27FC236}">
                <a16:creationId xmlns:a16="http://schemas.microsoft.com/office/drawing/2014/main" id="{009DB9F5-93E9-49EE-9499-2C0F1E3EB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235E2F71-710E-41B1-94CC-7B4902CA8A6B}" type="slidenum">
              <a:rPr lang="en-US" altLang="zh-CN" sz="1200"/>
              <a:pPr/>
              <a:t>9</a:t>
            </a:fld>
            <a:endParaRPr lang="en-US" altLang="zh-CN" sz="1200"/>
          </a:p>
        </p:txBody>
      </p:sp>
      <p:sp>
        <p:nvSpPr>
          <p:cNvPr id="32772" name="Rectangle 2">
            <a:extLst>
              <a:ext uri="{FF2B5EF4-FFF2-40B4-BE49-F238E27FC236}">
                <a16:creationId xmlns:a16="http://schemas.microsoft.com/office/drawing/2014/main" id="{F0711C1D-C8B5-4626-AAF5-4FF0B1D20303}"/>
              </a:ext>
            </a:extLst>
          </p:cNvPr>
          <p:cNvSpPr>
            <a:spLocks noGrp="1" noChangeArrowheads="1"/>
          </p:cNvSpPr>
          <p:nvPr>
            <p:ph type="title"/>
          </p:nvPr>
        </p:nvSpPr>
        <p:spPr/>
        <p:txBody>
          <a:bodyPr>
            <a:normAutofit fontScale="90000"/>
          </a:bodyPr>
          <a:lstStyle/>
          <a:p>
            <a:pPr eaLnBrk="1" hangingPunct="1"/>
            <a:r>
              <a:rPr lang="en-US" altLang="zh-CN"/>
              <a:t>Cache Coherence Problem Illustration</a:t>
            </a:r>
          </a:p>
        </p:txBody>
      </p:sp>
      <p:sp>
        <p:nvSpPr>
          <p:cNvPr id="32773" name="Oval 3">
            <a:extLst>
              <a:ext uri="{FF2B5EF4-FFF2-40B4-BE49-F238E27FC236}">
                <a16:creationId xmlns:a16="http://schemas.microsoft.com/office/drawing/2014/main" id="{D3790DE1-F4E1-456C-928E-8DC1A4865E8D}"/>
              </a:ext>
            </a:extLst>
          </p:cNvPr>
          <p:cNvSpPr>
            <a:spLocks noChangeArrowheads="1"/>
          </p:cNvSpPr>
          <p:nvPr/>
        </p:nvSpPr>
        <p:spPr bwMode="auto">
          <a:xfrm>
            <a:off x="18288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32774" name="Group 4">
            <a:extLst>
              <a:ext uri="{FF2B5EF4-FFF2-40B4-BE49-F238E27FC236}">
                <a16:creationId xmlns:a16="http://schemas.microsoft.com/office/drawing/2014/main" id="{61D04FE7-E4DA-4F7B-A7A8-C74B4566F91C}"/>
              </a:ext>
            </a:extLst>
          </p:cNvPr>
          <p:cNvGrpSpPr>
            <a:grpSpLocks/>
          </p:cNvGrpSpPr>
          <p:nvPr/>
        </p:nvGrpSpPr>
        <p:grpSpPr bwMode="auto">
          <a:xfrm>
            <a:off x="1600200" y="3048000"/>
            <a:ext cx="1676400" cy="381000"/>
            <a:chOff x="1152" y="2304"/>
            <a:chExt cx="1056" cy="480"/>
          </a:xfrm>
          <a:solidFill>
            <a:schemeClr val="accent4">
              <a:lumMod val="20000"/>
              <a:lumOff val="80000"/>
            </a:schemeClr>
          </a:solidFill>
        </p:grpSpPr>
        <p:sp>
          <p:nvSpPr>
            <p:cNvPr id="32823" name="Rectangle 5">
              <a:extLst>
                <a:ext uri="{FF2B5EF4-FFF2-40B4-BE49-F238E27FC236}">
                  <a16:creationId xmlns:a16="http://schemas.microsoft.com/office/drawing/2014/main" id="{58A4E7BB-32B1-491C-81F8-B192F420479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24" name="Rectangle 6">
              <a:extLst>
                <a:ext uri="{FF2B5EF4-FFF2-40B4-BE49-F238E27FC236}">
                  <a16:creationId xmlns:a16="http://schemas.microsoft.com/office/drawing/2014/main" id="{2AC1D5DB-2A95-40D1-A294-8FB2FDB4DDD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2775" name="Group 7">
            <a:extLst>
              <a:ext uri="{FF2B5EF4-FFF2-40B4-BE49-F238E27FC236}">
                <a16:creationId xmlns:a16="http://schemas.microsoft.com/office/drawing/2014/main" id="{90A51F58-084F-4B13-94E6-F3412D32B927}"/>
              </a:ext>
            </a:extLst>
          </p:cNvPr>
          <p:cNvGrpSpPr>
            <a:grpSpLocks/>
          </p:cNvGrpSpPr>
          <p:nvPr/>
        </p:nvGrpSpPr>
        <p:grpSpPr bwMode="auto">
          <a:xfrm>
            <a:off x="1600200" y="3429000"/>
            <a:ext cx="1676400" cy="381000"/>
            <a:chOff x="1152" y="2304"/>
            <a:chExt cx="1056" cy="480"/>
          </a:xfrm>
          <a:solidFill>
            <a:schemeClr val="accent4">
              <a:lumMod val="20000"/>
              <a:lumOff val="80000"/>
            </a:schemeClr>
          </a:solidFill>
        </p:grpSpPr>
        <p:sp>
          <p:nvSpPr>
            <p:cNvPr id="32821" name="Rectangle 8">
              <a:extLst>
                <a:ext uri="{FF2B5EF4-FFF2-40B4-BE49-F238E27FC236}">
                  <a16:creationId xmlns:a16="http://schemas.microsoft.com/office/drawing/2014/main" id="{60E5ABD6-A242-4C7D-8631-3C345A6DDA0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22" name="Rectangle 9">
              <a:extLst>
                <a:ext uri="{FF2B5EF4-FFF2-40B4-BE49-F238E27FC236}">
                  <a16:creationId xmlns:a16="http://schemas.microsoft.com/office/drawing/2014/main" id="{787E9F90-0991-4EB3-ABC9-7813E5F68C3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2776" name="Group 10">
            <a:extLst>
              <a:ext uri="{FF2B5EF4-FFF2-40B4-BE49-F238E27FC236}">
                <a16:creationId xmlns:a16="http://schemas.microsoft.com/office/drawing/2014/main" id="{F8E29A4B-A663-47BE-8833-74BD0AC35DAE}"/>
              </a:ext>
            </a:extLst>
          </p:cNvPr>
          <p:cNvGrpSpPr>
            <a:grpSpLocks/>
          </p:cNvGrpSpPr>
          <p:nvPr/>
        </p:nvGrpSpPr>
        <p:grpSpPr bwMode="auto">
          <a:xfrm>
            <a:off x="1600200" y="2667000"/>
            <a:ext cx="1676400" cy="381000"/>
            <a:chOff x="1152" y="2304"/>
            <a:chExt cx="1056" cy="480"/>
          </a:xfrm>
          <a:solidFill>
            <a:schemeClr val="accent4">
              <a:lumMod val="20000"/>
              <a:lumOff val="80000"/>
            </a:schemeClr>
          </a:solidFill>
        </p:grpSpPr>
        <p:sp>
          <p:nvSpPr>
            <p:cNvPr id="32819" name="Rectangle 11">
              <a:extLst>
                <a:ext uri="{FF2B5EF4-FFF2-40B4-BE49-F238E27FC236}">
                  <a16:creationId xmlns:a16="http://schemas.microsoft.com/office/drawing/2014/main" id="{D28CA443-2540-4C7F-B2DF-05F8799AC70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20" name="Rectangle 12">
              <a:extLst>
                <a:ext uri="{FF2B5EF4-FFF2-40B4-BE49-F238E27FC236}">
                  <a16:creationId xmlns:a16="http://schemas.microsoft.com/office/drawing/2014/main" id="{2B39C24B-E963-4FE4-B245-C982122CA63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2777" name="Line 13">
            <a:extLst>
              <a:ext uri="{FF2B5EF4-FFF2-40B4-BE49-F238E27FC236}">
                <a16:creationId xmlns:a16="http://schemas.microsoft.com/office/drawing/2014/main" id="{3D27A78E-3752-4103-9F80-9B71578F2D20}"/>
              </a:ext>
            </a:extLst>
          </p:cNvPr>
          <p:cNvSpPr>
            <a:spLocks noChangeShapeType="1"/>
          </p:cNvSpPr>
          <p:nvPr/>
        </p:nvSpPr>
        <p:spPr bwMode="auto">
          <a:xfrm>
            <a:off x="23622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Oval 14">
            <a:extLst>
              <a:ext uri="{FF2B5EF4-FFF2-40B4-BE49-F238E27FC236}">
                <a16:creationId xmlns:a16="http://schemas.microsoft.com/office/drawing/2014/main" id="{184371B4-7AAF-407D-87D6-719FF1DF13AE}"/>
              </a:ext>
            </a:extLst>
          </p:cNvPr>
          <p:cNvSpPr>
            <a:spLocks noChangeArrowheads="1"/>
          </p:cNvSpPr>
          <p:nvPr/>
        </p:nvSpPr>
        <p:spPr bwMode="auto">
          <a:xfrm>
            <a:off x="6477000" y="1371600"/>
            <a:ext cx="1143000" cy="9906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32779" name="Group 15">
            <a:extLst>
              <a:ext uri="{FF2B5EF4-FFF2-40B4-BE49-F238E27FC236}">
                <a16:creationId xmlns:a16="http://schemas.microsoft.com/office/drawing/2014/main" id="{8131599A-A4A6-430A-84E9-BB7BDDCE025D}"/>
              </a:ext>
            </a:extLst>
          </p:cNvPr>
          <p:cNvGrpSpPr>
            <a:grpSpLocks/>
          </p:cNvGrpSpPr>
          <p:nvPr/>
        </p:nvGrpSpPr>
        <p:grpSpPr bwMode="auto">
          <a:xfrm>
            <a:off x="6248400" y="3429000"/>
            <a:ext cx="1676400" cy="381000"/>
            <a:chOff x="1152" y="2304"/>
            <a:chExt cx="1056" cy="480"/>
          </a:xfrm>
          <a:solidFill>
            <a:schemeClr val="accent4">
              <a:lumMod val="20000"/>
              <a:lumOff val="80000"/>
            </a:schemeClr>
          </a:solidFill>
        </p:grpSpPr>
        <p:sp>
          <p:nvSpPr>
            <p:cNvPr id="32817" name="Rectangle 16">
              <a:extLst>
                <a:ext uri="{FF2B5EF4-FFF2-40B4-BE49-F238E27FC236}">
                  <a16:creationId xmlns:a16="http://schemas.microsoft.com/office/drawing/2014/main" id="{31E6D670-6390-43F0-BBB2-A9B87B7943C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18" name="Rectangle 17">
              <a:extLst>
                <a:ext uri="{FF2B5EF4-FFF2-40B4-BE49-F238E27FC236}">
                  <a16:creationId xmlns:a16="http://schemas.microsoft.com/office/drawing/2014/main" id="{C4001612-6E53-4B41-B729-60504D92BF5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2780" name="Group 18">
            <a:extLst>
              <a:ext uri="{FF2B5EF4-FFF2-40B4-BE49-F238E27FC236}">
                <a16:creationId xmlns:a16="http://schemas.microsoft.com/office/drawing/2014/main" id="{A1D7C4CA-C7B1-48AB-97F1-3058EDA393C0}"/>
              </a:ext>
            </a:extLst>
          </p:cNvPr>
          <p:cNvGrpSpPr>
            <a:grpSpLocks/>
          </p:cNvGrpSpPr>
          <p:nvPr/>
        </p:nvGrpSpPr>
        <p:grpSpPr bwMode="auto">
          <a:xfrm>
            <a:off x="6248400" y="2667000"/>
            <a:ext cx="1676400" cy="381000"/>
            <a:chOff x="1152" y="2304"/>
            <a:chExt cx="1056" cy="480"/>
          </a:xfrm>
          <a:solidFill>
            <a:schemeClr val="accent4">
              <a:lumMod val="20000"/>
              <a:lumOff val="80000"/>
            </a:schemeClr>
          </a:solidFill>
        </p:grpSpPr>
        <p:sp>
          <p:nvSpPr>
            <p:cNvPr id="32815" name="Rectangle 19">
              <a:extLst>
                <a:ext uri="{FF2B5EF4-FFF2-40B4-BE49-F238E27FC236}">
                  <a16:creationId xmlns:a16="http://schemas.microsoft.com/office/drawing/2014/main" id="{5014A872-55F6-445E-8740-665D3131CC9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16" name="Rectangle 20">
              <a:extLst>
                <a:ext uri="{FF2B5EF4-FFF2-40B4-BE49-F238E27FC236}">
                  <a16:creationId xmlns:a16="http://schemas.microsoft.com/office/drawing/2014/main" id="{CEFECAD4-09F7-4104-9299-4C26DFFD816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32781" name="Line 21">
            <a:extLst>
              <a:ext uri="{FF2B5EF4-FFF2-40B4-BE49-F238E27FC236}">
                <a16:creationId xmlns:a16="http://schemas.microsoft.com/office/drawing/2014/main" id="{DC9CA474-3EF1-407B-96B6-617113B095B3}"/>
              </a:ext>
            </a:extLst>
          </p:cNvPr>
          <p:cNvSpPr>
            <a:spLocks noChangeShapeType="1"/>
          </p:cNvSpPr>
          <p:nvPr/>
        </p:nvSpPr>
        <p:spPr bwMode="auto">
          <a:xfrm>
            <a:off x="7086600" y="2362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82" name="Group 22">
            <a:extLst>
              <a:ext uri="{FF2B5EF4-FFF2-40B4-BE49-F238E27FC236}">
                <a16:creationId xmlns:a16="http://schemas.microsoft.com/office/drawing/2014/main" id="{DC417D02-9A32-4C18-866D-731CEB603677}"/>
              </a:ext>
            </a:extLst>
          </p:cNvPr>
          <p:cNvGrpSpPr>
            <a:grpSpLocks/>
          </p:cNvGrpSpPr>
          <p:nvPr/>
        </p:nvGrpSpPr>
        <p:grpSpPr bwMode="auto">
          <a:xfrm>
            <a:off x="3962400" y="1371600"/>
            <a:ext cx="1676400" cy="2438400"/>
            <a:chOff x="1008" y="1104"/>
            <a:chExt cx="1056" cy="1536"/>
          </a:xfrm>
          <a:solidFill>
            <a:schemeClr val="accent4">
              <a:lumMod val="20000"/>
              <a:lumOff val="80000"/>
            </a:schemeClr>
          </a:solidFill>
        </p:grpSpPr>
        <p:sp>
          <p:nvSpPr>
            <p:cNvPr id="32803" name="Oval 23">
              <a:extLst>
                <a:ext uri="{FF2B5EF4-FFF2-40B4-BE49-F238E27FC236}">
                  <a16:creationId xmlns:a16="http://schemas.microsoft.com/office/drawing/2014/main" id="{E17B83D7-2AF2-4F26-B8B8-63833CBEFE3A}"/>
                </a:ext>
              </a:extLst>
            </p:cNvPr>
            <p:cNvSpPr>
              <a:spLocks noChangeArrowheads="1"/>
            </p:cNvSpPr>
            <p:nvPr/>
          </p:nvSpPr>
          <p:spPr bwMode="auto">
            <a:xfrm>
              <a:off x="1152" y="1104"/>
              <a:ext cx="720" cy="624"/>
            </a:xfrm>
            <a:prstGeom prst="ellipse">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32804" name="Group 24">
              <a:extLst>
                <a:ext uri="{FF2B5EF4-FFF2-40B4-BE49-F238E27FC236}">
                  <a16:creationId xmlns:a16="http://schemas.microsoft.com/office/drawing/2014/main" id="{F6FF6D45-0480-4A58-B24C-673C74240F89}"/>
                </a:ext>
              </a:extLst>
            </p:cNvPr>
            <p:cNvGrpSpPr>
              <a:grpSpLocks/>
            </p:cNvGrpSpPr>
            <p:nvPr/>
          </p:nvGrpSpPr>
          <p:grpSpPr bwMode="auto">
            <a:xfrm>
              <a:off x="1008" y="1920"/>
              <a:ext cx="1056" cy="720"/>
              <a:chOff x="1008" y="1968"/>
              <a:chExt cx="1056" cy="720"/>
            </a:xfrm>
            <a:grpFill/>
          </p:grpSpPr>
          <p:grpSp>
            <p:nvGrpSpPr>
              <p:cNvPr id="32806" name="Group 25">
                <a:extLst>
                  <a:ext uri="{FF2B5EF4-FFF2-40B4-BE49-F238E27FC236}">
                    <a16:creationId xmlns:a16="http://schemas.microsoft.com/office/drawing/2014/main" id="{BDD48ED8-260A-49F0-9AB3-0FA076C9E457}"/>
                  </a:ext>
                </a:extLst>
              </p:cNvPr>
              <p:cNvGrpSpPr>
                <a:grpSpLocks/>
              </p:cNvGrpSpPr>
              <p:nvPr/>
            </p:nvGrpSpPr>
            <p:grpSpPr bwMode="auto">
              <a:xfrm>
                <a:off x="1008" y="2208"/>
                <a:ext cx="1056" cy="240"/>
                <a:chOff x="1152" y="2304"/>
                <a:chExt cx="1056" cy="480"/>
              </a:xfrm>
              <a:grpFill/>
            </p:grpSpPr>
            <p:sp>
              <p:nvSpPr>
                <p:cNvPr id="32813" name="Rectangle 26">
                  <a:extLst>
                    <a:ext uri="{FF2B5EF4-FFF2-40B4-BE49-F238E27FC236}">
                      <a16:creationId xmlns:a16="http://schemas.microsoft.com/office/drawing/2014/main" id="{8300651A-810F-4FB6-A292-834EC5ABF69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14" name="Rectangle 27">
                  <a:extLst>
                    <a:ext uri="{FF2B5EF4-FFF2-40B4-BE49-F238E27FC236}">
                      <a16:creationId xmlns:a16="http://schemas.microsoft.com/office/drawing/2014/main" id="{D475FD9F-8F1E-4F1D-8291-EFA49B6CD7F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2807" name="Group 28">
                <a:extLst>
                  <a:ext uri="{FF2B5EF4-FFF2-40B4-BE49-F238E27FC236}">
                    <a16:creationId xmlns:a16="http://schemas.microsoft.com/office/drawing/2014/main" id="{588AAAA9-8A7C-4B2D-8384-1BEDE84EABD0}"/>
                  </a:ext>
                </a:extLst>
              </p:cNvPr>
              <p:cNvGrpSpPr>
                <a:grpSpLocks/>
              </p:cNvGrpSpPr>
              <p:nvPr/>
            </p:nvGrpSpPr>
            <p:grpSpPr bwMode="auto">
              <a:xfrm>
                <a:off x="1008" y="2448"/>
                <a:ext cx="1056" cy="240"/>
                <a:chOff x="1152" y="2304"/>
                <a:chExt cx="1056" cy="480"/>
              </a:xfrm>
              <a:grpFill/>
            </p:grpSpPr>
            <p:sp>
              <p:nvSpPr>
                <p:cNvPr id="32811" name="Rectangle 29">
                  <a:extLst>
                    <a:ext uri="{FF2B5EF4-FFF2-40B4-BE49-F238E27FC236}">
                      <a16:creationId xmlns:a16="http://schemas.microsoft.com/office/drawing/2014/main" id="{0882A613-CB1A-4740-8EFC-B242D8C552C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12" name="Rectangle 30">
                  <a:extLst>
                    <a:ext uri="{FF2B5EF4-FFF2-40B4-BE49-F238E27FC236}">
                      <a16:creationId xmlns:a16="http://schemas.microsoft.com/office/drawing/2014/main" id="{5AAEF478-A91E-4EAD-9FC8-DAAC3AE71D2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32808" name="Group 31">
                <a:extLst>
                  <a:ext uri="{FF2B5EF4-FFF2-40B4-BE49-F238E27FC236}">
                    <a16:creationId xmlns:a16="http://schemas.microsoft.com/office/drawing/2014/main" id="{9B0C836A-5F8E-4E3D-B718-0CD4CCAC73D7}"/>
                  </a:ext>
                </a:extLst>
              </p:cNvPr>
              <p:cNvGrpSpPr>
                <a:grpSpLocks/>
              </p:cNvGrpSpPr>
              <p:nvPr/>
            </p:nvGrpSpPr>
            <p:grpSpPr bwMode="auto">
              <a:xfrm>
                <a:off x="1008" y="1968"/>
                <a:ext cx="1056" cy="240"/>
                <a:chOff x="1152" y="2304"/>
                <a:chExt cx="1056" cy="480"/>
              </a:xfrm>
              <a:grpFill/>
            </p:grpSpPr>
            <p:sp>
              <p:nvSpPr>
                <p:cNvPr id="32809" name="Rectangle 32">
                  <a:extLst>
                    <a:ext uri="{FF2B5EF4-FFF2-40B4-BE49-F238E27FC236}">
                      <a16:creationId xmlns:a16="http://schemas.microsoft.com/office/drawing/2014/main" id="{28477961-9089-4DB2-AB47-C3A1FAF105A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810" name="Rectangle 33">
                  <a:extLst>
                    <a:ext uri="{FF2B5EF4-FFF2-40B4-BE49-F238E27FC236}">
                      <a16:creationId xmlns:a16="http://schemas.microsoft.com/office/drawing/2014/main" id="{6357C1F1-3DF2-468F-B501-13CCCD59098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32805" name="Line 34">
              <a:extLst>
                <a:ext uri="{FF2B5EF4-FFF2-40B4-BE49-F238E27FC236}">
                  <a16:creationId xmlns:a16="http://schemas.microsoft.com/office/drawing/2014/main" id="{8EC86AAB-B018-4B25-8D9C-57E4DF7537FB}"/>
                </a:ext>
              </a:extLst>
            </p:cNvPr>
            <p:cNvSpPr>
              <a:spLocks noChangeShapeType="1"/>
            </p:cNvSpPr>
            <p:nvPr/>
          </p:nvSpPr>
          <p:spPr bwMode="auto">
            <a:xfrm>
              <a:off x="1536" y="1728"/>
              <a:ext cx="0" cy="192"/>
            </a:xfrm>
            <a:prstGeom prst="line">
              <a:avLst/>
            </a:prstGeom>
            <a:grpFill/>
            <a:ln w="9525">
              <a:solidFill>
                <a:schemeClr val="tx1"/>
              </a:solidFill>
              <a:round/>
              <a:headEnd/>
              <a:tailEnd/>
            </a:ln>
          </p:spPr>
          <p:txBody>
            <a:bodyPr/>
            <a:lstStyle/>
            <a:p>
              <a:endParaRPr lang="zh-CN" altLang="en-US"/>
            </a:p>
          </p:txBody>
        </p:sp>
      </p:grpSp>
      <p:sp>
        <p:nvSpPr>
          <p:cNvPr id="32783" name="Line 35">
            <a:extLst>
              <a:ext uri="{FF2B5EF4-FFF2-40B4-BE49-F238E27FC236}">
                <a16:creationId xmlns:a16="http://schemas.microsoft.com/office/drawing/2014/main" id="{B1397C22-9C70-4022-8A5F-495FB18B3279}"/>
              </a:ext>
            </a:extLst>
          </p:cNvPr>
          <p:cNvSpPr>
            <a:spLocks noChangeShapeType="1"/>
          </p:cNvSpPr>
          <p:nvPr/>
        </p:nvSpPr>
        <p:spPr bwMode="auto">
          <a:xfrm>
            <a:off x="914400" y="4419600"/>
            <a:ext cx="7391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Rectangle 36">
            <a:extLst>
              <a:ext uri="{FF2B5EF4-FFF2-40B4-BE49-F238E27FC236}">
                <a16:creationId xmlns:a16="http://schemas.microsoft.com/office/drawing/2014/main" id="{63ADBC7C-99A9-4DDC-9D75-930E81676687}"/>
              </a:ext>
            </a:extLst>
          </p:cNvPr>
          <p:cNvSpPr>
            <a:spLocks noChangeArrowheads="1"/>
          </p:cNvSpPr>
          <p:nvPr/>
        </p:nvSpPr>
        <p:spPr bwMode="auto">
          <a:xfrm>
            <a:off x="4191000" y="5410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sum=0</a:t>
            </a:r>
          </a:p>
        </p:txBody>
      </p:sp>
      <p:sp>
        <p:nvSpPr>
          <p:cNvPr id="32785" name="Rectangle 37">
            <a:extLst>
              <a:ext uri="{FF2B5EF4-FFF2-40B4-BE49-F238E27FC236}">
                <a16:creationId xmlns:a16="http://schemas.microsoft.com/office/drawing/2014/main" id="{94CA9A6E-8108-4C7F-9EDF-BF234BEFED17}"/>
              </a:ext>
            </a:extLst>
          </p:cNvPr>
          <p:cNvSpPr>
            <a:spLocks noChangeArrowheads="1"/>
          </p:cNvSpPr>
          <p:nvPr/>
        </p:nvSpPr>
        <p:spPr bwMode="auto">
          <a:xfrm>
            <a:off x="4191000" y="5791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786" name="Rectangle 38">
            <a:extLst>
              <a:ext uri="{FF2B5EF4-FFF2-40B4-BE49-F238E27FC236}">
                <a16:creationId xmlns:a16="http://schemas.microsoft.com/office/drawing/2014/main" id="{2F1B11FF-0D5A-47E7-9BDD-05F8F6F3AD11}"/>
              </a:ext>
            </a:extLst>
          </p:cNvPr>
          <p:cNvSpPr>
            <a:spLocks noChangeArrowheads="1"/>
          </p:cNvSpPr>
          <p:nvPr/>
        </p:nvSpPr>
        <p:spPr bwMode="auto">
          <a:xfrm>
            <a:off x="4191000" y="50292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787" name="AutoShape 39">
            <a:extLst>
              <a:ext uri="{FF2B5EF4-FFF2-40B4-BE49-F238E27FC236}">
                <a16:creationId xmlns:a16="http://schemas.microsoft.com/office/drawing/2014/main" id="{0D5C77EA-A845-4143-AD15-2F000A0B110E}"/>
              </a:ext>
            </a:extLst>
          </p:cNvPr>
          <p:cNvSpPr>
            <a:spLocks noChangeArrowheads="1"/>
          </p:cNvSpPr>
          <p:nvPr/>
        </p:nvSpPr>
        <p:spPr bwMode="auto">
          <a:xfrm>
            <a:off x="4267200" y="4724400"/>
            <a:ext cx="1066800" cy="304800"/>
          </a:xfrm>
          <a:prstGeom prst="roundRect">
            <a:avLst>
              <a:gd name="adj" fmla="val 16667"/>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Mem Ctrl</a:t>
            </a:r>
          </a:p>
        </p:txBody>
      </p:sp>
      <p:sp>
        <p:nvSpPr>
          <p:cNvPr id="32788" name="Line 40">
            <a:extLst>
              <a:ext uri="{FF2B5EF4-FFF2-40B4-BE49-F238E27FC236}">
                <a16:creationId xmlns:a16="http://schemas.microsoft.com/office/drawing/2014/main" id="{8EF9B51D-4E7E-473C-A8C4-91620B2AD660}"/>
              </a:ext>
            </a:extLst>
          </p:cNvPr>
          <p:cNvSpPr>
            <a:spLocks noChangeShapeType="1"/>
          </p:cNvSpPr>
          <p:nvPr/>
        </p:nvSpPr>
        <p:spPr bwMode="auto">
          <a:xfrm>
            <a:off x="48006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Rectangle 41">
            <a:extLst>
              <a:ext uri="{FF2B5EF4-FFF2-40B4-BE49-F238E27FC236}">
                <a16:creationId xmlns:a16="http://schemas.microsoft.com/office/drawing/2014/main" id="{95EC5D2B-6AE8-4097-90D4-2F982139E585}"/>
              </a:ext>
            </a:extLst>
          </p:cNvPr>
          <p:cNvSpPr>
            <a:spLocks noChangeArrowheads="1"/>
          </p:cNvSpPr>
          <p:nvPr/>
        </p:nvSpPr>
        <p:spPr bwMode="auto">
          <a:xfrm>
            <a:off x="6248400" y="3048000"/>
            <a:ext cx="1219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32790" name="Rectangle 42">
            <a:extLst>
              <a:ext uri="{FF2B5EF4-FFF2-40B4-BE49-F238E27FC236}">
                <a16:creationId xmlns:a16="http://schemas.microsoft.com/office/drawing/2014/main" id="{A88FCBC7-CFCC-4C43-B254-8BDADCEE93C7}"/>
              </a:ext>
            </a:extLst>
          </p:cNvPr>
          <p:cNvSpPr>
            <a:spLocks noChangeArrowheads="1"/>
          </p:cNvSpPr>
          <p:nvPr/>
        </p:nvSpPr>
        <p:spPr bwMode="auto">
          <a:xfrm>
            <a:off x="7467600" y="3048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nvGrpSpPr>
          <p:cNvPr id="12" name="Group 43">
            <a:extLst>
              <a:ext uri="{FF2B5EF4-FFF2-40B4-BE49-F238E27FC236}">
                <a16:creationId xmlns:a16="http://schemas.microsoft.com/office/drawing/2014/main" id="{E2061DA2-3CB7-46DE-A3CD-5B5E1FE10A12}"/>
              </a:ext>
            </a:extLst>
          </p:cNvPr>
          <p:cNvGrpSpPr>
            <a:grpSpLocks/>
          </p:cNvGrpSpPr>
          <p:nvPr/>
        </p:nvGrpSpPr>
        <p:grpSpPr bwMode="auto">
          <a:xfrm>
            <a:off x="1676400" y="3048000"/>
            <a:ext cx="3378200" cy="2286000"/>
            <a:chOff x="1056" y="1920"/>
            <a:chExt cx="2128" cy="1440"/>
          </a:xfrm>
        </p:grpSpPr>
        <p:grpSp>
          <p:nvGrpSpPr>
            <p:cNvPr id="32799" name="Group 44">
              <a:extLst>
                <a:ext uri="{FF2B5EF4-FFF2-40B4-BE49-F238E27FC236}">
                  <a16:creationId xmlns:a16="http://schemas.microsoft.com/office/drawing/2014/main" id="{23D6BEAC-3CE5-47F5-93E5-E3B8565FD680}"/>
                </a:ext>
              </a:extLst>
            </p:cNvPr>
            <p:cNvGrpSpPr>
              <a:grpSpLocks/>
            </p:cNvGrpSpPr>
            <p:nvPr/>
          </p:nvGrpSpPr>
          <p:grpSpPr bwMode="auto">
            <a:xfrm>
              <a:off x="1056" y="1940"/>
              <a:ext cx="2128" cy="1420"/>
              <a:chOff x="1056" y="1940"/>
              <a:chExt cx="2128" cy="1420"/>
            </a:xfrm>
          </p:grpSpPr>
          <p:sp>
            <p:nvSpPr>
              <p:cNvPr id="32801" name="Freeform 45">
                <a:extLst>
                  <a:ext uri="{FF2B5EF4-FFF2-40B4-BE49-F238E27FC236}">
                    <a16:creationId xmlns:a16="http://schemas.microsoft.com/office/drawing/2014/main" id="{9EFDA03B-4BDE-48CE-80D4-336653245458}"/>
                  </a:ext>
                </a:extLst>
              </p:cNvPr>
              <p:cNvSpPr>
                <a:spLocks/>
              </p:cNvSpPr>
              <p:nvPr/>
            </p:nvSpPr>
            <p:spPr bwMode="auto">
              <a:xfrm>
                <a:off x="1232" y="2112"/>
                <a:ext cx="1952" cy="1248"/>
              </a:xfrm>
              <a:custGeom>
                <a:avLst/>
                <a:gdLst>
                  <a:gd name="T0" fmla="*/ 1752 w 1952"/>
                  <a:gd name="T1" fmla="*/ 1248 h 1248"/>
                  <a:gd name="T2" fmla="*/ 1704 w 1952"/>
                  <a:gd name="T3" fmla="*/ 672 h 1248"/>
                  <a:gd name="T4" fmla="*/ 264 w 1952"/>
                  <a:gd name="T5" fmla="*/ 576 h 1248"/>
                  <a:gd name="T6" fmla="*/ 120 w 1952"/>
                  <a:gd name="T7" fmla="*/ 0 h 1248"/>
                  <a:gd name="T8" fmla="*/ 0 60000 65536"/>
                  <a:gd name="T9" fmla="*/ 0 60000 65536"/>
                  <a:gd name="T10" fmla="*/ 0 60000 65536"/>
                  <a:gd name="T11" fmla="*/ 0 60000 65536"/>
                  <a:gd name="T12" fmla="*/ 0 w 1952"/>
                  <a:gd name="T13" fmla="*/ 0 h 1248"/>
                  <a:gd name="T14" fmla="*/ 1952 w 1952"/>
                  <a:gd name="T15" fmla="*/ 1248 h 1248"/>
                </a:gdLst>
                <a:ahLst/>
                <a:cxnLst>
                  <a:cxn ang="T8">
                    <a:pos x="T0" y="T1"/>
                  </a:cxn>
                  <a:cxn ang="T9">
                    <a:pos x="T2" y="T3"/>
                  </a:cxn>
                  <a:cxn ang="T10">
                    <a:pos x="T4" y="T5"/>
                  </a:cxn>
                  <a:cxn ang="T11">
                    <a:pos x="T6" y="T7"/>
                  </a:cxn>
                </a:cxnLst>
                <a:rect l="T12" t="T13" r="T14" b="T15"/>
                <a:pathLst>
                  <a:path w="1952" h="1248">
                    <a:moveTo>
                      <a:pt x="1752" y="1248"/>
                    </a:moveTo>
                    <a:cubicBezTo>
                      <a:pt x="1852" y="1016"/>
                      <a:pt x="1952" y="784"/>
                      <a:pt x="1704" y="672"/>
                    </a:cubicBezTo>
                    <a:cubicBezTo>
                      <a:pt x="1456" y="560"/>
                      <a:pt x="528" y="688"/>
                      <a:pt x="264" y="576"/>
                    </a:cubicBezTo>
                    <a:cubicBezTo>
                      <a:pt x="0" y="464"/>
                      <a:pt x="60" y="232"/>
                      <a:pt x="120" y="0"/>
                    </a:cubicBezTo>
                  </a:path>
                </a:pathLst>
              </a:custGeom>
              <a:ln>
                <a:headEnd/>
                <a:tailEnd type="triangle" w="med" len="med"/>
              </a:ln>
              <a:extLst>
                <a:ext uri="{909E8E84-426E-40DD-AFC4-6F175D3DCCD1}">
                  <a14:hiddenFill xmlns:a14="http://schemas.microsoft.com/office/drawing/2010/main">
                    <a:solidFill>
                      <a:srgbClr val="FFFFFF"/>
                    </a:solidFill>
                  </a14:hiddenFill>
                </a:ext>
              </a:extLst>
            </p:spPr>
            <p:style>
              <a:lnRef idx="3">
                <a:schemeClr val="accent6"/>
              </a:lnRef>
              <a:fillRef idx="0">
                <a:schemeClr val="accent6"/>
              </a:fillRef>
              <a:effectRef idx="2">
                <a:schemeClr val="accent6"/>
              </a:effectRef>
              <a:fontRef idx="minor">
                <a:schemeClr val="tx1"/>
              </a:fontRef>
            </p:style>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2802" name="Text Box 46">
                <a:extLst>
                  <a:ext uri="{FF2B5EF4-FFF2-40B4-BE49-F238E27FC236}">
                    <a16:creationId xmlns:a16="http://schemas.microsoft.com/office/drawing/2014/main" id="{C6E656D9-3BE7-498A-B5B7-5AD7FA44E765}"/>
                  </a:ext>
                </a:extLst>
              </p:cNvPr>
              <p:cNvSpPr txBox="1">
                <a:spLocks noChangeArrowheads="1"/>
              </p:cNvSpPr>
              <p:nvPr/>
            </p:nvSpPr>
            <p:spPr bwMode="auto">
              <a:xfrm>
                <a:off x="1056" y="1940"/>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sum =0</a:t>
                </a:r>
              </a:p>
            </p:txBody>
          </p:sp>
        </p:grpSp>
        <p:sp>
          <p:nvSpPr>
            <p:cNvPr id="32800" name="Text Box 47">
              <a:extLst>
                <a:ext uri="{FF2B5EF4-FFF2-40B4-BE49-F238E27FC236}">
                  <a16:creationId xmlns:a16="http://schemas.microsoft.com/office/drawing/2014/main" id="{D491D098-1AD6-4493-90FE-916A429DFD9F}"/>
                </a:ext>
              </a:extLst>
            </p:cNvPr>
            <p:cNvSpPr txBox="1">
              <a:spLocks noChangeArrowheads="1"/>
            </p:cNvSpPr>
            <p:nvPr/>
          </p:nvSpPr>
          <p:spPr bwMode="auto">
            <a:xfrm>
              <a:off x="1824" y="192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V</a:t>
              </a:r>
            </a:p>
          </p:txBody>
        </p:sp>
      </p:grpSp>
      <p:grpSp>
        <p:nvGrpSpPr>
          <p:cNvPr id="14" name="Group 48">
            <a:extLst>
              <a:ext uri="{FF2B5EF4-FFF2-40B4-BE49-F238E27FC236}">
                <a16:creationId xmlns:a16="http://schemas.microsoft.com/office/drawing/2014/main" id="{1434E57A-AE21-40AF-9519-462AD076513C}"/>
              </a:ext>
            </a:extLst>
          </p:cNvPr>
          <p:cNvGrpSpPr>
            <a:grpSpLocks/>
          </p:cNvGrpSpPr>
          <p:nvPr/>
        </p:nvGrpSpPr>
        <p:grpSpPr bwMode="auto">
          <a:xfrm>
            <a:off x="304800" y="2044700"/>
            <a:ext cx="4267200" cy="3365500"/>
            <a:chOff x="192" y="1288"/>
            <a:chExt cx="2688" cy="2120"/>
          </a:xfrm>
        </p:grpSpPr>
        <p:sp>
          <p:nvSpPr>
            <p:cNvPr id="32797" name="Freeform 49">
              <a:extLst>
                <a:ext uri="{FF2B5EF4-FFF2-40B4-BE49-F238E27FC236}">
                  <a16:creationId xmlns:a16="http://schemas.microsoft.com/office/drawing/2014/main" id="{ADA80EA3-36F4-440D-8D44-F1A570F93501}"/>
                </a:ext>
              </a:extLst>
            </p:cNvPr>
            <p:cNvSpPr>
              <a:spLocks/>
            </p:cNvSpPr>
            <p:nvPr/>
          </p:nvSpPr>
          <p:spPr bwMode="auto">
            <a:xfrm>
              <a:off x="752" y="1288"/>
              <a:ext cx="2128" cy="2120"/>
            </a:xfrm>
            <a:custGeom>
              <a:avLst/>
              <a:gdLst>
                <a:gd name="T0" fmla="*/ 448 w 2128"/>
                <a:gd name="T1" fmla="*/ 56 h 2120"/>
                <a:gd name="T2" fmla="*/ 400 w 2128"/>
                <a:gd name="T3" fmla="*/ 56 h 2120"/>
                <a:gd name="T4" fmla="*/ 64 w 2128"/>
                <a:gd name="T5" fmla="*/ 392 h 2120"/>
                <a:gd name="T6" fmla="*/ 256 w 2128"/>
                <a:gd name="T7" fmla="*/ 776 h 2120"/>
                <a:gd name="T8" fmla="*/ 16 w 2128"/>
                <a:gd name="T9" fmla="*/ 1208 h 2120"/>
                <a:gd name="T10" fmla="*/ 352 w 2128"/>
                <a:gd name="T11" fmla="*/ 1544 h 2120"/>
                <a:gd name="T12" fmla="*/ 1840 w 2128"/>
                <a:gd name="T13" fmla="*/ 1544 h 2120"/>
                <a:gd name="T14" fmla="*/ 2080 w 2128"/>
                <a:gd name="T15" fmla="*/ 2120 h 2120"/>
                <a:gd name="T16" fmla="*/ 0 60000 65536"/>
                <a:gd name="T17" fmla="*/ 0 60000 65536"/>
                <a:gd name="T18" fmla="*/ 0 60000 65536"/>
                <a:gd name="T19" fmla="*/ 0 60000 65536"/>
                <a:gd name="T20" fmla="*/ 0 60000 65536"/>
                <a:gd name="T21" fmla="*/ 0 60000 65536"/>
                <a:gd name="T22" fmla="*/ 0 60000 65536"/>
                <a:gd name="T23" fmla="*/ 0 60000 65536"/>
                <a:gd name="T24" fmla="*/ 0 w 2128"/>
                <a:gd name="T25" fmla="*/ 0 h 2120"/>
                <a:gd name="T26" fmla="*/ 2128 w 2128"/>
                <a:gd name="T27" fmla="*/ 2120 h 2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28" h="2120">
                  <a:moveTo>
                    <a:pt x="448" y="56"/>
                  </a:moveTo>
                  <a:cubicBezTo>
                    <a:pt x="456" y="28"/>
                    <a:pt x="464" y="0"/>
                    <a:pt x="400" y="56"/>
                  </a:cubicBezTo>
                  <a:cubicBezTo>
                    <a:pt x="336" y="112"/>
                    <a:pt x="88" y="272"/>
                    <a:pt x="64" y="392"/>
                  </a:cubicBezTo>
                  <a:cubicBezTo>
                    <a:pt x="40" y="512"/>
                    <a:pt x="264" y="640"/>
                    <a:pt x="256" y="776"/>
                  </a:cubicBezTo>
                  <a:cubicBezTo>
                    <a:pt x="248" y="912"/>
                    <a:pt x="0" y="1080"/>
                    <a:pt x="16" y="1208"/>
                  </a:cubicBezTo>
                  <a:cubicBezTo>
                    <a:pt x="32" y="1336"/>
                    <a:pt x="48" y="1488"/>
                    <a:pt x="352" y="1544"/>
                  </a:cubicBezTo>
                  <a:cubicBezTo>
                    <a:pt x="656" y="1600"/>
                    <a:pt x="1552" y="1448"/>
                    <a:pt x="1840" y="1544"/>
                  </a:cubicBezTo>
                  <a:cubicBezTo>
                    <a:pt x="2128" y="1640"/>
                    <a:pt x="2104" y="1880"/>
                    <a:pt x="2080" y="21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32798" name="Text Box 50">
              <a:extLst>
                <a:ext uri="{FF2B5EF4-FFF2-40B4-BE49-F238E27FC236}">
                  <a16:creationId xmlns:a16="http://schemas.microsoft.com/office/drawing/2014/main" id="{1AB0A4B1-0C34-4A15-9E85-02E47E0B7CA0}"/>
                </a:ext>
              </a:extLst>
            </p:cNvPr>
            <p:cNvSpPr txBox="1">
              <a:spLocks noChangeArrowheads="1"/>
            </p:cNvSpPr>
            <p:nvPr/>
          </p:nvSpPr>
          <p:spPr bwMode="auto">
            <a:xfrm>
              <a:off x="192" y="1344"/>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&amp;sum</a:t>
              </a:r>
            </a:p>
          </p:txBody>
        </p:sp>
      </p:grpSp>
      <p:grpSp>
        <p:nvGrpSpPr>
          <p:cNvPr id="32793" name="Group 51">
            <a:extLst>
              <a:ext uri="{FF2B5EF4-FFF2-40B4-BE49-F238E27FC236}">
                <a16:creationId xmlns:a16="http://schemas.microsoft.com/office/drawing/2014/main" id="{95722C11-749B-48D3-A91D-7DFBDFFE3A15}"/>
              </a:ext>
            </a:extLst>
          </p:cNvPr>
          <p:cNvGrpSpPr>
            <a:grpSpLocks/>
          </p:cNvGrpSpPr>
          <p:nvPr/>
        </p:nvGrpSpPr>
        <p:grpSpPr bwMode="auto">
          <a:xfrm>
            <a:off x="2362200" y="3810000"/>
            <a:ext cx="4724400" cy="609600"/>
            <a:chOff x="1488" y="2400"/>
            <a:chExt cx="2976" cy="384"/>
          </a:xfrm>
        </p:grpSpPr>
        <p:sp>
          <p:nvSpPr>
            <p:cNvPr id="32794" name="Line 52">
              <a:extLst>
                <a:ext uri="{FF2B5EF4-FFF2-40B4-BE49-F238E27FC236}">
                  <a16:creationId xmlns:a16="http://schemas.microsoft.com/office/drawing/2014/main" id="{6D05520D-6C84-4975-A3C8-B71118100672}"/>
                </a:ext>
              </a:extLst>
            </p:cNvPr>
            <p:cNvSpPr>
              <a:spLocks noChangeShapeType="1"/>
            </p:cNvSpPr>
            <p:nvPr/>
          </p:nvSpPr>
          <p:spPr bwMode="auto">
            <a:xfrm>
              <a:off x="1488"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53">
              <a:extLst>
                <a:ext uri="{FF2B5EF4-FFF2-40B4-BE49-F238E27FC236}">
                  <a16:creationId xmlns:a16="http://schemas.microsoft.com/office/drawing/2014/main" id="{8D42BB5F-EF94-4923-BFDF-C84C73AB4666}"/>
                </a:ext>
              </a:extLst>
            </p:cNvPr>
            <p:cNvSpPr>
              <a:spLocks noChangeShapeType="1"/>
            </p:cNvSpPr>
            <p:nvPr/>
          </p:nvSpPr>
          <p:spPr bwMode="auto">
            <a:xfrm>
              <a:off x="302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54">
              <a:extLst>
                <a:ext uri="{FF2B5EF4-FFF2-40B4-BE49-F238E27FC236}">
                  <a16:creationId xmlns:a16="http://schemas.microsoft.com/office/drawing/2014/main" id="{7CDB49C0-2F1C-4D2E-97A2-8D7DD0499F10}"/>
                </a:ext>
              </a:extLst>
            </p:cNvPr>
            <p:cNvSpPr>
              <a:spLocks noChangeShapeType="1"/>
            </p:cNvSpPr>
            <p:nvPr/>
          </p:nvSpPr>
          <p:spPr bwMode="auto">
            <a:xfrm>
              <a:off x="4464" y="24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 name="文本框 55">
            <a:extLst>
              <a:ext uri="{FF2B5EF4-FFF2-40B4-BE49-F238E27FC236}">
                <a16:creationId xmlns:a16="http://schemas.microsoft.com/office/drawing/2014/main" id="{A2100EAF-8B75-4C42-A026-A45FE56F5554}"/>
              </a:ext>
            </a:extLst>
          </p:cNvPr>
          <p:cNvSpPr txBox="1"/>
          <p:nvPr/>
        </p:nvSpPr>
        <p:spPr>
          <a:xfrm>
            <a:off x="539552" y="5791200"/>
            <a:ext cx="1037720" cy="369332"/>
          </a:xfrm>
          <a:prstGeom prst="rect">
            <a:avLst/>
          </a:prstGeom>
          <a:noFill/>
        </p:spPr>
        <p:txBody>
          <a:bodyPr wrap="none" rtlCol="0">
            <a:spAutoFit/>
          </a:bodyPr>
          <a:lstStyle/>
          <a:p>
            <a:r>
              <a:rPr lang="en-US" altLang="zh-CN" dirty="0" err="1"/>
              <a:t>rd</a:t>
            </a:r>
            <a:r>
              <a:rPr lang="en-US" altLang="zh-CN" dirty="0"/>
              <a:t> - read </a:t>
            </a:r>
            <a:endParaRPr lang="zh-CN" altLang="en-US" dirty="0"/>
          </a:p>
        </p:txBody>
      </p:sp>
    </p:spTree>
    <p:extLst>
      <p:ext uri="{BB962C8B-B14F-4D97-AF65-F5344CB8AC3E}">
        <p14:creationId xmlns:p14="http://schemas.microsoft.com/office/powerpoint/2010/main" val="3860843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9553</TotalTime>
  <Words>4631</Words>
  <Application>Microsoft Office PowerPoint</Application>
  <PresentationFormat>全屏显示(4:3)</PresentationFormat>
  <Paragraphs>1182</Paragraphs>
  <Slides>79</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79</vt:i4>
      </vt:variant>
    </vt:vector>
  </HeadingPairs>
  <TitlesOfParts>
    <vt:vector size="89" baseType="lpstr">
      <vt:lpstr>ＭＳ Ｐゴシック</vt:lpstr>
      <vt:lpstr>宋体</vt:lpstr>
      <vt:lpstr>微软雅黑</vt:lpstr>
      <vt:lpstr>Arial</vt:lpstr>
      <vt:lpstr>Calibri</vt:lpstr>
      <vt:lpstr>Courier New</vt:lpstr>
      <vt:lpstr>Gill Sans MT</vt:lpstr>
      <vt:lpstr>Verdana</vt:lpstr>
      <vt:lpstr>Wingdings</vt:lpstr>
      <vt:lpstr>Office Theme</vt:lpstr>
      <vt:lpstr>Cache Coherence</vt:lpstr>
      <vt:lpstr>课程内容</vt:lpstr>
      <vt:lpstr>Cache Coherence Problem</vt:lpstr>
      <vt:lpstr>Cache Coherence Problem</vt:lpstr>
      <vt:lpstr>Cache Coherence Problem</vt:lpstr>
      <vt:lpstr>Cache Coherence Problem</vt:lpstr>
      <vt:lpstr>Will This Parallel Code Work Correctly?</vt:lpstr>
      <vt:lpstr>Cache Coherence Problem Illustration</vt:lpstr>
      <vt:lpstr>Cache Coherence Problem Illustration</vt:lpstr>
      <vt:lpstr>Cache Coherence Problem Illustration</vt:lpstr>
      <vt:lpstr>Cache Coherence Problem Illustration</vt:lpstr>
      <vt:lpstr>Cache Coherence Problem Illustration</vt:lpstr>
      <vt:lpstr>Cache Coherence Problem Illustration</vt:lpstr>
      <vt:lpstr>Questions</vt:lpstr>
      <vt:lpstr>Main Observations</vt:lpstr>
      <vt:lpstr>Cache Coherence Problem</vt:lpstr>
      <vt:lpstr>Snooping-Based Coherence Protocol</vt:lpstr>
      <vt:lpstr>Basic Idea: Snooping-Based Coherence</vt:lpstr>
      <vt:lpstr>Coherence Correctness Requirements</vt:lpstr>
      <vt:lpstr>Recall: CPU读Cache</vt:lpstr>
      <vt:lpstr>Recall: CPU写Cache</vt:lpstr>
      <vt:lpstr>Recall: CPU写Cache</vt:lpstr>
      <vt:lpstr>PowerPoint 演示文稿</vt:lpstr>
      <vt:lpstr>PowerPoint 演示文稿</vt:lpstr>
      <vt:lpstr>Coherence with Write-through Caches</vt:lpstr>
      <vt:lpstr>Snooper Architecture</vt:lpstr>
      <vt:lpstr>Coherence Protocol for Write-Through Caches</vt:lpstr>
      <vt:lpstr>Coherence Protocol for Write-Through Caches</vt:lpstr>
      <vt:lpstr>Coherence Protocol for Write-Through Caches</vt:lpstr>
      <vt:lpstr>Coherence Protocol for  Write-Through Caches</vt:lpstr>
      <vt:lpstr>PowerPoint 演示文稿</vt:lpstr>
      <vt:lpstr>State Transition Diagram</vt:lpstr>
      <vt:lpstr>Problem with Write-Through Caches</vt:lpstr>
      <vt:lpstr>MSI Protocol with Write-back Caches</vt:lpstr>
      <vt:lpstr>MSI Writeback Invalidate Protocol</vt:lpstr>
      <vt:lpstr>Modified vs. Dirty</vt:lpstr>
      <vt:lpstr>MSI Writeback Invalidate Protocol</vt:lpstr>
      <vt:lpstr>MSI Writeback Invalidate Protocol</vt:lpstr>
      <vt:lpstr>Basic MSI Writeback Invalidate Protocol</vt:lpstr>
      <vt:lpstr>Processor Initiated Transactions</vt:lpstr>
      <vt:lpstr>Bus Initiated Transactions</vt:lpstr>
      <vt:lpstr>Question 1</vt:lpstr>
      <vt:lpstr>Question 2</vt:lpstr>
      <vt:lpstr>Question 2</vt:lpstr>
      <vt:lpstr>MSI Visualization</vt:lpstr>
      <vt:lpstr>MSI Visualization</vt:lpstr>
      <vt:lpstr>PowerPoint 演示文稿</vt:lpstr>
      <vt:lpstr>PowerPoint 演示文稿</vt:lpstr>
      <vt:lpstr>MSI Visualization</vt:lpstr>
      <vt:lpstr>PowerPoint 演示文稿</vt:lpstr>
      <vt:lpstr>Question 3</vt:lpstr>
      <vt:lpstr>PowerPoint 演示文稿</vt:lpstr>
      <vt:lpstr>PowerPoint 演示文稿</vt:lpstr>
      <vt:lpstr>PowerPoint 演示文稿</vt:lpstr>
      <vt:lpstr>PowerPoint 演示文稿</vt:lpstr>
      <vt:lpstr>Discussion</vt:lpstr>
      <vt:lpstr>Summary of State Changes</vt:lpstr>
      <vt:lpstr>MESI Protocol with Write-back Caches</vt:lpstr>
      <vt:lpstr>Problem with MSI protocol</vt:lpstr>
      <vt:lpstr>MESI (4-state) Invalidation Protocol</vt:lpstr>
      <vt:lpstr>Question</vt:lpstr>
      <vt:lpstr>MESI (4-state) Invalidation Protocol</vt:lpstr>
      <vt:lpstr>BusRdx vs. BusUpgr</vt:lpstr>
      <vt:lpstr>MESI (4-state) Invalidation Protocol</vt:lpstr>
      <vt:lpstr>Flush vs. FlushOpt</vt:lpstr>
      <vt:lpstr>Processor Initiated Transactions</vt:lpstr>
      <vt:lpstr>Bus Initiated Transactions</vt:lpstr>
      <vt:lpstr>MESI Visualization</vt:lpstr>
      <vt:lpstr>MESI Visualization</vt:lpstr>
      <vt:lpstr>PowerPoint 演示文稿</vt:lpstr>
      <vt:lpstr>PowerPoint 演示文稿</vt:lpstr>
      <vt:lpstr>MESI Visualization</vt:lpstr>
      <vt:lpstr>PowerPoint 演示文稿</vt:lpstr>
      <vt:lpstr>PowerPoint 演示文稿</vt:lpstr>
      <vt:lpstr>PowerPoint 演示文稿</vt:lpstr>
      <vt:lpstr>PowerPoint 演示文稿</vt:lpstr>
      <vt:lpstr>PowerPoint 演示文稿</vt:lpstr>
      <vt:lpstr>Summary of State Changes</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Storm for Real-Time Stream Data Analytic</dc:title>
  <dc:creator>Tom Fu</dc:creator>
  <cp:lastModifiedBy>Windows 用户</cp:lastModifiedBy>
  <cp:revision>1119</cp:revision>
  <dcterms:created xsi:type="dcterms:W3CDTF">2015-08-27T02:23:10Z</dcterms:created>
  <dcterms:modified xsi:type="dcterms:W3CDTF">2023-03-08T02:42:17Z</dcterms:modified>
</cp:coreProperties>
</file>