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871" r:id="rId3"/>
    <p:sldId id="872" r:id="rId4"/>
    <p:sldId id="873" r:id="rId5"/>
    <p:sldId id="874" r:id="rId6"/>
    <p:sldId id="270" r:id="rId7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8349" autoAdjust="0"/>
  </p:normalViewPr>
  <p:slideViewPr>
    <p:cSldViewPr>
      <p:cViewPr varScale="1">
        <p:scale>
          <a:sx n="121" d="100"/>
          <a:sy n="121" d="100"/>
        </p:scale>
        <p:origin x="784" y="104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陶钧、黄聃、王桢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总结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94226"/>
            <a:ext cx="13167360" cy="6116918"/>
          </a:xfrm>
        </p:spPr>
        <p:txBody>
          <a:bodyPr/>
          <a:lstStyle/>
          <a:p>
            <a:r>
              <a:rPr lang="zh-CN" altLang="en-US" dirty="0"/>
              <a:t>为什么需要并行？</a:t>
            </a:r>
            <a:endParaRPr lang="en-US" altLang="zh-CN" dirty="0"/>
          </a:p>
          <a:p>
            <a:pPr lvl="1"/>
            <a:r>
              <a:rPr lang="zh-CN" altLang="en-US" dirty="0"/>
              <a:t>计算机已经很难变得“更快”：频率提升已经（几乎）停止</a:t>
            </a:r>
            <a:endParaRPr lang="en-US" altLang="zh-CN" dirty="0"/>
          </a:p>
          <a:p>
            <a:pPr lvl="1"/>
            <a:r>
              <a:rPr lang="zh-CN" altLang="en-US" dirty="0"/>
              <a:t>计算机正变得“更宽”：并发、并行、分布式</a:t>
            </a:r>
            <a:endParaRPr lang="en-US" altLang="zh-CN" dirty="0"/>
          </a:p>
          <a:p>
            <a:r>
              <a:rPr lang="zh-CN" altLang="en-US" dirty="0"/>
              <a:t>串行软硬件</a:t>
            </a:r>
            <a:endParaRPr lang="en-US" altLang="zh-CN" dirty="0"/>
          </a:p>
          <a:p>
            <a:pPr lvl="1"/>
            <a:r>
              <a:rPr lang="zh-CN" altLang="en-US" dirty="0"/>
              <a:t>多级存储架构（为什么需要？）</a:t>
            </a:r>
            <a:endParaRPr lang="en-US" altLang="zh-CN" dirty="0"/>
          </a:p>
          <a:p>
            <a:pPr lvl="1"/>
            <a:r>
              <a:rPr lang="zh-CN" altLang="en-US" dirty="0"/>
              <a:t>进程与线程</a:t>
            </a:r>
            <a:endParaRPr lang="en-US" altLang="zh-CN" dirty="0"/>
          </a:p>
          <a:p>
            <a:r>
              <a:rPr lang="zh-CN" altLang="en-US" dirty="0"/>
              <a:t>并行软硬件</a:t>
            </a:r>
            <a:endParaRPr lang="en-US" altLang="zh-CN" dirty="0"/>
          </a:p>
          <a:p>
            <a:pPr lvl="1"/>
            <a:r>
              <a:rPr lang="zh-CN" altLang="en-US" dirty="0"/>
              <a:t>弗林分类法（</a:t>
            </a:r>
            <a:r>
              <a:rPr lang="en-US" altLang="zh-CN" dirty="0"/>
              <a:t>Flynn’s Taxonomy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共享内存系统 </a:t>
            </a:r>
            <a:r>
              <a:rPr lang="en-US" altLang="zh-CN" dirty="0"/>
              <a:t>vs </a:t>
            </a:r>
            <a:r>
              <a:rPr lang="zh-CN" altLang="en-US" dirty="0"/>
              <a:t>分布式内存系统</a:t>
            </a:r>
            <a:endParaRPr lang="en-US" altLang="zh-CN" dirty="0"/>
          </a:p>
          <a:p>
            <a:pPr lvl="2"/>
            <a:r>
              <a:rPr lang="zh-CN" altLang="en-US" dirty="0"/>
              <a:t>各自的硬件架构和编程特性是什么？</a:t>
            </a:r>
            <a:endParaRPr lang="en-US" altLang="zh-CN" dirty="0"/>
          </a:p>
          <a:p>
            <a:pPr lvl="1"/>
            <a:r>
              <a:rPr lang="zh-CN" altLang="en-US" dirty="0"/>
              <a:t>如何分析、评估并行程序的性能？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9D37-BCAB-4918-A8A5-F244B4D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ED263-1DE6-4940-A4F2-5CB108D1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具体编程框架</a:t>
            </a:r>
            <a:endParaRPr lang="en-US" altLang="zh-CN" dirty="0"/>
          </a:p>
          <a:p>
            <a:pPr lvl="1"/>
            <a:r>
              <a:rPr lang="zh-CN" altLang="en-US" dirty="0"/>
              <a:t>如何</a:t>
            </a:r>
            <a:r>
              <a:rPr lang="zh-CN" altLang="en-US" dirty="0">
                <a:solidFill>
                  <a:srgbClr val="C00000"/>
                </a:solidFill>
              </a:rPr>
              <a:t>同步</a:t>
            </a:r>
            <a:r>
              <a:rPr lang="zh-CN" altLang="en-US" dirty="0"/>
              <a:t>，如何</a:t>
            </a:r>
            <a:r>
              <a:rPr lang="zh-CN" altLang="en-US" dirty="0">
                <a:solidFill>
                  <a:srgbClr val="C00000"/>
                </a:solidFill>
              </a:rPr>
              <a:t>通信</a:t>
            </a:r>
            <a:r>
              <a:rPr lang="zh-CN" altLang="en-US" dirty="0"/>
              <a:t>（交换数据），如何</a:t>
            </a:r>
            <a:r>
              <a:rPr lang="zh-CN" altLang="en-US" dirty="0">
                <a:solidFill>
                  <a:srgbClr val="C00000"/>
                </a:solidFill>
              </a:rPr>
              <a:t>保证结果正确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基本概念：同步与阻塞、通信、竞争条件、进程</a:t>
            </a:r>
            <a:r>
              <a:rPr lang="en-US" altLang="zh-CN" dirty="0"/>
              <a:t>/</a:t>
            </a:r>
            <a:r>
              <a:rPr lang="zh-CN" altLang="en-US" dirty="0"/>
              <a:t>线程安全</a:t>
            </a:r>
            <a:endParaRPr lang="en-US" altLang="zh-CN" dirty="0"/>
          </a:p>
          <a:p>
            <a:pPr lvl="2"/>
            <a:r>
              <a:rPr lang="zh-CN" altLang="en-US" dirty="0"/>
              <a:t>在不同框架下分别理解这几个概念及其联系</a:t>
            </a:r>
            <a:endParaRPr lang="en-US" altLang="zh-CN" dirty="0"/>
          </a:p>
          <a:p>
            <a:pPr lvl="2"/>
            <a:r>
              <a:rPr lang="zh-CN" altLang="en-US" dirty="0"/>
              <a:t>对比不同框架的语境下，这几</a:t>
            </a:r>
            <a:r>
              <a:rPr lang="zh-CN" altLang="en-US"/>
              <a:t>个概念如何实现，及其重要性</a:t>
            </a:r>
            <a:endParaRPr lang="en-US" altLang="zh-CN" dirty="0"/>
          </a:p>
          <a:p>
            <a:pPr lvl="1"/>
            <a:r>
              <a:rPr lang="en-US" altLang="zh-CN" dirty="0"/>
              <a:t>MPI</a:t>
            </a:r>
            <a:r>
              <a:rPr lang="zh-CN" altLang="en-US" dirty="0"/>
              <a:t>（分布式内存）：通信（点对点 </a:t>
            </a:r>
            <a:r>
              <a:rPr lang="en-US" altLang="zh-CN" dirty="0"/>
              <a:t>vs </a:t>
            </a:r>
            <a:r>
              <a:rPr lang="zh-CN" altLang="en-US" dirty="0"/>
              <a:t>集合）</a:t>
            </a:r>
            <a:endParaRPr lang="en-US" altLang="zh-CN" dirty="0"/>
          </a:p>
          <a:p>
            <a:pPr lvl="1"/>
            <a:r>
              <a:rPr lang="en-US" altLang="zh-CN" dirty="0" err="1"/>
              <a:t>Pthreads</a:t>
            </a:r>
            <a:r>
              <a:rPr lang="en-US" altLang="zh-CN" dirty="0"/>
              <a:t> &amp; OpenMP</a:t>
            </a:r>
            <a:r>
              <a:rPr lang="zh-CN" altLang="en-US" dirty="0"/>
              <a:t>（共享内存）：同步机制；变量作用域</a:t>
            </a:r>
            <a:endParaRPr lang="en-US" altLang="zh-CN" dirty="0"/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：线程的多级组织；内存结构；同步机制；变量作用域</a:t>
            </a:r>
            <a:endParaRPr lang="en-US" altLang="zh-CN" dirty="0"/>
          </a:p>
          <a:p>
            <a:r>
              <a:rPr lang="zh-CN" altLang="en-US" dirty="0"/>
              <a:t>并行程序设计</a:t>
            </a:r>
            <a:endParaRPr lang="en-US" altLang="zh-CN" dirty="0"/>
          </a:p>
          <a:p>
            <a:pPr lvl="1"/>
            <a:r>
              <a:rPr lang="en-US" altLang="zh-CN" dirty="0"/>
              <a:t>Foster’s</a:t>
            </a:r>
            <a:r>
              <a:rPr lang="zh-CN" altLang="en-US" dirty="0"/>
              <a:t> </a:t>
            </a:r>
            <a:r>
              <a:rPr lang="en-US" altLang="zh-CN" dirty="0"/>
              <a:t>methodology</a:t>
            </a:r>
          </a:p>
          <a:p>
            <a:pPr lvl="1"/>
            <a:r>
              <a:rPr lang="zh-CN" altLang="en-US" dirty="0"/>
              <a:t>常见的数据划分方式；常见的并行算法设计思路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91A86-51F6-4BC3-B9A2-451EA980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8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2227-9730-44F3-B666-037063F1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并行程序设计导论</a:t>
            </a:r>
            <a:r>
              <a:rPr lang="en-US" altLang="zh-CN" dirty="0"/>
              <a:t>》</a:t>
            </a:r>
            <a:r>
              <a:rPr lang="zh-CN" altLang="en-US" dirty="0"/>
              <a:t>课本重点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AF221-5AAE-44FB-8314-26E4581D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8" y="1239718"/>
            <a:ext cx="5359544" cy="6116918"/>
          </a:xfrm>
        </p:spPr>
        <p:txBody>
          <a:bodyPr/>
          <a:lstStyle/>
          <a:p>
            <a:r>
              <a:rPr lang="zh-CN" altLang="en-US" sz="2400" dirty="0"/>
              <a:t>第一章：</a:t>
            </a:r>
          </a:p>
          <a:p>
            <a:pPr lvl="1"/>
            <a:r>
              <a:rPr lang="en-US" altLang="zh-CN" sz="1600" dirty="0"/>
              <a:t>1.1</a:t>
            </a:r>
          </a:p>
          <a:p>
            <a:pPr lvl="1"/>
            <a:r>
              <a:rPr lang="en-US" altLang="zh-CN" sz="1600" dirty="0"/>
              <a:t>1.2</a:t>
            </a:r>
          </a:p>
          <a:p>
            <a:pPr lvl="1"/>
            <a:r>
              <a:rPr lang="en-US" altLang="zh-CN" sz="1600" dirty="0"/>
              <a:t>1.3</a:t>
            </a:r>
          </a:p>
          <a:p>
            <a:pPr lvl="1"/>
            <a:r>
              <a:rPr lang="en-US" altLang="zh-CN" sz="1600" dirty="0"/>
              <a:t>1.4</a:t>
            </a:r>
          </a:p>
          <a:p>
            <a:pPr lvl="1"/>
            <a:r>
              <a:rPr lang="en-US" altLang="zh-CN" sz="1600" dirty="0"/>
              <a:t>1.6</a:t>
            </a:r>
          </a:p>
          <a:p>
            <a:r>
              <a:rPr lang="zh-CN" altLang="en-US" sz="2400" dirty="0"/>
              <a:t>第二章：</a:t>
            </a:r>
          </a:p>
          <a:p>
            <a:pPr lvl="1"/>
            <a:r>
              <a:rPr lang="en-US" altLang="zh-CN" sz="1600" dirty="0"/>
              <a:t>2.1.1</a:t>
            </a:r>
          </a:p>
          <a:p>
            <a:pPr lvl="1"/>
            <a:r>
              <a:rPr lang="en-US" altLang="zh-CN" sz="1600" dirty="0"/>
              <a:t>2.1.2</a:t>
            </a:r>
          </a:p>
          <a:p>
            <a:pPr lvl="1"/>
            <a:r>
              <a:rPr lang="en-US" altLang="zh-CN" sz="1600" dirty="0"/>
              <a:t>2.2.1 </a:t>
            </a:r>
            <a:r>
              <a:rPr lang="zh-CN" altLang="en-US" sz="1600" dirty="0"/>
              <a:t>至 </a:t>
            </a:r>
            <a:r>
              <a:rPr lang="en-US" altLang="zh-CN" sz="1600" dirty="0"/>
              <a:t>2.2.6</a:t>
            </a:r>
          </a:p>
          <a:p>
            <a:pPr lvl="1"/>
            <a:r>
              <a:rPr lang="en-US" altLang="zh-CN" sz="1600" dirty="0"/>
              <a:t>2.3.1</a:t>
            </a:r>
          </a:p>
          <a:p>
            <a:pPr lvl="1"/>
            <a:r>
              <a:rPr lang="en-US" altLang="zh-CN" sz="1600" dirty="0"/>
              <a:t>2.3.2</a:t>
            </a:r>
          </a:p>
          <a:p>
            <a:pPr lvl="1"/>
            <a:r>
              <a:rPr lang="en-US" altLang="zh-CN" sz="1600" dirty="0"/>
              <a:t>2.3.4</a:t>
            </a:r>
          </a:p>
          <a:p>
            <a:pPr lvl="1"/>
            <a:r>
              <a:rPr lang="en-US" altLang="zh-CN" sz="1600" dirty="0"/>
              <a:t>2.3.5</a:t>
            </a:r>
          </a:p>
          <a:p>
            <a:pPr lvl="1"/>
            <a:r>
              <a:rPr lang="en-US" altLang="zh-CN" sz="1600" dirty="0"/>
              <a:t>2.4.1</a:t>
            </a:r>
          </a:p>
          <a:p>
            <a:pPr lvl="1"/>
            <a:r>
              <a:rPr lang="en-US" altLang="zh-CN" sz="1600" dirty="0"/>
              <a:t>2.4.2</a:t>
            </a:r>
          </a:p>
          <a:p>
            <a:pPr lvl="1"/>
            <a:r>
              <a:rPr lang="en-US" altLang="zh-CN" sz="1600" dirty="0"/>
              <a:t>2.4.3</a:t>
            </a:r>
          </a:p>
          <a:p>
            <a:pPr lvl="1"/>
            <a:r>
              <a:rPr lang="en-US" altLang="zh-CN" sz="1600" dirty="0"/>
              <a:t>2.4.4</a:t>
            </a:r>
          </a:p>
          <a:p>
            <a:pPr lvl="1"/>
            <a:r>
              <a:rPr lang="en-US" altLang="zh-CN" sz="1600" dirty="0"/>
              <a:t>2.5</a:t>
            </a:r>
          </a:p>
          <a:p>
            <a:pPr lvl="1"/>
            <a:r>
              <a:rPr lang="en-US" altLang="zh-CN" sz="1600" dirty="0"/>
              <a:t>2.6.1</a:t>
            </a:r>
            <a:r>
              <a:rPr lang="zh-CN" altLang="en-US" sz="1600" dirty="0"/>
              <a:t>至</a:t>
            </a:r>
            <a:r>
              <a:rPr lang="en-US" altLang="zh-CN" sz="1600" dirty="0"/>
              <a:t>2.6.4</a:t>
            </a:r>
          </a:p>
          <a:p>
            <a:pPr lvl="1"/>
            <a:r>
              <a:rPr lang="en-US" altLang="zh-CN" sz="1600" dirty="0"/>
              <a:t>2.7</a:t>
            </a:r>
          </a:p>
          <a:p>
            <a:pPr lvl="1"/>
            <a:r>
              <a:rPr lang="en-US" altLang="zh-CN" sz="1600" dirty="0"/>
              <a:t>2.9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ED974-B227-4095-A87E-A7BBBDEF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26E062-DAAF-44AB-9689-94B6F1C37DA9}"/>
              </a:ext>
            </a:extLst>
          </p:cNvPr>
          <p:cNvSpPr txBox="1">
            <a:spLocks/>
          </p:cNvSpPr>
          <p:nvPr/>
        </p:nvSpPr>
        <p:spPr bwMode="auto">
          <a:xfrm>
            <a:off x="3930824" y="1056341"/>
            <a:ext cx="5359544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411446" indent="-41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Blip>
                <a:blip r:embed="rId2"/>
              </a:buBlip>
              <a:defRPr sz="3840" kern="1200" baseline="0">
                <a:solidFill>
                  <a:srgbClr val="0070C0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  <a:lvl2pPr marL="891467" indent="-3428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88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8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085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677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272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867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462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058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第三章：</a:t>
            </a:r>
          </a:p>
          <a:p>
            <a:pPr lvl="1"/>
            <a:r>
              <a:rPr lang="en-US" altLang="zh-CN" sz="1920" dirty="0"/>
              <a:t>3.1.1</a:t>
            </a:r>
            <a:r>
              <a:rPr lang="zh-CN" altLang="en-US" sz="1920" dirty="0"/>
              <a:t>至</a:t>
            </a:r>
            <a:r>
              <a:rPr lang="en-US" altLang="zh-CN" sz="1920" dirty="0"/>
              <a:t>3.1.12</a:t>
            </a:r>
          </a:p>
          <a:p>
            <a:pPr lvl="1"/>
            <a:r>
              <a:rPr lang="en-US" altLang="zh-CN" sz="1920" dirty="0"/>
              <a:t>3.2.1</a:t>
            </a:r>
          </a:p>
          <a:p>
            <a:pPr lvl="1"/>
            <a:r>
              <a:rPr lang="en-US" altLang="zh-CN" sz="1920" dirty="0"/>
              <a:t>3.2.2</a:t>
            </a:r>
          </a:p>
          <a:p>
            <a:pPr lvl="1"/>
            <a:r>
              <a:rPr lang="en-US" altLang="zh-CN" sz="1920" dirty="0"/>
              <a:t>3.3.1</a:t>
            </a:r>
          </a:p>
          <a:p>
            <a:pPr lvl="1"/>
            <a:r>
              <a:rPr lang="en-US" altLang="zh-CN" sz="1920" dirty="0"/>
              <a:t>3.3.2</a:t>
            </a:r>
          </a:p>
          <a:p>
            <a:pPr lvl="1"/>
            <a:r>
              <a:rPr lang="en-US" altLang="zh-CN" sz="1920" dirty="0"/>
              <a:t>3.4.1</a:t>
            </a:r>
            <a:r>
              <a:rPr lang="zh-CN" altLang="en-US" sz="1920" dirty="0"/>
              <a:t>至</a:t>
            </a:r>
            <a:r>
              <a:rPr lang="en-US" altLang="zh-CN" sz="1920" dirty="0"/>
              <a:t>3.4.9</a:t>
            </a:r>
          </a:p>
          <a:p>
            <a:pPr lvl="1"/>
            <a:r>
              <a:rPr lang="en-US" altLang="zh-CN" sz="1920" dirty="0"/>
              <a:t>3.5</a:t>
            </a:r>
          </a:p>
          <a:p>
            <a:pPr lvl="1"/>
            <a:r>
              <a:rPr lang="en-US" altLang="zh-CN" sz="1920" dirty="0"/>
              <a:t>3.6.1</a:t>
            </a:r>
            <a:r>
              <a:rPr lang="zh-CN" altLang="en-US" sz="1920" dirty="0"/>
              <a:t>至</a:t>
            </a:r>
            <a:r>
              <a:rPr lang="en-US" altLang="zh-CN" sz="1920" dirty="0"/>
              <a:t>3.6.4</a:t>
            </a:r>
          </a:p>
          <a:p>
            <a:pPr lvl="1"/>
            <a:r>
              <a:rPr lang="en-US" altLang="zh-CN" sz="1920" dirty="0"/>
              <a:t>3.7.1</a:t>
            </a:r>
          </a:p>
          <a:p>
            <a:pPr lvl="1"/>
            <a:r>
              <a:rPr lang="en-US" altLang="zh-CN" sz="1920" dirty="0"/>
              <a:t>3.7.2</a:t>
            </a:r>
          </a:p>
          <a:p>
            <a:r>
              <a:rPr lang="zh-CN" altLang="en-US" sz="2400" dirty="0"/>
              <a:t>第四章：</a:t>
            </a:r>
          </a:p>
          <a:p>
            <a:pPr lvl="1"/>
            <a:r>
              <a:rPr lang="en-US" altLang="zh-CN" sz="1920" dirty="0"/>
              <a:t>4.1</a:t>
            </a:r>
          </a:p>
          <a:p>
            <a:pPr lvl="1"/>
            <a:r>
              <a:rPr lang="en-US" altLang="zh-CN" sz="1920" dirty="0"/>
              <a:t>4.2.1</a:t>
            </a:r>
            <a:r>
              <a:rPr lang="zh-CN" altLang="en-US" sz="1920" dirty="0"/>
              <a:t>至</a:t>
            </a:r>
            <a:r>
              <a:rPr lang="en-US" altLang="zh-CN" sz="1920" dirty="0"/>
              <a:t>4.2.7</a:t>
            </a:r>
          </a:p>
          <a:p>
            <a:pPr lvl="1"/>
            <a:r>
              <a:rPr lang="en-US" altLang="zh-CN" sz="1920" dirty="0"/>
              <a:t>4.3</a:t>
            </a:r>
            <a:r>
              <a:rPr lang="zh-CN" altLang="en-US" sz="1920" dirty="0"/>
              <a:t>至</a:t>
            </a:r>
            <a:r>
              <a:rPr lang="en-US" altLang="zh-CN" sz="1920" dirty="0"/>
              <a:t>4.7</a:t>
            </a:r>
          </a:p>
          <a:p>
            <a:pPr lvl="1"/>
            <a:r>
              <a:rPr lang="en-US" altLang="zh-CN" sz="1920" dirty="0"/>
              <a:t>4.8.1</a:t>
            </a:r>
            <a:r>
              <a:rPr lang="zh-CN" altLang="en-US" sz="1920" dirty="0"/>
              <a:t>至</a:t>
            </a:r>
            <a:r>
              <a:rPr lang="en-US" altLang="zh-CN" sz="1920" dirty="0"/>
              <a:t>4.8.3</a:t>
            </a:r>
          </a:p>
          <a:p>
            <a:pPr lvl="1"/>
            <a:r>
              <a:rPr lang="en-US" altLang="zh-CN" sz="1920" dirty="0"/>
              <a:t>4.9.1</a:t>
            </a:r>
            <a:r>
              <a:rPr lang="zh-CN" altLang="en-US" sz="1920" dirty="0"/>
              <a:t>至</a:t>
            </a:r>
            <a:r>
              <a:rPr lang="en-US" altLang="zh-CN" sz="1920" dirty="0"/>
              <a:t>4.9.4</a:t>
            </a:r>
          </a:p>
          <a:p>
            <a:pPr lvl="1"/>
            <a:r>
              <a:rPr lang="en-US" altLang="zh-CN" sz="1920" dirty="0"/>
              <a:t>4.10</a:t>
            </a:r>
          </a:p>
          <a:p>
            <a:pPr lvl="1"/>
            <a:r>
              <a:rPr lang="en-US" altLang="zh-CN" sz="1920" dirty="0"/>
              <a:t>4.11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A81C6D-8C4E-4BA1-BE19-E42E02AD2B92}"/>
              </a:ext>
            </a:extLst>
          </p:cNvPr>
          <p:cNvSpPr txBox="1">
            <a:spLocks/>
          </p:cNvSpPr>
          <p:nvPr/>
        </p:nvSpPr>
        <p:spPr bwMode="auto">
          <a:xfrm>
            <a:off x="8251304" y="1234481"/>
            <a:ext cx="5359544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411446" indent="-41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Blip>
                <a:blip r:embed="rId2"/>
              </a:buBlip>
              <a:defRPr sz="3840" kern="1200" baseline="0">
                <a:solidFill>
                  <a:srgbClr val="0070C0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  <a:lvl2pPr marL="891467" indent="-3428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88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8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085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677" indent="-27429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272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867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462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058" indent="-274299" algn="l" defTabSz="10971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第五章：</a:t>
            </a:r>
          </a:p>
          <a:p>
            <a:pPr lvl="1"/>
            <a:r>
              <a:rPr lang="en-US" altLang="zh-CN" sz="1920" dirty="0"/>
              <a:t>5.1</a:t>
            </a:r>
            <a:r>
              <a:rPr lang="zh-CN" altLang="en-US" sz="1920" dirty="0"/>
              <a:t>至</a:t>
            </a:r>
            <a:r>
              <a:rPr lang="en-US" altLang="zh-CN" sz="1920" dirty="0"/>
              <a:t>5.6</a:t>
            </a:r>
          </a:p>
          <a:p>
            <a:pPr lvl="1"/>
            <a:r>
              <a:rPr lang="en-US" altLang="zh-CN" sz="1920" dirty="0"/>
              <a:t>5.7</a:t>
            </a:r>
          </a:p>
          <a:p>
            <a:pPr lvl="1"/>
            <a:r>
              <a:rPr lang="en-US" altLang="zh-CN" sz="1920" dirty="0"/>
              <a:t>5.8</a:t>
            </a:r>
          </a:p>
          <a:p>
            <a:pPr lvl="1"/>
            <a:r>
              <a:rPr lang="en-US" altLang="zh-CN" sz="1920" dirty="0"/>
              <a:t>5.9</a:t>
            </a:r>
          </a:p>
          <a:p>
            <a:pPr lvl="1"/>
            <a:r>
              <a:rPr lang="en-US" altLang="zh-CN" sz="1920" dirty="0"/>
              <a:t>5.10</a:t>
            </a:r>
          </a:p>
          <a:p>
            <a:endParaRPr lang="en-US" altLang="zh-CN" sz="2400" dirty="0"/>
          </a:p>
          <a:p>
            <a:r>
              <a:rPr lang="zh-CN" altLang="en-US" sz="2400" dirty="0"/>
              <a:t>第六章：</a:t>
            </a:r>
          </a:p>
          <a:p>
            <a:pPr lvl="1"/>
            <a:r>
              <a:rPr lang="en-US" altLang="zh-CN" sz="1920" dirty="0"/>
              <a:t>N-Body</a:t>
            </a:r>
            <a:r>
              <a:rPr lang="zh-CN" altLang="en-US" sz="1920" dirty="0"/>
              <a:t>应用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1EF-529A-40C8-BE7B-7EB1BEEB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课本</a:t>
            </a:r>
            <a:r>
              <a:rPr lang="zh-CN" altLang="en-US"/>
              <a:t>外重要概念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F592-2300-4BDF-A4D8-71287098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2848376" cy="6116918"/>
          </a:xfrm>
        </p:spPr>
        <p:txBody>
          <a:bodyPr/>
          <a:lstStyle/>
          <a:p>
            <a:pPr lvl="1"/>
            <a:r>
              <a:rPr lang="en-US" sz="2320" dirty="0"/>
              <a:t>Flynn’s Taxonomy</a:t>
            </a:r>
          </a:p>
          <a:p>
            <a:pPr lvl="2"/>
            <a:r>
              <a:rPr lang="en-US" sz="1840" dirty="0"/>
              <a:t>SISD, SIMD, MISD, MIMD</a:t>
            </a:r>
          </a:p>
          <a:p>
            <a:pPr lvl="1"/>
            <a:r>
              <a:rPr lang="en-US" altLang="zh-CN" sz="2320" dirty="0"/>
              <a:t>CUDA execution model</a:t>
            </a:r>
          </a:p>
          <a:p>
            <a:pPr lvl="2"/>
            <a:r>
              <a:rPr lang="en-US" sz="1840" dirty="0"/>
              <a:t>Kernel function, and launch configuration</a:t>
            </a:r>
          </a:p>
          <a:p>
            <a:pPr lvl="2"/>
            <a:r>
              <a:rPr lang="en-US" sz="1840" dirty="0"/>
              <a:t>Threads, warps, blocks, grid</a:t>
            </a:r>
          </a:p>
          <a:p>
            <a:pPr lvl="2"/>
            <a:r>
              <a:rPr lang="en-US" altLang="zh-CN" sz="1840" dirty="0"/>
              <a:t>Synchronizing threads</a:t>
            </a:r>
            <a:endParaRPr lang="en-US" sz="1840" dirty="0"/>
          </a:p>
          <a:p>
            <a:pPr lvl="1"/>
            <a:r>
              <a:rPr lang="en-US" sz="2320" dirty="0"/>
              <a:t>CUDA </a:t>
            </a:r>
            <a:r>
              <a:rPr lang="en-US" altLang="zh-CN" sz="2320" dirty="0"/>
              <a:t>memory</a:t>
            </a:r>
          </a:p>
          <a:p>
            <a:pPr lvl="2"/>
            <a:r>
              <a:rPr lang="en-US" sz="1840" dirty="0"/>
              <a:t>Global, shared, local,</a:t>
            </a:r>
            <a:r>
              <a:rPr lang="zh-CN" altLang="en-US" sz="1840" dirty="0"/>
              <a:t> </a:t>
            </a:r>
            <a:r>
              <a:rPr lang="en-US" altLang="zh-CN" sz="1840" dirty="0"/>
              <a:t>…</a:t>
            </a:r>
            <a:endParaRPr lang="en-US" sz="1840" dirty="0"/>
          </a:p>
          <a:p>
            <a:pPr lvl="2"/>
            <a:r>
              <a:rPr lang="en-US" sz="1840" dirty="0"/>
              <a:t>Unified</a:t>
            </a:r>
          </a:p>
          <a:p>
            <a:pPr lvl="2"/>
            <a:r>
              <a:rPr lang="en-US" sz="1840" dirty="0"/>
              <a:t>Memory operations</a:t>
            </a:r>
          </a:p>
          <a:p>
            <a:pPr lvl="2"/>
            <a:r>
              <a:rPr lang="en-US" sz="1840" dirty="0"/>
              <a:t>Sharing data between threads</a:t>
            </a:r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1692A-B3CF-476F-BEEA-AD4DD0A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49380</TotalTime>
  <Words>356</Words>
  <Application>Microsoft Office PowerPoint</Application>
  <PresentationFormat>自定义</PresentationFormat>
  <Paragraphs>100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课程总结</vt:lpstr>
      <vt:lpstr>课程总结</vt:lpstr>
      <vt:lpstr>《并行程序设计导论》课本重点</vt:lpstr>
      <vt:lpstr>课本外重要概念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1507</cp:revision>
  <cp:lastPrinted>2019-08-25T23:02:10Z</cp:lastPrinted>
  <dcterms:created xsi:type="dcterms:W3CDTF">2016-04-18T09:33:21Z</dcterms:created>
  <dcterms:modified xsi:type="dcterms:W3CDTF">2024-06-24T08:52:16Z</dcterms:modified>
</cp:coreProperties>
</file>