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56" r:id="rId2"/>
    <p:sldId id="871" r:id="rId3"/>
    <p:sldId id="872" r:id="rId4"/>
    <p:sldId id="873" r:id="rId5"/>
    <p:sldId id="876" r:id="rId6"/>
    <p:sldId id="619" r:id="rId7"/>
    <p:sldId id="624" r:id="rId8"/>
    <p:sldId id="625" r:id="rId9"/>
    <p:sldId id="622" r:id="rId10"/>
    <p:sldId id="875" r:id="rId11"/>
    <p:sldId id="877" r:id="rId12"/>
    <p:sldId id="878" r:id="rId13"/>
    <p:sldId id="880" r:id="rId14"/>
    <p:sldId id="270" r:id="rId15"/>
    <p:sldId id="879" r:id="rId16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9" autoAdjust="0"/>
    <p:restoredTop sz="88349" autoAdjust="0"/>
  </p:normalViewPr>
  <p:slideViewPr>
    <p:cSldViewPr>
      <p:cViewPr varScale="1">
        <p:scale>
          <a:sx n="92" d="100"/>
          <a:sy n="92" d="100"/>
        </p:scale>
        <p:origin x="245" y="82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es Wong" userId="ffaff864a26d44c2" providerId="LiveId" clId="{4FCF3336-3F0B-43D6-9BAD-BB68862847FF}"/>
    <pc:docChg chg="custSel modSld">
      <pc:chgData name="Jones Wong" userId="ffaff864a26d44c2" providerId="LiveId" clId="{4FCF3336-3F0B-43D6-9BAD-BB68862847FF}" dt="2024-03-17T15:18:14.733" v="462" actId="20577"/>
      <pc:docMkLst>
        <pc:docMk/>
      </pc:docMkLst>
      <pc:sldChg chg="modSp mod">
        <pc:chgData name="Jones Wong" userId="ffaff864a26d44c2" providerId="LiveId" clId="{4FCF3336-3F0B-43D6-9BAD-BB68862847FF}" dt="2024-03-17T14:20:50.797" v="19" actId="20577"/>
        <pc:sldMkLst>
          <pc:docMk/>
          <pc:sldMk cId="0" sldId="256"/>
        </pc:sldMkLst>
        <pc:spChg chg="mod">
          <ac:chgData name="Jones Wong" userId="ffaff864a26d44c2" providerId="LiveId" clId="{4FCF3336-3F0B-43D6-9BAD-BB68862847FF}" dt="2024-03-17T14:20:50.797" v="19" actId="20577"/>
          <ac:spMkLst>
            <pc:docMk/>
            <pc:sldMk cId="0" sldId="256"/>
            <ac:spMk id="7" creationId="{00000000-0000-0000-0000-000000000000}"/>
          </ac:spMkLst>
        </pc:spChg>
      </pc:sldChg>
      <pc:sldChg chg="addSp modSp mod modNotesTx">
        <pc:chgData name="Jones Wong" userId="ffaff864a26d44c2" providerId="LiveId" clId="{4FCF3336-3F0B-43D6-9BAD-BB68862847FF}" dt="2024-03-17T15:02:34.789" v="363" actId="1076"/>
        <pc:sldMkLst>
          <pc:docMk/>
          <pc:sldMk cId="638510114" sldId="622"/>
        </pc:sldMkLst>
        <pc:spChg chg="mod">
          <ac:chgData name="Jones Wong" userId="ffaff864a26d44c2" providerId="LiveId" clId="{4FCF3336-3F0B-43D6-9BAD-BB68862847FF}" dt="2024-03-17T14:51:12.448" v="21" actId="207"/>
          <ac:spMkLst>
            <pc:docMk/>
            <pc:sldMk cId="638510114" sldId="622"/>
            <ac:spMk id="3" creationId="{62463B53-96DB-F942-BA5F-2944861BA19B}"/>
          </ac:spMkLst>
        </pc:spChg>
        <pc:spChg chg="add mod">
          <ac:chgData name="Jones Wong" userId="ffaff864a26d44c2" providerId="LiveId" clId="{4FCF3336-3F0B-43D6-9BAD-BB68862847FF}" dt="2024-03-17T15:02:34.789" v="363" actId="1076"/>
          <ac:spMkLst>
            <pc:docMk/>
            <pc:sldMk cId="638510114" sldId="622"/>
            <ac:spMk id="5" creationId="{16C69647-35ED-4F55-A682-E4D0B2460E80}"/>
          </ac:spMkLst>
        </pc:spChg>
      </pc:sldChg>
      <pc:sldChg chg="modNotesTx">
        <pc:chgData name="Jones Wong" userId="ffaff864a26d44c2" providerId="LiveId" clId="{4FCF3336-3F0B-43D6-9BAD-BB68862847FF}" dt="2024-03-17T15:18:14.733" v="462" actId="20577"/>
        <pc:sldMkLst>
          <pc:docMk/>
          <pc:sldMk cId="2678485782" sldId="878"/>
        </pc:sldMkLst>
      </pc:sldChg>
      <pc:sldChg chg="addSp delSp modSp mod modNotesTx">
        <pc:chgData name="Jones Wong" userId="ffaff864a26d44c2" providerId="LiveId" clId="{4FCF3336-3F0B-43D6-9BAD-BB68862847FF}" dt="2024-03-17T15:01:40.955" v="346" actId="20577"/>
        <pc:sldMkLst>
          <pc:docMk/>
          <pc:sldMk cId="3078873923" sldId="879"/>
        </pc:sldMkLst>
        <pc:spChg chg="mod">
          <ac:chgData name="Jones Wong" userId="ffaff864a26d44c2" providerId="LiveId" clId="{4FCF3336-3F0B-43D6-9BAD-BB68862847FF}" dt="2024-03-17T14:52:53.964" v="200" actId="20577"/>
          <ac:spMkLst>
            <pc:docMk/>
            <pc:sldMk cId="3078873923" sldId="879"/>
            <ac:spMk id="2" creationId="{37A0430E-68D5-49D4-839A-B40A36E058C6}"/>
          </ac:spMkLst>
        </pc:spChg>
        <pc:spChg chg="del mod">
          <ac:chgData name="Jones Wong" userId="ffaff864a26d44c2" providerId="LiveId" clId="{4FCF3336-3F0B-43D6-9BAD-BB68862847FF}" dt="2024-03-17T14:53:21.457" v="203" actId="931"/>
          <ac:spMkLst>
            <pc:docMk/>
            <pc:sldMk cId="3078873923" sldId="879"/>
            <ac:spMk id="3" creationId="{CE46C712-35BB-4564-AE9F-1006A88F1404}"/>
          </ac:spMkLst>
        </pc:spChg>
        <pc:spChg chg="add mod">
          <ac:chgData name="Jones Wong" userId="ffaff864a26d44c2" providerId="LiveId" clId="{4FCF3336-3F0B-43D6-9BAD-BB68862847FF}" dt="2024-03-17T14:59:03.164" v="341" actId="255"/>
          <ac:spMkLst>
            <pc:docMk/>
            <pc:sldMk cId="3078873923" sldId="879"/>
            <ac:spMk id="12" creationId="{06B17583-48BF-4F29-AE30-D9F3F7A55AA6}"/>
          </ac:spMkLst>
        </pc:spChg>
        <pc:spChg chg="add mod">
          <ac:chgData name="Jones Wong" userId="ffaff864a26d44c2" providerId="LiveId" clId="{4FCF3336-3F0B-43D6-9BAD-BB68862847FF}" dt="2024-03-17T15:01:40.955" v="346" actId="20577"/>
          <ac:spMkLst>
            <pc:docMk/>
            <pc:sldMk cId="3078873923" sldId="879"/>
            <ac:spMk id="13" creationId="{56FB8B89-378E-46B8-B698-A306662DBCA2}"/>
          </ac:spMkLst>
        </pc:spChg>
        <pc:graphicFrameChg chg="del">
          <ac:chgData name="Jones Wong" userId="ffaff864a26d44c2" providerId="LiveId" clId="{4FCF3336-3F0B-43D6-9BAD-BB68862847FF}" dt="2024-03-17T14:52:59.432" v="202" actId="478"/>
          <ac:graphicFrameMkLst>
            <pc:docMk/>
            <pc:sldMk cId="3078873923" sldId="879"/>
            <ac:graphicFrameMk id="5" creationId="{59146077-6D04-47A2-AC70-C68E850326E4}"/>
          </ac:graphicFrameMkLst>
        </pc:graphicFrameChg>
        <pc:picChg chg="add mod">
          <ac:chgData name="Jones Wong" userId="ffaff864a26d44c2" providerId="LiveId" clId="{4FCF3336-3F0B-43D6-9BAD-BB68862847FF}" dt="2024-03-17T14:55:44.751" v="250" actId="1076"/>
          <ac:picMkLst>
            <pc:docMk/>
            <pc:sldMk cId="3078873923" sldId="879"/>
            <ac:picMk id="7" creationId="{BD91B971-7CEF-4D71-B6F6-001702E2F26A}"/>
          </ac:picMkLst>
        </pc:picChg>
        <pc:picChg chg="add mod">
          <ac:chgData name="Jones Wong" userId="ffaff864a26d44c2" providerId="LiveId" clId="{4FCF3336-3F0B-43D6-9BAD-BB68862847FF}" dt="2024-03-17T14:55:57.945" v="253" actId="14100"/>
          <ac:picMkLst>
            <pc:docMk/>
            <pc:sldMk cId="3078873923" sldId="879"/>
            <ac:picMk id="9" creationId="{0DE5162B-8093-4CEB-8397-F9AFE760DFBC}"/>
          </ac:picMkLst>
        </pc:picChg>
        <pc:picChg chg="add mod">
          <ac:chgData name="Jones Wong" userId="ffaff864a26d44c2" providerId="LiveId" clId="{4FCF3336-3F0B-43D6-9BAD-BB68862847FF}" dt="2024-03-17T14:57:59.047" v="265" actId="1035"/>
          <ac:picMkLst>
            <pc:docMk/>
            <pc:sldMk cId="3078873923" sldId="879"/>
            <ac:picMk id="11" creationId="{E703AD69-193E-4A4F-9F12-E7145315E24E}"/>
          </ac:picMkLst>
        </pc:picChg>
      </pc:sldChg>
    </pc:docChg>
  </pc:docChgLst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hawaii.edu/~suthers/courses/ics311f20/Notes/Topic-03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74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213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p1</a:t>
            </a:r>
            <a:r>
              <a:rPr lang="zh-CN" altLang="en-US" dirty="0"/>
              <a:t>到</a:t>
            </a:r>
            <a:r>
              <a:rPr lang="en-US" altLang="zh-CN" dirty="0"/>
              <a:t>p7</a:t>
            </a:r>
            <a:r>
              <a:rPr lang="zh-CN" altLang="en-US" dirty="0"/>
              <a:t>共</a:t>
            </a:r>
            <a:r>
              <a:rPr lang="en-US" altLang="zh-CN" dirty="0"/>
              <a:t>7</a:t>
            </a:r>
            <a:r>
              <a:rPr lang="zh-CN" altLang="en-US" dirty="0"/>
              <a:t>次乘法。计算</a:t>
            </a:r>
            <a:r>
              <a:rPr lang="en-US" altLang="zh-CN" dirty="0"/>
              <a:t>p1</a:t>
            </a:r>
            <a:r>
              <a:rPr lang="zh-CN" altLang="en-US" dirty="0"/>
              <a:t>到</a:t>
            </a:r>
            <a:r>
              <a:rPr lang="en-US" altLang="zh-CN" dirty="0"/>
              <a:t>p7</a:t>
            </a:r>
            <a:r>
              <a:rPr lang="zh-CN" altLang="en-US" dirty="0"/>
              <a:t>共</a:t>
            </a:r>
            <a:r>
              <a:rPr lang="en-US" altLang="zh-CN" dirty="0"/>
              <a:t>10</a:t>
            </a:r>
            <a:r>
              <a:rPr lang="zh-CN" altLang="en-US" dirty="0"/>
              <a:t>次加法，还有计算四块结果中的子矩阵共</a:t>
            </a:r>
            <a:r>
              <a:rPr lang="en-US" altLang="zh-CN" dirty="0"/>
              <a:t>8</a:t>
            </a:r>
            <a:r>
              <a:rPr lang="zh-CN" altLang="en-US" dirty="0"/>
              <a:t>次加法。</a:t>
            </a:r>
          </a:p>
        </p:txBody>
      </p:sp>
    </p:spTree>
    <p:extLst>
      <p:ext uri="{BB962C8B-B14F-4D97-AF65-F5344CB8AC3E}">
        <p14:creationId xmlns:p14="http://schemas.microsoft.com/office/powerpoint/2010/main" val="999233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One </a:t>
            </a:r>
            <a:r>
              <a:rPr lang="en-US" altLang="zh-CN" dirty="0" err="1"/>
              <a:t>GigaFLOPS</a:t>
            </a:r>
            <a:r>
              <a:rPr lang="en-US" altLang="zh-CN" dirty="0"/>
              <a:t> (GFLOPS) is one billion Floating point per second (FLOPS: </a:t>
            </a:r>
            <a:r>
              <a:rPr lang="en-US" altLang="zh-CN" b="1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a measure of a computer's performance based on the number of floating-point arithmetic calculations that the processor can perform within a second</a:t>
            </a:r>
            <a:r>
              <a:rPr lang="en-US" altLang="zh-CN" dirty="0"/>
              <a:t>).</a:t>
            </a:r>
            <a:r>
              <a:rPr lang="zh-CN" altLang="en-US" dirty="0"/>
              <a:t>从代码里估计</a:t>
            </a:r>
            <a:r>
              <a:rPr lang="en-US" altLang="zh-CN" dirty="0"/>
              <a:t>GFLOPS</a:t>
            </a:r>
            <a:r>
              <a:rPr lang="zh-CN" altLang="en-US" dirty="0"/>
              <a:t>，然后与设备的计算性能做对比，来检测实现对设备计算性能的利用率。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369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323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资源参考自：</a:t>
            </a:r>
            <a:r>
              <a:rPr lang="en-US" altLang="zh-CN" dirty="0"/>
              <a:t>https://web.stanford.edu/class/archive/cs/cs161/cs161.1168/lecture3.pdf   </a:t>
            </a:r>
            <a:r>
              <a:rPr lang="zh-CN" altLang="en-US" dirty="0"/>
              <a:t>和    </a:t>
            </a:r>
            <a:r>
              <a:rPr lang="zh-CN" altLang="zh-CN" sz="1800" dirty="0">
                <a:effectLst/>
                <a:ea typeface="Verdana" panose="020B0604030504040204" pitchFamily="34" charset="0"/>
                <a:hlinkClick r:id="rId3"/>
              </a:rPr>
              <a:t>http://www2.hawaii.edu/~suthers/courses/ics311f20/Notes/Topic-03.html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64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mailto:taoj23@mail.sysu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eveloper/tools/oneapi/onemkl-link-line-advisor.html" TargetMode="External"/><Relationship Id="rId2" Type="http://schemas.openxmlformats.org/officeDocument/2006/relationships/hyperlink" Target="https://www.intel.com/content/www/us/en/developer/tools/oneapi/onemkl-download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docs/onemkl/tutorial-c/2021-4/multiplying-matrices-using-dgemm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asyhpc.net/course/19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7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://releases.ubuntu.com/18.0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ackwish.net/2019/gemm-optimiza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weixin_43614211/article/details/12210519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王桢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4"/>
              </a:rPr>
              <a:t>wangzh665@mail.sysu.edu.cn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0-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环境配置与串行矩阵乘法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75020-5E22-4BC0-BF8C-7FB8A769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Intel MKL</a:t>
            </a:r>
            <a:r>
              <a:rPr lang="zh-CN" altLang="en-US" dirty="0"/>
              <a:t>矩阵乘法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D61B9-5954-4839-AFB1-06513A37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Intel </a:t>
            </a:r>
            <a:r>
              <a:rPr lang="en-US" altLang="zh-CN" dirty="0" err="1"/>
              <a:t>oneAPI</a:t>
            </a:r>
            <a:r>
              <a:rPr lang="en-US" altLang="zh-CN" dirty="0"/>
              <a:t> Math Kernel Library (MKL) – </a:t>
            </a:r>
            <a:r>
              <a:rPr lang="zh-CN" altLang="en-US" dirty="0"/>
              <a:t>安装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虚拟机：可通过</a:t>
            </a:r>
            <a:r>
              <a:rPr lang="en-US" altLang="zh-CN" dirty="0"/>
              <a:t>apt</a:t>
            </a:r>
            <a:r>
              <a:rPr lang="zh-CN" altLang="en-US" dirty="0"/>
              <a:t>安装</a:t>
            </a:r>
            <a:r>
              <a:rPr lang="en-US" altLang="zh-CN" dirty="0"/>
              <a:t>MKL2020.2</a:t>
            </a:r>
          </a:p>
          <a:p>
            <a:pPr lvl="2"/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apt-get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intel-mkl-64bit-2020.2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/opt/intel/compilers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libraries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/linux/</a:t>
            </a:r>
            <a:r>
              <a:rPr lang="en-US" altLang="zh-CN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mkl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 marL="1097189" lvl="2" indent="0">
              <a:buNone/>
            </a:pP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		bin/mklvars.sh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intel64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ilp64</a:t>
            </a:r>
            <a:endParaRPr lang="en-US" altLang="zh-CN" dirty="0"/>
          </a:p>
          <a:p>
            <a:pPr lvl="1"/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其他环境：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  <a:hlinkClick r:id="rId2"/>
              </a:rPr>
              <a:t>https://www.intel.com/content/www/us/en/developer/tools/oneapi/onemkl-download.html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（下载）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hlinkClick r:id="rId3"/>
              </a:rPr>
              <a:t>https://www.intel.com/content/www/us/en/developer/tools/oneapi/onemkl-link-line-advisor.html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（链接建议）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zh-CN" sz="268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04A2D-84B0-46F8-B647-34646B95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9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75020-5E22-4BC0-BF8C-7FB8A769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Intel MKL</a:t>
            </a:r>
            <a:r>
              <a:rPr lang="zh-CN" altLang="en-US" dirty="0"/>
              <a:t>矩阵乘法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D61B9-5954-4839-AFB1-06513A37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Intel </a:t>
            </a:r>
            <a:r>
              <a:rPr lang="en-US" altLang="zh-CN" dirty="0" err="1"/>
              <a:t>oneAPI</a:t>
            </a:r>
            <a:r>
              <a:rPr lang="en-US" altLang="zh-CN" dirty="0"/>
              <a:t> Math Kernel Library (MKL) – 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zh-CN" altLang="en-US" dirty="0"/>
              <a:t>稠密矩阵乘法</a:t>
            </a:r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cblas_dgemm</a:t>
            </a:r>
            <a:r>
              <a:rPr lang="zh-CN" altLang="en-US" dirty="0"/>
              <a:t>示范代码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https://www.intel.com/content/www/us/en/docs/onemkl/tutorial-c/2021-4/multiplying-matrices-using-dgemm.html</a:t>
            </a:r>
            <a:endParaRPr lang="en-US" altLang="zh-CN" dirty="0"/>
          </a:p>
          <a:p>
            <a:pPr lvl="1"/>
            <a:endParaRPr lang="en-US" altLang="zh-CN" sz="268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04A2D-84B0-46F8-B647-34646B95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807D7E-FF0D-46C6-AE42-446A1A48FDF2}"/>
              </a:ext>
            </a:extLst>
          </p:cNvPr>
          <p:cNvSpPr txBox="1"/>
          <p:nvPr/>
        </p:nvSpPr>
        <p:spPr>
          <a:xfrm>
            <a:off x="2994720" y="3703859"/>
            <a:ext cx="9361040" cy="3785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alpha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beta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mkl_malloc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mkl_malloc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mkl_malloc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cblas_dgemm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CblasRowMajor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CblasNoTrans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CblasNoTrans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alpha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beta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8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0430E-68D5-49D4-839A-B40A36E0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6C712-35BB-4564-AE9F-1006A88F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实现多个版本串行矩阵乘法，并进行对比分析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A921E-8AD7-43E8-8E38-A14B8222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146077-6D04-47A2-AC70-C68E85032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75522"/>
              </p:ext>
            </p:extLst>
          </p:nvPr>
        </p:nvGraphicFramePr>
        <p:xfrm>
          <a:off x="1940872" y="2689247"/>
          <a:ext cx="10748655" cy="320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95">
                  <a:extLst>
                    <a:ext uri="{9D8B030D-6E8A-4147-A177-3AD203B41FA5}">
                      <a16:colId xmlns:a16="http://schemas.microsoft.com/office/drawing/2014/main" val="2257611764"/>
                    </a:ext>
                  </a:extLst>
                </a:gridCol>
                <a:gridCol w="1618615">
                  <a:extLst>
                    <a:ext uri="{9D8B030D-6E8A-4147-A177-3AD203B41FA5}">
                      <a16:colId xmlns:a16="http://schemas.microsoft.com/office/drawing/2014/main" val="45830489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62213592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89505171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62978361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104109145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602272311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marR="45720"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版本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实现描述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635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 spc="-25" dirty="0">
                          <a:effectLst/>
                        </a:rPr>
                        <a:t>运行时间</a:t>
                      </a:r>
                      <a:endParaRPr lang="zh-CN" sz="2000" kern="100" dirty="0">
                        <a:effectLst/>
                      </a:endParaRPr>
                    </a:p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 spc="-25" dirty="0">
                          <a:effectLst/>
                        </a:rPr>
                        <a:t>（</a:t>
                      </a:r>
                      <a:r>
                        <a:rPr lang="en-US" sz="2000" kern="1200" spc="-25" dirty="0">
                          <a:effectLst/>
                        </a:rPr>
                        <a:t>sec.</a:t>
                      </a:r>
                      <a:r>
                        <a:rPr lang="zh-CN" sz="2000" kern="1200" spc="-25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7874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>
                          <a:effectLst/>
                        </a:rPr>
                        <a:t>相对</a:t>
                      </a:r>
                      <a:endParaRPr lang="zh-CN" sz="2000" kern="100">
                        <a:effectLst/>
                      </a:endParaRPr>
                    </a:p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>
                          <a:effectLst/>
                        </a:rPr>
                        <a:t>加速比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7874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绝对</a:t>
                      </a:r>
                      <a:endParaRPr lang="zh-CN" sz="2000" kern="100" dirty="0">
                        <a:effectLst/>
                      </a:endParaRPr>
                    </a:p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加速比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7874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浮点性能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（</a:t>
                      </a:r>
                      <a:r>
                        <a:rPr lang="en-US" sz="2000" kern="1200" dirty="0">
                          <a:effectLst/>
                        </a:rPr>
                        <a:t>GFLOPS</a:t>
                      </a:r>
                      <a:r>
                        <a:rPr lang="zh-CN" sz="2000" kern="1200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79375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峰值性能</a:t>
                      </a:r>
                      <a:endParaRPr lang="zh-CN" sz="2000" kern="100" dirty="0">
                        <a:effectLst/>
                      </a:endParaRPr>
                    </a:p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百分比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78740" marB="0" anchor="ctr"/>
                </a:tc>
                <a:extLst>
                  <a:ext uri="{0D108BD9-81ED-4DB2-BD59-A6C34878D82A}">
                    <a16:rowId xmlns:a16="http://schemas.microsoft.com/office/drawing/2014/main" val="6694339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18415" algn="ctr"/>
                      <a:r>
                        <a:rPr lang="en-US" sz="2000" kern="1200" spc="-10" dirty="0">
                          <a:effectLst/>
                        </a:rPr>
                        <a:t>Python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altLang="en-US" sz="2000" dirty="0"/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altLang="en-US" sz="2000" dirty="0"/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extLst>
                  <a:ext uri="{0D108BD9-81ED-4DB2-BD59-A6C34878D82A}">
                    <a16:rowId xmlns:a16="http://schemas.microsoft.com/office/drawing/2014/main" val="4246078109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18415" algn="ctr"/>
                      <a:r>
                        <a:rPr lang="en-US" sz="2000" kern="1200" spc="-20" dirty="0">
                          <a:effectLst/>
                        </a:rPr>
                        <a:t>C/C++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extLst>
                  <a:ext uri="{0D108BD9-81ED-4DB2-BD59-A6C34878D82A}">
                    <a16:rowId xmlns:a16="http://schemas.microsoft.com/office/drawing/2014/main" val="3213124699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algn="ctr"/>
                      <a:r>
                        <a:rPr lang="zh-CN" sz="2000" kern="1200">
                          <a:effectLst/>
                        </a:rPr>
                        <a:t>调整循环顺序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18729575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algn="ctr"/>
                      <a:r>
                        <a:rPr lang="zh-CN" sz="2000" kern="1200" dirty="0">
                          <a:effectLst/>
                        </a:rPr>
                        <a:t>编译优化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474047574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algn="ctr"/>
                      <a:r>
                        <a:rPr lang="zh-CN" sz="2000" kern="0" dirty="0">
                          <a:effectLst/>
                        </a:rPr>
                        <a:t>循环展开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854284647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algn="ctr"/>
                      <a:r>
                        <a:rPr lang="en-US" sz="2000" kern="0" dirty="0">
                          <a:effectLst/>
                        </a:rPr>
                        <a:t>Intel MKL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altLang="en-US" sz="2000" dirty="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altLang="en-US" sz="2000" dirty="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00429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485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0430E-68D5-49D4-839A-B40A36E0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6C712-35BB-4564-AE9F-1006A88F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提交内容</a:t>
            </a:r>
            <a:endParaRPr lang="en-US" altLang="zh-CN" dirty="0"/>
          </a:p>
          <a:p>
            <a:pPr lvl="1"/>
            <a:r>
              <a:rPr lang="zh-CN" altLang="en-US" dirty="0"/>
              <a:t>源代码</a:t>
            </a:r>
            <a:endParaRPr lang="en-US" altLang="zh-CN" dirty="0"/>
          </a:p>
          <a:p>
            <a:pPr lvl="1"/>
            <a:r>
              <a:rPr lang="zh-CN" altLang="en-US" dirty="0"/>
              <a:t>代码描述（</a:t>
            </a:r>
            <a:r>
              <a:rPr lang="en-US" altLang="zh-CN" dirty="0"/>
              <a:t>PDF</a:t>
            </a:r>
            <a:r>
              <a:rPr lang="zh-CN" altLang="en-US" dirty="0"/>
              <a:t>格式）</a:t>
            </a:r>
            <a:endParaRPr lang="en-US" altLang="zh-CN" dirty="0"/>
          </a:p>
          <a:p>
            <a:pPr lvl="1"/>
            <a:r>
              <a:rPr lang="zh-CN" altLang="en-US" dirty="0"/>
              <a:t>实验报告（</a:t>
            </a:r>
            <a:r>
              <a:rPr lang="en-US" altLang="zh-CN" dirty="0"/>
              <a:t>PDF</a:t>
            </a:r>
            <a:r>
              <a:rPr lang="zh-CN" altLang="en-US" dirty="0"/>
              <a:t>格式）</a:t>
            </a:r>
            <a:endParaRPr lang="en-US" altLang="zh-CN" dirty="0"/>
          </a:p>
          <a:p>
            <a:r>
              <a:rPr lang="zh-CN" altLang="en-US" dirty="0"/>
              <a:t>提交方式</a:t>
            </a:r>
            <a:endParaRPr lang="en-US" altLang="zh-CN" dirty="0"/>
          </a:p>
          <a:p>
            <a:pPr lvl="1"/>
            <a:r>
              <a:rPr lang="zh-CN" altLang="en-US" dirty="0"/>
              <a:t>打包提交至</a:t>
            </a:r>
            <a:r>
              <a:rPr lang="zh-CN" altLang="en-US" dirty="0">
                <a:solidFill>
                  <a:srgbClr val="FF0000"/>
                </a:solidFill>
                <a:hlinkClick r:id="rId3"/>
              </a:rPr>
              <a:t>超算习堂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命名格式：</a:t>
            </a:r>
            <a:r>
              <a:rPr lang="zh-CN" altLang="zh-CN" dirty="0"/>
              <a:t>并行程序设计</a:t>
            </a:r>
            <a:r>
              <a:rPr lang="en-US" altLang="zh-CN" dirty="0"/>
              <a:t>_</a:t>
            </a:r>
            <a:r>
              <a:rPr lang="zh-CN" altLang="zh-CN" dirty="0"/>
              <a:t>学号</a:t>
            </a:r>
            <a:r>
              <a:rPr lang="en-US" altLang="zh-CN" dirty="0"/>
              <a:t>_</a:t>
            </a:r>
            <a:r>
              <a:rPr lang="zh-CN" altLang="zh-CN" dirty="0"/>
              <a:t>姓名</a:t>
            </a:r>
            <a:endParaRPr lang="en-US" altLang="zh-CN" dirty="0"/>
          </a:p>
          <a:p>
            <a:r>
              <a:rPr lang="en-US" altLang="zh-CN" dirty="0"/>
              <a:t>Deadline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2024/3/24 11:59pm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A921E-8AD7-43E8-8E38-A14B8222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2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0430E-68D5-49D4-839A-B40A36E0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补充：</a:t>
            </a:r>
            <a:r>
              <a:rPr lang="en-US" altLang="zh-CN" dirty="0"/>
              <a:t>master theorem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D91B971-7CEF-4D71-B6F6-001702E2F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48" y="1378496"/>
            <a:ext cx="8952107" cy="408313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A921E-8AD7-43E8-8E38-A14B8222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40A734-EF3B-425E-9970-80954DDB0807}" type="slidenum">
              <a:rPr kumimoji="0" lang="zh-CN" altLang="en-US" sz="144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E5162B-8093-4CEB-8397-F9AFE760D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584" y="2495655"/>
            <a:ext cx="1872208" cy="19658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03AD69-193E-4A4F-9F12-E7145315E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85" y="5698976"/>
            <a:ext cx="11302829" cy="848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6B17583-48BF-4F29-AE30-D9F3F7A55AA6}"/>
                  </a:ext>
                </a:extLst>
              </p:cNvPr>
              <p:cNvSpPr txBox="1"/>
              <p:nvPr/>
            </p:nvSpPr>
            <p:spPr>
              <a:xfrm>
                <a:off x="1770584" y="6666438"/>
                <a:ext cx="84969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/>
                  <a:t>简言之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32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3200" dirty="0"/>
                  <a:t>的低阶或同阶无穷大量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6B17583-48BF-4F29-AE30-D9F3F7A55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84" y="6666438"/>
                <a:ext cx="8496944" cy="584775"/>
              </a:xfrm>
              <a:prstGeom prst="rect">
                <a:avLst/>
              </a:prstGeom>
              <a:blipFill>
                <a:blip r:embed="rId6"/>
                <a:stretch>
                  <a:fillRect l="-1793" t="-18750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6FB8B89-378E-46B8-B698-A306662DBCA2}"/>
              </a:ext>
            </a:extLst>
          </p:cNvPr>
          <p:cNvSpPr txBox="1"/>
          <p:nvPr/>
        </p:nvSpPr>
        <p:spPr>
          <a:xfrm>
            <a:off x="12192000" y="6851104"/>
            <a:ext cx="153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7" action="ppaction://hlinksldjump"/>
              </a:rPr>
              <a:t>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87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实验概要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altLang="zh-CN" dirty="0"/>
          </a:p>
          <a:p>
            <a:pPr lvl="1"/>
            <a:r>
              <a:rPr lang="zh-CN" altLang="en-US" dirty="0"/>
              <a:t>配置环境</a:t>
            </a:r>
            <a:endParaRPr lang="en-US" altLang="zh-CN" dirty="0"/>
          </a:p>
          <a:p>
            <a:pPr lvl="1"/>
            <a:r>
              <a:rPr lang="zh-CN" altLang="en-US" dirty="0"/>
              <a:t>实现串行矩阵乘法</a:t>
            </a:r>
            <a:endParaRPr lang="en-US" altLang="zh-CN" dirty="0"/>
          </a:p>
          <a:p>
            <a:pPr lvl="1"/>
            <a:r>
              <a:rPr lang="zh-CN" altLang="en-US" dirty="0"/>
              <a:t>优化串行矩阵乘法</a:t>
            </a:r>
            <a:endParaRPr lang="en-US" altLang="zh-CN" dirty="0"/>
          </a:p>
          <a:p>
            <a:pPr lvl="1"/>
            <a:r>
              <a:rPr lang="zh-CN" altLang="en-US" dirty="0"/>
              <a:t>对比及初步性能分析</a:t>
            </a:r>
            <a:endParaRPr lang="en-US" altLang="zh-CN" dirty="0"/>
          </a:p>
          <a:p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Linux</a:t>
            </a:r>
            <a:r>
              <a:rPr lang="zh-CN" altLang="en-US" dirty="0"/>
              <a:t>编程及编译环境（</a:t>
            </a:r>
            <a:r>
              <a:rPr lang="en-US" altLang="zh-CN" dirty="0"/>
              <a:t>shell, vim, </a:t>
            </a:r>
            <a:r>
              <a:rPr lang="en-US" altLang="zh-CN" dirty="0" err="1"/>
              <a:t>gcc</a:t>
            </a:r>
            <a:r>
              <a:rPr lang="en-US" altLang="zh-CN" dirty="0"/>
              <a:t>, </a:t>
            </a:r>
            <a:r>
              <a:rPr lang="en-US" altLang="zh-CN" dirty="0" err="1"/>
              <a:t>gdb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掌握基本矩阵乘法实现方式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5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D1846-278D-4EF8-BFF9-17EA8942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F31C5-512F-4652-988E-7CBD3939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Ubuntu 18.04</a:t>
            </a:r>
            <a:r>
              <a:rPr lang="zh-CN" altLang="en-US" dirty="0"/>
              <a:t>安装文件镜像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http://releases.ubuntu.com/18.04/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VirtualBox</a:t>
            </a:r>
            <a:r>
              <a:rPr lang="zh-CN" altLang="en-US" dirty="0"/>
              <a:t>虚拟机中安装</a:t>
            </a:r>
            <a:r>
              <a:rPr lang="en-US" altLang="zh-CN" dirty="0"/>
              <a:t>Ubuntu</a:t>
            </a:r>
          </a:p>
          <a:p>
            <a:pPr lvl="1"/>
            <a:r>
              <a:rPr lang="zh-CN" altLang="en-US" dirty="0"/>
              <a:t>下载</a:t>
            </a:r>
            <a:r>
              <a:rPr lang="en-US" altLang="zh-CN" dirty="0"/>
              <a:t>VirtualBox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https://www.virtualbox.org/wiki/Downloads</a:t>
            </a:r>
            <a:endParaRPr lang="en-US" altLang="zh-CN" dirty="0"/>
          </a:p>
          <a:p>
            <a:pPr lvl="1"/>
            <a:r>
              <a:rPr lang="zh-CN" altLang="en-US" dirty="0"/>
              <a:t>创建虚拟机实例，设置</a:t>
            </a:r>
            <a:r>
              <a:rPr lang="en-US" altLang="zh-CN" dirty="0"/>
              <a:t>CPU</a:t>
            </a:r>
            <a:r>
              <a:rPr lang="zh-CN" altLang="en-US" dirty="0"/>
              <a:t>核、内存、硬盘容量</a:t>
            </a:r>
            <a:endParaRPr lang="en-US" altLang="zh-CN" dirty="0"/>
          </a:p>
          <a:p>
            <a:pPr lvl="1"/>
            <a:r>
              <a:rPr lang="zh-CN" altLang="en-US" dirty="0"/>
              <a:t>在虚拟光驱中加载</a:t>
            </a:r>
            <a:r>
              <a:rPr lang="en-US" altLang="zh-CN" dirty="0"/>
              <a:t>Ubuntu</a:t>
            </a:r>
            <a:r>
              <a:rPr lang="zh-CN" altLang="en-US" dirty="0"/>
              <a:t>镜像文件（</a:t>
            </a:r>
            <a:r>
              <a:rPr lang="en-US" altLang="zh-CN" dirty="0"/>
              <a:t>.iso</a:t>
            </a:r>
            <a:r>
              <a:rPr lang="zh-CN" altLang="en-US" dirty="0"/>
              <a:t>），并安装操作系统</a:t>
            </a:r>
            <a:endParaRPr lang="en-US" altLang="zh-CN" dirty="0"/>
          </a:p>
          <a:p>
            <a:pPr lvl="1"/>
            <a:r>
              <a:rPr lang="zh-CN" altLang="en-US" dirty="0"/>
              <a:t>启动系统，在命令行终端安装</a:t>
            </a:r>
            <a:r>
              <a:rPr lang="en-US" altLang="zh-CN" dirty="0" err="1"/>
              <a:t>OpenMPI</a:t>
            </a:r>
            <a:endParaRPr lang="en-US" altLang="zh-CN" dirty="0"/>
          </a:p>
          <a:p>
            <a:pPr lvl="2"/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apt-get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update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apt-get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libopenmpi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-dev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–y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apt-get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vim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-y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A02105-0C96-498D-9FF2-9DF50466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2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4EE6-F08D-4725-AC21-D94198C0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6DFD69-08CA-48FC-B0FB-5D86A603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对于输入矩阵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计算其乘积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中每个元素，计算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共需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次向量内积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每次内积需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次乘法及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次加法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6DFD69-08CA-48FC-B0FB-5D86A603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17E87C-02F3-4D0D-A597-8F345349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09C37C19-DE30-47AD-AB7F-759693161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552" y="3970784"/>
            <a:ext cx="111887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3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75020-5E22-4BC0-BF8C-7FB8A769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串行矩阵乘法优化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D61B9-5954-4839-AFB1-06513A37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实现优化</a:t>
            </a:r>
            <a:endParaRPr lang="en-US" altLang="zh-CN" dirty="0"/>
          </a:p>
          <a:p>
            <a:pPr lvl="1"/>
            <a:r>
              <a:rPr lang="zh-CN" altLang="en-US" dirty="0"/>
              <a:t>调整编译器选项</a:t>
            </a:r>
            <a:endParaRPr lang="en-US" altLang="zh-CN" dirty="0"/>
          </a:p>
          <a:p>
            <a:pPr lvl="2"/>
            <a:r>
              <a:rPr lang="zh-CN" altLang="en-US" dirty="0"/>
              <a:t>设置优化级别、编译器标志、</a:t>
            </a:r>
            <a:r>
              <a:rPr lang="en-US" altLang="zh-CN" dirty="0"/>
              <a:t>__restrict__</a:t>
            </a:r>
            <a:r>
              <a:rPr lang="zh-CN" altLang="en-US" dirty="0"/>
              <a:t>关键字（部分编译器不支持）</a:t>
            </a:r>
            <a:endParaRPr lang="en-US" altLang="zh-CN" dirty="0"/>
          </a:p>
          <a:p>
            <a:pPr lvl="1"/>
            <a:r>
              <a:rPr lang="zh-CN" altLang="en-US" dirty="0"/>
              <a:t>调整循环顺序</a:t>
            </a:r>
            <a:endParaRPr lang="en-US" altLang="zh-CN" dirty="0"/>
          </a:p>
          <a:p>
            <a:pPr lvl="1"/>
            <a:r>
              <a:rPr lang="zh-CN" altLang="en-US" dirty="0"/>
              <a:t>循环展开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内存对齐与分块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/>
              <a:t>参考资料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https://jackwish.net/2019/gemm-optimization.html</a:t>
            </a:r>
            <a:endParaRPr lang="en-US" altLang="zh-CN" dirty="0"/>
          </a:p>
          <a:p>
            <a:pPr lvl="2"/>
            <a:r>
              <a:rPr lang="en-US" altLang="zh-CN" dirty="0">
                <a:hlinkClick r:id="rId4"/>
              </a:rPr>
              <a:t>https://blog.csdn.net/weixin_43614211/article/details/122105195</a:t>
            </a:r>
            <a:endParaRPr lang="en-US" altLang="zh-CN" dirty="0"/>
          </a:p>
          <a:p>
            <a:r>
              <a:rPr lang="zh-CN" altLang="en-US" dirty="0"/>
              <a:t>算法优化</a:t>
            </a:r>
            <a:endParaRPr lang="en-US" altLang="zh-CN" dirty="0"/>
          </a:p>
          <a:p>
            <a:pPr lvl="1"/>
            <a:r>
              <a:rPr lang="en-US" altLang="zh-CN" dirty="0"/>
              <a:t>Strassen</a:t>
            </a:r>
            <a:r>
              <a:rPr lang="zh-CN" altLang="en-US" dirty="0"/>
              <a:t>算法，</a:t>
            </a:r>
            <a:r>
              <a:rPr lang="en-US" altLang="zh-CN" dirty="0"/>
              <a:t>Coppersmith-Winograd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04A2D-84B0-46F8-B647-34646B95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40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8E30-F48B-7C4E-8022-FC1EBD7F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串行矩阵乘法优化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D0D63-D4CD-C744-8250-A906652AE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4000" dirty="0"/>
                  <a:t>Divide</a:t>
                </a:r>
                <a:r>
                  <a:rPr lang="zh-CN" altLang="en-US" sz="4000" dirty="0"/>
                  <a:t> </a:t>
                </a:r>
                <a:r>
                  <a:rPr lang="en-US" altLang="zh-CN" sz="4000" dirty="0"/>
                  <a:t>and</a:t>
                </a:r>
                <a:r>
                  <a:rPr lang="zh-CN" altLang="en-US" sz="4000" dirty="0"/>
                  <a:t> </a:t>
                </a:r>
                <a:r>
                  <a:rPr lang="en-US" altLang="zh-CN" sz="4000" dirty="0"/>
                  <a:t>conquer</a:t>
                </a:r>
              </a:p>
              <a:p>
                <a:pPr lvl="1"/>
                <a:r>
                  <a:rPr lang="zh-CN" altLang="en-US" sz="3600" dirty="0"/>
                  <a:t>直接思路：将每个矩阵分为</a:t>
                </a:r>
                <a:r>
                  <a:rPr lang="en-US" altLang="zh-CN" sz="3600" dirty="0"/>
                  <a:t>4</a:t>
                </a:r>
                <a:r>
                  <a:rPr lang="zh-CN" altLang="en-US" sz="3600" dirty="0"/>
                  <a:t>份</a:t>
                </a:r>
                <a:endParaRPr lang="en-US" altLang="zh-CN" sz="3600" dirty="0"/>
              </a:p>
              <a:p>
                <a:pPr lvl="2"/>
                <a:r>
                  <a:rPr lang="zh-CN" altLang="en-US" sz="3200" dirty="0"/>
                  <a:t>在计算子矩阵乘法时，继续使用分治法将其分为</a:t>
                </a:r>
                <a:r>
                  <a:rPr lang="en-US" altLang="zh-CN" sz="3200" dirty="0"/>
                  <a:t>4</a:t>
                </a:r>
                <a:r>
                  <a:rPr lang="zh-CN" altLang="en-US" sz="3200" dirty="0"/>
                  <a:t>分</a:t>
                </a:r>
                <a:endParaRPr lang="en-US" altLang="zh-CN" sz="3200" dirty="0"/>
              </a:p>
              <a:p>
                <a:pPr lvl="3"/>
                <a:r>
                  <a:rPr lang="zh-CN" altLang="en-US" sz="2800" dirty="0"/>
                  <a:t>如，计算</a:t>
                </a:r>
                <a:r>
                  <a:rPr lang="en-US" altLang="zh-CN" sz="2800" dirty="0"/>
                  <a:t>ae</a:t>
                </a:r>
                <a:r>
                  <a:rPr lang="zh-CN" altLang="en-US" sz="2800" dirty="0"/>
                  <a:t>时，将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和</a:t>
                </a:r>
                <a:r>
                  <a:rPr lang="en-US" altLang="zh-CN" sz="2800" dirty="0"/>
                  <a:t>e</a:t>
                </a:r>
                <a:r>
                  <a:rPr lang="zh-CN" altLang="en-US" sz="2800" dirty="0"/>
                  <a:t>各分为</a:t>
                </a:r>
                <a:r>
                  <a:rPr lang="en-US" altLang="zh-CN" sz="2800" dirty="0"/>
                  <a:t>4</a:t>
                </a:r>
                <a:r>
                  <a:rPr lang="zh-CN" altLang="en-US" sz="2800" dirty="0"/>
                  <a:t>份</a:t>
                </a:r>
                <a:endParaRPr lang="en-US" altLang="zh-CN" sz="2800" dirty="0"/>
              </a:p>
              <a:p>
                <a:pPr lvl="2"/>
                <a:r>
                  <a:rPr lang="zh-CN" altLang="en-US" sz="3280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328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8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328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8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8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328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28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8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8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8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28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8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28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80" dirty="0"/>
              </a:p>
              <a:p>
                <a:pPr lvl="3"/>
                <a:r>
                  <a:rPr lang="zh-CN" altLang="en-US" sz="2800" dirty="0"/>
                  <a:t>总计算量完全一致（参考分块计算）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D0D63-D4CD-C744-8250-A906652AE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52FC7-469F-4F49-A925-80B74981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8BD089-DBD7-0C45-892C-B79F86EE6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66" y="4954364"/>
            <a:ext cx="11139267" cy="290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7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58C2-AC67-0842-B95C-3E4945E7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串行矩阵乘法优化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3B53-96DB-F942-BA5F-2944861B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Strassen’s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</a:p>
          <a:p>
            <a:pPr lvl="1"/>
            <a:r>
              <a:rPr lang="zh-CN" altLang="en-US" dirty="0"/>
              <a:t>仍然将矩阵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分别分为</a:t>
            </a:r>
            <a:r>
              <a:rPr lang="en-US" altLang="zh-CN" dirty="0"/>
              <a:t>4</a:t>
            </a:r>
            <a:r>
              <a:rPr lang="zh-CN" altLang="en-US" dirty="0"/>
              <a:t>块</a:t>
            </a:r>
            <a:endParaRPr lang="en-US" altLang="zh-CN" dirty="0"/>
          </a:p>
          <a:p>
            <a:pPr lvl="2"/>
            <a:r>
              <a:rPr lang="zh-CN" altLang="en-US" dirty="0"/>
              <a:t>如下计算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p7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p7</a:t>
            </a:r>
            <a:r>
              <a:rPr lang="zh-CN" altLang="en-US" dirty="0"/>
              <a:t>更新</a:t>
            </a:r>
            <a:r>
              <a:rPr lang="en-US" altLang="zh-CN" dirty="0"/>
              <a:t>C</a:t>
            </a:r>
            <a:r>
              <a:rPr lang="zh-CN" altLang="en-US" dirty="0"/>
              <a:t>中</a:t>
            </a:r>
            <a:r>
              <a:rPr lang="en-US" altLang="zh-CN" dirty="0"/>
              <a:t>4</a:t>
            </a:r>
            <a:r>
              <a:rPr lang="zh-CN" altLang="en-US" dirty="0"/>
              <a:t>块子矩阵的值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好处是？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3F4E4-75B9-A34C-9FD2-E3C076D6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58724-BF56-A340-9935-2F535E84B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664" y="3987515"/>
            <a:ext cx="9649072" cy="401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7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58C2-AC67-0842-B95C-3E4945E7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串行矩阵乘法优化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3B53-96DB-F942-BA5F-2944861B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Strassen’s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</a:p>
          <a:p>
            <a:pPr lvl="1"/>
            <a:r>
              <a:rPr lang="zh-CN" altLang="en-US" dirty="0"/>
              <a:t>仍然将矩阵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分别分为</a:t>
            </a:r>
            <a:r>
              <a:rPr lang="en-US" altLang="zh-CN" dirty="0"/>
              <a:t>4</a:t>
            </a:r>
            <a:r>
              <a:rPr lang="zh-CN" altLang="en-US" dirty="0"/>
              <a:t>块</a:t>
            </a:r>
            <a:endParaRPr lang="en-US" altLang="zh-CN" dirty="0"/>
          </a:p>
          <a:p>
            <a:pPr lvl="2"/>
            <a:r>
              <a:rPr lang="zh-CN" altLang="en-US" dirty="0"/>
              <a:t>验证：</a:t>
            </a:r>
            <a:r>
              <a:rPr lang="en-US" altLang="zh-CN" dirty="0"/>
              <a:t>p5+p4-p2+p6=(</a:t>
            </a:r>
            <a:r>
              <a:rPr lang="en-US" altLang="zh-CN" dirty="0" err="1"/>
              <a:t>a+d</a:t>
            </a:r>
            <a:r>
              <a:rPr lang="en-US" altLang="zh-CN" dirty="0"/>
              <a:t>)(</a:t>
            </a:r>
            <a:r>
              <a:rPr lang="en-US" altLang="zh-CN" dirty="0" err="1"/>
              <a:t>e+h</a:t>
            </a:r>
            <a:r>
              <a:rPr lang="en-US" altLang="zh-CN" dirty="0"/>
              <a:t>)+d(g-e)-(</a:t>
            </a:r>
            <a:r>
              <a:rPr lang="en-US" altLang="zh-CN" dirty="0" err="1"/>
              <a:t>a+b</a:t>
            </a:r>
            <a:r>
              <a:rPr lang="en-US" altLang="zh-CN" dirty="0"/>
              <a:t>)h+(b-d)(</a:t>
            </a:r>
            <a:r>
              <a:rPr lang="en-US" altLang="zh-CN" dirty="0" err="1"/>
              <a:t>g+h</a:t>
            </a:r>
            <a:r>
              <a:rPr lang="en-US" altLang="zh-CN" dirty="0"/>
              <a:t>)</a:t>
            </a:r>
          </a:p>
          <a:p>
            <a:pPr marL="1097189" lvl="2" indent="0">
              <a:buNone/>
            </a:pPr>
            <a:r>
              <a:rPr lang="zh-CN" altLang="en-US" dirty="0"/>
              <a:t>                                   </a:t>
            </a:r>
            <a:r>
              <a:rPr lang="en-US" altLang="zh-CN" dirty="0"/>
              <a:t>=</a:t>
            </a:r>
            <a:r>
              <a:rPr lang="en-US" altLang="zh-CN" dirty="0" err="1"/>
              <a:t>ae</a:t>
            </a:r>
            <a:r>
              <a:rPr lang="en-US" altLang="zh-CN" dirty="0" err="1">
                <a:solidFill>
                  <a:srgbClr val="C00000"/>
                </a:solidFill>
              </a:rPr>
              <a:t>+ah+de+dh+dg-de-ah-bh</a:t>
            </a:r>
            <a:r>
              <a:rPr lang="en-US" altLang="zh-CN" dirty="0" err="1"/>
              <a:t>+bg</a:t>
            </a:r>
            <a:r>
              <a:rPr lang="en-US" altLang="zh-CN" dirty="0" err="1">
                <a:solidFill>
                  <a:srgbClr val="C00000"/>
                </a:solidFill>
              </a:rPr>
              <a:t>+bh-dg-dh</a:t>
            </a:r>
            <a:endParaRPr lang="en-US" altLang="zh-CN" dirty="0">
              <a:solidFill>
                <a:srgbClr val="C00000"/>
              </a:solidFill>
            </a:endParaRPr>
          </a:p>
          <a:p>
            <a:pPr marL="1097189" lvl="2" indent="0">
              <a:buNone/>
            </a:pPr>
            <a:r>
              <a:rPr lang="zh-CN" altLang="en-US" dirty="0"/>
              <a:t>                                   </a:t>
            </a:r>
            <a:r>
              <a:rPr lang="en-US" altLang="zh-CN" dirty="0"/>
              <a:t>=</a:t>
            </a:r>
            <a:r>
              <a:rPr lang="en-US" altLang="zh-CN" dirty="0" err="1"/>
              <a:t>ae+bg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3F4E4-75B9-A34C-9FD2-E3C076D6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58724-BF56-A340-9935-2F535E84B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64" y="3987515"/>
            <a:ext cx="9649072" cy="401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0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58C2-AC67-0842-B95C-3E4945E7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串行矩阵乘法优化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63B53-96DB-F942-BA5F-2944861BA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Strassen’s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method</a:t>
                </a:r>
              </a:p>
              <a:p>
                <a:pPr lvl="1"/>
                <a:r>
                  <a:rPr lang="zh-CN" altLang="en-US" dirty="0"/>
                  <a:t>效率分析：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7</a:t>
                </a:r>
                <a:r>
                  <a:rPr lang="zh-CN" altLang="en-US" dirty="0"/>
                  <a:t>次矩阵乘法与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18</a:t>
                </a:r>
                <a:r>
                  <a:rPr lang="zh-CN" altLang="en-US" dirty="0"/>
                  <a:t>次矩阵加法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加法效率比乘法更高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减少递归分支</a:t>
                </a:r>
                <a:endParaRPr lang="en-US" altLang="zh-CN" dirty="0"/>
              </a:p>
              <a:p>
                <a:pPr lvl="2"/>
                <a:r>
                  <a:rPr lang="zh-CN" altLang="en-US" sz="3200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2.8074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复杂度推导：</a:t>
                </a:r>
                <a:r>
                  <a:rPr lang="en-US" altLang="zh-CN" dirty="0"/>
                  <a:t>master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theorem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3"/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63B53-96DB-F942-BA5F-2944861BA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3F4E4-75B9-A34C-9FD2-E3C076D6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C69647-35ED-4F55-A682-E4D0B2460E80}"/>
              </a:ext>
            </a:extLst>
          </p:cNvPr>
          <p:cNvSpPr txBox="1"/>
          <p:nvPr/>
        </p:nvSpPr>
        <p:spPr>
          <a:xfrm>
            <a:off x="7099176" y="4474840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hlinkClick r:id="rId4" action="ppaction://hlinksldjump"/>
              </a:rPr>
              <a:t>More details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3851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54685</TotalTime>
  <Words>1122</Words>
  <Application>Microsoft Office PowerPoint</Application>
  <PresentationFormat>自定义</PresentationFormat>
  <Paragraphs>180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 Unicode MS</vt:lpstr>
      <vt:lpstr>Helvetica Neue</vt:lpstr>
      <vt:lpstr>Lantinghei SC Heavy</vt:lpstr>
      <vt:lpstr>KaiTi</vt:lpstr>
      <vt:lpstr>Arial</vt:lpstr>
      <vt:lpstr>Arial Black</vt:lpstr>
      <vt:lpstr>Calibri</vt:lpstr>
      <vt:lpstr>Cambria Math</vt:lpstr>
      <vt:lpstr>Consolas</vt:lpstr>
      <vt:lpstr>Times New Roman</vt:lpstr>
      <vt:lpstr>Verdana</vt:lpstr>
      <vt:lpstr>Office 主题​​</vt:lpstr>
      <vt:lpstr>PowerPoint 演示文稿</vt:lpstr>
      <vt:lpstr>实验概要</vt:lpstr>
      <vt:lpstr>环境配置</vt:lpstr>
      <vt:lpstr>矩阵乘法</vt:lpstr>
      <vt:lpstr>串行矩阵乘法优化</vt:lpstr>
      <vt:lpstr>串行矩阵乘法优化</vt:lpstr>
      <vt:lpstr>串行矩阵乘法优化</vt:lpstr>
      <vt:lpstr>串行矩阵乘法优化</vt:lpstr>
      <vt:lpstr>串行矩阵乘法优化</vt:lpstr>
      <vt:lpstr>Intel MKL矩阵乘法</vt:lpstr>
      <vt:lpstr>Intel MKL矩阵乘法</vt:lpstr>
      <vt:lpstr>对比实验</vt:lpstr>
      <vt:lpstr>作业提交</vt:lpstr>
      <vt:lpstr>PowerPoint 演示文稿</vt:lpstr>
      <vt:lpstr>补充：master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yule li</cp:lastModifiedBy>
  <cp:revision>1515</cp:revision>
  <cp:lastPrinted>2019-08-25T23:02:10Z</cp:lastPrinted>
  <dcterms:created xsi:type="dcterms:W3CDTF">2016-04-18T09:33:21Z</dcterms:created>
  <dcterms:modified xsi:type="dcterms:W3CDTF">2024-03-18T06:45:07Z</dcterms:modified>
</cp:coreProperties>
</file>