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B81A-727A-E378-C7CF-BAB254AE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E49C4E-719F-0FA0-A1AA-33D989FBB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C42172-BDB2-8A11-A601-CDE37845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23/12/2022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7549AF-049F-F42D-8C2F-D62ABED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665113-E2F7-BCD5-5E87-DAE1C0D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88D57-AB1B-E9B3-A0FD-B60F9DE0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A268C27-249D-5D5A-965C-98E3D0DF4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EA708A-4D14-769C-984F-A8C23B0A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23/12/2022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C527FB-5283-68E7-E533-A7E3E390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A77ABA-C6C7-2A6B-D59A-6CCF8C2C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11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80458A8-8B5C-2B55-3AA4-62D4A48FC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56C6A6-15DE-1F3A-BAFA-BD336949E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D8384C-5EBD-7F1E-43CD-76E978BF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23/12/2022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02CCF1-10AB-3020-022A-908942D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8845CF-9601-A621-E2B3-1C115BC5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0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8970F-74BF-7CD8-43A7-9B137BB1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C83844-B1F1-2CD7-4C89-87F330B9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86A590-A8DF-8BD5-428E-991C7F45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23/12/2022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BF129C-50CB-AD19-EE71-F3076A9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A82C24-D9B6-2851-A62B-06F6D02F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48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134DF-915E-F7AC-81AF-1021B88E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8A8F21-6F40-D445-A231-7BDCB80B6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B247-5D29-A962-4E12-65DEBF0F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23/12/2022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7B2DB9-D31C-D4BC-C5B4-0F0F908A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C8E090-4367-467B-B75D-D20F3AF5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16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581CD-FAC7-DA72-35C2-26206ADB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ABFC46-FE01-6A97-23FC-247BBB85A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692287-F8A6-5372-9004-96D759AB1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DF5F32-EB92-F914-EE9B-A991F4A7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23/12/2022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7FF91F-A702-F2EC-8B5B-C8982CD5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A5BE75-C709-9690-6D47-101FF1D9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35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66017-5CB5-37A4-364F-4BC6333C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193656-ADCC-80BC-140A-9DA98DA6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69E2894-E7D8-A3FC-00AB-256C379E1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5DD7AF3-4261-DF11-D3F9-655A0AF57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D02D493-A400-DDB7-D46B-88CFE650F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9E98E30-E303-AEB9-6428-643A0AEC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23/12/2022</a:t>
            </a:fld>
            <a:endParaRPr lang="en-GB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1D8AAED-1E39-7206-671B-7EFBFFC1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3C8B276-5C56-6944-0B56-5DA146D2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7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DB4CB-6FCD-2320-30E3-8897707F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1A6408A-9572-E5C2-AB97-38EF3C35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23/12/2022</a:t>
            </a:fld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069A6E-422F-5545-2575-2D056AD8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27CA1B-4EBE-91D7-59C2-5A968DE4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34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F5C2FA-F1A1-905E-4051-1D5D99FD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23/12/2022</a:t>
            </a:fld>
            <a:endParaRPr lang="en-GB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5878A6C-C011-2BAA-6E8B-0AD12475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3E04EAA-4D29-8E03-2DD8-EA2B55C7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5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4F5DB-B42D-F1D3-D62E-D80601A0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3869C3-0836-FFEF-2A54-FB3327C8E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676716-F9FA-E900-6AE1-CD308B1E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C8426D-DFE7-D85E-0562-CA698FED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23/12/2022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445191-1CAA-A4F5-4420-E59AD448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D8E229-5A18-E91B-0EB9-4A2A5F98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77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A0EA2-EC92-3F03-E4EE-B3471427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AF49795-1781-4EBE-3256-1EB0374BB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F98EC59-C312-E6F9-9377-C7084F2C4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9BBAAB-E790-B37E-F4EF-99D5E0A1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23/12/2022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E18325-D9D3-07DF-36DF-78811AC0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B0ECB2E-F952-9896-0D02-EF1473DF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80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1D2F089-6355-14FD-4389-8BF43849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45C881-5E70-1C12-F440-49F8C0FB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18C63B-7546-7DC0-CD58-3853A8648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B9B6-C853-4B78-84CC-EA81008DF08B}" type="datetimeFigureOut">
              <a:rPr lang="en-GB" smtClean="0"/>
              <a:t>23/12/2022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ECFAB4-3D6A-3C3E-F08A-C39A7A3AF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3EF5CC-2DCB-22FB-CF15-C5610EA43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12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68CC978-DD22-1674-D5AE-1225F5ACBB42}"/>
              </a:ext>
            </a:extLst>
          </p:cNvPr>
          <p:cNvSpPr/>
          <p:nvPr/>
        </p:nvSpPr>
        <p:spPr>
          <a:xfrm>
            <a:off x="4086808" y="3061944"/>
            <a:ext cx="2472612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 </a:t>
            </a:r>
            <a:r>
              <a:rPr lang="nl-NL" sz="500" dirty="0"/>
              <a:t> Q_L * C_A + Q_SI * C_V_SI - (Q_L + Q_SI) * C_V_L - (RM_L_CA + RM_L_AP + RM_L_AG_GST + RM_L_AG_CHEM + RM_L_DA_FORM + RM_L_AO) + R_OH_M_L_C_A</a:t>
            </a:r>
            <a:endParaRPr lang="en-GB" sz="5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6E7DBF9-A031-F174-B13A-7E90811A6E0B}"/>
              </a:ext>
            </a:extLst>
          </p:cNvPr>
          <p:cNvSpPr/>
          <p:nvPr/>
        </p:nvSpPr>
        <p:spPr>
          <a:xfrm>
            <a:off x="3520463" y="4068147"/>
            <a:ext cx="1596821" cy="565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SI </a:t>
            </a:r>
            <a:r>
              <a:rPr lang="nl-NL" sz="400" dirty="0"/>
              <a:t>(</a:t>
            </a:r>
            <a:r>
              <a:rPr lang="it-IT" sz="400" dirty="0"/>
              <a:t>Q_SI * (C_A - C_V_SI) -Rin - (RM_SI_CA + RM_SI_AP + RM_SI_AG_GST + RM_SI_AG_CHEM + RM_SI_AO ) + R_OH_M_SI_C_A;</a:t>
            </a:r>
            <a:endParaRPr lang="en-GB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1266B20-666F-DD9F-CD77-B171DA9D4058}"/>
              </a:ext>
            </a:extLst>
          </p:cNvPr>
          <p:cNvSpPr/>
          <p:nvPr/>
        </p:nvSpPr>
        <p:spPr>
          <a:xfrm>
            <a:off x="4099378" y="1855209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SP </a:t>
            </a:r>
            <a:r>
              <a:rPr lang="nl-NL" sz="1000" dirty="0"/>
              <a:t>Q_SP * (C_A - C_V_SP)</a:t>
            </a:r>
            <a:endParaRPr lang="en-GB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C4F0CC4-B9EF-39AF-AA55-A9B4CFC82100}"/>
              </a:ext>
            </a:extLst>
          </p:cNvPr>
          <p:cNvSpPr/>
          <p:nvPr/>
        </p:nvSpPr>
        <p:spPr>
          <a:xfrm>
            <a:off x="4086808" y="242999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RP </a:t>
            </a:r>
            <a:r>
              <a:rPr lang="en-GB" sz="1000" dirty="0"/>
              <a:t>Q_RP * (C_A - C_V_RP)</a:t>
            </a:r>
            <a:endParaRPr lang="en-GB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E8F9C82-BA6C-9C93-113E-5D17FCE38511}"/>
              </a:ext>
            </a:extLst>
          </p:cNvPr>
          <p:cNvSpPr/>
          <p:nvPr/>
        </p:nvSpPr>
        <p:spPr>
          <a:xfrm>
            <a:off x="4086808" y="127586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 </a:t>
            </a:r>
            <a:r>
              <a:rPr lang="nl-NL" sz="1000" dirty="0"/>
              <a:t>Q_F * (C_A - C_V_F)</a:t>
            </a:r>
            <a:endParaRPr lang="en-GB" sz="100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8607708-3761-A999-7CD4-86761ABD12D7}"/>
              </a:ext>
            </a:extLst>
          </p:cNvPr>
          <p:cNvSpPr/>
          <p:nvPr/>
        </p:nvSpPr>
        <p:spPr>
          <a:xfrm>
            <a:off x="4298381" y="50736"/>
            <a:ext cx="1771555" cy="403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C_alv</a:t>
            </a:r>
            <a:r>
              <a:rPr lang="nl-NL" dirty="0"/>
              <a:t> air </a:t>
            </a:r>
            <a:r>
              <a:rPr lang="nl-NL" sz="1000" dirty="0" err="1"/>
              <a:t>lung_art</a:t>
            </a:r>
            <a:r>
              <a:rPr lang="nl-NL" sz="1000" dirty="0"/>
              <a:t>/</a:t>
            </a:r>
            <a:r>
              <a:rPr lang="nl-NL" sz="1000" dirty="0" err="1"/>
              <a:t>P_B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ADFD427-C843-53EF-D569-EB87617745F4}"/>
              </a:ext>
            </a:extLst>
          </p:cNvPr>
          <p:cNvSpPr/>
          <p:nvPr/>
        </p:nvSpPr>
        <p:spPr>
          <a:xfrm rot="5400000">
            <a:off x="6731131" y="1916292"/>
            <a:ext cx="2420682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</a:t>
            </a:r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96CA817-6943-A8DA-5887-F1504E86184B}"/>
              </a:ext>
            </a:extLst>
          </p:cNvPr>
          <p:cNvSpPr/>
          <p:nvPr/>
        </p:nvSpPr>
        <p:spPr>
          <a:xfrm rot="16200000">
            <a:off x="1486189" y="1916291"/>
            <a:ext cx="2420680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</a:t>
            </a:r>
            <a:endParaRPr lang="en-GB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083CDB9-E186-28E0-2A25-E902BCFC51E0}"/>
              </a:ext>
            </a:extLst>
          </p:cNvPr>
          <p:cNvSpPr/>
          <p:nvPr/>
        </p:nvSpPr>
        <p:spPr>
          <a:xfrm>
            <a:off x="5251450" y="5765803"/>
            <a:ext cx="1263250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AM_L_CA </a:t>
            </a:r>
            <a:r>
              <a:rPr lang="nn-NO" sz="800" dirty="0"/>
              <a:t>Vsmax_L_CA * C_V_L / (Km_L_CA + C_V_L); </a:t>
            </a:r>
            <a:endParaRPr lang="en-GB" sz="800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35507E3-AA7E-3599-8254-29FA0E039A3E}"/>
              </a:ext>
            </a:extLst>
          </p:cNvPr>
          <p:cNvSpPr/>
          <p:nvPr/>
        </p:nvSpPr>
        <p:spPr>
          <a:xfrm>
            <a:off x="2393950" y="5765804"/>
            <a:ext cx="1006904" cy="9308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AM_SI_CA </a:t>
            </a:r>
            <a:r>
              <a:rPr lang="it-IT" sz="800" dirty="0"/>
              <a:t>Vsmax_SI_CA * C_V_SI / (Km_SI_CA + C_V_SI)</a:t>
            </a:r>
            <a:endParaRPr lang="en-GB" sz="800" dirty="0"/>
          </a:p>
        </p:txBody>
      </p:sp>
      <p:cxnSp>
        <p:nvCxnSpPr>
          <p:cNvPr id="22" name="Verbindingslijn: gebogen 21">
            <a:extLst>
              <a:ext uri="{FF2B5EF4-FFF2-40B4-BE49-F238E27FC236}">
                <a16:creationId xmlns:a16="http://schemas.microsoft.com/office/drawing/2014/main" id="{95958DD0-6A38-73DE-3A2A-B59EF73AB494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 rot="16200000" flipH="1">
            <a:off x="5381138" y="3569122"/>
            <a:ext cx="2138657" cy="22547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hthoek 23">
            <a:extLst>
              <a:ext uri="{FF2B5EF4-FFF2-40B4-BE49-F238E27FC236}">
                <a16:creationId xmlns:a16="http://schemas.microsoft.com/office/drawing/2014/main" id="{0DA6B028-A316-19D4-68EC-0D48C88E072B}"/>
              </a:ext>
            </a:extLst>
          </p:cNvPr>
          <p:cNvSpPr/>
          <p:nvPr/>
        </p:nvSpPr>
        <p:spPr>
          <a:xfrm>
            <a:off x="6780544" y="5765803"/>
            <a:ext cx="1594547" cy="92717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AM_L_AG_GST </a:t>
            </a:r>
            <a:r>
              <a:rPr lang="en-GB" sz="800" dirty="0"/>
              <a:t>Vsmax_L_GST * C_V_L * C_Lc_GSH /(Km_L_GST_G * C_V_L + Km_L_GST * C_Lc_GSH + C_Lc_GSH * C_V_L)</a:t>
            </a:r>
          </a:p>
          <a:p>
            <a:pPr algn="ctr"/>
            <a:r>
              <a:rPr lang="nl-NL" sz="1200" dirty="0"/>
              <a:t> </a:t>
            </a:r>
            <a:endParaRPr lang="en-GB" sz="1200" dirty="0"/>
          </a:p>
        </p:txBody>
      </p:sp>
      <p:cxnSp>
        <p:nvCxnSpPr>
          <p:cNvPr id="26" name="Verbindingslijn: gebogen 25">
            <a:extLst>
              <a:ext uri="{FF2B5EF4-FFF2-40B4-BE49-F238E27FC236}">
                <a16:creationId xmlns:a16="http://schemas.microsoft.com/office/drawing/2014/main" id="{DCE34F21-E2E8-69C4-95B6-1238B44B3974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5400000">
            <a:off x="3705778" y="5152706"/>
            <a:ext cx="1132453" cy="93740"/>
          </a:xfrm>
          <a:prstGeom prst="bentConnector3">
            <a:avLst>
              <a:gd name="adj1" fmla="val 507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hthoek 26">
            <a:extLst>
              <a:ext uri="{FF2B5EF4-FFF2-40B4-BE49-F238E27FC236}">
                <a16:creationId xmlns:a16="http://schemas.microsoft.com/office/drawing/2014/main" id="{C60DC36D-DD16-8763-B8C5-0B967FFC080A}"/>
              </a:ext>
            </a:extLst>
          </p:cNvPr>
          <p:cNvSpPr/>
          <p:nvPr/>
        </p:nvSpPr>
        <p:spPr>
          <a:xfrm>
            <a:off x="3640234" y="5765803"/>
            <a:ext cx="1169799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AM_SI_AG_GST </a:t>
            </a:r>
            <a:r>
              <a:rPr lang="nl-NL" sz="700" dirty="0"/>
              <a:t>Vsmax_SI_GST * C_V_SI * C_SIc_GSH / (Km_SI_GST_G * C_V_SI + Km_SI_GST * C_SIc_GSH + C_SIc_GSH * C_V_SI);</a:t>
            </a:r>
            <a:endParaRPr lang="en-GB" sz="800" dirty="0"/>
          </a:p>
        </p:txBody>
      </p:sp>
      <p:cxnSp>
        <p:nvCxnSpPr>
          <p:cNvPr id="34" name="Verbindingslijn: gebogen 33">
            <a:extLst>
              <a:ext uri="{FF2B5EF4-FFF2-40B4-BE49-F238E27FC236}">
                <a16:creationId xmlns:a16="http://schemas.microsoft.com/office/drawing/2014/main" id="{78231D89-A4AB-4187-0793-8C8FC38F13F0}"/>
              </a:ext>
            </a:extLst>
          </p:cNvPr>
          <p:cNvCxnSpPr>
            <a:cxnSpLocks/>
            <a:stCxn id="11" idx="1"/>
          </p:cNvCxnSpPr>
          <p:nvPr/>
        </p:nvCxnSpPr>
        <p:spPr>
          <a:xfrm rot="16200000" flipH="1">
            <a:off x="2710217" y="3543591"/>
            <a:ext cx="793468" cy="820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CBC2FFAB-73BF-07D7-A8AB-D1A9A9F1EE8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318874" y="3625289"/>
            <a:ext cx="0" cy="44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8E264B06-82A5-8933-3709-B9A3319488D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559420" y="3344545"/>
            <a:ext cx="962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0BC63BB0-882C-7807-165C-5ED6E215725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32847" y="3344545"/>
            <a:ext cx="953961" cy="8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53635171-6005-104E-2DC6-12CB360BE41E}"/>
              </a:ext>
            </a:extLst>
          </p:cNvPr>
          <p:cNvCxnSpPr>
            <a:cxnSpLocks/>
          </p:cNvCxnSpPr>
          <p:nvPr/>
        </p:nvCxnSpPr>
        <p:spPr>
          <a:xfrm>
            <a:off x="3127175" y="261756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04CFEE62-2722-766F-4C9B-5CE9F148A8E3}"/>
              </a:ext>
            </a:extLst>
          </p:cNvPr>
          <p:cNvCxnSpPr>
            <a:cxnSpLocks/>
          </p:cNvCxnSpPr>
          <p:nvPr/>
        </p:nvCxnSpPr>
        <p:spPr>
          <a:xfrm>
            <a:off x="3127175" y="2040126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E89848CA-7B0F-B572-FF75-C2703B2493E3}"/>
              </a:ext>
            </a:extLst>
          </p:cNvPr>
          <p:cNvCxnSpPr>
            <a:cxnSpLocks/>
          </p:cNvCxnSpPr>
          <p:nvPr/>
        </p:nvCxnSpPr>
        <p:spPr>
          <a:xfrm>
            <a:off x="3127175" y="1461285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5A222F2A-BC2F-C717-B37A-22B9C6EB1DE5}"/>
              </a:ext>
            </a:extLst>
          </p:cNvPr>
          <p:cNvCxnSpPr>
            <a:cxnSpLocks/>
          </p:cNvCxnSpPr>
          <p:nvPr/>
        </p:nvCxnSpPr>
        <p:spPr>
          <a:xfrm>
            <a:off x="6559420" y="144610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442D6327-6F46-6A45-7653-00185C44B0F4}"/>
              </a:ext>
            </a:extLst>
          </p:cNvPr>
          <p:cNvCxnSpPr>
            <a:cxnSpLocks/>
          </p:cNvCxnSpPr>
          <p:nvPr/>
        </p:nvCxnSpPr>
        <p:spPr>
          <a:xfrm>
            <a:off x="6559420" y="2040126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DBD8DF4F-9EF8-C481-961B-C49038212B64}"/>
              </a:ext>
            </a:extLst>
          </p:cNvPr>
          <p:cNvCxnSpPr>
            <a:cxnSpLocks/>
          </p:cNvCxnSpPr>
          <p:nvPr/>
        </p:nvCxnSpPr>
        <p:spPr>
          <a:xfrm>
            <a:off x="6559420" y="262755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D75B2F8-6924-3BC0-DE24-C053A6C73B96}"/>
              </a:ext>
            </a:extLst>
          </p:cNvPr>
          <p:cNvSpPr txBox="1"/>
          <p:nvPr/>
        </p:nvSpPr>
        <p:spPr>
          <a:xfrm>
            <a:off x="3230283" y="1237705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Q_F * C_A</a:t>
            </a:r>
            <a:endParaRPr lang="en-GB" sz="800" b="1" dirty="0"/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C01C1EB2-AF10-1C98-B60A-34151CD2F8CD}"/>
              </a:ext>
            </a:extLst>
          </p:cNvPr>
          <p:cNvSpPr txBox="1"/>
          <p:nvPr/>
        </p:nvSpPr>
        <p:spPr>
          <a:xfrm>
            <a:off x="3225510" y="17961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Q_SP * C_A</a:t>
            </a:r>
            <a:endParaRPr lang="en-GB" sz="800" b="1" dirty="0"/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DD55372E-CCFA-D3B1-DB21-77E37B69A5C1}"/>
              </a:ext>
            </a:extLst>
          </p:cNvPr>
          <p:cNvSpPr txBox="1"/>
          <p:nvPr/>
        </p:nvSpPr>
        <p:spPr>
          <a:xfrm>
            <a:off x="3233253" y="2368056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Q_RP * C_A</a:t>
            </a:r>
            <a:endParaRPr lang="en-GB" sz="800" b="1" dirty="0"/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D45C526E-670E-E595-ECB5-F3F7B6565A86}"/>
              </a:ext>
            </a:extLst>
          </p:cNvPr>
          <p:cNvSpPr txBox="1"/>
          <p:nvPr/>
        </p:nvSpPr>
        <p:spPr>
          <a:xfrm>
            <a:off x="3233253" y="30902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Q_L * C_A</a:t>
            </a:r>
            <a:endParaRPr lang="en-GB" sz="800" b="1" dirty="0"/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0DAA571C-0F6F-17E4-F3B0-9B825F5E9BE2}"/>
              </a:ext>
            </a:extLst>
          </p:cNvPr>
          <p:cNvSpPr txBox="1"/>
          <p:nvPr/>
        </p:nvSpPr>
        <p:spPr>
          <a:xfrm>
            <a:off x="2748323" y="4141289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Q_SI * C_A</a:t>
            </a:r>
            <a:endParaRPr lang="en-GB" sz="800" b="1" dirty="0"/>
          </a:p>
        </p:txBody>
      </p:sp>
      <p:sp>
        <p:nvSpPr>
          <p:cNvPr id="77" name="Tekstvak 76">
            <a:extLst>
              <a:ext uri="{FF2B5EF4-FFF2-40B4-BE49-F238E27FC236}">
                <a16:creationId xmlns:a16="http://schemas.microsoft.com/office/drawing/2014/main" id="{06D46F29-92F6-F6DD-48BD-C9D2866431DB}"/>
              </a:ext>
            </a:extLst>
          </p:cNvPr>
          <p:cNvSpPr txBox="1"/>
          <p:nvPr/>
        </p:nvSpPr>
        <p:spPr>
          <a:xfrm>
            <a:off x="6649526" y="123302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Q_F * C_V_F</a:t>
            </a:r>
            <a:endParaRPr lang="en-GB" sz="800" b="1" dirty="0"/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DA9DA5C0-4F7D-F92D-2B00-2207FE52162C}"/>
              </a:ext>
            </a:extLst>
          </p:cNvPr>
          <p:cNvSpPr txBox="1"/>
          <p:nvPr/>
        </p:nvSpPr>
        <p:spPr>
          <a:xfrm>
            <a:off x="6649526" y="17961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Q_SP * C_V_SP</a:t>
            </a:r>
            <a:endParaRPr lang="en-GB" sz="800" b="1" dirty="0"/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01551CC0-573E-A1C8-C52A-4418E630BCA2}"/>
              </a:ext>
            </a:extLst>
          </p:cNvPr>
          <p:cNvSpPr txBox="1"/>
          <p:nvPr/>
        </p:nvSpPr>
        <p:spPr>
          <a:xfrm>
            <a:off x="6599730" y="2385476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Q_RP * C_V_RP</a:t>
            </a:r>
            <a:endParaRPr lang="en-GB" sz="800" b="1" dirty="0"/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868CA5D2-25DF-6044-017D-088A1449DDCC}"/>
              </a:ext>
            </a:extLst>
          </p:cNvPr>
          <p:cNvSpPr txBox="1"/>
          <p:nvPr/>
        </p:nvSpPr>
        <p:spPr>
          <a:xfrm>
            <a:off x="6520571" y="3121183"/>
            <a:ext cx="1041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Q_SI + Q_L *  C_V_L</a:t>
            </a:r>
            <a:endParaRPr lang="en-GB" sz="800" b="1" dirty="0"/>
          </a:p>
        </p:txBody>
      </p:sp>
      <p:sp>
        <p:nvSpPr>
          <p:cNvPr id="83" name="Tekstvak 82">
            <a:extLst>
              <a:ext uri="{FF2B5EF4-FFF2-40B4-BE49-F238E27FC236}">
                <a16:creationId xmlns:a16="http://schemas.microsoft.com/office/drawing/2014/main" id="{BF7C1004-4924-583C-AB79-446BC26EA358}"/>
              </a:ext>
            </a:extLst>
          </p:cNvPr>
          <p:cNvSpPr txBox="1"/>
          <p:nvPr/>
        </p:nvSpPr>
        <p:spPr>
          <a:xfrm rot="16200000">
            <a:off x="3896229" y="3643333"/>
            <a:ext cx="565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00" b="1" dirty="0"/>
              <a:t>Q_SI * C_V_SI</a:t>
            </a:r>
            <a:endParaRPr lang="en-GB" sz="600" b="1" dirty="0"/>
          </a:p>
        </p:txBody>
      </p:sp>
      <p:cxnSp>
        <p:nvCxnSpPr>
          <p:cNvPr id="104" name="Verbindingslijn: gebogen 103">
            <a:extLst>
              <a:ext uri="{FF2B5EF4-FFF2-40B4-BE49-F238E27FC236}">
                <a16:creationId xmlns:a16="http://schemas.microsoft.com/office/drawing/2014/main" id="{2236C1D2-DE1D-25A5-AC9D-D3F4FD3DB1C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5400000">
            <a:off x="3041911" y="4488841"/>
            <a:ext cx="1132454" cy="14214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Verbindingslijn: gebogen 120">
            <a:extLst>
              <a:ext uri="{FF2B5EF4-FFF2-40B4-BE49-F238E27FC236}">
                <a16:creationId xmlns:a16="http://schemas.microsoft.com/office/drawing/2014/main" id="{9305F34B-1E3F-8295-581B-710A9D25227E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4533766" y="4416493"/>
            <a:ext cx="2138657" cy="5599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Rechthoek 138">
            <a:extLst>
              <a:ext uri="{FF2B5EF4-FFF2-40B4-BE49-F238E27FC236}">
                <a16:creationId xmlns:a16="http://schemas.microsoft.com/office/drawing/2014/main" id="{2433ED60-2E61-C8E1-E50E-75311D5BE2FC}"/>
              </a:ext>
            </a:extLst>
          </p:cNvPr>
          <p:cNvSpPr/>
          <p:nvPr/>
        </p:nvSpPr>
        <p:spPr>
          <a:xfrm>
            <a:off x="154839" y="107610"/>
            <a:ext cx="1087428" cy="2752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Metabolite</a:t>
            </a:r>
          </a:p>
        </p:txBody>
      </p:sp>
      <p:sp>
        <p:nvSpPr>
          <p:cNvPr id="140" name="Rechthoek 139">
            <a:extLst>
              <a:ext uri="{FF2B5EF4-FFF2-40B4-BE49-F238E27FC236}">
                <a16:creationId xmlns:a16="http://schemas.microsoft.com/office/drawing/2014/main" id="{30AC484F-E516-B9EB-C09C-F6495BBE327D}"/>
              </a:ext>
            </a:extLst>
          </p:cNvPr>
          <p:cNvSpPr/>
          <p:nvPr/>
        </p:nvSpPr>
        <p:spPr>
          <a:xfrm>
            <a:off x="154840" y="484472"/>
            <a:ext cx="1087428" cy="275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Compartment</a:t>
            </a:r>
          </a:p>
        </p:txBody>
      </p:sp>
      <p:cxnSp>
        <p:nvCxnSpPr>
          <p:cNvPr id="153" name="Verbindingslijn: gebogen 152">
            <a:extLst>
              <a:ext uri="{FF2B5EF4-FFF2-40B4-BE49-F238E27FC236}">
                <a16:creationId xmlns:a16="http://schemas.microsoft.com/office/drawing/2014/main" id="{0A8BB0F4-AEF1-420B-E283-CEA1706988A0}"/>
              </a:ext>
            </a:extLst>
          </p:cNvPr>
          <p:cNvCxnSpPr>
            <a:cxnSpLocks/>
            <a:stCxn id="166" idx="3"/>
          </p:cNvCxnSpPr>
          <p:nvPr/>
        </p:nvCxnSpPr>
        <p:spPr>
          <a:xfrm flipV="1">
            <a:off x="1542467" y="4525628"/>
            <a:ext cx="1974907" cy="55849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kstvak 164">
            <a:extLst>
              <a:ext uri="{FF2B5EF4-FFF2-40B4-BE49-F238E27FC236}">
                <a16:creationId xmlns:a16="http://schemas.microsoft.com/office/drawing/2014/main" id="{C2A3CBE9-D724-D21D-3C03-96D38FE79C66}"/>
              </a:ext>
            </a:extLst>
          </p:cNvPr>
          <p:cNvSpPr txBox="1"/>
          <p:nvPr/>
        </p:nvSpPr>
        <p:spPr>
          <a:xfrm>
            <a:off x="1642381" y="4885529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-ka * A_GI</a:t>
            </a:r>
            <a:endParaRPr lang="en-GB" sz="800" b="1" dirty="0"/>
          </a:p>
        </p:txBody>
      </p:sp>
      <p:sp>
        <p:nvSpPr>
          <p:cNvPr id="166" name="Rechthoek 165">
            <a:extLst>
              <a:ext uri="{FF2B5EF4-FFF2-40B4-BE49-F238E27FC236}">
                <a16:creationId xmlns:a16="http://schemas.microsoft.com/office/drawing/2014/main" id="{B22B8447-4AF3-5F11-FE9E-5F2FB2CDF27C}"/>
              </a:ext>
            </a:extLst>
          </p:cNvPr>
          <p:cNvSpPr/>
          <p:nvPr/>
        </p:nvSpPr>
        <p:spPr>
          <a:xfrm>
            <a:off x="681169" y="4691706"/>
            <a:ext cx="861298" cy="784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Rin</a:t>
            </a:r>
            <a:endParaRPr lang="en-GB" sz="1200" dirty="0"/>
          </a:p>
        </p:txBody>
      </p:sp>
      <p:sp>
        <p:nvSpPr>
          <p:cNvPr id="172" name="Rechthoek 171">
            <a:extLst>
              <a:ext uri="{FF2B5EF4-FFF2-40B4-BE49-F238E27FC236}">
                <a16:creationId xmlns:a16="http://schemas.microsoft.com/office/drawing/2014/main" id="{C71555E5-4753-011E-7DFD-121601624BB7}"/>
              </a:ext>
            </a:extLst>
          </p:cNvPr>
          <p:cNvSpPr/>
          <p:nvPr/>
        </p:nvSpPr>
        <p:spPr>
          <a:xfrm>
            <a:off x="139843" y="861335"/>
            <a:ext cx="1102425" cy="2752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Exposure</a:t>
            </a:r>
          </a:p>
        </p:txBody>
      </p:sp>
      <p:sp>
        <p:nvSpPr>
          <p:cNvPr id="173" name="Rechthoek 172">
            <a:extLst>
              <a:ext uri="{FF2B5EF4-FFF2-40B4-BE49-F238E27FC236}">
                <a16:creationId xmlns:a16="http://schemas.microsoft.com/office/drawing/2014/main" id="{57209ADB-B1EF-9C40-2A7C-DE13F3644B4E}"/>
              </a:ext>
            </a:extLst>
          </p:cNvPr>
          <p:cNvSpPr/>
          <p:nvPr/>
        </p:nvSpPr>
        <p:spPr>
          <a:xfrm>
            <a:off x="147340" y="1233023"/>
            <a:ext cx="1102425" cy="275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Cinnamyl Alcohol</a:t>
            </a:r>
          </a:p>
        </p:txBody>
      </p:sp>
      <p:sp>
        <p:nvSpPr>
          <p:cNvPr id="180" name="Rechthoek 179">
            <a:extLst>
              <a:ext uri="{FF2B5EF4-FFF2-40B4-BE49-F238E27FC236}">
                <a16:creationId xmlns:a16="http://schemas.microsoft.com/office/drawing/2014/main" id="{63CE1BCA-5866-2774-7976-CCC601CCE244}"/>
              </a:ext>
            </a:extLst>
          </p:cNvPr>
          <p:cNvSpPr/>
          <p:nvPr/>
        </p:nvSpPr>
        <p:spPr>
          <a:xfrm>
            <a:off x="8640935" y="5769517"/>
            <a:ext cx="1263250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AM_L_AP </a:t>
            </a:r>
          </a:p>
          <a:p>
            <a:pPr algn="ctr"/>
            <a:r>
              <a:rPr lang="nn-NO" sz="800" dirty="0"/>
              <a:t>k_GSH * C_V_L * C_PRO_L * V_L</a:t>
            </a:r>
            <a:endParaRPr lang="en-GB" sz="800" dirty="0"/>
          </a:p>
        </p:txBody>
      </p:sp>
      <p:cxnSp>
        <p:nvCxnSpPr>
          <p:cNvPr id="181" name="Verbindingslijn: gebogen 180">
            <a:extLst>
              <a:ext uri="{FF2B5EF4-FFF2-40B4-BE49-F238E27FC236}">
                <a16:creationId xmlns:a16="http://schemas.microsoft.com/office/drawing/2014/main" id="{4A0A82EC-46F3-FD29-4492-5C0AF59AB4E1}"/>
              </a:ext>
            </a:extLst>
          </p:cNvPr>
          <p:cNvCxnSpPr>
            <a:cxnSpLocks/>
            <a:stCxn id="4" idx="2"/>
            <a:endCxn id="180" idx="0"/>
          </p:cNvCxnSpPr>
          <p:nvPr/>
        </p:nvCxnSpPr>
        <p:spPr>
          <a:xfrm rot="16200000" flipH="1">
            <a:off x="6226652" y="2723608"/>
            <a:ext cx="2142371" cy="39494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Rechthoek 187">
            <a:extLst>
              <a:ext uri="{FF2B5EF4-FFF2-40B4-BE49-F238E27FC236}">
                <a16:creationId xmlns:a16="http://schemas.microsoft.com/office/drawing/2014/main" id="{16F1B4AB-9178-7C81-44B9-32403E953B88}"/>
              </a:ext>
            </a:extLst>
          </p:cNvPr>
          <p:cNvSpPr/>
          <p:nvPr/>
        </p:nvSpPr>
        <p:spPr>
          <a:xfrm>
            <a:off x="1249576" y="5769516"/>
            <a:ext cx="1006904" cy="9308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AM_SI_AP </a:t>
            </a:r>
            <a:r>
              <a:rPr lang="it-IT" sz="800" dirty="0"/>
              <a:t>k_GSH * C_V_SI * C_PRO_SI * V_SI</a:t>
            </a:r>
            <a:endParaRPr lang="en-GB" sz="800" dirty="0"/>
          </a:p>
        </p:txBody>
      </p:sp>
      <p:cxnSp>
        <p:nvCxnSpPr>
          <p:cNvPr id="189" name="Verbindingslijn: gebogen 188">
            <a:extLst>
              <a:ext uri="{FF2B5EF4-FFF2-40B4-BE49-F238E27FC236}">
                <a16:creationId xmlns:a16="http://schemas.microsoft.com/office/drawing/2014/main" id="{9DCF216A-1645-8DD0-DC9C-519A439C9582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5400000">
            <a:off x="2467868" y="3918510"/>
            <a:ext cx="1136166" cy="25658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Rechthoek 202">
            <a:extLst>
              <a:ext uri="{FF2B5EF4-FFF2-40B4-BE49-F238E27FC236}">
                <a16:creationId xmlns:a16="http://schemas.microsoft.com/office/drawing/2014/main" id="{466319B7-0E7B-9ADC-60D4-10B7525B704B}"/>
              </a:ext>
            </a:extLst>
          </p:cNvPr>
          <p:cNvSpPr/>
          <p:nvPr/>
        </p:nvSpPr>
        <p:spPr>
          <a:xfrm>
            <a:off x="4246970" y="4097147"/>
            <a:ext cx="827770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Cystolic GSH</a:t>
            </a:r>
            <a:endParaRPr lang="en-GB" sz="900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6003A57A-C074-36BB-D244-E0AC2E8D0474}"/>
              </a:ext>
            </a:extLst>
          </p:cNvPr>
          <p:cNvSpPr/>
          <p:nvPr/>
        </p:nvSpPr>
        <p:spPr>
          <a:xfrm>
            <a:off x="5568251" y="3102804"/>
            <a:ext cx="827770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Cystolic GSH</a:t>
            </a:r>
            <a:endParaRPr lang="en-GB" sz="900" dirty="0"/>
          </a:p>
        </p:txBody>
      </p:sp>
      <p:cxnSp>
        <p:nvCxnSpPr>
          <p:cNvPr id="224" name="Rechte verbindingslijn met pijl 223">
            <a:extLst>
              <a:ext uri="{FF2B5EF4-FFF2-40B4-BE49-F238E27FC236}">
                <a16:creationId xmlns:a16="http://schemas.microsoft.com/office/drawing/2014/main" id="{DC5D2F4A-1629-39F7-E2F7-F2B6997DD2C7}"/>
              </a:ext>
            </a:extLst>
          </p:cNvPr>
          <p:cNvCxnSpPr>
            <a:cxnSpLocks/>
            <a:endCxn id="239" idx="2"/>
          </p:cNvCxnSpPr>
          <p:nvPr/>
        </p:nvCxnSpPr>
        <p:spPr>
          <a:xfrm flipV="1">
            <a:off x="5028121" y="3971300"/>
            <a:ext cx="53843" cy="1125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Rechte verbindingslijn met pijl 226">
            <a:extLst>
              <a:ext uri="{FF2B5EF4-FFF2-40B4-BE49-F238E27FC236}">
                <a16:creationId xmlns:a16="http://schemas.microsoft.com/office/drawing/2014/main" id="{ACB74CF2-1D10-8BA7-FE2B-BF54A0C17A1B}"/>
              </a:ext>
            </a:extLst>
          </p:cNvPr>
          <p:cNvCxnSpPr>
            <a:cxnSpLocks/>
            <a:endCxn id="203" idx="0"/>
          </p:cNvCxnSpPr>
          <p:nvPr/>
        </p:nvCxnSpPr>
        <p:spPr>
          <a:xfrm>
            <a:off x="4660855" y="3846718"/>
            <a:ext cx="0" cy="2504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Rechte verbindingslijn met pijl 230">
            <a:extLst>
              <a:ext uri="{FF2B5EF4-FFF2-40B4-BE49-F238E27FC236}">
                <a16:creationId xmlns:a16="http://schemas.microsoft.com/office/drawing/2014/main" id="{6BBFFF2F-A92A-EFA7-801F-D76B2ECDB13E}"/>
              </a:ext>
            </a:extLst>
          </p:cNvPr>
          <p:cNvCxnSpPr>
            <a:cxnSpLocks/>
          </p:cNvCxnSpPr>
          <p:nvPr/>
        </p:nvCxnSpPr>
        <p:spPr>
          <a:xfrm flipV="1">
            <a:off x="6307582" y="2937623"/>
            <a:ext cx="106947" cy="1741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Rechte verbindingslijn met pijl 231">
            <a:extLst>
              <a:ext uri="{FF2B5EF4-FFF2-40B4-BE49-F238E27FC236}">
                <a16:creationId xmlns:a16="http://schemas.microsoft.com/office/drawing/2014/main" id="{E23314C7-DA3C-32BB-F4C7-CC37EB955DB7}"/>
              </a:ext>
            </a:extLst>
          </p:cNvPr>
          <p:cNvCxnSpPr>
            <a:cxnSpLocks/>
            <a:stCxn id="243" idx="2"/>
            <a:endCxn id="204" idx="0"/>
          </p:cNvCxnSpPr>
          <p:nvPr/>
        </p:nvCxnSpPr>
        <p:spPr>
          <a:xfrm>
            <a:off x="5855455" y="3007421"/>
            <a:ext cx="126681" cy="953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" name="Tekstvak 236">
            <a:extLst>
              <a:ext uri="{FF2B5EF4-FFF2-40B4-BE49-F238E27FC236}">
                <a16:creationId xmlns:a16="http://schemas.microsoft.com/office/drawing/2014/main" id="{C23C5B91-6397-9B93-57DB-8BCDEC4DC78C}"/>
              </a:ext>
            </a:extLst>
          </p:cNvPr>
          <p:cNvSpPr txBox="1"/>
          <p:nvPr/>
        </p:nvSpPr>
        <p:spPr>
          <a:xfrm>
            <a:off x="4364496" y="3647822"/>
            <a:ext cx="504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G_SYN_SI * V_SI * 0.9</a:t>
            </a:r>
          </a:p>
        </p:txBody>
      </p:sp>
      <p:sp>
        <p:nvSpPr>
          <p:cNvPr id="239" name="Tekstvak 238">
            <a:extLst>
              <a:ext uri="{FF2B5EF4-FFF2-40B4-BE49-F238E27FC236}">
                <a16:creationId xmlns:a16="http://schemas.microsoft.com/office/drawing/2014/main" id="{B94F6867-C848-7C92-A7F1-7209E7A0EC9A}"/>
              </a:ext>
            </a:extLst>
          </p:cNvPr>
          <p:cNvSpPr txBox="1"/>
          <p:nvPr/>
        </p:nvSpPr>
        <p:spPr>
          <a:xfrm>
            <a:off x="4763152" y="3632746"/>
            <a:ext cx="637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" dirty="0"/>
              <a:t>- (RM_SI_AG_GST + RM_SI_AG_CHEM + k_SI_GLOS * AM_SIc_GSH)</a:t>
            </a:r>
            <a:endParaRPr lang="en-GB" sz="400" dirty="0"/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5D26305A-7617-2F3C-941D-F7DC8774AAB8}"/>
              </a:ext>
            </a:extLst>
          </p:cNvPr>
          <p:cNvSpPr txBox="1"/>
          <p:nvPr/>
        </p:nvSpPr>
        <p:spPr>
          <a:xfrm>
            <a:off x="5603094" y="2761200"/>
            <a:ext cx="504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G_SYN_L * V_L * 0.9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580B8C12-AE8D-9B24-B08B-9F9B9764CCD5}"/>
              </a:ext>
            </a:extLst>
          </p:cNvPr>
          <p:cNvSpPr txBox="1"/>
          <p:nvPr/>
        </p:nvSpPr>
        <p:spPr>
          <a:xfrm>
            <a:off x="6046955" y="2761201"/>
            <a:ext cx="50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" dirty="0"/>
              <a:t>- (RM_L_AG_GST + RM_L_AG_CHEM + k_L_GLOS * AM_Lc_GSH)</a:t>
            </a:r>
            <a:endParaRPr lang="en-GB" sz="300" dirty="0"/>
          </a:p>
        </p:txBody>
      </p:sp>
      <p:cxnSp>
        <p:nvCxnSpPr>
          <p:cNvPr id="258" name="Verbindingslijn: gebogen 257">
            <a:extLst>
              <a:ext uri="{FF2B5EF4-FFF2-40B4-BE49-F238E27FC236}">
                <a16:creationId xmlns:a16="http://schemas.microsoft.com/office/drawing/2014/main" id="{FBF829DC-671C-EFF5-F811-8AAC5578B62C}"/>
              </a:ext>
            </a:extLst>
          </p:cNvPr>
          <p:cNvCxnSpPr>
            <a:cxnSpLocks/>
          </p:cNvCxnSpPr>
          <p:nvPr/>
        </p:nvCxnSpPr>
        <p:spPr>
          <a:xfrm>
            <a:off x="5768040" y="3619009"/>
            <a:ext cx="5443171" cy="930889"/>
          </a:xfrm>
          <a:prstGeom prst="bentConnector3">
            <a:avLst>
              <a:gd name="adj1" fmla="val -3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Verbindingslijn: gebogen 261">
            <a:extLst>
              <a:ext uri="{FF2B5EF4-FFF2-40B4-BE49-F238E27FC236}">
                <a16:creationId xmlns:a16="http://schemas.microsoft.com/office/drawing/2014/main" id="{3AAB6C92-8D1C-6964-F08B-B3F8FAE29764}"/>
              </a:ext>
            </a:extLst>
          </p:cNvPr>
          <p:cNvCxnSpPr>
            <a:cxnSpLocks/>
            <a:stCxn id="283" idx="1"/>
          </p:cNvCxnSpPr>
          <p:nvPr/>
        </p:nvCxnSpPr>
        <p:spPr>
          <a:xfrm rot="10800000">
            <a:off x="6031812" y="3645188"/>
            <a:ext cx="5164251" cy="712777"/>
          </a:xfrm>
          <a:prstGeom prst="bentConnector3">
            <a:avLst>
              <a:gd name="adj1" fmla="val 999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3" name="Rechthoek 282">
            <a:extLst>
              <a:ext uri="{FF2B5EF4-FFF2-40B4-BE49-F238E27FC236}">
                <a16:creationId xmlns:a16="http://schemas.microsoft.com/office/drawing/2014/main" id="{4796A149-3195-BB35-584D-51D9356BD82A}"/>
              </a:ext>
            </a:extLst>
          </p:cNvPr>
          <p:cNvSpPr/>
          <p:nvPr/>
        </p:nvSpPr>
        <p:spPr>
          <a:xfrm>
            <a:off x="11196062" y="3593204"/>
            <a:ext cx="1102425" cy="15295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Cinnamyl Alcohol</a:t>
            </a:r>
          </a:p>
          <a:p>
            <a:pPr algn="ctr"/>
            <a:r>
              <a:rPr lang="en-US" sz="1000" dirty="0"/>
              <a:t>Model</a:t>
            </a:r>
          </a:p>
        </p:txBody>
      </p:sp>
      <p:cxnSp>
        <p:nvCxnSpPr>
          <p:cNvPr id="297" name="Verbindingslijn: gebogen 296">
            <a:extLst>
              <a:ext uri="{FF2B5EF4-FFF2-40B4-BE49-F238E27FC236}">
                <a16:creationId xmlns:a16="http://schemas.microsoft.com/office/drawing/2014/main" id="{BEF5F093-9B41-69FD-60DA-B3C25CF9F278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6200000" flipV="1">
            <a:off x="6563741" y="-241132"/>
            <a:ext cx="883927" cy="18715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6" name="Tekstvak 305">
            <a:extLst>
              <a:ext uri="{FF2B5EF4-FFF2-40B4-BE49-F238E27FC236}">
                <a16:creationId xmlns:a16="http://schemas.microsoft.com/office/drawing/2014/main" id="{78C5D35D-98E0-1420-FDF1-A0AEFD4E86BE}"/>
              </a:ext>
            </a:extLst>
          </p:cNvPr>
          <p:cNvSpPr txBox="1"/>
          <p:nvPr/>
        </p:nvSpPr>
        <p:spPr>
          <a:xfrm>
            <a:off x="6046464" y="423004"/>
            <a:ext cx="1144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b="1" dirty="0"/>
              <a:t>(</a:t>
            </a:r>
            <a:r>
              <a:rPr lang="en-GB" sz="600" b="1" dirty="0" err="1"/>
              <a:t>Q_P</a:t>
            </a:r>
            <a:r>
              <a:rPr lang="en-GB" sz="600" b="1" dirty="0"/>
              <a:t> * </a:t>
            </a:r>
            <a:r>
              <a:rPr lang="en-GB" sz="600" b="1" dirty="0" err="1"/>
              <a:t>C_V_P</a:t>
            </a:r>
            <a:r>
              <a:rPr lang="en-GB" sz="600" b="1" dirty="0"/>
              <a:t> + </a:t>
            </a:r>
            <a:r>
              <a:rPr lang="en-GB" sz="600" b="1" dirty="0" err="1"/>
              <a:t>Q_P</a:t>
            </a:r>
            <a:r>
              <a:rPr lang="en-GB" sz="600" b="1" dirty="0"/>
              <a:t> * </a:t>
            </a:r>
            <a:r>
              <a:rPr lang="en-GB" sz="600" b="1" dirty="0" err="1"/>
              <a:t>C_Inhaled</a:t>
            </a:r>
            <a:r>
              <a:rPr lang="en-GB" sz="600" b="1" dirty="0"/>
              <a:t>)/</a:t>
            </a:r>
          </a:p>
          <a:p>
            <a:r>
              <a:rPr lang="en-GB" sz="600" b="1" dirty="0"/>
              <a:t>(</a:t>
            </a:r>
            <a:r>
              <a:rPr lang="en-GB" sz="600" b="1" dirty="0" err="1"/>
              <a:t>Q_C</a:t>
            </a:r>
            <a:r>
              <a:rPr lang="en-GB" sz="600" b="1" dirty="0"/>
              <a:t> + </a:t>
            </a:r>
            <a:r>
              <a:rPr lang="en-GB" sz="600" b="1" dirty="0" err="1"/>
              <a:t>Q_PV</a:t>
            </a:r>
            <a:r>
              <a:rPr lang="en-GB" sz="600" b="1" dirty="0"/>
              <a:t>/</a:t>
            </a:r>
            <a:r>
              <a:rPr lang="en-GB" sz="600" b="1" dirty="0" err="1"/>
              <a:t>P_B</a:t>
            </a:r>
            <a:r>
              <a:rPr lang="en-GB" sz="600" b="1" dirty="0"/>
              <a:t>)</a:t>
            </a:r>
          </a:p>
        </p:txBody>
      </p:sp>
      <p:sp>
        <p:nvSpPr>
          <p:cNvPr id="309" name="Tekstvak 308">
            <a:extLst>
              <a:ext uri="{FF2B5EF4-FFF2-40B4-BE49-F238E27FC236}">
                <a16:creationId xmlns:a16="http://schemas.microsoft.com/office/drawing/2014/main" id="{FFB70868-F0D7-C5F8-3D37-311B74A39F1E}"/>
              </a:ext>
            </a:extLst>
          </p:cNvPr>
          <p:cNvSpPr txBox="1"/>
          <p:nvPr/>
        </p:nvSpPr>
        <p:spPr>
          <a:xfrm>
            <a:off x="7163239" y="241720"/>
            <a:ext cx="18303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1" dirty="0" err="1"/>
              <a:t>Q_C</a:t>
            </a:r>
            <a:r>
              <a:rPr lang="en-GB" sz="800" b="1" dirty="0"/>
              <a:t> * </a:t>
            </a:r>
            <a:r>
              <a:rPr lang="en-GB" sz="800" b="1" dirty="0" err="1"/>
              <a:t>C_V</a:t>
            </a:r>
            <a:endParaRPr lang="en-GB" sz="800" b="1" dirty="0"/>
          </a:p>
        </p:txBody>
      </p:sp>
      <p:cxnSp>
        <p:nvCxnSpPr>
          <p:cNvPr id="311" name="Rechte verbindingslijn met pijl 310">
            <a:extLst>
              <a:ext uri="{FF2B5EF4-FFF2-40B4-BE49-F238E27FC236}">
                <a16:creationId xmlns:a16="http://schemas.microsoft.com/office/drawing/2014/main" id="{AB3DCF28-7815-92E9-2465-0E9B1468F72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184159" y="-771285"/>
            <a:ext cx="4799" cy="822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Rechthoek 323">
            <a:extLst>
              <a:ext uri="{FF2B5EF4-FFF2-40B4-BE49-F238E27FC236}">
                <a16:creationId xmlns:a16="http://schemas.microsoft.com/office/drawing/2014/main" id="{55393335-2CD9-A4FA-378C-5E3B8288C135}"/>
              </a:ext>
            </a:extLst>
          </p:cNvPr>
          <p:cNvSpPr/>
          <p:nvPr/>
        </p:nvSpPr>
        <p:spPr>
          <a:xfrm>
            <a:off x="4298382" y="454608"/>
            <a:ext cx="1771554" cy="523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Pu </a:t>
            </a:r>
            <a:r>
              <a:rPr lang="nl-NL" sz="1000" dirty="0" err="1"/>
              <a:t>Q_C</a:t>
            </a:r>
            <a:r>
              <a:rPr lang="nl-NL" sz="1000" dirty="0"/>
              <a:t> * (</a:t>
            </a:r>
            <a:r>
              <a:rPr lang="nl-NL" sz="1000" dirty="0" err="1"/>
              <a:t>R_P_art</a:t>
            </a:r>
            <a:r>
              <a:rPr lang="nl-NL" sz="1000" dirty="0"/>
              <a:t> -  </a:t>
            </a:r>
            <a:r>
              <a:rPr lang="nl-NL" sz="1000" dirty="0" err="1"/>
              <a:t>C_A_Pu</a:t>
            </a:r>
            <a:r>
              <a:rPr lang="nl-NL" sz="1000" dirty="0"/>
              <a:t> )</a:t>
            </a:r>
            <a:endParaRPr lang="en-GB" sz="1000" dirty="0"/>
          </a:p>
        </p:txBody>
      </p:sp>
      <p:cxnSp>
        <p:nvCxnSpPr>
          <p:cNvPr id="335" name="Verbindingslijn: gebogen 334">
            <a:extLst>
              <a:ext uri="{FF2B5EF4-FFF2-40B4-BE49-F238E27FC236}">
                <a16:creationId xmlns:a16="http://schemas.microsoft.com/office/drawing/2014/main" id="{001861CE-77CD-CA6A-A342-166392B38667}"/>
              </a:ext>
            </a:extLst>
          </p:cNvPr>
          <p:cNvCxnSpPr>
            <a:cxnSpLocks/>
            <a:stCxn id="324" idx="1"/>
            <a:endCxn id="11" idx="3"/>
          </p:cNvCxnSpPr>
          <p:nvPr/>
        </p:nvCxnSpPr>
        <p:spPr>
          <a:xfrm rot="10800000" flipV="1">
            <a:off x="2696530" y="716475"/>
            <a:ext cx="1601853" cy="4201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7" name="Tekstvak 346">
            <a:extLst>
              <a:ext uri="{FF2B5EF4-FFF2-40B4-BE49-F238E27FC236}">
                <a16:creationId xmlns:a16="http://schemas.microsoft.com/office/drawing/2014/main" id="{0198865A-21F3-C1A1-F927-5391B9F7D263}"/>
              </a:ext>
            </a:extLst>
          </p:cNvPr>
          <p:cNvSpPr txBox="1"/>
          <p:nvPr/>
        </p:nvSpPr>
        <p:spPr>
          <a:xfrm>
            <a:off x="2996646" y="729202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err="1"/>
              <a:t>Q_C</a:t>
            </a:r>
            <a:r>
              <a:rPr lang="nl-NL" sz="800" b="1" dirty="0"/>
              <a:t> * </a:t>
            </a:r>
            <a:r>
              <a:rPr lang="nl-NL" sz="800" b="1" dirty="0" err="1"/>
              <a:t>C_A_Pu</a:t>
            </a:r>
            <a:endParaRPr lang="en-GB" sz="800" b="1" dirty="0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05820975-D349-858C-F0F7-EC1C05425EDD}"/>
              </a:ext>
            </a:extLst>
          </p:cNvPr>
          <p:cNvSpPr txBox="1"/>
          <p:nvPr/>
        </p:nvSpPr>
        <p:spPr>
          <a:xfrm>
            <a:off x="3669325" y="-1123039"/>
            <a:ext cx="135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C</a:t>
            </a:r>
            <a:r>
              <a:rPr lang="nl-NL" sz="1800" dirty="0" err="1"/>
              <a:t>_</a:t>
            </a:r>
            <a:r>
              <a:rPr lang="nl-NL" dirty="0" err="1"/>
              <a:t>inhaled</a:t>
            </a:r>
            <a:r>
              <a:rPr lang="nl-NL" sz="1800" dirty="0"/>
              <a:t> </a:t>
            </a:r>
          </a:p>
          <a:p>
            <a:pPr algn="ctr"/>
            <a:r>
              <a:rPr lang="nl-NL" sz="1800" b="1" dirty="0" err="1"/>
              <a:t>Q_PV</a:t>
            </a:r>
            <a:r>
              <a:rPr lang="nl-NL" sz="1800" b="1" dirty="0"/>
              <a:t> * </a:t>
            </a:r>
            <a:r>
              <a:rPr lang="nl-NL" sz="1800" b="1" dirty="0" err="1"/>
              <a:t>C_inhaled</a:t>
            </a:r>
            <a:endParaRPr lang="nl-NL" sz="18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97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BFE7980-1EF8-A557-C4DB-7D800C992858}"/>
              </a:ext>
            </a:extLst>
          </p:cNvPr>
          <p:cNvSpPr/>
          <p:nvPr/>
        </p:nvSpPr>
        <p:spPr>
          <a:xfrm>
            <a:off x="2004008" y="4143984"/>
            <a:ext cx="2472612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Liver</a:t>
            </a:r>
            <a:endParaRPr lang="en-GB" sz="5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F174B11-DA82-F68F-3278-C4523C301BC6}"/>
              </a:ext>
            </a:extLst>
          </p:cNvPr>
          <p:cNvSpPr/>
          <p:nvPr/>
        </p:nvSpPr>
        <p:spPr>
          <a:xfrm>
            <a:off x="1437663" y="5150187"/>
            <a:ext cx="1596821" cy="658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Small intestine</a:t>
            </a:r>
            <a:endParaRPr lang="en-GB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343CA6F-D6F2-3A3E-68E8-B0BE5E0CC181}"/>
              </a:ext>
            </a:extLst>
          </p:cNvPr>
          <p:cNvSpPr/>
          <p:nvPr/>
        </p:nvSpPr>
        <p:spPr>
          <a:xfrm>
            <a:off x="2016578" y="2937249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Slowly perfused tissue</a:t>
            </a:r>
            <a:endParaRPr lang="en-GB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8F86158-20C6-190D-EB9C-69B1B3AD2A32}"/>
              </a:ext>
            </a:extLst>
          </p:cNvPr>
          <p:cNvSpPr/>
          <p:nvPr/>
        </p:nvSpPr>
        <p:spPr>
          <a:xfrm>
            <a:off x="2004008" y="351203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Richly perfused tissue</a:t>
            </a:r>
            <a:endParaRPr lang="en-GB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969843B-C6C6-ED00-AD24-425C612D2A76}"/>
              </a:ext>
            </a:extLst>
          </p:cNvPr>
          <p:cNvSpPr/>
          <p:nvPr/>
        </p:nvSpPr>
        <p:spPr>
          <a:xfrm>
            <a:off x="2004008" y="235790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Fat</a:t>
            </a:r>
            <a:endParaRPr lang="en-GB" sz="100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817DE5-8F82-EAB6-297B-7D0B1D0413B5}"/>
              </a:ext>
            </a:extLst>
          </p:cNvPr>
          <p:cNvSpPr/>
          <p:nvPr/>
        </p:nvSpPr>
        <p:spPr>
          <a:xfrm rot="5400000">
            <a:off x="4191639" y="3037518"/>
            <a:ext cx="2420682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Venous blood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AB82D61-2591-B062-00E9-A6848719EABD}"/>
              </a:ext>
            </a:extLst>
          </p:cNvPr>
          <p:cNvSpPr/>
          <p:nvPr/>
        </p:nvSpPr>
        <p:spPr>
          <a:xfrm rot="16200000">
            <a:off x="2505" y="2981307"/>
            <a:ext cx="2420680" cy="86129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Arterial blood</a:t>
            </a:r>
            <a:endParaRPr lang="en-GB" dirty="0"/>
          </a:p>
        </p:txBody>
      </p:sp>
      <p:cxnSp>
        <p:nvCxnSpPr>
          <p:cNvPr id="17" name="Verbindingslijn: gebogen 16">
            <a:extLst>
              <a:ext uri="{FF2B5EF4-FFF2-40B4-BE49-F238E27FC236}">
                <a16:creationId xmlns:a16="http://schemas.microsoft.com/office/drawing/2014/main" id="{DB221298-433D-AAD8-779F-30D58F1A9128}"/>
              </a:ext>
            </a:extLst>
          </p:cNvPr>
          <p:cNvCxnSpPr>
            <a:cxnSpLocks/>
            <a:stCxn id="10" idx="1"/>
            <a:endCxn id="5" idx="1"/>
          </p:cNvCxnSpPr>
          <p:nvPr/>
        </p:nvCxnSpPr>
        <p:spPr>
          <a:xfrm rot="16200000" flipH="1">
            <a:off x="896597" y="4938543"/>
            <a:ext cx="857315" cy="2248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43CCCA62-E183-D13C-9298-68717468DCD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36074" y="4707329"/>
            <a:ext cx="0" cy="44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3E8E8143-0FE0-B051-239E-A37F6D7F3DD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76620" y="4426585"/>
            <a:ext cx="4878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8F1C093A-5CCD-5D77-3EBB-917F6C726AD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43493" y="4426585"/>
            <a:ext cx="360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0793454-C559-A94F-8C0E-A75CCCB267B3}"/>
              </a:ext>
            </a:extLst>
          </p:cNvPr>
          <p:cNvCxnSpPr>
            <a:cxnSpLocks/>
          </p:cNvCxnSpPr>
          <p:nvPr/>
        </p:nvCxnSpPr>
        <p:spPr>
          <a:xfrm>
            <a:off x="1643493" y="3699608"/>
            <a:ext cx="373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E54CFBAA-9F79-958D-4D43-A8A574837B7F}"/>
              </a:ext>
            </a:extLst>
          </p:cNvPr>
          <p:cNvCxnSpPr>
            <a:cxnSpLocks/>
          </p:cNvCxnSpPr>
          <p:nvPr/>
        </p:nvCxnSpPr>
        <p:spPr>
          <a:xfrm>
            <a:off x="1643493" y="3122166"/>
            <a:ext cx="373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386287C0-699C-E26B-69DF-6E4A37F9A6E4}"/>
              </a:ext>
            </a:extLst>
          </p:cNvPr>
          <p:cNvCxnSpPr>
            <a:cxnSpLocks/>
          </p:cNvCxnSpPr>
          <p:nvPr/>
        </p:nvCxnSpPr>
        <p:spPr>
          <a:xfrm>
            <a:off x="1643493" y="2543325"/>
            <a:ext cx="373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12576A79-0D4D-2725-EBAC-D6FCF2E70345}"/>
              </a:ext>
            </a:extLst>
          </p:cNvPr>
          <p:cNvCxnSpPr>
            <a:cxnSpLocks/>
          </p:cNvCxnSpPr>
          <p:nvPr/>
        </p:nvCxnSpPr>
        <p:spPr>
          <a:xfrm>
            <a:off x="4476620" y="2528148"/>
            <a:ext cx="494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128344CC-A2CB-8186-B224-C1D60CA0877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489190" y="3114530"/>
            <a:ext cx="4752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09953E3C-B99A-2496-66F7-253F8BB5AD98}"/>
              </a:ext>
            </a:extLst>
          </p:cNvPr>
          <p:cNvCxnSpPr>
            <a:cxnSpLocks/>
          </p:cNvCxnSpPr>
          <p:nvPr/>
        </p:nvCxnSpPr>
        <p:spPr>
          <a:xfrm>
            <a:off x="4476620" y="3709598"/>
            <a:ext cx="494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Verbindingslijn: gebogen 38">
            <a:extLst>
              <a:ext uri="{FF2B5EF4-FFF2-40B4-BE49-F238E27FC236}">
                <a16:creationId xmlns:a16="http://schemas.microsoft.com/office/drawing/2014/main" id="{000A8081-5A43-4473-939C-4ABD66910A14}"/>
              </a:ext>
            </a:extLst>
          </p:cNvPr>
          <p:cNvCxnSpPr>
            <a:cxnSpLocks/>
          </p:cNvCxnSpPr>
          <p:nvPr/>
        </p:nvCxnSpPr>
        <p:spPr>
          <a:xfrm flipV="1">
            <a:off x="831980" y="5809032"/>
            <a:ext cx="1211365" cy="2444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hthoek 40">
            <a:extLst>
              <a:ext uri="{FF2B5EF4-FFF2-40B4-BE49-F238E27FC236}">
                <a16:creationId xmlns:a16="http://schemas.microsoft.com/office/drawing/2014/main" id="{5D944DA9-1767-9422-B960-781643B88F41}"/>
              </a:ext>
            </a:extLst>
          </p:cNvPr>
          <p:cNvSpPr/>
          <p:nvPr/>
        </p:nvSpPr>
        <p:spPr>
          <a:xfrm>
            <a:off x="3181968" y="5248786"/>
            <a:ext cx="1158334" cy="6348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GSH</a:t>
            </a:r>
            <a:r>
              <a:rPr lang="en-US" sz="1200" dirty="0"/>
              <a:t> conjugates</a:t>
            </a:r>
          </a:p>
          <a:p>
            <a:pPr algn="ctr"/>
            <a:r>
              <a:rPr lang="en-US" sz="1200" dirty="0"/>
              <a:t>Protein adducts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20DB3A2D-3AA6-47C8-44FA-1E88BAC09845}"/>
              </a:ext>
            </a:extLst>
          </p:cNvPr>
          <p:cNvSpPr/>
          <p:nvPr/>
        </p:nvSpPr>
        <p:spPr>
          <a:xfrm>
            <a:off x="2177892" y="5165889"/>
            <a:ext cx="827770" cy="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Cytosolic GSH</a:t>
            </a:r>
            <a:endParaRPr lang="en-GB" sz="900" dirty="0"/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C12F5C9A-4F3C-C127-879C-78366153F9E0}"/>
              </a:ext>
            </a:extLst>
          </p:cNvPr>
          <p:cNvSpPr/>
          <p:nvPr/>
        </p:nvSpPr>
        <p:spPr>
          <a:xfrm>
            <a:off x="3485451" y="4184844"/>
            <a:ext cx="827770" cy="2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Cytosolic GSH</a:t>
            </a:r>
            <a:endParaRPr lang="en-GB" sz="900" dirty="0"/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01CFDA9B-3A11-D996-36F2-12EECEC5CAD0}"/>
              </a:ext>
            </a:extLst>
          </p:cNvPr>
          <p:cNvCxnSpPr>
            <a:cxnSpLocks/>
          </p:cNvCxnSpPr>
          <p:nvPr/>
        </p:nvCxnSpPr>
        <p:spPr>
          <a:xfrm flipV="1">
            <a:off x="2945321" y="4928758"/>
            <a:ext cx="0" cy="2371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FF327ACF-8F04-4232-FCA8-DC5DB3A31993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2591777" y="4915460"/>
            <a:ext cx="0" cy="2504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Rechte verbindingslijn met pijl 47">
            <a:extLst>
              <a:ext uri="{FF2B5EF4-FFF2-40B4-BE49-F238E27FC236}">
                <a16:creationId xmlns:a16="http://schemas.microsoft.com/office/drawing/2014/main" id="{B28E13A3-FD73-AD9B-207F-9170C6808515}"/>
              </a:ext>
            </a:extLst>
          </p:cNvPr>
          <p:cNvCxnSpPr>
            <a:cxnSpLocks/>
          </p:cNvCxnSpPr>
          <p:nvPr/>
        </p:nvCxnSpPr>
        <p:spPr>
          <a:xfrm flipV="1">
            <a:off x="4224782" y="3962400"/>
            <a:ext cx="0" cy="2314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9A64AE99-2EA4-D6B6-38EB-BBC56A2CE68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899336" y="4019663"/>
            <a:ext cx="0" cy="1651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Verbindingslijn: gebogen 55">
            <a:extLst>
              <a:ext uri="{FF2B5EF4-FFF2-40B4-BE49-F238E27FC236}">
                <a16:creationId xmlns:a16="http://schemas.microsoft.com/office/drawing/2014/main" id="{6DAEFE4D-49AD-EC4F-AB1F-A256E554100F}"/>
              </a:ext>
            </a:extLst>
          </p:cNvPr>
          <p:cNvCxnSpPr>
            <a:cxnSpLocks/>
            <a:stCxn id="9" idx="1"/>
            <a:endCxn id="59" idx="3"/>
          </p:cNvCxnSpPr>
          <p:nvPr/>
        </p:nvCxnSpPr>
        <p:spPr>
          <a:xfrm rot="16200000" flipV="1">
            <a:off x="4464903" y="1320748"/>
            <a:ext cx="459310" cy="141484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hthoek 58">
            <a:extLst>
              <a:ext uri="{FF2B5EF4-FFF2-40B4-BE49-F238E27FC236}">
                <a16:creationId xmlns:a16="http://schemas.microsoft.com/office/drawing/2014/main" id="{510327F0-09C6-715C-9C86-CB793F4D137A}"/>
              </a:ext>
            </a:extLst>
          </p:cNvPr>
          <p:cNvSpPr/>
          <p:nvPr/>
        </p:nvSpPr>
        <p:spPr>
          <a:xfrm>
            <a:off x="2215582" y="1536648"/>
            <a:ext cx="1771554" cy="52373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Lung</a:t>
            </a:r>
          </a:p>
        </p:txBody>
      </p:sp>
      <p:cxnSp>
        <p:nvCxnSpPr>
          <p:cNvPr id="60" name="Verbindingslijn: gebogen 59">
            <a:extLst>
              <a:ext uri="{FF2B5EF4-FFF2-40B4-BE49-F238E27FC236}">
                <a16:creationId xmlns:a16="http://schemas.microsoft.com/office/drawing/2014/main" id="{ACCA8DB0-2E63-4B78-09C8-678AF12B89F9}"/>
              </a:ext>
            </a:extLst>
          </p:cNvPr>
          <p:cNvCxnSpPr>
            <a:cxnSpLocks/>
            <a:stCxn id="59" idx="1"/>
            <a:endCxn id="10" idx="3"/>
          </p:cNvCxnSpPr>
          <p:nvPr/>
        </p:nvCxnSpPr>
        <p:spPr>
          <a:xfrm rot="10800000" flipV="1">
            <a:off x="1212846" y="1798515"/>
            <a:ext cx="1002737" cy="4031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AFA23721-7A38-47DB-3CB3-DC49BF4871AD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>
            <a:off x="3240314" y="4709186"/>
            <a:ext cx="520821" cy="53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hthoek 68">
            <a:extLst>
              <a:ext uri="{FF2B5EF4-FFF2-40B4-BE49-F238E27FC236}">
                <a16:creationId xmlns:a16="http://schemas.microsoft.com/office/drawing/2014/main" id="{A3C8443D-BEFA-2B7C-518F-0E9A4946A7BA}"/>
              </a:ext>
            </a:extLst>
          </p:cNvPr>
          <p:cNvSpPr/>
          <p:nvPr/>
        </p:nvSpPr>
        <p:spPr>
          <a:xfrm>
            <a:off x="2215580" y="1146154"/>
            <a:ext cx="1771555" cy="40387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Alveolar air</a:t>
            </a:r>
          </a:p>
        </p:txBody>
      </p: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714AAF61-0471-7A36-B17E-8981BA995D28}"/>
              </a:ext>
            </a:extLst>
          </p:cNvPr>
          <p:cNvCxnSpPr>
            <a:cxnSpLocks/>
            <a:stCxn id="77" idx="3"/>
            <a:endCxn id="69" idx="1"/>
          </p:cNvCxnSpPr>
          <p:nvPr/>
        </p:nvCxnSpPr>
        <p:spPr>
          <a:xfrm>
            <a:off x="1325254" y="1344300"/>
            <a:ext cx="890326" cy="3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Rechthoek 72">
            <a:extLst>
              <a:ext uri="{FF2B5EF4-FFF2-40B4-BE49-F238E27FC236}">
                <a16:creationId xmlns:a16="http://schemas.microsoft.com/office/drawing/2014/main" id="{6576AAD3-3666-0C5D-500B-E3504B90427E}"/>
              </a:ext>
            </a:extLst>
          </p:cNvPr>
          <p:cNvSpPr/>
          <p:nvPr/>
        </p:nvSpPr>
        <p:spPr>
          <a:xfrm>
            <a:off x="163411" y="5661055"/>
            <a:ext cx="861298" cy="784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Oral exposure</a:t>
            </a:r>
            <a:endParaRPr lang="en-GB" sz="1200" dirty="0"/>
          </a:p>
        </p:txBody>
      </p:sp>
      <p:sp>
        <p:nvSpPr>
          <p:cNvPr id="77" name="Rechthoek 76">
            <a:extLst>
              <a:ext uri="{FF2B5EF4-FFF2-40B4-BE49-F238E27FC236}">
                <a16:creationId xmlns:a16="http://schemas.microsoft.com/office/drawing/2014/main" id="{0D42A1AA-5290-C765-9524-3F9E9EBBAEEF}"/>
              </a:ext>
            </a:extLst>
          </p:cNvPr>
          <p:cNvSpPr/>
          <p:nvPr/>
        </p:nvSpPr>
        <p:spPr>
          <a:xfrm>
            <a:off x="463956" y="1076629"/>
            <a:ext cx="861298" cy="53534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Inhalation</a:t>
            </a:r>
          </a:p>
        </p:txBody>
      </p:sp>
      <p:sp>
        <p:nvSpPr>
          <p:cNvPr id="83" name="Rechthoek 82">
            <a:extLst>
              <a:ext uri="{FF2B5EF4-FFF2-40B4-BE49-F238E27FC236}">
                <a16:creationId xmlns:a16="http://schemas.microsoft.com/office/drawing/2014/main" id="{B78EFE11-1B44-E782-48B0-240AA5A11081}"/>
              </a:ext>
            </a:extLst>
          </p:cNvPr>
          <p:cNvSpPr/>
          <p:nvPr/>
        </p:nvSpPr>
        <p:spPr>
          <a:xfrm>
            <a:off x="8275271" y="4043901"/>
            <a:ext cx="2472612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Liver</a:t>
            </a:r>
            <a:endParaRPr lang="en-GB" sz="500" dirty="0"/>
          </a:p>
        </p:txBody>
      </p:sp>
      <p:sp>
        <p:nvSpPr>
          <p:cNvPr id="84" name="Rechthoek 83">
            <a:extLst>
              <a:ext uri="{FF2B5EF4-FFF2-40B4-BE49-F238E27FC236}">
                <a16:creationId xmlns:a16="http://schemas.microsoft.com/office/drawing/2014/main" id="{6DB123AE-EE90-B7CA-5B1E-3D5D67AB75B8}"/>
              </a:ext>
            </a:extLst>
          </p:cNvPr>
          <p:cNvSpPr/>
          <p:nvPr/>
        </p:nvSpPr>
        <p:spPr>
          <a:xfrm>
            <a:off x="7708926" y="5050104"/>
            <a:ext cx="1596821" cy="658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Small intestine</a:t>
            </a:r>
            <a:endParaRPr lang="en-GB" dirty="0"/>
          </a:p>
        </p:txBody>
      </p:sp>
      <p:sp>
        <p:nvSpPr>
          <p:cNvPr id="85" name="Rechthoek 84">
            <a:extLst>
              <a:ext uri="{FF2B5EF4-FFF2-40B4-BE49-F238E27FC236}">
                <a16:creationId xmlns:a16="http://schemas.microsoft.com/office/drawing/2014/main" id="{F728872E-E442-C695-692B-0AAE387C7F65}"/>
              </a:ext>
            </a:extLst>
          </p:cNvPr>
          <p:cNvSpPr/>
          <p:nvPr/>
        </p:nvSpPr>
        <p:spPr>
          <a:xfrm>
            <a:off x="8287841" y="2837166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Slowly perfused tissue</a:t>
            </a:r>
            <a:endParaRPr lang="en-GB" dirty="0"/>
          </a:p>
        </p:txBody>
      </p:sp>
      <p:sp>
        <p:nvSpPr>
          <p:cNvPr id="86" name="Rechthoek 85">
            <a:extLst>
              <a:ext uri="{FF2B5EF4-FFF2-40B4-BE49-F238E27FC236}">
                <a16:creationId xmlns:a16="http://schemas.microsoft.com/office/drawing/2014/main" id="{F888A603-A3BC-F1D2-1F69-267AF6233D91}"/>
              </a:ext>
            </a:extLst>
          </p:cNvPr>
          <p:cNvSpPr/>
          <p:nvPr/>
        </p:nvSpPr>
        <p:spPr>
          <a:xfrm>
            <a:off x="8275271" y="3411955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Richly perfused tissue</a:t>
            </a:r>
            <a:endParaRPr lang="en-GB" dirty="0"/>
          </a:p>
        </p:txBody>
      </p:sp>
      <p:sp>
        <p:nvSpPr>
          <p:cNvPr id="87" name="Rechthoek 86">
            <a:extLst>
              <a:ext uri="{FF2B5EF4-FFF2-40B4-BE49-F238E27FC236}">
                <a16:creationId xmlns:a16="http://schemas.microsoft.com/office/drawing/2014/main" id="{0B307C00-E38B-1808-DEA2-0D4C8888D4E7}"/>
              </a:ext>
            </a:extLst>
          </p:cNvPr>
          <p:cNvSpPr/>
          <p:nvPr/>
        </p:nvSpPr>
        <p:spPr>
          <a:xfrm>
            <a:off x="8275271" y="2257825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Fat</a:t>
            </a:r>
            <a:endParaRPr lang="en-GB" sz="1000" dirty="0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972398AF-0939-B9F6-C35A-8F1BCF52DB51}"/>
              </a:ext>
            </a:extLst>
          </p:cNvPr>
          <p:cNvSpPr/>
          <p:nvPr/>
        </p:nvSpPr>
        <p:spPr>
          <a:xfrm rot="5400000">
            <a:off x="10449048" y="2936565"/>
            <a:ext cx="2420682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Venous blood</a:t>
            </a:r>
            <a:endParaRPr lang="en-GB" dirty="0"/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BC67523A-C506-900E-8A63-3D26A48C82CB}"/>
              </a:ext>
            </a:extLst>
          </p:cNvPr>
          <p:cNvSpPr/>
          <p:nvPr/>
        </p:nvSpPr>
        <p:spPr>
          <a:xfrm rot="16200000">
            <a:off x="6162115" y="2882770"/>
            <a:ext cx="2420680" cy="86129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Arterial blood</a:t>
            </a:r>
            <a:endParaRPr lang="en-GB" dirty="0"/>
          </a:p>
        </p:txBody>
      </p:sp>
      <p:cxnSp>
        <p:nvCxnSpPr>
          <p:cNvPr id="90" name="Verbindingslijn: gebogen 89">
            <a:extLst>
              <a:ext uri="{FF2B5EF4-FFF2-40B4-BE49-F238E27FC236}">
                <a16:creationId xmlns:a16="http://schemas.microsoft.com/office/drawing/2014/main" id="{6E2939F7-AED7-1216-7B97-DD11597D979A}"/>
              </a:ext>
            </a:extLst>
          </p:cNvPr>
          <p:cNvCxnSpPr>
            <a:cxnSpLocks/>
            <a:stCxn id="89" idx="1"/>
            <a:endCxn id="84" idx="1"/>
          </p:cNvCxnSpPr>
          <p:nvPr/>
        </p:nvCxnSpPr>
        <p:spPr>
          <a:xfrm rot="16200000" flipH="1">
            <a:off x="7112806" y="4783406"/>
            <a:ext cx="855769" cy="3364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Rechte verbindingslijn met pijl 90">
            <a:extLst>
              <a:ext uri="{FF2B5EF4-FFF2-40B4-BE49-F238E27FC236}">
                <a16:creationId xmlns:a16="http://schemas.microsoft.com/office/drawing/2014/main" id="{DEB36DED-83E3-FED0-0C9D-531CEF9892A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507337" y="4607246"/>
            <a:ext cx="0" cy="44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E002A867-B348-D543-2054-50DC18165167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10747883" y="4326502"/>
            <a:ext cx="48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Rechte verbindingslijn met pijl 92">
            <a:extLst>
              <a:ext uri="{FF2B5EF4-FFF2-40B4-BE49-F238E27FC236}">
                <a16:creationId xmlns:a16="http://schemas.microsoft.com/office/drawing/2014/main" id="{C2E904AC-1CB1-4F73-E869-DA6C2BAC995C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7803103" y="4317079"/>
            <a:ext cx="472168" cy="9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53675EAB-C730-7002-B9A4-F9D564C1B212}"/>
              </a:ext>
            </a:extLst>
          </p:cNvPr>
          <p:cNvCxnSpPr>
            <a:cxnSpLocks/>
          </p:cNvCxnSpPr>
          <p:nvPr/>
        </p:nvCxnSpPr>
        <p:spPr>
          <a:xfrm>
            <a:off x="7803103" y="3599525"/>
            <a:ext cx="484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Rechte verbindingslijn met pijl 94">
            <a:extLst>
              <a:ext uri="{FF2B5EF4-FFF2-40B4-BE49-F238E27FC236}">
                <a16:creationId xmlns:a16="http://schemas.microsoft.com/office/drawing/2014/main" id="{BB3BCF2C-5A51-5E3A-40D3-B6DD8C6E3670}"/>
              </a:ext>
            </a:extLst>
          </p:cNvPr>
          <p:cNvCxnSpPr>
            <a:cxnSpLocks/>
          </p:cNvCxnSpPr>
          <p:nvPr/>
        </p:nvCxnSpPr>
        <p:spPr>
          <a:xfrm>
            <a:off x="7803103" y="3022083"/>
            <a:ext cx="484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Rechte verbindingslijn met pijl 95">
            <a:extLst>
              <a:ext uri="{FF2B5EF4-FFF2-40B4-BE49-F238E27FC236}">
                <a16:creationId xmlns:a16="http://schemas.microsoft.com/office/drawing/2014/main" id="{20876972-5883-2013-CCA7-9A30F525834B}"/>
              </a:ext>
            </a:extLst>
          </p:cNvPr>
          <p:cNvCxnSpPr>
            <a:cxnSpLocks/>
          </p:cNvCxnSpPr>
          <p:nvPr/>
        </p:nvCxnSpPr>
        <p:spPr>
          <a:xfrm>
            <a:off x="7803103" y="2443242"/>
            <a:ext cx="484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Rechte verbindingslijn met pijl 96">
            <a:extLst>
              <a:ext uri="{FF2B5EF4-FFF2-40B4-BE49-F238E27FC236}">
                <a16:creationId xmlns:a16="http://schemas.microsoft.com/office/drawing/2014/main" id="{3DCC97E6-A46D-5E47-922B-31EB835403B7}"/>
              </a:ext>
            </a:extLst>
          </p:cNvPr>
          <p:cNvCxnSpPr>
            <a:cxnSpLocks/>
          </p:cNvCxnSpPr>
          <p:nvPr/>
        </p:nvCxnSpPr>
        <p:spPr>
          <a:xfrm>
            <a:off x="10747883" y="2428065"/>
            <a:ext cx="48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Rechte verbindingslijn met pijl 97">
            <a:extLst>
              <a:ext uri="{FF2B5EF4-FFF2-40B4-BE49-F238E27FC236}">
                <a16:creationId xmlns:a16="http://schemas.microsoft.com/office/drawing/2014/main" id="{58BF6C9A-8781-B6B4-5713-F418877F23EC}"/>
              </a:ext>
            </a:extLst>
          </p:cNvPr>
          <p:cNvCxnSpPr>
            <a:cxnSpLocks/>
          </p:cNvCxnSpPr>
          <p:nvPr/>
        </p:nvCxnSpPr>
        <p:spPr>
          <a:xfrm flipV="1">
            <a:off x="10747883" y="3014447"/>
            <a:ext cx="480858" cy="7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4995DEAD-F74F-BEFF-D4AA-83F0F0B4BCBA}"/>
              </a:ext>
            </a:extLst>
          </p:cNvPr>
          <p:cNvCxnSpPr>
            <a:cxnSpLocks/>
          </p:cNvCxnSpPr>
          <p:nvPr/>
        </p:nvCxnSpPr>
        <p:spPr>
          <a:xfrm>
            <a:off x="10747883" y="3609515"/>
            <a:ext cx="48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Verbindingslijn: gebogen 106">
            <a:extLst>
              <a:ext uri="{FF2B5EF4-FFF2-40B4-BE49-F238E27FC236}">
                <a16:creationId xmlns:a16="http://schemas.microsoft.com/office/drawing/2014/main" id="{809134CE-2076-ABCB-8C6F-34E18D963896}"/>
              </a:ext>
            </a:extLst>
          </p:cNvPr>
          <p:cNvCxnSpPr>
            <a:cxnSpLocks/>
            <a:stCxn id="88" idx="1"/>
            <a:endCxn id="108" idx="3"/>
          </p:cNvCxnSpPr>
          <p:nvPr/>
        </p:nvCxnSpPr>
        <p:spPr>
          <a:xfrm rot="16200000" flipV="1">
            <a:off x="10729674" y="1227157"/>
            <a:ext cx="458440" cy="14009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echthoek 107">
            <a:extLst>
              <a:ext uri="{FF2B5EF4-FFF2-40B4-BE49-F238E27FC236}">
                <a16:creationId xmlns:a16="http://schemas.microsoft.com/office/drawing/2014/main" id="{B3829003-F04A-DC86-2524-790E21533352}"/>
              </a:ext>
            </a:extLst>
          </p:cNvPr>
          <p:cNvSpPr/>
          <p:nvPr/>
        </p:nvSpPr>
        <p:spPr>
          <a:xfrm>
            <a:off x="8486845" y="1436565"/>
            <a:ext cx="1771554" cy="52373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Lung</a:t>
            </a:r>
          </a:p>
        </p:txBody>
      </p:sp>
      <p:cxnSp>
        <p:nvCxnSpPr>
          <p:cNvPr id="109" name="Verbindingslijn: gebogen 108">
            <a:extLst>
              <a:ext uri="{FF2B5EF4-FFF2-40B4-BE49-F238E27FC236}">
                <a16:creationId xmlns:a16="http://schemas.microsoft.com/office/drawing/2014/main" id="{F973194D-CD04-1F1B-0002-DCE6B56D5447}"/>
              </a:ext>
            </a:extLst>
          </p:cNvPr>
          <p:cNvCxnSpPr>
            <a:cxnSpLocks/>
            <a:stCxn id="108" idx="1"/>
            <a:endCxn id="89" idx="3"/>
          </p:cNvCxnSpPr>
          <p:nvPr/>
        </p:nvCxnSpPr>
        <p:spPr>
          <a:xfrm rot="10800000" flipV="1">
            <a:off x="7372455" y="1698432"/>
            <a:ext cx="1114390" cy="40464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Tekstvak 152">
            <a:extLst>
              <a:ext uri="{FF2B5EF4-FFF2-40B4-BE49-F238E27FC236}">
                <a16:creationId xmlns:a16="http://schemas.microsoft.com/office/drawing/2014/main" id="{71BA18AC-2188-A26B-B5AE-C7F90140F76D}"/>
              </a:ext>
            </a:extLst>
          </p:cNvPr>
          <p:cNvSpPr txBox="1"/>
          <p:nvPr/>
        </p:nvSpPr>
        <p:spPr>
          <a:xfrm>
            <a:off x="1325254" y="261257"/>
            <a:ext cx="3618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Cinnamaldehyde </a:t>
            </a:r>
            <a:endParaRPr lang="en-GB" dirty="0"/>
          </a:p>
        </p:txBody>
      </p:sp>
      <p:sp>
        <p:nvSpPr>
          <p:cNvPr id="158" name="Tekstvak 157">
            <a:extLst>
              <a:ext uri="{FF2B5EF4-FFF2-40B4-BE49-F238E27FC236}">
                <a16:creationId xmlns:a16="http://schemas.microsoft.com/office/drawing/2014/main" id="{843B195E-3AA0-A1F9-79BE-23ABBF4471E8}"/>
              </a:ext>
            </a:extLst>
          </p:cNvPr>
          <p:cNvSpPr txBox="1"/>
          <p:nvPr/>
        </p:nvSpPr>
        <p:spPr>
          <a:xfrm>
            <a:off x="4110241" y="6138091"/>
            <a:ext cx="1667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dirty="0"/>
              <a:t>Cinnamaldehyde reduced to cinnamyl alcohol</a:t>
            </a:r>
          </a:p>
        </p:txBody>
      </p:sp>
      <p:sp>
        <p:nvSpPr>
          <p:cNvPr id="159" name="Tekstvak 158">
            <a:extLst>
              <a:ext uri="{FF2B5EF4-FFF2-40B4-BE49-F238E27FC236}">
                <a16:creationId xmlns:a16="http://schemas.microsoft.com/office/drawing/2014/main" id="{8653A535-5B6A-0054-AFD1-A31A35E74B19}"/>
              </a:ext>
            </a:extLst>
          </p:cNvPr>
          <p:cNvSpPr txBox="1"/>
          <p:nvPr/>
        </p:nvSpPr>
        <p:spPr>
          <a:xfrm>
            <a:off x="5575496" y="4921737"/>
            <a:ext cx="1717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dirty="0"/>
              <a:t>Cinnamaldehyde reduced to cinnamyl alcohol</a:t>
            </a:r>
          </a:p>
        </p:txBody>
      </p:sp>
      <p:sp>
        <p:nvSpPr>
          <p:cNvPr id="161" name="Tekstvak 160">
            <a:extLst>
              <a:ext uri="{FF2B5EF4-FFF2-40B4-BE49-F238E27FC236}">
                <a16:creationId xmlns:a16="http://schemas.microsoft.com/office/drawing/2014/main" id="{0902F9EB-031D-A1CD-FE9D-31213E451473}"/>
              </a:ext>
            </a:extLst>
          </p:cNvPr>
          <p:cNvSpPr txBox="1"/>
          <p:nvPr/>
        </p:nvSpPr>
        <p:spPr>
          <a:xfrm>
            <a:off x="9585080" y="4996612"/>
            <a:ext cx="1629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Cinnamyl alcohol enzymatically oxidized to Cinnamaldehyde</a:t>
            </a:r>
          </a:p>
        </p:txBody>
      </p:sp>
      <p:sp>
        <p:nvSpPr>
          <p:cNvPr id="162" name="Tekstvak 161">
            <a:extLst>
              <a:ext uri="{FF2B5EF4-FFF2-40B4-BE49-F238E27FC236}">
                <a16:creationId xmlns:a16="http://schemas.microsoft.com/office/drawing/2014/main" id="{A8A84AE4-5E4E-B39B-EEB4-CD4DC9B3EE85}"/>
              </a:ext>
            </a:extLst>
          </p:cNvPr>
          <p:cNvSpPr txBox="1"/>
          <p:nvPr/>
        </p:nvSpPr>
        <p:spPr>
          <a:xfrm>
            <a:off x="7803103" y="6183682"/>
            <a:ext cx="1629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Cinnamyl alcohol enzymatically oxidized to Cinnamaldehyde</a:t>
            </a:r>
          </a:p>
        </p:txBody>
      </p:sp>
      <p:cxnSp>
        <p:nvCxnSpPr>
          <p:cNvPr id="167" name="Verbindingslijn: gebogen 166">
            <a:extLst>
              <a:ext uri="{FF2B5EF4-FFF2-40B4-BE49-F238E27FC236}">
                <a16:creationId xmlns:a16="http://schemas.microsoft.com/office/drawing/2014/main" id="{2A267020-08E1-78B5-7454-2326FAFD9B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98811" y="1523002"/>
            <a:ext cx="100083" cy="6271263"/>
          </a:xfrm>
          <a:prstGeom prst="bentConnector3">
            <a:avLst>
              <a:gd name="adj1" fmla="val -22841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Verbindingslijn: gebogen 170">
            <a:extLst>
              <a:ext uri="{FF2B5EF4-FFF2-40B4-BE49-F238E27FC236}">
                <a16:creationId xmlns:a16="http://schemas.microsoft.com/office/drawing/2014/main" id="{182AD6E7-23B1-CCA4-4879-8C226F240F2D}"/>
              </a:ext>
            </a:extLst>
          </p:cNvPr>
          <p:cNvCxnSpPr>
            <a:cxnSpLocks/>
            <a:stCxn id="5" idx="2"/>
            <a:endCxn id="84" idx="2"/>
          </p:cNvCxnSpPr>
          <p:nvPr/>
        </p:nvCxnSpPr>
        <p:spPr>
          <a:xfrm rot="5400000" flipH="1" flipV="1">
            <a:off x="5321663" y="2623359"/>
            <a:ext cx="100083" cy="6271263"/>
          </a:xfrm>
          <a:prstGeom prst="bentConnector3">
            <a:avLst>
              <a:gd name="adj1" fmla="val -22841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hthoek 11">
            <a:extLst>
              <a:ext uri="{FF2B5EF4-FFF2-40B4-BE49-F238E27FC236}">
                <a16:creationId xmlns:a16="http://schemas.microsoft.com/office/drawing/2014/main" id="{BF8D0DAB-0BB5-2001-6B87-654E59A19B42}"/>
              </a:ext>
            </a:extLst>
          </p:cNvPr>
          <p:cNvSpPr/>
          <p:nvPr/>
        </p:nvSpPr>
        <p:spPr>
          <a:xfrm>
            <a:off x="4483075" y="5238491"/>
            <a:ext cx="1158334" cy="6348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Carboxylic acid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4865166E-6054-7FE3-DE45-28104E4FD03A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3240314" y="4709186"/>
            <a:ext cx="1821928" cy="529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BAB72BB9-82AF-707E-281E-D65022A4376D}"/>
              </a:ext>
            </a:extLst>
          </p:cNvPr>
          <p:cNvSpPr txBox="1"/>
          <p:nvPr/>
        </p:nvSpPr>
        <p:spPr>
          <a:xfrm>
            <a:off x="5310588" y="267119"/>
            <a:ext cx="17715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Human </a:t>
            </a:r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F2041C3-2F34-6454-0643-8A18009F9179}"/>
              </a:ext>
            </a:extLst>
          </p:cNvPr>
          <p:cNvSpPr txBox="1"/>
          <p:nvPr/>
        </p:nvSpPr>
        <p:spPr>
          <a:xfrm>
            <a:off x="7448852" y="267119"/>
            <a:ext cx="3618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Cinnamyl Alcohol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9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BFE7980-1EF8-A557-C4DB-7D800C992858}"/>
              </a:ext>
            </a:extLst>
          </p:cNvPr>
          <p:cNvSpPr/>
          <p:nvPr/>
        </p:nvSpPr>
        <p:spPr>
          <a:xfrm>
            <a:off x="2004008" y="4143984"/>
            <a:ext cx="2472612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Liver</a:t>
            </a:r>
            <a:endParaRPr lang="en-GB" sz="5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F174B11-DA82-F68F-3278-C4523C301BC6}"/>
              </a:ext>
            </a:extLst>
          </p:cNvPr>
          <p:cNvSpPr/>
          <p:nvPr/>
        </p:nvSpPr>
        <p:spPr>
          <a:xfrm>
            <a:off x="1437663" y="5150187"/>
            <a:ext cx="1596821" cy="658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Small intestine</a:t>
            </a:r>
            <a:endParaRPr lang="en-GB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343CA6F-D6F2-3A3E-68E8-B0BE5E0CC181}"/>
              </a:ext>
            </a:extLst>
          </p:cNvPr>
          <p:cNvSpPr/>
          <p:nvPr/>
        </p:nvSpPr>
        <p:spPr>
          <a:xfrm>
            <a:off x="2016578" y="2937249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Slowly perfused tissue</a:t>
            </a:r>
            <a:endParaRPr lang="en-GB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8F86158-20C6-190D-EB9C-69B1B3AD2A32}"/>
              </a:ext>
            </a:extLst>
          </p:cNvPr>
          <p:cNvSpPr/>
          <p:nvPr/>
        </p:nvSpPr>
        <p:spPr>
          <a:xfrm>
            <a:off x="2004008" y="351203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Richly perfused tissue</a:t>
            </a:r>
            <a:endParaRPr lang="en-GB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969843B-C6C6-ED00-AD24-425C612D2A76}"/>
              </a:ext>
            </a:extLst>
          </p:cNvPr>
          <p:cNvSpPr/>
          <p:nvPr/>
        </p:nvSpPr>
        <p:spPr>
          <a:xfrm>
            <a:off x="2004008" y="235790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Fat</a:t>
            </a:r>
            <a:endParaRPr lang="en-GB" sz="100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817DE5-8F82-EAB6-297B-7D0B1D0413B5}"/>
              </a:ext>
            </a:extLst>
          </p:cNvPr>
          <p:cNvSpPr/>
          <p:nvPr/>
        </p:nvSpPr>
        <p:spPr>
          <a:xfrm rot="5400000">
            <a:off x="4191639" y="3037518"/>
            <a:ext cx="2420682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Venous blood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AB82D61-2591-B062-00E9-A6848719EABD}"/>
              </a:ext>
            </a:extLst>
          </p:cNvPr>
          <p:cNvSpPr/>
          <p:nvPr/>
        </p:nvSpPr>
        <p:spPr>
          <a:xfrm rot="16200000">
            <a:off x="2505" y="2981307"/>
            <a:ext cx="2420680" cy="86129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Arterial blood</a:t>
            </a:r>
            <a:endParaRPr lang="en-GB" dirty="0"/>
          </a:p>
        </p:txBody>
      </p:sp>
      <p:cxnSp>
        <p:nvCxnSpPr>
          <p:cNvPr id="17" name="Verbindingslijn: gebogen 16">
            <a:extLst>
              <a:ext uri="{FF2B5EF4-FFF2-40B4-BE49-F238E27FC236}">
                <a16:creationId xmlns:a16="http://schemas.microsoft.com/office/drawing/2014/main" id="{DB221298-433D-AAD8-779F-30D58F1A9128}"/>
              </a:ext>
            </a:extLst>
          </p:cNvPr>
          <p:cNvCxnSpPr>
            <a:cxnSpLocks/>
            <a:stCxn id="10" idx="1"/>
            <a:endCxn id="5" idx="1"/>
          </p:cNvCxnSpPr>
          <p:nvPr/>
        </p:nvCxnSpPr>
        <p:spPr>
          <a:xfrm rot="16200000" flipH="1">
            <a:off x="896597" y="4938543"/>
            <a:ext cx="857315" cy="2248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43CCCA62-E183-D13C-9298-68717468DCD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36074" y="4707329"/>
            <a:ext cx="0" cy="44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3E8E8143-0FE0-B051-239E-A37F6D7F3DD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76620" y="4426585"/>
            <a:ext cx="4878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8F1C093A-5CCD-5D77-3EBB-917F6C726AD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43493" y="4426585"/>
            <a:ext cx="360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0793454-C559-A94F-8C0E-A75CCCB267B3}"/>
              </a:ext>
            </a:extLst>
          </p:cNvPr>
          <p:cNvCxnSpPr>
            <a:cxnSpLocks/>
          </p:cNvCxnSpPr>
          <p:nvPr/>
        </p:nvCxnSpPr>
        <p:spPr>
          <a:xfrm>
            <a:off x="1643493" y="3699608"/>
            <a:ext cx="373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E54CFBAA-9F79-958D-4D43-A8A574837B7F}"/>
              </a:ext>
            </a:extLst>
          </p:cNvPr>
          <p:cNvCxnSpPr>
            <a:cxnSpLocks/>
          </p:cNvCxnSpPr>
          <p:nvPr/>
        </p:nvCxnSpPr>
        <p:spPr>
          <a:xfrm>
            <a:off x="1643493" y="3122166"/>
            <a:ext cx="373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386287C0-699C-E26B-69DF-6E4A37F9A6E4}"/>
              </a:ext>
            </a:extLst>
          </p:cNvPr>
          <p:cNvCxnSpPr>
            <a:cxnSpLocks/>
          </p:cNvCxnSpPr>
          <p:nvPr/>
        </p:nvCxnSpPr>
        <p:spPr>
          <a:xfrm>
            <a:off x="1643493" y="2543325"/>
            <a:ext cx="373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12576A79-0D4D-2725-EBAC-D6FCF2E70345}"/>
              </a:ext>
            </a:extLst>
          </p:cNvPr>
          <p:cNvCxnSpPr>
            <a:cxnSpLocks/>
          </p:cNvCxnSpPr>
          <p:nvPr/>
        </p:nvCxnSpPr>
        <p:spPr>
          <a:xfrm>
            <a:off x="4476620" y="2528148"/>
            <a:ext cx="494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128344CC-A2CB-8186-B224-C1D60CA0877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489190" y="3114530"/>
            <a:ext cx="4752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09953E3C-B99A-2496-66F7-253F8BB5AD98}"/>
              </a:ext>
            </a:extLst>
          </p:cNvPr>
          <p:cNvCxnSpPr>
            <a:cxnSpLocks/>
          </p:cNvCxnSpPr>
          <p:nvPr/>
        </p:nvCxnSpPr>
        <p:spPr>
          <a:xfrm>
            <a:off x="4476620" y="3709598"/>
            <a:ext cx="494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Verbindingslijn: gebogen 38">
            <a:extLst>
              <a:ext uri="{FF2B5EF4-FFF2-40B4-BE49-F238E27FC236}">
                <a16:creationId xmlns:a16="http://schemas.microsoft.com/office/drawing/2014/main" id="{000A8081-5A43-4473-939C-4ABD66910A14}"/>
              </a:ext>
            </a:extLst>
          </p:cNvPr>
          <p:cNvCxnSpPr>
            <a:cxnSpLocks/>
          </p:cNvCxnSpPr>
          <p:nvPr/>
        </p:nvCxnSpPr>
        <p:spPr>
          <a:xfrm flipV="1">
            <a:off x="831980" y="5809032"/>
            <a:ext cx="1211365" cy="2444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hthoek 40">
            <a:extLst>
              <a:ext uri="{FF2B5EF4-FFF2-40B4-BE49-F238E27FC236}">
                <a16:creationId xmlns:a16="http://schemas.microsoft.com/office/drawing/2014/main" id="{5D944DA9-1767-9422-B960-781643B88F41}"/>
              </a:ext>
            </a:extLst>
          </p:cNvPr>
          <p:cNvSpPr/>
          <p:nvPr/>
        </p:nvSpPr>
        <p:spPr>
          <a:xfrm>
            <a:off x="3266329" y="5193563"/>
            <a:ext cx="1158334" cy="6348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GSH</a:t>
            </a:r>
            <a:r>
              <a:rPr lang="en-US" sz="1200" dirty="0"/>
              <a:t> conjugates</a:t>
            </a:r>
          </a:p>
          <a:p>
            <a:pPr algn="ctr"/>
            <a:r>
              <a:rPr lang="en-US" sz="1200" dirty="0"/>
              <a:t>Protein adducts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20DB3A2D-3AA6-47C8-44FA-1E88BAC09845}"/>
              </a:ext>
            </a:extLst>
          </p:cNvPr>
          <p:cNvSpPr/>
          <p:nvPr/>
        </p:nvSpPr>
        <p:spPr>
          <a:xfrm>
            <a:off x="2177892" y="5165889"/>
            <a:ext cx="827770" cy="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Cytosolic GSH</a:t>
            </a:r>
            <a:endParaRPr lang="en-GB" sz="900" dirty="0"/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C12F5C9A-4F3C-C127-879C-78366153F9E0}"/>
              </a:ext>
            </a:extLst>
          </p:cNvPr>
          <p:cNvSpPr/>
          <p:nvPr/>
        </p:nvSpPr>
        <p:spPr>
          <a:xfrm>
            <a:off x="3485451" y="4184844"/>
            <a:ext cx="827770" cy="2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Cytosolic GSH</a:t>
            </a:r>
            <a:endParaRPr lang="en-GB" sz="900" dirty="0"/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01CFDA9B-3A11-D996-36F2-12EECEC5CAD0}"/>
              </a:ext>
            </a:extLst>
          </p:cNvPr>
          <p:cNvCxnSpPr>
            <a:cxnSpLocks/>
          </p:cNvCxnSpPr>
          <p:nvPr/>
        </p:nvCxnSpPr>
        <p:spPr>
          <a:xfrm flipV="1">
            <a:off x="2945321" y="4928758"/>
            <a:ext cx="0" cy="2371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FF327ACF-8F04-4232-FCA8-DC5DB3A31993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2591777" y="4915460"/>
            <a:ext cx="0" cy="2504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Rechte verbindingslijn met pijl 47">
            <a:extLst>
              <a:ext uri="{FF2B5EF4-FFF2-40B4-BE49-F238E27FC236}">
                <a16:creationId xmlns:a16="http://schemas.microsoft.com/office/drawing/2014/main" id="{B28E13A3-FD73-AD9B-207F-9170C6808515}"/>
              </a:ext>
            </a:extLst>
          </p:cNvPr>
          <p:cNvCxnSpPr>
            <a:cxnSpLocks/>
          </p:cNvCxnSpPr>
          <p:nvPr/>
        </p:nvCxnSpPr>
        <p:spPr>
          <a:xfrm flipV="1">
            <a:off x="4224782" y="3962400"/>
            <a:ext cx="0" cy="2314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9A64AE99-2EA4-D6B6-38EB-BBC56A2CE68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899336" y="4019663"/>
            <a:ext cx="0" cy="1651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Verbindingslijn: gebogen 55">
            <a:extLst>
              <a:ext uri="{FF2B5EF4-FFF2-40B4-BE49-F238E27FC236}">
                <a16:creationId xmlns:a16="http://schemas.microsoft.com/office/drawing/2014/main" id="{6DAEFE4D-49AD-EC4F-AB1F-A256E554100F}"/>
              </a:ext>
            </a:extLst>
          </p:cNvPr>
          <p:cNvCxnSpPr>
            <a:cxnSpLocks/>
            <a:stCxn id="9" idx="1"/>
            <a:endCxn id="59" idx="3"/>
          </p:cNvCxnSpPr>
          <p:nvPr/>
        </p:nvCxnSpPr>
        <p:spPr>
          <a:xfrm rot="16200000" flipV="1">
            <a:off x="4464903" y="1320748"/>
            <a:ext cx="459310" cy="141484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hthoek 58">
            <a:extLst>
              <a:ext uri="{FF2B5EF4-FFF2-40B4-BE49-F238E27FC236}">
                <a16:creationId xmlns:a16="http://schemas.microsoft.com/office/drawing/2014/main" id="{510327F0-09C6-715C-9C86-CB793F4D137A}"/>
              </a:ext>
            </a:extLst>
          </p:cNvPr>
          <p:cNvSpPr/>
          <p:nvPr/>
        </p:nvSpPr>
        <p:spPr>
          <a:xfrm>
            <a:off x="2215582" y="1536648"/>
            <a:ext cx="1771554" cy="52373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Lung</a:t>
            </a:r>
          </a:p>
        </p:txBody>
      </p:sp>
      <p:cxnSp>
        <p:nvCxnSpPr>
          <p:cNvPr id="60" name="Verbindingslijn: gebogen 59">
            <a:extLst>
              <a:ext uri="{FF2B5EF4-FFF2-40B4-BE49-F238E27FC236}">
                <a16:creationId xmlns:a16="http://schemas.microsoft.com/office/drawing/2014/main" id="{ACCA8DB0-2E63-4B78-09C8-678AF12B89F9}"/>
              </a:ext>
            </a:extLst>
          </p:cNvPr>
          <p:cNvCxnSpPr>
            <a:cxnSpLocks/>
            <a:stCxn id="59" idx="1"/>
            <a:endCxn id="10" idx="3"/>
          </p:cNvCxnSpPr>
          <p:nvPr/>
        </p:nvCxnSpPr>
        <p:spPr>
          <a:xfrm rot="10800000" flipV="1">
            <a:off x="1212846" y="1798515"/>
            <a:ext cx="1002737" cy="4031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AFA23721-7A38-47DB-3CB3-DC49BF4871AD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>
            <a:off x="3240314" y="4709186"/>
            <a:ext cx="605182" cy="484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hthoek 68">
            <a:extLst>
              <a:ext uri="{FF2B5EF4-FFF2-40B4-BE49-F238E27FC236}">
                <a16:creationId xmlns:a16="http://schemas.microsoft.com/office/drawing/2014/main" id="{A3C8443D-BEFA-2B7C-518F-0E9A4946A7BA}"/>
              </a:ext>
            </a:extLst>
          </p:cNvPr>
          <p:cNvSpPr/>
          <p:nvPr/>
        </p:nvSpPr>
        <p:spPr>
          <a:xfrm>
            <a:off x="2215580" y="1146154"/>
            <a:ext cx="1771555" cy="40387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Alveolar air</a:t>
            </a:r>
          </a:p>
        </p:txBody>
      </p: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714AAF61-0471-7A36-B17E-8981BA995D28}"/>
              </a:ext>
            </a:extLst>
          </p:cNvPr>
          <p:cNvCxnSpPr>
            <a:cxnSpLocks/>
            <a:stCxn id="77" idx="3"/>
            <a:endCxn id="69" idx="1"/>
          </p:cNvCxnSpPr>
          <p:nvPr/>
        </p:nvCxnSpPr>
        <p:spPr>
          <a:xfrm>
            <a:off x="1325254" y="1344300"/>
            <a:ext cx="890326" cy="3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Rechthoek 72">
            <a:extLst>
              <a:ext uri="{FF2B5EF4-FFF2-40B4-BE49-F238E27FC236}">
                <a16:creationId xmlns:a16="http://schemas.microsoft.com/office/drawing/2014/main" id="{6576AAD3-3666-0C5D-500B-E3504B90427E}"/>
              </a:ext>
            </a:extLst>
          </p:cNvPr>
          <p:cNvSpPr/>
          <p:nvPr/>
        </p:nvSpPr>
        <p:spPr>
          <a:xfrm>
            <a:off x="163411" y="5661055"/>
            <a:ext cx="861298" cy="784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Oral exposure</a:t>
            </a:r>
            <a:endParaRPr lang="en-GB" sz="1200" dirty="0"/>
          </a:p>
        </p:txBody>
      </p:sp>
      <p:sp>
        <p:nvSpPr>
          <p:cNvPr id="77" name="Rechthoek 76">
            <a:extLst>
              <a:ext uri="{FF2B5EF4-FFF2-40B4-BE49-F238E27FC236}">
                <a16:creationId xmlns:a16="http://schemas.microsoft.com/office/drawing/2014/main" id="{0D42A1AA-5290-C765-9524-3F9E9EBBAEEF}"/>
              </a:ext>
            </a:extLst>
          </p:cNvPr>
          <p:cNvSpPr/>
          <p:nvPr/>
        </p:nvSpPr>
        <p:spPr>
          <a:xfrm>
            <a:off x="463956" y="1076629"/>
            <a:ext cx="861298" cy="53534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Inhalation</a:t>
            </a:r>
          </a:p>
        </p:txBody>
      </p:sp>
      <p:sp>
        <p:nvSpPr>
          <p:cNvPr id="83" name="Rechthoek 82">
            <a:extLst>
              <a:ext uri="{FF2B5EF4-FFF2-40B4-BE49-F238E27FC236}">
                <a16:creationId xmlns:a16="http://schemas.microsoft.com/office/drawing/2014/main" id="{B78EFE11-1B44-E782-48B0-240AA5A11081}"/>
              </a:ext>
            </a:extLst>
          </p:cNvPr>
          <p:cNvSpPr/>
          <p:nvPr/>
        </p:nvSpPr>
        <p:spPr>
          <a:xfrm>
            <a:off x="8275271" y="4043901"/>
            <a:ext cx="2472612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Liver</a:t>
            </a:r>
            <a:endParaRPr lang="en-GB" sz="500" dirty="0"/>
          </a:p>
        </p:txBody>
      </p:sp>
      <p:sp>
        <p:nvSpPr>
          <p:cNvPr id="84" name="Rechthoek 83">
            <a:extLst>
              <a:ext uri="{FF2B5EF4-FFF2-40B4-BE49-F238E27FC236}">
                <a16:creationId xmlns:a16="http://schemas.microsoft.com/office/drawing/2014/main" id="{6DB123AE-EE90-B7CA-5B1E-3D5D67AB75B8}"/>
              </a:ext>
            </a:extLst>
          </p:cNvPr>
          <p:cNvSpPr/>
          <p:nvPr/>
        </p:nvSpPr>
        <p:spPr>
          <a:xfrm>
            <a:off x="7708926" y="5050104"/>
            <a:ext cx="1596821" cy="658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Small intestine</a:t>
            </a:r>
            <a:endParaRPr lang="en-GB" dirty="0"/>
          </a:p>
        </p:txBody>
      </p:sp>
      <p:sp>
        <p:nvSpPr>
          <p:cNvPr id="85" name="Rechthoek 84">
            <a:extLst>
              <a:ext uri="{FF2B5EF4-FFF2-40B4-BE49-F238E27FC236}">
                <a16:creationId xmlns:a16="http://schemas.microsoft.com/office/drawing/2014/main" id="{F728872E-E442-C695-692B-0AAE387C7F65}"/>
              </a:ext>
            </a:extLst>
          </p:cNvPr>
          <p:cNvSpPr/>
          <p:nvPr/>
        </p:nvSpPr>
        <p:spPr>
          <a:xfrm>
            <a:off x="8287841" y="2837166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Slowly perfused tissue</a:t>
            </a:r>
            <a:endParaRPr lang="en-GB" dirty="0"/>
          </a:p>
        </p:txBody>
      </p:sp>
      <p:sp>
        <p:nvSpPr>
          <p:cNvPr id="86" name="Rechthoek 85">
            <a:extLst>
              <a:ext uri="{FF2B5EF4-FFF2-40B4-BE49-F238E27FC236}">
                <a16:creationId xmlns:a16="http://schemas.microsoft.com/office/drawing/2014/main" id="{F888A603-A3BC-F1D2-1F69-267AF6233D91}"/>
              </a:ext>
            </a:extLst>
          </p:cNvPr>
          <p:cNvSpPr/>
          <p:nvPr/>
        </p:nvSpPr>
        <p:spPr>
          <a:xfrm>
            <a:off x="8275271" y="3411955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Richly perfused tissue</a:t>
            </a:r>
            <a:endParaRPr lang="en-GB" dirty="0"/>
          </a:p>
        </p:txBody>
      </p:sp>
      <p:sp>
        <p:nvSpPr>
          <p:cNvPr id="87" name="Rechthoek 86">
            <a:extLst>
              <a:ext uri="{FF2B5EF4-FFF2-40B4-BE49-F238E27FC236}">
                <a16:creationId xmlns:a16="http://schemas.microsoft.com/office/drawing/2014/main" id="{0B307C00-E38B-1808-DEA2-0D4C8888D4E7}"/>
              </a:ext>
            </a:extLst>
          </p:cNvPr>
          <p:cNvSpPr/>
          <p:nvPr/>
        </p:nvSpPr>
        <p:spPr>
          <a:xfrm>
            <a:off x="8275271" y="2257825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Fat</a:t>
            </a:r>
            <a:endParaRPr lang="en-GB" sz="1000" dirty="0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972398AF-0939-B9F6-C35A-8F1BCF52DB51}"/>
              </a:ext>
            </a:extLst>
          </p:cNvPr>
          <p:cNvSpPr/>
          <p:nvPr/>
        </p:nvSpPr>
        <p:spPr>
          <a:xfrm rot="5400000">
            <a:off x="10449048" y="2936565"/>
            <a:ext cx="2420682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Venous blood</a:t>
            </a:r>
            <a:endParaRPr lang="en-GB" dirty="0"/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BC67523A-C506-900E-8A63-3D26A48C82CB}"/>
              </a:ext>
            </a:extLst>
          </p:cNvPr>
          <p:cNvSpPr/>
          <p:nvPr/>
        </p:nvSpPr>
        <p:spPr>
          <a:xfrm rot="16200000">
            <a:off x="6162115" y="2882770"/>
            <a:ext cx="2420680" cy="86129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Arterial blood</a:t>
            </a:r>
            <a:endParaRPr lang="en-GB" dirty="0"/>
          </a:p>
        </p:txBody>
      </p:sp>
      <p:cxnSp>
        <p:nvCxnSpPr>
          <p:cNvPr id="90" name="Verbindingslijn: gebogen 89">
            <a:extLst>
              <a:ext uri="{FF2B5EF4-FFF2-40B4-BE49-F238E27FC236}">
                <a16:creationId xmlns:a16="http://schemas.microsoft.com/office/drawing/2014/main" id="{6E2939F7-AED7-1216-7B97-DD11597D979A}"/>
              </a:ext>
            </a:extLst>
          </p:cNvPr>
          <p:cNvCxnSpPr>
            <a:cxnSpLocks/>
            <a:stCxn id="89" idx="1"/>
            <a:endCxn id="84" idx="1"/>
          </p:cNvCxnSpPr>
          <p:nvPr/>
        </p:nvCxnSpPr>
        <p:spPr>
          <a:xfrm rot="16200000" flipH="1">
            <a:off x="7112806" y="4783406"/>
            <a:ext cx="855769" cy="3364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Rechte verbindingslijn met pijl 90">
            <a:extLst>
              <a:ext uri="{FF2B5EF4-FFF2-40B4-BE49-F238E27FC236}">
                <a16:creationId xmlns:a16="http://schemas.microsoft.com/office/drawing/2014/main" id="{DEB36DED-83E3-FED0-0C9D-531CEF9892A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507337" y="4607246"/>
            <a:ext cx="0" cy="44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E002A867-B348-D543-2054-50DC18165167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10747883" y="4326502"/>
            <a:ext cx="48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Rechte verbindingslijn met pijl 92">
            <a:extLst>
              <a:ext uri="{FF2B5EF4-FFF2-40B4-BE49-F238E27FC236}">
                <a16:creationId xmlns:a16="http://schemas.microsoft.com/office/drawing/2014/main" id="{C2E904AC-1CB1-4F73-E869-DA6C2BAC995C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7803103" y="4317079"/>
            <a:ext cx="472168" cy="9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53675EAB-C730-7002-B9A4-F9D564C1B212}"/>
              </a:ext>
            </a:extLst>
          </p:cNvPr>
          <p:cNvCxnSpPr>
            <a:cxnSpLocks/>
          </p:cNvCxnSpPr>
          <p:nvPr/>
        </p:nvCxnSpPr>
        <p:spPr>
          <a:xfrm>
            <a:off x="7803103" y="3599525"/>
            <a:ext cx="484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Rechte verbindingslijn met pijl 94">
            <a:extLst>
              <a:ext uri="{FF2B5EF4-FFF2-40B4-BE49-F238E27FC236}">
                <a16:creationId xmlns:a16="http://schemas.microsoft.com/office/drawing/2014/main" id="{BB3BCF2C-5A51-5E3A-40D3-B6DD8C6E3670}"/>
              </a:ext>
            </a:extLst>
          </p:cNvPr>
          <p:cNvCxnSpPr>
            <a:cxnSpLocks/>
          </p:cNvCxnSpPr>
          <p:nvPr/>
        </p:nvCxnSpPr>
        <p:spPr>
          <a:xfrm>
            <a:off x="7803103" y="3022083"/>
            <a:ext cx="484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Rechte verbindingslijn met pijl 95">
            <a:extLst>
              <a:ext uri="{FF2B5EF4-FFF2-40B4-BE49-F238E27FC236}">
                <a16:creationId xmlns:a16="http://schemas.microsoft.com/office/drawing/2014/main" id="{20876972-5883-2013-CCA7-9A30F525834B}"/>
              </a:ext>
            </a:extLst>
          </p:cNvPr>
          <p:cNvCxnSpPr>
            <a:cxnSpLocks/>
          </p:cNvCxnSpPr>
          <p:nvPr/>
        </p:nvCxnSpPr>
        <p:spPr>
          <a:xfrm>
            <a:off x="7803103" y="2443242"/>
            <a:ext cx="484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Rechte verbindingslijn met pijl 96">
            <a:extLst>
              <a:ext uri="{FF2B5EF4-FFF2-40B4-BE49-F238E27FC236}">
                <a16:creationId xmlns:a16="http://schemas.microsoft.com/office/drawing/2014/main" id="{3DCC97E6-A46D-5E47-922B-31EB835403B7}"/>
              </a:ext>
            </a:extLst>
          </p:cNvPr>
          <p:cNvCxnSpPr>
            <a:cxnSpLocks/>
          </p:cNvCxnSpPr>
          <p:nvPr/>
        </p:nvCxnSpPr>
        <p:spPr>
          <a:xfrm>
            <a:off x="10747883" y="2428065"/>
            <a:ext cx="48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Rechte verbindingslijn met pijl 97">
            <a:extLst>
              <a:ext uri="{FF2B5EF4-FFF2-40B4-BE49-F238E27FC236}">
                <a16:creationId xmlns:a16="http://schemas.microsoft.com/office/drawing/2014/main" id="{58BF6C9A-8781-B6B4-5713-F418877F23EC}"/>
              </a:ext>
            </a:extLst>
          </p:cNvPr>
          <p:cNvCxnSpPr>
            <a:cxnSpLocks/>
          </p:cNvCxnSpPr>
          <p:nvPr/>
        </p:nvCxnSpPr>
        <p:spPr>
          <a:xfrm flipV="1">
            <a:off x="10747883" y="3014447"/>
            <a:ext cx="480858" cy="7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4995DEAD-F74F-BEFF-D4AA-83F0F0B4BCBA}"/>
              </a:ext>
            </a:extLst>
          </p:cNvPr>
          <p:cNvCxnSpPr>
            <a:cxnSpLocks/>
          </p:cNvCxnSpPr>
          <p:nvPr/>
        </p:nvCxnSpPr>
        <p:spPr>
          <a:xfrm>
            <a:off x="10747883" y="3609515"/>
            <a:ext cx="48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Verbindingslijn: gebogen 106">
            <a:extLst>
              <a:ext uri="{FF2B5EF4-FFF2-40B4-BE49-F238E27FC236}">
                <a16:creationId xmlns:a16="http://schemas.microsoft.com/office/drawing/2014/main" id="{809134CE-2076-ABCB-8C6F-34E18D963896}"/>
              </a:ext>
            </a:extLst>
          </p:cNvPr>
          <p:cNvCxnSpPr>
            <a:cxnSpLocks/>
            <a:stCxn id="88" idx="1"/>
            <a:endCxn id="108" idx="3"/>
          </p:cNvCxnSpPr>
          <p:nvPr/>
        </p:nvCxnSpPr>
        <p:spPr>
          <a:xfrm rot="16200000" flipV="1">
            <a:off x="10729674" y="1227157"/>
            <a:ext cx="458440" cy="14009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echthoek 107">
            <a:extLst>
              <a:ext uri="{FF2B5EF4-FFF2-40B4-BE49-F238E27FC236}">
                <a16:creationId xmlns:a16="http://schemas.microsoft.com/office/drawing/2014/main" id="{B3829003-F04A-DC86-2524-790E21533352}"/>
              </a:ext>
            </a:extLst>
          </p:cNvPr>
          <p:cNvSpPr/>
          <p:nvPr/>
        </p:nvSpPr>
        <p:spPr>
          <a:xfrm>
            <a:off x="8486845" y="1436565"/>
            <a:ext cx="1771554" cy="52373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Lung</a:t>
            </a:r>
          </a:p>
        </p:txBody>
      </p:sp>
      <p:cxnSp>
        <p:nvCxnSpPr>
          <p:cNvPr id="109" name="Verbindingslijn: gebogen 108">
            <a:extLst>
              <a:ext uri="{FF2B5EF4-FFF2-40B4-BE49-F238E27FC236}">
                <a16:creationId xmlns:a16="http://schemas.microsoft.com/office/drawing/2014/main" id="{F973194D-CD04-1F1B-0002-DCE6B56D5447}"/>
              </a:ext>
            </a:extLst>
          </p:cNvPr>
          <p:cNvCxnSpPr>
            <a:cxnSpLocks/>
            <a:stCxn id="108" idx="1"/>
            <a:endCxn id="89" idx="3"/>
          </p:cNvCxnSpPr>
          <p:nvPr/>
        </p:nvCxnSpPr>
        <p:spPr>
          <a:xfrm rot="10800000" flipV="1">
            <a:off x="7372455" y="1698432"/>
            <a:ext cx="1114390" cy="40464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Tekstvak 152">
            <a:extLst>
              <a:ext uri="{FF2B5EF4-FFF2-40B4-BE49-F238E27FC236}">
                <a16:creationId xmlns:a16="http://schemas.microsoft.com/office/drawing/2014/main" id="{71BA18AC-2188-A26B-B5AE-C7F90140F76D}"/>
              </a:ext>
            </a:extLst>
          </p:cNvPr>
          <p:cNvSpPr txBox="1"/>
          <p:nvPr/>
        </p:nvSpPr>
        <p:spPr>
          <a:xfrm>
            <a:off x="1325254" y="261257"/>
            <a:ext cx="3618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Cinnamaldehyde </a:t>
            </a:r>
            <a:endParaRPr lang="en-GB" dirty="0"/>
          </a:p>
        </p:txBody>
      </p:sp>
      <p:sp>
        <p:nvSpPr>
          <p:cNvPr id="154" name="Tekstvak 153">
            <a:extLst>
              <a:ext uri="{FF2B5EF4-FFF2-40B4-BE49-F238E27FC236}">
                <a16:creationId xmlns:a16="http://schemas.microsoft.com/office/drawing/2014/main" id="{C8718792-0A31-270A-C500-3FAEBB191252}"/>
              </a:ext>
            </a:extLst>
          </p:cNvPr>
          <p:cNvSpPr txBox="1"/>
          <p:nvPr/>
        </p:nvSpPr>
        <p:spPr>
          <a:xfrm>
            <a:off x="7540690" y="258740"/>
            <a:ext cx="3618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Cinnamyl Alcohol </a:t>
            </a:r>
            <a:endParaRPr lang="en-GB" dirty="0"/>
          </a:p>
        </p:txBody>
      </p:sp>
      <p:sp>
        <p:nvSpPr>
          <p:cNvPr id="158" name="Tekstvak 157">
            <a:extLst>
              <a:ext uri="{FF2B5EF4-FFF2-40B4-BE49-F238E27FC236}">
                <a16:creationId xmlns:a16="http://schemas.microsoft.com/office/drawing/2014/main" id="{843B195E-3AA0-A1F9-79BE-23ABBF4471E8}"/>
              </a:ext>
            </a:extLst>
          </p:cNvPr>
          <p:cNvSpPr txBox="1"/>
          <p:nvPr/>
        </p:nvSpPr>
        <p:spPr>
          <a:xfrm>
            <a:off x="4110241" y="6138091"/>
            <a:ext cx="1667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dirty="0"/>
              <a:t>Cinnamaldehyde reduced to cinnamyl alcohol</a:t>
            </a:r>
          </a:p>
        </p:txBody>
      </p:sp>
      <p:sp>
        <p:nvSpPr>
          <p:cNvPr id="159" name="Tekstvak 158">
            <a:extLst>
              <a:ext uri="{FF2B5EF4-FFF2-40B4-BE49-F238E27FC236}">
                <a16:creationId xmlns:a16="http://schemas.microsoft.com/office/drawing/2014/main" id="{8653A535-5B6A-0054-AFD1-A31A35E74B19}"/>
              </a:ext>
            </a:extLst>
          </p:cNvPr>
          <p:cNvSpPr txBox="1"/>
          <p:nvPr/>
        </p:nvSpPr>
        <p:spPr>
          <a:xfrm>
            <a:off x="5575496" y="4921737"/>
            <a:ext cx="1717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dirty="0"/>
              <a:t>Cinnamaldehyde reduced to cinnamyl alcohol</a:t>
            </a:r>
          </a:p>
        </p:txBody>
      </p:sp>
      <p:sp>
        <p:nvSpPr>
          <p:cNvPr id="161" name="Tekstvak 160">
            <a:extLst>
              <a:ext uri="{FF2B5EF4-FFF2-40B4-BE49-F238E27FC236}">
                <a16:creationId xmlns:a16="http://schemas.microsoft.com/office/drawing/2014/main" id="{0902F9EB-031D-A1CD-FE9D-31213E451473}"/>
              </a:ext>
            </a:extLst>
          </p:cNvPr>
          <p:cNvSpPr txBox="1"/>
          <p:nvPr/>
        </p:nvSpPr>
        <p:spPr>
          <a:xfrm>
            <a:off x="9585080" y="4996612"/>
            <a:ext cx="1629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Cinnamyl alcohol enzymatically oxidized to Cinnamaldehyde</a:t>
            </a:r>
          </a:p>
        </p:txBody>
      </p:sp>
      <p:sp>
        <p:nvSpPr>
          <p:cNvPr id="162" name="Tekstvak 161">
            <a:extLst>
              <a:ext uri="{FF2B5EF4-FFF2-40B4-BE49-F238E27FC236}">
                <a16:creationId xmlns:a16="http://schemas.microsoft.com/office/drawing/2014/main" id="{A8A84AE4-5E4E-B39B-EEB4-CD4DC9B3EE85}"/>
              </a:ext>
            </a:extLst>
          </p:cNvPr>
          <p:cNvSpPr txBox="1"/>
          <p:nvPr/>
        </p:nvSpPr>
        <p:spPr>
          <a:xfrm>
            <a:off x="7803103" y="6183682"/>
            <a:ext cx="1629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Cinnamyl alcohol enzymatically oxidized to Cinnamaldehyde</a:t>
            </a:r>
          </a:p>
        </p:txBody>
      </p:sp>
      <p:cxnSp>
        <p:nvCxnSpPr>
          <p:cNvPr id="167" name="Verbindingslijn: gebogen 166">
            <a:extLst>
              <a:ext uri="{FF2B5EF4-FFF2-40B4-BE49-F238E27FC236}">
                <a16:creationId xmlns:a16="http://schemas.microsoft.com/office/drawing/2014/main" id="{2A267020-08E1-78B5-7454-2326FAFD9B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98811" y="1523002"/>
            <a:ext cx="100083" cy="6271263"/>
          </a:xfrm>
          <a:prstGeom prst="bentConnector3">
            <a:avLst>
              <a:gd name="adj1" fmla="val -22841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Verbindingslijn: gebogen 170">
            <a:extLst>
              <a:ext uri="{FF2B5EF4-FFF2-40B4-BE49-F238E27FC236}">
                <a16:creationId xmlns:a16="http://schemas.microsoft.com/office/drawing/2014/main" id="{182AD6E7-23B1-CCA4-4879-8C226F240F2D}"/>
              </a:ext>
            </a:extLst>
          </p:cNvPr>
          <p:cNvCxnSpPr>
            <a:cxnSpLocks/>
            <a:stCxn id="5" idx="2"/>
            <a:endCxn id="84" idx="2"/>
          </p:cNvCxnSpPr>
          <p:nvPr/>
        </p:nvCxnSpPr>
        <p:spPr>
          <a:xfrm rot="5400000" flipH="1" flipV="1">
            <a:off x="5321663" y="2623359"/>
            <a:ext cx="100083" cy="6271263"/>
          </a:xfrm>
          <a:prstGeom prst="bentConnector3">
            <a:avLst>
              <a:gd name="adj1" fmla="val -22841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4042F5A6-8162-7F87-55F4-C4381EAAA867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3034484" y="5479610"/>
            <a:ext cx="231845" cy="31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hthoek 11">
            <a:extLst>
              <a:ext uri="{FF2B5EF4-FFF2-40B4-BE49-F238E27FC236}">
                <a16:creationId xmlns:a16="http://schemas.microsoft.com/office/drawing/2014/main" id="{BF8D0DAB-0BB5-2001-6B87-654E59A19B42}"/>
              </a:ext>
            </a:extLst>
          </p:cNvPr>
          <p:cNvSpPr/>
          <p:nvPr/>
        </p:nvSpPr>
        <p:spPr>
          <a:xfrm>
            <a:off x="4545488" y="5193563"/>
            <a:ext cx="1158334" cy="6348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Carboxylic acid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4865166E-6054-7FE3-DE45-28104E4FD03A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3240314" y="4709186"/>
            <a:ext cx="1884341" cy="484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2AC79D1E-A366-9C21-E922-28A77A65DCA0}"/>
              </a:ext>
            </a:extLst>
          </p:cNvPr>
          <p:cNvSpPr txBox="1"/>
          <p:nvPr/>
        </p:nvSpPr>
        <p:spPr>
          <a:xfrm>
            <a:off x="5356507" y="261257"/>
            <a:ext cx="17715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Rat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69335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6570</TotalTime>
  <Words>864</Words>
  <Application>Microsoft Office PowerPoint</Application>
  <PresentationFormat>Breedbeeld</PresentationFormat>
  <Paragraphs>109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Joris Lugt van der</dc:creator>
  <cp:lastModifiedBy>Joris Lugt van der</cp:lastModifiedBy>
  <cp:revision>12</cp:revision>
  <dcterms:created xsi:type="dcterms:W3CDTF">2022-06-27T08:38:17Z</dcterms:created>
  <dcterms:modified xsi:type="dcterms:W3CDTF">2022-12-23T16:46:24Z</dcterms:modified>
</cp:coreProperties>
</file>