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6"/>
  </p:sldMasterIdLst>
  <p:notesMasterIdLst>
    <p:notesMasterId r:id="rId15"/>
  </p:notesMasterIdLst>
  <p:handoutMasterIdLst>
    <p:handoutMasterId r:id="rId16"/>
  </p:handoutMasterIdLst>
  <p:sldIdLst>
    <p:sldId id="785" r:id="rId7"/>
    <p:sldId id="778" r:id="rId8"/>
    <p:sldId id="783" r:id="rId9"/>
    <p:sldId id="779" r:id="rId10"/>
    <p:sldId id="784" r:id="rId11"/>
    <p:sldId id="781" r:id="rId12"/>
    <p:sldId id="782" r:id="rId13"/>
    <p:sldId id="780" r:id="rId14"/>
  </p:sldIdLst>
  <p:sldSz cx="12192000" cy="6858000"/>
  <p:notesSz cx="7315200" cy="12344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orient="horz" pos="936" userDrawn="1">
          <p15:clr>
            <a:srgbClr val="A4A3A4"/>
          </p15:clr>
        </p15:guide>
        <p15:guide id="4" orient="horz" pos="765" userDrawn="1">
          <p15:clr>
            <a:srgbClr val="A4A3A4"/>
          </p15:clr>
        </p15:guide>
        <p15:guide id="5" orient="horz" pos="2184" userDrawn="1">
          <p15:clr>
            <a:srgbClr val="A4A3A4"/>
          </p15:clr>
        </p15:guide>
        <p15:guide id="6" orient="horz" pos="1056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3704" userDrawn="1">
          <p15:clr>
            <a:srgbClr val="A4A3A4"/>
          </p15:clr>
        </p15:guide>
        <p15:guide id="9" pos="3976" userDrawn="1">
          <p15:clr>
            <a:srgbClr val="A4A3A4"/>
          </p15:clr>
        </p15:guide>
        <p15:guide id="10" pos="7200" userDrawn="1">
          <p15:clr>
            <a:srgbClr val="A4A3A4"/>
          </p15:clr>
        </p15:guide>
        <p15:guide id="11" pos="7344" userDrawn="1">
          <p15:clr>
            <a:srgbClr val="A4A3A4"/>
          </p15:clr>
        </p15:guide>
        <p15:guide id="12" pos="488" userDrawn="1">
          <p15:clr>
            <a:srgbClr val="A4A3A4"/>
          </p15:clr>
        </p15:guide>
        <p15:guide id="13" pos="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9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rpa, Pavan" initials="PS" lastIdx="22" clrIdx="0"/>
  <p:cmAuthor id="2" name="Zarecky, Lexi" initials="LZ" lastIdx="2" clrIdx="1"/>
  <p:cmAuthor id="3" name="Rahman, Dean" initials="RD" lastIdx="2" clrIdx="2">
    <p:extLst>
      <p:ext uri="{19B8F6BF-5375-455C-9EA6-DF929625EA0E}">
        <p15:presenceInfo xmlns:p15="http://schemas.microsoft.com/office/powerpoint/2012/main" userId="Rahman, Dean" providerId="None"/>
      </p:ext>
    </p:extLst>
  </p:cmAuthor>
  <p:cmAuthor id="4" name="Philips" initials="P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23360"/>
    <a:srgbClr val="52667E"/>
    <a:srgbClr val="7F8EA5"/>
    <a:srgbClr val="4F3287"/>
    <a:srgbClr val="002776"/>
    <a:srgbClr val="DAE2ED"/>
    <a:srgbClr val="D5EEFF"/>
    <a:srgbClr val="E6F9DB"/>
    <a:srgbClr val="8B9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89542" autoAdjust="0"/>
  </p:normalViewPr>
  <p:slideViewPr>
    <p:cSldViewPr snapToGrid="0">
      <p:cViewPr varScale="1">
        <p:scale>
          <a:sx n="57" d="100"/>
          <a:sy n="57" d="100"/>
        </p:scale>
        <p:origin x="78" y="1392"/>
      </p:cViewPr>
      <p:guideLst>
        <p:guide orient="horz" pos="3936"/>
        <p:guide orient="horz" pos="4088"/>
        <p:guide orient="horz" pos="936"/>
        <p:guide orient="horz" pos="765"/>
        <p:guide orient="horz" pos="2184"/>
        <p:guide orient="horz" pos="1056"/>
        <p:guide pos="3840"/>
        <p:guide pos="3704"/>
        <p:guide pos="3976"/>
        <p:guide pos="7200"/>
        <p:guide pos="7344"/>
        <p:guide pos="488"/>
        <p:guide pos="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889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70764" cy="617641"/>
          </a:xfrm>
          <a:prstGeom prst="rect">
            <a:avLst/>
          </a:prstGeom>
        </p:spPr>
        <p:txBody>
          <a:bodyPr vert="horz" lIns="107542" tIns="53770" rIns="107542" bIns="53770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49" y="0"/>
            <a:ext cx="3170763" cy="617641"/>
          </a:xfrm>
          <a:prstGeom prst="rect">
            <a:avLst/>
          </a:prstGeom>
        </p:spPr>
        <p:txBody>
          <a:bodyPr vert="horz" lIns="107542" tIns="53770" rIns="107542" bIns="53770" rtlCol="0"/>
          <a:lstStyle>
            <a:lvl1pPr algn="r">
              <a:defRPr sz="1400"/>
            </a:lvl1pPr>
          </a:lstStyle>
          <a:p>
            <a:fld id="{4B9C13E9-7BF8-4921-A067-49100F579B92}" type="datetimeFigureOut">
              <a:rPr lang="en-US" smtClean="0"/>
              <a:t>2020-10-20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724652"/>
            <a:ext cx="3170764" cy="617641"/>
          </a:xfrm>
          <a:prstGeom prst="rect">
            <a:avLst/>
          </a:prstGeom>
        </p:spPr>
        <p:txBody>
          <a:bodyPr vert="horz" lIns="107542" tIns="53770" rIns="107542" bIns="53770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49" y="11724652"/>
            <a:ext cx="3170763" cy="617641"/>
          </a:xfrm>
          <a:prstGeom prst="rect">
            <a:avLst/>
          </a:prstGeom>
        </p:spPr>
        <p:txBody>
          <a:bodyPr vert="horz" lIns="107542" tIns="53770" rIns="107542" bIns="53770" rtlCol="0" anchor="b"/>
          <a:lstStyle>
            <a:lvl1pPr algn="r">
              <a:defRPr sz="1400"/>
            </a:lvl1pPr>
          </a:lstStyle>
          <a:p>
            <a:fld id="{BF578E97-0582-475B-97D8-3FBB7411A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69920" cy="617220"/>
          </a:xfrm>
          <a:prstGeom prst="rect">
            <a:avLst/>
          </a:prstGeom>
        </p:spPr>
        <p:txBody>
          <a:bodyPr vert="horz" lIns="108704" tIns="54352" rIns="108704" bIns="54352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1" y="1"/>
            <a:ext cx="3169920" cy="617220"/>
          </a:xfrm>
          <a:prstGeom prst="rect">
            <a:avLst/>
          </a:prstGeom>
        </p:spPr>
        <p:txBody>
          <a:bodyPr vert="horz" lIns="108704" tIns="54352" rIns="108704" bIns="54352" rtlCol="0"/>
          <a:lstStyle>
            <a:lvl1pPr algn="r">
              <a:defRPr sz="1400"/>
            </a:lvl1pPr>
          </a:lstStyle>
          <a:p>
            <a:fld id="{4270A8C1-E40C-444C-A775-7C7CBBF11331}" type="datetimeFigureOut">
              <a:rPr lang="en-US" smtClean="0"/>
              <a:pPr/>
              <a:t>2020-10-20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925513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704" tIns="54352" rIns="108704" bIns="5435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5863590"/>
            <a:ext cx="5852160" cy="5554980"/>
          </a:xfrm>
          <a:prstGeom prst="rect">
            <a:avLst/>
          </a:prstGeom>
        </p:spPr>
        <p:txBody>
          <a:bodyPr vert="horz" lIns="108704" tIns="54352" rIns="108704" bIns="543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11725038"/>
            <a:ext cx="3169920" cy="617220"/>
          </a:xfrm>
          <a:prstGeom prst="rect">
            <a:avLst/>
          </a:prstGeom>
        </p:spPr>
        <p:txBody>
          <a:bodyPr vert="horz" lIns="108704" tIns="54352" rIns="108704" bIns="54352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1" y="11725038"/>
            <a:ext cx="3169920" cy="617220"/>
          </a:xfrm>
          <a:prstGeom prst="rect">
            <a:avLst/>
          </a:prstGeom>
        </p:spPr>
        <p:txBody>
          <a:bodyPr vert="horz" lIns="108704" tIns="54352" rIns="108704" bIns="54352" rtlCol="0" anchor="b"/>
          <a:lstStyle>
            <a:lvl1pPr algn="r">
              <a:defRPr sz="1400"/>
            </a:lvl1pPr>
          </a:lstStyle>
          <a:p>
            <a:fld id="{0289ACC3-B2DA-4628-885A-D8DF3FDC3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and every one of you can create fake news, I can create fake news</a:t>
            </a:r>
            <a:br>
              <a:rPr lang="en-US" dirty="0"/>
            </a:br>
            <a:r>
              <a:rPr lang="en-US" dirty="0"/>
              <a:t>In a country like the US there are 200 million+ people who can unintentionally spread fake news by sharing the wrong post</a:t>
            </a:r>
          </a:p>
          <a:p>
            <a:r>
              <a:rPr lang="en-US" dirty="0"/>
              <a:t>This gigantic monstrosity is countered by only 40 truth warrior organizations with each 3-25 employees</a:t>
            </a:r>
            <a:br>
              <a:rPr lang="en-US" dirty="0"/>
            </a:br>
            <a:r>
              <a:rPr lang="en-US" dirty="0"/>
              <a:t>Moreover, with even this few people, our research shows that ALL these organization are still only reading the articles one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9ACC3-B2DA-4628-885A-D8DF3FDC35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and every one of you can create fake news, I can create fake news</a:t>
            </a:r>
            <a:br>
              <a:rPr lang="en-US" dirty="0"/>
            </a:br>
            <a:r>
              <a:rPr lang="en-US" dirty="0"/>
              <a:t>In a country like the US there are 200 million+ people who can unintentionally spread fake news by sharing the wrong post</a:t>
            </a:r>
          </a:p>
          <a:p>
            <a:r>
              <a:rPr lang="en-US" dirty="0"/>
              <a:t>This gigantic monstrosity is countered by only 40 truth warrior organizations with each 3-25 employees</a:t>
            </a:r>
            <a:br>
              <a:rPr lang="en-US" dirty="0"/>
            </a:br>
            <a:r>
              <a:rPr lang="en-US" dirty="0"/>
              <a:t>Moreover, with even this few people, our research shows that ALL these organization is still only read the articles one by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9ACC3-B2DA-4628-885A-D8DF3FDC35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3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start out making the app available for free for truth warriors in exchange for their ongoing data to improve our model</a:t>
            </a:r>
            <a:br>
              <a:rPr lang="en-US" dirty="0"/>
            </a:br>
            <a:r>
              <a:rPr lang="en-US" dirty="0"/>
              <a:t>Next we want to scale and eventually have every post shared on every social media outlet stamped with our 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9ACC3-B2DA-4628-885A-D8DF3FDC35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2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hyperlink" Target="mailto:dean.rahman@helsinki.fi" TargetMode="External"/><Relationship Id="rId4" Type="http://schemas.openxmlformats.org/officeDocument/2006/relationships/oleObject" Target="../embeddings/oleObject1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707"/>
            <a:ext cx="11125200" cy="7772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400" y="1216025"/>
            <a:ext cx="11125200" cy="507365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708"/>
            <a:ext cx="11125200" cy="7772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19671954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iBar:31/270"/>
          <p:cNvCxnSpPr/>
          <p:nvPr userDrawn="1"/>
        </p:nvCxnSpPr>
        <p:spPr>
          <a:xfrm>
            <a:off x="536448" y="3432174"/>
            <a:ext cx="11119104" cy="0"/>
          </a:xfrm>
          <a:prstGeom prst="line">
            <a:avLst/>
          </a:prstGeom>
          <a:ln w="12700">
            <a:solidFill>
              <a:srgbClr val="0027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29707" y="3309065"/>
            <a:ext cx="3132589" cy="246221"/>
          </a:xfrm>
          <a:solidFill>
            <a:schemeClr val="bg1"/>
          </a:solidFill>
        </p:spPr>
        <p:txBody>
          <a:bodyPr wrap="none" lIns="91440" rIns="91440" anchor="ctr" anchorCtr="0">
            <a:spAutoFit/>
          </a:bodyPr>
          <a:lstStyle>
            <a:lvl1pPr algn="ctr">
              <a:buNone/>
              <a:defRPr sz="1600" b="1"/>
            </a:lvl1pPr>
            <a:lvl2pPr marL="76200" indent="0" algn="ctr">
              <a:buNone/>
              <a:defRPr b="1"/>
            </a:lvl2pPr>
            <a:lvl3pPr marL="304800" indent="0" algn="ctr">
              <a:buNone/>
              <a:defRPr b="1"/>
            </a:lvl3pPr>
            <a:lvl4pPr marL="533400" indent="0" algn="ctr">
              <a:buNone/>
              <a:defRPr b="1"/>
            </a:lvl4pPr>
            <a:lvl5pPr marL="762000" indent="0" algn="ctr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88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28493048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15" name="Object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897663D-3AF0-4EAE-969E-335B27872FB3}"/>
              </a:ext>
            </a:extLst>
          </p:cNvPr>
          <p:cNvSpPr/>
          <p:nvPr userDrawn="1"/>
        </p:nvSpPr>
        <p:spPr>
          <a:xfrm>
            <a:off x="9915973" y="6519142"/>
            <a:ext cx="17395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1155CC"/>
                </a:solidFill>
                <a:effectLst/>
                <a:latin typeface="+mn-lt"/>
                <a:hlinkClick r:id="rId5"/>
              </a:rPr>
              <a:t>dean.rahman@helsinki.fi</a:t>
            </a:r>
            <a:endParaRPr lang="en-US" sz="11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A8CC2-B424-4ED8-BB2E-780109514316}"/>
              </a:ext>
            </a:extLst>
          </p:cNvPr>
          <p:cNvSpPr txBox="1"/>
          <p:nvPr userDrawn="1"/>
        </p:nvSpPr>
        <p:spPr bwMode="gray">
          <a:xfrm>
            <a:off x="6013445" y="6553766"/>
            <a:ext cx="367900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ts val="400"/>
              </a:spcBef>
            </a:pPr>
            <a:fld id="{73BAF986-DD59-4D97-A385-1CFCA12670BC}" type="slidenum">
              <a:rPr lang="en-US" sz="1050" smtClean="0"/>
              <a:pPr algn="ctr">
                <a:spcBef>
                  <a:spcPts val="400"/>
                </a:spcBef>
              </a:pPr>
              <a:t>‹#›</a:t>
            </a:fld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E94B9-829C-4C7E-A2B2-7445821EF78E}"/>
              </a:ext>
            </a:extLst>
          </p:cNvPr>
          <p:cNvSpPr/>
          <p:nvPr userDrawn="1"/>
        </p:nvSpPr>
        <p:spPr>
          <a:xfrm>
            <a:off x="533400" y="6519142"/>
            <a:ext cx="25763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1155CC"/>
                </a:solidFill>
                <a:effectLst/>
                <a:latin typeface="+mn-lt"/>
              </a:rPr>
              <a:t>Data Analysis with SAS, 2018 Period I</a:t>
            </a:r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467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Page With Deloitte Definition">
    <p:bg>
      <p:bgPr>
        <a:solidFill>
          <a:srgbClr val="008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284678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1226336" y="2695576"/>
            <a:ext cx="8656320" cy="549275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>
            <a:lvl1pPr>
              <a:defRPr lang="en-US" sz="48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Tx/>
            </a:pPr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gray">
          <a:xfrm>
            <a:off x="1226336" y="3516312"/>
            <a:ext cx="8656320" cy="439737"/>
          </a:xfrm>
        </p:spPr>
        <p:txBody>
          <a:bodyPr vert="horz" lIns="0" tIns="0" rIns="0" bIns="0" spcCol="432000" rtlCol="0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304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 Page With Deloitte Defin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19631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1226336" y="2695576"/>
            <a:ext cx="8656320" cy="549275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>
            <a:lvl1pPr>
              <a:defRPr lang="en-US" sz="4800" dirty="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Tx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gray">
          <a:xfrm>
            <a:off x="1226336" y="3516312"/>
            <a:ext cx="8656320" cy="439737"/>
          </a:xfrm>
        </p:spPr>
        <p:txBody>
          <a:bodyPr vert="horz" lIns="0" tIns="0" rIns="0" bIns="0" spcCol="432000" rtlCol="0">
            <a:noAutofit/>
          </a:bodyPr>
          <a:lstStyle>
            <a:lvl1pPr>
              <a:defRPr lang="en-US" sz="1800" b="1" dirty="0">
                <a:solidFill>
                  <a:srgbClr val="92D050"/>
                </a:solidFill>
                <a:cs typeface="+mn-cs"/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27181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ack Page With Deloitte Defin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2399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1226336" y="2695576"/>
            <a:ext cx="8656320" cy="549275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>
            <a:lvl1pPr>
              <a:defRPr lang="en-US" sz="48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Tx/>
            </a:pPr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gray">
          <a:xfrm>
            <a:off x="1226336" y="3516312"/>
            <a:ext cx="8656320" cy="439737"/>
          </a:xfrm>
        </p:spPr>
        <p:txBody>
          <a:bodyPr vert="horz" lIns="0" tIns="0" rIns="0" bIns="0" spcCol="432000" rtlCol="0">
            <a:noAutofit/>
          </a:bodyPr>
          <a:lstStyle>
            <a:lvl1pPr>
              <a:defRPr lang="en-US" sz="1800" b="1" dirty="0">
                <a:solidFill>
                  <a:srgbClr val="00B0F0"/>
                </a:solidFill>
                <a:cs typeface="+mn-cs"/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207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ck Page With Deloitte Definition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483998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ctrTitle"/>
          </p:nvPr>
        </p:nvSpPr>
        <p:spPr bwMode="gray">
          <a:xfrm>
            <a:off x="1226336" y="2695576"/>
            <a:ext cx="8656320" cy="549275"/>
          </a:xfrm>
          <a:prstGeom prst="rect">
            <a:avLst/>
          </a:prstGeom>
        </p:spPr>
        <p:txBody>
          <a:bodyPr vert="horz" lIns="0" tIns="0" rIns="0" bIns="0" spcCol="432000" rtlCol="0">
            <a:noAutofit/>
          </a:bodyPr>
          <a:lstStyle>
            <a:lvl1pPr>
              <a:defRPr lang="en-US" sz="48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0"/>
              </a:spcBef>
              <a:buFontTx/>
            </a:pPr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gray">
          <a:xfrm>
            <a:off x="1226336" y="3516312"/>
            <a:ext cx="8656320" cy="439737"/>
          </a:xfrm>
        </p:spPr>
        <p:txBody>
          <a:bodyPr vert="horz" lIns="0" tIns="0" rIns="0" bIns="0" spcCol="432000" rtlCol="0">
            <a:noAutofit/>
          </a:bodyPr>
          <a:lstStyle>
            <a:lvl1pPr>
              <a:defRPr lang="en-US" sz="1800" b="1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66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www.socialmediaexaminer.com/copyright-fair-use-and-how-it-works-for-online-images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33400" y="1216025"/>
            <a:ext cx="11125200" cy="50736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A-point</a:t>
            </a:r>
          </a:p>
          <a:p>
            <a:pPr lvl="1"/>
            <a:r>
              <a:rPr lang="en-US" dirty="0"/>
              <a:t>B-point</a:t>
            </a:r>
          </a:p>
          <a:p>
            <a:pPr lvl="2"/>
            <a:r>
              <a:rPr lang="en-US" dirty="0"/>
              <a:t>C-point</a:t>
            </a:r>
          </a:p>
          <a:p>
            <a:pPr lvl="3"/>
            <a:r>
              <a:rPr lang="en-US" dirty="0"/>
              <a:t>D-point</a:t>
            </a:r>
          </a:p>
          <a:p>
            <a:pPr lvl="4"/>
            <a:r>
              <a:rPr lang="en-US" dirty="0"/>
              <a:t>E-point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33400" y="-3708"/>
            <a:ext cx="11125200" cy="77724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Title 1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gray">
          <a:xfrm>
            <a:off x="536448" y="812801"/>
            <a:ext cx="11119104" cy="1587"/>
          </a:xfrm>
          <a:prstGeom prst="line">
            <a:avLst/>
          </a:prstGeom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 bwMode="gray">
          <a:xfrm>
            <a:off x="5498845" y="6405007"/>
            <a:ext cx="1397101" cy="45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>
              <a:spcBef>
                <a:spcPts val="400"/>
              </a:spcBef>
            </a:pPr>
            <a:fld id="{73BAF986-DD59-4D97-A385-1CFCA12670BC}" type="slidenum">
              <a:rPr lang="en-US" sz="1050" smtClean="0">
                <a:solidFill>
                  <a:srgbClr val="00B0F0"/>
                </a:solidFill>
              </a:rPr>
              <a:pPr algn="ctr">
                <a:spcBef>
                  <a:spcPts val="400"/>
                </a:spcBef>
              </a:pPr>
              <a:t>‹#›</a:t>
            </a:fld>
            <a:endParaRPr lang="en-US" sz="1050" dirty="0">
              <a:solidFill>
                <a:srgbClr val="00B0F0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images included under Fair Use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algn="ctr">
              <a:spcBef>
                <a:spcPts val="400"/>
              </a:spcBef>
            </a:pP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E09E87-2401-4E26-A22C-46C92FE1A4C6}"/>
              </a:ext>
            </a:extLst>
          </p:cNvPr>
          <p:cNvSpPr/>
          <p:nvPr userDrawn="1"/>
        </p:nvSpPr>
        <p:spPr>
          <a:xfrm>
            <a:off x="9331085" y="6519142"/>
            <a:ext cx="23455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b="0" i="0" u="none" dirty="0">
                <a:solidFill>
                  <a:srgbClr val="00B0F0"/>
                </a:solidFill>
                <a:effectLst/>
                <a:latin typeface="+mn-lt"/>
              </a:rPr>
              <a:t>“In Search of the Real Fake News”</a:t>
            </a:r>
            <a:endParaRPr lang="en-US" sz="600" u="none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923DA9-C3B0-4E31-AF80-7A7BA723B7AF}"/>
              </a:ext>
            </a:extLst>
          </p:cNvPr>
          <p:cNvSpPr/>
          <p:nvPr userDrawn="1"/>
        </p:nvSpPr>
        <p:spPr>
          <a:xfrm>
            <a:off x="533400" y="6519142"/>
            <a:ext cx="42578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i="0" dirty="0">
                <a:solidFill>
                  <a:srgbClr val="00B0F0"/>
                </a:solidFill>
                <a:effectLst/>
                <a:latin typeface="+mn-lt"/>
              </a:rPr>
              <a:t>Introduction to Data Science, 2020 Period I, </a:t>
            </a:r>
            <a:r>
              <a:rPr lang="en-US" sz="1100" b="0" i="0" u="none" dirty="0">
                <a:solidFill>
                  <a:srgbClr val="00B0F0"/>
                </a:solidFill>
                <a:effectLst/>
                <a:latin typeface="+mn-lt"/>
              </a:rPr>
              <a:t>University of Helsinki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718" r:id="rId4"/>
    <p:sldLayoutId id="2147483672" r:id="rId5"/>
    <p:sldLayoutId id="2147483719" r:id="rId6"/>
    <p:sldLayoutId id="2147483721" r:id="rId7"/>
    <p:sldLayoutId id="2147483720" r:id="rId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effectLst/>
          <a:latin typeface="+mj-lt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buSzPct val="25000"/>
        <a:buFont typeface="Arial" pitchFamily="34" charset="0"/>
        <a:buChar char="‏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28600" indent="-152400" algn="l" defTabSz="914400" rtl="0" eaLnBrk="1" latinLnBrk="0" hangingPunct="1">
        <a:spcBef>
          <a:spcPts val="400"/>
        </a:spcBef>
        <a:buClrTx/>
        <a:buSzPct val="65000"/>
        <a:buFont typeface="Wingdings"/>
        <a:buChar char="l"/>
        <a:defRPr sz="1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457200" indent="-152400" algn="l" defTabSz="914400" rtl="0" eaLnBrk="1" latinLnBrk="0" hangingPunct="1">
        <a:spcBef>
          <a:spcPts val="200"/>
        </a:spcBef>
        <a:buClrTx/>
        <a:buSzPct val="100000"/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685800" indent="-152400" algn="l" defTabSz="914400" rtl="0" eaLnBrk="1" latinLnBrk="0" hangingPunct="1">
        <a:spcBef>
          <a:spcPts val="200"/>
        </a:spcBef>
        <a:buClrTx/>
        <a:buSzPct val="55000"/>
        <a:buFont typeface="Wingdings"/>
        <a:buChar char="¡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914400" indent="-152400" algn="l" defTabSz="914400" rtl="0" eaLnBrk="1" latinLnBrk="0" hangingPunct="1">
        <a:spcBef>
          <a:spcPts val="200"/>
        </a:spcBef>
        <a:buClrTx/>
        <a:buSzPct val="100000"/>
        <a:buFontTx/>
        <a:buChar char="–"/>
        <a:defRPr sz="11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businessinsider.com/facebook-fake-news-donald-trump-buzzfeed-chart-2016-11?r=US&amp;IR=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www.forbes.com/sites/niallmccarthy/2019/06/12/where-concern-is-highest-about-fake-news-on-the-internet-infographic/#267a12fd66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jpeg"/><Relationship Id="rId10" Type="http://schemas.openxmlformats.org/officeDocument/2006/relationships/image" Target="../media/image29.png"/><Relationship Id="rId4" Type="http://schemas.openxmlformats.org/officeDocument/2006/relationships/image" Target="../media/image23.jpeg"/><Relationship Id="rId9" Type="http://schemas.openxmlformats.org/officeDocument/2006/relationships/image" Target="../media/image28.png"/><Relationship Id="rId14" Type="http://schemas.openxmlformats.org/officeDocument/2006/relationships/image" Target="../media/image3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C58F84-B3A0-4FAB-8718-56F6F157DF97}"/>
              </a:ext>
            </a:extLst>
          </p:cNvPr>
          <p:cNvSpPr txBox="1">
            <a:spLocks/>
          </p:cNvSpPr>
          <p:nvPr/>
        </p:nvSpPr>
        <p:spPr bwMode="gray">
          <a:xfrm>
            <a:off x="3805831" y="0"/>
            <a:ext cx="5124809" cy="943583"/>
          </a:xfrm>
          <a:prstGeom prst="rect">
            <a:avLst/>
          </a:prstGeom>
          <a:solidFill>
            <a:srgbClr val="222222"/>
          </a:solidFill>
        </p:spPr>
        <p:txBody>
          <a:bodyPr vert="horz" lIns="0" tIns="0" rIns="365760" bIns="0" spcCol="43200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sz="1800" b="0" dirty="0"/>
              <a:t>Introduction to Data Science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9D35C-F01D-4030-9353-3A253BE11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4096" y="2401192"/>
            <a:ext cx="8407940" cy="549275"/>
          </a:xfrm>
        </p:spPr>
        <p:txBody>
          <a:bodyPr/>
          <a:lstStyle/>
          <a:p>
            <a:r>
              <a:rPr lang="en-US" sz="4000" dirty="0">
                <a:solidFill>
                  <a:srgbClr val="92D050"/>
                </a:solidFill>
              </a:rPr>
              <a:t>“In Search of the </a:t>
            </a:r>
            <a:r>
              <a:rPr lang="en-US" sz="4000" dirty="0">
                <a:solidFill>
                  <a:srgbClr val="00B0F0"/>
                </a:solidFill>
              </a:rPr>
              <a:t>Real</a:t>
            </a:r>
            <a:r>
              <a:rPr lang="en-US" sz="4000" dirty="0">
                <a:solidFill>
                  <a:srgbClr val="92D050"/>
                </a:solidFill>
              </a:rPr>
              <a:t> Fake News”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0218B-7C57-4EDF-B036-A7D78F0CF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3046" y="2950467"/>
            <a:ext cx="7022716" cy="1666700"/>
          </a:xfrm>
        </p:spPr>
        <p:txBody>
          <a:bodyPr lIns="91440"/>
          <a:lstStyle/>
          <a:p>
            <a:pPr algn="ctr"/>
            <a:r>
              <a:rPr lang="en-US" sz="1400" dirty="0"/>
              <a:t>A text classification system for predicting whether a news article is real or fake</a:t>
            </a:r>
          </a:p>
          <a:p>
            <a:pPr algn="ctr"/>
            <a:r>
              <a:rPr lang="en-US" sz="1400" dirty="0"/>
              <a:t>Final Project</a:t>
            </a:r>
          </a:p>
          <a:p>
            <a:pPr algn="ctr"/>
            <a:r>
              <a:rPr lang="en-US" sz="1400" b="0" dirty="0"/>
              <a:t>2020 October 14</a:t>
            </a:r>
          </a:p>
          <a:p>
            <a:endParaRPr lang="en-US" sz="1400" dirty="0"/>
          </a:p>
          <a:p>
            <a:pPr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202F82-2F0A-41A0-B41C-A9925E63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10164" cy="943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ED7F2-CD49-48A2-9739-3CEC375504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98" y="4780374"/>
            <a:ext cx="1114402" cy="111440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8ADB4D-D518-4874-AD6C-46C2A54127A4}"/>
              </a:ext>
            </a:extLst>
          </p:cNvPr>
          <p:cNvSpPr/>
          <p:nvPr/>
        </p:nvSpPr>
        <p:spPr>
          <a:xfrm>
            <a:off x="10325533" y="5894776"/>
            <a:ext cx="10567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+mn-lt"/>
              </a:rPr>
              <a:t>Dean</a:t>
            </a:r>
          </a:p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+mn-lt"/>
              </a:rPr>
              <a:t>Rahman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E83A83-F49D-4F99-9D94-39D742A1B5B0}"/>
              </a:ext>
            </a:extLst>
          </p:cNvPr>
          <p:cNvSpPr/>
          <p:nvPr/>
        </p:nvSpPr>
        <p:spPr>
          <a:xfrm>
            <a:off x="5484294" y="5925234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+mn-lt"/>
              </a:rPr>
              <a:t>Teemu</a:t>
            </a:r>
          </a:p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+mn-lt"/>
              </a:rPr>
              <a:t>P</a:t>
            </a:r>
            <a:r>
              <a:rPr lang="en-US" dirty="0">
                <a:solidFill>
                  <a:srgbClr val="00B0F0"/>
                </a:solidFill>
              </a:rPr>
              <a:t>öyhönen</a:t>
            </a:r>
            <a:endParaRPr lang="en-US" b="0" i="0" dirty="0">
              <a:solidFill>
                <a:srgbClr val="00B0F0"/>
              </a:solidFill>
              <a:effectLst/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B36FDE-AB0A-4119-ABC3-FF7C5CCA8967}"/>
              </a:ext>
            </a:extLst>
          </p:cNvPr>
          <p:cNvSpPr/>
          <p:nvPr/>
        </p:nvSpPr>
        <p:spPr>
          <a:xfrm>
            <a:off x="899541" y="5925234"/>
            <a:ext cx="928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+mn-lt"/>
              </a:rPr>
              <a:t>Jaakko</a:t>
            </a:r>
          </a:p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+mn-lt"/>
              </a:rPr>
              <a:t>Kuurne</a:t>
            </a:r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0E2CE85-9E82-4B50-BB84-40E1DA60A6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70" y="4780374"/>
            <a:ext cx="1114402" cy="111440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4" name="Picture 13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5A8EA151-6326-4CE1-8BBB-F894267019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99" y="4780374"/>
            <a:ext cx="1114402" cy="1114402"/>
          </a:xfrm>
          <a:prstGeom prst="rect">
            <a:avLst/>
          </a:prstGeom>
          <a:ln w="19050">
            <a:solidFill>
              <a:srgbClr val="00B0F0"/>
            </a:solidFill>
          </a:ln>
        </p:spPr>
      </p:pic>
      <p:pic>
        <p:nvPicPr>
          <p:cNvPr id="14338" name="Picture 2" descr="Why is Fake News a problem? - FAKE NEWS vs. REAL NEWS: How to Determine the  Reliability of Sources - LibGuides at Los Angeles Pierce College">
            <a:extLst>
              <a:ext uri="{FF2B5EF4-FFF2-40B4-BE49-F238E27FC236}">
                <a16:creationId xmlns:a16="http://schemas.microsoft.com/office/drawing/2014/main" id="{35BCF694-FC22-4BB7-890E-AB4EA500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70" y="2401192"/>
            <a:ext cx="2009240" cy="1506930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66C1C26-11E8-4A4C-92EB-D8A59902E9DC}"/>
              </a:ext>
            </a:extLst>
          </p:cNvPr>
          <p:cNvSpPr txBox="1">
            <a:spLocks/>
          </p:cNvSpPr>
          <p:nvPr/>
        </p:nvSpPr>
        <p:spPr bwMode="gray">
          <a:xfrm>
            <a:off x="8708571" y="-1"/>
            <a:ext cx="3483429" cy="943583"/>
          </a:xfrm>
          <a:prstGeom prst="rect">
            <a:avLst/>
          </a:prstGeom>
          <a:solidFill>
            <a:srgbClr val="222222"/>
          </a:solidFill>
        </p:spPr>
        <p:txBody>
          <a:bodyPr vert="horz" lIns="0" tIns="0" rIns="365760" bIns="0" spcCol="43200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algn="r"/>
            <a:r>
              <a:rPr lang="en-US" sz="1800" b="0" dirty="0"/>
              <a:t>2020/2021 Period I</a:t>
            </a:r>
          </a:p>
        </p:txBody>
      </p:sp>
    </p:spTree>
    <p:extLst>
      <p:ext uri="{BB962C8B-B14F-4D97-AF65-F5344CB8AC3E}">
        <p14:creationId xmlns:p14="http://schemas.microsoft.com/office/powerpoint/2010/main" val="375221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CFE6-1950-403B-A765-C029C8046D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“As Fake News Spreads Lies, More Readers Shrug at the Truth”</a:t>
            </a:r>
            <a:r>
              <a:rPr lang="en-US" sz="1600" dirty="0">
                <a:solidFill>
                  <a:srgbClr val="92D050"/>
                </a:solidFill>
              </a:rPr>
              <a:t>-- New York Times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1652AC8-D82D-4029-9205-6B27581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6" y="844634"/>
            <a:ext cx="11106911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To understand the importance of fake news in the upcoming US and worldwide elections,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we have to look only at what happened in the last US Presidential election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3B7EC5BA-0AF4-42C7-ACE0-6A17FB7F9C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5" t="1518" r="5017" b="1339"/>
          <a:stretch/>
        </p:blipFill>
        <p:spPr>
          <a:xfrm>
            <a:off x="533401" y="2022395"/>
            <a:ext cx="5045360" cy="394180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4338" name="Picture 2">
            <a:hlinkClick r:id="rId4"/>
            <a:extLst>
              <a:ext uri="{FF2B5EF4-FFF2-40B4-BE49-F238E27FC236}">
                <a16:creationId xmlns:a16="http://schemas.microsoft.com/office/drawing/2014/main" id="{D39AA56A-739F-4785-81F3-0144E39FB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r="2277"/>
          <a:stretch/>
        </p:blipFill>
        <p:spPr bwMode="auto">
          <a:xfrm>
            <a:off x="6317876" y="2022395"/>
            <a:ext cx="5304091" cy="3941805"/>
          </a:xfrm>
          <a:prstGeom prst="rect">
            <a:avLst/>
          </a:prstGeom>
          <a:ln w="28575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FE99CC-4F99-40F4-828C-4133CE5B0FAD}"/>
              </a:ext>
            </a:extLst>
          </p:cNvPr>
          <p:cNvSpPr txBox="1"/>
          <p:nvPr/>
        </p:nvSpPr>
        <p:spPr>
          <a:xfrm>
            <a:off x="2356022" y="1676400"/>
            <a:ext cx="1606378" cy="28420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b="1" dirty="0">
                <a:solidFill>
                  <a:srgbClr val="00B0F0"/>
                </a:solidFill>
              </a:rPr>
              <a:t>2016, 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45836-2ECC-483F-924C-5735E4052DCE}"/>
              </a:ext>
            </a:extLst>
          </p:cNvPr>
          <p:cNvSpPr txBox="1"/>
          <p:nvPr/>
        </p:nvSpPr>
        <p:spPr>
          <a:xfrm>
            <a:off x="8324336" y="1676399"/>
            <a:ext cx="1606378" cy="28420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b="1" dirty="0">
                <a:solidFill>
                  <a:srgbClr val="92D050"/>
                </a:solidFill>
              </a:rPr>
              <a:t>2019, Worldwide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2DE9A-4010-4573-9843-CB8FA0D82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862" y="6075712"/>
            <a:ext cx="7573642" cy="3132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91440" rIns="91440" bIns="91440" anchor="ctr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+mn-cs"/>
              </a:rPr>
              <a:t>The problem has gotten worse and it is far from a US-only problem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8D71436D-982B-4FC3-BDD8-B3D53690F523}"/>
              </a:ext>
            </a:extLst>
          </p:cNvPr>
          <p:cNvSpPr/>
          <p:nvPr/>
        </p:nvSpPr>
        <p:spPr bwMode="gray">
          <a:xfrm rot="5400000">
            <a:off x="4409402" y="3753917"/>
            <a:ext cx="3077832" cy="478760"/>
          </a:xfrm>
          <a:prstGeom prst="triangl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2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CFE6-1950-403B-A765-C029C8046D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The disinformation is manually detected by human truth warriors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1652AC8-D82D-4029-9205-6B27581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6" y="844634"/>
            <a:ext cx="111069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but they are surprisingly few in number for such a critical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12C99-6673-409A-AFF6-424FE029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1236141"/>
            <a:ext cx="3783227" cy="5246182"/>
          </a:xfrm>
          <a:prstGeom prst="rect">
            <a:avLst/>
          </a:prstGeom>
          <a:ln w="28575">
            <a:solidFill>
              <a:srgbClr val="4F3287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A43744-7ABA-465E-8186-12CEABA3D1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56" y="1236142"/>
            <a:ext cx="4109211" cy="372542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AA29AB-4B9C-4C2F-8B28-A271F0412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931" y="5274333"/>
            <a:ext cx="5944036" cy="106695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91440" rIns="91440" bIns="91440" anchor="ctr">
            <a:spAutoFit/>
          </a:bodyPr>
          <a:lstStyle>
            <a:defPPr>
              <a:defRPr lang="en-US"/>
            </a:defPPr>
            <a:lvl1pPr lvl="0" algn="ctr">
              <a:spcBef>
                <a:spcPts val="400"/>
              </a:spcBef>
              <a:buClr>
                <a:srgbClr val="000000"/>
              </a:buClr>
              <a:buSzPct val="80000"/>
              <a:defRPr i="1">
                <a:solidFill>
                  <a:srgbClr val="000000"/>
                </a:solidFill>
                <a:latin typeface="Arial"/>
                <a:ea typeface="Calibri" panose="020F0502020204030204" pitchFamily="34" charset="0"/>
              </a:defRPr>
            </a:lvl1pPr>
            <a:lvl2pPr marL="742950" indent="-28575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dirty="0"/>
              <a:t>There are fewer than 40 US truth warrior organizations, </a:t>
            </a:r>
          </a:p>
          <a:p>
            <a:r>
              <a:rPr lang="en-US" dirty="0"/>
              <a:t>most operating WITHOUT automation, with only 3-23 human employees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DBBD4-64D5-49A9-96D8-1C1870FD6886}"/>
              </a:ext>
            </a:extLst>
          </p:cNvPr>
          <p:cNvSpPr/>
          <p:nvPr/>
        </p:nvSpPr>
        <p:spPr bwMode="gray">
          <a:xfrm>
            <a:off x="593124" y="5568778"/>
            <a:ext cx="2512541" cy="4445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CEC73-A70C-46A2-9E12-48D1E185BD22}"/>
              </a:ext>
            </a:extLst>
          </p:cNvPr>
          <p:cNvSpPr/>
          <p:nvPr/>
        </p:nvSpPr>
        <p:spPr bwMode="gray">
          <a:xfrm>
            <a:off x="7624118" y="4381816"/>
            <a:ext cx="3900617" cy="4445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1D736C-537E-46DF-81F5-603AF513DFAC}"/>
              </a:ext>
            </a:extLst>
          </p:cNvPr>
          <p:cNvCxnSpPr>
            <a:stCxn id="7" idx="3"/>
            <a:endCxn id="17" idx="1"/>
          </p:cNvCxnSpPr>
          <p:nvPr/>
        </p:nvCxnSpPr>
        <p:spPr bwMode="gray">
          <a:xfrm flipV="1">
            <a:off x="3105665" y="4604110"/>
            <a:ext cx="4518453" cy="1186962"/>
          </a:xfrm>
          <a:prstGeom prst="bentConnector3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6953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CFE6-1950-403B-A765-C029C8046D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The disinformation is manually detected by human truth warriors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1652AC8-D82D-4029-9205-6B27581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6" y="844634"/>
            <a:ext cx="111069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but they are surprisingly few in number for such a critical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7D02F-B8F9-44D5-8F7E-8684A0F59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110" y="1236141"/>
            <a:ext cx="2378490" cy="3159853"/>
          </a:xfrm>
          <a:prstGeom prst="rect">
            <a:avLst/>
          </a:prstGeom>
          <a:ln w="28575">
            <a:solidFill>
              <a:srgbClr val="4F3287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12C99-6673-409A-AFF6-424FE029C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236141"/>
            <a:ext cx="2278694" cy="3159853"/>
          </a:xfrm>
          <a:prstGeom prst="rect">
            <a:avLst/>
          </a:prstGeom>
          <a:ln w="28575">
            <a:solidFill>
              <a:srgbClr val="4F3287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1FE257-4293-495F-A78B-EF085F276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5718" y="1214438"/>
            <a:ext cx="2278694" cy="3207588"/>
          </a:xfrm>
          <a:prstGeom prst="rect">
            <a:avLst/>
          </a:prstGeom>
          <a:ln w="28575">
            <a:solidFill>
              <a:srgbClr val="4F3287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48425-B2E6-4500-91C6-C813460462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601" y="4799835"/>
            <a:ext cx="1439999" cy="822024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A43744-7ABA-465E-8186-12CEABA3D18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51" y="3812006"/>
            <a:ext cx="1996303" cy="180985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BF94BF-904F-4688-9F81-4C894FDC66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37" y="3812006"/>
            <a:ext cx="2001636" cy="1809853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7DC361-9461-4E4D-BEB1-768B62C46139}"/>
              </a:ext>
            </a:extLst>
          </p:cNvPr>
          <p:cNvSpPr txBox="1"/>
          <p:nvPr/>
        </p:nvSpPr>
        <p:spPr>
          <a:xfrm>
            <a:off x="11041964" y="3820979"/>
            <a:ext cx="661086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800" b="1" dirty="0">
                <a:solidFill>
                  <a:srgbClr val="00B0F0"/>
                </a:solidFill>
              </a:rPr>
              <a:t>Has no </a:t>
            </a:r>
            <a:r>
              <a:rPr lang="en-US" sz="800" b="1" dirty="0" err="1">
                <a:solidFill>
                  <a:srgbClr val="00B0F0"/>
                </a:solidFill>
              </a:rPr>
              <a:t>Linkedin</a:t>
            </a:r>
            <a:r>
              <a:rPr lang="en-US" sz="800" b="1" dirty="0">
                <a:solidFill>
                  <a:srgbClr val="00B0F0"/>
                </a:solidFill>
              </a:rPr>
              <a:t> page but website suggests 3 employees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A6AC92-CA62-4665-9EFE-08D91ADE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97" y="5793500"/>
            <a:ext cx="8331006" cy="60529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91440" rIns="91440" bIns="91440" anchor="ctr">
            <a:spAutoFit/>
          </a:bodyPr>
          <a:lstStyle>
            <a:defPPr>
              <a:defRPr lang="en-US"/>
            </a:defPPr>
            <a:lvl1pPr lvl="0" algn="ctr">
              <a:spcBef>
                <a:spcPts val="400"/>
              </a:spcBef>
              <a:buClr>
                <a:srgbClr val="000000"/>
              </a:buClr>
              <a:buSzPct val="80000"/>
              <a:defRPr i="1">
                <a:solidFill>
                  <a:srgbClr val="000000"/>
                </a:solidFill>
                <a:latin typeface="Arial"/>
                <a:ea typeface="Calibri" panose="020F0502020204030204" pitchFamily="34" charset="0"/>
              </a:defRPr>
            </a:lvl1pPr>
            <a:lvl2pPr marL="742950" indent="-28575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200" dirty="0"/>
              <a:t>There are fewer than 40 US truth warrior organizations, </a:t>
            </a:r>
          </a:p>
          <a:p>
            <a:r>
              <a:rPr lang="en-US" sz="1200" dirty="0"/>
              <a:t>most operating WITHOUT automation, with only 3-23 human employees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26C9A9-BF4A-4D7B-BCBD-3534A7435E14}"/>
              </a:ext>
            </a:extLst>
          </p:cNvPr>
          <p:cNvSpPr/>
          <p:nvPr/>
        </p:nvSpPr>
        <p:spPr bwMode="gray">
          <a:xfrm>
            <a:off x="557122" y="3844970"/>
            <a:ext cx="1518814" cy="27394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A4D7E7-5D4C-4BBC-83E5-1875C23B8F05}"/>
              </a:ext>
            </a:extLst>
          </p:cNvPr>
          <p:cNvSpPr/>
          <p:nvPr/>
        </p:nvSpPr>
        <p:spPr bwMode="gray">
          <a:xfrm>
            <a:off x="5045719" y="3844970"/>
            <a:ext cx="1597326" cy="27394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9144D6-4F6C-4F4D-9B62-CC5A451AEDC7}"/>
              </a:ext>
            </a:extLst>
          </p:cNvPr>
          <p:cNvSpPr/>
          <p:nvPr/>
        </p:nvSpPr>
        <p:spPr bwMode="gray">
          <a:xfrm>
            <a:off x="9329286" y="3859379"/>
            <a:ext cx="1597326" cy="27394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D71AA1-C194-467D-B06D-77DBF3FC4146}"/>
              </a:ext>
            </a:extLst>
          </p:cNvPr>
          <p:cNvSpPr/>
          <p:nvPr/>
        </p:nvSpPr>
        <p:spPr bwMode="gray">
          <a:xfrm>
            <a:off x="6701134" y="5329368"/>
            <a:ext cx="2126042" cy="27394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675697-86AE-44D1-8466-F6DB3674ACDE}"/>
              </a:ext>
            </a:extLst>
          </p:cNvPr>
          <p:cNvSpPr/>
          <p:nvPr/>
        </p:nvSpPr>
        <p:spPr bwMode="gray">
          <a:xfrm>
            <a:off x="2304881" y="5309383"/>
            <a:ext cx="2126042" cy="273949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3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Coronavirus: Will Covid-19 speed up the use of robots to replace human  workers? - BBC News">
            <a:extLst>
              <a:ext uri="{FF2B5EF4-FFF2-40B4-BE49-F238E27FC236}">
                <a16:creationId xmlns:a16="http://schemas.microsoft.com/office/drawing/2014/main" id="{E84021A6-312E-406E-AE1A-389AB7AD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08"/>
            <a:ext cx="12198592" cy="686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B4E1FE-A6FE-4942-92C5-3AEC2998C0FC}"/>
              </a:ext>
            </a:extLst>
          </p:cNvPr>
          <p:cNvSpPr txBox="1">
            <a:spLocks/>
          </p:cNvSpPr>
          <p:nvPr/>
        </p:nvSpPr>
        <p:spPr>
          <a:xfrm>
            <a:off x="533400" y="-3708"/>
            <a:ext cx="6085114" cy="777240"/>
          </a:xfrm>
          <a:prstGeom prst="rect">
            <a:avLst/>
          </a:prstGeom>
          <a:solidFill>
            <a:srgbClr val="52667E"/>
          </a:solidFill>
          <a:ln>
            <a:noFill/>
          </a:ln>
          <a:effectLst>
            <a:softEdge rad="101600"/>
          </a:effectLst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>
                <a:solidFill>
                  <a:srgbClr val="92D050"/>
                </a:solidFill>
              </a:rPr>
              <a:t>We seek to extend the efforts of the few human warriors through automation</a:t>
            </a:r>
            <a:endParaRPr lang="en-US" sz="1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1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CFE6-1950-403B-A765-C029C8046D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We seek to extend the efforts of the few human warriors through automation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1652AC8-D82D-4029-9205-6B27581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6" y="844634"/>
            <a:ext cx="1110691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A94AF-6B29-457E-9FC1-0EFF9B70D9BF}"/>
              </a:ext>
            </a:extLst>
          </p:cNvPr>
          <p:cNvSpPr/>
          <p:nvPr/>
        </p:nvSpPr>
        <p:spPr bwMode="gray">
          <a:xfrm>
            <a:off x="517106" y="1306286"/>
            <a:ext cx="3291840" cy="4942114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800" b="0" i="0" u="none" strike="noStrike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Our </a:t>
            </a:r>
            <a:r>
              <a:rPr lang="en-US">
                <a:solidFill>
                  <a:srgbClr val="4A4A4A"/>
                </a:solidFill>
                <a:latin typeface="Arial" panose="020B0604020202020204" pitchFamily="34" charset="0"/>
              </a:rPr>
              <a:t>model </a:t>
            </a:r>
            <a:r>
              <a:rPr lang="en-US" sz="1800" b="0" i="0" u="none" strike="noStrike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puts in placeholder assessments</a:t>
            </a:r>
            <a:endParaRPr lang="en-US" sz="1200" b="1">
              <a:solidFill>
                <a:schemeClr val="bg1"/>
              </a:solidFill>
            </a:endParaRP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400" b="1">
                <a:solidFill>
                  <a:schemeClr val="bg1"/>
                </a:solidFill>
              </a:rPr>
              <a:t>Think Terminator 2, not Terminator 1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90BB31-3064-4102-95EE-1DB0F8370FBF}"/>
              </a:ext>
            </a:extLst>
          </p:cNvPr>
          <p:cNvGrpSpPr/>
          <p:nvPr/>
        </p:nvGrpSpPr>
        <p:grpSpPr>
          <a:xfrm>
            <a:off x="595208" y="2625722"/>
            <a:ext cx="3516201" cy="3499368"/>
            <a:chOff x="595208" y="1406518"/>
            <a:chExt cx="3516201" cy="3499368"/>
          </a:xfrm>
        </p:grpSpPr>
        <p:pic>
          <p:nvPicPr>
            <p:cNvPr id="14340" name="Picture 4" descr="A Closer Look at the Terminator: Genisys Endoskeleton |  TheTerminatorFans.com">
              <a:extLst>
                <a:ext uri="{FF2B5EF4-FFF2-40B4-BE49-F238E27FC236}">
                  <a16:creationId xmlns:a16="http://schemas.microsoft.com/office/drawing/2014/main" id="{665AB486-ED03-49F8-9B6E-B977DE3203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14" r="27759"/>
            <a:stretch/>
          </p:blipFill>
          <p:spPr bwMode="auto">
            <a:xfrm>
              <a:off x="648170" y="1406518"/>
              <a:ext cx="3029713" cy="349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B343D82-BF1A-4A25-A9C9-54CBAD665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1727" y="1448818"/>
              <a:ext cx="482599" cy="83911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4530EE-1005-447C-A29E-FD9BB6BC72BF}"/>
                </a:ext>
              </a:extLst>
            </p:cNvPr>
            <p:cNvSpPr txBox="1"/>
            <p:nvPr/>
          </p:nvSpPr>
          <p:spPr>
            <a:xfrm>
              <a:off x="595208" y="1750484"/>
              <a:ext cx="824325" cy="369332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b="1" dirty="0">
                  <a:solidFill>
                    <a:srgbClr val="00B0F0"/>
                  </a:solidFill>
                </a:rPr>
                <a:t>News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7811CE5-0347-45E2-94D0-AEF57F4F9FCC}"/>
                </a:ext>
              </a:extLst>
            </p:cNvPr>
            <p:cNvCxnSpPr>
              <a:cxnSpLocks/>
              <a:stCxn id="25" idx="2"/>
            </p:cNvCxnSpPr>
            <p:nvPr/>
          </p:nvCxnSpPr>
          <p:spPr bwMode="gray">
            <a:xfrm rot="16200000" flipH="1">
              <a:off x="1460138" y="2298649"/>
              <a:ext cx="402156" cy="34191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B0F0"/>
              </a:solidFill>
              <a:prstDash val="dash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00A65B9-351E-4D2D-8138-B0E4DFA48ABB}"/>
                </a:ext>
              </a:extLst>
            </p:cNvPr>
            <p:cNvCxnSpPr>
              <a:cxnSpLocks/>
              <a:stCxn id="8" idx="2"/>
            </p:cNvCxnSpPr>
            <p:nvPr/>
          </p:nvCxnSpPr>
          <p:spPr bwMode="gray">
            <a:xfrm rot="16200000" flipH="1">
              <a:off x="1096244" y="2030942"/>
              <a:ext cx="588657" cy="766403"/>
            </a:xfrm>
            <a:prstGeom prst="bentConnector2">
              <a:avLst/>
            </a:prstGeom>
            <a:noFill/>
            <a:ln w="28575">
              <a:solidFill>
                <a:srgbClr val="00B0F0"/>
              </a:solidFill>
              <a:prstDash val="dash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EEBADA-6817-4A7D-B351-9926EB2C7BFA}"/>
                </a:ext>
              </a:extLst>
            </p:cNvPr>
            <p:cNvSpPr txBox="1"/>
            <p:nvPr/>
          </p:nvSpPr>
          <p:spPr>
            <a:xfrm>
              <a:off x="917502" y="2785803"/>
              <a:ext cx="1797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square" lIns="45720" rIns="4572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3E47C41-E0F8-4F65-8F64-2A3996996064}"/>
                </a:ext>
              </a:extLst>
            </p:cNvPr>
            <p:cNvSpPr txBox="1"/>
            <p:nvPr/>
          </p:nvSpPr>
          <p:spPr>
            <a:xfrm>
              <a:off x="1400389" y="1899198"/>
              <a:ext cx="1797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txBody>
            <a:bodyPr wrap="square" lIns="45720" rIns="45720" rtlCol="0">
              <a:spAutoFit/>
            </a:bodyPr>
            <a:lstStyle/>
            <a:p>
              <a:pPr algn="ctr">
                <a:spcBef>
                  <a:spcPts val="400"/>
                </a:spcBef>
              </a:pPr>
              <a:r>
                <a:rPr lang="en-US" dirty="0"/>
                <a:t>B</a:t>
              </a:r>
            </a:p>
          </p:txBody>
        </p:sp>
        <p:sp>
          <p:nvSpPr>
            <p:cNvPr id="24" name="Speech Bubble: Rectangle 23">
              <a:extLst>
                <a:ext uri="{FF2B5EF4-FFF2-40B4-BE49-F238E27FC236}">
                  <a16:creationId xmlns:a16="http://schemas.microsoft.com/office/drawing/2014/main" id="{90CC5D5C-4298-4541-9323-FAEE8545D248}"/>
                </a:ext>
              </a:extLst>
            </p:cNvPr>
            <p:cNvSpPr/>
            <p:nvPr/>
          </p:nvSpPr>
          <p:spPr bwMode="gray">
            <a:xfrm>
              <a:off x="3144048" y="2564929"/>
              <a:ext cx="967361" cy="864071"/>
            </a:xfrm>
            <a:prstGeom prst="wedgeRectCallout">
              <a:avLst>
                <a:gd name="adj1" fmla="val -125373"/>
                <a:gd name="adj2" fmla="val 59198"/>
              </a:avLst>
            </a:prstGeom>
            <a:solidFill>
              <a:srgbClr val="92D05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45720" tIns="45720" rIns="45720" bIns="45720" rtlCol="0" anchor="t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B: Not Fake </a:t>
              </a:r>
            </a:p>
          </p:txBody>
        </p:sp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392A8B87-735B-4488-90E9-7C6802537191}"/>
                </a:ext>
              </a:extLst>
            </p:cNvPr>
            <p:cNvSpPr/>
            <p:nvPr/>
          </p:nvSpPr>
          <p:spPr bwMode="gray">
            <a:xfrm>
              <a:off x="3144047" y="3802042"/>
              <a:ext cx="967361" cy="864070"/>
            </a:xfrm>
            <a:prstGeom prst="wedgeRectCallout">
              <a:avLst>
                <a:gd name="adj1" fmla="val -119747"/>
                <a:gd name="adj2" fmla="val -70229"/>
              </a:avLst>
            </a:prstGeom>
            <a:solidFill>
              <a:srgbClr val="FFC0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45720" tIns="45720" rIns="45720" bIns="45720" rtlCol="0" anchor="b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A: Fake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D8B7A32-E9AC-4719-8D99-CB5196706439}"/>
              </a:ext>
            </a:extLst>
          </p:cNvPr>
          <p:cNvSpPr/>
          <p:nvPr/>
        </p:nvSpPr>
        <p:spPr bwMode="gray">
          <a:xfrm>
            <a:off x="8313799" y="1306286"/>
            <a:ext cx="3291840" cy="4942114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800" b="0" i="0" u="none" strike="noStrike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Humans can prioritize based on probabilistic assessments by model</a:t>
            </a:r>
            <a:endParaRPr lang="en-US" sz="1200" b="1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2FDA1-BA1C-45DD-B465-7A3AC32E069F}"/>
              </a:ext>
            </a:extLst>
          </p:cNvPr>
          <p:cNvGrpSpPr/>
          <p:nvPr/>
        </p:nvGrpSpPr>
        <p:grpSpPr>
          <a:xfrm>
            <a:off x="8361842" y="2595565"/>
            <a:ext cx="3195754" cy="3529525"/>
            <a:chOff x="8361842" y="1376361"/>
            <a:chExt cx="3195754" cy="3529525"/>
          </a:xfrm>
        </p:grpSpPr>
        <p:pic>
          <p:nvPicPr>
            <p:cNvPr id="14344" name="Picture 8" descr="What can machine learning do? Workforce implications | Science">
              <a:extLst>
                <a:ext uri="{FF2B5EF4-FFF2-40B4-BE49-F238E27FC236}">
                  <a16:creationId xmlns:a16="http://schemas.microsoft.com/office/drawing/2014/main" id="{2E9255D4-32DC-4110-9D1D-69AC9B1C0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05" b="14062"/>
            <a:stretch/>
          </p:blipFill>
          <p:spPr bwMode="auto">
            <a:xfrm>
              <a:off x="8361842" y="3705184"/>
              <a:ext cx="3195754" cy="1200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10" descr="Coronavirus: Will Covid-19 speed up the use of robots to replace human  workers? - BBC News">
              <a:extLst>
                <a:ext uri="{FF2B5EF4-FFF2-40B4-BE49-F238E27FC236}">
                  <a16:creationId xmlns:a16="http://schemas.microsoft.com/office/drawing/2014/main" id="{6CE5103D-C8EF-4E97-BD5A-B5E66CB75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1566" y="1376361"/>
              <a:ext cx="3162264" cy="177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DA429B6-2ED8-476E-B340-2FB87FE691AA}"/>
                </a:ext>
              </a:extLst>
            </p:cNvPr>
            <p:cNvSpPr/>
            <p:nvPr/>
          </p:nvSpPr>
          <p:spPr bwMode="gray">
            <a:xfrm rot="10800000">
              <a:off x="8531981" y="3217166"/>
              <a:ext cx="2798029" cy="683231"/>
            </a:xfrm>
            <a:prstGeom prst="triangle">
              <a:avLst>
                <a:gd name="adj" fmla="val 50283"/>
              </a:avLst>
            </a:prstGeom>
            <a:solidFill>
              <a:srgbClr val="00B0F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45720" tIns="45720" rIns="45720" bIns="45720" rtlCol="0" anchor="t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30" name="Picture 2" descr="Scatterplot of mean_satisfaction by births overlaid with the fit line, a 95% confidence band and lower and upper 95% prediction limits.">
              <a:extLst>
                <a:ext uri="{FF2B5EF4-FFF2-40B4-BE49-F238E27FC236}">
                  <a16:creationId xmlns:a16="http://schemas.microsoft.com/office/drawing/2014/main" id="{9094D851-B981-4DA6-91BE-A6F92771D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7816" y="3261891"/>
              <a:ext cx="606356" cy="454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E0B5BFA-8830-450D-84A3-28F7BD751864}"/>
              </a:ext>
            </a:extLst>
          </p:cNvPr>
          <p:cNvSpPr/>
          <p:nvPr/>
        </p:nvSpPr>
        <p:spPr bwMode="gray">
          <a:xfrm>
            <a:off x="4414926" y="1306286"/>
            <a:ext cx="3291840" cy="4942114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800" b="0" i="0" u="none" strike="noStrike" dirty="0">
                <a:solidFill>
                  <a:srgbClr val="4A4A4A"/>
                </a:solidFill>
                <a:effectLst/>
                <a:latin typeface="Arial" panose="020B0604020202020204" pitchFamily="34" charset="0"/>
              </a:rPr>
              <a:t>Assessment can still be post-edited by live humans</a:t>
            </a:r>
          </a:p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800" b="0" i="0" u="none" strike="noStrike" dirty="0">
              <a:solidFill>
                <a:srgbClr val="4A4A4A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98336C-69A1-4EF0-AE92-FF2DAA067284}"/>
              </a:ext>
            </a:extLst>
          </p:cNvPr>
          <p:cNvGrpSpPr/>
          <p:nvPr/>
        </p:nvGrpSpPr>
        <p:grpSpPr>
          <a:xfrm>
            <a:off x="4491004" y="2642200"/>
            <a:ext cx="3158044" cy="3482890"/>
            <a:chOff x="4491004" y="2642200"/>
            <a:chExt cx="3158044" cy="348289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DCA3243-F04F-4009-8D31-D7803E103A86}"/>
                </a:ext>
              </a:extLst>
            </p:cNvPr>
            <p:cNvGrpSpPr/>
            <p:nvPr/>
          </p:nvGrpSpPr>
          <p:grpSpPr>
            <a:xfrm>
              <a:off x="4491004" y="4372490"/>
              <a:ext cx="3158044" cy="1752600"/>
              <a:chOff x="4491004" y="4633747"/>
              <a:chExt cx="3158044" cy="1752600"/>
            </a:xfrm>
          </p:grpSpPr>
          <p:pic>
            <p:nvPicPr>
              <p:cNvPr id="14350" name="Picture 14" descr="51 Best Action Movies of All Time">
                <a:extLst>
                  <a:ext uri="{FF2B5EF4-FFF2-40B4-BE49-F238E27FC236}">
                    <a16:creationId xmlns:a16="http://schemas.microsoft.com/office/drawing/2014/main" id="{5B2D98E7-CD61-4AD6-BDF8-2859ABA3B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717"/>
              <a:stretch/>
            </p:blipFill>
            <p:spPr bwMode="auto">
              <a:xfrm>
                <a:off x="5423281" y="4633747"/>
                <a:ext cx="2225767" cy="1752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3A801A1-42E8-461E-B3EB-B1A10F81D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1004" y="4714467"/>
                <a:ext cx="1646373" cy="1627814"/>
              </a:xfrm>
              <a:prstGeom prst="rect">
                <a:avLst/>
              </a:prstGeom>
            </p:spPr>
          </p:pic>
        </p:grpSp>
        <p:sp>
          <p:nvSpPr>
            <p:cNvPr id="43" name="Speech Bubble: Oval 42">
              <a:extLst>
                <a:ext uri="{FF2B5EF4-FFF2-40B4-BE49-F238E27FC236}">
                  <a16:creationId xmlns:a16="http://schemas.microsoft.com/office/drawing/2014/main" id="{75329073-FDBD-4BEA-B5F5-F5AE32725780}"/>
                </a:ext>
              </a:extLst>
            </p:cNvPr>
            <p:cNvSpPr/>
            <p:nvPr/>
          </p:nvSpPr>
          <p:spPr bwMode="gray">
            <a:xfrm>
              <a:off x="4550587" y="2642200"/>
              <a:ext cx="3034579" cy="1031882"/>
            </a:xfrm>
            <a:prstGeom prst="wedgeEllipseCallout">
              <a:avLst>
                <a:gd name="adj1" fmla="val 17909"/>
                <a:gd name="adj2" fmla="val 118099"/>
              </a:avLst>
            </a:prstGeom>
            <a:solidFill>
              <a:srgbClr val="00B0F0"/>
            </a:solidFill>
            <a:ln w="19050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square" lIns="45720" tIns="45720" rIns="45720" bIns="4572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b="1" dirty="0">
                  <a:solidFill>
                    <a:schemeClr val="bg1"/>
                  </a:solidFill>
                </a:rPr>
                <a:t>Yes, but can we trust the model?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6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702B8C8C-398C-45D0-A9B5-8D43CA13FDEF}"/>
              </a:ext>
            </a:extLst>
          </p:cNvPr>
          <p:cNvSpPr txBox="1"/>
          <p:nvPr/>
        </p:nvSpPr>
        <p:spPr>
          <a:xfrm>
            <a:off x="8374523" y="1485900"/>
            <a:ext cx="3284077" cy="192873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 algn="ctr">
              <a:spcBef>
                <a:spcPts val="400"/>
              </a:spcBef>
            </a:pPr>
            <a:endParaRPr lang="en-US" sz="1200" dirty="0">
              <a:solidFill>
                <a:srgbClr val="FFC000"/>
              </a:solidFill>
            </a:endParaRP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92D050"/>
                </a:solidFill>
              </a:rPr>
              <a:t>There is 22% probability this story is fake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57FC25-E959-43D8-8D59-FF9F9F007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890" y="1524927"/>
            <a:ext cx="2764010" cy="1654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08CFE6-1950-403B-A765-C029C8046D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Commercialization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1652AC8-D82D-4029-9205-6B27581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6" y="844634"/>
            <a:ext cx="11106911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Our app available for free to non-profit orgs in exchange for gold label data to continually improve our model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Our app then extended (for pay) to for-profit social media/news outlets, automatically certifying shared content</a:t>
            </a:r>
          </a:p>
        </p:txBody>
      </p:sp>
      <p:pic>
        <p:nvPicPr>
          <p:cNvPr id="4" name="Picture 4" descr="A Closer Look at the Terminator: Genisys Endoskeleton |  TheTerminatorFans.com">
            <a:extLst>
              <a:ext uri="{FF2B5EF4-FFF2-40B4-BE49-F238E27FC236}">
                <a16:creationId xmlns:a16="http://schemas.microsoft.com/office/drawing/2014/main" id="{6A10066F-70E6-4E3D-BA73-E7BAFC6B9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4" r="27759"/>
          <a:stretch/>
        </p:blipFill>
        <p:spPr bwMode="auto">
          <a:xfrm>
            <a:off x="508000" y="1521030"/>
            <a:ext cx="1669143" cy="192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98B729-0072-4039-9F7F-D5022F6F2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7762" y="4891407"/>
            <a:ext cx="3173141" cy="1239614"/>
          </a:xfrm>
          <a:prstGeom prst="rect">
            <a:avLst/>
          </a:prstGeom>
          <a:ln w="28575">
            <a:solidFill>
              <a:srgbClr val="4F3287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0637FC7-8301-4B34-B40C-FC0D06CCB75D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 bwMode="gray">
          <a:xfrm>
            <a:off x="2177143" y="2484974"/>
            <a:ext cx="1827190" cy="2406433"/>
          </a:xfrm>
          <a:prstGeom prst="bentConnector2">
            <a:avLst/>
          </a:prstGeom>
          <a:noFill/>
          <a:ln w="76200">
            <a:solidFill>
              <a:srgbClr val="00B0F0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97A3AD4-380F-4363-984E-F67570A1D564}"/>
              </a:ext>
            </a:extLst>
          </p:cNvPr>
          <p:cNvCxnSpPr>
            <a:cxnSpLocks/>
            <a:stCxn id="12" idx="1"/>
            <a:endCxn id="4" idx="2"/>
          </p:cNvCxnSpPr>
          <p:nvPr/>
        </p:nvCxnSpPr>
        <p:spPr bwMode="gray">
          <a:xfrm rot="10800000">
            <a:off x="1342572" y="3448918"/>
            <a:ext cx="1075190" cy="2062296"/>
          </a:xfrm>
          <a:prstGeom prst="bentConnector2">
            <a:avLst/>
          </a:prstGeom>
          <a:noFill/>
          <a:ln w="76200">
            <a:solidFill>
              <a:srgbClr val="00B0F0"/>
            </a:solidFill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FC161CB1-89E8-4265-9E41-B82D5AE3DFDD}"/>
              </a:ext>
            </a:extLst>
          </p:cNvPr>
          <p:cNvSpPr/>
          <p:nvPr/>
        </p:nvSpPr>
        <p:spPr bwMode="gray">
          <a:xfrm>
            <a:off x="3736440" y="2179834"/>
            <a:ext cx="967361" cy="864071"/>
          </a:xfrm>
          <a:prstGeom prst="wedgeRectCallout">
            <a:avLst>
              <a:gd name="adj1" fmla="val -110969"/>
              <a:gd name="adj2" fmla="val -10344"/>
            </a:avLst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B: Not Fake 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8868024C-1CE2-46EA-8E39-A6D6E7A42B08}"/>
              </a:ext>
            </a:extLst>
          </p:cNvPr>
          <p:cNvSpPr/>
          <p:nvPr/>
        </p:nvSpPr>
        <p:spPr bwMode="gray">
          <a:xfrm>
            <a:off x="3778462" y="2216020"/>
            <a:ext cx="967361" cy="864070"/>
          </a:xfrm>
          <a:prstGeom prst="wedgeRectCallout">
            <a:avLst>
              <a:gd name="adj1" fmla="val -120648"/>
              <a:gd name="adj2" fmla="val -7742"/>
            </a:avLst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b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A: Fake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A9E0ABE7-B804-4817-9700-6B484C9C1CCF}"/>
              </a:ext>
            </a:extLst>
          </p:cNvPr>
          <p:cNvSpPr/>
          <p:nvPr/>
        </p:nvSpPr>
        <p:spPr bwMode="gray">
          <a:xfrm>
            <a:off x="3846286" y="2298723"/>
            <a:ext cx="967361" cy="864071"/>
          </a:xfrm>
          <a:prstGeom prst="wedgeRectCallout">
            <a:avLst>
              <a:gd name="adj1" fmla="val -110969"/>
              <a:gd name="adj2" fmla="val -10344"/>
            </a:avLst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B: Not Fake 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C9745DA0-0243-475C-A95C-D21444D1814B}"/>
              </a:ext>
            </a:extLst>
          </p:cNvPr>
          <p:cNvSpPr/>
          <p:nvPr/>
        </p:nvSpPr>
        <p:spPr bwMode="gray">
          <a:xfrm>
            <a:off x="3930862" y="2368420"/>
            <a:ext cx="967361" cy="864070"/>
          </a:xfrm>
          <a:prstGeom prst="wedgeRectCallout">
            <a:avLst>
              <a:gd name="adj1" fmla="val -120648"/>
              <a:gd name="adj2" fmla="val -7742"/>
            </a:avLst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b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A: Fake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043D92D4-9B4C-416E-90B9-70DE396EB2B4}"/>
              </a:ext>
            </a:extLst>
          </p:cNvPr>
          <p:cNvSpPr/>
          <p:nvPr/>
        </p:nvSpPr>
        <p:spPr bwMode="gray">
          <a:xfrm>
            <a:off x="4007062" y="2404265"/>
            <a:ext cx="967361" cy="864071"/>
          </a:xfrm>
          <a:prstGeom prst="wedgeRectCallout">
            <a:avLst>
              <a:gd name="adj1" fmla="val -110969"/>
              <a:gd name="adj2" fmla="val -10344"/>
            </a:avLst>
          </a:prstGeom>
          <a:solidFill>
            <a:srgbClr val="92D05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t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B: Not Fake 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19B0C65E-73A6-48FA-9970-0709B03CCE26}"/>
              </a:ext>
            </a:extLst>
          </p:cNvPr>
          <p:cNvSpPr/>
          <p:nvPr/>
        </p:nvSpPr>
        <p:spPr bwMode="gray">
          <a:xfrm>
            <a:off x="4083262" y="2520820"/>
            <a:ext cx="967361" cy="864070"/>
          </a:xfrm>
          <a:prstGeom prst="wedgeRectCallout">
            <a:avLst>
              <a:gd name="adj1" fmla="val -120648"/>
              <a:gd name="adj2" fmla="val -7742"/>
            </a:avLst>
          </a:prstGeom>
          <a:solidFill>
            <a:srgbClr val="FFC00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b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b="1" dirty="0">
                <a:solidFill>
                  <a:schemeClr val="bg1"/>
                </a:solidFill>
              </a:rPr>
              <a:t>A: Fake</a:t>
            </a:r>
          </a:p>
        </p:txBody>
      </p:sp>
      <p:pic>
        <p:nvPicPr>
          <p:cNvPr id="17410" name="Picture 2" descr="task, document, paper, descending, priority, tasks, documents Icon">
            <a:extLst>
              <a:ext uri="{FF2B5EF4-FFF2-40B4-BE49-F238E27FC236}">
                <a16:creationId xmlns:a16="http://schemas.microsoft.com/office/drawing/2014/main" id="{A7FF2063-7EF9-4494-A18A-2671EBDB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74" y="4891406"/>
            <a:ext cx="1325902" cy="132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7DA69B7-C69C-4291-8FA7-A3A3D8E0BF80}"/>
              </a:ext>
            </a:extLst>
          </p:cNvPr>
          <p:cNvSpPr/>
          <p:nvPr/>
        </p:nvSpPr>
        <p:spPr bwMode="gray">
          <a:xfrm rot="5400000">
            <a:off x="4504543" y="3365398"/>
            <a:ext cx="3397491" cy="478760"/>
          </a:xfrm>
          <a:prstGeom prst="triangl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pic>
        <p:nvPicPr>
          <p:cNvPr id="17418" name="Picture 10" descr="Facebook logo 2019 Logo Icon of Flat style - Available in SVG, PNG, EPS, AI  &amp; Icon fonts">
            <a:extLst>
              <a:ext uri="{FF2B5EF4-FFF2-40B4-BE49-F238E27FC236}">
                <a16:creationId xmlns:a16="http://schemas.microsoft.com/office/drawing/2014/main" id="{077408DB-6790-4B44-95A7-D44C6E3D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05" y="1576654"/>
            <a:ext cx="781594" cy="78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Google icon">
            <a:extLst>
              <a:ext uri="{FF2B5EF4-FFF2-40B4-BE49-F238E27FC236}">
                <a16:creationId xmlns:a16="http://schemas.microsoft.com/office/drawing/2014/main" id="{5B5D7F42-C861-41A6-AB39-3A95771B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530" y="2790614"/>
            <a:ext cx="729343" cy="72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Twitter Icon of Flat style - Available in SVG, PNG, EPS, AI &amp; Icon fonts">
            <a:extLst>
              <a:ext uri="{FF2B5EF4-FFF2-40B4-BE49-F238E27FC236}">
                <a16:creationId xmlns:a16="http://schemas.microsoft.com/office/drawing/2014/main" id="{942584AE-B39B-4AC1-B55B-2139EC5F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04" y="3952323"/>
            <a:ext cx="781593" cy="78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4" name="Picture 16">
            <a:extLst>
              <a:ext uri="{FF2B5EF4-FFF2-40B4-BE49-F238E27FC236}">
                <a16:creationId xmlns:a16="http://schemas.microsoft.com/office/drawing/2014/main" id="{33328898-61F3-493E-97AF-9CFAF186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404" y="5166281"/>
            <a:ext cx="776151" cy="77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0" name="Picture 22" descr="Share icon">
            <a:extLst>
              <a:ext uri="{FF2B5EF4-FFF2-40B4-BE49-F238E27FC236}">
                <a16:creationId xmlns:a16="http://schemas.microsoft.com/office/drawing/2014/main" id="{9BDB9462-1CB2-4CF2-9D3A-D328307A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548" y="3520509"/>
            <a:ext cx="645945" cy="64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DFD4EE-647F-43A5-834F-5E9EFF9565EC}"/>
              </a:ext>
            </a:extLst>
          </p:cNvPr>
          <p:cNvSpPr txBox="1"/>
          <p:nvPr/>
        </p:nvSpPr>
        <p:spPr>
          <a:xfrm>
            <a:off x="8374888" y="4267200"/>
            <a:ext cx="3284077" cy="216469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45720" rIns="45720" rtlCol="0">
            <a:spAutoFit/>
          </a:bodyPr>
          <a:lstStyle/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 algn="ctr">
              <a:spcBef>
                <a:spcPts val="400"/>
              </a:spcBef>
            </a:pPr>
            <a:endParaRPr lang="en-US" sz="1200" dirty="0"/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rgbClr val="FFC000"/>
                </a:solidFill>
              </a:rPr>
              <a:t>There is 87% probability this story is fake</a:t>
            </a:r>
          </a:p>
        </p:txBody>
      </p:sp>
      <p:pic>
        <p:nvPicPr>
          <p:cNvPr id="17426" name="Picture 18" descr="Download free Share icon">
            <a:extLst>
              <a:ext uri="{FF2B5EF4-FFF2-40B4-BE49-F238E27FC236}">
                <a16:creationId xmlns:a16="http://schemas.microsoft.com/office/drawing/2014/main" id="{9235A73B-B0DD-4C66-A559-4B2B5A1AC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2" y="2085193"/>
            <a:ext cx="559342" cy="55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2" name="Picture 24">
            <a:extLst>
              <a:ext uri="{FF2B5EF4-FFF2-40B4-BE49-F238E27FC236}">
                <a16:creationId xmlns:a16="http://schemas.microsoft.com/office/drawing/2014/main" id="{E8E6F48C-461A-4C5D-8659-36A25D18C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897" y="4922209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A Closer Look at the Terminator: Genisys Endoskeleton |  TheTerminatorFans.com">
            <a:extLst>
              <a:ext uri="{FF2B5EF4-FFF2-40B4-BE49-F238E27FC236}">
                <a16:creationId xmlns:a16="http://schemas.microsoft.com/office/drawing/2014/main" id="{8B03983D-918C-4723-B261-535F7768A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4" r="27759"/>
          <a:stretch/>
        </p:blipFill>
        <p:spPr bwMode="auto">
          <a:xfrm>
            <a:off x="11221308" y="2920738"/>
            <a:ext cx="406135" cy="46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A Closer Look at the Terminator: Genisys Endoskeleton |  TheTerminatorFans.com">
            <a:extLst>
              <a:ext uri="{FF2B5EF4-FFF2-40B4-BE49-F238E27FC236}">
                <a16:creationId xmlns:a16="http://schemas.microsoft.com/office/drawing/2014/main" id="{2A4444FE-78D6-4AAB-B1CD-9837C3218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14" r="27759"/>
          <a:stretch/>
        </p:blipFill>
        <p:spPr bwMode="auto">
          <a:xfrm>
            <a:off x="11221308" y="5942432"/>
            <a:ext cx="388787" cy="44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FC92680-544E-4418-85BF-4206E4CA14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21825" y="5053833"/>
            <a:ext cx="2786064" cy="5914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B7A6373-DF86-4DF9-B7AB-47394924B5A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72324" y="4922209"/>
            <a:ext cx="786941" cy="2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CFE6-1950-403B-A765-C029C8046D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Picture Our Concept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1652AC8-D82D-4029-9205-6B275813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056" y="844634"/>
            <a:ext cx="11106911" cy="8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ea typeface="Calibri" panose="020F0502020204030204" pitchFamily="34" charset="0"/>
              </a:rPr>
              <a:t>To become an established brand, we enable social/media new consumers to paste in an article URL or simply text in order to obtain our assessment</a:t>
            </a:r>
          </a:p>
          <a:p>
            <a:pPr>
              <a:spcBef>
                <a:spcPts val="400"/>
              </a:spcBef>
              <a:buClr>
                <a:srgbClr val="000000"/>
              </a:buClr>
              <a:buSzPct val="80000"/>
            </a:pPr>
            <a:endParaRPr lang="en-US" sz="1800" i="1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6C0C3-B859-4707-9821-3F421DFA5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02" r="21813"/>
          <a:stretch/>
        </p:blipFill>
        <p:spPr>
          <a:xfrm>
            <a:off x="515056" y="1906031"/>
            <a:ext cx="5374955" cy="339749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16386" name="Picture 2" descr="Active Learning and Human-in-the-Loop">
            <a:extLst>
              <a:ext uri="{FF2B5EF4-FFF2-40B4-BE49-F238E27FC236}">
                <a16:creationId xmlns:a16="http://schemas.microsoft.com/office/drawing/2014/main" id="{257B6365-6444-4349-922F-A347B23AD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1" t="17249" r="6287" b="6782"/>
          <a:stretch/>
        </p:blipFill>
        <p:spPr bwMode="auto">
          <a:xfrm>
            <a:off x="6516567" y="1906031"/>
            <a:ext cx="5105400" cy="346601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F382E34-992A-4163-9A6C-B89E43AC5052}"/>
              </a:ext>
            </a:extLst>
          </p:cNvPr>
          <p:cNvSpPr/>
          <p:nvPr/>
        </p:nvSpPr>
        <p:spPr bwMode="gray">
          <a:xfrm rot="5400000">
            <a:off x="4504543" y="3365398"/>
            <a:ext cx="3397491" cy="478760"/>
          </a:xfrm>
          <a:prstGeom prst="triangl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45720" bIns="4572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53911-7B2A-4C25-9A8C-E48DDA0EF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24" y="6075713"/>
            <a:ext cx="10080518" cy="313265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91440" rIns="91440" bIns="91440" anchor="ctr">
            <a:spAutoFit/>
          </a:bodyPr>
          <a:lstStyle>
            <a:lvl1pPr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 algn="ctr">
              <a:spcBef>
                <a:spcPts val="400"/>
              </a:spcBef>
              <a:buClr>
                <a:srgbClr val="000000"/>
              </a:buClr>
              <a:buSzPct val="80000"/>
            </a:pPr>
            <a:r>
              <a:rPr lang="en-US" sz="1800" i="1" dirty="0">
                <a:solidFill>
                  <a:srgbClr val="000000"/>
                </a:solidFill>
                <a:latin typeface="Arial"/>
                <a:ea typeface="Calibri" panose="020F0502020204030204" pitchFamily="34" charset="0"/>
                <a:cs typeface="+mn-cs"/>
              </a:rPr>
              <a:t>Articles with URLs along with our assessments are collected to chart our accuracy over time</a:t>
            </a:r>
          </a:p>
        </p:txBody>
      </p:sp>
    </p:spTree>
    <p:extLst>
      <p:ext uri="{BB962C8B-B14F-4D97-AF65-F5344CB8AC3E}">
        <p14:creationId xmlns:p14="http://schemas.microsoft.com/office/powerpoint/2010/main" val="10305856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223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S_Consulting_Report_R1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45720" tIns="45720" rIns="45720" bIns="45720" rtlCol="0" anchor="ctr"/>
      <a:lstStyle>
        <a:defPPr algn="ctr">
          <a:lnSpc>
            <a:spcPct val="106000"/>
          </a:lnSpc>
          <a:buFont typeface="Wingdings 2" pitchFamily="18" charset="2"/>
          <a:buNone/>
          <a:defRPr sz="1200" b="1" dirty="0" smtClean="0">
            <a:solidFill>
              <a:schemeClr val="bg1"/>
            </a:solidFill>
          </a:defRPr>
        </a:defPPr>
      </a:lstStyle>
    </a:spDef>
    <a:lnDef>
      <a:spPr bwMode="gray">
        <a:noFill/>
        <a:ln w="12700">
          <a:solidFill>
            <a:schemeClr val="tx1"/>
          </a:solidFill>
          <a:round/>
          <a:headEnd type="none" w="med" len="med"/>
          <a:tailEnd type="non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  <a:txDef>
      <a:spPr>
        <a:noFill/>
      </a:spPr>
      <a:bodyPr wrap="none" lIns="45720" rIns="45720" rtlCol="0">
        <a:spAutoFit/>
      </a:bodyPr>
      <a:lstStyle>
        <a:defPPr algn="ctr">
          <a:spcBef>
            <a:spcPts val="400"/>
          </a:spcBef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Application xmlns="http://www.sap.com/cof/ao/powerpoint/application">
  <com.sap.ip.bi.pioneer>
    <Version>4</Version>
    <AAO_Revision>2.3.0.57241</AAO_Revision>
    <RefreshOnOpen>False</RefreshOnOpen>
    <PlanningModeSetToChangeMode>True</PlanningModeSetToChangeMode>
    <Cleaned>False</Cleaned>
    <ForcePromptOnInitialRefresh>False</ForcePromptOnInitialRefresh>
    <StorePromptsInDocument>True</StorePromptsInDocument>
    <MergeVariables>False</MergeVariables>
    <WorkingMode>Local</WorkingMode>
    <RefreshPlanningObjectsOnRefreshAll>True</RefreshPlanningObjectsOnRefreshAll>
    <Items/>
  </com.sap.ip.bi.pioneer>
</Application>
</file>

<file path=customXml/item2.xml><?xml version="1.0" encoding="utf-8"?>
<Application xmlns="http://www.sap.com/cof/powerpoint/application">
  <Version>2</Version>
  <Revision>2.3.0.57241</Revision>
</Applica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E42361E2DEA4B93DA082841A2B367" ma:contentTypeVersion="" ma:contentTypeDescription="Create a new document." ma:contentTypeScope="" ma:versionID="844cb85377d09104ff00c2852f3af6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8AA884-0C60-4B4B-9B4F-8336ECF78E10}">
  <ds:schemaRefs>
    <ds:schemaRef ds:uri="http://www.sap.com/cof/ao/powerpoint/application"/>
  </ds:schemaRefs>
</ds:datastoreItem>
</file>

<file path=customXml/itemProps2.xml><?xml version="1.0" encoding="utf-8"?>
<ds:datastoreItem xmlns:ds="http://schemas.openxmlformats.org/officeDocument/2006/customXml" ds:itemID="{0FCB187F-D691-42B7-920B-01EB44A159C4}">
  <ds:schemaRefs>
    <ds:schemaRef ds:uri="http://www.sap.com/cof/powerpoint/application"/>
  </ds:schemaRefs>
</ds:datastoreItem>
</file>

<file path=customXml/itemProps3.xml><?xml version="1.0" encoding="utf-8"?>
<ds:datastoreItem xmlns:ds="http://schemas.openxmlformats.org/officeDocument/2006/customXml" ds:itemID="{E8885B1E-000F-41AC-997F-1F308A36F60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1D21C00B-8A61-4624-845D-F78C25DC073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AC39E71B-3FC6-4B65-8C2E-E968616C7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20660</TotalTime>
  <Words>606</Words>
  <Application>Microsoft Office PowerPoint</Application>
  <PresentationFormat>Widescreen</PresentationFormat>
  <Paragraphs>77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US_Consulting_Report_R1.1</vt:lpstr>
      <vt:lpstr>think-cell Slide</vt:lpstr>
      <vt:lpstr>“In Search of the Real Fake News”</vt:lpstr>
      <vt:lpstr>“As Fake News Spreads Lies, More Readers Shrug at the Truth”-- New York Times</vt:lpstr>
      <vt:lpstr>The disinformation is manually detected by human truth warriors</vt:lpstr>
      <vt:lpstr>The disinformation is manually detected by human truth warriors</vt:lpstr>
      <vt:lpstr>PowerPoint Presentation</vt:lpstr>
      <vt:lpstr>We seek to extend the efforts of the few human warriors through automation</vt:lpstr>
      <vt:lpstr>Commercialization</vt:lpstr>
      <vt:lpstr>Picture Our Concept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Homework</dc:title>
  <dc:creator>Dean Rahman</dc:creator>
  <cp:lastModifiedBy>Rahman, Dean</cp:lastModifiedBy>
  <cp:revision>1269</cp:revision>
  <cp:lastPrinted>2020-10-19T23:58:53Z</cp:lastPrinted>
  <dcterms:modified xsi:type="dcterms:W3CDTF">2020-10-20T11:58:13Z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f6e7e058-fcd3-4e4d-bc81-bc82f76dd3c5</vt:lpwstr>
  </property>
  <property fmtid="{D5CDD505-2E9C-101B-9397-08002B2CF9AE}" pid="4" name="ContentTypeId">
    <vt:lpwstr>0x010100B0BE42361E2DEA4B93DA082841A2B367</vt:lpwstr>
  </property>
</Properties>
</file>