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Bell MT" panose="02020503060305020303" pitchFamily="18" charset="0"/>
      <p:regular r:id="rId18"/>
      <p:bold r:id="rId19"/>
      <p:italic r:id="rId20"/>
      <p:boldItalic r:id="rId21"/>
    </p:embeddedFont>
    <p:embeddedFont>
      <p:font typeface="Malgun Gothic" panose="020B0503020000020004" pitchFamily="34" charset="-12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B5KAmHKzmm/z9bARt5B52EnB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73878"/>
  </p:normalViewPr>
  <p:slideViewPr>
    <p:cSldViewPr snapToGrid="0" snapToObjects="1">
      <p:cViewPr varScale="1">
        <p:scale>
          <a:sx n="93" d="100"/>
          <a:sy n="93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533abfa3d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DFDFD"/>
              </a:highlight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93" name="Google Shape;193;g10533abfa3d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62f4cea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latinLnBrk="1"/>
            <a:endParaRPr dirty="0"/>
          </a:p>
        </p:txBody>
      </p:sp>
      <p:sp>
        <p:nvSpPr>
          <p:cNvPr id="213" name="Google Shape;213;g1062f4cea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533abfa3d_1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g10533abfa3d_1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33abfa3d_1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10533abfa3d_1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33abfa3d_1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dirty="0"/>
          </a:p>
        </p:txBody>
      </p:sp>
      <p:sp>
        <p:nvSpPr>
          <p:cNvPr id="90" name="Google Shape;90;g10533abfa3d_1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533abfa3d_1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g10533abfa3d_1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33abfa3d_1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10533abfa3d_1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33abfa3d_1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10533abfa3d_1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0"/>
            <a:endParaRPr dirty="0"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33abfa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71" name="Google Shape;171;g10533abfa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533abfa3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 MT"/>
              <a:buAutoNum type="arabicPeriod"/>
            </a:pPr>
            <a:endParaRPr sz="1400" dirty="0">
              <a:solidFill>
                <a:schemeClr val="dk1"/>
              </a:solidFill>
              <a:highlight>
                <a:srgbClr val="FDFDFD"/>
              </a:highlight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83" name="Google Shape;183;g10533abfa3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/>
        </p:nvSpPr>
        <p:spPr>
          <a:xfrm>
            <a:off x="11341100" y="0"/>
            <a:ext cx="850900" cy="8509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/>
          <p:nvPr/>
        </p:nvSpPr>
        <p:spPr>
          <a:xfrm>
            <a:off x="11341100" y="0"/>
            <a:ext cx="850900" cy="8509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>
  <p:cSld name="제목 및 세로 텍스트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0533abfa3d_10_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10533abfa3d_10_64"/>
          <p:cNvSpPr/>
          <p:nvPr/>
        </p:nvSpPr>
        <p:spPr>
          <a:xfrm>
            <a:off x="11341100" y="0"/>
            <a:ext cx="850800" cy="8508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533abfa3d_10_67"/>
          <p:cNvSpPr/>
          <p:nvPr/>
        </p:nvSpPr>
        <p:spPr>
          <a:xfrm>
            <a:off x="0" y="0"/>
            <a:ext cx="7607400" cy="68580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>
  <p:cSld name="캡션 있는 콘텐츠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533abfa3d_10_69"/>
          <p:cNvSpPr/>
          <p:nvPr/>
        </p:nvSpPr>
        <p:spPr>
          <a:xfrm>
            <a:off x="10909300" y="0"/>
            <a:ext cx="978000" cy="15366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>
  <p:cSld name="캡션 있는 그림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533abfa3d_10_71"/>
          <p:cNvSpPr/>
          <p:nvPr/>
        </p:nvSpPr>
        <p:spPr>
          <a:xfrm>
            <a:off x="0" y="6413500"/>
            <a:ext cx="12192000" cy="4446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533abfa3d_10_73"/>
          <p:cNvSpPr/>
          <p:nvPr/>
        </p:nvSpPr>
        <p:spPr>
          <a:xfrm>
            <a:off x="247650" y="241300"/>
            <a:ext cx="11696700" cy="63753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g10533abfa3d_10_73"/>
          <p:cNvSpPr/>
          <p:nvPr/>
        </p:nvSpPr>
        <p:spPr>
          <a:xfrm>
            <a:off x="7937500" y="723900"/>
            <a:ext cx="3562500" cy="54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33abfa3d_10_76"/>
          <p:cNvSpPr/>
          <p:nvPr/>
        </p:nvSpPr>
        <p:spPr>
          <a:xfrm>
            <a:off x="0" y="0"/>
            <a:ext cx="12192000" cy="4446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33abfa3d_10_78"/>
          <p:cNvSpPr/>
          <p:nvPr/>
        </p:nvSpPr>
        <p:spPr>
          <a:xfrm>
            <a:off x="431800" y="0"/>
            <a:ext cx="978000" cy="15366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0" y="0"/>
            <a:ext cx="7607300" cy="68580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533abfa3d_10_80"/>
          <p:cNvSpPr/>
          <p:nvPr/>
        </p:nvSpPr>
        <p:spPr>
          <a:xfrm>
            <a:off x="8521700" y="2146300"/>
            <a:ext cx="3429000" cy="42798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33abfa3d_10_82"/>
          <p:cNvSpPr/>
          <p:nvPr/>
        </p:nvSpPr>
        <p:spPr>
          <a:xfrm>
            <a:off x="11341100" y="0"/>
            <a:ext cx="850800" cy="8508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>
  <p:cSld name="제목 및 세로 텍스트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33abfa3d_10_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533abfa3d_10_86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0533abfa3d_10_86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g10533abfa3d_10_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0533abfa3d_10_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0533abfa3d_10_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>
  <p:cSld name="캡션 있는 콘텐츠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428250" y="0"/>
            <a:ext cx="978000" cy="15366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>
  <p:cSld name="캡션 있는 그림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0" y="6413500"/>
            <a:ext cx="12192000" cy="4445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/>
          <p:nvPr/>
        </p:nvSpPr>
        <p:spPr>
          <a:xfrm>
            <a:off x="247650" y="241300"/>
            <a:ext cx="11696700" cy="63754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7937500" y="723900"/>
            <a:ext cx="3562350" cy="541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0"/>
            <a:ext cx="12192000" cy="4734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431800" y="0"/>
            <a:ext cx="977900" cy="1536700"/>
          </a:xfrm>
          <a:prstGeom prst="rect">
            <a:avLst/>
          </a:prstGeom>
          <a:solidFill>
            <a:srgbClr val="1626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 1">
  <p:cSld name="비교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533abfa3d_10_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g10533abfa3d_10_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1" name="Google Shape;41;g10533abfa3d_10_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2" name="Google Shape;42;g10533abfa3d_10_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3" name="Google Shape;43;g10533abfa3d_10_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9923950" y="5382600"/>
            <a:ext cx="1763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Team 4</a:t>
            </a: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20163997  서희재</a:t>
            </a:r>
            <a:endParaRPr sz="15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20186322  서혜원</a:t>
            </a:r>
            <a:endParaRPr sz="15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5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20185122  임혜정</a:t>
            </a:r>
            <a:endParaRPr sz="15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20186085  최재은</a:t>
            </a:r>
            <a:endParaRPr sz="15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696155" y="2791392"/>
            <a:ext cx="4799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rgbClr val="CC0000"/>
                </a:solidFill>
                <a:latin typeface="Bell MT"/>
                <a:ea typeface="Bell MT"/>
                <a:cs typeface="Bell MT"/>
                <a:sym typeface="Bell MT"/>
              </a:rPr>
              <a:t>R</a:t>
            </a:r>
            <a:r>
              <a:rPr lang="en-US" sz="46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B</a:t>
            </a:r>
            <a:r>
              <a:rPr lang="en-US" sz="4600" b="1">
                <a:solidFill>
                  <a:srgbClr val="38761D"/>
                </a:solidFill>
                <a:latin typeface="Bell MT"/>
                <a:ea typeface="Bell MT"/>
                <a:cs typeface="Bell MT"/>
                <a:sym typeface="Bell MT"/>
              </a:rPr>
              <a:t>TR</a:t>
            </a:r>
            <a:r>
              <a:rPr lang="en-US" sz="4600" b="1">
                <a:solidFill>
                  <a:srgbClr val="B45F06"/>
                </a:solidFill>
                <a:latin typeface="Bell MT"/>
                <a:ea typeface="Bell MT"/>
                <a:cs typeface="Bell MT"/>
                <a:sym typeface="Bell MT"/>
              </a:rPr>
              <a:t>IST</a:t>
            </a:r>
            <a:endParaRPr sz="4600" b="1">
              <a:solidFill>
                <a:srgbClr val="B45F06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33abfa3d_4_9"/>
          <p:cNvSpPr/>
          <p:nvPr/>
        </p:nvSpPr>
        <p:spPr>
          <a:xfrm>
            <a:off x="453450" y="0"/>
            <a:ext cx="42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rbtrist implementation</a:t>
            </a:r>
            <a:endParaRPr sz="3000" b="1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96" name="Google Shape;196;g10533abfa3d_4_9"/>
          <p:cNvSpPr txBox="1"/>
          <p:nvPr/>
        </p:nvSpPr>
        <p:spPr>
          <a:xfrm>
            <a:off x="5849750" y="1757550"/>
            <a:ext cx="59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DFDFD"/>
              </a:highlight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97" name="Google Shape;197;g10533abfa3d_4_9"/>
          <p:cNvSpPr/>
          <p:nvPr/>
        </p:nvSpPr>
        <p:spPr>
          <a:xfrm>
            <a:off x="453450" y="913125"/>
            <a:ext cx="768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Bell MT"/>
              <a:buChar char="●"/>
            </a:pPr>
            <a:r>
              <a:rPr lang="en-US" sz="22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rbtrist search</a:t>
            </a:r>
            <a:br>
              <a:rPr lang="en-US" sz="22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-US"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: combination of rbtree search and linked list search</a:t>
            </a: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98" name="Google Shape;198;g10533abfa3d_4_9"/>
          <p:cNvPicPr preferRelativeResize="0"/>
          <p:nvPr/>
        </p:nvPicPr>
        <p:blipFill rotWithShape="1">
          <a:blip r:embed="rId3">
            <a:alphaModFix/>
          </a:blip>
          <a:srcRect t="1661" r="9551"/>
          <a:stretch/>
        </p:blipFill>
        <p:spPr>
          <a:xfrm>
            <a:off x="920150" y="1829075"/>
            <a:ext cx="5428050" cy="433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0533abfa3d_4_9"/>
          <p:cNvSpPr/>
          <p:nvPr/>
        </p:nvSpPr>
        <p:spPr>
          <a:xfrm>
            <a:off x="1469225" y="4503775"/>
            <a:ext cx="4648800" cy="12066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/>
        </p:nvSpPr>
        <p:spPr>
          <a:xfrm>
            <a:off x="7134274" y="2690336"/>
            <a:ext cx="46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1428725" y="565342"/>
            <a:ext cx="30021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Result</a:t>
            </a:r>
            <a:endParaRPr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6893899" y="2984724"/>
            <a:ext cx="441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07" name="Google Shape;207;p7" title="Points scored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55150" y="2290175"/>
            <a:ext cx="5367150" cy="35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 b="76153"/>
          <a:stretch/>
        </p:blipFill>
        <p:spPr>
          <a:xfrm>
            <a:off x="6569975" y="3101500"/>
            <a:ext cx="4756549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 txBox="1"/>
          <p:nvPr/>
        </p:nvSpPr>
        <p:spPr>
          <a:xfrm>
            <a:off x="6136350" y="3870725"/>
            <a:ext cx="56238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 MT"/>
              <a:buChar char="-"/>
            </a:pPr>
            <a:r>
              <a:rPr lang="en-US" sz="2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About </a:t>
            </a:r>
            <a:r>
              <a:rPr lang="en-US" sz="2200" b="1">
                <a:solidFill>
                  <a:srgbClr val="CC0000"/>
                </a:solidFill>
                <a:latin typeface="Bell MT"/>
                <a:ea typeface="Bell MT"/>
                <a:cs typeface="Bell MT"/>
                <a:sym typeface="Bell MT"/>
              </a:rPr>
              <a:t>2.6x</a:t>
            </a:r>
            <a:r>
              <a:rPr lang="en-US" sz="20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better performance than the original rbtree insert time.</a:t>
            </a:r>
            <a:endParaRPr sz="2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 MT"/>
              <a:buChar char="-"/>
            </a:pPr>
            <a:r>
              <a:rPr lang="en-US" sz="2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About </a:t>
            </a:r>
            <a:r>
              <a:rPr lang="en-US" sz="2200" b="1">
                <a:solidFill>
                  <a:srgbClr val="CC0000"/>
                </a:solidFill>
                <a:latin typeface="Bell MT"/>
                <a:ea typeface="Bell MT"/>
                <a:cs typeface="Bell MT"/>
                <a:sym typeface="Bell MT"/>
              </a:rPr>
              <a:t>3.8x</a:t>
            </a:r>
            <a:r>
              <a:rPr lang="en-US" sz="20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0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better performance than multi-threading rbtree insert time</a:t>
            </a:r>
            <a:endParaRPr sz="22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3044675" y="565350"/>
            <a:ext cx="3707400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Experiment environment</a:t>
            </a:r>
            <a:endParaRPr sz="1600"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OS: Ubuntu 20.04, kernel: 5.11.10</a:t>
            </a:r>
            <a:endParaRPr sz="13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Core: 11th Gen Intel Core i7-1165G7 2.80GHz </a:t>
            </a:r>
            <a:endParaRPr sz="13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RAM: </a:t>
            </a:r>
            <a:r>
              <a:rPr lang="en-US" sz="15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16</a:t>
            </a:r>
            <a:r>
              <a:rPr lang="en-US" sz="13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GB, SSD: </a:t>
            </a:r>
            <a:r>
              <a:rPr lang="en-US" sz="15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512</a:t>
            </a:r>
            <a:r>
              <a:rPr lang="en-US" sz="13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GB</a:t>
            </a:r>
            <a:br>
              <a:rPr lang="en-US" sz="13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-US" sz="13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the number of thread : 8</a:t>
            </a:r>
            <a:endParaRPr sz="1300"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2f4cea4f_0_1"/>
          <p:cNvSpPr txBox="1"/>
          <p:nvPr/>
        </p:nvSpPr>
        <p:spPr>
          <a:xfrm>
            <a:off x="7134274" y="2690336"/>
            <a:ext cx="46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16" name="Google Shape;216;g1062f4cea4f_0_1"/>
          <p:cNvSpPr/>
          <p:nvPr/>
        </p:nvSpPr>
        <p:spPr>
          <a:xfrm>
            <a:off x="1428725" y="565342"/>
            <a:ext cx="30021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Discussion</a:t>
            </a:r>
            <a:endParaRPr sz="30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17" name="Google Shape;217;g1062f4cea4f_0_1"/>
          <p:cNvSpPr/>
          <p:nvPr/>
        </p:nvSpPr>
        <p:spPr>
          <a:xfrm>
            <a:off x="452750" y="1827150"/>
            <a:ext cx="9912300" cy="49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 MT"/>
              <a:buChar char="●"/>
            </a:pPr>
            <a:r>
              <a:rPr lang="en-US" sz="22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Extra searching time issue</a:t>
            </a:r>
            <a:endParaRPr sz="20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 MT"/>
              <a:buAutoNum type="arabicPeriod"/>
            </a:pPr>
            <a:r>
              <a:rPr lang="en-US" sz="20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Extra searching time is not much costly.</a:t>
            </a:r>
            <a:endParaRPr sz="20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13716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 MT"/>
              <a:buChar char="-"/>
            </a:pPr>
            <a:r>
              <a:rPr lang="en-US"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search list data ½ + tree data ½ : takes 1.2x more time</a:t>
            </a: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 MT"/>
              <a:buChar char="-"/>
            </a:pPr>
            <a:r>
              <a:rPr lang="en-US"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search all list data (worst case) : takes 1.6x more time</a:t>
            </a: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18" name="Google Shape;218;g1062f4cea4f_0_1"/>
          <p:cNvPicPr preferRelativeResize="0"/>
          <p:nvPr/>
        </p:nvPicPr>
        <p:blipFill rotWithShape="1">
          <a:blip r:embed="rId3">
            <a:alphaModFix/>
          </a:blip>
          <a:srcRect b="35852"/>
          <a:stretch/>
        </p:blipFill>
        <p:spPr>
          <a:xfrm>
            <a:off x="1509750" y="2835400"/>
            <a:ext cx="4280625" cy="8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533abfa3d_11_129"/>
          <p:cNvSpPr txBox="1"/>
          <p:nvPr/>
        </p:nvSpPr>
        <p:spPr>
          <a:xfrm>
            <a:off x="7134274" y="2690336"/>
            <a:ext cx="462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24" name="Google Shape;224;g10533abfa3d_11_129"/>
          <p:cNvSpPr/>
          <p:nvPr/>
        </p:nvSpPr>
        <p:spPr>
          <a:xfrm>
            <a:off x="1428725" y="565342"/>
            <a:ext cx="30021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Discussion</a:t>
            </a:r>
            <a:endParaRPr sz="30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25" name="Google Shape;225;g10533abfa3d_11_129"/>
          <p:cNvSpPr/>
          <p:nvPr/>
        </p:nvSpPr>
        <p:spPr>
          <a:xfrm>
            <a:off x="452750" y="1827150"/>
            <a:ext cx="10934400" cy="49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 MT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Extra searching time issue</a:t>
            </a:r>
            <a:endParaRPr sz="18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2</a:t>
            </a:r>
            <a:r>
              <a:rPr lang="en-US" sz="20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.   Cleaning function also solves this trivial issue perfectly</a:t>
            </a:r>
            <a:r>
              <a:rPr lang="en-US" sz="22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.</a:t>
            </a:r>
            <a:endParaRPr sz="22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 MT"/>
              <a:buChar char="-"/>
            </a:pPr>
            <a:r>
              <a:rPr lang="en-US" sz="20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When reaching the threshold(MAX_BUFFER), it calls </a:t>
            </a:r>
            <a:r>
              <a:rPr lang="en-US" sz="2000" dirty="0" err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rb_cleaning</a:t>
            </a:r>
            <a:r>
              <a:rPr lang="en-US" sz="20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() and clean up the list.</a:t>
            </a:r>
            <a:endParaRPr sz="20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 MT"/>
              <a:buChar char="-"/>
            </a:pPr>
            <a:r>
              <a:rPr lang="en-US" sz="20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It doesn’t take a long time for cleaning because recoloring time is not long.</a:t>
            </a:r>
            <a:endParaRPr sz="20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 MT"/>
              <a:buChar char="-"/>
            </a:pPr>
            <a:r>
              <a:rPr lang="en-US" sz="20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If cleaning is executed in advance when data structure idle, it’s more efficient.</a:t>
            </a:r>
            <a:endParaRPr sz="20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=&gt;</a:t>
            </a:r>
            <a:r>
              <a:rPr lang="en-US" sz="26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Bell MT"/>
                <a:ea typeface="Bell MT"/>
                <a:cs typeface="Bell MT"/>
                <a:sym typeface="Bell MT"/>
              </a:rPr>
              <a:t>A little extra searching time saves the insertion time.</a:t>
            </a:r>
            <a:endParaRPr sz="26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26" name="Google Shape;226;g10533abfa3d_11_129"/>
          <p:cNvPicPr preferRelativeResize="0"/>
          <p:nvPr/>
        </p:nvPicPr>
        <p:blipFill rotWithShape="1">
          <a:blip r:embed="rId3">
            <a:alphaModFix/>
          </a:blip>
          <a:srcRect t="61968" b="20331"/>
          <a:stretch/>
        </p:blipFill>
        <p:spPr>
          <a:xfrm>
            <a:off x="1336575" y="2812925"/>
            <a:ext cx="4280625" cy="2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/>
        </p:nvSpPr>
        <p:spPr>
          <a:xfrm>
            <a:off x="4769550" y="3221250"/>
            <a:ext cx="265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DEMO of RBTRIST</a:t>
            </a:r>
            <a:endParaRPr sz="2100" b="1" dirty="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533abfa3d_10_47"/>
          <p:cNvSpPr/>
          <p:nvPr/>
        </p:nvSpPr>
        <p:spPr>
          <a:xfrm>
            <a:off x="1618400" y="1765100"/>
            <a:ext cx="5403900" cy="491400"/>
          </a:xfrm>
          <a:prstGeom prst="chevron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Background of Implementation</a:t>
            </a:r>
            <a:endParaRPr sz="23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3" name="Google Shape;83;g10533abfa3d_10_47"/>
          <p:cNvSpPr/>
          <p:nvPr/>
        </p:nvSpPr>
        <p:spPr>
          <a:xfrm>
            <a:off x="1618400" y="2608975"/>
            <a:ext cx="5803200" cy="491400"/>
          </a:xfrm>
          <a:prstGeom prst="chevron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Key idea </a:t>
            </a:r>
            <a:endParaRPr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4" name="Google Shape;84;g10533abfa3d_10_47"/>
          <p:cNvSpPr/>
          <p:nvPr/>
        </p:nvSpPr>
        <p:spPr>
          <a:xfrm>
            <a:off x="1618400" y="3429425"/>
            <a:ext cx="6308100" cy="491400"/>
          </a:xfrm>
          <a:prstGeom prst="chevron">
            <a:avLst>
              <a:gd name="adj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Implementation description</a:t>
            </a:r>
            <a:endParaRPr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5" name="Google Shape;85;g10533abfa3d_10_47"/>
          <p:cNvSpPr txBox="1"/>
          <p:nvPr/>
        </p:nvSpPr>
        <p:spPr>
          <a:xfrm>
            <a:off x="855092" y="508144"/>
            <a:ext cx="758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C343D"/>
                </a:solidFill>
                <a:latin typeface="Bell MT"/>
                <a:ea typeface="Bell MT"/>
                <a:cs typeface="Bell MT"/>
                <a:sym typeface="Bell MT"/>
              </a:rPr>
              <a:t>Contents</a:t>
            </a:r>
            <a:r>
              <a:rPr lang="en-US" sz="32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endParaRPr sz="32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6" name="Google Shape;86;g10533abfa3d_10_47"/>
          <p:cNvSpPr/>
          <p:nvPr/>
        </p:nvSpPr>
        <p:spPr>
          <a:xfrm>
            <a:off x="1618400" y="4279700"/>
            <a:ext cx="6742800" cy="491400"/>
          </a:xfrm>
          <a:prstGeom prst="chevron">
            <a:avLst>
              <a:gd name="adj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Result</a:t>
            </a:r>
            <a:endParaRPr sz="23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87" name="Google Shape;87;g10533abfa3d_10_47"/>
          <p:cNvSpPr/>
          <p:nvPr/>
        </p:nvSpPr>
        <p:spPr>
          <a:xfrm>
            <a:off x="1618400" y="5123575"/>
            <a:ext cx="7200600" cy="491400"/>
          </a:xfrm>
          <a:prstGeom prst="chevron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Discussion </a:t>
            </a:r>
            <a:endParaRPr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33abfa3d_11_111"/>
          <p:cNvSpPr/>
          <p:nvPr/>
        </p:nvSpPr>
        <p:spPr>
          <a:xfrm>
            <a:off x="635000" y="548200"/>
            <a:ext cx="10877400" cy="58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g10533abfa3d_11_111"/>
          <p:cNvSpPr/>
          <p:nvPr/>
        </p:nvSpPr>
        <p:spPr>
          <a:xfrm>
            <a:off x="901125" y="896475"/>
            <a:ext cx="10138200" cy="51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Background of Implementation</a:t>
            </a:r>
            <a:r>
              <a:rPr lang="en-US" sz="28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endParaRPr sz="2800"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Bell MT"/>
                <a:ea typeface="Bell MT"/>
                <a:cs typeface="Bell MT"/>
                <a:sym typeface="Bell MT"/>
              </a:rPr>
              <a:t>problem</a:t>
            </a:r>
            <a:endParaRPr sz="2000" dirty="0">
              <a:solidFill>
                <a:srgbClr val="C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-3429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Bell MT"/>
              <a:buChar char="-"/>
            </a:pPr>
            <a:r>
              <a:rPr lang="ko-KR" altLang="en-US" sz="1800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800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Since recoloring is required, </a:t>
            </a:r>
            <a:r>
              <a:rPr lang="en-US" sz="1800" b="1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the whole tree </a:t>
            </a:r>
            <a:br>
              <a:rPr lang="en-US" sz="1800" b="1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-US" sz="1800" b="1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holds a lock </a:t>
            </a:r>
            <a:r>
              <a:rPr lang="en-US" sz="1800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when the node is changed</a:t>
            </a:r>
            <a:r>
              <a:rPr lang="en-US" sz="1800" b="1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.</a:t>
            </a:r>
            <a:endParaRPr sz="1800" b="1" dirty="0">
              <a:solidFill>
                <a:srgbClr val="131313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31313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Bell MT"/>
              <a:buChar char="-"/>
            </a:pPr>
            <a:r>
              <a:rPr lang="en-US" sz="1800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 Due to </a:t>
            </a:r>
            <a:r>
              <a:rPr lang="en-US" sz="1800" b="1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locking overhead</a:t>
            </a:r>
            <a:r>
              <a:rPr lang="en-US" sz="1800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, the performance of</a:t>
            </a:r>
            <a:endParaRPr sz="1800" dirty="0">
              <a:solidFill>
                <a:srgbClr val="131313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multi-thread</a:t>
            </a:r>
            <a:r>
              <a:rPr lang="en-US" altLang="ko-KR" sz="1800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ing</a:t>
            </a:r>
            <a:r>
              <a:rPr lang="en-US" sz="1800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altLang="ko-KR" sz="1800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red-black</a:t>
            </a:r>
            <a:r>
              <a:rPr lang="en-US" sz="1800" dirty="0">
                <a:solidFill>
                  <a:srgbClr val="131313"/>
                </a:solidFill>
                <a:latin typeface="Bell MT"/>
                <a:ea typeface="Bell MT"/>
                <a:cs typeface="Bell MT"/>
                <a:sym typeface="Bell MT"/>
              </a:rPr>
              <a:t> tree is rather worse.</a:t>
            </a:r>
            <a:endParaRPr sz="1800" dirty="0">
              <a:solidFill>
                <a:srgbClr val="131313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31313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 b="1" dirty="0">
              <a:solidFill>
                <a:srgbClr val="CC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94" name="Google Shape;94;g10533abfa3d_11_111"/>
          <p:cNvPicPr preferRelativeResize="0"/>
          <p:nvPr/>
        </p:nvPicPr>
        <p:blipFill rotWithShape="1">
          <a:blip r:embed="rId3">
            <a:alphaModFix/>
          </a:blip>
          <a:srcRect b="26713"/>
          <a:stretch/>
        </p:blipFill>
        <p:spPr>
          <a:xfrm>
            <a:off x="6921075" y="3780875"/>
            <a:ext cx="3937825" cy="5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0533abfa3d_11_111"/>
          <p:cNvPicPr preferRelativeResize="0"/>
          <p:nvPr/>
        </p:nvPicPr>
        <p:blipFill rotWithShape="1">
          <a:blip r:embed="rId4">
            <a:alphaModFix/>
          </a:blip>
          <a:srcRect b="34755"/>
          <a:stretch/>
        </p:blipFill>
        <p:spPr>
          <a:xfrm>
            <a:off x="6921025" y="4750175"/>
            <a:ext cx="3937826" cy="6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0533abfa3d_11_111"/>
          <p:cNvSpPr txBox="1"/>
          <p:nvPr/>
        </p:nvSpPr>
        <p:spPr>
          <a:xfrm>
            <a:off x="9250606" y="4311750"/>
            <a:ext cx="160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99999"/>
                </a:solidFill>
                <a:latin typeface="Bell MT"/>
                <a:ea typeface="Bell MT"/>
                <a:cs typeface="Bell MT"/>
                <a:sym typeface="Bell MT"/>
              </a:rPr>
              <a:t>RB tree</a:t>
            </a:r>
            <a:endParaRPr b="1">
              <a:solidFill>
                <a:srgbClr val="999999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7" name="Google Shape;97;g10533abfa3d_11_111"/>
          <p:cNvSpPr/>
          <p:nvPr/>
        </p:nvSpPr>
        <p:spPr>
          <a:xfrm>
            <a:off x="7306425" y="1663825"/>
            <a:ext cx="3564000" cy="1836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0533abfa3d_11_111"/>
          <p:cNvSpPr txBox="1"/>
          <p:nvPr/>
        </p:nvSpPr>
        <p:spPr>
          <a:xfrm>
            <a:off x="8694148" y="5336775"/>
            <a:ext cx="216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99999"/>
                </a:solidFill>
                <a:latin typeface="Bell MT"/>
                <a:ea typeface="Bell MT"/>
                <a:cs typeface="Bell MT"/>
                <a:sym typeface="Bell MT"/>
              </a:rPr>
              <a:t>multi threading RB tree</a:t>
            </a:r>
            <a:endParaRPr b="1">
              <a:solidFill>
                <a:srgbClr val="999999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9" name="Google Shape;99;g10533abfa3d_11_111"/>
          <p:cNvSpPr txBox="1"/>
          <p:nvPr/>
        </p:nvSpPr>
        <p:spPr>
          <a:xfrm>
            <a:off x="6480075" y="2274025"/>
            <a:ext cx="76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Bell MT"/>
                <a:ea typeface="Bell MT"/>
                <a:cs typeface="Bell MT"/>
                <a:sym typeface="Bell MT"/>
              </a:rPr>
              <a:t>critical </a:t>
            </a:r>
            <a:endParaRPr b="1">
              <a:solidFill>
                <a:srgbClr val="CC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Bell MT"/>
                <a:ea typeface="Bell MT"/>
                <a:cs typeface="Bell MT"/>
                <a:sym typeface="Bell MT"/>
              </a:rPr>
              <a:t>section</a:t>
            </a:r>
            <a:endParaRPr sz="1000" b="1">
              <a:solidFill>
                <a:srgbClr val="CC0000"/>
              </a:solidFill>
            </a:endParaRPr>
          </a:p>
        </p:txBody>
      </p:sp>
      <p:pic>
        <p:nvPicPr>
          <p:cNvPr id="100" name="Google Shape;100;g10533abfa3d_11_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525" y="1774850"/>
            <a:ext cx="3293800" cy="16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33abfa3d_11_14"/>
          <p:cNvSpPr/>
          <p:nvPr/>
        </p:nvSpPr>
        <p:spPr>
          <a:xfrm>
            <a:off x="1697400" y="3467475"/>
            <a:ext cx="2910300" cy="14865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0533abfa3d_11_14"/>
          <p:cNvSpPr txBox="1"/>
          <p:nvPr/>
        </p:nvSpPr>
        <p:spPr>
          <a:xfrm>
            <a:off x="1478700" y="691327"/>
            <a:ext cx="7584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Key Idea</a:t>
            </a:r>
            <a:r>
              <a:rPr lang="en-US" sz="1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800" b="1">
                <a:latin typeface="Bell MT"/>
                <a:ea typeface="Bell MT"/>
                <a:cs typeface="Bell MT"/>
                <a:sym typeface="Bell MT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Linked list</a:t>
            </a:r>
            <a:r>
              <a:rPr lang="en-US" sz="1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in leaf nodes of rb tree</a:t>
            </a:r>
            <a:endParaRPr sz="1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07" name="Google Shape;107;g10533abfa3d_1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32" y="3536575"/>
            <a:ext cx="2775261" cy="1348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0533abfa3d_11_14"/>
          <p:cNvSpPr txBox="1"/>
          <p:nvPr/>
        </p:nvSpPr>
        <p:spPr>
          <a:xfrm>
            <a:off x="1478700" y="1961950"/>
            <a:ext cx="65457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ll MT"/>
              <a:buChar char="-"/>
            </a:pPr>
            <a:r>
              <a:rPr lang="en-US" sz="19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To multi-thread &amp; obtain the parallelism effect,</a:t>
            </a:r>
            <a:br>
              <a:rPr lang="en-US" sz="19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-US" sz="19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</a:t>
            </a:r>
            <a:r>
              <a:rPr lang="en-US" sz="20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he size of critical section should be smaller.</a:t>
            </a:r>
            <a:endParaRPr sz="20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9" name="Google Shape;109;g10533abfa3d_11_14"/>
          <p:cNvSpPr txBox="1"/>
          <p:nvPr/>
        </p:nvSpPr>
        <p:spPr>
          <a:xfrm>
            <a:off x="929400" y="3902925"/>
            <a:ext cx="76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Bell MT"/>
                <a:ea typeface="Bell MT"/>
                <a:cs typeface="Bell MT"/>
                <a:sym typeface="Bell MT"/>
              </a:rPr>
              <a:t>critical </a:t>
            </a:r>
            <a:endParaRPr b="1">
              <a:solidFill>
                <a:srgbClr val="CC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Bell MT"/>
                <a:ea typeface="Bell MT"/>
                <a:cs typeface="Bell MT"/>
                <a:sym typeface="Bell MT"/>
              </a:rPr>
              <a:t>section</a:t>
            </a:r>
            <a:endParaRPr sz="1000" b="1">
              <a:solidFill>
                <a:srgbClr val="CC0000"/>
              </a:solidFill>
            </a:endParaRPr>
          </a:p>
        </p:txBody>
      </p:sp>
      <p:pic>
        <p:nvPicPr>
          <p:cNvPr id="110" name="Google Shape;110;g10533abfa3d_1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450" y="3112087"/>
            <a:ext cx="4617650" cy="22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0533abfa3d_11_14"/>
          <p:cNvSpPr/>
          <p:nvPr/>
        </p:nvSpPr>
        <p:spPr>
          <a:xfrm>
            <a:off x="6599650" y="4551200"/>
            <a:ext cx="857400" cy="800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0533abfa3d_11_14"/>
          <p:cNvSpPr txBox="1"/>
          <p:nvPr/>
        </p:nvSpPr>
        <p:spPr>
          <a:xfrm>
            <a:off x="6342550" y="5351600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Bell MT"/>
                <a:ea typeface="Bell MT"/>
                <a:cs typeface="Bell MT"/>
                <a:sym typeface="Bell MT"/>
              </a:rPr>
              <a:t>critical section</a:t>
            </a:r>
            <a:endParaRPr sz="1000" b="1">
              <a:solidFill>
                <a:srgbClr val="CC0000"/>
              </a:solidFill>
            </a:endParaRPr>
          </a:p>
        </p:txBody>
      </p:sp>
      <p:cxnSp>
        <p:nvCxnSpPr>
          <p:cNvPr id="113" name="Google Shape;113;g10533abfa3d_11_14"/>
          <p:cNvCxnSpPr/>
          <p:nvPr/>
        </p:nvCxnSpPr>
        <p:spPr>
          <a:xfrm>
            <a:off x="5014925" y="4243400"/>
            <a:ext cx="728700" cy="0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33abfa3d_11_84"/>
          <p:cNvSpPr txBox="1"/>
          <p:nvPr/>
        </p:nvSpPr>
        <p:spPr>
          <a:xfrm>
            <a:off x="1478700" y="691329"/>
            <a:ext cx="758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Key Idea</a:t>
            </a:r>
            <a:r>
              <a:rPr lang="en-US" sz="1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800" b="1">
                <a:latin typeface="Bell MT"/>
                <a:ea typeface="Bell MT"/>
                <a:cs typeface="Bell MT"/>
                <a:sym typeface="Bell MT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Linked list</a:t>
            </a:r>
            <a:r>
              <a:rPr lang="en-US" sz="1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in leaf nodes of rb tree</a:t>
            </a:r>
            <a:endParaRPr sz="19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19" name="Google Shape;119;g10533abfa3d_11_84"/>
          <p:cNvSpPr txBox="1"/>
          <p:nvPr/>
        </p:nvSpPr>
        <p:spPr>
          <a:xfrm>
            <a:off x="6754800" y="1949450"/>
            <a:ext cx="5229600" cy="132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ll MT"/>
              <a:buChar char="-"/>
            </a:pPr>
            <a:r>
              <a:rPr lang="en-US" sz="19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When inserting, the data is inserted in the linked list node.</a:t>
            </a:r>
            <a:endParaRPr sz="19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ll MT"/>
              <a:buChar char="-"/>
            </a:pPr>
            <a:r>
              <a:rPr lang="en-US" sz="19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Doesn’t carry out coloring immediately.</a:t>
            </a:r>
            <a:endParaRPr sz="19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20" name="Google Shape;120;g10533abfa3d_1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00" y="1768625"/>
            <a:ext cx="5683986" cy="27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0533abfa3d_11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150" y="4543400"/>
            <a:ext cx="474600" cy="5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0533abfa3d_11_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7150" y="5116200"/>
            <a:ext cx="474600" cy="556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0533abfa3d_11_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7150" y="5672625"/>
            <a:ext cx="474600" cy="5564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10533abfa3d_11_84"/>
          <p:cNvCxnSpPr/>
          <p:nvPr/>
        </p:nvCxnSpPr>
        <p:spPr>
          <a:xfrm flipH="1">
            <a:off x="2026550" y="4002500"/>
            <a:ext cx="300" cy="59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g10533abfa3d_11_84"/>
          <p:cNvCxnSpPr/>
          <p:nvPr/>
        </p:nvCxnSpPr>
        <p:spPr>
          <a:xfrm flipH="1">
            <a:off x="2026550" y="4986375"/>
            <a:ext cx="300" cy="18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g10533abfa3d_11_84"/>
          <p:cNvCxnSpPr/>
          <p:nvPr/>
        </p:nvCxnSpPr>
        <p:spPr>
          <a:xfrm flipH="1">
            <a:off x="2024300" y="5548350"/>
            <a:ext cx="300" cy="18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g10533abfa3d_11_84"/>
          <p:cNvSpPr/>
          <p:nvPr/>
        </p:nvSpPr>
        <p:spPr>
          <a:xfrm>
            <a:off x="1545500" y="3619025"/>
            <a:ext cx="996600" cy="902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33abfa3d_11_30"/>
          <p:cNvSpPr txBox="1"/>
          <p:nvPr/>
        </p:nvSpPr>
        <p:spPr>
          <a:xfrm>
            <a:off x="1478700" y="691329"/>
            <a:ext cx="758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Benefits</a:t>
            </a:r>
            <a:endParaRPr sz="20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33" name="Google Shape;133;g10533abfa3d_1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00" y="1768625"/>
            <a:ext cx="5683986" cy="27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0533abfa3d_1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150" y="4543400"/>
            <a:ext cx="474600" cy="5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0533abfa3d_11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7150" y="5116200"/>
            <a:ext cx="474600" cy="556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0533abfa3d_11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7150" y="5672625"/>
            <a:ext cx="474600" cy="5564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10533abfa3d_11_30"/>
          <p:cNvCxnSpPr/>
          <p:nvPr/>
        </p:nvCxnSpPr>
        <p:spPr>
          <a:xfrm flipH="1">
            <a:off x="2026550" y="4002500"/>
            <a:ext cx="300" cy="59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g10533abfa3d_11_30"/>
          <p:cNvCxnSpPr/>
          <p:nvPr/>
        </p:nvCxnSpPr>
        <p:spPr>
          <a:xfrm flipH="1">
            <a:off x="2026550" y="4986375"/>
            <a:ext cx="300" cy="18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g10533abfa3d_11_30"/>
          <p:cNvCxnSpPr/>
          <p:nvPr/>
        </p:nvCxnSpPr>
        <p:spPr>
          <a:xfrm flipH="1">
            <a:off x="2024300" y="5548350"/>
            <a:ext cx="300" cy="18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g10533abfa3d_11_30"/>
          <p:cNvCxnSpPr/>
          <p:nvPr/>
        </p:nvCxnSpPr>
        <p:spPr>
          <a:xfrm flipH="1">
            <a:off x="5325650" y="4002500"/>
            <a:ext cx="300" cy="59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g10533abfa3d_11_30"/>
          <p:cNvCxnSpPr/>
          <p:nvPr/>
        </p:nvCxnSpPr>
        <p:spPr>
          <a:xfrm flipH="1">
            <a:off x="5325650" y="4986375"/>
            <a:ext cx="300" cy="18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g10533abfa3d_11_30"/>
          <p:cNvCxnSpPr/>
          <p:nvPr/>
        </p:nvCxnSpPr>
        <p:spPr>
          <a:xfrm flipH="1">
            <a:off x="5323400" y="5548350"/>
            <a:ext cx="300" cy="18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3" name="Google Shape;143;g10533abfa3d_11_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8350" y="4576838"/>
            <a:ext cx="554900" cy="5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0533abfa3d_11_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8352" y="5141438"/>
            <a:ext cx="554900" cy="50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0533abfa3d_11_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46100" y="5706075"/>
            <a:ext cx="554900" cy="50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0533abfa3d_11_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66927" y="4576825"/>
            <a:ext cx="554900" cy="505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g10533abfa3d_11_30"/>
          <p:cNvCxnSpPr/>
          <p:nvPr/>
        </p:nvCxnSpPr>
        <p:spPr>
          <a:xfrm flipH="1">
            <a:off x="6344225" y="4002500"/>
            <a:ext cx="300" cy="59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10533abfa3d_11_30"/>
          <p:cNvCxnSpPr/>
          <p:nvPr/>
        </p:nvCxnSpPr>
        <p:spPr>
          <a:xfrm flipH="1">
            <a:off x="6344225" y="4986375"/>
            <a:ext cx="300" cy="18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g10533abfa3d_11_30"/>
          <p:cNvCxnSpPr/>
          <p:nvPr/>
        </p:nvCxnSpPr>
        <p:spPr>
          <a:xfrm flipH="1">
            <a:off x="6344225" y="5548350"/>
            <a:ext cx="300" cy="188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Google Shape;150;g10533abfa3d_11_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6926" y="5149600"/>
            <a:ext cx="554900" cy="48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0533abfa3d_11_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66926" y="5706050"/>
            <a:ext cx="554900" cy="505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0533abfa3d_11_30"/>
          <p:cNvSpPr/>
          <p:nvPr/>
        </p:nvSpPr>
        <p:spPr>
          <a:xfrm>
            <a:off x="1545500" y="3619025"/>
            <a:ext cx="996600" cy="902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0533abfa3d_11_30"/>
          <p:cNvSpPr/>
          <p:nvPr/>
        </p:nvSpPr>
        <p:spPr>
          <a:xfrm>
            <a:off x="4864675" y="3552675"/>
            <a:ext cx="996600" cy="902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0533abfa3d_11_30"/>
          <p:cNvSpPr/>
          <p:nvPr/>
        </p:nvSpPr>
        <p:spPr>
          <a:xfrm>
            <a:off x="5861275" y="3552700"/>
            <a:ext cx="996600" cy="902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0533abfa3d_11_30"/>
          <p:cNvSpPr txBox="1"/>
          <p:nvPr/>
        </p:nvSpPr>
        <p:spPr>
          <a:xfrm>
            <a:off x="6766250" y="1926500"/>
            <a:ext cx="5057400" cy="15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ll MT"/>
              <a:buChar char="-"/>
            </a:pPr>
            <a:r>
              <a:rPr lang="en-US" sz="19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Each workload just need to acquire </a:t>
            </a:r>
            <a:r>
              <a:rPr lang="en-US" sz="19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lock of leaf node</a:t>
            </a:r>
            <a:r>
              <a:rPr lang="en-US" sz="19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which contains </a:t>
            </a:r>
            <a:r>
              <a:rPr lang="en-US" altLang="ko-KR" sz="19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linked list</a:t>
            </a:r>
            <a:r>
              <a:rPr lang="en-US" sz="19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.</a:t>
            </a:r>
            <a:endParaRPr sz="19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ll MT"/>
              <a:buChar char="-"/>
            </a:pPr>
            <a:r>
              <a:rPr lang="en-US" sz="19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Therefore, </a:t>
            </a:r>
            <a:r>
              <a:rPr lang="en-US" sz="19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multithreading effect</a:t>
            </a:r>
            <a:r>
              <a:rPr lang="en-US" sz="19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is achieved.</a:t>
            </a:r>
            <a:endParaRPr sz="19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125" y="1581113"/>
            <a:ext cx="4629500" cy="12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453450" y="903300"/>
            <a:ext cx="58899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 MT"/>
              <a:buChar char="●"/>
            </a:pPr>
            <a:r>
              <a:rPr lang="en-US" sz="22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rbtree + linked list structure</a:t>
            </a:r>
            <a:endParaRPr sz="22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DFDFD"/>
              </a:highlight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125" y="4541625"/>
            <a:ext cx="4856049" cy="4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453450" y="3852175"/>
            <a:ext cx="62079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 MT"/>
              <a:buChar char="●"/>
            </a:pPr>
            <a:r>
              <a:rPr lang="en-US" sz="22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leaf node buffer, global buffer index variable</a:t>
            </a:r>
            <a:endParaRPr sz="22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5931350" y="1515350"/>
            <a:ext cx="5383800" cy="21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 MT"/>
              <a:buChar char="-"/>
            </a:pPr>
            <a:r>
              <a:rPr lang="en-US" sz="1800" b="1" dirty="0" err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rb_node</a:t>
            </a:r>
            <a:r>
              <a:rPr lang="en-US" sz="18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+ </a:t>
            </a:r>
            <a:r>
              <a:rPr lang="en-US" sz="1800" b="1" dirty="0" err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list_head</a:t>
            </a:r>
            <a:r>
              <a:rPr lang="en-US" sz="18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endParaRPr sz="1800"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 MT"/>
              <a:buChar char="-"/>
            </a:pPr>
            <a:r>
              <a:rPr lang="en-US" sz="18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key</a:t>
            </a:r>
            <a:r>
              <a:rPr lang="en-US"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: data</a:t>
            </a:r>
            <a:endParaRPr sz="18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 MT"/>
              <a:buChar char="-"/>
            </a:pPr>
            <a:r>
              <a:rPr lang="en-US" sz="18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check</a:t>
            </a:r>
            <a:r>
              <a:rPr lang="en-US"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: </a:t>
            </a:r>
            <a:r>
              <a:rPr lang="en-US" sz="1800" dirty="0">
                <a:solidFill>
                  <a:schemeClr val="dk1"/>
                </a:solidFill>
                <a:highlight>
                  <a:srgbClr val="FDFDFD"/>
                </a:highlight>
                <a:latin typeface="Bell MT"/>
                <a:ea typeface="Bell MT"/>
                <a:cs typeface="Bell MT"/>
                <a:sym typeface="Bell MT"/>
              </a:rPr>
              <a:t>whether the leaf node is a list head or not</a:t>
            </a:r>
            <a:endParaRPr sz="1800" dirty="0">
              <a:solidFill>
                <a:schemeClr val="dk1"/>
              </a:solidFill>
              <a:highlight>
                <a:srgbClr val="FDFDFD"/>
              </a:highlight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 MT"/>
              <a:buChar char="-"/>
            </a:pPr>
            <a:r>
              <a:rPr lang="en-US" sz="1800" b="1" dirty="0" err="1">
                <a:solidFill>
                  <a:schemeClr val="dk1"/>
                </a:solidFill>
                <a:highlight>
                  <a:srgbClr val="FDFDFD"/>
                </a:highlight>
                <a:latin typeface="Bell MT"/>
                <a:ea typeface="Bell MT"/>
                <a:cs typeface="Bell MT"/>
                <a:sym typeface="Bell MT"/>
              </a:rPr>
              <a:t>insert_lock</a:t>
            </a:r>
            <a:r>
              <a:rPr lang="en-US" sz="1800" dirty="0">
                <a:solidFill>
                  <a:schemeClr val="dk1"/>
                </a:solidFill>
                <a:highlight>
                  <a:srgbClr val="FDFDFD"/>
                </a:highlight>
                <a:latin typeface="Bell MT"/>
                <a:ea typeface="Bell MT"/>
                <a:cs typeface="Bell MT"/>
                <a:sym typeface="Bell MT"/>
              </a:rPr>
              <a:t> : use</a:t>
            </a:r>
            <a:r>
              <a:rPr lang="en-US" altLang="ko-KR" sz="1800" dirty="0">
                <a:solidFill>
                  <a:schemeClr val="dk1"/>
                </a:solidFill>
                <a:highlight>
                  <a:srgbClr val="FDFDFD"/>
                </a:highlight>
                <a:latin typeface="Bell MT"/>
                <a:ea typeface="Bell MT"/>
                <a:cs typeface="Bell MT"/>
                <a:sym typeface="Bell MT"/>
              </a:rPr>
              <a:t>d</a:t>
            </a:r>
            <a:r>
              <a:rPr lang="en-US" sz="1800" dirty="0">
                <a:solidFill>
                  <a:schemeClr val="dk1"/>
                </a:solidFill>
                <a:highlight>
                  <a:srgbClr val="FDFDFD"/>
                </a:highlight>
                <a:latin typeface="Bell MT"/>
                <a:ea typeface="Bell MT"/>
                <a:cs typeface="Bell MT"/>
                <a:sym typeface="Bell MT"/>
              </a:rPr>
              <a:t> when a thread inserts a node into a leaf node list. ’</a:t>
            </a:r>
            <a:r>
              <a:rPr lang="en-US" sz="1800" dirty="0" err="1">
                <a:solidFill>
                  <a:schemeClr val="dk1"/>
                </a:solidFill>
                <a:highlight>
                  <a:srgbClr val="FDFDFD"/>
                </a:highlight>
                <a:latin typeface="Bell MT"/>
                <a:ea typeface="Bell MT"/>
                <a:cs typeface="Bell MT"/>
                <a:sym typeface="Bell MT"/>
              </a:rPr>
              <a:t>spin_lock_init</a:t>
            </a:r>
            <a:r>
              <a:rPr lang="en-US" sz="1800" dirty="0">
                <a:solidFill>
                  <a:schemeClr val="dk1"/>
                </a:solidFill>
                <a:highlight>
                  <a:srgbClr val="FDFDFD"/>
                </a:highlight>
                <a:latin typeface="Bell MT"/>
                <a:ea typeface="Bell MT"/>
                <a:cs typeface="Bell MT"/>
                <a:sym typeface="Bell MT"/>
              </a:rPr>
              <a:t>’</a:t>
            </a:r>
            <a:r>
              <a:rPr lang="ko-KR" altLang="en-US" sz="1800" dirty="0">
                <a:solidFill>
                  <a:schemeClr val="dk1"/>
                </a:solidFill>
                <a:highlight>
                  <a:srgbClr val="FDFDFD"/>
                </a:highlight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highlight>
                  <a:srgbClr val="FDFDFD"/>
                </a:highlight>
                <a:latin typeface="Bell MT"/>
                <a:ea typeface="Bell MT"/>
                <a:cs typeface="Bell MT"/>
                <a:sym typeface="Bell MT"/>
              </a:rPr>
              <a:t>required</a:t>
            </a:r>
            <a:r>
              <a:rPr lang="en-US" sz="1800" dirty="0">
                <a:solidFill>
                  <a:schemeClr val="dk1"/>
                </a:solidFill>
                <a:highlight>
                  <a:srgbClr val="FDFDFD"/>
                </a:highlight>
                <a:latin typeface="Bell MT"/>
                <a:ea typeface="Bell MT"/>
                <a:cs typeface="Bell MT"/>
                <a:sym typeface="Bell MT"/>
              </a:rPr>
              <a:t>.</a:t>
            </a:r>
            <a:endParaRPr sz="1800" dirty="0">
              <a:solidFill>
                <a:schemeClr val="dk1"/>
              </a:solidFill>
              <a:highlight>
                <a:srgbClr val="FDFDFD"/>
              </a:highlight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5931350" y="4452225"/>
            <a:ext cx="53838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 MT"/>
              <a:buChar char="-"/>
            </a:pPr>
            <a:r>
              <a:rPr lang="en-US" sz="1800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buffer</a:t>
            </a:r>
            <a:r>
              <a:rPr lang="en-US"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: the address of leaf nodes with linked list</a:t>
            </a:r>
            <a:endParaRPr sz="1800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 MT"/>
              <a:buChar char="-"/>
            </a:pPr>
            <a:r>
              <a:rPr lang="en-US" sz="1800" b="1" dirty="0" err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buffer_idx</a:t>
            </a:r>
            <a:r>
              <a:rPr lang="en-US" sz="1800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: where to put next leaf node(in buffer array)</a:t>
            </a:r>
            <a:endParaRPr sz="1800" dirty="0"/>
          </a:p>
        </p:txBody>
      </p:sp>
      <p:sp>
        <p:nvSpPr>
          <p:cNvPr id="166" name="Google Shape;166;p6"/>
          <p:cNvSpPr/>
          <p:nvPr/>
        </p:nvSpPr>
        <p:spPr>
          <a:xfrm>
            <a:off x="1487175" y="2325787"/>
            <a:ext cx="1891500" cy="1497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1487175" y="1828738"/>
            <a:ext cx="1653300" cy="1497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453450" y="0"/>
            <a:ext cx="42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rbtrist implementation</a:t>
            </a:r>
            <a:endParaRPr sz="3000" b="1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33abfa3d_0_43"/>
          <p:cNvSpPr/>
          <p:nvPr/>
        </p:nvSpPr>
        <p:spPr>
          <a:xfrm>
            <a:off x="453450" y="913125"/>
            <a:ext cx="87126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 MT"/>
              <a:buChar char="●"/>
            </a:pPr>
            <a:r>
              <a:rPr lang="en-US" sz="22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Thread function</a:t>
            </a:r>
            <a:endParaRPr sz="22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- </a:t>
            </a:r>
            <a:r>
              <a:rPr lang="en-US" sz="19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100,000 rbtrist nodes are inserted </a:t>
            </a:r>
            <a:r>
              <a:rPr lang="en-US" sz="1900" b="1">
                <a:solidFill>
                  <a:srgbClr val="131313"/>
                </a:solidFill>
                <a:highlight>
                  <a:srgbClr val="FFFFFF"/>
                </a:highlight>
                <a:latin typeface="Bell MT"/>
                <a:ea typeface="Bell MT"/>
                <a:cs typeface="Bell MT"/>
                <a:sym typeface="Bell MT"/>
              </a:rPr>
              <a:t>concurrently </a:t>
            </a:r>
            <a:r>
              <a:rPr lang="en-US" sz="1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into the existing normal rbtree with 100,000 nodes.</a:t>
            </a:r>
            <a:endParaRPr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74" name="Google Shape;174;g10533abfa3d_0_43"/>
          <p:cNvPicPr preferRelativeResize="0"/>
          <p:nvPr/>
        </p:nvPicPr>
        <p:blipFill rotWithShape="1">
          <a:blip r:embed="rId3">
            <a:alphaModFix/>
          </a:blip>
          <a:srcRect l="-1348" t="-1579" r="11452" b="1579"/>
          <a:stretch/>
        </p:blipFill>
        <p:spPr>
          <a:xfrm>
            <a:off x="6440599" y="2272738"/>
            <a:ext cx="5080299" cy="348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0533abfa3d_0_43"/>
          <p:cNvSpPr/>
          <p:nvPr/>
        </p:nvSpPr>
        <p:spPr>
          <a:xfrm>
            <a:off x="7328875" y="4982025"/>
            <a:ext cx="2591400" cy="1851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g10533abfa3d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400" y="2348950"/>
            <a:ext cx="3456399" cy="6348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g10533abfa3d_0_43"/>
          <p:cNvGrpSpPr/>
          <p:nvPr/>
        </p:nvGrpSpPr>
        <p:grpSpPr>
          <a:xfrm>
            <a:off x="901479" y="3139182"/>
            <a:ext cx="5203488" cy="1848972"/>
            <a:chOff x="914625" y="2773800"/>
            <a:chExt cx="6648126" cy="2258700"/>
          </a:xfrm>
        </p:grpSpPr>
        <p:pic>
          <p:nvPicPr>
            <p:cNvPr id="178" name="Google Shape;178;g10533abfa3d_0_43"/>
            <p:cNvPicPr preferRelativeResize="0"/>
            <p:nvPr/>
          </p:nvPicPr>
          <p:blipFill rotWithShape="1">
            <a:blip r:embed="rId5">
              <a:alphaModFix/>
            </a:blip>
            <a:srcRect t="3035" r="9592"/>
            <a:stretch/>
          </p:blipFill>
          <p:spPr>
            <a:xfrm>
              <a:off x="914625" y="3032975"/>
              <a:ext cx="6648126" cy="199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10533abfa3d_0_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14625" y="2773800"/>
              <a:ext cx="6648126" cy="259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g10533abfa3d_0_43"/>
          <p:cNvSpPr/>
          <p:nvPr/>
        </p:nvSpPr>
        <p:spPr>
          <a:xfrm>
            <a:off x="453450" y="0"/>
            <a:ext cx="42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rbtrist implementation</a:t>
            </a:r>
            <a:endParaRPr sz="3000" b="1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10533abfa3d_0_57"/>
          <p:cNvPicPr preferRelativeResize="0"/>
          <p:nvPr/>
        </p:nvPicPr>
        <p:blipFill rotWithShape="1">
          <a:blip r:embed="rId3">
            <a:alphaModFix/>
          </a:blip>
          <a:srcRect r="22910"/>
          <a:stretch/>
        </p:blipFill>
        <p:spPr>
          <a:xfrm>
            <a:off x="907725" y="1544025"/>
            <a:ext cx="4505250" cy="48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0533abfa3d_0_57"/>
          <p:cNvSpPr txBox="1"/>
          <p:nvPr/>
        </p:nvSpPr>
        <p:spPr>
          <a:xfrm>
            <a:off x="5849750" y="1757550"/>
            <a:ext cx="59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DFDFD"/>
              </a:highlight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87" name="Google Shape;187;g10533abfa3d_0_57"/>
          <p:cNvSpPr/>
          <p:nvPr/>
        </p:nvSpPr>
        <p:spPr>
          <a:xfrm>
            <a:off x="453450" y="913125"/>
            <a:ext cx="7680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Bell MT"/>
              <a:buChar char="●"/>
            </a:pPr>
            <a:r>
              <a:rPr lang="en-US" sz="22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rbtrist insert</a:t>
            </a:r>
            <a:endParaRPr sz="20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88" name="Google Shape;188;g10533abfa3d_0_57"/>
          <p:cNvSpPr txBox="1"/>
          <p:nvPr/>
        </p:nvSpPr>
        <p:spPr>
          <a:xfrm>
            <a:off x="5849750" y="1564450"/>
            <a:ext cx="624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" name="Google Shape;189;g10533abfa3d_0_57"/>
          <p:cNvSpPr/>
          <p:nvPr/>
        </p:nvSpPr>
        <p:spPr>
          <a:xfrm>
            <a:off x="1326650" y="3794375"/>
            <a:ext cx="3574500" cy="17214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0533abfa3d_0_57"/>
          <p:cNvSpPr/>
          <p:nvPr/>
        </p:nvSpPr>
        <p:spPr>
          <a:xfrm>
            <a:off x="453450" y="0"/>
            <a:ext cx="42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rbtrist implementation</a:t>
            </a:r>
            <a:endParaRPr sz="3000" b="1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460</Words>
  <Application>Microsoft Macintosh PowerPoint</Application>
  <PresentationFormat>와이드스크린</PresentationFormat>
  <Paragraphs>78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Arial</vt:lpstr>
      <vt:lpstr>Bell MT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최재은</cp:lastModifiedBy>
  <cp:revision>24</cp:revision>
  <dcterms:created xsi:type="dcterms:W3CDTF">2021-11-25T05:10:37Z</dcterms:created>
  <dcterms:modified xsi:type="dcterms:W3CDTF">2021-12-07T14:28:46Z</dcterms:modified>
</cp:coreProperties>
</file>