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59" r:id="rId2"/>
    <p:sldId id="294" r:id="rId3"/>
    <p:sldId id="267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2019-10-29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90639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52F57E-5A46-4802-B8AB-5FA6AF80DEE5}"/>
              </a:ext>
            </a:extLst>
          </p:cNvPr>
          <p:cNvSpPr txBox="1"/>
          <p:nvPr/>
        </p:nvSpPr>
        <p:spPr>
          <a:xfrm>
            <a:off x="519952" y="1542542"/>
            <a:ext cx="79606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2015182030 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동 희</a:t>
            </a:r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Index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50356"/>
            <a:ext cx="9365103" cy="664039"/>
            <a:chOff x="212651" y="3188849"/>
            <a:chExt cx="9365103" cy="664039"/>
          </a:xfrm>
        </p:grpSpPr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621278" cy="369332"/>
              <a:chOff x="212651" y="3255887"/>
              <a:chExt cx="162127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게임 컨셉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21278" cy="369332"/>
              <a:chOff x="2356877" y="3206557"/>
              <a:chExt cx="1621278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개발 범위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066674" cy="646331"/>
              <a:chOff x="4952427" y="3207822"/>
              <a:chExt cx="2066674" cy="64633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30204" y="3207822"/>
                <a:ext cx="1588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개발 계획 대비 </a:t>
                </a:r>
                <a:endParaRPr lang="en-US" altLang="ko-KR" spc="-150" dirty="0">
                  <a:solidFill>
                    <a:schemeClr val="bg1"/>
                  </a:solidFill>
                </a:endParaRPr>
              </a:p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현재 진행상황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972910" y="3188849"/>
              <a:ext cx="2604844" cy="378186"/>
              <a:chOff x="7141834" y="3218944"/>
              <a:chExt cx="2604844" cy="37818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141834" y="3218944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728177" y="3227798"/>
                <a:ext cx="2018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GitHub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pc="-150" dirty="0">
                    <a:solidFill>
                      <a:schemeClr val="bg1"/>
                    </a:solidFill>
                  </a:rPr>
                  <a:t>Commit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pc="-150" dirty="0">
                    <a:solidFill>
                      <a:schemeClr val="bg1"/>
                    </a:solidFill>
                  </a:rPr>
                  <a:t>Page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51469"/>
            <a:ext cx="1391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게임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2503F-E863-481F-93FA-B16B30C683F8}"/>
              </a:ext>
            </a:extLst>
          </p:cNvPr>
          <p:cNvSpPr txBox="1"/>
          <p:nvPr/>
        </p:nvSpPr>
        <p:spPr>
          <a:xfrm>
            <a:off x="1353671" y="1506071"/>
            <a:ext cx="9179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High Concept</a:t>
            </a:r>
          </a:p>
          <a:p>
            <a:r>
              <a:rPr lang="ko-KR" altLang="en-US" sz="3200" dirty="0"/>
              <a:t>순차적으로 나오는 적들을 죽이고 최종 보스까지 죽이는 게임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핵심</a:t>
            </a:r>
            <a:endParaRPr lang="en-US" altLang="ko-KR" sz="3200" dirty="0"/>
          </a:p>
          <a:p>
            <a:r>
              <a:rPr lang="ko-KR" altLang="en-US" sz="3200" dirty="0" err="1"/>
              <a:t>횡스크롤</a:t>
            </a:r>
            <a:r>
              <a:rPr lang="ko-KR" altLang="en-US" sz="3200" dirty="0"/>
              <a:t> 탄막 슈팅 게임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0C2D239-D81D-49B1-B73F-5A38B491EB42}"/>
              </a:ext>
            </a:extLst>
          </p:cNvPr>
          <p:cNvGrpSpPr/>
          <p:nvPr/>
        </p:nvGrpSpPr>
        <p:grpSpPr>
          <a:xfrm>
            <a:off x="7461595" y="2903842"/>
            <a:ext cx="3376734" cy="1866900"/>
            <a:chOff x="8162925" y="2495550"/>
            <a:chExt cx="3376734" cy="1866900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221E31E6-CE23-47FD-BC6C-74A36A06ECDC}"/>
                </a:ext>
              </a:extLst>
            </p:cNvPr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25A3FB41-D100-4691-9827-E6F43A1C5E93}"/>
                </a:ext>
              </a:extLst>
            </p:cNvPr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51469"/>
            <a:ext cx="1391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개발 범위</a:t>
            </a: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1CEAD57D-B685-4E17-80F4-47DC455FA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797371"/>
              </p:ext>
            </p:extLst>
          </p:nvPr>
        </p:nvGraphicFramePr>
        <p:xfrm>
          <a:off x="710001" y="1337609"/>
          <a:ext cx="10745013" cy="3908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489">
                  <a:extLst>
                    <a:ext uri="{9D8B030D-6E8A-4147-A177-3AD203B41FA5}">
                      <a16:colId xmlns:a16="http://schemas.microsoft.com/office/drawing/2014/main" val="3495138507"/>
                    </a:ext>
                  </a:extLst>
                </a:gridCol>
                <a:gridCol w="4179574">
                  <a:extLst>
                    <a:ext uri="{9D8B030D-6E8A-4147-A177-3AD203B41FA5}">
                      <a16:colId xmlns:a16="http://schemas.microsoft.com/office/drawing/2014/main" val="2115329501"/>
                    </a:ext>
                  </a:extLst>
                </a:gridCol>
                <a:gridCol w="4559950">
                  <a:extLst>
                    <a:ext uri="{9D8B030D-6E8A-4147-A177-3AD203B41FA5}">
                      <a16:colId xmlns:a16="http://schemas.microsoft.com/office/drawing/2014/main" val="997313789"/>
                    </a:ext>
                  </a:extLst>
                </a:gridCol>
              </a:tblGrid>
              <a:tr h="404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내용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최소 범위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최대 범위</a:t>
                      </a:r>
                    </a:p>
                  </a:txBody>
                  <a:tcPr marL="93779" marR="93779" marT="46890" marB="46890"/>
                </a:tc>
                <a:extLst>
                  <a:ext uri="{0D108BD9-81ED-4DB2-BD59-A6C34878D82A}">
                    <a16:rowId xmlns:a16="http://schemas.microsoft.com/office/drawing/2014/main" val="2564165571"/>
                  </a:ext>
                </a:extLst>
              </a:tr>
              <a:tr h="404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컨트롤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상하좌우 </a:t>
                      </a:r>
                      <a:r>
                        <a:rPr lang="en-US" altLang="ko-KR" sz="1800"/>
                        <a:t>4</a:t>
                      </a:r>
                      <a:r>
                        <a:rPr lang="ko-KR" altLang="en-US" sz="1800"/>
                        <a:t>방향 </a:t>
                      </a:r>
                      <a:r>
                        <a:rPr lang="en-US" altLang="ko-KR" sz="1800"/>
                        <a:t>&amp; </a:t>
                      </a:r>
                      <a:r>
                        <a:rPr lang="ko-KR" altLang="en-US" sz="1800"/>
                        <a:t>공격 키 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상하좌우 </a:t>
                      </a: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방향 </a:t>
                      </a:r>
                      <a:r>
                        <a:rPr lang="en-US" altLang="ko-KR" sz="1800" dirty="0"/>
                        <a:t>&amp; </a:t>
                      </a:r>
                      <a:r>
                        <a:rPr lang="ko-KR" altLang="en-US" sz="1800" dirty="0"/>
                        <a:t>공격 키  등</a:t>
                      </a:r>
                    </a:p>
                  </a:txBody>
                  <a:tcPr marL="93779" marR="93779" marT="46890" marB="46890"/>
                </a:tc>
                <a:extLst>
                  <a:ext uri="{0D108BD9-81ED-4DB2-BD59-A6C34878D82A}">
                    <a16:rowId xmlns:a16="http://schemas.microsoft.com/office/drawing/2014/main" val="4225714458"/>
                  </a:ext>
                </a:extLst>
              </a:tr>
              <a:tr h="674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맵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일반 몬스터 스테이지 </a:t>
                      </a:r>
                      <a:r>
                        <a:rPr lang="en-US" altLang="ko-KR" sz="1800"/>
                        <a:t>2</a:t>
                      </a:r>
                      <a:r>
                        <a:rPr lang="ko-KR" altLang="en-US" sz="1800"/>
                        <a:t>개 </a:t>
                      </a:r>
                      <a:r>
                        <a:rPr lang="en-US" altLang="ko-KR" sz="1800"/>
                        <a:t>&amp; </a:t>
                      </a:r>
                      <a:r>
                        <a:rPr lang="ko-KR" altLang="en-US" sz="1800"/>
                        <a:t>보스 몬스터 스테이지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일반 몬스터 스테이지 수 증가 </a:t>
                      </a:r>
                      <a:r>
                        <a:rPr lang="en-US" altLang="ko-KR" sz="1800"/>
                        <a:t>&amp; </a:t>
                      </a:r>
                      <a:r>
                        <a:rPr lang="ko-KR" altLang="en-US" sz="1800"/>
                        <a:t>중간 보스 스테이지 생성 </a:t>
                      </a:r>
                      <a:r>
                        <a:rPr lang="en-US" altLang="ko-KR" sz="1800"/>
                        <a:t>&amp; </a:t>
                      </a:r>
                      <a:r>
                        <a:rPr lang="ko-KR" altLang="en-US" sz="1800"/>
                        <a:t>보스 몬스터 스테이지 </a:t>
                      </a:r>
                    </a:p>
                  </a:txBody>
                  <a:tcPr marL="93779" marR="93779" marT="46890" marB="46890"/>
                </a:tc>
                <a:extLst>
                  <a:ext uri="{0D108BD9-81ED-4DB2-BD59-A6C34878D82A}">
                    <a16:rowId xmlns:a16="http://schemas.microsoft.com/office/drawing/2014/main" val="2332905975"/>
                  </a:ext>
                </a:extLst>
              </a:tr>
              <a:tr h="9438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아이템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총알 개수 증가 </a:t>
                      </a:r>
                      <a:r>
                        <a:rPr lang="en-US" altLang="ko-KR" sz="1800"/>
                        <a:t>&amp; </a:t>
                      </a:r>
                      <a:r>
                        <a:rPr lang="ko-KR" altLang="en-US" sz="1800"/>
                        <a:t>총알 크기 확장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/>
                        <a:t>총알 개수 증가 </a:t>
                      </a:r>
                      <a:r>
                        <a:rPr lang="en-US" altLang="ko-KR" sz="1800"/>
                        <a:t>&amp; </a:t>
                      </a:r>
                      <a:r>
                        <a:rPr lang="ko-KR" altLang="en-US" sz="1800"/>
                        <a:t>총알 크기 확장 </a:t>
                      </a:r>
                      <a:r>
                        <a:rPr lang="en-US" altLang="ko-KR" sz="1800"/>
                        <a:t>&amp;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/>
                        <a:t>보호막 생성 </a:t>
                      </a:r>
                      <a:r>
                        <a:rPr lang="en-US" altLang="ko-KR" sz="1800"/>
                        <a:t>&amp; </a:t>
                      </a:r>
                      <a:r>
                        <a:rPr lang="ko-KR" altLang="en-US" sz="1800"/>
                        <a:t>이동속도 증가 </a:t>
                      </a:r>
                      <a:r>
                        <a:rPr lang="en-US" altLang="ko-KR" sz="1800"/>
                        <a:t>&amp; </a:t>
                      </a:r>
                      <a:r>
                        <a:rPr lang="ko-KR" altLang="en-US" sz="1800"/>
                        <a:t>펫 생성 등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93779" marR="93779" marT="46890" marB="46890"/>
                </a:tc>
                <a:extLst>
                  <a:ext uri="{0D108BD9-81ED-4DB2-BD59-A6C34878D82A}">
                    <a16:rowId xmlns:a16="http://schemas.microsoft.com/office/drawing/2014/main" val="2977307956"/>
                  </a:ext>
                </a:extLst>
              </a:tr>
              <a:tr h="6740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난이도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아이템 획득량 ↑ </a:t>
                      </a:r>
                      <a:r>
                        <a:rPr lang="en-US" altLang="ko-KR" sz="1800"/>
                        <a:t>= </a:t>
                      </a:r>
                      <a:r>
                        <a:rPr lang="ko-KR" altLang="en-US" sz="1800"/>
                        <a:t>난이도 상승</a:t>
                      </a:r>
                      <a:r>
                        <a:rPr lang="en-US" altLang="ko-KR" sz="1800"/>
                        <a:t> </a:t>
                      </a:r>
                      <a:endParaRPr lang="ko-KR" altLang="en-US" sz="1800"/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아이템 </a:t>
                      </a:r>
                      <a:r>
                        <a:rPr lang="ko-KR" altLang="en-US" sz="1800" dirty="0" err="1"/>
                        <a:t>획득량</a:t>
                      </a:r>
                      <a:r>
                        <a:rPr lang="ko-KR" altLang="en-US" sz="1800" dirty="0"/>
                        <a:t> ↑ </a:t>
                      </a:r>
                      <a:r>
                        <a:rPr lang="en-US" altLang="ko-KR" sz="1800" dirty="0"/>
                        <a:t>= </a:t>
                      </a:r>
                      <a:r>
                        <a:rPr lang="ko-KR" altLang="en-US" sz="1800" dirty="0"/>
                        <a:t>난이도 상승</a:t>
                      </a:r>
                      <a:r>
                        <a:rPr lang="en-US" altLang="ko-KR" sz="1800" dirty="0"/>
                        <a:t> </a:t>
                      </a:r>
                      <a:endParaRPr lang="ko-KR" altLang="en-US" sz="1800" dirty="0"/>
                    </a:p>
                  </a:txBody>
                  <a:tcPr marL="93779" marR="93779" marT="46890" marB="46890"/>
                </a:tc>
                <a:extLst>
                  <a:ext uri="{0D108BD9-81ED-4DB2-BD59-A6C34878D82A}">
                    <a16:rowId xmlns:a16="http://schemas.microsoft.com/office/drawing/2014/main" val="2948232185"/>
                  </a:ext>
                </a:extLst>
              </a:tr>
              <a:tr h="404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사운드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배경 음악 </a:t>
                      </a:r>
                      <a:r>
                        <a:rPr lang="en-US" altLang="ko-KR" sz="1800"/>
                        <a:t>&amp; </a:t>
                      </a:r>
                      <a:r>
                        <a:rPr lang="ko-KR" altLang="en-US" sz="1800"/>
                        <a:t>플레이어 </a:t>
                      </a:r>
                      <a:r>
                        <a:rPr lang="en-US" altLang="ko-KR" sz="1800"/>
                        <a:t>&amp; </a:t>
                      </a:r>
                      <a:r>
                        <a:rPr lang="ko-KR" altLang="en-US" sz="1800"/>
                        <a:t>몬스터 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3779" marR="93779" marT="46890" marB="46890"/>
                </a:tc>
                <a:extLst>
                  <a:ext uri="{0D108BD9-81ED-4DB2-BD59-A6C34878D82A}">
                    <a16:rowId xmlns:a16="http://schemas.microsoft.com/office/drawing/2014/main" val="3138318310"/>
                  </a:ext>
                </a:extLst>
              </a:tr>
              <a:tr h="4041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게임 기능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게임 캐릭터 </a:t>
                      </a:r>
                      <a:r>
                        <a:rPr lang="en-US" altLang="ko-KR" sz="1800"/>
                        <a:t>1</a:t>
                      </a:r>
                      <a:r>
                        <a:rPr lang="ko-KR" altLang="en-US" sz="1800"/>
                        <a:t>명 구현 </a:t>
                      </a:r>
                    </a:p>
                  </a:txBody>
                  <a:tcPr marL="93779" marR="93779" marT="46890" marB="468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게임 캐릭터 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명 이상 구현 </a:t>
                      </a:r>
                      <a:r>
                        <a:rPr lang="en-US" altLang="ko-KR" sz="1800" dirty="0"/>
                        <a:t>&amp; </a:t>
                      </a:r>
                      <a:r>
                        <a:rPr lang="ko-KR" altLang="en-US" sz="1800" dirty="0"/>
                        <a:t>펫 구현 </a:t>
                      </a:r>
                    </a:p>
                  </a:txBody>
                  <a:tcPr marL="93779" marR="93779" marT="46890" marB="46890"/>
                </a:tc>
                <a:extLst>
                  <a:ext uri="{0D108BD9-81ED-4DB2-BD59-A6C34878D82A}">
                    <a16:rowId xmlns:a16="http://schemas.microsoft.com/office/drawing/2014/main" val="347685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60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997388" y="1705796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74A5F-F06A-4DE6-8C87-4737681E38B9}"/>
              </a:ext>
            </a:extLst>
          </p:cNvPr>
          <p:cNvSpPr txBox="1"/>
          <p:nvPr/>
        </p:nvSpPr>
        <p:spPr>
          <a:xfrm>
            <a:off x="1188881" y="351469"/>
            <a:ext cx="3962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개발 계획 대비 현재 진행 상황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E0DC646-4F57-4596-81E4-7EE31B065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030470"/>
              </p:ext>
            </p:extLst>
          </p:nvPr>
        </p:nvGraphicFramePr>
        <p:xfrm>
          <a:off x="176169" y="1174378"/>
          <a:ext cx="5623995" cy="510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421">
                  <a:extLst>
                    <a:ext uri="{9D8B030D-6E8A-4147-A177-3AD203B41FA5}">
                      <a16:colId xmlns:a16="http://schemas.microsoft.com/office/drawing/2014/main" val="2968137276"/>
                    </a:ext>
                  </a:extLst>
                </a:gridCol>
                <a:gridCol w="2317287">
                  <a:extLst>
                    <a:ext uri="{9D8B030D-6E8A-4147-A177-3AD203B41FA5}">
                      <a16:colId xmlns:a16="http://schemas.microsoft.com/office/drawing/2014/main" val="3459044195"/>
                    </a:ext>
                  </a:extLst>
                </a:gridCol>
                <a:gridCol w="2317287">
                  <a:extLst>
                    <a:ext uri="{9D8B030D-6E8A-4147-A177-3AD203B41FA5}">
                      <a16:colId xmlns:a16="http://schemas.microsoft.com/office/drawing/2014/main" val="848708428"/>
                    </a:ext>
                  </a:extLst>
                </a:gridCol>
              </a:tblGrid>
              <a:tr h="316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주차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목표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세부 계획</a:t>
                      </a:r>
                    </a:p>
                  </a:txBody>
                  <a:tcPr marL="55048" marR="55048" marT="27524" marB="27524"/>
                </a:tc>
                <a:extLst>
                  <a:ext uri="{0D108BD9-81ED-4DB2-BD59-A6C34878D82A}">
                    <a16:rowId xmlns:a16="http://schemas.microsoft.com/office/drawing/2014/main" val="1417033885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리소스 수집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1. </a:t>
                      </a:r>
                      <a:r>
                        <a:rPr lang="ko-KR" altLang="en-US" sz="1100"/>
                        <a:t>리소스 추출</a:t>
                      </a:r>
                    </a:p>
                  </a:txBody>
                  <a:tcPr marL="55048" marR="55048" marT="27524" marB="27524"/>
                </a:tc>
                <a:extLst>
                  <a:ext uri="{0D108BD9-81ED-4DB2-BD59-A6C34878D82A}">
                    <a16:rowId xmlns:a16="http://schemas.microsoft.com/office/drawing/2014/main" val="3863316334"/>
                  </a:ext>
                </a:extLst>
              </a:tr>
              <a:tr h="748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게임 기본 구성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Player &amp; monster </a:t>
                      </a:r>
                      <a:r>
                        <a:rPr lang="ko-KR" altLang="en-US" sz="1100" dirty="0"/>
                        <a:t>생성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2. Map </a:t>
                      </a:r>
                      <a:r>
                        <a:rPr lang="ko-KR" altLang="en-US" sz="1100" dirty="0"/>
                        <a:t>생성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3. Stage </a:t>
                      </a:r>
                      <a:r>
                        <a:rPr lang="ko-KR" altLang="en-US" sz="1100" dirty="0"/>
                        <a:t>기본 흐름 구현</a:t>
                      </a:r>
                    </a:p>
                  </a:txBody>
                  <a:tcPr marL="55048" marR="55048" marT="27524" marB="27524"/>
                </a:tc>
                <a:extLst>
                  <a:ext uri="{0D108BD9-81ED-4DB2-BD59-A6C34878D82A}">
                    <a16:rowId xmlns:a16="http://schemas.microsoft.com/office/drawing/2014/main" val="548498225"/>
                  </a:ext>
                </a:extLst>
              </a:tr>
              <a:tr h="532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캐릭터 </a:t>
                      </a:r>
                      <a:r>
                        <a:rPr lang="en-US" altLang="ko-KR" sz="1100"/>
                        <a:t>&amp;</a:t>
                      </a:r>
                      <a:r>
                        <a:rPr lang="ko-KR" altLang="en-US" sz="1100"/>
                        <a:t> 몬스터 구현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1.  Player </a:t>
                      </a:r>
                      <a:r>
                        <a:rPr lang="ko-KR" altLang="en-US" sz="1100" dirty="0"/>
                        <a:t>움직임 </a:t>
                      </a:r>
                      <a:r>
                        <a:rPr lang="en-US" altLang="ko-KR" sz="1100" dirty="0"/>
                        <a:t>&amp; </a:t>
                      </a:r>
                      <a:r>
                        <a:rPr lang="ko-KR" altLang="en-US" sz="1100" dirty="0"/>
                        <a:t>공격 구현</a:t>
                      </a:r>
                      <a:endParaRPr lang="en-US" altLang="ko-KR" sz="11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2. Monster AI</a:t>
                      </a:r>
                      <a:r>
                        <a:rPr lang="ko-KR" altLang="en-US" sz="1100" dirty="0"/>
                        <a:t> 구현</a:t>
                      </a:r>
                      <a:endParaRPr lang="en-US" altLang="ko-KR" sz="1100" dirty="0"/>
                    </a:p>
                  </a:txBody>
                  <a:tcPr marL="55048" marR="55048" marT="27524" marB="27524"/>
                </a:tc>
                <a:extLst>
                  <a:ext uri="{0D108BD9-81ED-4DB2-BD59-A6C34878D82A}">
                    <a16:rowId xmlns:a16="http://schemas.microsoft.com/office/drawing/2014/main" val="1279233621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난이도 적용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  </a:t>
                      </a:r>
                      <a:r>
                        <a:rPr lang="en-US" altLang="ko-KR" sz="1100" dirty="0"/>
                        <a:t>Item</a:t>
                      </a:r>
                      <a:r>
                        <a:rPr lang="ko-KR" altLang="en-US" sz="1100" dirty="0"/>
                        <a:t> 개수에 따른 난이도 구현</a:t>
                      </a:r>
                    </a:p>
                  </a:txBody>
                  <a:tcPr marL="55048" marR="55048" marT="27524" marB="27524"/>
                </a:tc>
                <a:extLst>
                  <a:ext uri="{0D108BD9-81ED-4DB2-BD59-A6C34878D82A}">
                    <a16:rowId xmlns:a16="http://schemas.microsoft.com/office/drawing/2014/main" val="844528478"/>
                  </a:ext>
                </a:extLst>
              </a:tr>
              <a:tr h="748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중간 점검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1. Stage 1 </a:t>
                      </a:r>
                      <a:r>
                        <a:rPr lang="ko-KR" altLang="en-US" sz="1100" dirty="0"/>
                        <a:t>완성</a:t>
                      </a:r>
                      <a:endParaRPr lang="en-US" altLang="ko-KR" sz="11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2. </a:t>
                      </a:r>
                      <a:r>
                        <a:rPr lang="ko-KR" altLang="en-US" sz="1100" dirty="0"/>
                        <a:t>플레이 타임 측정</a:t>
                      </a:r>
                      <a:endParaRPr lang="en-US" altLang="ko-KR" sz="11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3. </a:t>
                      </a:r>
                      <a:r>
                        <a:rPr lang="ko-KR" altLang="en-US" sz="1100" dirty="0"/>
                        <a:t>난이도 조정</a:t>
                      </a:r>
                    </a:p>
                  </a:txBody>
                  <a:tcPr marL="55048" marR="55048" marT="27524" marB="27524"/>
                </a:tc>
                <a:extLst>
                  <a:ext uri="{0D108BD9-81ED-4DB2-BD59-A6C34878D82A}">
                    <a16:rowId xmlns:a16="http://schemas.microsoft.com/office/drawing/2014/main" val="807408322"/>
                  </a:ext>
                </a:extLst>
              </a:tr>
              <a:tr h="532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6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아이템 </a:t>
                      </a:r>
                      <a:r>
                        <a:rPr lang="en-US" altLang="ko-KR" sz="1100"/>
                        <a:t>&amp; UI</a:t>
                      </a:r>
                      <a:endParaRPr lang="ko-KR" altLang="en-US" sz="1100"/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1. </a:t>
                      </a:r>
                      <a:r>
                        <a:rPr lang="ko-KR" altLang="en-US" sz="1100" dirty="0"/>
                        <a:t>공격 아이템 생성</a:t>
                      </a:r>
                      <a:endParaRPr lang="en-US" altLang="ko-KR" sz="11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2. </a:t>
                      </a:r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 구현</a:t>
                      </a:r>
                    </a:p>
                  </a:txBody>
                  <a:tcPr marL="55048" marR="55048" marT="27524" marB="27524"/>
                </a:tc>
                <a:extLst>
                  <a:ext uri="{0D108BD9-81ED-4DB2-BD59-A6C34878D82A}">
                    <a16:rowId xmlns:a16="http://schemas.microsoft.com/office/drawing/2014/main" val="853993056"/>
                  </a:ext>
                </a:extLst>
              </a:tr>
              <a:tr h="96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7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게임 기능 세부화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1. Item</a:t>
                      </a:r>
                      <a:r>
                        <a:rPr lang="ko-KR" altLang="en-US" sz="1100" dirty="0"/>
                        <a:t> 다양화</a:t>
                      </a:r>
                      <a:endParaRPr lang="en-US" altLang="ko-KR" sz="11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2. UI </a:t>
                      </a:r>
                      <a:r>
                        <a:rPr lang="ko-KR" altLang="en-US" sz="1100" dirty="0"/>
                        <a:t>추가 및 수정</a:t>
                      </a:r>
                      <a:endParaRPr lang="en-US" altLang="ko-KR" sz="11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3. Stage </a:t>
                      </a:r>
                      <a:r>
                        <a:rPr lang="ko-KR" altLang="en-US" sz="1100" dirty="0"/>
                        <a:t>추가 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 캐릭터 추가</a:t>
                      </a:r>
                      <a:endParaRPr lang="en-US" altLang="ko-KR" sz="11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/>
                        <a:t>4. Animation </a:t>
                      </a:r>
                      <a:r>
                        <a:rPr lang="ko-KR" altLang="en-US" sz="1100" dirty="0"/>
                        <a:t>작업</a:t>
                      </a:r>
                    </a:p>
                  </a:txBody>
                  <a:tcPr marL="55048" marR="55048" marT="27524" marB="27524"/>
                </a:tc>
                <a:extLst>
                  <a:ext uri="{0D108BD9-81ED-4DB2-BD59-A6C34878D82A}">
                    <a16:rowId xmlns:a16="http://schemas.microsoft.com/office/drawing/2014/main" val="447709632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8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사운드 추가 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1. 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Sound </a:t>
                      </a:r>
                      <a:r>
                        <a:rPr lang="ko-KR" altLang="en-US" sz="1100"/>
                        <a:t>작업</a:t>
                      </a:r>
                    </a:p>
                  </a:txBody>
                  <a:tcPr marL="55048" marR="55048" marT="27524" marB="27524"/>
                </a:tc>
                <a:extLst>
                  <a:ext uri="{0D108BD9-81ED-4DB2-BD59-A6C34878D82A}">
                    <a16:rowId xmlns:a16="http://schemas.microsoft.com/office/drawing/2014/main" val="503996650"/>
                  </a:ext>
                </a:extLst>
              </a:tr>
              <a:tr h="316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9</a:t>
                      </a:r>
                      <a:r>
                        <a:rPr lang="ko-KR" altLang="en-US" sz="1100"/>
                        <a:t>주차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최적화 </a:t>
                      </a:r>
                      <a:r>
                        <a:rPr lang="en-US" altLang="ko-KR" sz="1100"/>
                        <a:t>&amp;</a:t>
                      </a:r>
                      <a:r>
                        <a:rPr lang="ko-KR" altLang="en-US" sz="1100"/>
                        <a:t> 마무리</a:t>
                      </a:r>
                    </a:p>
                  </a:txBody>
                  <a:tcPr marL="55048" marR="55048" marT="27524" marB="275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 </a:t>
                      </a:r>
                      <a:r>
                        <a:rPr lang="ko-KR" altLang="en-US" sz="1100" dirty="0"/>
                        <a:t>게임 최적화 </a:t>
                      </a:r>
                      <a:r>
                        <a:rPr lang="en-US" altLang="ko-KR" sz="1100" dirty="0"/>
                        <a:t>&amp; </a:t>
                      </a:r>
                      <a:r>
                        <a:rPr lang="ko-KR" altLang="en-US" sz="1100" dirty="0"/>
                        <a:t>최종 테스트</a:t>
                      </a:r>
                    </a:p>
                  </a:txBody>
                  <a:tcPr marL="55048" marR="55048" marT="27524" marB="27524"/>
                </a:tc>
                <a:extLst>
                  <a:ext uri="{0D108BD9-81ED-4DB2-BD59-A6C34878D82A}">
                    <a16:rowId xmlns:a16="http://schemas.microsoft.com/office/drawing/2014/main" val="382455185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5D1F234-B22E-4F34-B02F-F8D266B44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3455"/>
              </p:ext>
            </p:extLst>
          </p:nvPr>
        </p:nvGraphicFramePr>
        <p:xfrm>
          <a:off x="6194613" y="1038732"/>
          <a:ext cx="580704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682">
                  <a:extLst>
                    <a:ext uri="{9D8B030D-6E8A-4147-A177-3AD203B41FA5}">
                      <a16:colId xmlns:a16="http://schemas.microsoft.com/office/drawing/2014/main" val="927708823"/>
                    </a:ext>
                  </a:extLst>
                </a:gridCol>
                <a:gridCol w="1931232">
                  <a:extLst>
                    <a:ext uri="{9D8B030D-6E8A-4147-A177-3AD203B41FA5}">
                      <a16:colId xmlns:a16="http://schemas.microsoft.com/office/drawing/2014/main" val="3136162102"/>
                    </a:ext>
                  </a:extLst>
                </a:gridCol>
                <a:gridCol w="1940131">
                  <a:extLst>
                    <a:ext uri="{9D8B030D-6E8A-4147-A177-3AD203B41FA5}">
                      <a16:colId xmlns:a16="http://schemas.microsoft.com/office/drawing/2014/main" val="264492723"/>
                    </a:ext>
                  </a:extLst>
                </a:gridCol>
              </a:tblGrid>
              <a:tr h="355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65795"/>
                  </a:ext>
                </a:extLst>
              </a:tr>
              <a:tr h="355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93879"/>
                  </a:ext>
                </a:extLst>
              </a:tr>
              <a:tr h="97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 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움직임</a:t>
                      </a:r>
                      <a:endParaRPr lang="en-US" altLang="ko-KR" sz="1400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기본 공격</a:t>
                      </a:r>
                      <a:endParaRPr lang="en-US" altLang="ko-KR" sz="1400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공격 시 충돌 체크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94225"/>
                  </a:ext>
                </a:extLst>
              </a:tr>
              <a:tr h="1185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기본 공격</a:t>
                      </a:r>
                      <a:r>
                        <a:rPr lang="en-US" altLang="ko-KR" sz="1400" dirty="0"/>
                        <a:t>&amp;</a:t>
                      </a:r>
                      <a:r>
                        <a:rPr lang="ko-KR" altLang="en-US" sz="1400" dirty="0"/>
                        <a:t>움직임</a:t>
                      </a:r>
                      <a:endParaRPr lang="en-US" altLang="ko-KR" sz="1400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플레이어 공격과 충돌 체크</a:t>
                      </a:r>
                      <a:endParaRPr lang="en-US" altLang="ko-KR" sz="1400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보스 공격패턴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53469"/>
                  </a:ext>
                </a:extLst>
              </a:tr>
              <a:tr h="1600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플레이어와 몬스터 상호작용</a:t>
                      </a:r>
                      <a:endParaRPr lang="en-US" altLang="ko-KR" sz="1400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시간에 흐름에 따른 몬스터 공격력 증가 </a:t>
                      </a:r>
                      <a:endParaRPr lang="en-US" altLang="ko-KR" sz="1400" dirty="0"/>
                    </a:p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보스 몬스터 구현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92134"/>
                  </a:ext>
                </a:extLst>
              </a:tr>
              <a:tr h="622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아이템 생성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7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32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51469"/>
            <a:ext cx="2852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GitHub Commit Page</a:t>
            </a:r>
            <a:endParaRPr lang="ko-KR" altLang="en-US" sz="2200" dirty="0"/>
          </a:p>
        </p:txBody>
      </p:sp>
      <p:pic>
        <p:nvPicPr>
          <p:cNvPr id="3" name="그림 2" descr="스크린샷, 지도, 앉아있는, 노트북이(가) 표시된 사진&#10;&#10;자동 생성된 설명">
            <a:extLst>
              <a:ext uri="{FF2B5EF4-FFF2-40B4-BE49-F238E27FC236}">
                <a16:creationId xmlns:a16="http://schemas.microsoft.com/office/drawing/2014/main" id="{2EC9C23D-B08D-4A16-8A09-7F225A99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1174375"/>
            <a:ext cx="10869488" cy="53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</TotalTime>
  <Words>419</Words>
  <Application>Microsoft Office PowerPoint</Application>
  <PresentationFormat>와이드스크린</PresentationFormat>
  <Paragraphs>124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HY헤드라인M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DongHee</cp:lastModifiedBy>
  <cp:revision>155</cp:revision>
  <dcterms:created xsi:type="dcterms:W3CDTF">2015-01-21T11:35:38Z</dcterms:created>
  <dcterms:modified xsi:type="dcterms:W3CDTF">2019-10-29T12:30:28Z</dcterms:modified>
</cp:coreProperties>
</file>