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97" r:id="rId3"/>
    <p:sldId id="258" r:id="rId4"/>
    <p:sldId id="285" r:id="rId5"/>
    <p:sldId id="276" r:id="rId6"/>
    <p:sldId id="292" r:id="rId7"/>
    <p:sldId id="293" r:id="rId8"/>
    <p:sldId id="290" r:id="rId9"/>
    <p:sldId id="315" r:id="rId10"/>
    <p:sldId id="313" r:id="rId11"/>
    <p:sldId id="298" r:id="rId12"/>
    <p:sldId id="299" r:id="rId13"/>
    <p:sldId id="314" r:id="rId14"/>
    <p:sldId id="305" r:id="rId15"/>
    <p:sldId id="302" r:id="rId16"/>
    <p:sldId id="304" r:id="rId17"/>
    <p:sldId id="307" r:id="rId18"/>
    <p:sldId id="312" r:id="rId19"/>
    <p:sldId id="30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6815-B9A2-4E33-9D52-E7AAC3B6818D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F3F37-4E2D-40A2-8802-3A0142F6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5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8/22/2012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rveymonkey.com/s/TN9NSJZ" TargetMode="External"/><Relationship Id="rId2" Type="http://schemas.openxmlformats.org/officeDocument/2006/relationships/hyperlink" Target="https://docs.google.com/document/d/1d0Ws76bB9iK6UZgpHVArUMZ3vlPY3HEEJJZAQ4N2LzM/ed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rado.edu/conflict/peace/treatment/activel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nc.edu/Courses/comp523-f1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523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22 August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Project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Written </a:t>
            </a:r>
            <a:r>
              <a:rPr lang="en-US" dirty="0" smtClean="0">
                <a:hlinkClick r:id="rId2"/>
              </a:rPr>
              <a:t>descriptions</a:t>
            </a:r>
            <a:endParaRPr lang="en-US" dirty="0" smtClean="0"/>
          </a:p>
          <a:p>
            <a:r>
              <a:rPr lang="en-US" smtClean="0">
                <a:hlinkClick r:id="rId3"/>
              </a:rPr>
              <a:t>http://www.surveymonkey.com/s/TN9NSJZ</a:t>
            </a:r>
            <a:endParaRPr lang="en-US" dirty="0" smtClean="0"/>
          </a:p>
          <a:p>
            <a:r>
              <a:rPr lang="en-US" dirty="0" smtClean="0"/>
              <a:t>Presentations on Monday</a:t>
            </a:r>
          </a:p>
          <a:p>
            <a:r>
              <a:rPr lang="en-US" dirty="0" smtClean="0"/>
              <a:t>Preferences by 8 pm (Google doc)</a:t>
            </a:r>
          </a:p>
          <a:p>
            <a:r>
              <a:rPr lang="en-US" dirty="0" smtClean="0"/>
              <a:t>Assignments by 8 am Tuesday</a:t>
            </a:r>
          </a:p>
          <a:p>
            <a:r>
              <a:rPr lang="en-US" dirty="0" smtClean="0"/>
              <a:t>First client meeting in class on Wednesday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topic interest you?</a:t>
            </a:r>
          </a:p>
          <a:p>
            <a:r>
              <a:rPr lang="en-US" dirty="0" smtClean="0"/>
              <a:t>Do you think you can work with the client?</a:t>
            </a:r>
          </a:p>
          <a:p>
            <a:r>
              <a:rPr lang="en-US" dirty="0" smtClean="0"/>
              <a:t>Platform to be used</a:t>
            </a:r>
          </a:p>
          <a:p>
            <a:pPr lvl="1"/>
            <a:r>
              <a:rPr lang="en-US" dirty="0" smtClean="0"/>
              <a:t>Web, mobile, language, OS, …</a:t>
            </a:r>
          </a:p>
          <a:p>
            <a:pPr lvl="1"/>
            <a:r>
              <a:rPr lang="en-US" dirty="0" smtClean="0"/>
              <a:t>Learn new or strengthen skills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Client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Comic he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267200"/>
            <a:ext cx="4941888" cy="243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524000"/>
            <a:ext cx="8504238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 build something, we first must understand what it is we’re building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Establish expectations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Understandable by both the client and the developer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Need to understand</a:t>
            </a:r>
          </a:p>
          <a:p>
            <a:pPr lvl="1"/>
            <a:r>
              <a:rPr lang="en-US" sz="2400" dirty="0" smtClean="0"/>
              <a:t>Concept</a:t>
            </a:r>
          </a:p>
          <a:p>
            <a:pPr lvl="1"/>
            <a:r>
              <a:rPr lang="en-US" sz="2400" dirty="0" smtClean="0"/>
              <a:t>Users</a:t>
            </a:r>
          </a:p>
          <a:p>
            <a:pPr lvl="1"/>
            <a:r>
              <a:rPr lang="en-US" sz="2400" dirty="0" smtClean="0"/>
              <a:t>Use cases</a:t>
            </a:r>
          </a:p>
          <a:p>
            <a:pPr lvl="1"/>
            <a:r>
              <a:rPr lang="en-US" sz="2400" dirty="0" smtClean="0"/>
              <a:t>Requirements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Start with a </a:t>
            </a:r>
            <a:r>
              <a:rPr lang="en-US" dirty="0" smtClean="0">
                <a:solidFill>
                  <a:srgbClr val="FF0000"/>
                </a:solidFill>
              </a:rPr>
              <a:t>Concept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MUST BE CRISP AND SIMPLE</a:t>
            </a:r>
          </a:p>
          <a:p>
            <a:pPr eaLnBrk="1" hangingPunct="1"/>
            <a:r>
              <a:rPr lang="en-US" dirty="0" smtClean="0"/>
              <a:t>How do you tell people about your project</a:t>
            </a:r>
          </a:p>
          <a:p>
            <a:pPr eaLnBrk="1" hangingPunct="1"/>
            <a:r>
              <a:rPr lang="en-US" dirty="0" smtClean="0"/>
              <a:t>Why are you doing it</a:t>
            </a:r>
          </a:p>
          <a:p>
            <a:pPr eaLnBrk="1" hangingPunct="1"/>
            <a:r>
              <a:rPr lang="en-US" dirty="0" smtClean="0"/>
              <a:t>What makes it unique or different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brochure       elevator speech           tweet</a:t>
            </a:r>
          </a:p>
        </p:txBody>
      </p:sp>
      <p:pic>
        <p:nvPicPr>
          <p:cNvPr id="21508" name="Picture 4" descr="C:\Documents and Settings\pozefsky\Local Settings\Temporary Internet Files\Content.IE5\SMHR2IVZ\MCBS00627A0000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876800"/>
            <a:ext cx="1676400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 descr="C:\Documents and Settings\pozefsky\Local Settings\Temporary Internet Files\Content.IE5\2K559RT3\MCj040389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953000"/>
            <a:ext cx="1473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7" r="29958"/>
          <a:stretch/>
        </p:blipFill>
        <p:spPr bwMode="auto">
          <a:xfrm>
            <a:off x="6477000" y="4876800"/>
            <a:ext cx="1674541" cy="160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Clients vs. </a:t>
            </a:r>
            <a:r>
              <a:rPr lang="en-US" smtClean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client is the person “paying the bill”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users are the ones that will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your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Maintain your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Administer your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Know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they perform their tasks now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Their skill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Their time constraints, tolerances, expectations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Talking to the client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>
                <a:hlinkClick r:id="rId2"/>
              </a:rPr>
              <a:t>Active listening</a:t>
            </a:r>
            <a:endParaRPr lang="en-US" sz="3200" smtClean="0"/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Restate what you hear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i="1" smtClean="0"/>
              <a:t>NOT</a:t>
            </a:r>
            <a:r>
              <a:rPr lang="en-US" sz="2800" smtClean="0"/>
              <a:t>  “I hear you”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How to extract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Ask them to “tell stories”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Focus on the interface: that’s what the user sees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Start the design process with the customer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Draw pictures!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mtClean="0"/>
              <a:t>From the USER’s perspective</a:t>
            </a:r>
          </a:p>
          <a:p>
            <a:pPr lvl="1">
              <a:buFont typeface="Wingdings" pitchFamily="2" charset="2"/>
              <a:buNone/>
            </a:pPr>
            <a:r>
              <a:rPr lang="en-US" sz="2800" smtClean="0"/>
              <a:t>Capture what the user is trying to do</a:t>
            </a:r>
          </a:p>
          <a:p>
            <a:r>
              <a:rPr lang="en-US" smtClean="0"/>
              <a:t>Different stories may trigger same function</a:t>
            </a:r>
          </a:p>
          <a:p>
            <a:pPr lvl="1">
              <a:buFont typeface="Wingdings" pitchFamily="2" charset="2"/>
              <a:buNone/>
            </a:pPr>
            <a:r>
              <a:rPr lang="en-US" sz="2800" smtClean="0"/>
              <a:t>BUT different concerns, sequences, constraints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z="2400" smtClean="0"/>
              <a:t>Same user planning a trip for business or pleasure</a:t>
            </a:r>
          </a:p>
          <a:p>
            <a:pPr lvl="1"/>
            <a:r>
              <a:rPr lang="en-US" sz="2400" smtClean="0"/>
              <a:t>Or buying an item for himself or as a gift</a:t>
            </a:r>
          </a:p>
          <a:p>
            <a:pPr lvl="1"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b="6004"/>
          <a:stretch>
            <a:fillRect/>
          </a:stretch>
        </p:blipFill>
        <p:spPr bwMode="auto">
          <a:xfrm>
            <a:off x="990600" y="1524000"/>
            <a:ext cx="670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Requirements</a:t>
            </a:r>
          </a:p>
        </p:txBody>
      </p:sp>
      <p:sp>
        <p:nvSpPr>
          <p:cNvPr id="25604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096000" y="4572000"/>
            <a:ext cx="1676400" cy="1524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Logistics</a:t>
            </a:r>
          </a:p>
          <a:p>
            <a:r>
              <a:rPr lang="en-US" dirty="0" smtClean="0"/>
              <a:t>Selecting a project</a:t>
            </a:r>
          </a:p>
          <a:p>
            <a:r>
              <a:rPr lang="en-US" dirty="0" smtClean="0"/>
              <a:t>Working with a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Site: </a:t>
            </a:r>
            <a:r>
              <a:rPr lang="en-US" dirty="0" smtClean="0">
                <a:hlinkClick r:id="rId2"/>
              </a:rPr>
              <a:t>http://www.cs.unc.edu/Courses/comp523-f12/</a:t>
            </a:r>
            <a:endParaRPr lang="en-US" dirty="0" smtClean="0"/>
          </a:p>
          <a:p>
            <a:r>
              <a:rPr lang="en-US" dirty="0" smtClean="0"/>
              <a:t>This course is</a:t>
            </a:r>
          </a:p>
          <a:p>
            <a:pPr lvl="1">
              <a:buNone/>
            </a:pPr>
            <a:r>
              <a:rPr lang="en-US" sz="3000" dirty="0" smtClean="0"/>
              <a:t>4 credits             EE                      APPLES</a:t>
            </a:r>
          </a:p>
          <a:p>
            <a:pPr lvl="1">
              <a:buNone/>
            </a:pPr>
            <a:r>
              <a:rPr lang="en-US" sz="3000" dirty="0" smtClean="0"/>
              <a:t>CI (Implication: document iterations)</a:t>
            </a:r>
          </a:p>
          <a:p>
            <a:pPr lvl="1">
              <a:buNone/>
            </a:pPr>
            <a:r>
              <a:rPr lang="en-US" sz="3000" dirty="0" smtClean="0"/>
              <a:t>Programming Languages distribution group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Final is project presentations </a:t>
            </a:r>
            <a:r>
              <a:rPr lang="en-US" dirty="0" smtClean="0">
                <a:solidFill>
                  <a:srgbClr val="FF0000"/>
                </a:solidFill>
              </a:rPr>
              <a:t>MONDAY DEC 10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Weekly team meetings with me, client, team</a:t>
            </a:r>
          </a:p>
          <a:p>
            <a:r>
              <a:rPr lang="en-US" sz="3400" dirty="0" smtClean="0"/>
              <a:t>NO INCOMPLETES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the Course Will Run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Meetings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Weekly team meetings with me: organizational and technical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Meetings with the client as appropriate (probably weekly)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Weekly team meetings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Regular deliverables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Description and dates will be posted on 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Multiple </a:t>
            </a:r>
            <a:r>
              <a:rPr lang="en-US" sz="2000" b="1" dirty="0" smtClean="0"/>
              <a:t>executable</a:t>
            </a:r>
            <a:r>
              <a:rPr lang="en-US" sz="2000" dirty="0" smtClean="0"/>
              <a:t> deliverables to client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Multiple classroom demos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Class dates BUT will consider </a:t>
            </a:r>
            <a:r>
              <a:rPr lang="en-US" sz="2000" u="sng" dirty="0" smtClean="0"/>
              <a:t>reasoned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 smtClean="0"/>
              <a:t>     arguments about project-specific exceptions</a:t>
            </a:r>
          </a:p>
        </p:txBody>
      </p:sp>
      <p:pic>
        <p:nvPicPr>
          <p:cNvPr id="1026" name="Picture 2" descr="C:\Documents and Settings\pozefsky\Local Settings\Temporary Internet Files\Content.IE5\N9X4V0H1\MC90011588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343400"/>
            <a:ext cx="2176882" cy="190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Overview of the practice of software engineering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Awareness of software engineering (and failures) in the real world</a:t>
            </a:r>
          </a:p>
          <a:p>
            <a:pPr lvl="2">
              <a:lnSpc>
                <a:spcPct val="90000"/>
              </a:lnSpc>
            </a:pPr>
            <a:r>
              <a:rPr lang="en-US" sz="2700" dirty="0" smtClean="0"/>
              <a:t>why software development is more than coding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Hands on experience of the full process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Working on a team</a:t>
            </a:r>
          </a:p>
          <a:p>
            <a:pPr marL="420624" lvl="2" indent="-384048">
              <a:lnSpc>
                <a:spcPct val="90000"/>
              </a:lnSpc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3000" dirty="0" smtClean="0"/>
              <a:t>Individual assignments: broader view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Awareness of new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75% project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individual contribution multiplier (.7 – 1.1)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25% process (includes professionalism)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7% requirements, 8% design and development, 10% completion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25%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20% 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5% final presentation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15% technology presentation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10% individual 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Individual Contribution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Rare that it will go over 1.0</a:t>
            </a:r>
          </a:p>
          <a:p>
            <a:pPr lvl="1" eaLnBrk="1" hangingPunct="1"/>
            <a:r>
              <a:rPr lang="en-US" sz="2400" dirty="0" smtClean="0"/>
              <a:t>Basically, you can’t do better than the project</a:t>
            </a:r>
          </a:p>
          <a:p>
            <a:pPr lvl="1" eaLnBrk="1" hangingPunct="1"/>
            <a:r>
              <a:rPr lang="en-US" sz="2400" dirty="0" smtClean="0"/>
              <a:t>But there are always exceptional circumstances</a:t>
            </a:r>
          </a:p>
          <a:p>
            <a:pPr eaLnBrk="1" hangingPunct="1"/>
            <a:r>
              <a:rPr lang="en-US" sz="2800" dirty="0" smtClean="0"/>
              <a:t>Inputs</a:t>
            </a:r>
          </a:p>
          <a:p>
            <a:pPr lvl="1" eaLnBrk="1" hangingPunct="1"/>
            <a:r>
              <a:rPr lang="en-US" sz="2400" dirty="0" smtClean="0"/>
              <a:t>Peer evaluations</a:t>
            </a:r>
          </a:p>
          <a:p>
            <a:pPr lvl="1" eaLnBrk="1" hangingPunct="1"/>
            <a:r>
              <a:rPr lang="en-US" sz="2400" dirty="0" smtClean="0"/>
              <a:t>My evaluation</a:t>
            </a:r>
          </a:p>
          <a:p>
            <a:pPr lvl="1" eaLnBrk="1" hangingPunct="1"/>
            <a:r>
              <a:rPr lang="en-US" sz="2400" dirty="0" smtClean="0"/>
              <a:t>Client evaluation</a:t>
            </a:r>
          </a:p>
          <a:p>
            <a:pPr lvl="1" eaLnBrk="1" hangingPunct="1"/>
            <a:r>
              <a:rPr lang="en-US" sz="2400" dirty="0" smtClean="0"/>
              <a:t>Consultant evaluations</a:t>
            </a:r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Professionalism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You are representing the university, the department, this class and yourself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You are expected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show common courtesy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make it to meetings promptly or notify people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meet your commitments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Remember that your web site is publicly available and may be accessed by outside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Roles: </a:t>
            </a:r>
            <a:r>
              <a:rPr lang="en-US" dirty="0" smtClean="0">
                <a:solidFill>
                  <a:srgbClr val="FF0000"/>
                </a:solidFill>
              </a:rPr>
              <a:t>Assign ASAP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Manager</a:t>
            </a:r>
          </a:p>
          <a:p>
            <a:pPr lvl="1"/>
            <a:r>
              <a:rPr lang="en-US" dirty="0" smtClean="0"/>
              <a:t>Client contact point</a:t>
            </a:r>
          </a:p>
          <a:p>
            <a:pPr lvl="1"/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Requirement changes</a:t>
            </a:r>
          </a:p>
          <a:p>
            <a:r>
              <a:rPr lang="en-US" dirty="0" smtClean="0"/>
              <a:t>Project Manager</a:t>
            </a:r>
          </a:p>
          <a:p>
            <a:pPr lvl="1"/>
            <a:r>
              <a:rPr lang="en-US" dirty="0" smtClean="0"/>
              <a:t>Meetings with me</a:t>
            </a:r>
          </a:p>
          <a:p>
            <a:pPr lvl="1"/>
            <a:r>
              <a:rPr lang="en-US" dirty="0" smtClean="0"/>
              <a:t>Team meetings</a:t>
            </a:r>
          </a:p>
          <a:p>
            <a:pPr lvl="1"/>
            <a:r>
              <a:rPr lang="en-US" dirty="0" smtClean="0"/>
              <a:t>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Editor</a:t>
            </a:r>
          </a:p>
          <a:p>
            <a:pPr lvl="1"/>
            <a:r>
              <a:rPr lang="en-US" dirty="0" smtClean="0"/>
              <a:t>Documentation control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r>
              <a:rPr lang="en-US" dirty="0" smtClean="0"/>
              <a:t>NOT only writer</a:t>
            </a:r>
          </a:p>
          <a:p>
            <a:r>
              <a:rPr lang="en-US" dirty="0" smtClean="0"/>
              <a:t>Chief Developer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1017</TotalTime>
  <Words>605</Words>
  <Application>Microsoft Office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COMP 523</vt:lpstr>
      <vt:lpstr>Agenda</vt:lpstr>
      <vt:lpstr>Logistics</vt:lpstr>
      <vt:lpstr>How the Course Will Run</vt:lpstr>
      <vt:lpstr>Course Objectives</vt:lpstr>
      <vt:lpstr>Grading</vt:lpstr>
      <vt:lpstr>Individual Contribution</vt:lpstr>
      <vt:lpstr>Professionalism</vt:lpstr>
      <vt:lpstr>Team Roles: Assign ASAP</vt:lpstr>
      <vt:lpstr>Selecting a Project</vt:lpstr>
      <vt:lpstr>Process</vt:lpstr>
      <vt:lpstr>Considerations</vt:lpstr>
      <vt:lpstr>Working with the Client</vt:lpstr>
      <vt:lpstr>First Steps</vt:lpstr>
      <vt:lpstr>Start with a Concept</vt:lpstr>
      <vt:lpstr>Clients vs. Users</vt:lpstr>
      <vt:lpstr>Talking to the client</vt:lpstr>
      <vt:lpstr>User Stories</vt:lpstr>
      <vt:lpstr>Requirements</vt:lpstr>
    </vt:vector>
  </TitlesOfParts>
  <Company>University of North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43</cp:revision>
  <dcterms:created xsi:type="dcterms:W3CDTF">2009-08-26T18:24:12Z</dcterms:created>
  <dcterms:modified xsi:type="dcterms:W3CDTF">2012-08-22T18:45:04Z</dcterms:modified>
</cp:coreProperties>
</file>