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318" r:id="rId2"/>
    <p:sldId id="354" r:id="rId3"/>
    <p:sldId id="361" r:id="rId4"/>
    <p:sldId id="387" r:id="rId5"/>
    <p:sldId id="360" r:id="rId6"/>
    <p:sldId id="388" r:id="rId7"/>
    <p:sldId id="389" r:id="rId8"/>
    <p:sldId id="355" r:id="rId9"/>
    <p:sldId id="356" r:id="rId10"/>
    <p:sldId id="357" r:id="rId11"/>
    <p:sldId id="358" r:id="rId12"/>
    <p:sldId id="370" r:id="rId13"/>
    <p:sldId id="362" r:id="rId14"/>
    <p:sldId id="3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452E9-C2BB-4352-9E04-325D1E45C4A5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038D4-9135-4668-B652-B26887336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1300000/1297801/p79-sauer.pdf?key1=1297801&amp;key2=8056834821&amp;coll=GUIDE&amp;dl=GUIDE&amp;CFID=52883395&amp;CFTOKEN=86059930" TargetMode="External"/><Relationship Id="rId2" Type="http://schemas.openxmlformats.org/officeDocument/2006/relationships/hyperlink" Target="http://www.projectsmart.co.uk/docs/chaos-report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livery.acm.org/10.1145/290000/287843/p76-keil.pdf?key1=287843&amp;key2=1129553521&amp;coll=GUIDE&amp;dl=GUIDE&amp;CFID=52884014&amp;CFTOKEN=2501971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12 September 2012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Questions project plan answers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Joe working on this week?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Who can help me if I run into trouble?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If I have to choose an activity to be late, which one will impact the project more?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needs to be in the plan?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Deliverables</a:t>
            </a:r>
          </a:p>
          <a:p>
            <a:r>
              <a:rPr lang="en-US" dirty="0" smtClean="0"/>
              <a:t>Code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Learning</a:t>
            </a:r>
          </a:p>
          <a:p>
            <a:r>
              <a:rPr lang="en-US" dirty="0" smtClean="0"/>
              <a:t>Presentation and demo prep</a:t>
            </a:r>
          </a:p>
          <a:p>
            <a:r>
              <a:rPr lang="en-US" dirty="0" smtClean="0"/>
              <a:t>Reviews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REVIEWS AND INSPECTIONS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19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Reviews and Inspections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Why?</a:t>
            </a:r>
          </a:p>
          <a:p>
            <a:pPr lvl="1" eaLnBrk="1" hangingPunct="1"/>
            <a:r>
              <a:rPr lang="en-US" sz="2400" smtClean="0"/>
              <a:t>Developer can’t correct unseen errors</a:t>
            </a:r>
          </a:p>
          <a:p>
            <a:pPr lvl="1" eaLnBrk="1" hangingPunct="1"/>
            <a:r>
              <a:rPr lang="en-US" sz="2400" smtClean="0"/>
              <a:t>More eyes to catch problems</a:t>
            </a:r>
          </a:p>
          <a:p>
            <a:pPr lvl="1" eaLnBrk="1" hangingPunct="1"/>
            <a:r>
              <a:rPr lang="en-US" sz="2400" smtClean="0"/>
              <a:t>Earlier is cheaper</a:t>
            </a:r>
          </a:p>
          <a:p>
            <a:pPr lvl="2" eaLnBrk="1" hangingPunct="1"/>
            <a:r>
              <a:rPr lang="en-US" sz="2000" smtClean="0"/>
              <a:t>Integration fix typically 3-10 times the cost at design</a:t>
            </a:r>
          </a:p>
          <a:p>
            <a:pPr eaLnBrk="1" hangingPunct="1"/>
            <a:r>
              <a:rPr lang="en-US" sz="2800" smtClean="0"/>
              <a:t>Difference in terms</a:t>
            </a:r>
          </a:p>
          <a:p>
            <a:pPr lvl="1" eaLnBrk="1" hangingPunct="1"/>
            <a:r>
              <a:rPr lang="en-US" sz="2400" smtClean="0"/>
              <a:t>Review implies completed work, often reviewed by someone at a different level</a:t>
            </a:r>
          </a:p>
          <a:p>
            <a:pPr lvl="1" eaLnBrk="1" hangingPunct="1"/>
            <a:r>
              <a:rPr lang="en-US" sz="2400" smtClean="0"/>
              <a:t>Inspection implies peer review of work in progress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Inspections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Introduced by Michael Fagan in 1976 (IBM Systems Journal)</a:t>
            </a:r>
          </a:p>
          <a:p>
            <a:pPr eaLnBrk="1" hangingPunct="1"/>
            <a:r>
              <a:rPr lang="en-US" dirty="0" smtClean="0"/>
              <a:t>Formalized process</a:t>
            </a:r>
          </a:p>
          <a:p>
            <a:pPr lvl="1" eaLnBrk="1" hangingPunct="1"/>
            <a:r>
              <a:rPr lang="en-US" dirty="0" smtClean="0"/>
              <a:t>Specific roles and steps</a:t>
            </a:r>
          </a:p>
          <a:p>
            <a:pPr lvl="1" eaLnBrk="1" hangingPunct="1"/>
            <a:r>
              <a:rPr lang="en-US" dirty="0" smtClean="0"/>
              <a:t>Heavy preparation and follow-up</a:t>
            </a:r>
          </a:p>
          <a:p>
            <a:pPr eaLnBrk="1" hangingPunct="1"/>
            <a:r>
              <a:rPr lang="en-US" dirty="0" smtClean="0"/>
              <a:t>Used for documents and code</a:t>
            </a:r>
          </a:p>
          <a:p>
            <a:pPr lvl="1"/>
            <a:r>
              <a:rPr lang="en-US" dirty="0" smtClean="0"/>
              <a:t>In 1999, survey identified 117 checklists  covering requirements, design, code, testing, documentation and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SCHEDULING</a:t>
            </a:r>
          </a:p>
        </p:txBody>
      </p:sp>
      <p:sp>
        <p:nvSpPr>
          <p:cNvPr id="819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“80% of software projects fail”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077200" cy="4525963"/>
          </a:xfrm>
        </p:spPr>
        <p:txBody>
          <a:bodyPr>
            <a:noAutofit/>
          </a:bodyPr>
          <a:lstStyle/>
          <a:p>
            <a:r>
              <a:rPr lang="en-US" sz="2400" dirty="0" smtClean="0">
                <a:hlinkClick r:id="rId2"/>
              </a:rPr>
              <a:t>Standish Report</a:t>
            </a:r>
            <a:r>
              <a:rPr lang="en-US" sz="2400" dirty="0" smtClean="0"/>
              <a:t> (1995)</a:t>
            </a:r>
          </a:p>
          <a:p>
            <a:pPr lvl="1"/>
            <a:r>
              <a:rPr lang="en-US" sz="2400" dirty="0" smtClean="0"/>
              <a:t>16.2% completed on-time and on-budget with all features and functions as initially specified.</a:t>
            </a:r>
          </a:p>
          <a:p>
            <a:pPr lvl="1"/>
            <a:r>
              <a:rPr lang="en-US" sz="2400" dirty="0" smtClean="0"/>
              <a:t>52.7% completed and operational but over-budget, over the time estimate, and offers fewer features and functions than originally specified.</a:t>
            </a:r>
          </a:p>
          <a:p>
            <a:pPr lvl="1"/>
            <a:r>
              <a:rPr lang="en-US" sz="2400" dirty="0" smtClean="0"/>
              <a:t>31.1% cancelled at some point during the development cycle.</a:t>
            </a:r>
          </a:p>
          <a:p>
            <a:r>
              <a:rPr lang="en-US" sz="2400" dirty="0" smtClean="0">
                <a:hlinkClick r:id="rId3"/>
              </a:rPr>
              <a:t>Sauer et al</a:t>
            </a:r>
            <a:r>
              <a:rPr lang="en-US" sz="2400" dirty="0" smtClean="0"/>
              <a:t> (2007) </a:t>
            </a:r>
          </a:p>
          <a:p>
            <a:pPr lvl="1"/>
            <a:r>
              <a:rPr lang="en-US" sz="2400" dirty="0" smtClean="0"/>
              <a:t>67% “delivered close to budget, schedule, and scope expectations” </a:t>
            </a:r>
            <a:r>
              <a:rPr lang="en-US" sz="2400" u="sng" dirty="0" smtClean="0"/>
              <a:t>with experienced project managers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Discipline of </a:t>
            </a:r>
          </a:p>
          <a:p>
            <a:pPr>
              <a:buNone/>
            </a:pPr>
            <a:r>
              <a:rPr lang="en-US" dirty="0" smtClean="0"/>
              <a:t>	planning, </a:t>
            </a:r>
          </a:p>
          <a:p>
            <a:pPr>
              <a:buNone/>
            </a:pPr>
            <a:r>
              <a:rPr lang="en-US" dirty="0" smtClean="0"/>
              <a:t>	organizing, and </a:t>
            </a:r>
          </a:p>
          <a:p>
            <a:pPr>
              <a:buNone/>
            </a:pPr>
            <a:r>
              <a:rPr lang="en-US" dirty="0" smtClean="0"/>
              <a:t>	managing resources </a:t>
            </a:r>
          </a:p>
          <a:p>
            <a:pPr>
              <a:buNone/>
            </a:pPr>
            <a:r>
              <a:rPr lang="en-US" dirty="0" smtClean="0"/>
              <a:t>to bring about </a:t>
            </a:r>
          </a:p>
          <a:p>
            <a:pPr>
              <a:buNone/>
            </a:pPr>
            <a:r>
              <a:rPr lang="en-US" dirty="0" smtClean="0"/>
              <a:t>	the successful completion of </a:t>
            </a:r>
          </a:p>
          <a:p>
            <a:pPr>
              <a:buNone/>
            </a:pPr>
            <a:r>
              <a:rPr lang="en-US" dirty="0" smtClean="0"/>
              <a:t>	specific project goals and objectives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Should we eliminate risk?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Patton: </a:t>
            </a:r>
            <a:r>
              <a:rPr lang="en-US" i="1" dirty="0" smtClean="0"/>
              <a:t>Take calculated risks. That is quite different from being rash. </a:t>
            </a:r>
          </a:p>
          <a:p>
            <a:r>
              <a:rPr lang="en-US" dirty="0" smtClean="0"/>
              <a:t>Nehru: </a:t>
            </a:r>
            <a:r>
              <a:rPr lang="en-US" i="1" dirty="0" smtClean="0"/>
              <a:t>The policy of being too cautious is the greatest risk of all. </a:t>
            </a:r>
          </a:p>
          <a:p>
            <a:r>
              <a:rPr lang="en-US" dirty="0" smtClean="0"/>
              <a:t>Herodotus: </a:t>
            </a:r>
            <a:r>
              <a:rPr lang="en-US" i="1" dirty="0" smtClean="0"/>
              <a:t>Great deeds are usually wrought at great risks. </a:t>
            </a:r>
          </a:p>
          <a:p>
            <a:r>
              <a:rPr lang="en-US" dirty="0" smtClean="0"/>
              <a:t>The Net:  No risk =&gt; no challenge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Sources of Risk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800" dirty="0" smtClean="0"/>
              <a:t>Top management commitment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/>
              <a:t>User commitment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/>
              <a:t>Misunderstood requirements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/>
              <a:t>Inadequate user involvement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/>
              <a:t>Mismanaged user expectations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/>
              <a:t>Scope creep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/>
              <a:t>Lack of knowledge or skill</a:t>
            </a:r>
          </a:p>
          <a:p>
            <a:pPr marL="990600" lvl="1" indent="-533400" algn="r">
              <a:buClr>
                <a:schemeClr val="tx1"/>
              </a:buClr>
              <a:buFontTx/>
              <a:buNone/>
            </a:pPr>
            <a:r>
              <a:rPr lang="en-US" sz="2400" dirty="0" smtClean="0"/>
              <a:t>   </a:t>
            </a:r>
            <a:r>
              <a:rPr lang="en-US" sz="1800" dirty="0" err="1" smtClean="0"/>
              <a:t>Keil</a:t>
            </a:r>
            <a:r>
              <a:rPr lang="en-US" sz="1800" dirty="0" smtClean="0"/>
              <a:t> et al, “</a:t>
            </a:r>
            <a:r>
              <a:rPr lang="en-US" sz="1800" dirty="0" smtClean="0">
                <a:hlinkClick r:id="rId2"/>
              </a:rPr>
              <a:t>A Framework for Identifying Software Project Risks</a:t>
            </a:r>
            <a:r>
              <a:rPr lang="en-US" sz="1800" dirty="0" smtClean="0"/>
              <a:t>,” CACM 41:11, November 1998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Technical Risks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524000"/>
            <a:ext cx="3814762" cy="4114800"/>
          </a:xfrm>
        </p:spPr>
        <p:txBody>
          <a:bodyPr/>
          <a:lstStyle/>
          <a:p>
            <a:r>
              <a:rPr lang="en-US" dirty="0" smtClean="0"/>
              <a:t>New features</a:t>
            </a:r>
          </a:p>
          <a:p>
            <a:r>
              <a:rPr lang="en-US" dirty="0" smtClean="0"/>
              <a:t>New technology</a:t>
            </a:r>
          </a:p>
          <a:p>
            <a:r>
              <a:rPr lang="en-US" dirty="0" smtClean="0"/>
              <a:t>Developer learning curve</a:t>
            </a:r>
          </a:p>
          <a:p>
            <a:r>
              <a:rPr lang="en-US" dirty="0" smtClean="0"/>
              <a:t>Changes that may affect old code</a:t>
            </a:r>
          </a:p>
          <a:p>
            <a:r>
              <a:rPr lang="en-US" dirty="0" smtClean="0"/>
              <a:t>Dependencies</a:t>
            </a:r>
          </a:p>
          <a:p>
            <a:r>
              <a:rPr lang="en-US" dirty="0" smtClean="0"/>
              <a:t>Complexity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00600" y="1524000"/>
            <a:ext cx="3814763" cy="4114800"/>
          </a:xfrm>
        </p:spPr>
        <p:txBody>
          <a:bodyPr/>
          <a:lstStyle/>
          <a:p>
            <a:r>
              <a:rPr lang="en-US" dirty="0" smtClean="0"/>
              <a:t>Bug history</a:t>
            </a:r>
          </a:p>
          <a:p>
            <a:r>
              <a:rPr lang="en-US" dirty="0" smtClean="0"/>
              <a:t>Late changes</a:t>
            </a:r>
          </a:p>
          <a:p>
            <a:r>
              <a:rPr lang="en-US" dirty="0" smtClean="0"/>
              <a:t>Rushed work</a:t>
            </a:r>
          </a:p>
          <a:p>
            <a:r>
              <a:rPr lang="en-US" dirty="0" smtClean="0"/>
              <a:t>Tired programmers</a:t>
            </a:r>
          </a:p>
          <a:p>
            <a:r>
              <a:rPr lang="en-US" dirty="0" smtClean="0"/>
              <a:t>Slipped in “pet” features</a:t>
            </a:r>
          </a:p>
          <a:p>
            <a:r>
              <a:rPr lang="en-US" dirty="0" smtClean="0"/>
              <a:t>Unbudgeted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114800" cy="838200"/>
          </a:xfrm>
        </p:spPr>
        <p:txBody>
          <a:bodyPr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838200"/>
          </a:xfrm>
        </p:spPr>
        <p:txBody>
          <a:bodyPr/>
          <a:lstStyle/>
          <a:p>
            <a:pPr algn="ctr"/>
            <a:r>
              <a:rPr lang="en-US" dirty="0" smtClean="0"/>
              <a:t>Within the Steps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2"/>
          </p:nvPr>
        </p:nvSpPr>
        <p:spPr>
          <a:xfrm>
            <a:off x="457200" y="2286000"/>
            <a:ext cx="4040188" cy="313128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Put together minimal solution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Start with external commitments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Introduce internal milestones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Focus on the risks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Add next level of features where possible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8200" y="2209800"/>
            <a:ext cx="4041775" cy="29788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Identify components</a:t>
            </a:r>
          </a:p>
          <a:p>
            <a:r>
              <a:rPr lang="en-US" sz="2400" dirty="0" smtClean="0"/>
              <a:t>Identify dependencies</a:t>
            </a:r>
          </a:p>
          <a:p>
            <a:r>
              <a:rPr lang="en-US" sz="2400" dirty="0" smtClean="0"/>
              <a:t>Estimate (guess)</a:t>
            </a:r>
          </a:p>
          <a:p>
            <a:pPr lvl="1"/>
            <a:r>
              <a:rPr lang="en-US" sz="2400" dirty="0" smtClean="0"/>
              <a:t>Prefer educated guess</a:t>
            </a:r>
          </a:p>
          <a:p>
            <a:r>
              <a:rPr lang="en-US" sz="2400" dirty="0" smtClean="0"/>
              <a:t>Lay out assignments and time frames</a:t>
            </a:r>
          </a:p>
          <a:p>
            <a:endParaRPr 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Scheduling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 Plan for this project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676400"/>
            <a:ext cx="7556500" cy="69215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Use simple Excel spreadsheet (or equivalent)</a:t>
            </a:r>
          </a:p>
          <a:p>
            <a:pPr eaLnBrk="1" hangingPunct="1"/>
            <a:endParaRPr lang="en-US" sz="2800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2667000"/>
          <a:ext cx="7467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447800"/>
                <a:gridCol w="105156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Arial"/>
                        </a:rPr>
                        <a:t>Deliverable/Milestone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Responsible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Due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Revision 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Delivered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project web site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Arial"/>
                        </a:rPr>
                        <a:t>Sam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Arial"/>
                        </a:rPr>
                        <a:t>20-Jan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Arial"/>
                        </a:rPr>
                        <a:t>20-Jan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architecture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Jane (all)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Arial"/>
                        </a:rPr>
                        <a:t>8-Feb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Arial"/>
                        </a:rPr>
                        <a:t>15-Feb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Arial"/>
                        </a:rPr>
                        <a:t>23-Feb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project plan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Harry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Arial"/>
                        </a:rPr>
                        <a:t>10-Feb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Arial"/>
                        </a:rPr>
                        <a:t>15-Feb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Arial"/>
                        </a:rPr>
                        <a:t>16-Feb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initial user interface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Sam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Arial"/>
                        </a:rPr>
                        <a:t>13-Feb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Arial"/>
                        </a:rPr>
                        <a:t>15-Feb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Arial"/>
                        </a:rPr>
                        <a:t>18-Feb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contract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Jane 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Arial"/>
                        </a:rPr>
                        <a:t>20-Feb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Arial"/>
                        </a:rPr>
                        <a:t>15-Feb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Arial"/>
                        </a:rPr>
                        <a:t>18-Feb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1943</TotalTime>
  <Words>479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Scheduling   </vt:lpstr>
      <vt:lpstr>SCHEDULING</vt:lpstr>
      <vt:lpstr>“80% of software projects fail”</vt:lpstr>
      <vt:lpstr>Project Management</vt:lpstr>
      <vt:lpstr>Should we eliminate risk?</vt:lpstr>
      <vt:lpstr>Sources of Risk</vt:lpstr>
      <vt:lpstr>Technical Risks</vt:lpstr>
      <vt:lpstr>Scheduling </vt:lpstr>
      <vt:lpstr>Project Plan for this project</vt:lpstr>
      <vt:lpstr>Questions project plan answers</vt:lpstr>
      <vt:lpstr>What needs to be in the plan?</vt:lpstr>
      <vt:lpstr>REVIEWS AND INSPECTIONS </vt:lpstr>
      <vt:lpstr>Reviews and Inspections</vt:lpstr>
      <vt:lpstr>Inspections</vt:lpstr>
    </vt:vector>
  </TitlesOfParts>
  <Company>University of North Carolina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Computer Science</dc:creator>
  <cp:lastModifiedBy>Diane Pozefsky</cp:lastModifiedBy>
  <cp:revision>140</cp:revision>
  <dcterms:created xsi:type="dcterms:W3CDTF">2009-08-26T18:24:12Z</dcterms:created>
  <dcterms:modified xsi:type="dcterms:W3CDTF">2012-09-17T02:43:20Z</dcterms:modified>
</cp:coreProperties>
</file>