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318" r:id="rId2"/>
    <p:sldId id="390" r:id="rId3"/>
    <p:sldId id="391" r:id="rId4"/>
    <p:sldId id="392" r:id="rId5"/>
    <p:sldId id="393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4" r:id="rId19"/>
    <p:sldId id="385" r:id="rId20"/>
    <p:sldId id="3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452E9-C2BB-4352-9E04-325D1E45C4A5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038D4-9135-4668-B652-B26887336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i.org/Pages/default.aspx" TargetMode="External"/><Relationship Id="rId2" Type="http://schemas.openxmlformats.org/officeDocument/2006/relationships/hyperlink" Target="http://www.dmoz.org/Computers/Software/Project_Manageme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3050" y="1544812"/>
            <a:ext cx="695835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17 </a:t>
            </a:r>
            <a:r>
              <a:rPr lang="en-US" dirty="0" smtClean="0"/>
              <a:t>September 2012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9064" y="3337560"/>
            <a:ext cx="7038536" cy="2301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</a:t>
            </a:r>
            <a:r>
              <a:rPr lang="en-US" dirty="0" smtClean="0"/>
              <a:t>management 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 Breakdown Structure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Need to break down the tasks into component parts and tasks</a:t>
            </a:r>
          </a:p>
          <a:p>
            <a:pPr eaLnBrk="1" hangingPunct="1"/>
            <a:r>
              <a:rPr lang="en-US" dirty="0" smtClean="0"/>
              <a:t>Level of detail important:</a:t>
            </a:r>
          </a:p>
          <a:p>
            <a:pPr lvl="1"/>
            <a:r>
              <a:rPr lang="en-US" dirty="0" smtClean="0"/>
              <a:t>The more detailed, the better</a:t>
            </a:r>
          </a:p>
          <a:p>
            <a:pPr eaLnBrk="1" hangingPunct="1"/>
            <a:r>
              <a:rPr lang="en-US" dirty="0" smtClean="0"/>
              <a:t>Lacks any time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 Breakdown</a:t>
            </a:r>
          </a:p>
        </p:txBody>
      </p:sp>
      <p:pic>
        <p:nvPicPr>
          <p:cNvPr id="13315" name="Picture 3" descr="pmwb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20372"/>
          <a:stretch>
            <a:fillRect/>
          </a:stretch>
        </p:blipFill>
        <p:spPr>
          <a:xfrm>
            <a:off x="2046288" y="2017713"/>
            <a:ext cx="4964112" cy="3479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Graphical WBS</a:t>
            </a:r>
          </a:p>
        </p:txBody>
      </p:sp>
      <p:pic>
        <p:nvPicPr>
          <p:cNvPr id="14339" name="Picture 3" descr="Wb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905000"/>
            <a:ext cx="7772400" cy="38687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PERT Charts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Critical path identification</a:t>
            </a:r>
          </a:p>
          <a:p>
            <a:pPr lvl="1" eaLnBrk="1" hangingPunct="1"/>
            <a:r>
              <a:rPr lang="en-US" sz="2400" dirty="0" smtClean="0"/>
              <a:t>Program Evaluation and Review Technique</a:t>
            </a:r>
          </a:p>
          <a:p>
            <a:pPr lvl="1" eaLnBrk="1" hangingPunct="1"/>
            <a:r>
              <a:rPr lang="en-US" sz="2400" dirty="0" smtClean="0"/>
              <a:t>Also known as activity networks</a:t>
            </a:r>
          </a:p>
          <a:p>
            <a:pPr eaLnBrk="1" hangingPunct="1"/>
            <a:r>
              <a:rPr lang="en-US" sz="2800" dirty="0" smtClean="0"/>
              <a:t>Developed by Navy in </a:t>
            </a:r>
            <a:r>
              <a:rPr lang="en-US" sz="2800" dirty="0" smtClean="0">
                <a:solidFill>
                  <a:srgbClr val="FF0000"/>
                </a:solidFill>
              </a:rPr>
              <a:t>1958</a:t>
            </a:r>
          </a:p>
          <a:p>
            <a:pPr eaLnBrk="1" hangingPunct="1"/>
            <a:r>
              <a:rPr lang="en-US" sz="2800" dirty="0" smtClean="0"/>
              <a:t>Three stages:</a:t>
            </a:r>
          </a:p>
          <a:p>
            <a:pPr lvl="1" eaLnBrk="1" hangingPunct="1"/>
            <a:r>
              <a:rPr lang="en-US" sz="2400" dirty="0" smtClean="0"/>
              <a:t>Planning (tasks and sequence)</a:t>
            </a:r>
          </a:p>
          <a:p>
            <a:pPr lvl="1" eaLnBrk="1" hangingPunct="1"/>
            <a:r>
              <a:rPr lang="en-US" sz="2400" dirty="0" smtClean="0"/>
              <a:t>Scheduling (start and finish times)</a:t>
            </a:r>
          </a:p>
          <a:p>
            <a:pPr lvl="1" eaLnBrk="1" hangingPunct="1"/>
            <a:r>
              <a:rPr lang="en-US" sz="2400" dirty="0" smtClean="0"/>
              <a:t>Analysis (float and revisions)</a:t>
            </a:r>
          </a:p>
          <a:p>
            <a:pPr eaLnBrk="1" hangingPunct="1"/>
            <a:r>
              <a:rPr lang="en-US" sz="2800" dirty="0" smtClean="0"/>
              <a:t>Two different models</a:t>
            </a:r>
          </a:p>
          <a:p>
            <a:pPr lvl="1" eaLnBrk="1" hangingPunct="1"/>
            <a:r>
              <a:rPr lang="en-US" sz="2400" dirty="0" smtClean="0"/>
              <a:t>Activities are nodes (most common) or arcs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Pert Charts</a:t>
            </a:r>
          </a:p>
        </p:txBody>
      </p:sp>
      <p:pic>
        <p:nvPicPr>
          <p:cNvPr id="19459" name="Picture 3" descr="project planning - example pert char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600200"/>
            <a:ext cx="6256338" cy="2124075"/>
          </a:xfrm>
          <a:noFill/>
        </p:spPr>
      </p:pic>
      <p:pic>
        <p:nvPicPr>
          <p:cNvPr id="19460" name="Picture 4" descr="abc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733800"/>
            <a:ext cx="5127625" cy="263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CPM: Critical Path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Alternative to PERT</a:t>
            </a:r>
          </a:p>
          <a:p>
            <a:pPr eaLnBrk="1" hangingPunct="1"/>
            <a:r>
              <a:rPr lang="en-US" dirty="0" err="1" smtClean="0"/>
              <a:t>Dupont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1957</a:t>
            </a:r>
          </a:p>
          <a:p>
            <a:pPr eaLnBrk="1" hangingPunct="1"/>
            <a:r>
              <a:rPr lang="en-US" dirty="0" smtClean="0"/>
              <a:t>Graphical view of project </a:t>
            </a:r>
          </a:p>
          <a:p>
            <a:pPr eaLnBrk="1" hangingPunct="1"/>
            <a:r>
              <a:rPr lang="en-US" dirty="0" smtClean="0"/>
              <a:t>Predicts time required to complete </a:t>
            </a:r>
          </a:p>
          <a:p>
            <a:pPr eaLnBrk="1" hangingPunct="1"/>
            <a:r>
              <a:rPr lang="en-US" dirty="0" smtClean="0"/>
              <a:t>Shows which activities are critical to maintaining the schedule</a:t>
            </a:r>
          </a:p>
          <a:p>
            <a:pPr eaLnBrk="1" hangingPunct="1"/>
            <a:r>
              <a:rPr lang="en-US" dirty="0" smtClean="0"/>
              <a:t>Lacks the built in model of float </a:t>
            </a:r>
          </a:p>
          <a:p>
            <a:pPr eaLnBrk="1" hangingPunct="1"/>
            <a:r>
              <a:rPr lang="en-US" dirty="0" smtClean="0"/>
              <a:t>Easy to use informally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371600"/>
            <a:ext cx="24288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Planning</a:t>
            </a:r>
          </a:p>
        </p:txBody>
      </p:sp>
      <p:sp>
        <p:nvSpPr>
          <p:cNvPr id="6148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Identify the specific activities and milestones.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Determine the proper sequence of the activities.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Construct a network diagram.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Estimate the time required for each activity.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Determine the </a:t>
            </a:r>
            <a:r>
              <a:rPr lang="en-US" sz="2800" i="1" dirty="0" smtClean="0"/>
              <a:t>critical path </a:t>
            </a:r>
            <a:r>
              <a:rPr lang="en-US" sz="2800" dirty="0" smtClean="0"/>
              <a:t>(longest path through the network).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Update the PERT or CPM chart as the project progresses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Gantt Charts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Milestone charts</a:t>
            </a:r>
          </a:p>
          <a:p>
            <a:pPr eaLnBrk="1" hangingPunct="1"/>
            <a:r>
              <a:rPr lang="en-US" dirty="0" smtClean="0"/>
              <a:t>Invented by Harvey Gantt in </a:t>
            </a:r>
            <a:r>
              <a:rPr lang="en-US" dirty="0" smtClean="0">
                <a:solidFill>
                  <a:srgbClr val="FF0000"/>
                </a:solidFill>
              </a:rPr>
              <a:t>1916</a:t>
            </a:r>
          </a:p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Less detailed</a:t>
            </a:r>
          </a:p>
          <a:p>
            <a:pPr lvl="1" eaLnBrk="1" hangingPunct="1"/>
            <a:r>
              <a:rPr lang="en-US" dirty="0" smtClean="0"/>
              <a:t>Amenable to management overlays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rojman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3048000"/>
            <a:ext cx="6447295" cy="3657600"/>
          </a:xfrm>
          <a:solidFill>
            <a:schemeClr val="accent1"/>
          </a:solidFill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Gantt Chart with Overlays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1752600"/>
            <a:ext cx="2720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Note that dates are Day/Month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Gantt Chart - 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352800" y="1066800"/>
            <a:ext cx="5546725" cy="1947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Scheduling Steps with Tools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Put together minimal solution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Primary requirements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Start with external commitments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Functional spec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Milestones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Introduce internal milestones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Work breakdown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Product Flow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PERT Chart or CPM, Gantt chart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Focus on the risks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Add next level of features where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Secondary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REQUIREMENTS</a:t>
            </a:r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Resources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No shortage of available tools</a:t>
            </a:r>
          </a:p>
          <a:p>
            <a:pPr lvl="1" eaLnBrk="1" hangingPunct="1"/>
            <a:r>
              <a:rPr lang="en-US" sz="2400" dirty="0" smtClean="0">
                <a:hlinkClick r:id="rId2"/>
              </a:rPr>
              <a:t>dmoz.org/Computers/Software/</a:t>
            </a:r>
            <a:r>
              <a:rPr lang="en-US" sz="2400" dirty="0" err="1" smtClean="0">
                <a:hlinkClick r:id="rId2"/>
              </a:rPr>
              <a:t>Project_Management</a:t>
            </a:r>
            <a:endParaRPr lang="en-US" sz="2400" dirty="0" smtClean="0"/>
          </a:p>
          <a:p>
            <a:r>
              <a:rPr lang="en-US" sz="2800" dirty="0" smtClean="0"/>
              <a:t>Project Management as a discipline</a:t>
            </a:r>
          </a:p>
          <a:p>
            <a:pPr lvl="1"/>
            <a:r>
              <a:rPr lang="en-US" sz="2800" dirty="0" smtClean="0"/>
              <a:t>Degrees</a:t>
            </a:r>
          </a:p>
          <a:p>
            <a:pPr lvl="1"/>
            <a:r>
              <a:rPr lang="en-US" sz="2800" dirty="0" smtClean="0"/>
              <a:t>Certification</a:t>
            </a:r>
          </a:p>
          <a:p>
            <a:pPr lvl="2"/>
            <a:r>
              <a:rPr lang="en-US" sz="2600" dirty="0" smtClean="0">
                <a:hlinkClick r:id="rId3"/>
              </a:rPr>
              <a:t>Project Management Institute</a:t>
            </a:r>
            <a:endParaRPr lang="en-US" sz="2600" dirty="0" smtClean="0"/>
          </a:p>
          <a:p>
            <a:endParaRPr lang="en-US" sz="2300" dirty="0" smtClean="0"/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Sources of requirements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People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Stakeholders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Who are the stakeholders?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Issues: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Conflicting requirements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Wants vs. needs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Helping the customer articulate the requirements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00B0F0"/>
                </a:solidFill>
              </a:rPr>
              <a:t>Use cases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Hardware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Laws of physics and nature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Social responsibility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How it will (can) be used</a:t>
            </a:r>
          </a:p>
          <a:p>
            <a:pPr lvl="1"/>
            <a:r>
              <a:rPr lang="en-US" dirty="0" smtClean="0"/>
              <a:t>Does it have the potential for misuse?</a:t>
            </a:r>
          </a:p>
          <a:p>
            <a:pPr lvl="1"/>
            <a:r>
              <a:rPr lang="en-US" dirty="0" smtClean="0"/>
              <a:t>Can it be used to harm people?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382000" cy="114300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Sources of Requirements: </a:t>
            </a:r>
            <a:br>
              <a:rPr lang="en-US" sz="3600" dirty="0" smtClean="0"/>
            </a:br>
            <a:r>
              <a:rPr lang="en-US" sz="3600" dirty="0" smtClean="0"/>
              <a:t>People vs. Other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7162800" y="6019800"/>
            <a:ext cx="1792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(Brackett, CMU)</a:t>
            </a: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>
            <a:off x="1187669" y="5486400"/>
            <a:ext cx="72836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35"/>
          <p:cNvSpPr>
            <a:spLocks noChangeShapeType="1"/>
          </p:cNvSpPr>
          <p:nvPr/>
        </p:nvSpPr>
        <p:spPr bwMode="auto">
          <a:xfrm flipV="1">
            <a:off x="1187669" y="16002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36"/>
          <p:cNvSpPr txBox="1">
            <a:spLocks noChangeArrowheads="1"/>
          </p:cNvSpPr>
          <p:nvPr/>
        </p:nvSpPr>
        <p:spPr bwMode="auto">
          <a:xfrm>
            <a:off x="2362200" y="5638800"/>
            <a:ext cx="5105400" cy="25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b="1" u="sng" dirty="0">
                <a:solidFill>
                  <a:srgbClr val="FF6600"/>
                </a:solidFill>
                <a:latin typeface="Times New Roman" pitchFamily="18" charset="0"/>
                <a:cs typeface="Arial" charset="0"/>
              </a:rPr>
              <a:t>% of requirements gathered from people</a:t>
            </a:r>
          </a:p>
        </p:txBody>
      </p:sp>
      <p:sp>
        <p:nvSpPr>
          <p:cNvPr id="6154" name="Text Box 37"/>
          <p:cNvSpPr txBox="1">
            <a:spLocks noChangeArrowheads="1"/>
          </p:cNvSpPr>
          <p:nvPr/>
        </p:nvSpPr>
        <p:spPr bwMode="auto">
          <a:xfrm rot="16200000">
            <a:off x="-6788" y="2518761"/>
            <a:ext cx="1447800" cy="6774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u="sng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Type of application</a:t>
            </a:r>
          </a:p>
        </p:txBody>
      </p:sp>
      <p:sp>
        <p:nvSpPr>
          <p:cNvPr id="6155" name="Text Box 38"/>
          <p:cNvSpPr txBox="1">
            <a:spLocks noChangeArrowheads="1"/>
          </p:cNvSpPr>
          <p:nvPr/>
        </p:nvSpPr>
        <p:spPr bwMode="auto">
          <a:xfrm>
            <a:off x="304800" y="4403725"/>
            <a:ext cx="1545021" cy="7016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highly constrained</a:t>
            </a:r>
          </a:p>
        </p:txBody>
      </p:sp>
      <p:sp>
        <p:nvSpPr>
          <p:cNvPr id="6156" name="Text Box 39"/>
          <p:cNvSpPr txBox="1">
            <a:spLocks noChangeArrowheads="1"/>
          </p:cNvSpPr>
          <p:nvPr/>
        </p:nvSpPr>
        <p:spPr bwMode="auto">
          <a:xfrm>
            <a:off x="304800" y="1600200"/>
            <a:ext cx="1765738" cy="39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unconstrained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996966" y="4876800"/>
            <a:ext cx="3237186" cy="336550"/>
            <a:chOff x="1200" y="3168"/>
            <a:chExt cx="2112" cy="212"/>
          </a:xfrm>
        </p:grpSpPr>
        <p:sp>
          <p:nvSpPr>
            <p:cNvPr id="6176" name="Oval 41"/>
            <p:cNvSpPr>
              <a:spLocks noChangeArrowheads="1"/>
            </p:cNvSpPr>
            <p:nvPr/>
          </p:nvSpPr>
          <p:spPr bwMode="auto">
            <a:xfrm>
              <a:off x="1200" y="3216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Text Box 42"/>
            <p:cNvSpPr txBox="1">
              <a:spLocks noChangeArrowheads="1"/>
            </p:cNvSpPr>
            <p:nvPr/>
          </p:nvSpPr>
          <p:spPr bwMode="auto">
            <a:xfrm>
              <a:off x="1440" y="3168"/>
              <a:ext cx="18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" charset="0"/>
                  <a:cs typeface="Arial" charset="0"/>
                </a:rPr>
                <a:t>missile guidance system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732690" y="4343400"/>
            <a:ext cx="3752193" cy="336550"/>
            <a:chOff x="1680" y="2764"/>
            <a:chExt cx="2448" cy="212"/>
          </a:xfrm>
        </p:grpSpPr>
        <p:sp>
          <p:nvSpPr>
            <p:cNvPr id="6174" name="Oval 44"/>
            <p:cNvSpPr>
              <a:spLocks noChangeArrowheads="1"/>
            </p:cNvSpPr>
            <p:nvPr/>
          </p:nvSpPr>
          <p:spPr bwMode="auto">
            <a:xfrm>
              <a:off x="1680" y="283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45"/>
            <p:cNvSpPr txBox="1">
              <a:spLocks noChangeArrowheads="1"/>
            </p:cNvSpPr>
            <p:nvPr/>
          </p:nvSpPr>
          <p:spPr bwMode="auto">
            <a:xfrm>
              <a:off x="1872" y="2764"/>
              <a:ext cx="22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Arial" charset="0"/>
                  <a:cs typeface="Arial" charset="0"/>
                </a:rPr>
                <a:t>flight control system for airliner 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541986" y="3733800"/>
            <a:ext cx="5150069" cy="336550"/>
            <a:chOff x="2256" y="2332"/>
            <a:chExt cx="3360" cy="212"/>
          </a:xfrm>
        </p:grpSpPr>
        <p:sp>
          <p:nvSpPr>
            <p:cNvPr id="6172" name="Oval 47"/>
            <p:cNvSpPr>
              <a:spLocks noChangeArrowheads="1"/>
            </p:cNvSpPr>
            <p:nvPr/>
          </p:nvSpPr>
          <p:spPr bwMode="auto">
            <a:xfrm>
              <a:off x="2256" y="240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Text Box 48"/>
            <p:cNvSpPr txBox="1">
              <a:spLocks noChangeArrowheads="1"/>
            </p:cNvSpPr>
            <p:nvPr/>
          </p:nvSpPr>
          <p:spPr bwMode="auto">
            <a:xfrm>
              <a:off x="2496" y="2332"/>
              <a:ext cx="31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Arial" charset="0"/>
                  <a:cs typeface="Arial" charset="0"/>
                </a:rPr>
                <a:t>enhancement to corporate accounting system 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351283" y="3200400"/>
            <a:ext cx="4267200" cy="336550"/>
            <a:chOff x="2736" y="1948"/>
            <a:chExt cx="2784" cy="212"/>
          </a:xfrm>
        </p:grpSpPr>
        <p:sp>
          <p:nvSpPr>
            <p:cNvPr id="6170" name="Oval 50"/>
            <p:cNvSpPr>
              <a:spLocks noChangeArrowheads="1"/>
            </p:cNvSpPr>
            <p:nvPr/>
          </p:nvSpPr>
          <p:spPr bwMode="auto">
            <a:xfrm>
              <a:off x="2736" y="199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Text Box 51"/>
            <p:cNvSpPr txBox="1">
              <a:spLocks noChangeArrowheads="1"/>
            </p:cNvSpPr>
            <p:nvPr/>
          </p:nvSpPr>
          <p:spPr bwMode="auto">
            <a:xfrm>
              <a:off x="2976" y="1948"/>
              <a:ext cx="25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Arial" charset="0"/>
                  <a:cs typeface="Arial" charset="0"/>
                </a:rPr>
                <a:t>manufacturing control system 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5013434" y="2514600"/>
            <a:ext cx="3825766" cy="336550"/>
            <a:chOff x="3264" y="1536"/>
            <a:chExt cx="2496" cy="212"/>
          </a:xfrm>
        </p:grpSpPr>
        <p:sp>
          <p:nvSpPr>
            <p:cNvPr id="6168" name="Text Box 53"/>
            <p:cNvSpPr txBox="1">
              <a:spLocks noChangeArrowheads="1"/>
            </p:cNvSpPr>
            <p:nvPr/>
          </p:nvSpPr>
          <p:spPr bwMode="auto">
            <a:xfrm>
              <a:off x="3504" y="1536"/>
              <a:ext cx="22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Arial" charset="0"/>
                  <a:cs typeface="Arial" charset="0"/>
                </a:rPr>
                <a:t>corporate accounting system </a:t>
              </a:r>
            </a:p>
          </p:txBody>
        </p:sp>
        <p:sp>
          <p:nvSpPr>
            <p:cNvPr id="6169" name="Oval 54"/>
            <p:cNvSpPr>
              <a:spLocks noChangeArrowheads="1"/>
            </p:cNvSpPr>
            <p:nvPr/>
          </p:nvSpPr>
          <p:spPr bwMode="auto">
            <a:xfrm>
              <a:off x="3264" y="1614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3276819" y="2057400"/>
            <a:ext cx="2693057" cy="336550"/>
            <a:chOff x="2035" y="1200"/>
            <a:chExt cx="1757" cy="212"/>
          </a:xfrm>
        </p:grpSpPr>
        <p:sp>
          <p:nvSpPr>
            <p:cNvPr id="6166" name="Oval 56"/>
            <p:cNvSpPr>
              <a:spLocks noChangeArrowheads="1"/>
            </p:cNvSpPr>
            <p:nvPr/>
          </p:nvSpPr>
          <p:spPr bwMode="auto">
            <a:xfrm>
              <a:off x="3696" y="126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Text Box 57"/>
            <p:cNvSpPr txBox="1">
              <a:spLocks noChangeArrowheads="1"/>
            </p:cNvSpPr>
            <p:nvPr/>
          </p:nvSpPr>
          <p:spPr bwMode="auto">
            <a:xfrm>
              <a:off x="2035" y="1200"/>
              <a:ext cx="1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Arial" charset="0"/>
                  <a:cs typeface="Arial" charset="0"/>
                </a:rPr>
                <a:t>                     video game</a:t>
              </a:r>
              <a:r>
                <a:rPr lang="en-US" sz="1600" b="1" i="1" dirty="0">
                  <a:latin typeface="Arial" charset="0"/>
                  <a:cs typeface="Arial" charset="0"/>
                </a:rPr>
                <a:t> </a:t>
              </a: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438400" y="1447800"/>
            <a:ext cx="4561490" cy="336550"/>
            <a:chOff x="1440" y="720"/>
            <a:chExt cx="2976" cy="212"/>
          </a:xfrm>
        </p:grpSpPr>
        <p:sp>
          <p:nvSpPr>
            <p:cNvPr id="6164" name="Oval 59"/>
            <p:cNvSpPr>
              <a:spLocks noChangeArrowheads="1"/>
            </p:cNvSpPr>
            <p:nvPr/>
          </p:nvSpPr>
          <p:spPr bwMode="auto">
            <a:xfrm>
              <a:off x="4320" y="77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Text Box 60"/>
            <p:cNvSpPr txBox="1">
              <a:spLocks noChangeArrowheads="1"/>
            </p:cNvSpPr>
            <p:nvPr/>
          </p:nvSpPr>
          <p:spPr bwMode="auto">
            <a:xfrm>
              <a:off x="1440" y="720"/>
              <a:ext cx="28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Arial" charset="0"/>
                  <a:cs typeface="Arial" charset="0"/>
                </a:rPr>
                <a:t>decision support system for military </a:t>
              </a:r>
              <a:r>
                <a:rPr lang="en-US" sz="1600" b="1" dirty="0" smtClean="0">
                  <a:latin typeface="Arial" charset="0"/>
                  <a:cs typeface="Arial" charset="0"/>
                </a:rPr>
                <a:t>tactics  </a:t>
              </a:r>
              <a:endParaRPr lang="en-US" sz="1600" b="1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838200" y="5638800"/>
            <a:ext cx="1765738" cy="396875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 smtClean="0">
                <a:solidFill>
                  <a:srgbClr val="FF6600"/>
                </a:solidFill>
                <a:latin typeface="Times New Roman" pitchFamily="18" charset="0"/>
                <a:cs typeface="Arial" charset="0"/>
              </a:rPr>
              <a:t>relatively low</a:t>
            </a:r>
            <a:endParaRPr lang="en-US" sz="2000" b="1" i="1" dirty="0">
              <a:solidFill>
                <a:srgbClr val="FF66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7010400" y="5638800"/>
            <a:ext cx="1765738" cy="396875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 smtClean="0">
                <a:solidFill>
                  <a:srgbClr val="FF6600"/>
                </a:solidFill>
                <a:latin typeface="Times New Roman" pitchFamily="18" charset="0"/>
                <a:cs typeface="Arial" charset="0"/>
              </a:rPr>
              <a:t>relatively high</a:t>
            </a:r>
            <a:endParaRPr lang="en-US" sz="2000" b="1" i="1" dirty="0">
              <a:solidFill>
                <a:srgbClr val="FF6600"/>
              </a:solidFill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583837"/>
            <a:ext cx="7239000" cy="18263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MANAGEMENT TOOLS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Tools to Help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Product flow</a:t>
            </a:r>
          </a:p>
          <a:p>
            <a:pPr lvl="1"/>
            <a:r>
              <a:rPr lang="en-US" dirty="0" smtClean="0"/>
              <a:t>Dependencies and relationships of deliverables </a:t>
            </a:r>
          </a:p>
          <a:p>
            <a:pPr eaLnBrk="1" hangingPunct="1"/>
            <a:r>
              <a:rPr lang="en-US" dirty="0" smtClean="0"/>
              <a:t>Work breakdown structure</a:t>
            </a:r>
          </a:p>
          <a:p>
            <a:pPr lvl="1"/>
            <a:r>
              <a:rPr lang="en-US" dirty="0" smtClean="0"/>
              <a:t>The parts</a:t>
            </a:r>
          </a:p>
          <a:p>
            <a:pPr eaLnBrk="1" hangingPunct="1"/>
            <a:r>
              <a:rPr lang="en-US" dirty="0" smtClean="0"/>
              <a:t>PERT charts </a:t>
            </a:r>
          </a:p>
          <a:p>
            <a:pPr lvl="1" eaLnBrk="1" hangingPunct="1"/>
            <a:r>
              <a:rPr lang="en-US" dirty="0" smtClean="0"/>
              <a:t>Program Evaluation and Review Technique</a:t>
            </a:r>
          </a:p>
          <a:p>
            <a:r>
              <a:rPr lang="en-US" dirty="0" smtClean="0"/>
              <a:t>Critical Path Method</a:t>
            </a:r>
          </a:p>
          <a:p>
            <a:pPr lvl="1"/>
            <a:r>
              <a:rPr lang="en-US" dirty="0" smtClean="0"/>
              <a:t>Equivalent to PERT charts</a:t>
            </a:r>
          </a:p>
          <a:p>
            <a:pPr eaLnBrk="1" hangingPunct="1"/>
            <a:r>
              <a:rPr lang="en-US" dirty="0" smtClean="0"/>
              <a:t>Gantt charts</a:t>
            </a:r>
          </a:p>
          <a:p>
            <a:pPr lvl="1"/>
            <a:r>
              <a:rPr lang="en-US" dirty="0" smtClean="0"/>
              <a:t>Schedule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Product Flow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sequences and dependencies</a:t>
            </a:r>
          </a:p>
          <a:p>
            <a:pPr eaLnBrk="1" hangingPunct="1"/>
            <a:r>
              <a:rPr lang="en-US" dirty="0" smtClean="0"/>
              <a:t>Distinguish new from existing components</a:t>
            </a:r>
          </a:p>
          <a:p>
            <a:pPr eaLnBrk="1" hangingPunct="1"/>
            <a:r>
              <a:rPr lang="en-US" dirty="0" smtClean="0"/>
              <a:t>Important if you have many different deliverables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Product Flow</a:t>
            </a:r>
          </a:p>
        </p:txBody>
      </p:sp>
      <p:pic>
        <p:nvPicPr>
          <p:cNvPr id="16387" name="Picture 3" descr="pmflo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1676400"/>
            <a:ext cx="6524625" cy="46466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1952</TotalTime>
  <Words>443</Words>
  <Application>Microsoft Office PowerPoint</Application>
  <PresentationFormat>On-screen Show (4:3)</PresentationFormat>
  <Paragraphs>115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REQUIREMENTS  Project management tools    </vt:lpstr>
      <vt:lpstr>REQUIREMENTS</vt:lpstr>
      <vt:lpstr>Sources of requirements</vt:lpstr>
      <vt:lpstr>Social responsibility</vt:lpstr>
      <vt:lpstr>Sources of Requirements:  People vs. Other</vt:lpstr>
      <vt:lpstr>PROJECT MANAGEMENT TOOLS</vt:lpstr>
      <vt:lpstr>Tools to Help</vt:lpstr>
      <vt:lpstr>Product Flow</vt:lpstr>
      <vt:lpstr>Product Flow</vt:lpstr>
      <vt:lpstr>Work Breakdown Structure</vt:lpstr>
      <vt:lpstr>Work Breakdown</vt:lpstr>
      <vt:lpstr>Graphical WBS</vt:lpstr>
      <vt:lpstr>PERT Charts</vt:lpstr>
      <vt:lpstr>Pert Charts</vt:lpstr>
      <vt:lpstr>CPM: Critical Path Method</vt:lpstr>
      <vt:lpstr>Planning</vt:lpstr>
      <vt:lpstr>Gantt Charts</vt:lpstr>
      <vt:lpstr>Gantt Chart with Overlays</vt:lpstr>
      <vt:lpstr>Scheduling Steps with Tools</vt:lpstr>
      <vt:lpstr>Resources</vt:lpstr>
    </vt:vector>
  </TitlesOfParts>
  <Company>University of North Carolina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Diane Pozefsky</cp:lastModifiedBy>
  <cp:revision>141</cp:revision>
  <dcterms:created xsi:type="dcterms:W3CDTF">2009-08-26T18:24:12Z</dcterms:created>
  <dcterms:modified xsi:type="dcterms:W3CDTF">2012-09-17T02:54:07Z</dcterms:modified>
</cp:coreProperties>
</file>