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9"/>
  </p:notesMasterIdLst>
  <p:sldIdLst>
    <p:sldId id="318" r:id="rId2"/>
    <p:sldId id="482" r:id="rId3"/>
    <p:sldId id="481" r:id="rId4"/>
    <p:sldId id="483" r:id="rId5"/>
    <p:sldId id="477" r:id="rId6"/>
    <p:sldId id="470" r:id="rId7"/>
    <p:sldId id="471" r:id="rId8"/>
    <p:sldId id="480" r:id="rId9"/>
    <p:sldId id="474" r:id="rId10"/>
    <p:sldId id="475" r:id="rId11"/>
    <p:sldId id="476" r:id="rId12"/>
    <p:sldId id="425" r:id="rId13"/>
    <p:sldId id="426" r:id="rId14"/>
    <p:sldId id="427" r:id="rId15"/>
    <p:sldId id="428" r:id="rId16"/>
    <p:sldId id="479" r:id="rId17"/>
    <p:sldId id="429" r:id="rId18"/>
    <p:sldId id="430" r:id="rId19"/>
    <p:sldId id="431" r:id="rId20"/>
    <p:sldId id="432" r:id="rId21"/>
    <p:sldId id="440" r:id="rId22"/>
    <p:sldId id="465" r:id="rId23"/>
    <p:sldId id="466" r:id="rId24"/>
    <p:sldId id="467" r:id="rId25"/>
    <p:sldId id="437" r:id="rId26"/>
    <p:sldId id="438" r:id="rId27"/>
    <p:sldId id="439" r:id="rId28"/>
    <p:sldId id="484" r:id="rId29"/>
    <p:sldId id="442" r:id="rId30"/>
    <p:sldId id="443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9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4" autoAdjust="0"/>
    <p:restoredTop sz="94660"/>
  </p:normalViewPr>
  <p:slideViewPr>
    <p:cSldViewPr>
      <p:cViewPr varScale="1">
        <p:scale>
          <a:sx n="85" d="100"/>
          <a:sy n="85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52E9-C2BB-4352-9E04-325D1E45C4A5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038D4-9135-4668-B652-B26887336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1800" dirty="0" smtClean="0"/>
              <a:t>Client-server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Browser-web server most familiar example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Separate systems with narrow interface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Sometimes expanded to three tiers (why?)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Façade pattern (single unified interface)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Parallel communicating processes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Several processes executing at the same time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Typically modeled with sequence diagrams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Observer pattern (one-to-many dependencies)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Event systems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Set of components waiting for input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Example:  word processor waiting for user input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State transition diagrams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State pattern (alter behavior depending on state)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Service Oriented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59011-1930-4C46-9E4B-D9C80CE8022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59011-1930-4C46-9E4B-D9C80CE8022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zeta.math.utsa.edu/~yxk833/Chris.tex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project/vit/ftp/pdf/intro_softarch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t-www.cs.uiuc.edu/users/smarch/st-docs/mvc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bm.com/developerworks/rational/library/content/03July/1000/1251/1251_bestpractices_TP026B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ww.ibiblio.org/pioneers/bush.html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iblio.org/pioneers/lee.html" TargetMode="External"/><Relationship Id="rId5" Type="http://schemas.openxmlformats.org/officeDocument/2006/relationships/hyperlink" Target="http://www.ibiblio.org/pioneers/nelson.html" TargetMode="External"/><Relationship Id="rId4" Type="http://schemas.openxmlformats.org/officeDocument/2006/relationships/hyperlink" Target="http://www.theatlantic.com/doc/194507/bush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mediareader.com/book_samples/nmr-21-nelson.pdf" TargetMode="External"/><Relationship Id="rId2" Type="http://schemas.openxmlformats.org/officeDocument/2006/relationships/hyperlink" Target="http://www.digibarn.com/collections/books/computer-lib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19 </a:t>
            </a:r>
            <a:r>
              <a:rPr lang="en-US" dirty="0" smtClean="0"/>
              <a:t>September </a:t>
            </a:r>
            <a:r>
              <a:rPr lang="en-US" dirty="0" smtClean="0"/>
              <a:t>2012</a:t>
            </a:r>
            <a:endParaRPr lang="en-US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9064" y="3337560"/>
            <a:ext cx="6480048" cy="2987040"/>
          </a:xfrm>
        </p:spPr>
        <p:txBody>
          <a:bodyPr>
            <a:normAutofit/>
          </a:bodyPr>
          <a:lstStyle/>
          <a:p>
            <a:r>
              <a:rPr lang="en-US" dirty="0" smtClean="0"/>
              <a:t>DESIGNING YOUR SYSTEM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Models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/>
          <a:srcRect l="5756" t="34439" r="3047" b="11203"/>
          <a:stretch>
            <a:fillRect/>
          </a:stretch>
        </p:blipFill>
        <p:spPr bwMode="auto">
          <a:xfrm>
            <a:off x="990600" y="1524000"/>
            <a:ext cx="70072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Modeling Languages and Processes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Language:  syntax, usually graphical, used to express design</a:t>
            </a:r>
          </a:p>
          <a:p>
            <a:r>
              <a:rPr lang="en-US" sz="2800" smtClean="0"/>
              <a:t>Process: steps to take to create a design</a:t>
            </a:r>
          </a:p>
          <a:p>
            <a:r>
              <a:rPr lang="en-US" sz="2800" smtClean="0"/>
              <a:t>Many processes, not a lot of agreement</a:t>
            </a:r>
          </a:p>
          <a:p>
            <a:r>
              <a:rPr lang="en-US" sz="2800" smtClean="0"/>
              <a:t>General consensus has built around UML as a language</a:t>
            </a:r>
          </a:p>
          <a:p>
            <a:pPr lvl="1"/>
            <a:r>
              <a:rPr lang="en-US" sz="2400" smtClean="0"/>
              <a:t>We’ll look at UML later</a:t>
            </a:r>
          </a:p>
          <a:p>
            <a:r>
              <a:rPr lang="en-US" sz="2800" smtClean="0"/>
              <a:t>Rational Unified Process built around UML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Helping to Build Models</a:t>
            </a:r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Pattern?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solution to a problem in a context</a:t>
            </a:r>
          </a:p>
          <a:p>
            <a:r>
              <a:rPr lang="en-US" dirty="0" smtClean="0"/>
              <a:t>A structured way of representing design information in prose and diagrams</a:t>
            </a:r>
          </a:p>
          <a:p>
            <a:r>
              <a:rPr lang="en-US" dirty="0" smtClean="0"/>
              <a:t>A way of communicating design information from an expert to a novice</a:t>
            </a:r>
          </a:p>
          <a:p>
            <a:r>
              <a:rPr lang="en-US" dirty="0" smtClean="0">
                <a:solidFill>
                  <a:schemeClr val="hlink"/>
                </a:solidFill>
              </a:rPr>
              <a:t>Requirement: shows when and how to apply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Patterns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Came from the field of (building) architecture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Christopher Alexander, late 70s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The Timeless Way of Building (1979)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Describes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Common architectural motifs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they come together to form a cohesive, livable environment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Patterns from town planning to decorative detail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0"/>
            <a:ext cx="1219200" cy="17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Architectural Example: Door Placement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6019800" cy="4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24384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If room has two doors and people move through it, keep both doors at one end of the room</a:t>
            </a:r>
          </a:p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6019800" y="3124200"/>
            <a:ext cx="16764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Favorite Quote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Current architectural methods result in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products that fail to meet the real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demands and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requirements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of its users</a:t>
            </a:r>
            <a:r>
              <a:rPr lang="en-US" sz="2400" dirty="0" smtClean="0"/>
              <a:t>,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society and its individuals, and are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unsuccessful in fulfilling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the quintessential purpose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of all design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and engineering endeavors: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to improve the human condition.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				– Christopher Alexander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4876800"/>
            <a:ext cx="1219200" cy="17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Alexander’s Patterns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3600" dirty="0" smtClean="0"/>
              <a:t>Five parts: 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Name</a:t>
            </a:r>
            <a:r>
              <a:rPr lang="en-US" sz="2800" dirty="0" smtClean="0">
                <a:solidFill>
                  <a:srgbClr val="FF0000"/>
                </a:solidFill>
              </a:rPr>
              <a:t>:  	</a:t>
            </a:r>
            <a:r>
              <a:rPr lang="en-US" sz="2800" dirty="0" smtClean="0"/>
              <a:t>short familiar, descriptive name or phrase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100" dirty="0" smtClean="0"/>
              <a:t>			usually indicative of the solution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Example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 	illustrate prototypical application 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100" dirty="0" smtClean="0"/>
              <a:t>			pictures, diagrams, and/or descriptions 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Context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 	situations in which the pattern applies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Problem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 	relevant forces, constraints, interactions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Solution</a:t>
            </a:r>
            <a:r>
              <a:rPr lang="en-US" sz="2800" dirty="0" smtClean="0">
                <a:solidFill>
                  <a:srgbClr val="FF0000"/>
                </a:solidFill>
              </a:rPr>
              <a:t>:  	</a:t>
            </a:r>
            <a:r>
              <a:rPr lang="en-US" sz="2800" dirty="0" smtClean="0"/>
              <a:t>relationships and rules to construct artifacts 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100" dirty="0" smtClean="0"/>
              <a:t>			often listing several variants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chemeClr val="folHlink"/>
                </a:solidFill>
              </a:rPr>
              <a:t> </a:t>
            </a:r>
            <a:r>
              <a:rPr lang="en-US" sz="3600" dirty="0" smtClean="0">
                <a:solidFill>
                  <a:schemeClr val="accent2"/>
                </a:solidFill>
              </a:rPr>
              <a:t>What do you need to change for software?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Patterns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Encapsulation</a:t>
            </a:r>
            <a:r>
              <a:rPr lang="en-US" sz="2600" dirty="0" smtClean="0"/>
              <a:t>: independent, specific, precise applicability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600" dirty="0" err="1" smtClean="0">
                <a:solidFill>
                  <a:srgbClr val="FFC000"/>
                </a:solidFill>
              </a:rPr>
              <a:t>Generativity</a:t>
            </a:r>
            <a:r>
              <a:rPr lang="en-US" sz="2600" dirty="0" smtClean="0"/>
              <a:t>: describes how to build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Equilibrium</a:t>
            </a:r>
            <a:r>
              <a:rPr lang="en-US" sz="2600" dirty="0" smtClean="0"/>
              <a:t>: solution minimizes constraint conflicts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Abstraction</a:t>
            </a:r>
            <a:r>
              <a:rPr lang="en-US" sz="2600" dirty="0" smtClean="0"/>
              <a:t>: of empirical experience and everyday knowledge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Openness</a:t>
            </a:r>
            <a:r>
              <a:rPr lang="en-US" sz="2600" dirty="0" smtClean="0"/>
              <a:t>: can be extended up or down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600" dirty="0" err="1" smtClean="0">
                <a:solidFill>
                  <a:srgbClr val="FFC000"/>
                </a:solidFill>
              </a:rPr>
              <a:t>Composibility</a:t>
            </a:r>
            <a:r>
              <a:rPr lang="en-US" sz="2600" dirty="0" smtClean="0"/>
              <a:t>: hierarchically related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100" dirty="0" smtClean="0">
                <a:solidFill>
                  <a:schemeClr val="folHlink"/>
                </a:solidFill>
              </a:rPr>
              <a:t>          </a:t>
            </a:r>
            <a:r>
              <a:rPr lang="en-US" sz="3100" dirty="0" smtClean="0">
                <a:solidFill>
                  <a:schemeClr val="accent2"/>
                </a:solidFill>
              </a:rPr>
              <a:t>What do you need to change for software?</a:t>
            </a:r>
            <a:endParaRPr lang="en-US" sz="23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hlinkClick r:id="rId2"/>
              </a:rPr>
              <a:t>All the same benefits are true in software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Cunningham and Beck recognized in late 80s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Community formed in early 90s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Book: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Gamma, Helm, Johnson and </a:t>
            </a:r>
            <a:r>
              <a:rPr lang="en-US" sz="2400" dirty="0" err="1" smtClean="0"/>
              <a:t>Vlissides</a:t>
            </a:r>
            <a:r>
              <a:rPr lang="en-US" sz="2400" dirty="0" smtClean="0"/>
              <a:t>, </a:t>
            </a:r>
            <a:r>
              <a:rPr lang="en-US" sz="2400" i="1" dirty="0" smtClean="0"/>
              <a:t>Design Patterns:  Elements of Reusable Object-Oriented Software (1995)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Define 23 patterns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Three categories: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Structural – ways to represent ensembles of information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Creational – creating complex objects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Behavioral – capturing the behavior of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7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Exist at All Levels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code</a:t>
            </a:r>
          </a:p>
          <a:p>
            <a:r>
              <a:rPr lang="en-US" dirty="0" smtClean="0"/>
              <a:t>Assemblers </a:t>
            </a:r>
          </a:p>
          <a:p>
            <a:r>
              <a:rPr lang="en-US" dirty="0" smtClean="0"/>
              <a:t>High Level Languages</a:t>
            </a:r>
          </a:p>
          <a:p>
            <a:r>
              <a:rPr lang="en-US" dirty="0" smtClean="0"/>
              <a:t>Abstract Data Types (queues, stacks)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Patterns</a:t>
            </a:r>
          </a:p>
          <a:p>
            <a:r>
              <a:rPr lang="en-US" dirty="0" smtClean="0"/>
              <a:t>Software Architectures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Software Architectures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architecture?</a:t>
            </a:r>
          </a:p>
          <a:p>
            <a:r>
              <a:rPr lang="en-US" dirty="0" smtClean="0"/>
              <a:t>External view</a:t>
            </a:r>
          </a:p>
          <a:p>
            <a:r>
              <a:rPr lang="en-US" dirty="0" smtClean="0"/>
              <a:t>What does that mean for software?</a:t>
            </a:r>
          </a:p>
          <a:p>
            <a:r>
              <a:rPr lang="en-US" dirty="0" smtClean="0"/>
              <a:t>Two definitions</a:t>
            </a:r>
          </a:p>
          <a:p>
            <a:pPr lvl="1"/>
            <a:r>
              <a:rPr lang="en-US" dirty="0" smtClean="0"/>
              <a:t>User interface (product architecture)</a:t>
            </a:r>
          </a:p>
          <a:p>
            <a:pPr lvl="1"/>
            <a:r>
              <a:rPr lang="en-US" dirty="0" smtClean="0"/>
              <a:t>Highest level design (software architecture)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 Goals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Extensibility</a:t>
            </a:r>
            <a:r>
              <a:rPr lang="en-US" dirty="0" smtClean="0"/>
              <a:t>: adding new features</a:t>
            </a:r>
          </a:p>
          <a:p>
            <a:pPr lvl="1"/>
            <a:r>
              <a:rPr lang="en-US" dirty="0" smtClean="0"/>
              <a:t>Tradeoff of generality and time</a:t>
            </a:r>
          </a:p>
          <a:p>
            <a:pPr lvl="1"/>
            <a:r>
              <a:rPr lang="en-US" dirty="0" smtClean="0"/>
              <a:t>How might it be extended?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Changeability</a:t>
            </a:r>
            <a:r>
              <a:rPr lang="en-US" dirty="0" smtClean="0"/>
              <a:t>: requirements changes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Simplicity</a:t>
            </a:r>
            <a:r>
              <a:rPr lang="en-US" dirty="0" smtClean="0"/>
              <a:t>:  ease of understanding and implementing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Efficiency</a:t>
            </a:r>
            <a:r>
              <a:rPr lang="en-US" dirty="0" smtClean="0"/>
              <a:t>:  speed and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Characteristics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Cohesion </a:t>
            </a:r>
          </a:p>
          <a:p>
            <a:pPr lvl="1"/>
            <a:r>
              <a:rPr lang="en-US" dirty="0" smtClean="0"/>
              <a:t>degree to which communication takes place within the module </a:t>
            </a:r>
          </a:p>
          <a:p>
            <a:r>
              <a:rPr lang="en-US" dirty="0" smtClean="0"/>
              <a:t>Coupling </a:t>
            </a:r>
          </a:p>
          <a:p>
            <a:pPr lvl="1"/>
            <a:r>
              <a:rPr lang="en-US" dirty="0" smtClean="0"/>
              <a:t>degree to which communication takes place between modules</a:t>
            </a:r>
          </a:p>
          <a:p>
            <a:r>
              <a:rPr lang="en-US" dirty="0" smtClean="0"/>
              <a:t>Min-max problem: 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	minimize coupling; maximize cohesion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hlinkClick r:id="rId2"/>
              </a:rPr>
              <a:t>Categorizing Software Architectures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(Shaw and </a:t>
            </a:r>
            <a:r>
              <a:rPr lang="en-US" sz="3200" dirty="0" err="1" smtClean="0"/>
              <a:t>Garlan</a:t>
            </a:r>
            <a:r>
              <a:rPr lang="en-US" sz="3200" dirty="0" smtClean="0"/>
              <a:t>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Model-View-Controller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Data flows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Viewed as data flowing among processes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Independent components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Components operating in parallel and communicating occasionally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Virtual machines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Treats an application as a program written in a special-purpose language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Layered architectures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Packages of function with a strong hierarchical uses relationship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Repository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Application built around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Categorize?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Recognize patterns</a:t>
            </a:r>
          </a:p>
          <a:p>
            <a:r>
              <a:rPr lang="en-US" smtClean="0"/>
              <a:t>Reuse designs</a:t>
            </a:r>
          </a:p>
          <a:p>
            <a:r>
              <a:rPr lang="en-US" smtClean="0"/>
              <a:t>Learn from other similar applications</a:t>
            </a:r>
          </a:p>
          <a:p>
            <a:r>
              <a:rPr lang="en-US" smtClean="0"/>
              <a:t>Reuse classes </a:t>
            </a:r>
          </a:p>
          <a:p>
            <a:r>
              <a:rPr lang="en-US" smtClean="0"/>
              <a:t>Simplify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Use (real quotes)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… is based on the </a:t>
            </a:r>
            <a:r>
              <a:rPr lang="en-US" sz="2400" i="1" smtClean="0"/>
              <a:t>client-server model </a:t>
            </a:r>
            <a:r>
              <a:rPr lang="en-US" sz="2400" smtClean="0"/>
              <a:t>and uses </a:t>
            </a:r>
            <a:r>
              <a:rPr lang="en-US" sz="2400" i="1" smtClean="0"/>
              <a:t>remote procedure calls</a:t>
            </a:r>
            <a:r>
              <a:rPr lang="en-US" sz="2400" smtClean="0"/>
              <a:t> ...</a:t>
            </a:r>
          </a:p>
          <a:p>
            <a:r>
              <a:rPr lang="en-US" sz="2400" i="1" smtClean="0"/>
              <a:t>Abstraction layering </a:t>
            </a:r>
            <a:r>
              <a:rPr lang="en-US" sz="2400" smtClean="0"/>
              <a:t>and </a:t>
            </a:r>
            <a:r>
              <a:rPr lang="en-US" sz="2400" i="1" smtClean="0"/>
              <a:t>system decomposition </a:t>
            </a:r>
            <a:r>
              <a:rPr lang="en-US" sz="2400" smtClean="0"/>
              <a:t>provide the appearance of system uniformity to clients …</a:t>
            </a:r>
          </a:p>
          <a:p>
            <a:r>
              <a:rPr lang="en-US" sz="2400" smtClean="0"/>
              <a:t>The architecture encourages a </a:t>
            </a:r>
            <a:r>
              <a:rPr lang="en-US" sz="2400" i="1" smtClean="0"/>
              <a:t>client server </a:t>
            </a:r>
            <a:r>
              <a:rPr lang="en-US" sz="2400" smtClean="0"/>
              <a:t>model</a:t>
            </a:r>
            <a:r>
              <a:rPr lang="en-US" sz="2400" i="1" smtClean="0"/>
              <a:t> …</a:t>
            </a:r>
          </a:p>
          <a:p>
            <a:r>
              <a:rPr lang="en-US" sz="2400" smtClean="0"/>
              <a:t>We have chosen a </a:t>
            </a:r>
            <a:r>
              <a:rPr lang="en-US" sz="2400" i="1" smtClean="0"/>
              <a:t>distributed, object-oriented </a:t>
            </a:r>
            <a:r>
              <a:rPr lang="en-US" sz="2400" smtClean="0"/>
              <a:t>approach </a:t>
            </a:r>
          </a:p>
          <a:p>
            <a:r>
              <a:rPr lang="en-US" sz="2400" smtClean="0"/>
              <a:t>The easiest way … is to </a:t>
            </a:r>
            <a:r>
              <a:rPr lang="en-US" sz="2400" i="1" smtClean="0"/>
              <a:t>pipeline </a:t>
            </a:r>
            <a:r>
              <a:rPr lang="en-US" sz="2400" smtClean="0"/>
              <a:t>the execution …</a:t>
            </a:r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3200"/>
            <a:ext cx="6629400" cy="1826363"/>
          </a:xfrm>
        </p:spPr>
        <p:txBody>
          <a:bodyPr/>
          <a:lstStyle/>
          <a:p>
            <a:r>
              <a:rPr lang="en-US" dirty="0" smtClean="0"/>
              <a:t>Well-known  Architectures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3657600"/>
            <a:ext cx="4572000" cy="20867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Model-View Controller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Data flows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Independent components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Virtual machines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Layered architectures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349579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Model-View-Controller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81600" y="2286000"/>
            <a:ext cx="3381375" cy="2438400"/>
          </a:xfrm>
          <a:noFill/>
        </p:spPr>
      </p:pic>
      <p:sp>
        <p:nvSpPr>
          <p:cNvPr id="12292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057400"/>
            <a:ext cx="3810000" cy="4114800"/>
          </a:xfrm>
        </p:spPr>
        <p:txBody>
          <a:bodyPr/>
          <a:lstStyle/>
          <a:p>
            <a:r>
              <a:rPr lang="en-US" dirty="0" smtClean="0"/>
              <a:t>Originally designed for </a:t>
            </a:r>
            <a:r>
              <a:rPr lang="en-US" dirty="0" err="1" smtClean="0"/>
              <a:t>SmallTalk</a:t>
            </a:r>
            <a:endParaRPr lang="en-US" dirty="0" smtClean="0"/>
          </a:p>
          <a:p>
            <a:pPr lvl="1"/>
            <a:r>
              <a:rPr lang="en-US" dirty="0" smtClean="0"/>
              <a:t>Early OO language (1970’s)</a:t>
            </a:r>
          </a:p>
          <a:p>
            <a:r>
              <a:rPr lang="en-US" dirty="0" smtClean="0"/>
              <a:t>Steve </a:t>
            </a:r>
            <a:r>
              <a:rPr lang="en-US" dirty="0" err="1" smtClean="0"/>
              <a:t>Burbeck</a:t>
            </a:r>
            <a:r>
              <a:rPr lang="en-US" dirty="0" smtClean="0"/>
              <a:t>, 1987</a:t>
            </a:r>
          </a:p>
          <a:p>
            <a:r>
              <a:rPr lang="en-US" dirty="0" smtClean="0">
                <a:hlinkClick r:id="rId3"/>
              </a:rPr>
              <a:t>First paper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Unified Process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2401" y="1600200"/>
            <a:ext cx="3124200" cy="441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Variant of Spiral</a:t>
            </a:r>
          </a:p>
          <a:p>
            <a:r>
              <a:rPr lang="en-US" sz="2800" dirty="0" smtClean="0"/>
              <a:t>Identifies that  iterations differ</a:t>
            </a:r>
          </a:p>
          <a:p>
            <a:r>
              <a:rPr lang="en-US" sz="2800" dirty="0" smtClean="0"/>
              <a:t>Also known as </a:t>
            </a:r>
            <a:r>
              <a:rPr lang="en-US" sz="2800" dirty="0" smtClean="0">
                <a:hlinkClick r:id="rId2"/>
              </a:rPr>
              <a:t>Rational Unified Process </a:t>
            </a:r>
            <a:r>
              <a:rPr lang="en-US" sz="2800" dirty="0" smtClean="0"/>
              <a:t>(Rational products)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/>
          <a:srcRect t="18033" r="-76"/>
          <a:stretch>
            <a:fillRect/>
          </a:stretch>
        </p:blipFill>
        <p:spPr bwMode="auto">
          <a:xfrm>
            <a:off x="3810000" y="2438400"/>
            <a:ext cx="5029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0" y="2145268"/>
            <a:ext cx="50292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Phases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8335" y="2133600"/>
            <a:ext cx="461665" cy="411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Core Processes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2133600"/>
            <a:ext cx="5486400" cy="4114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flowing among processes </a:t>
            </a:r>
          </a:p>
          <a:p>
            <a:r>
              <a:rPr lang="en-US" dirty="0" smtClean="0"/>
              <a:t>Two categories:</a:t>
            </a:r>
          </a:p>
          <a:p>
            <a:pPr lvl="1"/>
            <a:r>
              <a:rPr lang="en-US" dirty="0" smtClean="0"/>
              <a:t>Pipes and filters</a:t>
            </a:r>
          </a:p>
          <a:p>
            <a:pPr lvl="2"/>
            <a:r>
              <a:rPr lang="en-US" dirty="0" smtClean="0"/>
              <a:t>Filters: processes</a:t>
            </a:r>
          </a:p>
          <a:p>
            <a:pPr lvl="2"/>
            <a:r>
              <a:rPr lang="en-US" dirty="0" smtClean="0"/>
              <a:t>Pipes: input streams</a:t>
            </a:r>
          </a:p>
          <a:p>
            <a:pPr lvl="1"/>
            <a:r>
              <a:rPr lang="en-US" dirty="0" smtClean="0"/>
              <a:t>Batch sequential</a:t>
            </a:r>
          </a:p>
          <a:p>
            <a:pPr lvl="2"/>
            <a:r>
              <a:rPr lang="en-US" dirty="0" smtClean="0"/>
              <a:t>Pipe and filter where input streams are batches of data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Design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5487199" y="322549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6169152" y="3073533"/>
            <a:ext cx="482986" cy="177534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6169152" y="3631713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6908065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618108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305221" y="251460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cxnSp>
        <p:nvCxnSpPr>
          <p:cNvPr id="45" name="AutoShape 9"/>
          <p:cNvCxnSpPr>
            <a:cxnSpLocks noChangeShapeType="1"/>
            <a:stCxn id="39" idx="3"/>
            <a:endCxn id="40" idx="1"/>
          </p:cNvCxnSpPr>
          <p:nvPr/>
        </p:nvCxnSpPr>
        <p:spPr bwMode="auto">
          <a:xfrm flipV="1">
            <a:off x="5974866" y="3162300"/>
            <a:ext cx="189605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6" name="AutoShape 10"/>
          <p:cNvCxnSpPr>
            <a:cxnSpLocks noChangeShapeType="1"/>
            <a:stCxn id="39" idx="3"/>
            <a:endCxn id="41" idx="1"/>
          </p:cNvCxnSpPr>
          <p:nvPr/>
        </p:nvCxnSpPr>
        <p:spPr bwMode="auto">
          <a:xfrm>
            <a:off x="5974866" y="3314257"/>
            <a:ext cx="189605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7" name="AutoShape 11"/>
          <p:cNvCxnSpPr>
            <a:cxnSpLocks noChangeShapeType="1"/>
            <a:stCxn id="40" idx="3"/>
            <a:endCxn id="42" idx="1"/>
          </p:cNvCxnSpPr>
          <p:nvPr/>
        </p:nvCxnSpPr>
        <p:spPr bwMode="auto">
          <a:xfrm>
            <a:off x="6656819" y="3162300"/>
            <a:ext cx="246564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8" name="AutoShape 12"/>
          <p:cNvCxnSpPr>
            <a:cxnSpLocks noChangeShapeType="1"/>
            <a:stCxn id="41" idx="3"/>
            <a:endCxn id="42" idx="1"/>
          </p:cNvCxnSpPr>
          <p:nvPr/>
        </p:nvCxnSpPr>
        <p:spPr bwMode="auto">
          <a:xfrm flipV="1">
            <a:off x="6656819" y="3314257"/>
            <a:ext cx="246564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9" name="AutoShape 13"/>
          <p:cNvCxnSpPr>
            <a:cxnSpLocks noChangeShapeType="1"/>
            <a:stCxn id="42" idx="3"/>
            <a:endCxn id="43" idx="1"/>
          </p:cNvCxnSpPr>
          <p:nvPr/>
        </p:nvCxnSpPr>
        <p:spPr bwMode="auto">
          <a:xfrm>
            <a:off x="7395732" y="3314257"/>
            <a:ext cx="21769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4"/>
          <p:cNvCxnSpPr>
            <a:cxnSpLocks noChangeShapeType="1"/>
          </p:cNvCxnSpPr>
          <p:nvPr/>
        </p:nvCxnSpPr>
        <p:spPr bwMode="auto">
          <a:xfrm flipH="1">
            <a:off x="6164470" y="3378200"/>
            <a:ext cx="1941305" cy="406223"/>
          </a:xfrm>
          <a:prstGeom prst="bentConnector5">
            <a:avLst>
              <a:gd name="adj1" fmla="val -4148"/>
              <a:gd name="adj2" fmla="val 172394"/>
              <a:gd name="adj3" fmla="val 104148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" name="AutoShape 15"/>
          <p:cNvCxnSpPr>
            <a:cxnSpLocks noChangeShapeType="1"/>
            <a:endCxn id="44" idx="1"/>
          </p:cNvCxnSpPr>
          <p:nvPr/>
        </p:nvCxnSpPr>
        <p:spPr bwMode="auto">
          <a:xfrm flipV="1">
            <a:off x="6650577" y="2604119"/>
            <a:ext cx="648402" cy="520567"/>
          </a:xfrm>
          <a:prstGeom prst="bentConnector3">
            <a:avLst>
              <a:gd name="adj1" fmla="val 50366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2" name="AutoShape 17"/>
          <p:cNvCxnSpPr>
            <a:cxnSpLocks noChangeShapeType="1"/>
            <a:endCxn id="39" idx="1"/>
          </p:cNvCxnSpPr>
          <p:nvPr/>
        </p:nvCxnSpPr>
        <p:spPr bwMode="auto">
          <a:xfrm flipV="1">
            <a:off x="5257800" y="3315010"/>
            <a:ext cx="223156" cy="12788"/>
          </a:xfrm>
          <a:prstGeom prst="bentConnector3">
            <a:avLst>
              <a:gd name="adj1" fmla="val 5093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5487199" y="322549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6169152" y="3073533"/>
            <a:ext cx="482986" cy="177534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6169152" y="3631713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6908065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618108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305221" y="251460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cxnSp>
        <p:nvCxnSpPr>
          <p:cNvPr id="59" name="AutoShape 9"/>
          <p:cNvCxnSpPr>
            <a:cxnSpLocks noChangeShapeType="1"/>
            <a:stCxn id="53" idx="3"/>
            <a:endCxn id="54" idx="1"/>
          </p:cNvCxnSpPr>
          <p:nvPr/>
        </p:nvCxnSpPr>
        <p:spPr bwMode="auto">
          <a:xfrm flipV="1">
            <a:off x="5974866" y="3162300"/>
            <a:ext cx="189605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0" name="AutoShape 10"/>
          <p:cNvCxnSpPr>
            <a:cxnSpLocks noChangeShapeType="1"/>
            <a:stCxn id="53" idx="3"/>
            <a:endCxn id="55" idx="1"/>
          </p:cNvCxnSpPr>
          <p:nvPr/>
        </p:nvCxnSpPr>
        <p:spPr bwMode="auto">
          <a:xfrm>
            <a:off x="5974866" y="3314257"/>
            <a:ext cx="189605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1" name="AutoShape 11"/>
          <p:cNvCxnSpPr>
            <a:cxnSpLocks noChangeShapeType="1"/>
            <a:stCxn id="54" idx="3"/>
            <a:endCxn id="56" idx="1"/>
          </p:cNvCxnSpPr>
          <p:nvPr/>
        </p:nvCxnSpPr>
        <p:spPr bwMode="auto">
          <a:xfrm>
            <a:off x="6656819" y="3162300"/>
            <a:ext cx="246564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" name="AutoShape 12"/>
          <p:cNvCxnSpPr>
            <a:cxnSpLocks noChangeShapeType="1"/>
            <a:stCxn id="55" idx="3"/>
            <a:endCxn id="56" idx="1"/>
          </p:cNvCxnSpPr>
          <p:nvPr/>
        </p:nvCxnSpPr>
        <p:spPr bwMode="auto">
          <a:xfrm flipV="1">
            <a:off x="6656819" y="3314257"/>
            <a:ext cx="246564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3" name="AutoShape 13"/>
          <p:cNvCxnSpPr>
            <a:cxnSpLocks noChangeShapeType="1"/>
            <a:stCxn id="56" idx="3"/>
            <a:endCxn id="57" idx="1"/>
          </p:cNvCxnSpPr>
          <p:nvPr/>
        </p:nvCxnSpPr>
        <p:spPr bwMode="auto">
          <a:xfrm>
            <a:off x="7395732" y="3314257"/>
            <a:ext cx="21769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" name="AutoShape 14"/>
          <p:cNvCxnSpPr>
            <a:cxnSpLocks noChangeShapeType="1"/>
          </p:cNvCxnSpPr>
          <p:nvPr/>
        </p:nvCxnSpPr>
        <p:spPr bwMode="auto">
          <a:xfrm flipH="1">
            <a:off x="6164470" y="3378200"/>
            <a:ext cx="1941305" cy="406223"/>
          </a:xfrm>
          <a:prstGeom prst="bentConnector5">
            <a:avLst>
              <a:gd name="adj1" fmla="val -4148"/>
              <a:gd name="adj2" fmla="val 172394"/>
              <a:gd name="adj3" fmla="val 104148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5" name="AutoShape 15"/>
          <p:cNvCxnSpPr>
            <a:cxnSpLocks noChangeShapeType="1"/>
            <a:endCxn id="58" idx="1"/>
          </p:cNvCxnSpPr>
          <p:nvPr/>
        </p:nvCxnSpPr>
        <p:spPr bwMode="auto">
          <a:xfrm flipV="1">
            <a:off x="6650577" y="2604119"/>
            <a:ext cx="648402" cy="520567"/>
          </a:xfrm>
          <a:prstGeom prst="bentConnector3">
            <a:avLst>
              <a:gd name="adj1" fmla="val 50366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17"/>
          <p:cNvCxnSpPr>
            <a:cxnSpLocks noChangeShapeType="1"/>
            <a:endCxn id="53" idx="1"/>
          </p:cNvCxnSpPr>
          <p:nvPr/>
        </p:nvCxnSpPr>
        <p:spPr bwMode="auto">
          <a:xfrm flipV="1">
            <a:off x="5257800" y="3315010"/>
            <a:ext cx="223156" cy="12788"/>
          </a:xfrm>
          <a:prstGeom prst="bentConnector3">
            <a:avLst>
              <a:gd name="adj1" fmla="val 5093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5487199" y="322549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6169152" y="3073533"/>
            <a:ext cx="482986" cy="177534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6169152" y="3631713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  <a:endParaRPr lang="en-US" sz="11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6908065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71" name="Rectangle 7"/>
          <p:cNvSpPr>
            <a:spLocks noChangeArrowheads="1"/>
          </p:cNvSpPr>
          <p:nvPr/>
        </p:nvSpPr>
        <p:spPr bwMode="auto">
          <a:xfrm>
            <a:off x="7618108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7305221" y="251460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cxnSp>
        <p:nvCxnSpPr>
          <p:cNvPr id="73" name="AutoShape 9"/>
          <p:cNvCxnSpPr>
            <a:cxnSpLocks noChangeShapeType="1"/>
            <a:stCxn id="67" idx="3"/>
            <a:endCxn id="68" idx="1"/>
          </p:cNvCxnSpPr>
          <p:nvPr/>
        </p:nvCxnSpPr>
        <p:spPr bwMode="auto">
          <a:xfrm flipV="1">
            <a:off x="5974866" y="3162300"/>
            <a:ext cx="189605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4" name="AutoShape 10"/>
          <p:cNvCxnSpPr>
            <a:cxnSpLocks noChangeShapeType="1"/>
            <a:stCxn id="67" idx="3"/>
            <a:endCxn id="69" idx="1"/>
          </p:cNvCxnSpPr>
          <p:nvPr/>
        </p:nvCxnSpPr>
        <p:spPr bwMode="auto">
          <a:xfrm>
            <a:off x="5974866" y="3314257"/>
            <a:ext cx="189605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5" name="AutoShape 11"/>
          <p:cNvCxnSpPr>
            <a:cxnSpLocks noChangeShapeType="1"/>
            <a:stCxn id="68" idx="3"/>
            <a:endCxn id="70" idx="1"/>
          </p:cNvCxnSpPr>
          <p:nvPr/>
        </p:nvCxnSpPr>
        <p:spPr bwMode="auto">
          <a:xfrm>
            <a:off x="6656819" y="3162300"/>
            <a:ext cx="246564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6" name="AutoShape 12"/>
          <p:cNvCxnSpPr>
            <a:cxnSpLocks noChangeShapeType="1"/>
            <a:stCxn id="69" idx="3"/>
            <a:endCxn id="70" idx="1"/>
          </p:cNvCxnSpPr>
          <p:nvPr/>
        </p:nvCxnSpPr>
        <p:spPr bwMode="auto">
          <a:xfrm flipV="1">
            <a:off x="6656819" y="3314257"/>
            <a:ext cx="246564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7" name="AutoShape 13"/>
          <p:cNvCxnSpPr>
            <a:cxnSpLocks noChangeShapeType="1"/>
            <a:stCxn id="70" idx="3"/>
            <a:endCxn id="71" idx="1"/>
          </p:cNvCxnSpPr>
          <p:nvPr/>
        </p:nvCxnSpPr>
        <p:spPr bwMode="auto">
          <a:xfrm>
            <a:off x="7395732" y="3314257"/>
            <a:ext cx="21769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8" name="AutoShape 14"/>
          <p:cNvCxnSpPr>
            <a:cxnSpLocks noChangeShapeType="1"/>
          </p:cNvCxnSpPr>
          <p:nvPr/>
        </p:nvCxnSpPr>
        <p:spPr bwMode="auto">
          <a:xfrm flipH="1">
            <a:off x="6164470" y="3378200"/>
            <a:ext cx="1941305" cy="406223"/>
          </a:xfrm>
          <a:prstGeom prst="bentConnector5">
            <a:avLst>
              <a:gd name="adj1" fmla="val -4148"/>
              <a:gd name="adj2" fmla="val 172394"/>
              <a:gd name="adj3" fmla="val 104148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9" name="AutoShape 15"/>
          <p:cNvCxnSpPr>
            <a:cxnSpLocks noChangeShapeType="1"/>
            <a:endCxn id="72" idx="1"/>
          </p:cNvCxnSpPr>
          <p:nvPr/>
        </p:nvCxnSpPr>
        <p:spPr bwMode="auto">
          <a:xfrm flipV="1">
            <a:off x="6650577" y="2604119"/>
            <a:ext cx="648402" cy="520567"/>
          </a:xfrm>
          <a:prstGeom prst="bentConnector3">
            <a:avLst>
              <a:gd name="adj1" fmla="val 50366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1" name="AutoShape 17"/>
          <p:cNvCxnSpPr>
            <a:cxnSpLocks noChangeShapeType="1"/>
            <a:endCxn id="67" idx="1"/>
          </p:cNvCxnSpPr>
          <p:nvPr/>
        </p:nvCxnSpPr>
        <p:spPr bwMode="auto">
          <a:xfrm flipV="1">
            <a:off x="5257800" y="3315010"/>
            <a:ext cx="223156" cy="12788"/>
          </a:xfrm>
          <a:prstGeom prst="bentConnector3">
            <a:avLst>
              <a:gd name="adj1" fmla="val 5093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83" name="Group 82"/>
          <p:cNvGrpSpPr/>
          <p:nvPr/>
        </p:nvGrpSpPr>
        <p:grpSpPr>
          <a:xfrm>
            <a:off x="4572000" y="5257800"/>
            <a:ext cx="4082821" cy="1242131"/>
            <a:chOff x="1752600" y="2819400"/>
            <a:chExt cx="4082821" cy="1242131"/>
          </a:xfrm>
        </p:grpSpPr>
        <p:sp>
          <p:nvSpPr>
            <p:cNvPr id="84" name="Oval 3"/>
            <p:cNvSpPr>
              <a:spLocks noChangeArrowheads="1"/>
            </p:cNvSpPr>
            <p:nvPr/>
          </p:nvSpPr>
          <p:spPr bwMode="auto">
            <a:xfrm>
              <a:off x="2819400" y="2819400"/>
              <a:ext cx="1706824" cy="545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dirty="0">
                  <a:latin typeface="Times New Roman" pitchFamily="18" charset="0"/>
                </a:rPr>
                <a:t>Collect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latin typeface="Times New Roman" pitchFamily="18" charset="0"/>
                </a:rPr>
                <a:t>mortgage funds</a:t>
              </a:r>
            </a:p>
          </p:txBody>
        </p:sp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1752600" y="3124200"/>
              <a:ext cx="748923" cy="609398"/>
            </a:xfrm>
            <a:prstGeom prst="rect">
              <a:avLst/>
            </a:prstGeom>
            <a:solidFill>
              <a:srgbClr val="FFFFE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137160" bIns="13716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Account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balances</a:t>
              </a:r>
            </a:p>
          </p:txBody>
        </p:sp>
        <p:sp>
          <p:nvSpPr>
            <p:cNvPr id="86" name="Rectangle 7"/>
            <p:cNvSpPr>
              <a:spLocks noChangeArrowheads="1"/>
            </p:cNvSpPr>
            <p:nvPr/>
          </p:nvSpPr>
          <p:spPr bwMode="auto">
            <a:xfrm>
              <a:off x="4953000" y="2819400"/>
              <a:ext cx="827470" cy="480131"/>
            </a:xfrm>
            <a:prstGeom prst="rect">
              <a:avLst/>
            </a:prstGeom>
            <a:solidFill>
              <a:srgbClr val="FFFFE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91440" bIns="9144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Mortgage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pool</a:t>
              </a:r>
            </a:p>
          </p:txBody>
        </p:sp>
        <p:sp>
          <p:nvSpPr>
            <p:cNvPr id="87" name="Rectangle 9"/>
            <p:cNvSpPr>
              <a:spLocks noChangeArrowheads="1"/>
            </p:cNvSpPr>
            <p:nvPr/>
          </p:nvSpPr>
          <p:spPr bwMode="auto">
            <a:xfrm>
              <a:off x="4953000" y="3581400"/>
              <a:ext cx="882421" cy="480131"/>
            </a:xfrm>
            <a:prstGeom prst="rect">
              <a:avLst/>
            </a:prstGeom>
            <a:solidFill>
              <a:srgbClr val="FFFFE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91440" bIns="9144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Unsecured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pool</a:t>
              </a:r>
            </a:p>
          </p:txBody>
        </p:sp>
        <p:sp>
          <p:nvSpPr>
            <p:cNvPr id="88" name="Oval 11"/>
            <p:cNvSpPr>
              <a:spLocks noChangeArrowheads="1"/>
            </p:cNvSpPr>
            <p:nvPr/>
          </p:nvSpPr>
          <p:spPr bwMode="auto">
            <a:xfrm>
              <a:off x="2819400" y="3505200"/>
              <a:ext cx="1772825" cy="545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dirty="0">
                  <a:latin typeface="Times New Roman" pitchFamily="18" charset="0"/>
                </a:rPr>
                <a:t>Collect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latin typeface="Times New Roman" pitchFamily="18" charset="0"/>
                </a:rPr>
                <a:t>unsecured funds</a:t>
              </a:r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2514600" y="3429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 flipV="1">
              <a:off x="2514600" y="3124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7"/>
            <p:cNvSpPr>
              <a:spLocks noChangeShapeType="1"/>
            </p:cNvSpPr>
            <p:nvPr/>
          </p:nvSpPr>
          <p:spPr bwMode="auto">
            <a:xfrm>
              <a:off x="4572000" y="3048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>
              <a:off x="4572000" y="3810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315200" y="38100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pipe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34200" y="27432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pipe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1800" y="34290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pipe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Components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93088" cy="472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 smtClean="0"/>
              <a:t>Components 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operating in parallel 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communicating occasionally 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Different types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Client-server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Parallel communicating processes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Event systems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Service Oriented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948488" cy="819150"/>
          </a:xfrm>
          <a:noFill/>
        </p:spPr>
        <p:txBody>
          <a:bodyPr lIns="90488" tIns="44450" rIns="90488" bIns="44450" anchor="t"/>
          <a:lstStyle/>
          <a:p>
            <a:r>
              <a:rPr lang="en-US" sz="4000" dirty="0" smtClean="0"/>
              <a:t>Client-Server and</a:t>
            </a:r>
            <a:r>
              <a:rPr lang="en-US" sz="4000" i="1" dirty="0" smtClean="0"/>
              <a:t> Facade</a:t>
            </a:r>
            <a:endParaRPr lang="en-US" sz="4000" dirty="0" smtClean="0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1955388" y="1667047"/>
            <a:ext cx="4854978" cy="4317828"/>
          </a:xfrm>
          <a:prstGeom prst="rect">
            <a:avLst/>
          </a:prstGeom>
          <a:solidFill>
            <a:srgbClr val="FCD1C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7"/>
          <p:cNvSpPr>
            <a:spLocks noChangeShapeType="1"/>
          </p:cNvSpPr>
          <p:nvPr/>
        </p:nvSpPr>
        <p:spPr bwMode="auto">
          <a:xfrm>
            <a:off x="4648200" y="4419600"/>
            <a:ext cx="381000" cy="91440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triangle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0"/>
          <p:cNvSpPr>
            <a:spLocks noChangeArrowheads="1"/>
          </p:cNvSpPr>
          <p:nvPr/>
        </p:nvSpPr>
        <p:spPr bwMode="auto">
          <a:xfrm>
            <a:off x="4156607" y="3613041"/>
            <a:ext cx="1319685" cy="75264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9144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«not exposed»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17422" name="Rectangle 11"/>
          <p:cNvSpPr>
            <a:spLocks noChangeArrowheads="1"/>
          </p:cNvSpPr>
          <p:nvPr/>
        </p:nvSpPr>
        <p:spPr bwMode="auto">
          <a:xfrm>
            <a:off x="2286000" y="4038600"/>
            <a:ext cx="1808845" cy="12082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P</a:t>
            </a:r>
          </a:p>
          <a:p>
            <a:pPr algn="ctr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«not exposed»</a:t>
            </a:r>
            <a:r>
              <a:rPr lang="en-US" sz="2800" b="1">
                <a:latin typeface="Times New Roman" pitchFamily="18" charset="0"/>
              </a:rPr>
              <a:t> </a:t>
            </a:r>
          </a:p>
        </p:txBody>
      </p:sp>
      <p:sp>
        <p:nvSpPr>
          <p:cNvPr id="17425" name="Line 14"/>
          <p:cNvSpPr>
            <a:spLocks noChangeShapeType="1"/>
          </p:cNvSpPr>
          <p:nvPr/>
        </p:nvSpPr>
        <p:spPr bwMode="auto">
          <a:xfrm flipH="1">
            <a:off x="3276600" y="2514600"/>
            <a:ext cx="990600" cy="656642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5"/>
          <p:cNvSpPr>
            <a:spLocks noChangeShapeType="1"/>
          </p:cNvSpPr>
          <p:nvPr/>
        </p:nvSpPr>
        <p:spPr bwMode="auto">
          <a:xfrm>
            <a:off x="5307572" y="2281050"/>
            <a:ext cx="1000554" cy="223814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6"/>
          <p:cNvSpPr>
            <a:spLocks noChangeShapeType="1"/>
          </p:cNvSpPr>
          <p:nvPr/>
        </p:nvSpPr>
        <p:spPr bwMode="auto">
          <a:xfrm flipH="1">
            <a:off x="3657599" y="2667000"/>
            <a:ext cx="990601" cy="1295400"/>
          </a:xfrm>
          <a:prstGeom prst="line">
            <a:avLst/>
          </a:prstGeom>
          <a:noFill/>
          <a:ln w="1016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17"/>
          <p:cNvSpPr>
            <a:spLocks noChangeArrowheads="1"/>
          </p:cNvSpPr>
          <p:nvPr/>
        </p:nvSpPr>
        <p:spPr bwMode="auto">
          <a:xfrm>
            <a:off x="4236390" y="1600200"/>
            <a:ext cx="1474019" cy="108440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Façade</a:t>
            </a:r>
          </a:p>
          <a:p>
            <a:pPr algn="ctr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«exposed»</a:t>
            </a:r>
          </a:p>
        </p:txBody>
      </p:sp>
      <p:sp>
        <p:nvSpPr>
          <p:cNvPr id="17429" name="Line 18"/>
          <p:cNvSpPr>
            <a:spLocks noChangeShapeType="1"/>
          </p:cNvSpPr>
          <p:nvPr/>
        </p:nvSpPr>
        <p:spPr bwMode="auto">
          <a:xfrm>
            <a:off x="1447800" y="2286000"/>
            <a:ext cx="2819400" cy="0"/>
          </a:xfrm>
          <a:prstGeom prst="line">
            <a:avLst/>
          </a:prstGeom>
          <a:noFill/>
          <a:ln w="1016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19"/>
          <p:cNvSpPr>
            <a:spLocks noChangeArrowheads="1"/>
          </p:cNvSpPr>
          <p:nvPr/>
        </p:nvSpPr>
        <p:spPr bwMode="auto">
          <a:xfrm>
            <a:off x="304800" y="1977762"/>
            <a:ext cx="1160120" cy="56696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Client</a:t>
            </a:r>
          </a:p>
        </p:txBody>
      </p:sp>
      <p:sp>
        <p:nvSpPr>
          <p:cNvPr id="17431" name="Oval 20"/>
          <p:cNvSpPr>
            <a:spLocks noChangeArrowheads="1"/>
          </p:cNvSpPr>
          <p:nvPr/>
        </p:nvSpPr>
        <p:spPr bwMode="auto">
          <a:xfrm>
            <a:off x="2545257" y="1805693"/>
            <a:ext cx="585946" cy="435744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7432" name="Oval 21"/>
          <p:cNvSpPr>
            <a:spLocks noChangeArrowheads="1"/>
          </p:cNvSpPr>
          <p:nvPr/>
        </p:nvSpPr>
        <p:spPr bwMode="auto">
          <a:xfrm>
            <a:off x="4428654" y="2934666"/>
            <a:ext cx="585946" cy="435744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7434" name="Rectangle 23"/>
          <p:cNvSpPr>
            <a:spLocks noChangeArrowheads="1"/>
          </p:cNvSpPr>
          <p:nvPr/>
        </p:nvSpPr>
        <p:spPr bwMode="auto">
          <a:xfrm>
            <a:off x="4495800" y="5334000"/>
            <a:ext cx="1538107" cy="44812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9144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«not exposed»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17435" name="Rectangle 24"/>
          <p:cNvSpPr>
            <a:spLocks noChangeArrowheads="1"/>
          </p:cNvSpPr>
          <p:nvPr/>
        </p:nvSpPr>
        <p:spPr bwMode="auto">
          <a:xfrm>
            <a:off x="5105400" y="4495800"/>
            <a:ext cx="1538107" cy="44812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9144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«not exposed»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17436" name="Rectangle 25"/>
          <p:cNvSpPr>
            <a:spLocks noChangeArrowheads="1"/>
          </p:cNvSpPr>
          <p:nvPr/>
        </p:nvSpPr>
        <p:spPr bwMode="auto">
          <a:xfrm>
            <a:off x="2209800" y="3200400"/>
            <a:ext cx="1538107" cy="40011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9144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«not exposed»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17412" name="Rectangle 26"/>
          <p:cNvSpPr>
            <a:spLocks noChangeArrowheads="1"/>
          </p:cNvSpPr>
          <p:nvPr/>
        </p:nvSpPr>
        <p:spPr bwMode="auto">
          <a:xfrm>
            <a:off x="2590800" y="6172200"/>
            <a:ext cx="6288088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eaLnBrk="1" hangingPunct="1"/>
            <a:r>
              <a:rPr lang="en-US" sz="1000" dirty="0">
                <a:latin typeface="Times New Roman" pitchFamily="18" charset="0"/>
              </a:rPr>
              <a:t>Adapted from </a:t>
            </a:r>
            <a:r>
              <a:rPr lang="en-US" sz="1000" i="1" dirty="0">
                <a:latin typeface="Times New Roman" pitchFamily="18" charset="0"/>
              </a:rPr>
              <a:t>Software Engineering: An Object-Oriented Perspective </a:t>
            </a:r>
            <a:r>
              <a:rPr lang="en-US" sz="1000" dirty="0">
                <a:latin typeface="Times New Roman" pitchFamily="18" charset="0"/>
              </a:rPr>
              <a:t>by Eric J. </a:t>
            </a:r>
            <a:r>
              <a:rPr lang="en-US" sz="1000" dirty="0" err="1">
                <a:latin typeface="Times New Roman" pitchFamily="18" charset="0"/>
              </a:rPr>
              <a:t>Braude</a:t>
            </a:r>
            <a:r>
              <a:rPr lang="en-US" sz="1000" dirty="0">
                <a:latin typeface="Times New Roman" pitchFamily="18" charset="0"/>
              </a:rPr>
              <a:t> (Wiley 2001), with permission.</a:t>
            </a:r>
          </a:p>
        </p:txBody>
      </p:sp>
      <p:sp>
        <p:nvSpPr>
          <p:cNvPr id="17413" name="Text Box 27"/>
          <p:cNvSpPr txBox="1">
            <a:spLocks noChangeArrowheads="1"/>
          </p:cNvSpPr>
          <p:nvPr/>
        </p:nvSpPr>
        <p:spPr bwMode="auto">
          <a:xfrm>
            <a:off x="609600" y="3200400"/>
            <a:ext cx="13874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 i="1">
                <a:latin typeface="Arial" charset="0"/>
              </a:rPr>
              <a:t>Key concept: limit exposed interface</a:t>
            </a:r>
          </a:p>
        </p:txBody>
      </p:sp>
      <p:sp>
        <p:nvSpPr>
          <p:cNvPr id="17414" name="Text Box 28"/>
          <p:cNvSpPr txBox="1">
            <a:spLocks noChangeArrowheads="1"/>
          </p:cNvSpPr>
          <p:nvPr/>
        </p:nvSpPr>
        <p:spPr bwMode="auto">
          <a:xfrm>
            <a:off x="6324600" y="1600200"/>
            <a:ext cx="2590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/>
            <a:r>
              <a:rPr lang="en-US" dirty="0"/>
              <a:t>Browser-web server most familiar example:</a:t>
            </a:r>
          </a:p>
          <a:p>
            <a:pPr lvl="2"/>
            <a:r>
              <a:rPr lang="en-US" dirty="0"/>
              <a:t>Separate systems with narrow interface</a:t>
            </a:r>
          </a:p>
          <a:p>
            <a:pPr lvl="2"/>
            <a:endParaRPr lang="en-US" dirty="0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H="1">
            <a:off x="4953000" y="2667000"/>
            <a:ext cx="228600" cy="99060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924800" cy="609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 smtClean="0"/>
              <a:t>Parallel Communicating Processes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6200" y="6629400"/>
            <a:ext cx="6288088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eaLnBrk="1" hangingPunct="1"/>
            <a:r>
              <a:rPr lang="en-US" sz="1000">
                <a:latin typeface="Times New Roman" pitchFamily="18" charset="0"/>
              </a:rPr>
              <a:t>Adapted from </a:t>
            </a:r>
            <a:r>
              <a:rPr lang="en-US" sz="1000" i="1">
                <a:latin typeface="Times New Roman" pitchFamily="18" charset="0"/>
              </a:rPr>
              <a:t>Software Engineering: An Object-Oriented Perspective </a:t>
            </a:r>
            <a:r>
              <a:rPr lang="en-US" sz="1000">
                <a:latin typeface="Times New Roman" pitchFamily="18" charset="0"/>
              </a:rPr>
              <a:t>by Eric J. Braude (Wiley 2001), with permission.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H="1" flipV="1">
            <a:off x="5567147" y="2483984"/>
            <a:ext cx="0" cy="1472053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V="1">
            <a:off x="5567147" y="3956037"/>
            <a:ext cx="0" cy="119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 flipV="1">
            <a:off x="3834472" y="3465353"/>
            <a:ext cx="0" cy="16823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 flipH="1" flipV="1">
            <a:off x="2448332" y="3325157"/>
            <a:ext cx="1316833" cy="29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H="1" flipV="1">
            <a:off x="1062192" y="3535451"/>
            <a:ext cx="0" cy="16122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H="1">
            <a:off x="1062192" y="3815841"/>
            <a:ext cx="443564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H="1" flipV="1">
            <a:off x="2448332" y="2694278"/>
            <a:ext cx="0" cy="24534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1295400" y="2133600"/>
            <a:ext cx="1651817" cy="680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 </a:t>
            </a:r>
            <a:r>
              <a:rPr lang="en-US" sz="2400" b="1" i="1">
                <a:latin typeface="Times New Roman" pitchFamily="18" charset="0"/>
              </a:rPr>
              <a:t>n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1062192" y="4446721"/>
            <a:ext cx="1438120" cy="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>
                <a:latin typeface="Times New Roman" pitchFamily="18" charset="0"/>
              </a:rPr>
              <a:t>withdraw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228600" y="2895600"/>
            <a:ext cx="1981199" cy="6093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tIns="182880" bIns="91440">
            <a:spAutoFit/>
          </a:bodyPr>
          <a:lstStyle/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 </a:t>
            </a:r>
            <a:r>
              <a:rPr lang="en-US" sz="2400" b="1" i="1">
                <a:latin typeface="Times New Roman" pitchFamily="18" charset="0"/>
              </a:rPr>
              <a:t>n+1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4572303" y="1783007"/>
            <a:ext cx="1329828" cy="8002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9144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</a:rPr>
              <a:t>Session: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session </a:t>
            </a:r>
            <a:r>
              <a:rPr lang="en-US" sz="2400" b="1" i="1" dirty="0">
                <a:latin typeface="Times New Roman" pitchFamily="18" charset="0"/>
              </a:rPr>
              <a:t>k</a:t>
            </a:r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3834472" y="2203593"/>
            <a:ext cx="0" cy="1331857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3004232" y="1783007"/>
            <a:ext cx="1413574" cy="8002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91440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</a:rPr>
              <a:t>Session: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session </a:t>
            </a:r>
            <a:r>
              <a:rPr lang="en-US" sz="2400" b="1" i="1">
                <a:latin typeface="Times New Roman" pitchFamily="18" charset="0"/>
              </a:rPr>
              <a:t>m</a:t>
            </a:r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 flipH="1" flipV="1">
            <a:off x="2448332" y="4306526"/>
            <a:ext cx="4297034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52" name="Rectangle 19"/>
          <p:cNvSpPr>
            <a:spLocks noChangeArrowheads="1"/>
          </p:cNvSpPr>
          <p:nvPr/>
        </p:nvSpPr>
        <p:spPr bwMode="auto">
          <a:xfrm>
            <a:off x="2586946" y="3956037"/>
            <a:ext cx="1116131" cy="381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>
                <a:latin typeface="Times New Roman" pitchFamily="18" charset="0"/>
              </a:rPr>
              <a:t>deposit</a:t>
            </a:r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4267641" y="3465353"/>
            <a:ext cx="977517" cy="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>
                <a:latin typeface="Times New Roman" pitchFamily="18" charset="0"/>
              </a:rPr>
              <a:t>create</a:t>
            </a: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 flipH="1">
            <a:off x="1062192" y="4797210"/>
            <a:ext cx="734654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 flipV="1">
            <a:off x="6814673" y="2624180"/>
            <a:ext cx="4332" cy="22431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 flipH="1" flipV="1">
            <a:off x="8478041" y="3044766"/>
            <a:ext cx="0" cy="21029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7024038" y="2907492"/>
            <a:ext cx="1605612" cy="10806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91440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</a:rPr>
              <a:t>Account: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 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n+1 </a:t>
            </a:r>
            <a:r>
              <a:rPr lang="en-US" sz="2400" b="1">
                <a:latin typeface="Times New Roman" pitchFamily="18" charset="0"/>
              </a:rPr>
              <a:t>saving</a:t>
            </a:r>
            <a:endParaRPr lang="en-US" sz="2400" b="1" i="1">
              <a:latin typeface="Times New Roman" pitchFamily="18" charset="0"/>
            </a:endParaRP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6186578" y="1783007"/>
            <a:ext cx="1650373" cy="10792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91440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</a:rPr>
              <a:t>Account: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 </a:t>
            </a:r>
            <a:r>
              <a:rPr lang="en-US" sz="2400" b="1" i="1">
                <a:latin typeface="Times New Roman" pitchFamily="18" charset="0"/>
              </a:rPr>
              <a:t>n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checking</a:t>
            </a:r>
            <a:endParaRPr lang="en-US" sz="2400" b="1" i="1">
              <a:latin typeface="Times New Roman" pitchFamily="18" charset="0"/>
            </a:endParaRPr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 flipH="1" flipV="1">
            <a:off x="5636454" y="4096232"/>
            <a:ext cx="277228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0" name="Rectangle 27"/>
          <p:cNvSpPr>
            <a:spLocks noChangeArrowheads="1"/>
          </p:cNvSpPr>
          <p:nvPr/>
        </p:nvSpPr>
        <p:spPr bwMode="auto">
          <a:xfrm>
            <a:off x="2656253" y="2904571"/>
            <a:ext cx="977517" cy="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 dirty="0">
                <a:latin typeface="Times New Roman" pitchFamily="18" charset="0"/>
              </a:rPr>
              <a:t>create</a:t>
            </a:r>
          </a:p>
        </p:txBody>
      </p:sp>
      <p:sp>
        <p:nvSpPr>
          <p:cNvPr id="18462" name="Rectangle 29"/>
          <p:cNvSpPr>
            <a:spLocks noChangeArrowheads="1"/>
          </p:cNvSpPr>
          <p:nvPr/>
        </p:nvSpPr>
        <p:spPr bwMode="auto">
          <a:xfrm>
            <a:off x="6745366" y="3395255"/>
            <a:ext cx="138614" cy="35048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3" name="Rectangle 30"/>
          <p:cNvSpPr>
            <a:spLocks noChangeArrowheads="1"/>
          </p:cNvSpPr>
          <p:nvPr/>
        </p:nvSpPr>
        <p:spPr bwMode="auto">
          <a:xfrm>
            <a:off x="6745366" y="4306526"/>
            <a:ext cx="138614" cy="35048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4" name="Rectangle 31"/>
          <p:cNvSpPr>
            <a:spLocks noChangeArrowheads="1"/>
          </p:cNvSpPr>
          <p:nvPr/>
        </p:nvSpPr>
        <p:spPr bwMode="auto">
          <a:xfrm>
            <a:off x="8408734" y="4096232"/>
            <a:ext cx="138614" cy="2803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5" name="Rectangle 32"/>
          <p:cNvSpPr>
            <a:spLocks noChangeArrowheads="1"/>
          </p:cNvSpPr>
          <p:nvPr/>
        </p:nvSpPr>
        <p:spPr bwMode="auto">
          <a:xfrm>
            <a:off x="8408734" y="4797210"/>
            <a:ext cx="138614" cy="14019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6" name="Rectangle 33"/>
          <p:cNvSpPr>
            <a:spLocks noChangeArrowheads="1"/>
          </p:cNvSpPr>
          <p:nvPr/>
        </p:nvSpPr>
        <p:spPr bwMode="auto">
          <a:xfrm>
            <a:off x="5497840" y="3815841"/>
            <a:ext cx="138614" cy="13318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7" name="Line 34"/>
          <p:cNvSpPr>
            <a:spLocks noChangeShapeType="1"/>
          </p:cNvSpPr>
          <p:nvPr/>
        </p:nvSpPr>
        <p:spPr bwMode="auto">
          <a:xfrm flipV="1">
            <a:off x="3830140" y="3465353"/>
            <a:ext cx="4332" cy="1542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8" name="Rectangle 35"/>
          <p:cNvSpPr>
            <a:spLocks noChangeArrowheads="1"/>
          </p:cNvSpPr>
          <p:nvPr/>
        </p:nvSpPr>
        <p:spPr bwMode="auto">
          <a:xfrm>
            <a:off x="3765165" y="3328078"/>
            <a:ext cx="138614" cy="181962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9" name="Rectangle 36"/>
          <p:cNvSpPr>
            <a:spLocks noChangeArrowheads="1"/>
          </p:cNvSpPr>
          <p:nvPr/>
        </p:nvSpPr>
        <p:spPr bwMode="auto">
          <a:xfrm>
            <a:off x="4963599" y="3044766"/>
            <a:ext cx="1196990" cy="3811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>
                <a:latin typeface="Times New Roman" pitchFamily="18" charset="0"/>
              </a:rPr>
              <a:t>retrieve</a:t>
            </a:r>
          </a:p>
        </p:txBody>
      </p:sp>
      <p:sp>
        <p:nvSpPr>
          <p:cNvPr id="18470" name="Rectangle 37"/>
          <p:cNvSpPr>
            <a:spLocks noChangeArrowheads="1"/>
          </p:cNvSpPr>
          <p:nvPr/>
        </p:nvSpPr>
        <p:spPr bwMode="auto">
          <a:xfrm>
            <a:off x="5705761" y="3776411"/>
            <a:ext cx="1196990" cy="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>
                <a:latin typeface="Times New Roman" pitchFamily="18" charset="0"/>
              </a:rPr>
              <a:t>retrieve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1602209" y="5508410"/>
            <a:ext cx="5176366" cy="435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 b="1" i="1">
                <a:latin typeface="Arial" charset="0"/>
              </a:rPr>
              <a:t>3 types of processes, 2 instances of each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5844375" y="5147698"/>
            <a:ext cx="2185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1">
                <a:solidFill>
                  <a:schemeClr val="accent2"/>
                </a:solidFill>
                <a:latin typeface="Arial" charset="0"/>
              </a:rPr>
              <a:t>Duration of process</a:t>
            </a:r>
          </a:p>
        </p:txBody>
      </p:sp>
      <p:sp>
        <p:nvSpPr>
          <p:cNvPr id="18473" name="Line 40"/>
          <p:cNvSpPr>
            <a:spLocks noChangeShapeType="1"/>
          </p:cNvSpPr>
          <p:nvPr/>
        </p:nvSpPr>
        <p:spPr bwMode="auto">
          <a:xfrm flipH="1" flipV="1">
            <a:off x="5636454" y="5147698"/>
            <a:ext cx="277228" cy="14019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1219200" y="1447800"/>
            <a:ext cx="1236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1" dirty="0">
                <a:solidFill>
                  <a:schemeClr val="accent2"/>
                </a:solidFill>
                <a:latin typeface="Arial" charset="0"/>
              </a:rPr>
              <a:t>processes</a:t>
            </a:r>
          </a:p>
        </p:txBody>
      </p:sp>
      <p:sp>
        <p:nvSpPr>
          <p:cNvPr id="18475" name="Line 42"/>
          <p:cNvSpPr>
            <a:spLocks noChangeShapeType="1"/>
          </p:cNvSpPr>
          <p:nvPr/>
        </p:nvSpPr>
        <p:spPr bwMode="auto">
          <a:xfrm>
            <a:off x="2514600" y="1752600"/>
            <a:ext cx="568242" cy="29259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76" name="Line 43"/>
          <p:cNvSpPr>
            <a:spLocks noChangeShapeType="1"/>
          </p:cNvSpPr>
          <p:nvPr/>
        </p:nvSpPr>
        <p:spPr bwMode="auto">
          <a:xfrm flipH="1">
            <a:off x="1963182" y="1828800"/>
            <a:ext cx="18017" cy="51498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77" name="Text Box 44"/>
          <p:cNvSpPr txBox="1">
            <a:spLocks noChangeArrowheads="1"/>
          </p:cNvSpPr>
          <p:nvPr/>
        </p:nvSpPr>
        <p:spPr bwMode="auto">
          <a:xfrm>
            <a:off x="4038600" y="2667000"/>
            <a:ext cx="9156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1" dirty="0">
                <a:solidFill>
                  <a:schemeClr val="accent2"/>
                </a:solidFill>
                <a:latin typeface="Arial" charset="0"/>
              </a:rPr>
              <a:t>actions</a:t>
            </a:r>
          </a:p>
        </p:txBody>
      </p:sp>
      <p:sp>
        <p:nvSpPr>
          <p:cNvPr id="18478" name="Line 45"/>
          <p:cNvSpPr>
            <a:spLocks noChangeShapeType="1"/>
          </p:cNvSpPr>
          <p:nvPr/>
        </p:nvSpPr>
        <p:spPr bwMode="auto">
          <a:xfrm flipV="1">
            <a:off x="7784971" y="4937404"/>
            <a:ext cx="623763" cy="35048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79" name="Line 46"/>
          <p:cNvSpPr>
            <a:spLocks noChangeShapeType="1"/>
          </p:cNvSpPr>
          <p:nvPr/>
        </p:nvSpPr>
        <p:spPr bwMode="auto">
          <a:xfrm>
            <a:off x="4953000" y="2895600"/>
            <a:ext cx="475533" cy="21926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80" name="Line 47"/>
          <p:cNvSpPr>
            <a:spLocks noChangeShapeType="1"/>
          </p:cNvSpPr>
          <p:nvPr/>
        </p:nvSpPr>
        <p:spPr bwMode="auto">
          <a:xfrm>
            <a:off x="4735463" y="3044765"/>
            <a:ext cx="0" cy="49068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37" name="Text Box 48"/>
          <p:cNvSpPr txBox="1">
            <a:spLocks noChangeArrowheads="1"/>
          </p:cNvSpPr>
          <p:nvPr/>
        </p:nvSpPr>
        <p:spPr bwMode="auto">
          <a:xfrm>
            <a:off x="2438400" y="5943600"/>
            <a:ext cx="2941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/>
            <a:r>
              <a:rPr lang="en-US" dirty="0"/>
              <a:t>sequence diagram</a:t>
            </a:r>
          </a:p>
          <a:p>
            <a:endParaRPr lang="en-US" dirty="0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 flipV="1">
            <a:off x="3903779" y="3395255"/>
            <a:ext cx="2841587" cy="29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9067800" cy="723900"/>
          </a:xfrm>
          <a:noFill/>
        </p:spPr>
        <p:txBody>
          <a:bodyPr lIns="90488" tIns="44450" rIns="90488" bIns="44450" anchor="t">
            <a:normAutofit fontScale="90000"/>
          </a:bodyPr>
          <a:lstStyle/>
          <a:p>
            <a:r>
              <a:rPr lang="en-US" sz="3600" i="1" dirty="0" smtClean="0"/>
              <a:t>Observer </a:t>
            </a:r>
            <a:r>
              <a:rPr lang="en-US" sz="3600" dirty="0" smtClean="0"/>
              <a:t>Design Pattern</a:t>
            </a:r>
            <a:br>
              <a:rPr lang="en-US" sz="3600" dirty="0" smtClean="0"/>
            </a:br>
            <a:endParaRPr lang="en-US" sz="3200" i="1" dirty="0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626350" y="641508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Times New Roman" pitchFamily="18" charset="0"/>
              </a:rPr>
              <a:t>Gamma et al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6088063" y="3109913"/>
            <a:ext cx="200025" cy="231775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527175" y="3017838"/>
            <a:ext cx="1139825" cy="919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136525" rIns="92075" bIns="136525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i="1" u="sng">
                <a:latin typeface="Times New Roman" pitchFamily="18" charset="0"/>
              </a:rPr>
              <a:t>Source</a:t>
            </a:r>
            <a:endParaRPr lang="en-US" sz="2400" b="1" i="1">
              <a:latin typeface="Times New Roman" pitchFamily="18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notify()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465763" y="3017838"/>
            <a:ext cx="1344612" cy="919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136525" rIns="92075" bIns="136525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i="1" u="sng" dirty="0">
                <a:latin typeface="Times New Roman" pitchFamily="18" charset="0"/>
              </a:rPr>
              <a:t>Observer</a:t>
            </a:r>
            <a:endParaRPr lang="en-US" sz="2400" b="1" i="1" dirty="0">
              <a:latin typeface="Times New Roman" pitchFamily="18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</a:rPr>
              <a:t>update()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914400" y="4437063"/>
            <a:ext cx="2376488" cy="919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136525" rIns="92075" bIns="136525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u="sng">
                <a:latin typeface="Times New Roman" pitchFamily="18" charset="0"/>
              </a:rPr>
              <a:t>ConcreteSubject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state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887913" y="4237038"/>
            <a:ext cx="2611437" cy="1320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136525" rIns="92075" bIns="136525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u="sng">
                <a:latin typeface="Times New Roman" pitchFamily="18" charset="0"/>
              </a:rPr>
              <a:t>ConcreteObserver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u="sng">
                <a:latin typeface="Times New Roman" pitchFamily="18" charset="0"/>
              </a:rPr>
              <a:t>observerState</a:t>
            </a:r>
            <a:endParaRPr lang="en-US" sz="2400" b="1">
              <a:latin typeface="Times New Roman" pitchFamily="18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update()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219200" y="1600200"/>
            <a:ext cx="1885950" cy="9191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136525" rIns="92075" bIns="136525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Client of this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system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2133600" y="2667000"/>
            <a:ext cx="254000" cy="358775"/>
          </a:xfrm>
          <a:prstGeom prst="ellipse">
            <a:avLst/>
          </a:prstGeom>
          <a:noFill/>
          <a:ln w="25400">
            <a:solidFill>
              <a:srgbClr val="BE54EE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BE54EE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895600" y="3505200"/>
            <a:ext cx="361950" cy="4222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66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4648200" y="5715000"/>
            <a:ext cx="307975" cy="422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6248400" y="2590800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</a:rPr>
              <a:t>1..n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981200" y="2514600"/>
            <a:ext cx="12700" cy="504825"/>
          </a:xfrm>
          <a:prstGeom prst="line">
            <a:avLst/>
          </a:prstGeom>
          <a:noFill/>
          <a:ln w="9525">
            <a:solidFill>
              <a:srgbClr val="BE54EE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514600" y="2667000"/>
            <a:ext cx="358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solidFill>
                  <a:srgbClr val="BE54EE"/>
                </a:solidFill>
                <a:latin typeface="Arial" charset="0"/>
              </a:rPr>
              <a:t>Request others be notified</a:t>
            </a: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667000" y="3429000"/>
            <a:ext cx="2743200" cy="762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3276600" y="3581400"/>
            <a:ext cx="212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FF0066"/>
                </a:solidFill>
                <a:latin typeface="Arial" charset="0"/>
              </a:rPr>
              <a:t>Notify all observers</a:t>
            </a: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V="1">
            <a:off x="6096000" y="3962398"/>
            <a:ext cx="0" cy="22860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H="1" flipV="1">
            <a:off x="3352800" y="4876799"/>
            <a:ext cx="1524000" cy="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V="1">
            <a:off x="1981200" y="3962398"/>
            <a:ext cx="0" cy="45720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5005388" y="5626100"/>
            <a:ext cx="316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solidFill>
                  <a:schemeClr val="accent2"/>
                </a:solidFill>
                <a:latin typeface="Arial" charset="0"/>
              </a:rPr>
              <a:t>Determines if change needed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4724400" y="1676400"/>
            <a:ext cx="38258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Single source of data with a number of clients that need to be updated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Event Systems and State Transition Diagrams</a:t>
            </a:r>
          </a:p>
        </p:txBody>
      </p:sp>
      <p:pic>
        <p:nvPicPr>
          <p:cNvPr id="20483" name="Picture 3" descr="std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600200"/>
            <a:ext cx="6781800" cy="4311650"/>
          </a:xfrm>
          <a:noFill/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133600" y="1600200"/>
            <a:ext cx="4714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/>
            <a:r>
              <a:rPr lang="en-US" dirty="0"/>
              <a:t>Set of components waiting for input</a:t>
            </a:r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7526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Set of components waiting for input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Services Oriented Architecture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services</a:t>
            </a:r>
          </a:p>
          <a:p>
            <a:pPr lvl="1"/>
            <a:r>
              <a:rPr lang="en-US" dirty="0" smtClean="0"/>
              <a:t>Direct communication</a:t>
            </a:r>
          </a:p>
          <a:p>
            <a:pPr lvl="1"/>
            <a:r>
              <a:rPr lang="en-US" dirty="0" smtClean="0"/>
              <a:t>Coordinating service</a:t>
            </a:r>
          </a:p>
          <a:p>
            <a:r>
              <a:rPr lang="en-US" dirty="0" smtClean="0"/>
              <a:t>Different technologies</a:t>
            </a:r>
          </a:p>
          <a:p>
            <a:pPr lvl="1"/>
            <a:r>
              <a:rPr lang="en-US" dirty="0" smtClean="0"/>
              <a:t>Early ones: DCOM CORBA (brokers)</a:t>
            </a:r>
          </a:p>
          <a:p>
            <a:pPr lvl="1"/>
            <a:r>
              <a:rPr lang="en-US" dirty="0" smtClean="0"/>
              <a:t>Web Services</a:t>
            </a:r>
          </a:p>
          <a:p>
            <a:pPr lvl="2"/>
            <a:r>
              <a:rPr lang="en-US" dirty="0" smtClean="0"/>
              <a:t>Lots of different models and tools:  REST (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 using HTTP just one)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machines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Treats an application as a program written in a special language</a:t>
            </a:r>
          </a:p>
          <a:p>
            <a:r>
              <a:rPr lang="en-US" dirty="0" smtClean="0"/>
              <a:t>Payoff is that the interpreter code is the basis for multiple applications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Interpreters (JVM)</a:t>
            </a:r>
          </a:p>
          <a:p>
            <a:pPr lvl="1"/>
            <a:r>
              <a:rPr lang="en-US" dirty="0" smtClean="0"/>
              <a:t>Rule-based systems (AI)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Architecture: Network</a:t>
            </a:r>
            <a:endParaRPr lang="en-US" dirty="0"/>
          </a:p>
        </p:txBody>
      </p:sp>
      <p:pic>
        <p:nvPicPr>
          <p:cNvPr id="20482" name="Picture 2" descr="http://2.bp.blogspot.com/_vSsQebnC6as/TIB-V0JcjMI/AAAAAAAAADU/diQ2QVxWbWg/s1600/imageview.php.gif"/>
          <p:cNvPicPr>
            <a:picLocks noChangeAspect="1" noChangeArrowheads="1"/>
          </p:cNvPicPr>
          <p:nvPr/>
        </p:nvPicPr>
        <p:blipFill>
          <a:blip r:embed="rId2" cstate="print"/>
          <a:srcRect l="7800" t="1887" r="49301" b="11321"/>
          <a:stretch>
            <a:fillRect/>
          </a:stretch>
        </p:blipFill>
        <p:spPr bwMode="auto">
          <a:xfrm>
            <a:off x="1295400" y="1752600"/>
            <a:ext cx="2514600" cy="3505200"/>
          </a:xfrm>
          <a:prstGeom prst="rect">
            <a:avLst/>
          </a:prstGeom>
          <a:noFill/>
        </p:spPr>
      </p:pic>
      <p:pic>
        <p:nvPicPr>
          <p:cNvPr id="4" name="Picture 2" descr="http://2.bp.blogspot.com/_vSsQebnC6as/TIB-V0JcjMI/AAAAAAAAADU/diQ2QVxWbWg/s1600/imageview.php.gif"/>
          <p:cNvPicPr>
            <a:picLocks noChangeAspect="1" noChangeArrowheads="1"/>
          </p:cNvPicPr>
          <p:nvPr/>
        </p:nvPicPr>
        <p:blipFill>
          <a:blip r:embed="rId2" cstate="print"/>
          <a:srcRect l="55801" t="1887" r="1300" b="11321"/>
          <a:stretch>
            <a:fillRect/>
          </a:stretch>
        </p:blipFill>
        <p:spPr bwMode="auto">
          <a:xfrm>
            <a:off x="5105400" y="1752600"/>
            <a:ext cx="2514600" cy="3505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51789" y="5829300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OSI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692484" y="5829300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TCP/IP</a:t>
            </a: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Repository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system built around data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sz="2400" dirty="0" smtClean="0"/>
              <a:t>Databases</a:t>
            </a:r>
          </a:p>
          <a:p>
            <a:pPr lvl="1"/>
            <a:r>
              <a:rPr lang="en-US" sz="2400" dirty="0" smtClean="0"/>
              <a:t>Hypertext systems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38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your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87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r>
              <a:rPr lang="en-US" sz="3600" dirty="0" smtClean="0"/>
              <a:t>A Typical Repository System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676400"/>
            <a:ext cx="7291388" cy="3884612"/>
            <a:chOff x="393" y="701"/>
            <a:chExt cx="5023" cy="3325"/>
          </a:xfrm>
        </p:grpSpPr>
        <p:sp>
          <p:nvSpPr>
            <p:cNvPr id="24581" name="AutoShape 4"/>
            <p:cNvSpPr>
              <a:spLocks noChangeArrowheads="1"/>
            </p:cNvSpPr>
            <p:nvPr/>
          </p:nvSpPr>
          <p:spPr bwMode="auto">
            <a:xfrm>
              <a:off x="2064" y="3357"/>
              <a:ext cx="1776" cy="669"/>
            </a:xfrm>
            <a:prstGeom prst="can">
              <a:avLst>
                <a:gd name="adj" fmla="val 25000"/>
              </a:avLst>
            </a:prstGeom>
            <a:solidFill>
              <a:srgbClr val="CDCDF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 b="1" i="1"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432" y="1098"/>
              <a:ext cx="1536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2464" y="2526"/>
              <a:ext cx="928" cy="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 b="1" i="1">
                  <a:latin typeface="Times New Roman" pitchFamily="18" charset="0"/>
                </a:rPr>
                <a:t>DBMS</a:t>
              </a:r>
            </a:p>
          </p:txBody>
        </p:sp>
        <p:sp>
          <p:nvSpPr>
            <p:cNvPr id="24584" name="Rectangle 7"/>
            <p:cNvSpPr>
              <a:spLocks noChangeArrowheads="1"/>
            </p:cNvSpPr>
            <p:nvPr/>
          </p:nvSpPr>
          <p:spPr bwMode="auto">
            <a:xfrm>
              <a:off x="2597" y="701"/>
              <a:ext cx="662" cy="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3200" b="1" dirty="0">
                  <a:latin typeface="Times New Roman" pitchFamily="18" charset="0"/>
                </a:rPr>
                <a:t>GUI</a:t>
              </a:r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393" y="1401"/>
              <a:ext cx="1145" cy="1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 b="1">
                  <a:latin typeface="Times New Roman" pitchFamily="18" charset="0"/>
                </a:rPr>
                <a:t>Analysis</a:t>
              </a:r>
            </a:p>
            <a:p>
              <a:pPr algn="ctr"/>
              <a:r>
                <a:rPr lang="en-US" sz="3200" b="1">
                  <a:latin typeface="Times New Roman" pitchFamily="18" charset="0"/>
                </a:rPr>
                <a:t>process</a:t>
              </a:r>
            </a:p>
            <a:p>
              <a:pPr algn="ctr"/>
              <a:r>
                <a:rPr lang="en-US" sz="3200" b="1" i="1">
                  <a:latin typeface="Times New Roman" pitchFamily="18" charset="0"/>
                </a:rPr>
                <a:t>1</a:t>
              </a:r>
              <a:endParaRPr lang="en-US" sz="3200" b="1">
                <a:latin typeface="Times New Roman" pitchFamily="18" charset="0"/>
              </a:endParaRPr>
            </a:p>
          </p:txBody>
        </p:sp>
        <p:sp>
          <p:nvSpPr>
            <p:cNvPr id="24586" name="Rectangle 9"/>
            <p:cNvSpPr>
              <a:spLocks noChangeArrowheads="1"/>
            </p:cNvSpPr>
            <p:nvPr/>
          </p:nvSpPr>
          <p:spPr bwMode="auto">
            <a:xfrm>
              <a:off x="4271" y="1450"/>
              <a:ext cx="1145" cy="1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 b="1">
                  <a:latin typeface="Times New Roman" pitchFamily="18" charset="0"/>
                </a:rPr>
                <a:t>Analysis</a:t>
              </a:r>
            </a:p>
            <a:p>
              <a:pPr algn="ctr"/>
              <a:r>
                <a:rPr lang="en-US" sz="3200" b="1">
                  <a:latin typeface="Times New Roman" pitchFamily="18" charset="0"/>
                </a:rPr>
                <a:t>process</a:t>
              </a:r>
            </a:p>
            <a:p>
              <a:pPr algn="ctr"/>
              <a:r>
                <a:rPr lang="en-US" sz="3200" b="1" i="1">
                  <a:latin typeface="Times New Roman" pitchFamily="18" charset="0"/>
                </a:rPr>
                <a:t>n</a:t>
              </a:r>
              <a:endParaRPr lang="en-US" sz="3200" b="1">
                <a:latin typeface="Times New Roman" pitchFamily="18" charset="0"/>
              </a:endParaRPr>
            </a:p>
          </p:txBody>
        </p:sp>
        <p:sp>
          <p:nvSpPr>
            <p:cNvPr id="24587" name="Rectangle 10"/>
            <p:cNvSpPr>
              <a:spLocks noChangeArrowheads="1"/>
            </p:cNvSpPr>
            <p:nvPr/>
          </p:nvSpPr>
          <p:spPr bwMode="auto">
            <a:xfrm>
              <a:off x="3216" y="1962"/>
              <a:ext cx="678" cy="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latin typeface="Times New Roman" pitchFamily="18" charset="0"/>
                </a:rPr>
                <a:t>…...</a:t>
              </a:r>
            </a:p>
          </p:txBody>
        </p:sp>
        <p:cxnSp>
          <p:nvCxnSpPr>
            <p:cNvPr id="24588" name="AutoShape 11"/>
            <p:cNvCxnSpPr>
              <a:cxnSpLocks noChangeShapeType="1"/>
              <a:stCxn id="24595" idx="2"/>
              <a:endCxn id="24583" idx="0"/>
            </p:cNvCxnSpPr>
            <p:nvPr/>
          </p:nvCxnSpPr>
          <p:spPr bwMode="auto">
            <a:xfrm flipH="1">
              <a:off x="2928" y="2051"/>
              <a:ext cx="1" cy="54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4589" name="AutoShape 12"/>
            <p:cNvCxnSpPr>
              <a:cxnSpLocks noChangeShapeType="1"/>
              <a:endCxn id="24583" idx="1"/>
            </p:cNvCxnSpPr>
            <p:nvPr/>
          </p:nvCxnSpPr>
          <p:spPr bwMode="auto">
            <a:xfrm>
              <a:off x="1600" y="2136"/>
              <a:ext cx="864" cy="6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4590" name="AutoShape 13"/>
            <p:cNvCxnSpPr>
              <a:cxnSpLocks noChangeShapeType="1"/>
              <a:endCxn id="24583" idx="3"/>
            </p:cNvCxnSpPr>
            <p:nvPr/>
          </p:nvCxnSpPr>
          <p:spPr bwMode="auto">
            <a:xfrm rot="10800000" flipV="1">
              <a:off x="3392" y="2136"/>
              <a:ext cx="833" cy="6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4591" name="AutoShape 14"/>
            <p:cNvCxnSpPr>
              <a:cxnSpLocks noChangeShapeType="1"/>
              <a:stCxn id="24583" idx="2"/>
              <a:endCxn id="24581" idx="1"/>
            </p:cNvCxnSpPr>
            <p:nvPr/>
          </p:nvCxnSpPr>
          <p:spPr bwMode="auto">
            <a:xfrm>
              <a:off x="2928" y="2963"/>
              <a:ext cx="24" cy="3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4592" name="Rectangle 15"/>
            <p:cNvSpPr>
              <a:spLocks noChangeArrowheads="1"/>
            </p:cNvSpPr>
            <p:nvPr/>
          </p:nvSpPr>
          <p:spPr bwMode="auto">
            <a:xfrm>
              <a:off x="1968" y="1962"/>
              <a:ext cx="678" cy="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latin typeface="Times New Roman" pitchFamily="18" charset="0"/>
                </a:rPr>
                <a:t>…...</a:t>
              </a:r>
            </a:p>
          </p:txBody>
        </p:sp>
        <p:cxnSp>
          <p:nvCxnSpPr>
            <p:cNvPr id="24593" name="AutoShape 16"/>
            <p:cNvCxnSpPr>
              <a:cxnSpLocks noChangeShapeType="1"/>
              <a:endCxn id="24584" idx="1"/>
            </p:cNvCxnSpPr>
            <p:nvPr/>
          </p:nvCxnSpPr>
          <p:spPr bwMode="auto">
            <a:xfrm flipV="1">
              <a:off x="1548" y="953"/>
              <a:ext cx="1049" cy="46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4594" name="AutoShape 17"/>
            <p:cNvCxnSpPr>
              <a:cxnSpLocks noChangeShapeType="1"/>
              <a:endCxn id="24584" idx="3"/>
            </p:cNvCxnSpPr>
            <p:nvPr/>
          </p:nvCxnSpPr>
          <p:spPr bwMode="auto">
            <a:xfrm rot="10800000">
              <a:off x="3259" y="953"/>
              <a:ext cx="1071" cy="46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4595" name="Rectangle 18"/>
            <p:cNvSpPr>
              <a:spLocks noChangeArrowheads="1"/>
            </p:cNvSpPr>
            <p:nvPr/>
          </p:nvSpPr>
          <p:spPr bwMode="auto">
            <a:xfrm>
              <a:off x="2395" y="1613"/>
              <a:ext cx="1067" cy="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 b="1">
                  <a:latin typeface="Times New Roman" pitchFamily="18" charset="0"/>
                </a:rPr>
                <a:t>Control</a:t>
              </a:r>
            </a:p>
          </p:txBody>
        </p:sp>
        <p:cxnSp>
          <p:nvCxnSpPr>
            <p:cNvPr id="24596" name="AutoShape 19"/>
            <p:cNvCxnSpPr>
              <a:cxnSpLocks noChangeShapeType="1"/>
              <a:stCxn id="24584" idx="2"/>
              <a:endCxn id="24595" idx="0"/>
            </p:cNvCxnSpPr>
            <p:nvPr/>
          </p:nvCxnSpPr>
          <p:spPr bwMode="auto">
            <a:xfrm>
              <a:off x="2928" y="1139"/>
              <a:ext cx="1" cy="54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 flipV="1">
              <a:off x="1548" y="1866"/>
              <a:ext cx="900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Line 21"/>
            <p:cNvSpPr>
              <a:spLocks noChangeShapeType="1"/>
            </p:cNvSpPr>
            <p:nvPr/>
          </p:nvSpPr>
          <p:spPr bwMode="auto">
            <a:xfrm>
              <a:off x="3438" y="1875"/>
              <a:ext cx="817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0" name="Rectangle 22"/>
          <p:cNvSpPr>
            <a:spLocks noChangeArrowheads="1"/>
          </p:cNvSpPr>
          <p:nvPr/>
        </p:nvSpPr>
        <p:spPr bwMode="auto">
          <a:xfrm>
            <a:off x="2514600" y="5943600"/>
            <a:ext cx="6288088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eaLnBrk="1" hangingPunct="1"/>
            <a:r>
              <a:rPr lang="en-US" sz="1000" dirty="0">
                <a:latin typeface="Times New Roman" pitchFamily="18" charset="0"/>
              </a:rPr>
              <a:t>Adapted from </a:t>
            </a:r>
            <a:r>
              <a:rPr lang="en-US" sz="1000" i="1" dirty="0">
                <a:latin typeface="Times New Roman" pitchFamily="18" charset="0"/>
              </a:rPr>
              <a:t>Software Engineering: An Object-Oriented Perspective </a:t>
            </a:r>
            <a:r>
              <a:rPr lang="en-US" sz="1000" dirty="0">
                <a:latin typeface="Times New Roman" pitchFamily="18" charset="0"/>
              </a:rPr>
              <a:t>by Eric J. </a:t>
            </a:r>
            <a:r>
              <a:rPr lang="en-US" sz="1000" dirty="0" err="1">
                <a:latin typeface="Times New Roman" pitchFamily="18" charset="0"/>
              </a:rPr>
              <a:t>Braude</a:t>
            </a:r>
            <a:r>
              <a:rPr lang="en-US" sz="1000" dirty="0">
                <a:latin typeface="Times New Roman" pitchFamily="18" charset="0"/>
              </a:rPr>
              <a:t> (Wiley 2001),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5821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657600"/>
            <a:ext cx="16764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Hypertext:  Basis of the Web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7391400" cy="4114800"/>
          </a:xfrm>
        </p:spPr>
        <p:txBody>
          <a:bodyPr/>
          <a:lstStyle/>
          <a:p>
            <a:r>
              <a:rPr lang="en-US" sz="2800" dirty="0" smtClean="0"/>
              <a:t>Motivated by </a:t>
            </a:r>
            <a:r>
              <a:rPr lang="en-US" sz="2800" dirty="0" err="1" smtClean="0">
                <a:hlinkClick r:id="rId3"/>
              </a:rPr>
              <a:t>Vannevar</a:t>
            </a:r>
            <a:r>
              <a:rPr lang="en-US" sz="2800" dirty="0" smtClean="0">
                <a:hlinkClick r:id="rId3"/>
              </a:rPr>
              <a:t> Bush </a:t>
            </a:r>
            <a:r>
              <a:rPr lang="en-US" sz="2800" dirty="0" smtClean="0"/>
              <a:t>in 1945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 smtClean="0">
                <a:hlinkClick r:id="rId4"/>
              </a:rPr>
              <a:t>As We May Think</a:t>
            </a:r>
            <a:r>
              <a:rPr lang="en-US" sz="2400" dirty="0" smtClean="0"/>
              <a:t>” (Atlantic Monthly)</a:t>
            </a:r>
          </a:p>
          <a:p>
            <a:pPr lvl="1"/>
            <a:r>
              <a:rPr lang="en-US" sz="2400" dirty="0" smtClean="0"/>
              <a:t>Theoretical machine, "</a:t>
            </a:r>
            <a:r>
              <a:rPr lang="en-US" sz="2400" dirty="0" err="1" smtClean="0"/>
              <a:t>memex</a:t>
            </a:r>
            <a:r>
              <a:rPr lang="en-US" sz="2400" dirty="0" smtClean="0"/>
              <a:t>," to enhance human memory by allowing the user to store and retrieve documents linked by associations</a:t>
            </a:r>
          </a:p>
          <a:p>
            <a:r>
              <a:rPr lang="en-US" sz="2800" dirty="0" smtClean="0"/>
              <a:t>Invented by </a:t>
            </a:r>
            <a:r>
              <a:rPr lang="en-US" sz="2800" dirty="0" smtClean="0">
                <a:hlinkClick r:id="rId5"/>
              </a:rPr>
              <a:t>Ted Nelson </a:t>
            </a:r>
            <a:r>
              <a:rPr lang="en-US" sz="2800" dirty="0" smtClean="0"/>
              <a:t>in the 1960s</a:t>
            </a:r>
          </a:p>
          <a:p>
            <a:r>
              <a:rPr lang="en-US" sz="2800" dirty="0" smtClean="0"/>
              <a:t>Popularized with HTML (</a:t>
            </a:r>
            <a:r>
              <a:rPr lang="en-US" sz="2800" dirty="0" smtClean="0">
                <a:hlinkClick r:id="rId6"/>
              </a:rPr>
              <a:t>Tim Berners-Lee</a:t>
            </a:r>
            <a:r>
              <a:rPr lang="en-US" sz="2800" dirty="0" smtClean="0"/>
              <a:t>)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1524000"/>
            <a:ext cx="12731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0" y="4800600"/>
            <a:ext cx="23812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66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Ted Nelson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"If computers are the wave of the future, displays are the surfboards." 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Xanadu</a:t>
            </a:r>
            <a:r>
              <a:rPr lang="en-US" sz="2800" dirty="0" smtClean="0"/>
              <a:t>: 1974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   </a:t>
            </a:r>
            <a:r>
              <a:rPr lang="en-US" sz="2400" i="1" dirty="0" smtClean="0"/>
              <a:t>"give you a screen in your home from which you can see into the world's hypertext libraries... offer high-performance computer graphics and text services at a price anyone can afford... allow you to send and receive written messages... [and] make you a part of a new electronic literature and art, where you can get all your questions answered...“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hlinkClick r:id="rId2"/>
              </a:rPr>
              <a:t>Computer Lib/Dream Machines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For more details, see </a:t>
            </a:r>
            <a:r>
              <a:rPr lang="en-US" sz="2400" dirty="0" err="1" smtClean="0">
                <a:hlinkClick r:id="rId3"/>
              </a:rPr>
              <a:t>pdf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919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Model-View-Controller	Web application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Data flow systems		</a:t>
            </a:r>
            <a:r>
              <a:rPr lang="en-US" sz="2400" dirty="0" smtClean="0">
                <a:solidFill>
                  <a:schemeClr val="tx2"/>
                </a:solidFill>
              </a:rPr>
              <a:t>Pipes and filters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	Batch sequential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Independent components	</a:t>
            </a:r>
            <a:r>
              <a:rPr lang="en-US" sz="2400" dirty="0" smtClean="0">
                <a:solidFill>
                  <a:schemeClr val="tx2"/>
                </a:solidFill>
              </a:rPr>
              <a:t>Client-server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                     	Parallel communicating processes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                     	Event systems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                     	Service Oriented Architecture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Virtual machines		</a:t>
            </a:r>
            <a:r>
              <a:rPr lang="en-US" sz="2400" dirty="0" smtClean="0">
                <a:solidFill>
                  <a:schemeClr val="tx2"/>
                </a:solidFill>
              </a:rPr>
              <a:t>Interpreters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                      Rule-based systems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Layered architectures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Repositories			</a:t>
            </a:r>
            <a:r>
              <a:rPr lang="en-US" sz="2400" dirty="0" smtClean="0">
                <a:solidFill>
                  <a:schemeClr val="tx2"/>
                </a:solidFill>
              </a:rPr>
              <a:t>Databases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	Hypertext systems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26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Prior Years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vert.sourceforge.net/img/block_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153400" cy="3819525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Reality for Stroke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Welfare Web Site</a:t>
            </a:r>
            <a:endParaRPr lang="en-US" dirty="0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"/>
          <p:cNvGrpSpPr>
            <a:grpSpLocks noChangeAspect="1"/>
          </p:cNvGrpSpPr>
          <p:nvPr/>
        </p:nvGrpSpPr>
        <p:grpSpPr bwMode="auto">
          <a:xfrm>
            <a:off x="1524000" y="1905000"/>
            <a:ext cx="5486400" cy="4495800"/>
            <a:chOff x="2527" y="1426"/>
            <a:chExt cx="10500" cy="10799"/>
          </a:xfrm>
        </p:grpSpPr>
        <p:sp>
          <p:nvSpPr>
            <p:cNvPr id="34835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527" y="1426"/>
              <a:ext cx="10500" cy="1079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 flipH="1">
              <a:off x="3402" y="4576"/>
              <a:ext cx="1531" cy="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244" y="3041"/>
              <a:ext cx="800" cy="61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 flipV="1">
              <a:off x="6840" y="2901"/>
              <a:ext cx="800" cy="72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8" idx="1"/>
            </p:cNvCxnSpPr>
            <p:nvPr/>
          </p:nvCxnSpPr>
          <p:spPr>
            <a:xfrm>
              <a:off x="7327" y="4305"/>
              <a:ext cx="3200" cy="61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10527" y="4203"/>
              <a:ext cx="2500" cy="1440"/>
            </a:xfrm>
            <a:prstGeom prst="roundRect">
              <a:avLst>
                <a:gd name="adj" fmla="val 16667"/>
              </a:avLst>
            </a:prstGeom>
            <a:solidFill>
              <a:srgbClr val="D16349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63094" tIns="31547" rIns="63094" bIns="315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SAS Files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4827" y="3586"/>
              <a:ext cx="2500" cy="1440"/>
            </a:xfrm>
            <a:prstGeom prst="roundRect">
              <a:avLst>
                <a:gd name="adj" fmla="val 16667"/>
              </a:avLst>
            </a:prstGeom>
            <a:solidFill>
              <a:srgbClr val="D16349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63094" tIns="31547" rIns="63094" bIns="315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Processor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Rounded Rectangle 4"/>
            <p:cNvSpPr>
              <a:spLocks noChangeArrowheads="1"/>
            </p:cNvSpPr>
            <p:nvPr/>
          </p:nvSpPr>
          <p:spPr bwMode="auto">
            <a:xfrm>
              <a:off x="2527" y="1528"/>
              <a:ext cx="2500" cy="1441"/>
            </a:xfrm>
            <a:prstGeom prst="roundRect">
              <a:avLst>
                <a:gd name="adj" fmla="val 16667"/>
              </a:avLst>
            </a:prstGeom>
            <a:solidFill>
              <a:srgbClr val="D16349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63094" tIns="31547" rIns="63094" bIns="315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Templates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(Few)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6627" y="1426"/>
              <a:ext cx="2500" cy="1440"/>
            </a:xfrm>
            <a:prstGeom prst="roundRect">
              <a:avLst>
                <a:gd name="adj" fmla="val 16667"/>
              </a:avLst>
            </a:prstGeom>
            <a:solidFill>
              <a:srgbClr val="D16349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63094" tIns="31547" rIns="63094" bIns="315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Configs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(Many)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3959" y="8293"/>
              <a:ext cx="537" cy="2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flipH="1">
              <a:off x="5808" y="8293"/>
              <a:ext cx="1387" cy="2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Rounded Rectangle 4"/>
            <p:cNvSpPr>
              <a:spLocks noChangeArrowheads="1"/>
            </p:cNvSpPr>
            <p:nvPr/>
          </p:nvSpPr>
          <p:spPr bwMode="auto">
            <a:xfrm>
              <a:off x="3402" y="10650"/>
              <a:ext cx="2889" cy="1138"/>
            </a:xfrm>
            <a:prstGeom prst="roundRect">
              <a:avLst>
                <a:gd name="adj" fmla="val 16667"/>
              </a:avLst>
            </a:prstGeom>
            <a:solidFill>
              <a:srgbClr val="CCB400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49486" tIns="24744" rIns="49486" bIns="2474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Interpreter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" name="Rounded Rectangle 4"/>
            <p:cNvSpPr>
              <a:spLocks noChangeArrowheads="1"/>
            </p:cNvSpPr>
            <p:nvPr/>
          </p:nvSpPr>
          <p:spPr bwMode="auto">
            <a:xfrm>
              <a:off x="3402" y="7275"/>
              <a:ext cx="2889" cy="1138"/>
            </a:xfrm>
            <a:prstGeom prst="roundRect">
              <a:avLst>
                <a:gd name="adj" fmla="val 16667"/>
              </a:avLst>
            </a:prstGeom>
            <a:solidFill>
              <a:srgbClr val="D16349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49486" tIns="24744" rIns="49486" bIns="2474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Command Line Client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Rounded Rectangle 4"/>
            <p:cNvSpPr>
              <a:spLocks noChangeArrowheads="1"/>
            </p:cNvSpPr>
            <p:nvPr/>
          </p:nvSpPr>
          <p:spPr bwMode="auto">
            <a:xfrm>
              <a:off x="6902" y="7275"/>
              <a:ext cx="2889" cy="1138"/>
            </a:xfrm>
            <a:prstGeom prst="roundRect">
              <a:avLst>
                <a:gd name="adj" fmla="val 16667"/>
              </a:avLst>
            </a:prstGeom>
            <a:solidFill>
              <a:srgbClr val="D16349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49486" tIns="24744" rIns="49486" bIns="2474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GUI Client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Rounded Rectangle 4"/>
            <p:cNvSpPr>
              <a:spLocks noChangeArrowheads="1"/>
            </p:cNvSpPr>
            <p:nvPr/>
          </p:nvSpPr>
          <p:spPr bwMode="auto">
            <a:xfrm>
              <a:off x="7340" y="10650"/>
              <a:ext cx="2888" cy="1138"/>
            </a:xfrm>
            <a:prstGeom prst="roundRect">
              <a:avLst>
                <a:gd name="adj" fmla="val 16667"/>
              </a:avLst>
            </a:prstGeom>
            <a:solidFill>
              <a:srgbClr val="CCB400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49486" tIns="24744" rIns="49486" bIns="2474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Velocity Library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20" name="Line 4"/>
            <p:cNvSpPr>
              <a:spLocks noChangeShapeType="1"/>
            </p:cNvSpPr>
            <p:nvPr/>
          </p:nvSpPr>
          <p:spPr bwMode="auto">
            <a:xfrm>
              <a:off x="6246" y="11100"/>
              <a:ext cx="109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19" name="Line 3"/>
            <p:cNvSpPr>
              <a:spLocks noChangeShapeType="1"/>
            </p:cNvSpPr>
            <p:nvPr/>
          </p:nvSpPr>
          <p:spPr bwMode="auto">
            <a:xfrm flipH="1" flipV="1">
              <a:off x="7340" y="4576"/>
              <a:ext cx="3062" cy="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18" name="AutoShape 2"/>
            <p:cNvSpPr>
              <a:spLocks noChangeArrowheads="1"/>
            </p:cNvSpPr>
            <p:nvPr/>
          </p:nvSpPr>
          <p:spPr bwMode="auto">
            <a:xfrm>
              <a:off x="2746" y="6826"/>
              <a:ext cx="8312" cy="517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82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Deployment</a:t>
            </a:r>
            <a:endParaRPr lang="en-US" dirty="0"/>
          </a:p>
        </p:txBody>
      </p:sp>
      <p:pic>
        <p:nvPicPr>
          <p:cNvPr id="35842" name="Picture 2" descr="http://omwpt.googlecode.com/files/OMWPT_Archite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81200"/>
            <a:ext cx="4238625" cy="418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13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Requirements to Product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You understand what you want to build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Model the real world in software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Choose an architecture to do it:              		borrow or invent?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Design the components for the architecture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Build them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7467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Based on abstraction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Looking only at relevant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Hiding details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Create multiple views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 orthogonal as possible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Each view has information that is unique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Each view has information that appears in other views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folHlink"/>
                </a:solidFill>
              </a:rPr>
              <a:t>Common information is consistent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many views?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4" name="Picture 19" descr="orthogo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0"/>
            <a:ext cx="4419600" cy="263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Simplify in order to understand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Consider building a house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/>
              <a:t>How do we model?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What are the equivalent pieces for software?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a System Model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Three views</a:t>
            </a:r>
          </a:p>
          <a:p>
            <a:pPr lvl="1"/>
            <a:r>
              <a:rPr lang="en-US" smtClean="0"/>
              <a:t>Functional: what is done</a:t>
            </a:r>
          </a:p>
          <a:p>
            <a:pPr lvl="1"/>
            <a:r>
              <a:rPr lang="en-US" smtClean="0"/>
              <a:t>Data: entity relationships</a:t>
            </a:r>
          </a:p>
          <a:p>
            <a:pPr lvl="1"/>
            <a:r>
              <a:rPr lang="en-US" smtClean="0"/>
              <a:t>Dynamic: state transitions</a:t>
            </a:r>
          </a:p>
          <a:p>
            <a:r>
              <a:rPr lang="en-US" smtClean="0"/>
              <a:t>Why these three?</a:t>
            </a:r>
          </a:p>
          <a:p>
            <a:pPr lvl="1"/>
            <a:r>
              <a:rPr lang="en-US" smtClean="0"/>
              <a:t>Duplicative?</a:t>
            </a:r>
          </a:p>
          <a:p>
            <a:pPr lvl="1"/>
            <a:r>
              <a:rPr lang="en-US" smtClean="0"/>
              <a:t>Missing?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3100</TotalTime>
  <Words>1423</Words>
  <Application>Microsoft Office PowerPoint</Application>
  <PresentationFormat>On-screen Show (4:3)</PresentationFormat>
  <Paragraphs>382</Paragraphs>
  <Slides>47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Technic</vt:lpstr>
      <vt:lpstr>DESIGNING YOUR SYSTEM </vt:lpstr>
      <vt:lpstr>One More Process</vt:lpstr>
      <vt:lpstr>Unified Process</vt:lpstr>
      <vt:lpstr>Designing your System</vt:lpstr>
      <vt:lpstr>Requirements to Product</vt:lpstr>
      <vt:lpstr>Models</vt:lpstr>
      <vt:lpstr>Modeling</vt:lpstr>
      <vt:lpstr>Why Modeling?</vt:lpstr>
      <vt:lpstr>Example of a System Model </vt:lpstr>
      <vt:lpstr>Software Models</vt:lpstr>
      <vt:lpstr>Modeling Languages and Processes</vt:lpstr>
      <vt:lpstr>Patterns</vt:lpstr>
      <vt:lpstr>What is a Pattern?</vt:lpstr>
      <vt:lpstr>Origin of Patterns</vt:lpstr>
      <vt:lpstr>Architectural Example: Door Placement</vt:lpstr>
      <vt:lpstr>A Favorite Quote</vt:lpstr>
      <vt:lpstr>Alexander’s Patterns</vt:lpstr>
      <vt:lpstr>Properties of Patterns</vt:lpstr>
      <vt:lpstr>Design Patterns</vt:lpstr>
      <vt:lpstr>Patterns Exist at All Levels</vt:lpstr>
      <vt:lpstr>Software Architectures</vt:lpstr>
      <vt:lpstr>Software Architecture</vt:lpstr>
      <vt:lpstr>Software Architecture Goals </vt:lpstr>
      <vt:lpstr>Key Characteristics</vt:lpstr>
      <vt:lpstr>Categorizing Software Architectures (Shaw and Garlan)</vt:lpstr>
      <vt:lpstr>Why Categorize?</vt:lpstr>
      <vt:lpstr>Examples of Use (real quotes)</vt:lpstr>
      <vt:lpstr>Well-known  Architectures</vt:lpstr>
      <vt:lpstr>Model-View-Controller</vt:lpstr>
      <vt:lpstr>Data Flow Design</vt:lpstr>
      <vt:lpstr>Independent Components</vt:lpstr>
      <vt:lpstr>Client-Server and Facade</vt:lpstr>
      <vt:lpstr>Parallel Communicating Processes</vt:lpstr>
      <vt:lpstr>Observer Design Pattern </vt:lpstr>
      <vt:lpstr>Event Systems and State Transition Diagrams</vt:lpstr>
      <vt:lpstr> Services Oriented Architecture</vt:lpstr>
      <vt:lpstr>Virtual machines</vt:lpstr>
      <vt:lpstr>Layered Architecture: Network</vt:lpstr>
      <vt:lpstr>Repository</vt:lpstr>
      <vt:lpstr>A Typical Repository System</vt:lpstr>
      <vt:lpstr>Hypertext:  Basis of the Web</vt:lpstr>
      <vt:lpstr>Ted Nelson</vt:lpstr>
      <vt:lpstr>Summary</vt:lpstr>
      <vt:lpstr>Examples from Prior Years</vt:lpstr>
      <vt:lpstr>Virtual Reality for Stroke Patients</vt:lpstr>
      <vt:lpstr>Social Welfare Web Site</vt:lpstr>
      <vt:lpstr>Wireless Deployment</vt:lpstr>
    </vt:vector>
  </TitlesOfParts>
  <Company>University of North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Diane Pozefsky</cp:lastModifiedBy>
  <cp:revision>201</cp:revision>
  <dcterms:created xsi:type="dcterms:W3CDTF">2009-08-26T18:24:12Z</dcterms:created>
  <dcterms:modified xsi:type="dcterms:W3CDTF">2012-09-19T15:35:31Z</dcterms:modified>
</cp:coreProperties>
</file>