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5"/>
  </p:notesMasterIdLst>
  <p:sldIdLst>
    <p:sldId id="318" r:id="rId2"/>
    <p:sldId id="500" r:id="rId3"/>
    <p:sldId id="497" r:id="rId4"/>
    <p:sldId id="498" r:id="rId5"/>
    <p:sldId id="499" r:id="rId6"/>
    <p:sldId id="501" r:id="rId7"/>
    <p:sldId id="473" r:id="rId8"/>
    <p:sldId id="474" r:id="rId9"/>
    <p:sldId id="477" r:id="rId10"/>
    <p:sldId id="478" r:id="rId11"/>
    <p:sldId id="479" r:id="rId12"/>
    <p:sldId id="482" r:id="rId13"/>
    <p:sldId id="483" r:id="rId14"/>
    <p:sldId id="484" r:id="rId15"/>
    <p:sldId id="485" r:id="rId16"/>
    <p:sldId id="486" r:id="rId17"/>
    <p:sldId id="488" r:id="rId18"/>
    <p:sldId id="489" r:id="rId19"/>
    <p:sldId id="490" r:id="rId20"/>
    <p:sldId id="491" r:id="rId21"/>
    <p:sldId id="493" r:id="rId22"/>
    <p:sldId id="494" r:id="rId23"/>
    <p:sldId id="49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54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4" autoAdjust="0"/>
    <p:restoredTop sz="94660"/>
  </p:normalViewPr>
  <p:slideViewPr>
    <p:cSldViewPr>
      <p:cViewPr varScale="1">
        <p:scale>
          <a:sx n="85" d="100"/>
          <a:sy n="85" d="100"/>
        </p:scale>
        <p:origin x="-3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452E9-C2BB-4352-9E04-325D1E45C4A5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038D4-9135-4668-B652-B26887336C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48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47FCE7-3EED-484F-8F29-692A2135993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C5FA86-9DFD-4637-A673-0FA19E2B088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F523E7-80FF-42CC-870A-2F4810F47C8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A32BD0-3824-4FBD-853F-B1C7326EC71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87D2EB-94B4-4FA8-A0B0-150EDD761A2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E6127E-63AF-431D-B8E9-461E636E463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0E4FCE-468E-4BE4-85EB-EB7791C33DD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23F7-A6DE-4D44-98BC-64CDA1EC0438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EEE23F7-A6DE-4D44-98BC-64CDA1EC0438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EEE23F7-A6DE-4D44-98BC-64CDA1EC0438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8329D54-EB51-439B-A6A2-415ACBE85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www.ibiblio.org/pioneers/bush.html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biblio.org/pioneers/lee.html" TargetMode="External"/><Relationship Id="rId5" Type="http://schemas.openxmlformats.org/officeDocument/2006/relationships/hyperlink" Target="http://www.ibiblio.org/pioneers/nelson.html" TargetMode="External"/><Relationship Id="rId4" Type="http://schemas.openxmlformats.org/officeDocument/2006/relationships/hyperlink" Target="http://www.theatlantic.com/doc/194507/bush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wmediareader.com/book_samples/nmr-21-nelson.pdf" TargetMode="External"/><Relationship Id="rId2" Type="http://schemas.openxmlformats.org/officeDocument/2006/relationships/hyperlink" Target="http://www.digibarn.com/collections/books/computer-lib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24 September 2012</a:t>
            </a:r>
            <a:endParaRPr lang="en-US" dirty="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9064" y="3337560"/>
            <a:ext cx="6480048" cy="2987040"/>
          </a:xfrm>
        </p:spPr>
        <p:txBody>
          <a:bodyPr>
            <a:normAutofit/>
          </a:bodyPr>
          <a:lstStyle/>
          <a:p>
            <a:r>
              <a:rPr lang="en-US" smtClean="0"/>
              <a:t>design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Benefits</a:t>
            </a:r>
          </a:p>
          <a:p>
            <a:pPr lvl="1" eaLnBrk="1" hangingPunct="1"/>
            <a:r>
              <a:rPr lang="en-US" sz="3200" dirty="0" smtClean="0"/>
              <a:t>Simplicity of mapping</a:t>
            </a:r>
          </a:p>
          <a:p>
            <a:pPr eaLnBrk="1" hangingPunct="1"/>
            <a:r>
              <a:rPr lang="en-US" sz="3600" dirty="0" smtClean="0"/>
              <a:t>Drawbacks</a:t>
            </a:r>
          </a:p>
          <a:p>
            <a:pPr lvl="1" eaLnBrk="1" hangingPunct="1"/>
            <a:r>
              <a:rPr lang="en-US" sz="3200" dirty="0" smtClean="0"/>
              <a:t>Later changes</a:t>
            </a:r>
          </a:p>
          <a:p>
            <a:pPr lvl="2" eaLnBrk="1" hangingPunct="1"/>
            <a:r>
              <a:rPr lang="en-US" sz="3200" dirty="0" smtClean="0"/>
              <a:t>No worse off then if not matched</a:t>
            </a:r>
          </a:p>
          <a:p>
            <a:pPr lvl="1" eaLnBrk="1" hangingPunct="1"/>
            <a:r>
              <a:rPr lang="en-US" sz="3200" dirty="0" smtClean="0"/>
              <a:t>May be too early for implementation decisions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75895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Domain Classes </a:t>
            </a:r>
            <a:r>
              <a:rPr lang="en-US" sz="3600" dirty="0" smtClean="0"/>
              <a:t>= Implementation Classes?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Begin with Use Cases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Identify nouns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External agents are not domain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Are these key classes for the application?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Are there others?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Identify attributes and functionality for each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Validate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Walkthrough use cases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Try changes and extensions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Look for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Missing attributes or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Changes that reach every where</a:t>
            </a:r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Defining Domain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smtClean="0"/>
              <a:t>teacher presented with view with his content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read messages from other teachers and administrators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schedule an assessment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selects class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selects test based on difficulty and subject 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create new test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create new question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/>
              <a:t>type of question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/>
              <a:t>introductory text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/>
              <a:t>possible answers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/>
              <a:t>correct answer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edit existing question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edit full test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post message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content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recipient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view class content </a:t>
            </a:r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Use Cases for a Teacher Portal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172200" y="4419600"/>
            <a:ext cx="2179638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/>
            <a:r>
              <a:rPr lang="en-US" sz="2400" b="1">
                <a:latin typeface="Lucida Sans Unicode" pitchFamily="34" charset="0"/>
              </a:rPr>
              <a:t>Classes</a:t>
            </a:r>
          </a:p>
          <a:p>
            <a:pPr lvl="1"/>
            <a:r>
              <a:rPr lang="en-US" sz="2400" b="1">
                <a:latin typeface="Lucida Sans Unicode" pitchFamily="34" charset="0"/>
              </a:rPr>
              <a:t>Attributes</a:t>
            </a:r>
          </a:p>
          <a:p>
            <a:pPr lvl="1"/>
            <a:r>
              <a:rPr lang="en-US" sz="2400" b="1">
                <a:latin typeface="Lucida Sans Unicode" pitchFamily="34" charset="0"/>
              </a:rPr>
              <a:t>Functions</a:t>
            </a:r>
          </a:p>
          <a:p>
            <a:endParaRPr lang="en-US">
              <a:latin typeface="Lucida Sans Unicode" pitchFamily="34" charset="0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6553200" y="4419600"/>
            <a:ext cx="1981200" cy="167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smtClean="0"/>
              <a:t>teacher presented with view with his </a:t>
            </a:r>
            <a:r>
              <a:rPr lang="en-US" sz="1800" smtClean="0">
                <a:solidFill>
                  <a:schemeClr val="hlink"/>
                </a:solidFill>
              </a:rPr>
              <a:t>content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read </a:t>
            </a:r>
            <a:r>
              <a:rPr lang="en-US" sz="1800" smtClean="0">
                <a:solidFill>
                  <a:schemeClr val="hlink"/>
                </a:solidFill>
              </a:rPr>
              <a:t>messages</a:t>
            </a:r>
            <a:r>
              <a:rPr lang="en-US" sz="1800" smtClean="0"/>
              <a:t> from other teachers and administrators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schedule an </a:t>
            </a:r>
            <a:r>
              <a:rPr lang="en-US" sz="1800" smtClean="0">
                <a:solidFill>
                  <a:schemeClr val="hlink"/>
                </a:solidFill>
              </a:rPr>
              <a:t>assessment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selects </a:t>
            </a:r>
            <a:r>
              <a:rPr lang="en-US" sz="1600" smtClean="0">
                <a:solidFill>
                  <a:schemeClr val="hlink"/>
                </a:solidFill>
              </a:rPr>
              <a:t>class</a:t>
            </a:r>
            <a:r>
              <a:rPr lang="en-US" sz="16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selects test based on difficulty and subject 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create new test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create new </a:t>
            </a:r>
            <a:r>
              <a:rPr lang="en-US" sz="1600" smtClean="0">
                <a:solidFill>
                  <a:schemeClr val="hlink"/>
                </a:solidFill>
              </a:rPr>
              <a:t>question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/>
              <a:t>type of question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hlink"/>
                </a:solidFill>
              </a:rPr>
              <a:t>introductory text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/>
              <a:t>possible </a:t>
            </a:r>
            <a:r>
              <a:rPr lang="en-US" sz="1400" smtClean="0">
                <a:solidFill>
                  <a:schemeClr val="hlink"/>
                </a:solidFill>
              </a:rPr>
              <a:t>answers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/>
              <a:t>correct answer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edit existing question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edit full test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post message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content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recipient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view class content </a:t>
            </a: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Use Cases for a Teacher Portal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6248400" y="4419600"/>
            <a:ext cx="2179638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/>
            <a:r>
              <a:rPr lang="en-US" sz="2400" b="1">
                <a:solidFill>
                  <a:schemeClr val="hlink"/>
                </a:solidFill>
                <a:latin typeface="Lucida Sans Unicode" pitchFamily="34" charset="0"/>
              </a:rPr>
              <a:t>Classes</a:t>
            </a:r>
          </a:p>
          <a:p>
            <a:pPr lvl="1"/>
            <a:r>
              <a:rPr lang="en-US" sz="2400" b="1">
                <a:latin typeface="Lucida Sans Unicode" pitchFamily="34" charset="0"/>
              </a:rPr>
              <a:t>Attributes</a:t>
            </a:r>
          </a:p>
          <a:p>
            <a:pPr lvl="1"/>
            <a:r>
              <a:rPr lang="en-US" sz="2400" b="1">
                <a:latin typeface="Lucida Sans Unicode" pitchFamily="34" charset="0"/>
              </a:rPr>
              <a:t>Functions</a:t>
            </a:r>
          </a:p>
          <a:p>
            <a:endParaRPr lang="en-US">
              <a:latin typeface="Lucida Sans Unicode" pitchFamily="34" charset="0"/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6553200" y="4419600"/>
            <a:ext cx="1981200" cy="167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smtClean="0"/>
              <a:t>teacher presented with view with his </a:t>
            </a:r>
            <a:r>
              <a:rPr lang="en-US" sz="1800" smtClean="0">
                <a:solidFill>
                  <a:schemeClr val="hlink"/>
                </a:solidFill>
              </a:rPr>
              <a:t>content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>
                <a:solidFill>
                  <a:schemeClr val="folHlink"/>
                </a:solidFill>
              </a:rPr>
              <a:t>read</a:t>
            </a:r>
            <a:r>
              <a:rPr lang="en-US" sz="1800" smtClean="0"/>
              <a:t> </a:t>
            </a:r>
            <a:r>
              <a:rPr lang="en-US" sz="1800" smtClean="0">
                <a:solidFill>
                  <a:schemeClr val="hlink"/>
                </a:solidFill>
              </a:rPr>
              <a:t>messages</a:t>
            </a:r>
            <a:r>
              <a:rPr lang="en-US" sz="1800" smtClean="0"/>
              <a:t> from other teachers and administrators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>
                <a:solidFill>
                  <a:schemeClr val="folHlink"/>
                </a:solidFill>
              </a:rPr>
              <a:t>schedule</a:t>
            </a:r>
            <a:r>
              <a:rPr lang="en-US" sz="1800" smtClean="0"/>
              <a:t> an </a:t>
            </a:r>
            <a:r>
              <a:rPr lang="en-US" sz="1800" smtClean="0">
                <a:solidFill>
                  <a:schemeClr val="hlink"/>
                </a:solidFill>
              </a:rPr>
              <a:t>assessment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>
                <a:solidFill>
                  <a:schemeClr val="folHlink"/>
                </a:solidFill>
              </a:rPr>
              <a:t>selects</a:t>
            </a:r>
            <a:r>
              <a:rPr lang="en-US" sz="1600" smtClean="0"/>
              <a:t> </a:t>
            </a:r>
            <a:r>
              <a:rPr lang="en-US" sz="1600" smtClean="0">
                <a:solidFill>
                  <a:schemeClr val="hlink"/>
                </a:solidFill>
              </a:rPr>
              <a:t>class</a:t>
            </a:r>
            <a:r>
              <a:rPr lang="en-US" sz="16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selects test based on difficulty and subject 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>
                <a:solidFill>
                  <a:schemeClr val="folHlink"/>
                </a:solidFill>
              </a:rPr>
              <a:t>create</a:t>
            </a:r>
            <a:r>
              <a:rPr lang="en-US" sz="1800" smtClean="0"/>
              <a:t> new test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create new </a:t>
            </a:r>
            <a:r>
              <a:rPr lang="en-US" sz="1600" smtClean="0">
                <a:solidFill>
                  <a:schemeClr val="hlink"/>
                </a:solidFill>
              </a:rPr>
              <a:t>question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/>
              <a:t>type of question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hlink"/>
                </a:solidFill>
              </a:rPr>
              <a:t>introductory text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/>
              <a:t>possible </a:t>
            </a:r>
            <a:r>
              <a:rPr lang="en-US" sz="1400" smtClean="0">
                <a:solidFill>
                  <a:schemeClr val="hlink"/>
                </a:solidFill>
              </a:rPr>
              <a:t>answers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/>
              <a:t>correct answer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>
                <a:solidFill>
                  <a:schemeClr val="folHlink"/>
                </a:solidFill>
              </a:rPr>
              <a:t>edit</a:t>
            </a:r>
            <a:r>
              <a:rPr lang="en-US" sz="1600" smtClean="0"/>
              <a:t> existing question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edit full test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>
                <a:solidFill>
                  <a:schemeClr val="folHlink"/>
                </a:solidFill>
              </a:rPr>
              <a:t>post</a:t>
            </a:r>
            <a:r>
              <a:rPr lang="en-US" sz="1800" smtClean="0"/>
              <a:t> message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content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recipient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>
                <a:solidFill>
                  <a:schemeClr val="folHlink"/>
                </a:solidFill>
              </a:rPr>
              <a:t>view</a:t>
            </a:r>
            <a:r>
              <a:rPr lang="en-US" sz="1800" smtClean="0"/>
              <a:t> class content </a:t>
            </a: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Use Cases for a Teacher Portal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6324600" y="4419600"/>
            <a:ext cx="2179638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/>
            <a:r>
              <a:rPr lang="en-US" sz="2400" b="1">
                <a:solidFill>
                  <a:schemeClr val="hlink"/>
                </a:solidFill>
                <a:latin typeface="Lucida Sans Unicode" pitchFamily="34" charset="0"/>
              </a:rPr>
              <a:t>Classes</a:t>
            </a:r>
          </a:p>
          <a:p>
            <a:pPr lvl="1"/>
            <a:r>
              <a:rPr lang="en-US" sz="2400" b="1">
                <a:latin typeface="Lucida Sans Unicode" pitchFamily="34" charset="0"/>
              </a:rPr>
              <a:t>Attributes</a:t>
            </a:r>
          </a:p>
          <a:p>
            <a:pPr lvl="1"/>
            <a:r>
              <a:rPr lang="en-US" sz="2400" b="1">
                <a:solidFill>
                  <a:schemeClr val="folHlink"/>
                </a:solidFill>
                <a:latin typeface="Lucida Sans Unicode" pitchFamily="34" charset="0"/>
              </a:rPr>
              <a:t>Functions</a:t>
            </a:r>
          </a:p>
          <a:p>
            <a:endParaRPr lang="en-US">
              <a:latin typeface="Lucida Sans Unicode" pitchFamily="34" charset="0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6553200" y="4419600"/>
            <a:ext cx="1981200" cy="167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smtClean="0"/>
              <a:t>teacher presented with view with his </a:t>
            </a:r>
            <a:r>
              <a:rPr lang="en-US" sz="1800" smtClean="0">
                <a:solidFill>
                  <a:schemeClr val="hlink"/>
                </a:solidFill>
              </a:rPr>
              <a:t>content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>
                <a:solidFill>
                  <a:schemeClr val="folHlink"/>
                </a:solidFill>
              </a:rPr>
              <a:t>read</a:t>
            </a:r>
            <a:r>
              <a:rPr lang="en-US" sz="1800" smtClean="0"/>
              <a:t> </a:t>
            </a:r>
            <a:r>
              <a:rPr lang="en-US" sz="1800" smtClean="0">
                <a:solidFill>
                  <a:schemeClr val="hlink"/>
                </a:solidFill>
              </a:rPr>
              <a:t>messages</a:t>
            </a:r>
            <a:r>
              <a:rPr lang="en-US" sz="1800" smtClean="0"/>
              <a:t> from other teachers and administrators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>
                <a:solidFill>
                  <a:schemeClr val="folHlink"/>
                </a:solidFill>
              </a:rPr>
              <a:t>schedule</a:t>
            </a:r>
            <a:r>
              <a:rPr lang="en-US" sz="1800" smtClean="0"/>
              <a:t> an </a:t>
            </a:r>
            <a:r>
              <a:rPr lang="en-US" sz="1800" smtClean="0">
                <a:solidFill>
                  <a:schemeClr val="hlink"/>
                </a:solidFill>
              </a:rPr>
              <a:t>assessment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>
                <a:solidFill>
                  <a:schemeClr val="folHlink"/>
                </a:solidFill>
              </a:rPr>
              <a:t>selects</a:t>
            </a:r>
            <a:r>
              <a:rPr lang="en-US" sz="1600" smtClean="0"/>
              <a:t> </a:t>
            </a:r>
            <a:r>
              <a:rPr lang="en-US" sz="1600" smtClean="0">
                <a:solidFill>
                  <a:schemeClr val="hlink"/>
                </a:solidFill>
              </a:rPr>
              <a:t>class</a:t>
            </a:r>
            <a:r>
              <a:rPr lang="en-US" sz="16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selects test based on </a:t>
            </a:r>
            <a:r>
              <a:rPr lang="en-US" sz="1600" smtClean="0">
                <a:solidFill>
                  <a:srgbClr val="00B050"/>
                </a:solidFill>
              </a:rPr>
              <a:t>difficulty</a:t>
            </a:r>
            <a:r>
              <a:rPr lang="en-US" sz="1600" smtClean="0"/>
              <a:t> and </a:t>
            </a:r>
            <a:r>
              <a:rPr lang="en-US" sz="1600" smtClean="0">
                <a:solidFill>
                  <a:srgbClr val="00B050"/>
                </a:solidFill>
              </a:rPr>
              <a:t>subject</a:t>
            </a:r>
            <a:r>
              <a:rPr lang="en-US" sz="160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>
                <a:solidFill>
                  <a:schemeClr val="folHlink"/>
                </a:solidFill>
              </a:rPr>
              <a:t>create</a:t>
            </a:r>
            <a:r>
              <a:rPr lang="en-US" sz="1800" smtClean="0"/>
              <a:t> new test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create new </a:t>
            </a:r>
            <a:r>
              <a:rPr lang="en-US" sz="1600" smtClean="0">
                <a:solidFill>
                  <a:schemeClr val="hlink"/>
                </a:solidFill>
              </a:rPr>
              <a:t>question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>
                <a:solidFill>
                  <a:srgbClr val="00B050"/>
                </a:solidFill>
              </a:rPr>
              <a:t>type</a:t>
            </a:r>
            <a:r>
              <a:rPr lang="en-US" sz="1400" smtClean="0"/>
              <a:t> of question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hlink"/>
                </a:solidFill>
              </a:rPr>
              <a:t>introductory text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/>
              <a:t>possible </a:t>
            </a:r>
            <a:r>
              <a:rPr lang="en-US" sz="1400" smtClean="0">
                <a:solidFill>
                  <a:schemeClr val="hlink"/>
                </a:solidFill>
              </a:rPr>
              <a:t>answers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>
                <a:solidFill>
                  <a:srgbClr val="00B050"/>
                </a:solidFill>
              </a:rPr>
              <a:t>correct</a:t>
            </a:r>
            <a:r>
              <a:rPr lang="en-US" sz="1400" smtClean="0"/>
              <a:t> answer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>
                <a:solidFill>
                  <a:schemeClr val="folHlink"/>
                </a:solidFill>
              </a:rPr>
              <a:t>edit</a:t>
            </a:r>
            <a:r>
              <a:rPr lang="en-US" sz="1600" smtClean="0"/>
              <a:t> existing question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edit full test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>
                <a:solidFill>
                  <a:schemeClr val="folHlink"/>
                </a:solidFill>
              </a:rPr>
              <a:t>post</a:t>
            </a:r>
            <a:r>
              <a:rPr lang="en-US" sz="1800" smtClean="0"/>
              <a:t> message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>
                <a:solidFill>
                  <a:srgbClr val="00B050"/>
                </a:solidFill>
              </a:rPr>
              <a:t>content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>
                <a:solidFill>
                  <a:srgbClr val="00B050"/>
                </a:solidFill>
              </a:rPr>
              <a:t>recipient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>
                <a:solidFill>
                  <a:schemeClr val="folHlink"/>
                </a:solidFill>
              </a:rPr>
              <a:t>view</a:t>
            </a:r>
            <a:r>
              <a:rPr lang="en-US" sz="1800" smtClean="0"/>
              <a:t> class content </a:t>
            </a: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Use Cases for a Teacher Portal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6324600" y="4419600"/>
            <a:ext cx="2135188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/>
            <a:r>
              <a:rPr lang="en-US" sz="2400" b="1">
                <a:solidFill>
                  <a:schemeClr val="hlink"/>
                </a:solidFill>
                <a:latin typeface="Lucida Sans Unicode" pitchFamily="34" charset="0"/>
              </a:rPr>
              <a:t>Classes</a:t>
            </a:r>
          </a:p>
          <a:p>
            <a:pPr lvl="1"/>
            <a:r>
              <a:rPr lang="en-US" sz="2400" b="1">
                <a:solidFill>
                  <a:srgbClr val="00B050"/>
                </a:solidFill>
                <a:latin typeface="Lucida Sans Unicode" pitchFamily="34" charset="0"/>
              </a:rPr>
              <a:t>Attributes</a:t>
            </a:r>
          </a:p>
          <a:p>
            <a:pPr lvl="1"/>
            <a:r>
              <a:rPr lang="en-US" sz="2400" b="1">
                <a:solidFill>
                  <a:schemeClr val="folHlink"/>
                </a:solidFill>
                <a:latin typeface="Lucida Sans Unicode" pitchFamily="34" charset="0"/>
              </a:rPr>
              <a:t>Functions</a:t>
            </a:r>
          </a:p>
          <a:p>
            <a:endParaRPr lang="en-US">
              <a:latin typeface="Lucida Sans Unicode" pitchFamily="34" charset="0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6553200" y="4419600"/>
            <a:ext cx="1981200" cy="167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What are we starting with?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Domain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System design models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Use cases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What do we need to do?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Define implementation classes that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realize the domain classes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within the architecture framework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and implement the functions defined in the use cases</a:t>
            </a:r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Back to Detailed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Design Principles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dirty="0" smtClean="0"/>
              <a:t>Same as architecture:</a:t>
            </a:r>
          </a:p>
          <a:p>
            <a:pPr eaLnBrk="1" hangingPunct="1"/>
            <a:r>
              <a:rPr lang="en-US" dirty="0" smtClean="0"/>
              <a:t>Correctness</a:t>
            </a:r>
          </a:p>
          <a:p>
            <a:pPr eaLnBrk="1" hangingPunct="1"/>
            <a:r>
              <a:rPr lang="en-US" dirty="0" smtClean="0"/>
              <a:t>Robustness</a:t>
            </a:r>
          </a:p>
          <a:p>
            <a:pPr eaLnBrk="1" hangingPunct="1"/>
            <a:r>
              <a:rPr lang="en-US" dirty="0" smtClean="0"/>
              <a:t>Flexibility</a:t>
            </a:r>
          </a:p>
          <a:p>
            <a:pPr eaLnBrk="1" hangingPunct="1"/>
            <a:r>
              <a:rPr lang="en-US" dirty="0" smtClean="0"/>
              <a:t>Reusability</a:t>
            </a:r>
          </a:p>
          <a:p>
            <a:pPr eaLnBrk="1" hangingPunct="1"/>
            <a:r>
              <a:rPr lang="en-US" dirty="0" smtClean="0"/>
              <a:t>Efficiency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Correctness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Always a goal.  Others may be negotiable.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Definition: satisfies all of the application’s requirements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How do we know the requirements are correct?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Approaches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Inspections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Readable (“I didn’t have time to write a short letter, so I wrote a long one instead.”)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Modular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Formal verification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Invariants, pre- and post-conditions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Usually used only in critical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Robustness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Ability to handle anomalous situations</a:t>
            </a:r>
          </a:p>
          <a:p>
            <a:pPr eaLnBrk="1" hangingPunct="1"/>
            <a:r>
              <a:rPr lang="en-US" smtClean="0"/>
              <a:t>Techniques</a:t>
            </a:r>
          </a:p>
          <a:p>
            <a:pPr lvl="1" eaLnBrk="1" hangingPunct="1"/>
            <a:r>
              <a:rPr lang="en-US" smtClean="0"/>
              <a:t>Verifying input</a:t>
            </a:r>
          </a:p>
          <a:p>
            <a:pPr lvl="1" eaLnBrk="1" hangingPunct="1"/>
            <a:r>
              <a:rPr lang="en-US" smtClean="0"/>
              <a:t>Initialization</a:t>
            </a:r>
          </a:p>
          <a:p>
            <a:pPr lvl="1" eaLnBrk="1" hangingPunct="1"/>
            <a:r>
              <a:rPr lang="en-US" smtClean="0"/>
              <a:t>Parameter checking</a:t>
            </a:r>
          </a:p>
          <a:p>
            <a:pPr lvl="2" eaLnBrk="1" hangingPunct="1"/>
            <a:r>
              <a:rPr lang="en-US" smtClean="0"/>
              <a:t>Range</a:t>
            </a:r>
          </a:p>
          <a:p>
            <a:pPr lvl="2" eaLnBrk="1" hangingPunct="1"/>
            <a:r>
              <a:rPr lang="en-US" smtClean="0"/>
              <a:t>Constraints</a:t>
            </a:r>
          </a:p>
          <a:p>
            <a:pPr lvl="2" eaLnBrk="1" hangingPunct="1"/>
            <a:r>
              <a:rPr lang="en-US" smtClean="0"/>
              <a:t>Husk and kernel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Architectures (finish)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56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Importance of Robustness: USS Yorktown (1998)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Guided missile cruiser that suffered widespread system failure off the coast of Virginia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Dead in the water for more than two hours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Crew member mistakenly entered a zero in a data field of an application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Divide by zero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Buffer overflow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Shut down the propulsion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Flexibility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Requirements changes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Adding more of the same function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New type of member, account, question or game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Adding new type of function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Printing what was only displayed, withdrawing when only depositing was allowed, creating a new game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Changing function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Allowing reverse as well as forward, overdraft protection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Using </a:t>
            </a:r>
            <a:r>
              <a:rPr lang="en-US" dirty="0" smtClean="0"/>
              <a:t>XML: Interpreter Model 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Design issues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Encapsulating things that may change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Late binding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Separation of instruction and data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Layout of your interface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Description of changeable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Reusability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make it reusable</a:t>
            </a:r>
          </a:p>
          <a:p>
            <a:pPr lvl="1" eaLnBrk="1" hangingPunct="1"/>
            <a:r>
              <a:rPr lang="en-US" smtClean="0"/>
              <a:t>Match real world concepts</a:t>
            </a:r>
          </a:p>
          <a:p>
            <a:pPr lvl="1" eaLnBrk="1" hangingPunct="1"/>
            <a:r>
              <a:rPr lang="en-US" smtClean="0"/>
              <a:t>Avoid unnecessary coupling</a:t>
            </a:r>
          </a:p>
          <a:p>
            <a:pPr lvl="1" eaLnBrk="1" hangingPunct="1"/>
            <a:r>
              <a:rPr lang="en-US" smtClean="0"/>
              <a:t>Document</a:t>
            </a:r>
          </a:p>
          <a:p>
            <a:pPr lvl="2" eaLnBrk="1" hangingPunct="1"/>
            <a:r>
              <a:rPr lang="en-US" smtClean="0"/>
              <a:t>Complete specification (assertions, constraints)</a:t>
            </a:r>
          </a:p>
          <a:p>
            <a:pPr lvl="2" eaLnBrk="1" hangingPunct="1"/>
            <a:r>
              <a:rPr lang="en-US" smtClean="0"/>
              <a:t>Explanation of function and algorithm</a:t>
            </a:r>
          </a:p>
          <a:p>
            <a:pPr lvl="1" eaLnBrk="1" hangingPunct="1"/>
            <a:r>
              <a:rPr lang="en-US" smtClean="0"/>
              <a:t>Generic names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657600"/>
            <a:ext cx="1676400" cy="141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Hypertext:  Basis of the Web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52600" y="1600200"/>
            <a:ext cx="7391400" cy="4114800"/>
          </a:xfrm>
        </p:spPr>
        <p:txBody>
          <a:bodyPr/>
          <a:lstStyle/>
          <a:p>
            <a:r>
              <a:rPr lang="en-US" sz="2800" dirty="0" smtClean="0"/>
              <a:t>Motivated by </a:t>
            </a:r>
            <a:r>
              <a:rPr lang="en-US" sz="2800" dirty="0" err="1" smtClean="0">
                <a:hlinkClick r:id="rId3"/>
              </a:rPr>
              <a:t>Vannevar</a:t>
            </a:r>
            <a:r>
              <a:rPr lang="en-US" sz="2800" dirty="0" smtClean="0">
                <a:hlinkClick r:id="rId3"/>
              </a:rPr>
              <a:t> Bush </a:t>
            </a:r>
            <a:r>
              <a:rPr lang="en-US" sz="2800" dirty="0" smtClean="0"/>
              <a:t>in 1945</a:t>
            </a:r>
          </a:p>
          <a:p>
            <a:pPr lvl="1"/>
            <a:r>
              <a:rPr lang="en-US" sz="2400" dirty="0" smtClean="0"/>
              <a:t>“</a:t>
            </a:r>
            <a:r>
              <a:rPr lang="en-US" sz="2400" dirty="0" smtClean="0">
                <a:hlinkClick r:id="rId4"/>
              </a:rPr>
              <a:t>As We May Think</a:t>
            </a:r>
            <a:r>
              <a:rPr lang="en-US" sz="2400" dirty="0" smtClean="0"/>
              <a:t>” (Atlantic Monthly)</a:t>
            </a:r>
          </a:p>
          <a:p>
            <a:pPr lvl="1"/>
            <a:r>
              <a:rPr lang="en-US" sz="2400" dirty="0" smtClean="0"/>
              <a:t>Theoretical machine, "</a:t>
            </a:r>
            <a:r>
              <a:rPr lang="en-US" sz="2400" dirty="0" err="1" smtClean="0"/>
              <a:t>memex</a:t>
            </a:r>
            <a:r>
              <a:rPr lang="en-US" sz="2400" dirty="0" smtClean="0"/>
              <a:t>," to enhance human memory by allowing the user to store and retrieve documents linked by associations</a:t>
            </a:r>
          </a:p>
          <a:p>
            <a:r>
              <a:rPr lang="en-US" sz="2800" dirty="0" smtClean="0"/>
              <a:t>Invented by </a:t>
            </a:r>
            <a:r>
              <a:rPr lang="en-US" sz="2800" dirty="0" smtClean="0">
                <a:hlinkClick r:id="rId5"/>
              </a:rPr>
              <a:t>Ted Nelson </a:t>
            </a:r>
            <a:r>
              <a:rPr lang="en-US" sz="2800" dirty="0" smtClean="0"/>
              <a:t>in the 1960s</a:t>
            </a:r>
          </a:p>
          <a:p>
            <a:r>
              <a:rPr lang="en-US" sz="2800" dirty="0" smtClean="0"/>
              <a:t>Popularized with HTML (</a:t>
            </a:r>
            <a:r>
              <a:rPr lang="en-US" sz="2800" dirty="0" smtClean="0">
                <a:hlinkClick r:id="rId6"/>
              </a:rPr>
              <a:t>Tim Berners-Lee</a:t>
            </a:r>
            <a:r>
              <a:rPr lang="en-US" sz="2800" dirty="0" smtClean="0"/>
              <a:t>)</a:t>
            </a: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" y="1524000"/>
            <a:ext cx="12731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95600" y="4800600"/>
            <a:ext cx="23812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351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Ted Nelson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"If computers are the wave of the future, displays are the surfboards." </a:t>
            </a:r>
          </a:p>
          <a:p>
            <a:pPr>
              <a:lnSpc>
                <a:spcPct val="80000"/>
              </a:lnSpc>
            </a:pPr>
            <a:r>
              <a:rPr lang="en-US" sz="2800" dirty="0" err="1" smtClean="0"/>
              <a:t>Xanadu</a:t>
            </a:r>
            <a:r>
              <a:rPr lang="en-US" sz="2800" dirty="0" smtClean="0"/>
              <a:t>: 1974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   </a:t>
            </a:r>
            <a:r>
              <a:rPr lang="en-US" sz="2400" i="1" dirty="0" smtClean="0"/>
              <a:t>"give you a screen in your home from which you can see into the world's hypertext libraries... offer high-performance computer graphics and text services at a price anyone can afford... allow you to send and receive written messages... [and] make you a part of a new electronic literature and art, where you can get all your questions answered...“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hlinkClick r:id="rId2"/>
              </a:rPr>
              <a:t>Computer Lib/Dream Machines</a:t>
            </a:r>
            <a:endParaRPr lang="en-US" sz="28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For more details, see </a:t>
            </a:r>
            <a:r>
              <a:rPr lang="en-US" sz="2400" dirty="0" err="1" smtClean="0">
                <a:hlinkClick r:id="rId3"/>
              </a:rPr>
              <a:t>pdf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1763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solidFill>
                  <a:schemeClr val="accent2"/>
                </a:solidFill>
              </a:rPr>
              <a:t>Summary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4525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Model-View-Controller	Web application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Data flow systems		</a:t>
            </a:r>
            <a:r>
              <a:rPr lang="en-US" sz="2400" dirty="0" smtClean="0">
                <a:solidFill>
                  <a:schemeClr val="tx2"/>
                </a:solidFill>
              </a:rPr>
              <a:t>Pipes and filters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		Batch sequential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Independent components	</a:t>
            </a:r>
            <a:r>
              <a:rPr lang="en-US" sz="2400" dirty="0" smtClean="0">
                <a:solidFill>
                  <a:schemeClr val="tx2"/>
                </a:solidFill>
              </a:rPr>
              <a:t>Client-server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                                     	Parallel communicating processes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                                     	Event systems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                                     	Service Oriented Architecture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Virtual machines		</a:t>
            </a:r>
            <a:r>
              <a:rPr lang="en-US" sz="2400" dirty="0" smtClean="0">
                <a:solidFill>
                  <a:schemeClr val="tx2"/>
                </a:solidFill>
              </a:rPr>
              <a:t>Interpreters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                                      Rule-based systems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Layered architectures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Repositories			</a:t>
            </a:r>
            <a:r>
              <a:rPr lang="en-US" sz="2400" dirty="0" smtClean="0">
                <a:solidFill>
                  <a:schemeClr val="tx2"/>
                </a:solidFill>
              </a:rPr>
              <a:t>Databases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			Hypertext systems</a:t>
            </a:r>
          </a:p>
          <a:p>
            <a:pPr lvl="1">
              <a:lnSpc>
                <a:spcPct val="8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5635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7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Design Overview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Start with a picture of your architecture</a:t>
            </a:r>
          </a:p>
          <a:p>
            <a:pPr eaLnBrk="1" hangingPunct="1"/>
            <a:r>
              <a:rPr lang="en-US" smtClean="0"/>
              <a:t>What other models are needed?</a:t>
            </a:r>
          </a:p>
          <a:p>
            <a:pPr lvl="1" eaLnBrk="1" hangingPunct="1"/>
            <a:r>
              <a:rPr lang="en-US" smtClean="0"/>
              <a:t>Data flow?</a:t>
            </a:r>
          </a:p>
          <a:p>
            <a:pPr lvl="1" eaLnBrk="1" hangingPunct="1"/>
            <a:r>
              <a:rPr lang="en-US" smtClean="0"/>
              <a:t>Data model? </a:t>
            </a:r>
            <a:endParaRPr lang="en-US" smtClean="0">
              <a:solidFill>
                <a:schemeClr val="hlink"/>
              </a:solidFill>
            </a:endParaRPr>
          </a:p>
          <a:p>
            <a:pPr lvl="1" eaLnBrk="1" hangingPunct="1"/>
            <a:r>
              <a:rPr lang="en-US" smtClean="0"/>
              <a:t>State transition?</a:t>
            </a:r>
          </a:p>
          <a:p>
            <a:pPr eaLnBrk="1" hangingPunct="1"/>
            <a:r>
              <a:rPr lang="en-US" smtClean="0"/>
              <a:t>Key considerations</a:t>
            </a:r>
          </a:p>
          <a:p>
            <a:pPr lvl="1" eaLnBrk="1" hangingPunct="1"/>
            <a:r>
              <a:rPr lang="en-US" smtClean="0"/>
              <a:t>What are the hard parts of the work?</a:t>
            </a:r>
          </a:p>
          <a:p>
            <a:pPr lvl="1" eaLnBrk="1" hangingPunct="1"/>
            <a:r>
              <a:rPr lang="en-US" smtClean="0"/>
              <a:t>What are the critical areas?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Build on well understood patterns from the system design</a:t>
            </a:r>
          </a:p>
          <a:p>
            <a:pPr eaLnBrk="1" hangingPunct="1"/>
            <a:r>
              <a:rPr lang="en-US" dirty="0" smtClean="0"/>
              <a:t>Goal is to prepare the project for implementation</a:t>
            </a:r>
          </a:p>
          <a:p>
            <a:pPr eaLnBrk="1" hangingPunct="1"/>
            <a:r>
              <a:rPr lang="en-US" dirty="0" smtClean="0"/>
              <a:t>Includes</a:t>
            </a:r>
          </a:p>
          <a:p>
            <a:pPr lvl="1" eaLnBrk="1" hangingPunct="1"/>
            <a:r>
              <a:rPr lang="en-US" dirty="0" smtClean="0"/>
              <a:t>Module definitions</a:t>
            </a:r>
          </a:p>
          <a:p>
            <a:pPr lvl="1" eaLnBrk="1" hangingPunct="1"/>
            <a:r>
              <a:rPr lang="en-US" dirty="0" smtClean="0"/>
              <a:t>Processes (if relevant)</a:t>
            </a:r>
          </a:p>
          <a:p>
            <a:pPr lvl="1" eaLnBrk="1" hangingPunct="1"/>
            <a:r>
              <a:rPr lang="en-US" dirty="0" smtClean="0"/>
              <a:t>Data definitions</a:t>
            </a:r>
          </a:p>
          <a:p>
            <a:pPr lvl="1" eaLnBrk="1" hangingPunct="1"/>
            <a:r>
              <a:rPr lang="en-US" dirty="0" smtClean="0"/>
              <a:t>Design decisions</a:t>
            </a:r>
          </a:p>
          <a:p>
            <a:pPr eaLnBrk="1" hangingPunct="1"/>
            <a:endParaRPr lang="en-US" dirty="0" smtClean="0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Detailed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Object-oriented paradigm, </a:t>
            </a:r>
            <a:r>
              <a:rPr lang="en-US" dirty="0" smtClean="0">
                <a:solidFill>
                  <a:schemeClr val="accent1"/>
                </a:solidFill>
              </a:rPr>
              <a:t>not implementation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Domain = application specific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Classes defined in natural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Used to explain the architecture and design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Classes derived from the requirements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Need not match the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Hard to not fall into that trap</a:t>
            </a: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Domain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3159</TotalTime>
  <Words>914</Words>
  <Application>Microsoft Office PowerPoint</Application>
  <PresentationFormat>On-screen Show (4:3)</PresentationFormat>
  <Paragraphs>234</Paragraphs>
  <Slides>23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Technic</vt:lpstr>
      <vt:lpstr>design </vt:lpstr>
      <vt:lpstr>Architectures (finish)</vt:lpstr>
      <vt:lpstr>Hypertext:  Basis of the Web</vt:lpstr>
      <vt:lpstr>Ted Nelson</vt:lpstr>
      <vt:lpstr>Summary</vt:lpstr>
      <vt:lpstr>Design</vt:lpstr>
      <vt:lpstr>Design Overview</vt:lpstr>
      <vt:lpstr>Detailed Design</vt:lpstr>
      <vt:lpstr>Domain Classes</vt:lpstr>
      <vt:lpstr>Domain Classes = Implementation Classes?</vt:lpstr>
      <vt:lpstr>Defining Domain Classes</vt:lpstr>
      <vt:lpstr>Use Cases for a Teacher Portal</vt:lpstr>
      <vt:lpstr>Use Cases for a Teacher Portal</vt:lpstr>
      <vt:lpstr>Use Cases for a Teacher Portal</vt:lpstr>
      <vt:lpstr>Use Cases for a Teacher Portal</vt:lpstr>
      <vt:lpstr>Back to Detailed Design</vt:lpstr>
      <vt:lpstr>Design Principles</vt:lpstr>
      <vt:lpstr>Correctness</vt:lpstr>
      <vt:lpstr>Robustness</vt:lpstr>
      <vt:lpstr>Importance of Robustness: USS Yorktown (1998)</vt:lpstr>
      <vt:lpstr>Flexibility</vt:lpstr>
      <vt:lpstr>Using XML: Interpreter Model </vt:lpstr>
      <vt:lpstr>Reusability</vt:lpstr>
    </vt:vector>
  </TitlesOfParts>
  <Company>University of North Carolina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Department of Computer Science</dc:creator>
  <cp:lastModifiedBy>Diane Pozefsky</cp:lastModifiedBy>
  <cp:revision>208</cp:revision>
  <dcterms:created xsi:type="dcterms:W3CDTF">2009-08-26T18:24:12Z</dcterms:created>
  <dcterms:modified xsi:type="dcterms:W3CDTF">2012-09-24T12:10:24Z</dcterms:modified>
</cp:coreProperties>
</file>