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318" r:id="rId2"/>
    <p:sldId id="388" r:id="rId3"/>
    <p:sldId id="390" r:id="rId4"/>
    <p:sldId id="389" r:id="rId5"/>
    <p:sldId id="392" r:id="rId6"/>
    <p:sldId id="393" r:id="rId7"/>
    <p:sldId id="394" r:id="rId8"/>
    <p:sldId id="395" r:id="rId9"/>
    <p:sldId id="396" r:id="rId10"/>
    <p:sldId id="39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52E9-C2BB-4352-9E04-325D1E45C4A5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038D4-9135-4668-B652-B26887336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13F62-372B-465B-9CA0-7C37736CD92D}" type="slidenum">
              <a:rPr lang="en-US"/>
              <a:pPr/>
              <a:t>2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46DAD-61E0-47BE-B662-5C6AA6F42556}" type="slidenum">
              <a:rPr lang="en-US"/>
              <a:pPr/>
              <a:t>4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bswk.hbs.edu/archive/499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nnislearningcenter.osu.edu/references/GROUP%20DEV%20ARTICLE.do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3050" y="1752600"/>
            <a:ext cx="6480048" cy="5542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24</a:t>
            </a:r>
            <a:r>
              <a:rPr lang="en-US" dirty="0" smtClean="0"/>
              <a:t> </a:t>
            </a:r>
            <a:r>
              <a:rPr lang="en-US" dirty="0" smtClean="0"/>
              <a:t>September 2012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3050" y="2346960"/>
            <a:ext cx="6480048" cy="777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4900" dirty="0" smtClean="0"/>
              <a:t>People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Larson and LaFasto </a:t>
            </a:r>
          </a:p>
          <a:p>
            <a:pPr lvl="1" eaLnBrk="1" hangingPunct="1"/>
            <a:r>
              <a:rPr lang="en-US" i="1" smtClean="0"/>
              <a:t>Teamwork: What Must Go Right/What Can Go Wrong</a:t>
            </a:r>
          </a:p>
          <a:p>
            <a:pPr lvl="1" eaLnBrk="1" hangingPunct="1"/>
            <a:r>
              <a:rPr lang="en-US" i="1" smtClean="0"/>
              <a:t>When Teams Work Best</a:t>
            </a:r>
          </a:p>
          <a:p>
            <a:pPr lvl="2" eaLnBrk="1" hangingPunct="1"/>
            <a:r>
              <a:rPr lang="en-US" smtClean="0"/>
              <a:t>Accumulated information from 600 teams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Additional 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People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Most </a:t>
            </a:r>
            <a:r>
              <a:rPr lang="en-US" sz="2800" dirty="0"/>
              <a:t>important factor in the quality of software is the quality of the </a:t>
            </a:r>
            <a:r>
              <a:rPr lang="en-US" sz="2800" dirty="0" smtClean="0"/>
              <a:t>programmers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If </a:t>
            </a:r>
            <a:r>
              <a:rPr lang="en-US" sz="2800" dirty="0"/>
              <a:t>your life depended on a particular piece of software, what would you want to know about it</a:t>
            </a:r>
            <a:r>
              <a:rPr lang="en-US" sz="2800" dirty="0" smtClean="0"/>
              <a:t>?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that </a:t>
            </a:r>
            <a:r>
              <a:rPr lang="en-US" sz="2800" dirty="0"/>
              <a:t>the person who wrote it was “both highly intelligent and possessed by an extremely rigorous, almost fanatical desire to make their program work the way it should</a:t>
            </a:r>
            <a:r>
              <a:rPr lang="en-US" sz="2800" dirty="0" smtClean="0"/>
              <a:t>.”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943600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Terry Bollinger (2001)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People are primary</a:t>
            </a:r>
          </a:p>
          <a:p>
            <a:pPr eaLnBrk="1" hangingPunct="1"/>
            <a:r>
              <a:rPr lang="en-US" dirty="0" smtClean="0"/>
              <a:t>Goal-driven human processes are self-healing</a:t>
            </a:r>
          </a:p>
          <a:p>
            <a:pPr lvl="1" eaLnBrk="1" hangingPunct="1"/>
            <a:r>
              <a:rPr lang="en-US" dirty="0" smtClean="0"/>
              <a:t>Rule-driven processes are fragile</a:t>
            </a:r>
          </a:p>
          <a:p>
            <a:pPr eaLnBrk="1" hangingPunct="1"/>
            <a:r>
              <a:rPr lang="en-US" dirty="0" smtClean="0"/>
              <a:t>Public communication</a:t>
            </a:r>
          </a:p>
          <a:p>
            <a:pPr eaLnBrk="1" hangingPunct="1"/>
            <a:r>
              <a:rPr lang="en-US" dirty="0" smtClean="0"/>
              <a:t>Space</a:t>
            </a:r>
          </a:p>
          <a:p>
            <a:pPr lvl="1" eaLnBrk="1" hangingPunct="1"/>
            <a:r>
              <a:rPr lang="en-US" dirty="0" smtClean="0"/>
              <a:t>Cave and Commons </a:t>
            </a:r>
          </a:p>
          <a:p>
            <a:pPr lvl="2" eaLnBrk="1" hangingPunct="1"/>
            <a:r>
              <a:rPr lang="en-US" dirty="0" smtClean="0"/>
              <a:t>Stewart Brand,  </a:t>
            </a:r>
            <a:r>
              <a:rPr lang="en-US" i="1" dirty="0" smtClean="0"/>
              <a:t>How Buildings Learn</a:t>
            </a:r>
          </a:p>
          <a:p>
            <a:pPr lvl="2" eaLnBrk="1" hangingPunct="1"/>
            <a:endParaRPr lang="en-US" i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75895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Peopleware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                                   </a:t>
            </a:r>
            <a:r>
              <a:rPr lang="en-US" sz="2700" dirty="0" err="1" smtClean="0"/>
              <a:t>DeMarco</a:t>
            </a:r>
            <a:r>
              <a:rPr lang="en-US" sz="2700" dirty="0" smtClean="0"/>
              <a:t> and Lister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Workers 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prefer closed offices but communicate better in open ones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congregate in particular geographical areas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move around in the course of their work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collaborate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concentrate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work in the office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communicate with people who are close by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don't care about facilities gewgaws 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/>
              <a:t>Davenport, </a:t>
            </a:r>
            <a:r>
              <a:rPr lang="en-US" sz="2400" i="1" dirty="0">
                <a:hlinkClick r:id="rId3"/>
              </a:rPr>
              <a:t>Why Office Design Matters </a:t>
            </a:r>
            <a:r>
              <a:rPr lang="en-US" sz="2400" i="1" dirty="0"/>
              <a:t>2005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 rot="20076798">
            <a:off x="285183" y="1516048"/>
            <a:ext cx="84126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FUNDAMENTAL</a:t>
            </a:r>
            <a:r>
              <a:rPr lang="en-US" sz="8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CONFLICTS</a:t>
            </a:r>
            <a:endParaRPr lang="en-US" sz="8800" dirty="0"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Forming - polite but untrusting </a:t>
            </a:r>
          </a:p>
          <a:p>
            <a:pPr eaLnBrk="1" hangingPunct="1"/>
            <a:r>
              <a:rPr lang="en-US" b="1" smtClean="0"/>
              <a:t>Storming - testing others </a:t>
            </a:r>
          </a:p>
          <a:p>
            <a:pPr eaLnBrk="1" hangingPunct="1"/>
            <a:r>
              <a:rPr lang="en-US" b="1" smtClean="0"/>
              <a:t>Norming - valuing other types </a:t>
            </a:r>
          </a:p>
          <a:p>
            <a:pPr eaLnBrk="1" hangingPunct="1"/>
            <a:r>
              <a:rPr lang="en-US" b="1" smtClean="0"/>
              <a:t>Performing - flexibility from trust</a:t>
            </a:r>
          </a:p>
          <a:p>
            <a:pPr eaLnBrk="1" hangingPunct="1"/>
            <a:r>
              <a:rPr lang="en-US" b="1" smtClean="0"/>
              <a:t>Adjourning - disengagement</a:t>
            </a:r>
          </a:p>
          <a:p>
            <a:pPr eaLnBrk="1" hangingPunct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Tuckman</a:t>
            </a:r>
            <a:r>
              <a:rPr lang="en-US" dirty="0" smtClean="0"/>
              <a:t> Team Stages</a:t>
            </a:r>
            <a:endParaRPr lang="en-US" dirty="0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3276600" y="5334000"/>
            <a:ext cx="5699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latin typeface="Lucida Sans Unicode" pitchFamily="34" charset="0"/>
              </a:rPr>
              <a:t>Tuckman</a:t>
            </a:r>
            <a:r>
              <a:rPr lang="en-US" dirty="0">
                <a:latin typeface="Lucida Sans Unicode" pitchFamily="34" charset="0"/>
              </a:rPr>
              <a:t>, Bruce. (1965). </a:t>
            </a:r>
            <a:r>
              <a:rPr lang="en-US" dirty="0">
                <a:latin typeface="Lucida Sans Unicode" pitchFamily="34" charset="0"/>
                <a:hlinkClick r:id="rId2"/>
              </a:rPr>
              <a:t>Developmental sequence in small groups. </a:t>
            </a:r>
            <a:r>
              <a:rPr lang="en-US" i="1" dirty="0">
                <a:latin typeface="Lucida Sans Unicode" pitchFamily="34" charset="0"/>
              </a:rPr>
              <a:t>Psychological bulletin,</a:t>
            </a:r>
            <a:r>
              <a:rPr lang="en-US" dirty="0">
                <a:latin typeface="Lucida Sans Unicode" pitchFamily="34" charset="0"/>
              </a:rPr>
              <a:t> 63, 384-399.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600" b="1" dirty="0" smtClean="0">
                <a:solidFill>
                  <a:schemeClr val="accent1"/>
                </a:solidFill>
              </a:rPr>
              <a:t>Core Competency: </a:t>
            </a:r>
            <a:r>
              <a:rPr lang="en-US" sz="2400" dirty="0" smtClean="0"/>
              <a:t>problem-solving ability</a:t>
            </a:r>
          </a:p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endParaRPr lang="en-US" sz="2400" dirty="0" smtClean="0"/>
          </a:p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400" b="1" dirty="0" smtClean="0">
                <a:solidFill>
                  <a:schemeClr val="accent1"/>
                </a:solidFill>
              </a:rPr>
              <a:t>Personal Attributes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200" dirty="0" smtClean="0"/>
              <a:t>Openness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200" dirty="0" smtClean="0"/>
              <a:t>Supportiveness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200" dirty="0" smtClean="0"/>
              <a:t>Action orientation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200" dirty="0" smtClean="0"/>
              <a:t>Positive personal style</a:t>
            </a:r>
          </a:p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endParaRPr lang="en-US" sz="24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Good Team Member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fontAlgn="auto" hangingPunct="1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chemeClr val="tx1"/>
              </a:buClr>
              <a:buSzTx/>
              <a:buFont typeface="Wingdings 3"/>
              <a:buChar char=""/>
              <a:defRPr/>
            </a:pPr>
            <a:r>
              <a:rPr lang="en-US" sz="2800" b="1" dirty="0" smtClean="0">
                <a:solidFill>
                  <a:schemeClr val="accent1"/>
                </a:solidFill>
              </a:rPr>
              <a:t>Constructive: </a:t>
            </a:r>
            <a:r>
              <a:rPr lang="en-US" sz="2400" dirty="0" smtClean="0"/>
              <a:t>for all team members</a:t>
            </a:r>
          </a:p>
          <a:p>
            <a:pPr marL="609600" indent="-609600" eaLnBrk="1" fontAlgn="auto" hangingPunct="1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chemeClr val="tx1"/>
              </a:buClr>
              <a:buSzTx/>
              <a:buFont typeface="Wingdings 3"/>
              <a:buChar char=""/>
              <a:defRPr/>
            </a:pPr>
            <a:r>
              <a:rPr lang="en-US" sz="2800" b="1" dirty="0" smtClean="0">
                <a:solidFill>
                  <a:schemeClr val="accent1"/>
                </a:solidFill>
              </a:rPr>
              <a:t>Productive: </a:t>
            </a:r>
            <a:r>
              <a:rPr lang="en-US" sz="2400" dirty="0" smtClean="0"/>
              <a:t>brings out the best thinking in all team members</a:t>
            </a:r>
          </a:p>
          <a:p>
            <a:pPr marL="609600" indent="-609600" eaLnBrk="1" fontAlgn="auto" hangingPunct="1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chemeClr val="tx1"/>
              </a:buClr>
              <a:buSzTx/>
              <a:buFont typeface="Wingdings 3"/>
              <a:buChar char=""/>
              <a:defRPr/>
            </a:pPr>
            <a:r>
              <a:rPr lang="en-US" sz="2800" b="1" dirty="0" smtClean="0">
                <a:solidFill>
                  <a:schemeClr val="accent1"/>
                </a:solidFill>
              </a:rPr>
              <a:t>Mutual Understanding: </a:t>
            </a:r>
            <a:r>
              <a:rPr lang="en-US" sz="2400" dirty="0" smtClean="0"/>
              <a:t>seeking to understand others’ perspectives</a:t>
            </a:r>
          </a:p>
          <a:p>
            <a:pPr marL="609600" indent="-609600" eaLnBrk="1" fontAlgn="auto" hangingPunct="1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chemeClr val="tx1"/>
              </a:buClr>
              <a:buSzTx/>
              <a:buFont typeface="Wingdings 3"/>
              <a:buChar char=""/>
              <a:defRPr/>
            </a:pPr>
            <a:r>
              <a:rPr lang="en-US" sz="2800" b="1" dirty="0" smtClean="0">
                <a:solidFill>
                  <a:schemeClr val="accent1"/>
                </a:solidFill>
              </a:rPr>
              <a:t>Self Corrective</a:t>
            </a:r>
            <a:endParaRPr lang="en-US" sz="2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Positive Team 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lnSpcReduction="10000"/>
          </a:bodyPr>
          <a:lstStyle/>
          <a:p>
            <a:pPr marL="346075" indent="-346075" eaLnBrk="1" fontAlgn="auto" hangingPunct="1">
              <a:lnSpc>
                <a:spcPct val="70000"/>
              </a:lnSpc>
              <a:spcAft>
                <a:spcPct val="25000"/>
              </a:spcAft>
              <a:buClr>
                <a:schemeClr val="tx1"/>
              </a:buClr>
              <a:buFont typeface="Wingdings 3"/>
              <a:buChar char=""/>
              <a:defRPr/>
            </a:pPr>
            <a:r>
              <a:rPr lang="en-US" sz="3200" b="1" dirty="0" smtClean="0">
                <a:solidFill>
                  <a:schemeClr val="accent1"/>
                </a:solidFill>
              </a:rPr>
              <a:t>Focus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Font typeface="Verdana"/>
              <a:buChar char="◦"/>
              <a:defRPr/>
            </a:pPr>
            <a:r>
              <a:rPr lang="en-US" sz="2400" dirty="0" smtClean="0"/>
              <a:t>clear about what you are doing</a:t>
            </a:r>
            <a:endParaRPr lang="en-US" sz="2800" dirty="0" smtClean="0"/>
          </a:p>
          <a:p>
            <a:pPr marL="346075" indent="-346075" eaLnBrk="1" fontAlgn="auto" hangingPunct="1">
              <a:lnSpc>
                <a:spcPct val="70000"/>
              </a:lnSpc>
              <a:spcAft>
                <a:spcPct val="25000"/>
              </a:spcAft>
              <a:buClr>
                <a:schemeClr val="tx1"/>
              </a:buClr>
              <a:buFont typeface="Wingdings 3"/>
              <a:buChar char=""/>
              <a:defRPr/>
            </a:pPr>
            <a:r>
              <a:rPr lang="en-US" sz="3200" b="1" dirty="0" smtClean="0">
                <a:solidFill>
                  <a:schemeClr val="accent1"/>
                </a:solidFill>
              </a:rPr>
              <a:t>Climate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Font typeface="Verdana"/>
              <a:buChar char="◦"/>
              <a:defRPr/>
            </a:pPr>
            <a:r>
              <a:rPr lang="en-US" sz="2400" dirty="0" smtClean="0"/>
              <a:t>positive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Font typeface="Verdana"/>
              <a:buChar char="◦"/>
              <a:defRPr/>
            </a:pPr>
            <a:r>
              <a:rPr lang="en-US" sz="2400" dirty="0" smtClean="0"/>
              <a:t>inclusive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Font typeface="Verdana"/>
              <a:buChar char="◦"/>
              <a:defRPr/>
            </a:pPr>
            <a:r>
              <a:rPr lang="en-US" sz="2400" dirty="0" smtClean="0"/>
              <a:t>focus on the issue…not the person</a:t>
            </a:r>
            <a:endParaRPr lang="en-US" sz="2800" dirty="0" smtClean="0">
              <a:solidFill>
                <a:srgbClr val="3333CC"/>
              </a:solidFill>
            </a:endParaRPr>
          </a:p>
          <a:p>
            <a:pPr marL="346075" indent="-346075" eaLnBrk="1" fontAlgn="auto" hangingPunct="1">
              <a:lnSpc>
                <a:spcPct val="70000"/>
              </a:lnSpc>
              <a:spcAft>
                <a:spcPct val="25000"/>
              </a:spcAft>
              <a:buClr>
                <a:schemeClr val="tx1"/>
              </a:buClr>
              <a:buFont typeface="Wingdings 3"/>
              <a:buChar char=""/>
              <a:defRPr/>
            </a:pPr>
            <a:r>
              <a:rPr lang="en-US" sz="3200" b="1" dirty="0" smtClean="0">
                <a:solidFill>
                  <a:schemeClr val="accent1"/>
                </a:solidFill>
              </a:rPr>
              <a:t>Open Communication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None/>
              <a:defRPr/>
            </a:pPr>
            <a:r>
              <a:rPr lang="en-US" sz="2400" dirty="0" smtClean="0"/>
              <a:t>	Issues identified,</a:t>
            </a:r>
          </a:p>
          <a:p>
            <a:pPr marL="602107" lvl="1" indent="-346075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None/>
              <a:defRPr/>
            </a:pPr>
            <a:r>
              <a:rPr lang="en-US" dirty="0" smtClean="0"/>
              <a:t>	                          </a:t>
            </a:r>
            <a:r>
              <a:rPr lang="en-US" sz="2400" dirty="0" smtClean="0"/>
              <a:t>discussed, 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None/>
              <a:defRPr/>
            </a:pPr>
            <a:r>
              <a:rPr lang="en-US" sz="2400" dirty="0" smtClean="0"/>
              <a:t>	                                               prioritized</a:t>
            </a:r>
          </a:p>
          <a:p>
            <a:pPr marL="602107" lvl="1" indent="-346075" eaLnBrk="1" fontAlgn="auto" hangingPunct="1">
              <a:lnSpc>
                <a:spcPct val="70000"/>
              </a:lnSpc>
              <a:spcBef>
                <a:spcPts val="324"/>
              </a:spcBef>
              <a:spcAft>
                <a:spcPct val="25000"/>
              </a:spcAft>
              <a:buClr>
                <a:schemeClr val="tx1"/>
              </a:buClr>
              <a:buNone/>
              <a:defRPr/>
            </a:pPr>
            <a:r>
              <a:rPr lang="en-US" sz="2400" dirty="0" smtClean="0"/>
              <a:t>	                                                                and acted 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Effective Team Problem Solving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Collaborator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Works to find a solution that satisfies all concerns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Accommodator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Neglects own concerns to satisfy others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Compromiser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Tries to satisfy others without giving up own concerns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Competitor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Pursues own concerns at other’s expense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Avoider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Evades the situation and never addresses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Styles in Conflict Resolution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2246</TotalTime>
  <Words>275</Words>
  <Application>Microsoft Office PowerPoint</Application>
  <PresentationFormat>On-screen Show (4:3)</PresentationFormat>
  <Paragraphs>79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 People </vt:lpstr>
      <vt:lpstr>Importance of People</vt:lpstr>
      <vt:lpstr>Peopleware                                        DeMarco and Lister</vt:lpstr>
      <vt:lpstr>Knowledge Workers …</vt:lpstr>
      <vt:lpstr>Tuckman Team Stages</vt:lpstr>
      <vt:lpstr>Good Team Member</vt:lpstr>
      <vt:lpstr>Positive Team Relationships</vt:lpstr>
      <vt:lpstr>Effective Team Problem Solving</vt:lpstr>
      <vt:lpstr>Styles in Conflict Resolution</vt:lpstr>
      <vt:lpstr>Additional Reference</vt:lpstr>
    </vt:vector>
  </TitlesOfParts>
  <Company>University of North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Diane Pozefsky</cp:lastModifiedBy>
  <cp:revision>163</cp:revision>
  <dcterms:created xsi:type="dcterms:W3CDTF">2009-08-26T18:24:12Z</dcterms:created>
  <dcterms:modified xsi:type="dcterms:W3CDTF">2012-09-19T15:37:06Z</dcterms:modified>
</cp:coreProperties>
</file>