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23"/>
  </p:notesMasterIdLst>
  <p:sldIdLst>
    <p:sldId id="256" r:id="rId2"/>
    <p:sldId id="300" r:id="rId3"/>
    <p:sldId id="301" r:id="rId4"/>
    <p:sldId id="270" r:id="rId5"/>
    <p:sldId id="315" r:id="rId6"/>
    <p:sldId id="302" r:id="rId7"/>
    <p:sldId id="294" r:id="rId8"/>
    <p:sldId id="314" r:id="rId9"/>
    <p:sldId id="296" r:id="rId10"/>
    <p:sldId id="303" r:id="rId11"/>
    <p:sldId id="310" r:id="rId12"/>
    <p:sldId id="337" r:id="rId13"/>
    <p:sldId id="311" r:id="rId14"/>
    <p:sldId id="317" r:id="rId15"/>
    <p:sldId id="306" r:id="rId16"/>
    <p:sldId id="316" r:id="rId17"/>
    <p:sldId id="320" r:id="rId18"/>
    <p:sldId id="321" r:id="rId19"/>
    <p:sldId id="322" r:id="rId20"/>
    <p:sldId id="323" r:id="rId21"/>
    <p:sldId id="324"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1" d="100"/>
          <a:sy n="71" d="100"/>
        </p:scale>
        <p:origin x="-96" y="-235"/>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CA0F4E-DA2F-439A-9C14-B10E2B0F3DFD}" type="doc">
      <dgm:prSet loTypeId="urn:microsoft.com/office/officeart/2005/8/layout/process2" loCatId="process" qsTypeId="urn:microsoft.com/office/officeart/2005/8/quickstyle/simple1" qsCatId="simple" csTypeId="urn:microsoft.com/office/officeart/2005/8/colors/accent1_2" csCatId="accent1" phldr="1"/>
      <dgm:spPr/>
    </dgm:pt>
    <dgm:pt modelId="{6ED17539-7E17-44E6-A9C1-EF54DF30C4DA}">
      <dgm:prSet phldrT="[Text]" custT="1"/>
      <dgm:spPr/>
      <dgm:t>
        <a:bodyPr/>
        <a:lstStyle/>
        <a:p>
          <a:r>
            <a:rPr lang="en-US" sz="4800" dirty="0" smtClean="0"/>
            <a:t>Personas and User Stories</a:t>
          </a:r>
          <a:endParaRPr lang="en-US" sz="4400" dirty="0"/>
        </a:p>
      </dgm:t>
    </dgm:pt>
    <dgm:pt modelId="{705D7BAF-4DBF-41CC-85D5-AD7EB1949FF7}" type="parTrans" cxnId="{E52C00FE-54D0-42FE-B362-E04654F995E9}">
      <dgm:prSet/>
      <dgm:spPr/>
      <dgm:t>
        <a:bodyPr/>
        <a:lstStyle/>
        <a:p>
          <a:endParaRPr lang="en-US"/>
        </a:p>
      </dgm:t>
    </dgm:pt>
    <dgm:pt modelId="{A144414F-4BCF-4493-BD53-87403DB01F5F}" type="sibTrans" cxnId="{E52C00FE-54D0-42FE-B362-E04654F995E9}">
      <dgm:prSet custT="1"/>
      <dgm:spPr/>
      <dgm:t>
        <a:bodyPr/>
        <a:lstStyle/>
        <a:p>
          <a:endParaRPr lang="en-US" sz="2800"/>
        </a:p>
      </dgm:t>
    </dgm:pt>
    <dgm:pt modelId="{3FFFAE58-7AC3-4C79-9AF5-40DDE0613ABC}">
      <dgm:prSet phldrT="[Text]" custT="1"/>
      <dgm:spPr/>
      <dgm:t>
        <a:bodyPr/>
        <a:lstStyle/>
        <a:p>
          <a:r>
            <a:rPr lang="en-US" sz="4800" dirty="0" smtClean="0"/>
            <a:t>Types and Use Cases</a:t>
          </a:r>
          <a:endParaRPr lang="en-US" sz="4800" dirty="0"/>
        </a:p>
      </dgm:t>
    </dgm:pt>
    <dgm:pt modelId="{66572AA6-2E06-405D-8771-D3C965B6F4CD}" type="parTrans" cxnId="{B4E81239-5C48-47D4-9B1D-B3F9DE3CA459}">
      <dgm:prSet/>
      <dgm:spPr/>
      <dgm:t>
        <a:bodyPr/>
        <a:lstStyle/>
        <a:p>
          <a:endParaRPr lang="en-US"/>
        </a:p>
      </dgm:t>
    </dgm:pt>
    <dgm:pt modelId="{441D1674-5574-4A78-8B7D-E1BAD7F8E7B6}" type="sibTrans" cxnId="{B4E81239-5C48-47D4-9B1D-B3F9DE3CA459}">
      <dgm:prSet custT="1"/>
      <dgm:spPr/>
      <dgm:t>
        <a:bodyPr/>
        <a:lstStyle/>
        <a:p>
          <a:endParaRPr lang="en-US" sz="2800"/>
        </a:p>
      </dgm:t>
    </dgm:pt>
    <dgm:pt modelId="{73086637-5047-480E-8CA2-F823664B4699}">
      <dgm:prSet phldrT="[Text]" custT="1"/>
      <dgm:spPr/>
      <dgm:t>
        <a:bodyPr/>
        <a:lstStyle/>
        <a:p>
          <a:r>
            <a:rPr lang="en-US" sz="4800" dirty="0" smtClean="0"/>
            <a:t>Requirements</a:t>
          </a:r>
          <a:endParaRPr lang="en-US" sz="4800" dirty="0"/>
        </a:p>
      </dgm:t>
    </dgm:pt>
    <dgm:pt modelId="{66114DD8-4AA7-44B5-8865-C348D6A64C33}" type="parTrans" cxnId="{330F70CC-2FE1-4FA7-AAE7-74E4510CB48B}">
      <dgm:prSet/>
      <dgm:spPr/>
      <dgm:t>
        <a:bodyPr/>
        <a:lstStyle/>
        <a:p>
          <a:endParaRPr lang="en-US"/>
        </a:p>
      </dgm:t>
    </dgm:pt>
    <dgm:pt modelId="{2E2537F8-AD7F-48F3-ABC4-39CB91D498C8}" type="sibTrans" cxnId="{330F70CC-2FE1-4FA7-AAE7-74E4510CB48B}">
      <dgm:prSet/>
      <dgm:spPr/>
      <dgm:t>
        <a:bodyPr/>
        <a:lstStyle/>
        <a:p>
          <a:endParaRPr lang="en-US"/>
        </a:p>
      </dgm:t>
    </dgm:pt>
    <dgm:pt modelId="{199C3D3D-0520-4F79-BE54-677CCE62609A}" type="pres">
      <dgm:prSet presAssocID="{34CA0F4E-DA2F-439A-9C14-B10E2B0F3DFD}" presName="linearFlow" presStyleCnt="0">
        <dgm:presLayoutVars>
          <dgm:resizeHandles val="exact"/>
        </dgm:presLayoutVars>
      </dgm:prSet>
      <dgm:spPr/>
    </dgm:pt>
    <dgm:pt modelId="{E5C10AF7-159E-4923-8216-9D4C5C30CF85}" type="pres">
      <dgm:prSet presAssocID="{6ED17539-7E17-44E6-A9C1-EF54DF30C4DA}" presName="node" presStyleLbl="node1" presStyleIdx="0" presStyleCnt="3" custScaleX="182235">
        <dgm:presLayoutVars>
          <dgm:bulletEnabled val="1"/>
        </dgm:presLayoutVars>
      </dgm:prSet>
      <dgm:spPr/>
      <dgm:t>
        <a:bodyPr/>
        <a:lstStyle/>
        <a:p>
          <a:endParaRPr lang="en-US"/>
        </a:p>
      </dgm:t>
    </dgm:pt>
    <dgm:pt modelId="{B895324D-CA21-4789-A0DD-29B6D0F298BC}" type="pres">
      <dgm:prSet presAssocID="{A144414F-4BCF-4493-BD53-87403DB01F5F}" presName="sibTrans" presStyleLbl="sibTrans2D1" presStyleIdx="0" presStyleCnt="2"/>
      <dgm:spPr/>
      <dgm:t>
        <a:bodyPr/>
        <a:lstStyle/>
        <a:p>
          <a:endParaRPr lang="en-US"/>
        </a:p>
      </dgm:t>
    </dgm:pt>
    <dgm:pt modelId="{2F94142F-E9C3-48A1-A7E9-7CB6F89D52B8}" type="pres">
      <dgm:prSet presAssocID="{A144414F-4BCF-4493-BD53-87403DB01F5F}" presName="connectorText" presStyleLbl="sibTrans2D1" presStyleIdx="0" presStyleCnt="2"/>
      <dgm:spPr/>
      <dgm:t>
        <a:bodyPr/>
        <a:lstStyle/>
        <a:p>
          <a:endParaRPr lang="en-US"/>
        </a:p>
      </dgm:t>
    </dgm:pt>
    <dgm:pt modelId="{FA19FAC8-235D-4A26-8DAB-8AC588008677}" type="pres">
      <dgm:prSet presAssocID="{3FFFAE58-7AC3-4C79-9AF5-40DDE0613ABC}" presName="node" presStyleLbl="node1" presStyleIdx="1" presStyleCnt="3" custScaleX="181775">
        <dgm:presLayoutVars>
          <dgm:bulletEnabled val="1"/>
        </dgm:presLayoutVars>
      </dgm:prSet>
      <dgm:spPr/>
      <dgm:t>
        <a:bodyPr/>
        <a:lstStyle/>
        <a:p>
          <a:endParaRPr lang="en-US"/>
        </a:p>
      </dgm:t>
    </dgm:pt>
    <dgm:pt modelId="{C078CFAC-2A96-409B-83B8-B64219FEF7A7}" type="pres">
      <dgm:prSet presAssocID="{441D1674-5574-4A78-8B7D-E1BAD7F8E7B6}" presName="sibTrans" presStyleLbl="sibTrans2D1" presStyleIdx="1" presStyleCnt="2"/>
      <dgm:spPr/>
      <dgm:t>
        <a:bodyPr/>
        <a:lstStyle/>
        <a:p>
          <a:endParaRPr lang="en-US"/>
        </a:p>
      </dgm:t>
    </dgm:pt>
    <dgm:pt modelId="{442DA93C-2954-47A9-B815-6C5CB884AEA1}" type="pres">
      <dgm:prSet presAssocID="{441D1674-5574-4A78-8B7D-E1BAD7F8E7B6}" presName="connectorText" presStyleLbl="sibTrans2D1" presStyleIdx="1" presStyleCnt="2"/>
      <dgm:spPr/>
      <dgm:t>
        <a:bodyPr/>
        <a:lstStyle/>
        <a:p>
          <a:endParaRPr lang="en-US"/>
        </a:p>
      </dgm:t>
    </dgm:pt>
    <dgm:pt modelId="{2017079D-C61E-4269-9CEC-8B04D34CD82B}" type="pres">
      <dgm:prSet presAssocID="{73086637-5047-480E-8CA2-F823664B4699}" presName="node" presStyleLbl="node1" presStyleIdx="2" presStyleCnt="3" custScaleX="181775">
        <dgm:presLayoutVars>
          <dgm:bulletEnabled val="1"/>
        </dgm:presLayoutVars>
      </dgm:prSet>
      <dgm:spPr/>
      <dgm:t>
        <a:bodyPr/>
        <a:lstStyle/>
        <a:p>
          <a:endParaRPr lang="en-US"/>
        </a:p>
      </dgm:t>
    </dgm:pt>
  </dgm:ptLst>
  <dgm:cxnLst>
    <dgm:cxn modelId="{769F32F7-2101-4DEA-953F-35CC954AC0CD}" type="presOf" srcId="{6ED17539-7E17-44E6-A9C1-EF54DF30C4DA}" destId="{E5C10AF7-159E-4923-8216-9D4C5C30CF85}" srcOrd="0" destOrd="0" presId="urn:microsoft.com/office/officeart/2005/8/layout/process2"/>
    <dgm:cxn modelId="{460CE6EA-7227-4361-8879-E9150DF73B33}" type="presOf" srcId="{441D1674-5574-4A78-8B7D-E1BAD7F8E7B6}" destId="{C078CFAC-2A96-409B-83B8-B64219FEF7A7}" srcOrd="0" destOrd="0" presId="urn:microsoft.com/office/officeart/2005/8/layout/process2"/>
    <dgm:cxn modelId="{E52C00FE-54D0-42FE-B362-E04654F995E9}" srcId="{34CA0F4E-DA2F-439A-9C14-B10E2B0F3DFD}" destId="{6ED17539-7E17-44E6-A9C1-EF54DF30C4DA}" srcOrd="0" destOrd="0" parTransId="{705D7BAF-4DBF-41CC-85D5-AD7EB1949FF7}" sibTransId="{A144414F-4BCF-4493-BD53-87403DB01F5F}"/>
    <dgm:cxn modelId="{D1B4DAB5-3164-4BF1-9C9D-657831474F4C}" type="presOf" srcId="{73086637-5047-480E-8CA2-F823664B4699}" destId="{2017079D-C61E-4269-9CEC-8B04D34CD82B}" srcOrd="0" destOrd="0" presId="urn:microsoft.com/office/officeart/2005/8/layout/process2"/>
    <dgm:cxn modelId="{60FD7085-64B0-4119-A1F3-1339BF74D411}" type="presOf" srcId="{441D1674-5574-4A78-8B7D-E1BAD7F8E7B6}" destId="{442DA93C-2954-47A9-B815-6C5CB884AEA1}" srcOrd="1" destOrd="0" presId="urn:microsoft.com/office/officeart/2005/8/layout/process2"/>
    <dgm:cxn modelId="{119E6042-F16E-4359-A768-97BDC1DE4FF0}" type="presOf" srcId="{3FFFAE58-7AC3-4C79-9AF5-40DDE0613ABC}" destId="{FA19FAC8-235D-4A26-8DAB-8AC588008677}" srcOrd="0" destOrd="0" presId="urn:microsoft.com/office/officeart/2005/8/layout/process2"/>
    <dgm:cxn modelId="{330F70CC-2FE1-4FA7-AAE7-74E4510CB48B}" srcId="{34CA0F4E-DA2F-439A-9C14-B10E2B0F3DFD}" destId="{73086637-5047-480E-8CA2-F823664B4699}" srcOrd="2" destOrd="0" parTransId="{66114DD8-4AA7-44B5-8865-C348D6A64C33}" sibTransId="{2E2537F8-AD7F-48F3-ABC4-39CB91D498C8}"/>
    <dgm:cxn modelId="{7A8266B7-5DDD-4A80-ACC9-FEAB5B3727C0}" type="presOf" srcId="{A144414F-4BCF-4493-BD53-87403DB01F5F}" destId="{B895324D-CA21-4789-A0DD-29B6D0F298BC}" srcOrd="0" destOrd="0" presId="urn:microsoft.com/office/officeart/2005/8/layout/process2"/>
    <dgm:cxn modelId="{FC22A8C0-646B-4DDA-B9DE-A9B8881FAE46}" type="presOf" srcId="{A144414F-4BCF-4493-BD53-87403DB01F5F}" destId="{2F94142F-E9C3-48A1-A7E9-7CB6F89D52B8}" srcOrd="1" destOrd="0" presId="urn:microsoft.com/office/officeart/2005/8/layout/process2"/>
    <dgm:cxn modelId="{FEAA4896-B693-4001-AB1A-05C2AA475759}" type="presOf" srcId="{34CA0F4E-DA2F-439A-9C14-B10E2B0F3DFD}" destId="{199C3D3D-0520-4F79-BE54-677CCE62609A}" srcOrd="0" destOrd="0" presId="urn:microsoft.com/office/officeart/2005/8/layout/process2"/>
    <dgm:cxn modelId="{B4E81239-5C48-47D4-9B1D-B3F9DE3CA459}" srcId="{34CA0F4E-DA2F-439A-9C14-B10E2B0F3DFD}" destId="{3FFFAE58-7AC3-4C79-9AF5-40DDE0613ABC}" srcOrd="1" destOrd="0" parTransId="{66572AA6-2E06-405D-8771-D3C965B6F4CD}" sibTransId="{441D1674-5574-4A78-8B7D-E1BAD7F8E7B6}"/>
    <dgm:cxn modelId="{4EEF38ED-758D-46CA-BE7E-B19D0ED09492}" type="presParOf" srcId="{199C3D3D-0520-4F79-BE54-677CCE62609A}" destId="{E5C10AF7-159E-4923-8216-9D4C5C30CF85}" srcOrd="0" destOrd="0" presId="urn:microsoft.com/office/officeart/2005/8/layout/process2"/>
    <dgm:cxn modelId="{B68273E4-EC51-49FC-B27F-958D349ECF34}" type="presParOf" srcId="{199C3D3D-0520-4F79-BE54-677CCE62609A}" destId="{B895324D-CA21-4789-A0DD-29B6D0F298BC}" srcOrd="1" destOrd="0" presId="urn:microsoft.com/office/officeart/2005/8/layout/process2"/>
    <dgm:cxn modelId="{7E5C6F26-C84D-4948-9D71-9EB7DCA96E8E}" type="presParOf" srcId="{B895324D-CA21-4789-A0DD-29B6D0F298BC}" destId="{2F94142F-E9C3-48A1-A7E9-7CB6F89D52B8}" srcOrd="0" destOrd="0" presId="urn:microsoft.com/office/officeart/2005/8/layout/process2"/>
    <dgm:cxn modelId="{61000E67-33C3-448F-A8C0-291CA06D3067}" type="presParOf" srcId="{199C3D3D-0520-4F79-BE54-677CCE62609A}" destId="{FA19FAC8-235D-4A26-8DAB-8AC588008677}" srcOrd="2" destOrd="0" presId="urn:microsoft.com/office/officeart/2005/8/layout/process2"/>
    <dgm:cxn modelId="{0E900232-4283-49E8-BEC6-DC5FB09F4B0E}" type="presParOf" srcId="{199C3D3D-0520-4F79-BE54-677CCE62609A}" destId="{C078CFAC-2A96-409B-83B8-B64219FEF7A7}" srcOrd="3" destOrd="0" presId="urn:microsoft.com/office/officeart/2005/8/layout/process2"/>
    <dgm:cxn modelId="{9E5BDFB9-8B9B-47DB-B29A-49EF1C0C8EE4}" type="presParOf" srcId="{C078CFAC-2A96-409B-83B8-B64219FEF7A7}" destId="{442DA93C-2954-47A9-B815-6C5CB884AEA1}" srcOrd="0" destOrd="0" presId="urn:microsoft.com/office/officeart/2005/8/layout/process2"/>
    <dgm:cxn modelId="{0606E8AD-84B1-47DC-8657-960F18F58B08}" type="presParOf" srcId="{199C3D3D-0520-4F79-BE54-677CCE62609A}" destId="{2017079D-C61E-4269-9CEC-8B04D34CD82B}" srcOrd="4" destOrd="0" presId="urn:microsoft.com/office/officeart/2005/8/layout/process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5C10AF7-159E-4923-8216-9D4C5C30CF85}">
      <dsp:nvSpPr>
        <dsp:cNvPr id="0" name=""/>
        <dsp:cNvSpPr/>
      </dsp:nvSpPr>
      <dsp:spPr>
        <a:xfrm>
          <a:off x="145063" y="2232"/>
          <a:ext cx="8323647" cy="114188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lvl="0" algn="ctr" defTabSz="2133600">
            <a:lnSpc>
              <a:spcPct val="90000"/>
            </a:lnSpc>
            <a:spcBef>
              <a:spcPct val="0"/>
            </a:spcBef>
            <a:spcAft>
              <a:spcPct val="35000"/>
            </a:spcAft>
          </a:pPr>
          <a:r>
            <a:rPr lang="en-US" sz="4800" kern="1200" dirty="0" smtClean="0"/>
            <a:t>Personas and User Stories</a:t>
          </a:r>
          <a:endParaRPr lang="en-US" sz="4400" kern="1200" dirty="0"/>
        </a:p>
      </dsp:txBody>
      <dsp:txXfrm>
        <a:off x="145063" y="2232"/>
        <a:ext cx="8323647" cy="1141883"/>
      </dsp:txXfrm>
    </dsp:sp>
    <dsp:sp modelId="{B895324D-CA21-4789-A0DD-29B6D0F298BC}">
      <dsp:nvSpPr>
        <dsp:cNvPr id="0" name=""/>
        <dsp:cNvSpPr/>
      </dsp:nvSpPr>
      <dsp:spPr>
        <a:xfrm rot="5400000">
          <a:off x="4092784" y="1172663"/>
          <a:ext cx="428206" cy="51384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244600">
            <a:lnSpc>
              <a:spcPct val="90000"/>
            </a:lnSpc>
            <a:spcBef>
              <a:spcPct val="0"/>
            </a:spcBef>
            <a:spcAft>
              <a:spcPct val="35000"/>
            </a:spcAft>
          </a:pPr>
          <a:endParaRPr lang="en-US" sz="2800" kern="1200"/>
        </a:p>
      </dsp:txBody>
      <dsp:txXfrm rot="5400000">
        <a:off x="4092784" y="1172663"/>
        <a:ext cx="428206" cy="513847"/>
      </dsp:txXfrm>
    </dsp:sp>
    <dsp:sp modelId="{FA19FAC8-235D-4A26-8DAB-8AC588008677}">
      <dsp:nvSpPr>
        <dsp:cNvPr id="0" name=""/>
        <dsp:cNvSpPr/>
      </dsp:nvSpPr>
      <dsp:spPr>
        <a:xfrm>
          <a:off x="155568" y="1715058"/>
          <a:ext cx="8302637" cy="114188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lvl="0" algn="ctr" defTabSz="2133600">
            <a:lnSpc>
              <a:spcPct val="90000"/>
            </a:lnSpc>
            <a:spcBef>
              <a:spcPct val="0"/>
            </a:spcBef>
            <a:spcAft>
              <a:spcPct val="35000"/>
            </a:spcAft>
          </a:pPr>
          <a:r>
            <a:rPr lang="en-US" sz="4800" kern="1200" dirty="0" smtClean="0"/>
            <a:t>Types and Use Cases</a:t>
          </a:r>
          <a:endParaRPr lang="en-US" sz="4800" kern="1200" dirty="0"/>
        </a:p>
      </dsp:txBody>
      <dsp:txXfrm>
        <a:off x="155568" y="1715058"/>
        <a:ext cx="8302637" cy="1141883"/>
      </dsp:txXfrm>
    </dsp:sp>
    <dsp:sp modelId="{C078CFAC-2A96-409B-83B8-B64219FEF7A7}">
      <dsp:nvSpPr>
        <dsp:cNvPr id="0" name=""/>
        <dsp:cNvSpPr/>
      </dsp:nvSpPr>
      <dsp:spPr>
        <a:xfrm rot="5400000">
          <a:off x="4092784" y="2885488"/>
          <a:ext cx="428206" cy="51384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244600">
            <a:lnSpc>
              <a:spcPct val="90000"/>
            </a:lnSpc>
            <a:spcBef>
              <a:spcPct val="0"/>
            </a:spcBef>
            <a:spcAft>
              <a:spcPct val="35000"/>
            </a:spcAft>
          </a:pPr>
          <a:endParaRPr lang="en-US" sz="2800" kern="1200"/>
        </a:p>
      </dsp:txBody>
      <dsp:txXfrm rot="5400000">
        <a:off x="4092784" y="2885488"/>
        <a:ext cx="428206" cy="513847"/>
      </dsp:txXfrm>
    </dsp:sp>
    <dsp:sp modelId="{2017079D-C61E-4269-9CEC-8B04D34CD82B}">
      <dsp:nvSpPr>
        <dsp:cNvPr id="0" name=""/>
        <dsp:cNvSpPr/>
      </dsp:nvSpPr>
      <dsp:spPr>
        <a:xfrm>
          <a:off x="155568" y="3427883"/>
          <a:ext cx="8302637" cy="114188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lvl="0" algn="ctr" defTabSz="2133600">
            <a:lnSpc>
              <a:spcPct val="90000"/>
            </a:lnSpc>
            <a:spcBef>
              <a:spcPct val="0"/>
            </a:spcBef>
            <a:spcAft>
              <a:spcPct val="35000"/>
            </a:spcAft>
          </a:pPr>
          <a:r>
            <a:rPr lang="en-US" sz="4800" kern="1200" dirty="0" smtClean="0"/>
            <a:t>Requirements</a:t>
          </a:r>
          <a:endParaRPr lang="en-US" sz="4800" kern="1200" dirty="0"/>
        </a:p>
      </dsp:txBody>
      <dsp:txXfrm>
        <a:off x="155568" y="3427883"/>
        <a:ext cx="8302637" cy="1141883"/>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2E0381-DE4F-40FF-997C-DA8BEA55718F}" type="datetimeFigureOut">
              <a:rPr lang="en-US" smtClean="0"/>
              <a:t>9/7/2011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860C22-1E64-4BC4-B384-65893FD6652A}"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3.ibm.com/ibm/easy/eou_ext.nsf/publish/2827" TargetMode="External"/><Relationship Id="rId2" Type="http://schemas.openxmlformats.org/officeDocument/2006/relationships/slide" Target="../slides/slide17.xml"/><Relationship Id="rId1" Type="http://schemas.openxmlformats.org/officeDocument/2006/relationships/notesMaster" Target="../notesMasters/notesMaster1.xml"/><Relationship Id="rId6" Type="http://schemas.openxmlformats.org/officeDocument/2006/relationships/hyperlink" Target="http://www-3.ibm.com/ibm/easy/eou_ext.nsf/publish/2832" TargetMode="External"/><Relationship Id="rId5" Type="http://schemas.openxmlformats.org/officeDocument/2006/relationships/hyperlink" Target="http://www-3.ibm.com/ibm/easy/eou_ext.nsf/publish/2838" TargetMode="External"/><Relationship Id="rId4" Type="http://schemas.openxmlformats.org/officeDocument/2006/relationships/hyperlink" Target="http://www-3.ibm.com/ibm/easy/eou_ext.nsf/publish/2826"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B5245C21-6B61-4DDB-941E-9AF92A8770DF}" type="slidenum">
              <a:rPr lang="en-US" smtClean="0"/>
              <a:pPr/>
              <a:t>17</a:t>
            </a:fld>
            <a:endParaRPr lang="en-US"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r>
              <a:rPr lang="en-US" smtClean="0"/>
              <a:t>Distribute User Requirements WP.</a:t>
            </a:r>
          </a:p>
          <a:p>
            <a:pPr eaLnBrk="1" hangingPunct="1"/>
            <a:endParaRPr lang="en-US" smtClean="0"/>
          </a:p>
          <a:p>
            <a:pPr eaLnBrk="1" hangingPunct="1"/>
            <a:r>
              <a:rPr lang="en-US" smtClean="0"/>
              <a:t>Requirements cover current and desired ways of working.</a:t>
            </a:r>
          </a:p>
          <a:p>
            <a:pPr eaLnBrk="1" hangingPunct="1"/>
            <a:endParaRPr lang="en-US" smtClean="0"/>
          </a:p>
          <a:p>
            <a:pPr eaLnBrk="1" hangingPunct="1"/>
            <a:r>
              <a:rPr lang="en-US" smtClean="0"/>
              <a:t>“Work” is not meant to imply just business activity, but also, leisure and other activities.  </a:t>
            </a:r>
          </a:p>
          <a:p>
            <a:pPr eaLnBrk="1" hangingPunct="1"/>
            <a:r>
              <a:rPr lang="en-US" smtClean="0"/>
              <a:t>Question for students: What are some of these non-work activities?  (e-mail to friends and family, web shopping, making greeting cards, kids homework, etc.)</a:t>
            </a:r>
          </a:p>
          <a:p>
            <a:pPr eaLnBrk="1" hangingPunct="1"/>
            <a:endParaRPr lang="en-US" smtClean="0"/>
          </a:p>
          <a:p>
            <a:pPr eaLnBrk="1" hangingPunct="1"/>
            <a:r>
              <a:rPr lang="en-US" smtClean="0"/>
              <a:t>User segments and goals:  Users types fall into categories.  The users in each category are in the same category partly because they have similar goals. </a:t>
            </a:r>
          </a:p>
          <a:p>
            <a:pPr eaLnBrk="1" hangingPunct="1"/>
            <a:endParaRPr lang="en-US" smtClean="0"/>
          </a:p>
          <a:p>
            <a:pPr eaLnBrk="1" hangingPunct="1"/>
            <a:r>
              <a:rPr lang="en-US" smtClean="0"/>
              <a:t>User tasks, etc.:  Need to understand the tasks of each group of users in great detail.   How do users rate the importance of the tasks they want or need to perform to get their jobs done, or to accomplish a goal in their everyday lives?  How frequently do they perform each task?  What are their strategies for completing them?  Perhaps they have found some shortcuts.  How do users know if they have completed their task successfully?  </a:t>
            </a:r>
          </a:p>
          <a:p>
            <a:pPr eaLnBrk="1" hangingPunct="1"/>
            <a:endParaRPr lang="en-US" smtClean="0"/>
          </a:p>
          <a:p>
            <a:pPr eaLnBrk="1" hangingPunct="1"/>
            <a:r>
              <a:rPr lang="en-US" smtClean="0"/>
              <a:t>Question for students: For example, if the task is to find a product on the web and buy it, how does a user know he’s been successful?  (get confirmation he bought it?  arrives in the mail?)  What if it takes him 4 hours of searching to find the product, and he could have driven to a store and bought it in less time?  What if he finds it quickly, but it’ll cost much more than at he store?  All of these criteria are user-defined ways of measuring success.</a:t>
            </a:r>
          </a:p>
          <a:p>
            <a:pPr eaLnBrk="1" hangingPunct="1"/>
            <a:endParaRPr lang="en-US" smtClean="0"/>
          </a:p>
          <a:p>
            <a:pPr eaLnBrk="1" hangingPunct="1"/>
            <a:r>
              <a:rPr lang="en-US" smtClean="0"/>
              <a:t>Users are described very precisely in this work product.  So is the context in which they work - their environment.</a:t>
            </a:r>
          </a:p>
          <a:p>
            <a:pPr eaLnBrk="1" hangingPunct="1"/>
            <a:endParaRPr lang="en-US" smtClean="0"/>
          </a:p>
          <a:p>
            <a:pPr eaLnBrk="1" hangingPunct="1"/>
            <a:r>
              <a:rPr lang="en-US" smtClean="0"/>
              <a:t>Metrics: Measurable ways to know if the new ways of doing the tasks meet user requirements.</a:t>
            </a:r>
          </a:p>
          <a:p>
            <a:pPr eaLnBrk="1" hangingPunct="1"/>
            <a:endParaRPr lang="en-US" smtClean="0"/>
          </a:p>
          <a:p>
            <a:pPr eaLnBrk="1" hangingPunct="1"/>
            <a:r>
              <a:rPr lang="en-US" smtClean="0"/>
              <a:t>Stories and scenarios - you have already worked with these in your exercise.  Let’s talk more about these now.</a:t>
            </a:r>
          </a:p>
          <a:p>
            <a:pPr eaLnBrk="1" hangingPunct="1"/>
            <a:endParaRPr lang="en-US" smtClean="0"/>
          </a:p>
          <a:p>
            <a:pPr eaLnBrk="1" hangingPunct="1"/>
            <a:r>
              <a:rPr lang="en-US" b="1" smtClean="0"/>
              <a:t>Reference (from UE web site):</a:t>
            </a:r>
          </a:p>
          <a:p>
            <a:pPr eaLnBrk="1" hangingPunct="1"/>
            <a:r>
              <a:rPr lang="en-US" b="1" smtClean="0"/>
              <a:t>Definition:  </a:t>
            </a:r>
            <a:r>
              <a:rPr lang="en-US" smtClean="0"/>
              <a:t>A clear articulation of how users currently work, what they expect to be able to do and how they wish to do it        </a:t>
            </a:r>
            <a:r>
              <a:rPr lang="en-US" b="1" smtClean="0"/>
              <a:t>Purpose:  </a:t>
            </a:r>
            <a:r>
              <a:rPr lang="en-US" smtClean="0"/>
              <a:t>Provide a comprehensive understanding on the users' expectations to support both conceptual and detail design        </a:t>
            </a:r>
          </a:p>
          <a:p>
            <a:pPr eaLnBrk="1" hangingPunct="1"/>
            <a:r>
              <a:rPr lang="en-US" b="1" smtClean="0"/>
              <a:t>Led by:</a:t>
            </a:r>
            <a:r>
              <a:rPr lang="en-US" smtClean="0"/>
              <a:t/>
            </a:r>
            <a:br>
              <a:rPr lang="en-US" smtClean="0"/>
            </a:br>
            <a:r>
              <a:rPr lang="en-US" smtClean="0"/>
              <a:t>    </a:t>
            </a:r>
            <a:r>
              <a:rPr lang="en-US" smtClean="0">
                <a:hlinkClick r:id="rId3"/>
              </a:rPr>
              <a:t> </a:t>
            </a:r>
            <a:r>
              <a:rPr lang="en-US" smtClean="0"/>
              <a:t> User Research </a:t>
            </a:r>
          </a:p>
          <a:p>
            <a:pPr eaLnBrk="1" hangingPunct="1"/>
            <a:r>
              <a:rPr lang="en-US" b="1" smtClean="0"/>
              <a:t>Assisted by:</a:t>
            </a:r>
            <a:r>
              <a:rPr lang="en-US" smtClean="0"/>
              <a:t/>
            </a:r>
            <a:br>
              <a:rPr lang="en-US" smtClean="0"/>
            </a:br>
            <a:r>
              <a:rPr lang="en-US" smtClean="0"/>
              <a:t>    </a:t>
            </a:r>
            <a:r>
              <a:rPr lang="en-US" smtClean="0">
                <a:hlinkClick r:id="rId4"/>
              </a:rPr>
              <a:t> </a:t>
            </a:r>
            <a:r>
              <a:rPr lang="en-US" smtClean="0"/>
              <a:t> </a:t>
            </a:r>
            <a:r>
              <a:rPr lang="en-US" smtClean="0">
                <a:hlinkClick r:id="rId4"/>
              </a:rPr>
              <a:t>Market Planning</a:t>
            </a:r>
            <a:r>
              <a:rPr lang="en-US" smtClean="0"/>
              <a:t>       </a:t>
            </a:r>
          </a:p>
          <a:p>
            <a:pPr eaLnBrk="1" hangingPunct="1"/>
            <a:r>
              <a:rPr lang="en-US" b="1" smtClean="0"/>
              <a:t>Used by (primary):</a:t>
            </a:r>
            <a:r>
              <a:rPr lang="en-US" smtClean="0"/>
              <a:t/>
            </a:r>
            <a:br>
              <a:rPr lang="en-US" smtClean="0"/>
            </a:br>
            <a:r>
              <a:rPr lang="en-US" smtClean="0"/>
              <a:t>    </a:t>
            </a:r>
            <a:r>
              <a:rPr lang="en-US" smtClean="0">
                <a:hlinkClick r:id="rId5"/>
              </a:rPr>
              <a:t> </a:t>
            </a:r>
            <a:r>
              <a:rPr lang="en-US" smtClean="0"/>
              <a:t> </a:t>
            </a:r>
            <a:r>
              <a:rPr lang="en-US" smtClean="0">
                <a:hlinkClick r:id="rId5"/>
              </a:rPr>
              <a:t>All Roles</a:t>
            </a:r>
            <a:r>
              <a:rPr lang="en-US" smtClean="0"/>
              <a:t>       </a:t>
            </a:r>
          </a:p>
          <a:p>
            <a:pPr eaLnBrk="1" hangingPunct="1"/>
            <a:r>
              <a:rPr lang="en-US" b="1" smtClean="0"/>
              <a:t>Created during:</a:t>
            </a:r>
            <a:r>
              <a:rPr lang="en-US" smtClean="0"/>
              <a:t/>
            </a:r>
            <a:br>
              <a:rPr lang="en-US" smtClean="0"/>
            </a:br>
            <a:r>
              <a:rPr lang="en-US" smtClean="0"/>
              <a:t>    </a:t>
            </a:r>
            <a:r>
              <a:rPr lang="en-US" smtClean="0">
                <a:hlinkClick r:id="rId6"/>
              </a:rPr>
              <a:t> </a:t>
            </a:r>
            <a:r>
              <a:rPr lang="en-US" smtClean="0"/>
              <a:t> </a:t>
            </a:r>
            <a:r>
              <a:rPr lang="en-US" smtClean="0">
                <a:hlinkClick r:id="rId6"/>
              </a:rPr>
              <a:t>Understanding Users</a:t>
            </a:r>
            <a:r>
              <a:rPr lang="en-US" smtClean="0"/>
              <a:t>       </a:t>
            </a:r>
          </a:p>
          <a:p>
            <a:pPr eaLnBrk="1" hangingPunct="1"/>
            <a:r>
              <a:rPr lang="en-US" b="1" smtClean="0"/>
              <a:t>Content:  </a:t>
            </a:r>
            <a:r>
              <a:rPr lang="en-US" smtClean="0"/>
              <a:t/>
            </a:r>
            <a:br>
              <a:rPr lang="en-US" smtClean="0"/>
            </a:br>
            <a:r>
              <a:rPr lang="en-US" smtClean="0"/>
              <a:t>user segments and goals </a:t>
            </a:r>
          </a:p>
          <a:p>
            <a:pPr eaLnBrk="1" hangingPunct="1"/>
            <a:r>
              <a:rPr lang="en-US" smtClean="0"/>
              <a:t>user tasks, strategies, measures, and targets </a:t>
            </a:r>
          </a:p>
          <a:p>
            <a:pPr eaLnBrk="1" hangingPunct="1"/>
            <a:r>
              <a:rPr lang="en-US" smtClean="0"/>
              <a:t>task ranking in terms of importance to users </a:t>
            </a:r>
          </a:p>
          <a:p>
            <a:pPr eaLnBrk="1" hangingPunct="1"/>
            <a:r>
              <a:rPr lang="en-US" smtClean="0"/>
              <a:t>scenarios and stories that clearly communicate and demonstrate the users' requirements </a:t>
            </a:r>
          </a:p>
          <a:p>
            <a:pPr eaLnBrk="1" hangingPunct="1"/>
            <a:r>
              <a:rPr lang="en-US" smtClean="0"/>
              <a:t>characterization of the users (roles, responsibilities, skills, training, abilities, special needs) </a:t>
            </a:r>
          </a:p>
          <a:p>
            <a:pPr eaLnBrk="1" hangingPunct="1"/>
            <a:r>
              <a:rPr lang="en-US" smtClean="0"/>
              <a:t>characterization of the user environment (physical, cultural, social) </a:t>
            </a:r>
          </a:p>
          <a:p>
            <a:pPr eaLnBrk="1" hangingPunct="1"/>
            <a:r>
              <a:rPr lang="en-US" smtClean="0"/>
              <a:t>target measures for evaluating the design throughout the project </a:t>
            </a:r>
          </a:p>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EF62F0EB-12E2-473F-9FC5-67DF09073A2D}" type="slidenum">
              <a:rPr lang="en-US" smtClean="0"/>
              <a:pPr/>
              <a:t>19</a:t>
            </a:fld>
            <a:endParaRPr lang="en-US" smtClean="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r>
              <a:rPr lang="en-US" smtClean="0"/>
              <a:t>Now that you have some experience creating a persona and a story, let’s talk about why we do this.</a:t>
            </a:r>
          </a:p>
          <a:p>
            <a:pPr eaLnBrk="1" hangingPunct="1"/>
            <a:endParaRPr lang="en-US" smtClean="0"/>
          </a:p>
          <a:p>
            <a:pPr eaLnBrk="1" hangingPunct="1"/>
            <a:r>
              <a:rPr lang="en-US" smtClean="0"/>
              <a:t>Personas have gained popularity as a design tool over the past 3 or 4 years.  Alan Cooper has been the primary proponent of the method.  Personas help designers keep the user in mind when designing.  In fact, an integral part of the method involves finding photos of people to represent the personas and post them or create handouts with the photos.</a:t>
            </a:r>
          </a:p>
          <a:p>
            <a:pPr eaLnBrk="1" hangingPunct="1"/>
            <a:endParaRPr lang="en-US" smtClean="0"/>
          </a:p>
          <a:p>
            <a:pPr eaLnBrk="1" hangingPunct="1"/>
            <a:r>
              <a:rPr lang="en-US" smtClean="0"/>
              <a:t>Personas take advantage of one of the skills we have as humans: to relate to other humans.  By depicting users as actual people, we can be more focused on how user swill interact with the design.</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5EEE23F7-A6DE-4D44-98BC-64CDA1EC0438}" type="datetimeFigureOut">
              <a:rPr lang="en-US" smtClean="0"/>
              <a:pPr/>
              <a:t>9/7/2011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78329D54-EB51-439B-A6A2-415ACBE85D8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EEE23F7-A6DE-4D44-98BC-64CDA1EC0438}" type="datetimeFigureOut">
              <a:rPr lang="en-US" smtClean="0"/>
              <a:pPr/>
              <a:t>9/7/2011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329D54-EB51-439B-A6A2-415ACBE85D8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EEE23F7-A6DE-4D44-98BC-64CDA1EC0438}" type="datetimeFigureOut">
              <a:rPr lang="en-US" smtClean="0"/>
              <a:pPr/>
              <a:t>9/7/2011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329D54-EB51-439B-A6A2-415ACBE85D8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EEE23F7-A6DE-4D44-98BC-64CDA1EC0438}" type="datetimeFigureOut">
              <a:rPr lang="en-US" smtClean="0"/>
              <a:pPr/>
              <a:t>9/7/2011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329D54-EB51-439B-A6A2-415ACBE85D8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EEE23F7-A6DE-4D44-98BC-64CDA1EC0438}" type="datetimeFigureOut">
              <a:rPr lang="en-US" smtClean="0"/>
              <a:pPr/>
              <a:t>9/7/2011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329D54-EB51-439B-A6A2-415ACBE85D8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EEE23F7-A6DE-4D44-98BC-64CDA1EC0438}" type="datetimeFigureOut">
              <a:rPr lang="en-US" smtClean="0"/>
              <a:pPr/>
              <a:t>9/7/2011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329D54-EB51-439B-A6A2-415ACBE85D8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EEE23F7-A6DE-4D44-98BC-64CDA1EC0438}" type="datetimeFigureOut">
              <a:rPr lang="en-US" smtClean="0"/>
              <a:pPr/>
              <a:t>9/7/2011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329D54-EB51-439B-A6A2-415ACBE85D8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5EEE23F7-A6DE-4D44-98BC-64CDA1EC0438}" type="datetimeFigureOut">
              <a:rPr lang="en-US" smtClean="0"/>
              <a:pPr/>
              <a:t>9/7/2011</a:t>
            </a:fld>
            <a:endParaRPr lang="en-US"/>
          </a:p>
        </p:txBody>
      </p:sp>
      <p:sp>
        <p:nvSpPr>
          <p:cNvPr id="8" name="Slide Number Placeholder 7"/>
          <p:cNvSpPr>
            <a:spLocks noGrp="1"/>
          </p:cNvSpPr>
          <p:nvPr>
            <p:ph type="sldNum" sz="quarter" idx="11"/>
          </p:nvPr>
        </p:nvSpPr>
        <p:spPr/>
        <p:txBody>
          <a:bodyPr/>
          <a:lstStyle/>
          <a:p>
            <a:fld id="{78329D54-EB51-439B-A6A2-415ACBE85D87}"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EE23F7-A6DE-4D44-98BC-64CDA1EC0438}" type="datetimeFigureOut">
              <a:rPr lang="en-US" smtClean="0"/>
              <a:pPr/>
              <a:t>9/7/2011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329D54-EB51-439B-A6A2-415ACBE85D8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EEE23F7-A6DE-4D44-98BC-64CDA1EC0438}" type="datetimeFigureOut">
              <a:rPr lang="en-US" smtClean="0"/>
              <a:pPr/>
              <a:t>9/7/2011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78329D54-EB51-439B-A6A2-415ACBE85D8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5EEE23F7-A6DE-4D44-98BC-64CDA1EC0438}" type="datetimeFigureOut">
              <a:rPr lang="en-US" smtClean="0"/>
              <a:pPr/>
              <a:t>9/7/2011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329D54-EB51-439B-A6A2-415ACBE85D8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5EEE23F7-A6DE-4D44-98BC-64CDA1EC0438}" type="datetimeFigureOut">
              <a:rPr lang="en-US" smtClean="0"/>
              <a:pPr/>
              <a:t>9/7/2011</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78329D54-EB51-439B-A6A2-415ACBE85D87}"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Software Engineering</a:t>
            </a:r>
            <a:endParaRPr lang="en-US" dirty="0"/>
          </a:p>
        </p:txBody>
      </p:sp>
      <p:sp>
        <p:nvSpPr>
          <p:cNvPr id="3" name="Subtitle 2"/>
          <p:cNvSpPr>
            <a:spLocks noGrp="1"/>
          </p:cNvSpPr>
          <p:nvPr>
            <p:ph type="subTitle" idx="1"/>
          </p:nvPr>
        </p:nvSpPr>
        <p:spPr/>
        <p:txBody>
          <a:bodyPr/>
          <a:lstStyle/>
          <a:p>
            <a:r>
              <a:rPr lang="en-US" dirty="0" smtClean="0"/>
              <a:t>07 September 2011</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4"/>
          <p:cNvSpPr>
            <a:spLocks noChangeArrowheads="1"/>
          </p:cNvSpPr>
          <p:nvPr/>
        </p:nvSpPr>
        <p:spPr bwMode="auto">
          <a:xfrm>
            <a:off x="914400" y="2362200"/>
            <a:ext cx="2514600" cy="533400"/>
          </a:xfrm>
          <a:prstGeom prst="rect">
            <a:avLst/>
          </a:prstGeom>
          <a:solidFill>
            <a:schemeClr val="accent1">
              <a:lumMod val="60000"/>
              <a:lumOff val="40000"/>
            </a:schemeClr>
          </a:solidFill>
          <a:ln w="9525">
            <a:solidFill>
              <a:schemeClr val="tx1"/>
            </a:solidFill>
            <a:miter lim="800000"/>
            <a:headEnd/>
            <a:tailEnd/>
          </a:ln>
        </p:spPr>
        <p:txBody>
          <a:bodyPr wrap="none" anchor="ctr"/>
          <a:lstStyle/>
          <a:p>
            <a:pPr>
              <a:defRPr/>
            </a:pPr>
            <a:endParaRPr lang="en-US"/>
          </a:p>
        </p:txBody>
      </p:sp>
      <p:sp>
        <p:nvSpPr>
          <p:cNvPr id="19460" name="Rectangle 2"/>
          <p:cNvSpPr>
            <a:spLocks noGrp="1" noChangeArrowheads="1"/>
          </p:cNvSpPr>
          <p:nvPr>
            <p:ph type="title"/>
          </p:nvPr>
        </p:nvSpPr>
        <p:spPr/>
        <p:txBody>
          <a:bodyPr/>
          <a:lstStyle/>
          <a:p>
            <a:pPr eaLnBrk="1" hangingPunct="1"/>
            <a:r>
              <a:rPr lang="en-US" sz="4000" smtClean="0"/>
              <a:t>Fundamental Steps</a:t>
            </a:r>
          </a:p>
        </p:txBody>
      </p:sp>
      <p:sp>
        <p:nvSpPr>
          <p:cNvPr id="6" name="Text Placeholder 5"/>
          <p:cNvSpPr>
            <a:spLocks noGrp="1"/>
          </p:cNvSpPr>
          <p:nvPr>
            <p:ph type="body" idx="1"/>
          </p:nvPr>
        </p:nvSpPr>
        <p:spPr>
          <a:xfrm>
            <a:off x="457200" y="1447800"/>
            <a:ext cx="4040188" cy="838200"/>
          </a:xfrm>
        </p:spPr>
        <p:txBody>
          <a:bodyPr>
            <a:normAutofit/>
          </a:bodyPr>
          <a:lstStyle/>
          <a:p>
            <a:pPr algn="ctr"/>
            <a:r>
              <a:rPr lang="en-US" sz="3200" dirty="0" smtClean="0"/>
              <a:t>Step</a:t>
            </a:r>
            <a:endParaRPr lang="en-US" sz="3200" dirty="0"/>
          </a:p>
        </p:txBody>
      </p:sp>
      <p:sp>
        <p:nvSpPr>
          <p:cNvPr id="7" name="Text Placeholder 6"/>
          <p:cNvSpPr>
            <a:spLocks noGrp="1"/>
          </p:cNvSpPr>
          <p:nvPr>
            <p:ph type="body" sz="half" idx="3"/>
          </p:nvPr>
        </p:nvSpPr>
        <p:spPr>
          <a:xfrm>
            <a:off x="4572000" y="1447800"/>
            <a:ext cx="4041775" cy="838200"/>
          </a:xfrm>
        </p:spPr>
        <p:txBody>
          <a:bodyPr>
            <a:normAutofit/>
          </a:bodyPr>
          <a:lstStyle/>
          <a:p>
            <a:pPr algn="ctr"/>
            <a:r>
              <a:rPr lang="en-US" sz="3200" dirty="0" smtClean="0"/>
              <a:t>Documentation</a:t>
            </a:r>
            <a:endParaRPr lang="en-US" sz="3200" dirty="0"/>
          </a:p>
        </p:txBody>
      </p:sp>
      <p:sp>
        <p:nvSpPr>
          <p:cNvPr id="19459" name="Rectangle 3"/>
          <p:cNvSpPr>
            <a:spLocks noGrp="1" noChangeArrowheads="1"/>
          </p:cNvSpPr>
          <p:nvPr>
            <p:ph sz="quarter" idx="2"/>
          </p:nvPr>
        </p:nvSpPr>
        <p:spPr>
          <a:xfrm>
            <a:off x="457200" y="2362200"/>
            <a:ext cx="4040188" cy="3131288"/>
          </a:xfrm>
        </p:spPr>
        <p:txBody>
          <a:bodyPr/>
          <a:lstStyle/>
          <a:p>
            <a:pPr eaLnBrk="1" hangingPunct="1"/>
            <a:r>
              <a:rPr lang="en-US" sz="2800" dirty="0" smtClean="0"/>
              <a:t>Requirements</a:t>
            </a:r>
          </a:p>
          <a:p>
            <a:pPr eaLnBrk="1" hangingPunct="1"/>
            <a:r>
              <a:rPr lang="en-US" sz="2800" dirty="0" smtClean="0"/>
              <a:t>Design</a:t>
            </a:r>
          </a:p>
          <a:p>
            <a:pPr eaLnBrk="1" hangingPunct="1"/>
            <a:r>
              <a:rPr lang="en-US" sz="2800" dirty="0" smtClean="0"/>
              <a:t>Implementation</a:t>
            </a:r>
          </a:p>
          <a:p>
            <a:pPr eaLnBrk="1" hangingPunct="1"/>
            <a:r>
              <a:rPr lang="en-US" sz="2800" dirty="0" smtClean="0"/>
              <a:t>Test</a:t>
            </a:r>
          </a:p>
          <a:p>
            <a:pPr eaLnBrk="1" hangingPunct="1"/>
            <a:r>
              <a:rPr lang="en-US" sz="2800" dirty="0" smtClean="0"/>
              <a:t>Deployment</a:t>
            </a:r>
          </a:p>
          <a:p>
            <a:pPr eaLnBrk="1" hangingPunct="1"/>
            <a:r>
              <a:rPr lang="en-US" sz="2800" dirty="0" smtClean="0"/>
              <a:t>Maintenance</a:t>
            </a:r>
          </a:p>
        </p:txBody>
      </p:sp>
      <p:sp>
        <p:nvSpPr>
          <p:cNvPr id="5" name="Content Placeholder 4"/>
          <p:cNvSpPr>
            <a:spLocks noGrp="1"/>
          </p:cNvSpPr>
          <p:nvPr>
            <p:ph sz="quarter" idx="4"/>
          </p:nvPr>
        </p:nvSpPr>
        <p:spPr>
          <a:xfrm>
            <a:off x="4572000" y="2362200"/>
            <a:ext cx="4041775" cy="3131288"/>
          </a:xfrm>
        </p:spPr>
        <p:txBody>
          <a:bodyPr/>
          <a:lstStyle/>
          <a:p>
            <a:r>
              <a:rPr lang="en-US" sz="2800" dirty="0" smtClean="0"/>
              <a:t>Functional Spec</a:t>
            </a:r>
          </a:p>
          <a:p>
            <a:r>
              <a:rPr lang="en-US" sz="2800" dirty="0" smtClean="0"/>
              <a:t>Design Document</a:t>
            </a:r>
          </a:p>
          <a:p>
            <a:r>
              <a:rPr lang="en-US" sz="2800" dirty="0" smtClean="0"/>
              <a:t>Code</a:t>
            </a:r>
          </a:p>
          <a:p>
            <a:r>
              <a:rPr lang="en-US" sz="2800" dirty="0" smtClean="0"/>
              <a:t>Test Plan</a:t>
            </a:r>
          </a:p>
          <a:p>
            <a:r>
              <a:rPr lang="en-US" sz="2800" dirty="0" smtClean="0"/>
              <a:t>User Documentation</a:t>
            </a:r>
          </a:p>
          <a:p>
            <a:r>
              <a:rPr lang="en-US" sz="2800" dirty="0" smtClean="0"/>
              <a:t>Design Document</a:t>
            </a:r>
          </a:p>
          <a:p>
            <a:pPr>
              <a:buFont typeface="Wingdings 2" pitchFamily="18" charset="2"/>
              <a:buNone/>
            </a:pP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37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smtClean="0">
                <a:solidFill>
                  <a:srgbClr val="7B9899"/>
                </a:solidFill>
              </a:rPr>
              <a:t>Why Written Requirements?</a:t>
            </a:r>
          </a:p>
        </p:txBody>
      </p:sp>
      <p:sp>
        <p:nvSpPr>
          <p:cNvPr id="26627" name="Rectangle 3"/>
          <p:cNvSpPr>
            <a:spLocks noGrp="1" noChangeArrowheads="1"/>
          </p:cNvSpPr>
          <p:nvPr>
            <p:ph sz="quarter" idx="1"/>
          </p:nvPr>
        </p:nvSpPr>
        <p:spPr>
          <a:xfrm>
            <a:off x="301625" y="1527175"/>
            <a:ext cx="8504238" cy="4572000"/>
          </a:xfrm>
        </p:spPr>
        <p:txBody>
          <a:bodyPr/>
          <a:lstStyle/>
          <a:p>
            <a:pPr eaLnBrk="1" hangingPunct="1">
              <a:lnSpc>
                <a:spcPct val="90000"/>
              </a:lnSpc>
            </a:pPr>
            <a:r>
              <a:rPr lang="en-US" smtClean="0"/>
              <a:t>Unambiguous</a:t>
            </a:r>
          </a:p>
          <a:p>
            <a:pPr eaLnBrk="1" hangingPunct="1">
              <a:lnSpc>
                <a:spcPct val="90000"/>
              </a:lnSpc>
            </a:pPr>
            <a:endParaRPr lang="en-US" smtClean="0"/>
          </a:p>
          <a:p>
            <a:pPr eaLnBrk="1" hangingPunct="1">
              <a:lnSpc>
                <a:spcPct val="90000"/>
              </a:lnSpc>
            </a:pPr>
            <a:r>
              <a:rPr lang="en-US" smtClean="0"/>
              <a:t>Defines goals </a:t>
            </a:r>
          </a:p>
          <a:p>
            <a:pPr eaLnBrk="1" hangingPunct="1">
              <a:lnSpc>
                <a:spcPct val="90000"/>
              </a:lnSpc>
            </a:pPr>
            <a:endParaRPr lang="en-US" smtClean="0"/>
          </a:p>
          <a:p>
            <a:pPr eaLnBrk="1" hangingPunct="1">
              <a:lnSpc>
                <a:spcPct val="90000"/>
              </a:lnSpc>
            </a:pPr>
            <a:r>
              <a:rPr lang="en-US" smtClean="0"/>
              <a:t>Cost of finding a requirements bug later can be 100 times more expensive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smtClean="0"/>
              <a:t>Documentation Principles</a:t>
            </a:r>
          </a:p>
        </p:txBody>
      </p:sp>
      <p:sp>
        <p:nvSpPr>
          <p:cNvPr id="160771" name="Rectangle 3"/>
          <p:cNvSpPr>
            <a:spLocks noGrp="1" noChangeArrowheads="1"/>
          </p:cNvSpPr>
          <p:nvPr>
            <p:ph sz="quarter" idx="1"/>
          </p:nvPr>
        </p:nvSpPr>
        <p:spPr/>
        <p:txBody>
          <a:bodyPr>
            <a:noAutofit/>
          </a:bodyPr>
          <a:lstStyle/>
          <a:p>
            <a:r>
              <a:rPr lang="en-US" sz="2600" dirty="0" smtClean="0"/>
              <a:t>Need to reflect changes</a:t>
            </a:r>
          </a:p>
          <a:p>
            <a:pPr lvl="1"/>
            <a:r>
              <a:rPr lang="en-US" sz="2600" dirty="0" smtClean="0"/>
              <a:t>Not just change, but CAPTURE change</a:t>
            </a:r>
          </a:p>
          <a:p>
            <a:pPr lvl="1"/>
            <a:r>
              <a:rPr lang="en-US" sz="2600" dirty="0" smtClean="0"/>
              <a:t>Version control</a:t>
            </a:r>
          </a:p>
          <a:p>
            <a:endParaRPr lang="en-US" sz="2600" dirty="0" smtClean="0"/>
          </a:p>
          <a:p>
            <a:r>
              <a:rPr lang="en-US" sz="2600" dirty="0" smtClean="0"/>
              <a:t>Need to keep all documents synchronized</a:t>
            </a:r>
          </a:p>
          <a:p>
            <a:pPr lvl="1"/>
            <a:r>
              <a:rPr lang="en-US" sz="2600" dirty="0" smtClean="0"/>
              <a:t>Only say it once</a:t>
            </a:r>
          </a:p>
          <a:p>
            <a:endParaRPr lang="en-US" sz="2600" dirty="0" smtClean="0"/>
          </a:p>
          <a:p>
            <a:r>
              <a:rPr lang="en-US" sz="2600" dirty="0" smtClean="0"/>
              <a:t>Danger of shared ownership: If many own, no one owns </a:t>
            </a:r>
          </a:p>
          <a:p>
            <a:r>
              <a:rPr lang="en-US" sz="2600" dirty="0" smtClean="0"/>
              <a:t>Practical consideration: Responsibility vs. authority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0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07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07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077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077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0771">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077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01625" y="228600"/>
            <a:ext cx="8534400" cy="758825"/>
          </a:xfrm>
        </p:spPr>
        <p:txBody>
          <a:bodyPr>
            <a:normAutofit fontScale="90000"/>
          </a:bodyPr>
          <a:lstStyle/>
          <a:p>
            <a:pPr marL="342900" indent="-342900" eaLnBrk="1" hangingPunct="1">
              <a:lnSpc>
                <a:spcPct val="90000"/>
              </a:lnSpc>
            </a:pPr>
            <a:r>
              <a:rPr lang="en-US" smtClean="0"/>
              <a:t>Mars Climate Orbiter (December 1998) </a:t>
            </a:r>
          </a:p>
        </p:txBody>
      </p:sp>
      <p:sp>
        <p:nvSpPr>
          <p:cNvPr id="25603" name="Rectangle 3"/>
          <p:cNvSpPr>
            <a:spLocks noGrp="1" noChangeArrowheads="1"/>
          </p:cNvSpPr>
          <p:nvPr>
            <p:ph sz="half" idx="1"/>
          </p:nvPr>
        </p:nvSpPr>
        <p:spPr>
          <a:xfrm>
            <a:off x="301625" y="1371600"/>
            <a:ext cx="4038600" cy="4681538"/>
          </a:xfrm>
        </p:spPr>
        <p:txBody>
          <a:bodyPr/>
          <a:lstStyle/>
          <a:p>
            <a:pPr eaLnBrk="1" hangingPunct="1">
              <a:lnSpc>
                <a:spcPct val="90000"/>
              </a:lnSpc>
            </a:pPr>
            <a:r>
              <a:rPr lang="en-US" smtClean="0"/>
              <a:t>Intended to orbit Mars</a:t>
            </a:r>
          </a:p>
          <a:p>
            <a:pPr eaLnBrk="1" hangingPunct="1">
              <a:lnSpc>
                <a:spcPct val="90000"/>
              </a:lnSpc>
            </a:pPr>
            <a:r>
              <a:rPr lang="en-US" smtClean="0"/>
              <a:t>Supposed to provide output in newton seconds</a:t>
            </a:r>
          </a:p>
        </p:txBody>
      </p:sp>
      <p:sp>
        <p:nvSpPr>
          <p:cNvPr id="4" name="Content Placeholder 3"/>
          <p:cNvSpPr>
            <a:spLocks noGrp="1"/>
          </p:cNvSpPr>
          <p:nvPr>
            <p:ph sz="half" idx="2"/>
          </p:nvPr>
        </p:nvSpPr>
        <p:spPr>
          <a:xfrm>
            <a:off x="4800600" y="1371600"/>
            <a:ext cx="4038600" cy="4681538"/>
          </a:xfrm>
        </p:spPr>
        <p:txBody>
          <a:bodyPr/>
          <a:lstStyle/>
          <a:p>
            <a:r>
              <a:rPr lang="en-US" smtClean="0"/>
              <a:t>Instead crashed into it</a:t>
            </a:r>
          </a:p>
          <a:p>
            <a:r>
              <a:rPr lang="en-US" smtClean="0"/>
              <a:t>Instead provided pound-force seconds</a:t>
            </a:r>
          </a:p>
        </p:txBody>
      </p:sp>
      <p:pic>
        <p:nvPicPr>
          <p:cNvPr id="40962" name="Picture 2"/>
          <p:cNvPicPr>
            <a:picLocks noChangeAspect="1" noChangeArrowheads="1"/>
          </p:cNvPicPr>
          <p:nvPr/>
        </p:nvPicPr>
        <p:blipFill>
          <a:blip r:embed="rId2" cstate="print"/>
          <a:srcRect l="2667" t="13559" r="3999" b="3148"/>
          <a:stretch>
            <a:fillRect/>
          </a:stretch>
        </p:blipFill>
        <p:spPr bwMode="auto">
          <a:xfrm>
            <a:off x="1524000" y="2971800"/>
            <a:ext cx="5334000" cy="3276600"/>
          </a:xfrm>
          <a:prstGeom prst="rect">
            <a:avLst/>
          </a:prstGeom>
          <a:noFill/>
          <a:ln w="9525">
            <a:noFill/>
            <a:miter lim="800000"/>
            <a:headEnd/>
            <a:tailEnd/>
          </a:ln>
        </p:spPr>
      </p:pic>
      <p:sp>
        <p:nvSpPr>
          <p:cNvPr id="6" name="Oval 5"/>
          <p:cNvSpPr/>
          <p:nvPr/>
        </p:nvSpPr>
        <p:spPr>
          <a:xfrm>
            <a:off x="6324600" y="4114800"/>
            <a:ext cx="457200" cy="381000"/>
          </a:xfrm>
          <a:prstGeom prst="ellipse">
            <a:avLst/>
          </a:prstGeom>
          <a:solidFill>
            <a:schemeClr val="accent1">
              <a:alpha val="51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TextBox 6"/>
          <p:cNvSpPr txBox="1">
            <a:spLocks noChangeArrowheads="1"/>
          </p:cNvSpPr>
          <p:nvPr/>
        </p:nvSpPr>
        <p:spPr bwMode="auto">
          <a:xfrm>
            <a:off x="6858000" y="4343400"/>
            <a:ext cx="1447800" cy="923925"/>
          </a:xfrm>
          <a:prstGeom prst="rect">
            <a:avLst/>
          </a:prstGeom>
          <a:noFill/>
          <a:ln w="9525">
            <a:noFill/>
            <a:miter lim="800000"/>
            <a:headEnd/>
            <a:tailEnd/>
          </a:ln>
        </p:spPr>
        <p:txBody>
          <a:bodyPr>
            <a:spAutoFit/>
          </a:bodyPr>
          <a:lstStyle/>
          <a:p>
            <a:r>
              <a:rPr lang="en-US"/>
              <a:t>Minimum distance:</a:t>
            </a:r>
          </a:p>
          <a:p>
            <a:r>
              <a:rPr lang="en-US"/>
              <a:t>80 km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6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96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mtClean="0">
                <a:solidFill>
                  <a:srgbClr val="7B9899"/>
                </a:solidFill>
              </a:rPr>
              <a:t>Our Requirements Phase</a:t>
            </a:r>
          </a:p>
        </p:txBody>
      </p:sp>
      <p:sp>
        <p:nvSpPr>
          <p:cNvPr id="29699" name="Rectangle 3"/>
          <p:cNvSpPr>
            <a:spLocks noGrp="1" noChangeArrowheads="1"/>
          </p:cNvSpPr>
          <p:nvPr>
            <p:ph sz="quarter" idx="1"/>
          </p:nvPr>
        </p:nvSpPr>
        <p:spPr>
          <a:xfrm>
            <a:off x="301625" y="1527175"/>
            <a:ext cx="8504238" cy="4572000"/>
          </a:xfrm>
        </p:spPr>
        <p:txBody>
          <a:bodyPr/>
          <a:lstStyle/>
          <a:p>
            <a:pPr eaLnBrk="1" hangingPunct="1"/>
            <a:r>
              <a:rPr lang="en-US" sz="2800" smtClean="0"/>
              <a:t>What does the client want to do?</a:t>
            </a:r>
          </a:p>
          <a:p>
            <a:pPr lvl="1" eaLnBrk="1" hangingPunct="1"/>
            <a:r>
              <a:rPr lang="en-US" sz="2400" smtClean="0"/>
              <a:t>User stories – his (or her) terms</a:t>
            </a:r>
          </a:p>
          <a:p>
            <a:pPr lvl="1" eaLnBrk="1" hangingPunct="1"/>
            <a:r>
              <a:rPr lang="en-US" sz="2400" smtClean="0"/>
              <a:t>Use cases – your terms</a:t>
            </a:r>
          </a:p>
          <a:p>
            <a:pPr eaLnBrk="1" hangingPunct="1"/>
            <a:r>
              <a:rPr lang="en-US" sz="2800" smtClean="0"/>
              <a:t>Extract the essence: requirements</a:t>
            </a:r>
          </a:p>
          <a:p>
            <a:pPr lvl="1" eaLnBrk="1" hangingPunct="1"/>
            <a:r>
              <a:rPr lang="en-US" sz="2400" smtClean="0"/>
              <a:t>Requirements document as a </a:t>
            </a:r>
            <a:r>
              <a:rPr lang="en-US" sz="2400" i="1" smtClean="0">
                <a:solidFill>
                  <a:srgbClr val="FF0000"/>
                </a:solidFill>
              </a:rPr>
              <a:t>tool</a:t>
            </a:r>
          </a:p>
          <a:p>
            <a:pPr lvl="1" eaLnBrk="1" hangingPunct="1"/>
            <a:r>
              <a:rPr lang="en-US" sz="2400" smtClean="0"/>
              <a:t>This product should …</a:t>
            </a:r>
          </a:p>
          <a:p>
            <a:pPr eaLnBrk="1" hangingPunct="1"/>
            <a:r>
              <a:rPr lang="en-US" sz="2800" smtClean="0"/>
              <a:t>Translate to a system: functional spec</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normAutofit/>
          </a:bodyPr>
          <a:lstStyle/>
          <a:p>
            <a:pPr eaLnBrk="1" hangingPunct="1"/>
            <a:r>
              <a:rPr lang="en-US" dirty="0" smtClean="0">
                <a:solidFill>
                  <a:srgbClr val="7B9899"/>
                </a:solidFill>
              </a:rPr>
              <a:t>Concept: Essence </a:t>
            </a:r>
            <a:r>
              <a:rPr lang="en-US" dirty="0" smtClean="0">
                <a:solidFill>
                  <a:srgbClr val="7B9899"/>
                </a:solidFill>
              </a:rPr>
              <a:t>of Project</a:t>
            </a:r>
          </a:p>
        </p:txBody>
      </p:sp>
      <p:sp>
        <p:nvSpPr>
          <p:cNvPr id="22531" name="Content Placeholder 2"/>
          <p:cNvSpPr>
            <a:spLocks noGrp="1"/>
          </p:cNvSpPr>
          <p:nvPr>
            <p:ph sz="quarter" idx="1"/>
          </p:nvPr>
        </p:nvSpPr>
        <p:spPr>
          <a:xfrm>
            <a:off x="301625" y="1527175"/>
            <a:ext cx="8504238" cy="4572000"/>
          </a:xfrm>
        </p:spPr>
        <p:txBody>
          <a:bodyPr/>
          <a:lstStyle/>
          <a:p>
            <a:pPr eaLnBrk="1" hangingPunct="1"/>
            <a:r>
              <a:rPr lang="en-US" sz="3200" smtClean="0"/>
              <a:t>Refer back if losing your way</a:t>
            </a:r>
          </a:p>
          <a:p>
            <a:pPr eaLnBrk="1" hangingPunct="1"/>
            <a:endParaRPr lang="en-US" sz="3200" smtClean="0"/>
          </a:p>
          <a:p>
            <a:pPr eaLnBrk="1" hangingPunct="1"/>
            <a:r>
              <a:rPr lang="en-US" sz="3200" smtClean="0"/>
              <a:t>Remind yourself and others why</a:t>
            </a:r>
          </a:p>
          <a:p>
            <a:pPr eaLnBrk="1" hangingPunct="1"/>
            <a:endParaRPr lang="en-US" sz="3200" smtClean="0"/>
          </a:p>
          <a:p>
            <a:pPr eaLnBrk="1" hangingPunct="1"/>
            <a:r>
              <a:rPr lang="en-US" sz="3200" smtClean="0"/>
              <a:t>Prominent:  first page of your web</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Process</a:t>
            </a:r>
            <a:endParaRPr lang="en-US" dirty="0"/>
          </a:p>
        </p:txBody>
      </p:sp>
      <p:graphicFrame>
        <p:nvGraphicFramePr>
          <p:cNvPr id="5" name="Content Placeholder 4"/>
          <p:cNvGraphicFramePr>
            <a:graphicFrameLocks noGrp="1"/>
          </p:cNvGraphicFramePr>
          <p:nvPr>
            <p:ph sz="quarter" idx="1"/>
          </p:nvPr>
        </p:nvGraphicFramePr>
        <p:xfrm>
          <a:off x="301624" y="1527175"/>
          <a:ext cx="8613775"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a:bodyPr>
          <a:lstStyle/>
          <a:p>
            <a:pPr eaLnBrk="1" hangingPunct="1">
              <a:defRPr/>
            </a:pPr>
            <a:r>
              <a:rPr lang="en-US" dirty="0" smtClean="0"/>
              <a:t>Understanding Users</a:t>
            </a:r>
          </a:p>
        </p:txBody>
      </p:sp>
      <p:sp>
        <p:nvSpPr>
          <p:cNvPr id="17411" name="Rectangle 3"/>
          <p:cNvSpPr>
            <a:spLocks noGrp="1" noChangeArrowheads="1"/>
          </p:cNvSpPr>
          <p:nvPr>
            <p:ph sz="quarter" idx="1"/>
          </p:nvPr>
        </p:nvSpPr>
        <p:spPr>
          <a:xfrm>
            <a:off x="301625" y="1527175"/>
            <a:ext cx="8504238" cy="4572000"/>
          </a:xfrm>
        </p:spPr>
        <p:txBody>
          <a:bodyPr/>
          <a:lstStyle/>
          <a:p>
            <a:pPr marL="228600" indent="-228600" eaLnBrk="1" hangingPunct="1">
              <a:spcBef>
                <a:spcPct val="35000"/>
              </a:spcBef>
            </a:pPr>
            <a:r>
              <a:rPr lang="en-US" sz="2800" smtClean="0"/>
              <a:t>Identify the user groups</a:t>
            </a:r>
          </a:p>
          <a:p>
            <a:pPr marL="228600" indent="-228600" eaLnBrk="1" hangingPunct="1">
              <a:spcBef>
                <a:spcPct val="35000"/>
              </a:spcBef>
            </a:pPr>
            <a:r>
              <a:rPr lang="en-US" sz="2800" smtClean="0"/>
              <a:t>Understand their goals</a:t>
            </a:r>
          </a:p>
          <a:p>
            <a:pPr marL="228600" indent="-228600" eaLnBrk="1" hangingPunct="1">
              <a:spcBef>
                <a:spcPct val="35000"/>
              </a:spcBef>
            </a:pPr>
            <a:r>
              <a:rPr lang="en-US" sz="2800" smtClean="0"/>
              <a:t>Determine the </a:t>
            </a:r>
            <a:r>
              <a:rPr lang="en-US" sz="2800" i="1" smtClean="0"/>
              <a:t>total</a:t>
            </a:r>
            <a:r>
              <a:rPr lang="en-US" sz="2800" smtClean="0"/>
              <a:t> user experience </a:t>
            </a:r>
          </a:p>
          <a:p>
            <a:pPr marL="228600" indent="-228600" eaLnBrk="1" hangingPunct="1">
              <a:spcBef>
                <a:spcPct val="35000"/>
              </a:spcBef>
            </a:pPr>
            <a:r>
              <a:rPr lang="en-US" sz="2800" smtClean="0"/>
              <a:t>How users perform their tasks now</a:t>
            </a:r>
          </a:p>
          <a:p>
            <a:pPr marL="685800" lvl="1" indent="-220663" eaLnBrk="1" hangingPunct="1">
              <a:spcBef>
                <a:spcPct val="35000"/>
              </a:spcBef>
              <a:buSzPct val="65000"/>
              <a:buFont typeface="Wingdings" pitchFamily="2" charset="2"/>
              <a:buChar char="Ø"/>
            </a:pPr>
            <a:r>
              <a:rPr lang="en-US" sz="2400" smtClean="0"/>
              <a:t>Task and goal descriptions, importance ranking, strategies, measures, and targets </a:t>
            </a:r>
          </a:p>
          <a:p>
            <a:pPr marL="685800" lvl="1" indent="-220663" eaLnBrk="1" hangingPunct="1">
              <a:spcBef>
                <a:spcPct val="35000"/>
              </a:spcBef>
              <a:buSzPct val="65000"/>
              <a:buFont typeface="Wingdings" pitchFamily="2" charset="2"/>
              <a:buChar char="Ø"/>
            </a:pPr>
            <a:r>
              <a:rPr lang="en-US" sz="2400" smtClean="0"/>
              <a:t>Stories and scenarios describing</a:t>
            </a:r>
            <a:r>
              <a:rPr lang="en-US" smtClean="0"/>
              <a:t> </a:t>
            </a:r>
            <a:r>
              <a:rPr lang="en-US" sz="2400" smtClean="0"/>
              <a:t>how they currently perform their tasks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defRPr/>
            </a:pPr>
            <a:r>
              <a:rPr lang="en-US" sz="4000" dirty="0" smtClean="0"/>
              <a:t>User Characterization</a:t>
            </a:r>
          </a:p>
        </p:txBody>
      </p:sp>
      <p:sp>
        <p:nvSpPr>
          <p:cNvPr id="18435" name="Rectangle 3"/>
          <p:cNvSpPr>
            <a:spLocks noGrp="1" noChangeArrowheads="1"/>
          </p:cNvSpPr>
          <p:nvPr>
            <p:ph type="body" idx="1"/>
          </p:nvPr>
        </p:nvSpPr>
        <p:spPr>
          <a:xfrm>
            <a:off x="301625" y="1527175"/>
            <a:ext cx="8504238" cy="4572000"/>
          </a:xfrm>
        </p:spPr>
        <p:txBody>
          <a:bodyPr/>
          <a:lstStyle/>
          <a:p>
            <a:pPr eaLnBrk="1" hangingPunct="1">
              <a:lnSpc>
                <a:spcPct val="90000"/>
              </a:lnSpc>
            </a:pPr>
            <a:r>
              <a:rPr lang="en-US" sz="2900" smtClean="0"/>
              <a:t>Knowledge and experience</a:t>
            </a:r>
          </a:p>
          <a:p>
            <a:pPr eaLnBrk="1" hangingPunct="1">
              <a:lnSpc>
                <a:spcPct val="90000"/>
              </a:lnSpc>
            </a:pPr>
            <a:r>
              <a:rPr lang="en-US" sz="2900" smtClean="0"/>
              <a:t>Age and gender</a:t>
            </a:r>
          </a:p>
          <a:p>
            <a:pPr eaLnBrk="1" hangingPunct="1">
              <a:lnSpc>
                <a:spcPct val="90000"/>
              </a:lnSpc>
            </a:pPr>
            <a:r>
              <a:rPr lang="en-US" sz="2900" smtClean="0"/>
              <a:t>Physical handicaps</a:t>
            </a:r>
          </a:p>
          <a:p>
            <a:pPr eaLnBrk="1" hangingPunct="1">
              <a:lnSpc>
                <a:spcPct val="90000"/>
              </a:lnSpc>
            </a:pPr>
            <a:r>
              <a:rPr lang="en-US" sz="2900" smtClean="0"/>
              <a:t>Characteristics of tasks and jobs</a:t>
            </a:r>
          </a:p>
          <a:p>
            <a:pPr eaLnBrk="1" hangingPunct="1">
              <a:lnSpc>
                <a:spcPct val="90000"/>
              </a:lnSpc>
            </a:pPr>
            <a:r>
              <a:rPr lang="en-US" sz="2900" smtClean="0"/>
              <a:t>Psychological characteristics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a:bodyPr>
          <a:lstStyle/>
          <a:p>
            <a:pPr eaLnBrk="1" hangingPunct="1">
              <a:defRPr/>
            </a:pPr>
            <a:r>
              <a:rPr lang="en-US" dirty="0" smtClean="0"/>
              <a:t>Personas</a:t>
            </a:r>
          </a:p>
        </p:txBody>
      </p:sp>
      <p:sp>
        <p:nvSpPr>
          <p:cNvPr id="19459" name="Rectangle 3"/>
          <p:cNvSpPr>
            <a:spLocks noGrp="1" noChangeArrowheads="1"/>
          </p:cNvSpPr>
          <p:nvPr>
            <p:ph type="body" idx="1"/>
          </p:nvPr>
        </p:nvSpPr>
        <p:spPr>
          <a:xfrm>
            <a:off x="301625" y="1527175"/>
            <a:ext cx="8504238" cy="4572000"/>
          </a:xfrm>
          <a:noFill/>
        </p:spPr>
        <p:txBody>
          <a:bodyPr>
            <a:normAutofit/>
          </a:bodyPr>
          <a:lstStyle/>
          <a:p>
            <a:pPr eaLnBrk="1" hangingPunct="1"/>
            <a:r>
              <a:rPr lang="en-US" sz="2400" dirty="0" smtClean="0"/>
              <a:t>A description of a fictitious user representing a distinct user group</a:t>
            </a:r>
          </a:p>
          <a:p>
            <a:pPr lvl="1" eaLnBrk="1" hangingPunct="1"/>
            <a:r>
              <a:rPr lang="en-US" sz="2400" dirty="0" smtClean="0"/>
              <a:t>User groups are based on unique characteristics</a:t>
            </a:r>
          </a:p>
          <a:p>
            <a:pPr lvl="1" eaLnBrk="1" hangingPunct="1"/>
            <a:r>
              <a:rPr lang="en-US" sz="2400" dirty="0" smtClean="0"/>
              <a:t>Each persona represents a unique set of goals for design</a:t>
            </a:r>
          </a:p>
          <a:p>
            <a:pPr eaLnBrk="1" hangingPunct="1"/>
            <a:r>
              <a:rPr lang="en-US" sz="2400" dirty="0" smtClean="0"/>
              <a:t>Personas help direct the design</a:t>
            </a:r>
          </a:p>
          <a:p>
            <a:pPr lvl="1" eaLnBrk="1" hangingPunct="1"/>
            <a:r>
              <a:rPr lang="en-US" sz="2400" dirty="0" smtClean="0"/>
              <a:t>Will cover later</a:t>
            </a:r>
            <a:endParaRPr lang="en-US" dirty="0" smtClean="0"/>
          </a:p>
          <a:p>
            <a:pPr lvl="1" eaLnBrk="1" hangingPunct="1"/>
            <a:endParaRPr lang="en-US" sz="24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solidFill>
                  <a:srgbClr val="7B9899"/>
                </a:solidFill>
              </a:rPr>
              <a:t>Engineering</a:t>
            </a:r>
          </a:p>
        </p:txBody>
      </p:sp>
      <p:sp>
        <p:nvSpPr>
          <p:cNvPr id="16387" name="Rectangle 3"/>
          <p:cNvSpPr>
            <a:spLocks noGrp="1" noChangeArrowheads="1"/>
          </p:cNvSpPr>
          <p:nvPr>
            <p:ph sz="quarter" idx="1"/>
          </p:nvPr>
        </p:nvSpPr>
        <p:spPr>
          <a:xfrm>
            <a:off x="301625" y="1527175"/>
            <a:ext cx="8504238" cy="4572000"/>
          </a:xfrm>
        </p:spPr>
        <p:txBody>
          <a:bodyPr/>
          <a:lstStyle/>
          <a:p>
            <a:pPr eaLnBrk="1" hangingPunct="1"/>
            <a:r>
              <a:rPr lang="en-US" sz="3200" smtClean="0"/>
              <a:t>Turning ideas into reality</a:t>
            </a:r>
          </a:p>
          <a:p>
            <a:pPr eaLnBrk="1" hangingPunct="1"/>
            <a:endParaRPr lang="en-US" sz="3200" smtClean="0"/>
          </a:p>
          <a:p>
            <a:pPr eaLnBrk="1" hangingPunct="1"/>
            <a:r>
              <a:rPr lang="en-US" sz="3200" smtClean="0"/>
              <a:t>Creating something useful</a:t>
            </a:r>
          </a:p>
          <a:p>
            <a:pPr lvl="1" eaLnBrk="1" hangingPunct="1">
              <a:buClr>
                <a:schemeClr val="tx1"/>
              </a:buClr>
              <a:buFont typeface="Wingdings" pitchFamily="2" charset="2"/>
              <a:buNone/>
            </a:pPr>
            <a:r>
              <a:rPr lang="en-US" sz="2800" smtClean="0"/>
              <a:t>	from other things</a:t>
            </a:r>
          </a:p>
          <a:p>
            <a:pPr lvl="1" eaLnBrk="1" hangingPunct="1">
              <a:buClr>
                <a:schemeClr val="tx1"/>
              </a:buClr>
              <a:buFont typeface="Wingdings" pitchFamily="2" charset="2"/>
              <a:buNone/>
            </a:pPr>
            <a:r>
              <a:rPr lang="en-US" sz="2800" smtClean="0"/>
              <a:t>	using science and math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User Stories</a:t>
            </a:r>
            <a:endParaRPr lang="en-US" dirty="0"/>
          </a:p>
        </p:txBody>
      </p:sp>
      <p:sp>
        <p:nvSpPr>
          <p:cNvPr id="21507" name="Content Placeholder 2"/>
          <p:cNvSpPr>
            <a:spLocks noGrp="1"/>
          </p:cNvSpPr>
          <p:nvPr>
            <p:ph sz="quarter" idx="1"/>
          </p:nvPr>
        </p:nvSpPr>
        <p:spPr>
          <a:xfrm>
            <a:off x="301625" y="1527175"/>
            <a:ext cx="8504238" cy="4572000"/>
          </a:xfrm>
        </p:spPr>
        <p:txBody>
          <a:bodyPr/>
          <a:lstStyle/>
          <a:p>
            <a:endParaRPr lang="en-US" smtClean="0"/>
          </a:p>
          <a:p>
            <a:r>
              <a:rPr lang="en-US" smtClean="0"/>
              <a:t>Comes from agile programming model</a:t>
            </a:r>
          </a:p>
          <a:p>
            <a:endParaRPr lang="en-US" smtClean="0"/>
          </a:p>
          <a:p>
            <a:r>
              <a:rPr lang="en-US" smtClean="0"/>
              <a:t>SHORT: fit on an index card</a:t>
            </a:r>
          </a:p>
          <a:p>
            <a:endParaRPr lang="en-US" smtClean="0"/>
          </a:p>
          <a:p>
            <a:r>
              <a:rPr lang="en-US" smtClean="0"/>
              <a:t>Learn them from the client</a:t>
            </a:r>
            <a:endParaRPr lang="en-US" sz="280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Why User Stories</a:t>
            </a:r>
            <a:endParaRPr lang="en-US" dirty="0"/>
          </a:p>
        </p:txBody>
      </p:sp>
      <p:sp>
        <p:nvSpPr>
          <p:cNvPr id="22531" name="Content Placeholder 2"/>
          <p:cNvSpPr>
            <a:spLocks noGrp="1"/>
          </p:cNvSpPr>
          <p:nvPr>
            <p:ph sz="quarter" idx="1"/>
          </p:nvPr>
        </p:nvSpPr>
        <p:spPr>
          <a:xfrm>
            <a:off x="301625" y="1527175"/>
            <a:ext cx="8504238" cy="4572000"/>
          </a:xfrm>
        </p:spPr>
        <p:txBody>
          <a:bodyPr/>
          <a:lstStyle/>
          <a:p>
            <a:r>
              <a:rPr lang="en-US" smtClean="0"/>
              <a:t>From the USER’s perspective</a:t>
            </a:r>
          </a:p>
          <a:p>
            <a:pPr lvl="1">
              <a:buFont typeface="Wingdings" pitchFamily="2" charset="2"/>
              <a:buNone/>
            </a:pPr>
            <a:r>
              <a:rPr lang="en-US" sz="2800" smtClean="0"/>
              <a:t>Capture what the user is trying to do</a:t>
            </a:r>
          </a:p>
          <a:p>
            <a:r>
              <a:rPr lang="en-US" smtClean="0"/>
              <a:t>Different stories may trigger same function</a:t>
            </a:r>
          </a:p>
          <a:p>
            <a:pPr lvl="1">
              <a:buFont typeface="Wingdings" pitchFamily="2" charset="2"/>
              <a:buNone/>
            </a:pPr>
            <a:r>
              <a:rPr lang="en-US" sz="2800" smtClean="0"/>
              <a:t>BUT different concerns, sequences, constraints</a:t>
            </a:r>
          </a:p>
          <a:p>
            <a:r>
              <a:rPr lang="en-US" smtClean="0"/>
              <a:t>Examples</a:t>
            </a:r>
          </a:p>
          <a:p>
            <a:pPr lvl="1"/>
            <a:r>
              <a:rPr lang="en-US" sz="2400" smtClean="0"/>
              <a:t>Same user planning a trip for business or pleasure</a:t>
            </a:r>
          </a:p>
          <a:p>
            <a:pPr lvl="1"/>
            <a:r>
              <a:rPr lang="en-US" sz="2400" smtClean="0"/>
              <a:t>Or buying an item for himself or as a gift</a:t>
            </a:r>
          </a:p>
          <a:p>
            <a:pPr lvl="1">
              <a:buFont typeface="Wingdings" pitchFamily="2" charset="2"/>
              <a:buNone/>
            </a:pPr>
            <a:endParaRPr lang="en-US" sz="280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04800" y="152400"/>
            <a:ext cx="8534400" cy="1600200"/>
          </a:xfrm>
        </p:spPr>
        <p:txBody>
          <a:bodyPr>
            <a:normAutofit fontScale="90000"/>
          </a:bodyPr>
          <a:lstStyle/>
          <a:p>
            <a:pPr algn="ctr" eaLnBrk="1" hangingPunct="1"/>
            <a:r>
              <a:rPr lang="en-US" sz="4000" dirty="0" smtClean="0">
                <a:solidFill>
                  <a:srgbClr val="7B9899"/>
                </a:solidFill>
              </a:rPr>
              <a:t>Software Engineering </a:t>
            </a:r>
            <a:br>
              <a:rPr lang="en-US" sz="4000" dirty="0" smtClean="0">
                <a:solidFill>
                  <a:srgbClr val="7B9899"/>
                </a:solidFill>
              </a:rPr>
            </a:br>
            <a:r>
              <a:rPr lang="en-US" sz="2200" dirty="0" smtClean="0">
                <a:solidFill>
                  <a:srgbClr val="7B9899"/>
                </a:solidFill>
              </a:rPr>
              <a:t>vs. </a:t>
            </a:r>
            <a:r>
              <a:rPr lang="en-US" sz="4000" dirty="0" smtClean="0">
                <a:solidFill>
                  <a:srgbClr val="7B9899"/>
                </a:solidFill>
              </a:rPr>
              <a:t/>
            </a:r>
            <a:br>
              <a:rPr lang="en-US" sz="4000" dirty="0" smtClean="0">
                <a:solidFill>
                  <a:srgbClr val="7B9899"/>
                </a:solidFill>
              </a:rPr>
            </a:br>
            <a:r>
              <a:rPr lang="en-US" sz="4000" dirty="0" smtClean="0">
                <a:solidFill>
                  <a:srgbClr val="7B9899"/>
                </a:solidFill>
              </a:rPr>
              <a:t>Other Engineering Disciplines</a:t>
            </a:r>
          </a:p>
        </p:txBody>
      </p:sp>
      <p:sp>
        <p:nvSpPr>
          <p:cNvPr id="41987" name="Rectangle 3"/>
          <p:cNvSpPr>
            <a:spLocks noGrp="1" noChangeArrowheads="1"/>
          </p:cNvSpPr>
          <p:nvPr>
            <p:ph sz="quarter" idx="1"/>
          </p:nvPr>
        </p:nvSpPr>
        <p:spPr>
          <a:xfrm>
            <a:off x="304800" y="2057400"/>
            <a:ext cx="8504238" cy="4572000"/>
          </a:xfrm>
        </p:spPr>
        <p:txBody>
          <a:bodyPr/>
          <a:lstStyle/>
          <a:p>
            <a:pPr eaLnBrk="1" hangingPunct="1"/>
            <a:r>
              <a:rPr lang="en-US" sz="3200" dirty="0" smtClean="0"/>
              <a:t>Maturity</a:t>
            </a:r>
          </a:p>
          <a:p>
            <a:pPr lvl="1" eaLnBrk="1" hangingPunct="1"/>
            <a:r>
              <a:rPr lang="en-US" sz="2800" dirty="0" smtClean="0"/>
              <a:t>Roman aqueducts 2000 years ago</a:t>
            </a:r>
          </a:p>
          <a:p>
            <a:pPr lvl="1" eaLnBrk="1" hangingPunct="1"/>
            <a:r>
              <a:rPr lang="en-US" sz="2800" dirty="0" smtClean="0"/>
              <a:t>Software engineering 50 years ago</a:t>
            </a:r>
          </a:p>
          <a:p>
            <a:pPr eaLnBrk="1" hangingPunct="1"/>
            <a:r>
              <a:rPr lang="en-US" sz="3200" dirty="0" smtClean="0"/>
              <a:t>Startup costs</a:t>
            </a:r>
          </a:p>
          <a:p>
            <a:pPr lvl="1" eaLnBrk="1" hangingPunct="1"/>
            <a:r>
              <a:rPr lang="en-US" sz="2800" dirty="0" smtClean="0"/>
              <a:t>Barriers to entry</a:t>
            </a:r>
          </a:p>
          <a:p>
            <a:pPr eaLnBrk="1" hangingPunct="1"/>
            <a:r>
              <a:rPr lang="en-US" sz="3200" dirty="0" smtClean="0"/>
              <a:t>Rate of change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98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198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98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98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198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3600" dirty="0" smtClean="0"/>
              <a:t>Software Engineering Objective</a:t>
            </a:r>
            <a:endParaRPr lang="en-US" dirty="0"/>
          </a:p>
        </p:txBody>
      </p:sp>
      <p:sp>
        <p:nvSpPr>
          <p:cNvPr id="6" name="Content Placeholder 5"/>
          <p:cNvSpPr>
            <a:spLocks noGrp="1"/>
          </p:cNvSpPr>
          <p:nvPr>
            <p:ph sz="quarter" idx="1"/>
          </p:nvPr>
        </p:nvSpPr>
        <p:spPr/>
        <p:txBody>
          <a:bodyPr>
            <a:normAutofit fontScale="92500" lnSpcReduction="20000"/>
          </a:bodyPr>
          <a:lstStyle/>
          <a:p>
            <a:pPr>
              <a:buNone/>
            </a:pPr>
            <a:r>
              <a:rPr lang="en-US" sz="3600" dirty="0" smtClean="0"/>
              <a:t>The </a:t>
            </a:r>
            <a:r>
              <a:rPr lang="en-US" sz="3600" dirty="0" smtClean="0">
                <a:solidFill>
                  <a:srgbClr val="FF0000"/>
                </a:solidFill>
              </a:rPr>
              <a:t>right</a:t>
            </a:r>
            <a:r>
              <a:rPr lang="en-US" sz="3600" dirty="0" smtClean="0"/>
              <a:t> software</a:t>
            </a:r>
          </a:p>
          <a:p>
            <a:pPr>
              <a:buNone/>
            </a:pPr>
            <a:r>
              <a:rPr lang="en-US" sz="3600" dirty="0" smtClean="0"/>
              <a:t>        delivered </a:t>
            </a:r>
            <a:r>
              <a:rPr lang="en-US" sz="3600" dirty="0" smtClean="0">
                <a:solidFill>
                  <a:srgbClr val="FF0000"/>
                </a:solidFill>
              </a:rPr>
              <a:t>defect free</a:t>
            </a:r>
            <a:r>
              <a:rPr lang="en-US" sz="3600" dirty="0" smtClean="0"/>
              <a:t>,</a:t>
            </a:r>
          </a:p>
          <a:p>
            <a:pPr>
              <a:buNone/>
            </a:pPr>
            <a:r>
              <a:rPr lang="en-US" sz="3600" dirty="0" smtClean="0"/>
              <a:t>               </a:t>
            </a:r>
            <a:r>
              <a:rPr lang="en-US" sz="3600" dirty="0" smtClean="0">
                <a:solidFill>
                  <a:srgbClr val="FF0000"/>
                </a:solidFill>
              </a:rPr>
              <a:t>on time</a:t>
            </a:r>
            <a:r>
              <a:rPr lang="en-US" sz="3600" dirty="0" smtClean="0"/>
              <a:t> and</a:t>
            </a:r>
          </a:p>
          <a:p>
            <a:pPr>
              <a:buNone/>
            </a:pPr>
            <a:r>
              <a:rPr lang="en-US" sz="3600" dirty="0" smtClean="0"/>
              <a:t>                      </a:t>
            </a:r>
            <a:r>
              <a:rPr lang="en-US" sz="3600" dirty="0" smtClean="0">
                <a:solidFill>
                  <a:srgbClr val="FF0000"/>
                </a:solidFill>
              </a:rPr>
              <a:t>on cost</a:t>
            </a:r>
            <a:r>
              <a:rPr lang="en-US" sz="3600" dirty="0" smtClean="0"/>
              <a:t>,</a:t>
            </a:r>
          </a:p>
          <a:p>
            <a:pPr>
              <a:buNone/>
            </a:pPr>
            <a:r>
              <a:rPr lang="en-US" sz="3600" dirty="0" smtClean="0"/>
              <a:t>                               </a:t>
            </a:r>
            <a:r>
              <a:rPr lang="en-US" sz="3600" dirty="0" smtClean="0">
                <a:solidFill>
                  <a:srgbClr val="FF0000"/>
                </a:solidFill>
              </a:rPr>
              <a:t>every</a:t>
            </a:r>
            <a:r>
              <a:rPr lang="en-US" sz="3600" dirty="0" smtClean="0"/>
              <a:t> time.</a:t>
            </a:r>
          </a:p>
          <a:p>
            <a:pPr>
              <a:buNone/>
            </a:pPr>
            <a:endParaRPr lang="en-US" dirty="0" smtClean="0"/>
          </a:p>
          <a:p>
            <a:pPr>
              <a:buNone/>
            </a:pPr>
            <a:endParaRPr lang="en-US" dirty="0" smtClean="0"/>
          </a:p>
          <a:p>
            <a:pPr algn="r">
              <a:buNone/>
            </a:pPr>
            <a:r>
              <a:rPr lang="en-US" dirty="0" smtClean="0"/>
              <a:t>Carnegie Mellon Software Engineering Institute</a:t>
            </a:r>
          </a:p>
          <a:p>
            <a:endParaRPr lang="en-US" dirty="0" smtClean="0"/>
          </a:p>
          <a:p>
            <a:pPr lvl="1"/>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defRPr/>
            </a:pPr>
            <a:r>
              <a:rPr lang="en-US" smtClean="0"/>
              <a:t>Common Mistakes</a:t>
            </a:r>
          </a:p>
        </p:txBody>
      </p:sp>
      <p:sp>
        <p:nvSpPr>
          <p:cNvPr id="37891" name="Rectangle 3"/>
          <p:cNvSpPr>
            <a:spLocks noGrp="1" noChangeArrowheads="1"/>
          </p:cNvSpPr>
          <p:nvPr>
            <p:ph type="body" idx="1"/>
          </p:nvPr>
        </p:nvSpPr>
        <p:spPr>
          <a:xfrm>
            <a:off x="301625" y="1527175"/>
            <a:ext cx="8504238" cy="4572000"/>
          </a:xfrm>
        </p:spPr>
        <p:txBody>
          <a:bodyPr/>
          <a:lstStyle/>
          <a:p>
            <a:pPr eaLnBrk="1" hangingPunct="1">
              <a:lnSpc>
                <a:spcPct val="90000"/>
              </a:lnSpc>
            </a:pPr>
            <a:r>
              <a:rPr lang="en-US" sz="2800" dirty="0" smtClean="0"/>
              <a:t>Over committing (“big eyes”)</a:t>
            </a:r>
          </a:p>
          <a:p>
            <a:pPr eaLnBrk="1" hangingPunct="1">
              <a:lnSpc>
                <a:spcPct val="90000"/>
              </a:lnSpc>
            </a:pPr>
            <a:r>
              <a:rPr lang="en-US" sz="2800" dirty="0" smtClean="0"/>
              <a:t>Unrealistic schedules</a:t>
            </a:r>
          </a:p>
          <a:p>
            <a:pPr lvl="1" eaLnBrk="1" hangingPunct="1">
              <a:lnSpc>
                <a:spcPct val="90000"/>
              </a:lnSpc>
            </a:pPr>
            <a:r>
              <a:rPr lang="en-US" sz="2400" i="1" dirty="0" smtClean="0"/>
              <a:t>Training</a:t>
            </a:r>
          </a:p>
          <a:p>
            <a:pPr lvl="1" eaLnBrk="1" hangingPunct="1">
              <a:lnSpc>
                <a:spcPct val="90000"/>
              </a:lnSpc>
            </a:pPr>
            <a:r>
              <a:rPr lang="en-US" sz="2400" dirty="0" smtClean="0"/>
              <a:t>Access to people or materials</a:t>
            </a:r>
          </a:p>
          <a:p>
            <a:pPr lvl="1" eaLnBrk="1" hangingPunct="1">
              <a:lnSpc>
                <a:spcPct val="90000"/>
              </a:lnSpc>
            </a:pPr>
            <a:r>
              <a:rPr lang="en-US" sz="2400" dirty="0" smtClean="0"/>
              <a:t>Hours in the day</a:t>
            </a:r>
          </a:p>
          <a:p>
            <a:pPr eaLnBrk="1" hangingPunct="1">
              <a:lnSpc>
                <a:spcPct val="90000"/>
              </a:lnSpc>
            </a:pPr>
            <a:r>
              <a:rPr lang="en-US" sz="2800" dirty="0" smtClean="0"/>
              <a:t>Level of detail</a:t>
            </a:r>
          </a:p>
          <a:p>
            <a:pPr lvl="1" eaLnBrk="1" hangingPunct="1">
              <a:lnSpc>
                <a:spcPct val="90000"/>
              </a:lnSpc>
            </a:pPr>
            <a:r>
              <a:rPr lang="en-US" sz="2400" dirty="0" smtClean="0"/>
              <a:t>Vague descriptions</a:t>
            </a:r>
          </a:p>
          <a:p>
            <a:pPr lvl="1" eaLnBrk="1" hangingPunct="1">
              <a:lnSpc>
                <a:spcPct val="90000"/>
              </a:lnSpc>
            </a:pPr>
            <a:r>
              <a:rPr lang="en-US" sz="2400" dirty="0" smtClean="0"/>
              <a:t>Over specification</a:t>
            </a:r>
          </a:p>
          <a:p>
            <a:pPr eaLnBrk="1" hangingPunct="1">
              <a:lnSpc>
                <a:spcPct val="90000"/>
              </a:lnSpc>
            </a:pPr>
            <a:r>
              <a:rPr lang="en-US" sz="2800" dirty="0" smtClean="0"/>
              <a:t>Not knowing your user</a:t>
            </a:r>
          </a:p>
          <a:p>
            <a:pPr eaLnBrk="1" hangingPunct="1">
              <a:lnSpc>
                <a:spcPct val="90000"/>
              </a:lnSpc>
            </a:pPr>
            <a:r>
              <a:rPr lang="en-US" sz="2800" dirty="0" smtClean="0"/>
              <a:t>Assuming that you’ll get it right the first time</a:t>
            </a:r>
          </a:p>
          <a:p>
            <a:pPr eaLnBrk="1" hangingPunct="1">
              <a:lnSpc>
                <a:spcPct val="90000"/>
              </a:lnSpc>
            </a:pPr>
            <a:endParaRPr lang="en-US" sz="28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89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89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789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89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789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789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7891">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7891">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789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solidFill>
                  <a:srgbClr val="7B9899"/>
                </a:solidFill>
              </a:rPr>
              <a:t>Different Types of Projects</a:t>
            </a:r>
          </a:p>
        </p:txBody>
      </p:sp>
      <p:sp>
        <p:nvSpPr>
          <p:cNvPr id="18435" name="Rectangle 3"/>
          <p:cNvSpPr>
            <a:spLocks noGrp="1" noChangeArrowheads="1"/>
          </p:cNvSpPr>
          <p:nvPr>
            <p:ph sz="quarter" idx="1"/>
          </p:nvPr>
        </p:nvSpPr>
        <p:spPr>
          <a:xfrm>
            <a:off x="301625" y="1527175"/>
            <a:ext cx="8504238" cy="4572000"/>
          </a:xfrm>
        </p:spPr>
        <p:txBody>
          <a:bodyPr/>
          <a:lstStyle/>
          <a:p>
            <a:pPr eaLnBrk="1" hangingPunct="1">
              <a:lnSpc>
                <a:spcPct val="90000"/>
              </a:lnSpc>
            </a:pPr>
            <a:r>
              <a:rPr lang="en-US" sz="3200" smtClean="0"/>
              <a:t>Consider 4 different types of systems</a:t>
            </a:r>
          </a:p>
          <a:p>
            <a:pPr lvl="1" eaLnBrk="1" hangingPunct="1">
              <a:lnSpc>
                <a:spcPct val="90000"/>
              </a:lnSpc>
            </a:pPr>
            <a:r>
              <a:rPr lang="en-US" sz="2800" smtClean="0"/>
              <a:t>COMP 523 projects</a:t>
            </a:r>
          </a:p>
          <a:p>
            <a:pPr lvl="1" eaLnBrk="1" hangingPunct="1">
              <a:lnSpc>
                <a:spcPct val="90000"/>
              </a:lnSpc>
            </a:pPr>
            <a:r>
              <a:rPr lang="en-US" sz="2800" smtClean="0"/>
              <a:t>Productivity suites</a:t>
            </a:r>
          </a:p>
          <a:p>
            <a:pPr lvl="1" eaLnBrk="1" hangingPunct="1">
              <a:lnSpc>
                <a:spcPct val="90000"/>
              </a:lnSpc>
            </a:pPr>
            <a:r>
              <a:rPr lang="en-US" sz="2800" smtClean="0"/>
              <a:t>Commercial web sites</a:t>
            </a:r>
          </a:p>
          <a:p>
            <a:pPr lvl="1" eaLnBrk="1" hangingPunct="1">
              <a:lnSpc>
                <a:spcPct val="90000"/>
              </a:lnSpc>
            </a:pPr>
            <a:r>
              <a:rPr lang="en-US" sz="2800" smtClean="0"/>
              <a:t>Airplane systems</a:t>
            </a:r>
          </a:p>
          <a:p>
            <a:pPr lvl="1" eaLnBrk="1" hangingPunct="1">
              <a:lnSpc>
                <a:spcPct val="90000"/>
              </a:lnSpc>
            </a:pPr>
            <a:r>
              <a:rPr lang="en-US" sz="2800" smtClean="0"/>
              <a:t>Pacemakers</a:t>
            </a:r>
          </a:p>
          <a:p>
            <a:pPr eaLnBrk="1" hangingPunct="1">
              <a:lnSpc>
                <a:spcPct val="90000"/>
              </a:lnSpc>
            </a:pPr>
            <a:r>
              <a:rPr lang="en-US" sz="3200" smtClean="0"/>
              <a:t>How do they differ in criticality?</a:t>
            </a:r>
          </a:p>
          <a:p>
            <a:pPr eaLnBrk="1" hangingPunct="1">
              <a:lnSpc>
                <a:spcPct val="90000"/>
              </a:lnSpc>
            </a:pPr>
            <a:r>
              <a:rPr lang="en-US" sz="3200" smtClean="0"/>
              <a:t>What does that mean for the development process?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All software projects are different</a:t>
            </a:r>
            <a:endParaRPr lang="en-US" dirty="0"/>
          </a:p>
        </p:txBody>
      </p:sp>
      <p:sp>
        <p:nvSpPr>
          <p:cNvPr id="3" name="Content Placeholder 2"/>
          <p:cNvSpPr>
            <a:spLocks noGrp="1"/>
          </p:cNvSpPr>
          <p:nvPr>
            <p:ph sz="quarter" idx="1"/>
          </p:nvPr>
        </p:nvSpPr>
        <p:spPr/>
        <p:txBody>
          <a:bodyPr/>
          <a:lstStyle/>
          <a:p>
            <a:pPr>
              <a:buNone/>
            </a:pPr>
            <a:r>
              <a:rPr lang="en-US" sz="3600" dirty="0" smtClean="0"/>
              <a:t>but …</a:t>
            </a:r>
          </a:p>
          <a:p>
            <a:pPr lvl="2">
              <a:buNone/>
            </a:pPr>
            <a:r>
              <a:rPr lang="en-US" sz="3200" dirty="0" smtClean="0"/>
              <a:t>Requirements will change.</a:t>
            </a:r>
          </a:p>
          <a:p>
            <a:pPr lvl="2">
              <a:buNone/>
            </a:pPr>
            <a:r>
              <a:rPr lang="en-US" sz="3200" dirty="0" smtClean="0"/>
              <a:t>Surprises will happen.</a:t>
            </a:r>
          </a:p>
          <a:p>
            <a:pPr lvl="2">
              <a:buNone/>
            </a:pPr>
            <a:r>
              <a:rPr lang="en-US" sz="3200" dirty="0" smtClean="0"/>
              <a:t>Schedules will slip.</a:t>
            </a:r>
          </a:p>
          <a:p>
            <a:pPr lvl="2">
              <a:buNone/>
            </a:pPr>
            <a:r>
              <a:rPr lang="en-US" sz="3200" dirty="0" smtClean="0"/>
              <a:t>Life will happen.</a:t>
            </a: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Transparency</a:t>
            </a:r>
            <a:endParaRPr lang="en-US" dirty="0"/>
          </a:p>
        </p:txBody>
      </p:sp>
      <p:sp>
        <p:nvSpPr>
          <p:cNvPr id="3" name="Content Placeholder 2"/>
          <p:cNvSpPr>
            <a:spLocks noGrp="1"/>
          </p:cNvSpPr>
          <p:nvPr>
            <p:ph idx="1"/>
          </p:nvPr>
        </p:nvSpPr>
        <p:spPr/>
        <p:txBody>
          <a:bodyPr/>
          <a:lstStyle/>
          <a:p>
            <a:r>
              <a:rPr lang="en-US" dirty="0" smtClean="0"/>
              <a:t>Track what you do AND document it</a:t>
            </a:r>
          </a:p>
          <a:p>
            <a:r>
              <a:rPr lang="en-US" dirty="0" smtClean="0"/>
              <a:t>…not as an afterthought</a:t>
            </a:r>
          </a:p>
          <a:p>
            <a:r>
              <a:rPr lang="en-US" dirty="0" smtClean="0"/>
              <a:t>Living, heavily-used documentation</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Software Engineering Process</a:t>
            </a:r>
            <a:endParaRPr lang="en-US" dirty="0"/>
          </a:p>
        </p:txBody>
      </p:sp>
      <p:sp>
        <p:nvSpPr>
          <p:cNvPr id="3" name="Content Placeholder 2"/>
          <p:cNvSpPr>
            <a:spLocks noGrp="1"/>
          </p:cNvSpPr>
          <p:nvPr>
            <p:ph idx="1"/>
          </p:nvPr>
        </p:nvSpPr>
        <p:spPr>
          <a:xfrm>
            <a:off x="2438400" y="1676400"/>
            <a:ext cx="4114800" cy="4525963"/>
          </a:xfrm>
        </p:spPr>
        <p:txBody>
          <a:bodyPr>
            <a:normAutofit/>
          </a:bodyPr>
          <a:lstStyle/>
          <a:p>
            <a:r>
              <a:rPr lang="en-US" sz="4000" dirty="0" smtClean="0"/>
              <a:t>Requirements</a:t>
            </a:r>
          </a:p>
          <a:p>
            <a:r>
              <a:rPr lang="en-US" sz="4000" dirty="0" smtClean="0"/>
              <a:t>Design</a:t>
            </a:r>
          </a:p>
          <a:p>
            <a:r>
              <a:rPr lang="en-US" sz="4000" dirty="0" smtClean="0"/>
              <a:t>Implementation</a:t>
            </a:r>
          </a:p>
          <a:p>
            <a:r>
              <a:rPr lang="en-US" sz="4000" dirty="0" smtClean="0"/>
              <a:t>Test</a:t>
            </a:r>
          </a:p>
          <a:p>
            <a:r>
              <a:rPr lang="en-US" sz="4000" dirty="0" smtClean="0"/>
              <a:t>Maintenance</a:t>
            </a:r>
            <a:endParaRPr lang="en-US" sz="40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1589</TotalTime>
  <Words>1024</Words>
  <Application>Microsoft Office PowerPoint</Application>
  <PresentationFormat>On-screen Show (4:3)</PresentationFormat>
  <Paragraphs>189</Paragraphs>
  <Slides>21</Slides>
  <Notes>2</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Technic</vt:lpstr>
      <vt:lpstr>Software Engineering</vt:lpstr>
      <vt:lpstr>Engineering</vt:lpstr>
      <vt:lpstr>Software Engineering  vs.  Other Engineering Disciplines</vt:lpstr>
      <vt:lpstr>Software Engineering Objective</vt:lpstr>
      <vt:lpstr>Common Mistakes</vt:lpstr>
      <vt:lpstr>Different Types of Projects</vt:lpstr>
      <vt:lpstr>All software projects are different</vt:lpstr>
      <vt:lpstr>Transparency</vt:lpstr>
      <vt:lpstr>Software Engineering Process</vt:lpstr>
      <vt:lpstr>Fundamental Steps</vt:lpstr>
      <vt:lpstr>Why Written Requirements?</vt:lpstr>
      <vt:lpstr>Documentation Principles</vt:lpstr>
      <vt:lpstr>Mars Climate Orbiter (December 1998) </vt:lpstr>
      <vt:lpstr>Our Requirements Phase</vt:lpstr>
      <vt:lpstr>Concept: Essence of Project</vt:lpstr>
      <vt:lpstr>Process</vt:lpstr>
      <vt:lpstr>Understanding Users</vt:lpstr>
      <vt:lpstr>User Characterization</vt:lpstr>
      <vt:lpstr>Personas</vt:lpstr>
      <vt:lpstr>User Stories</vt:lpstr>
      <vt:lpstr>Why User Stories</vt:lpstr>
    </vt:vector>
  </TitlesOfParts>
  <Company>University of North Carolina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Department of Computer Science</dc:creator>
  <cp:lastModifiedBy>Department of Computer Science</cp:lastModifiedBy>
  <cp:revision>105</cp:revision>
  <dcterms:created xsi:type="dcterms:W3CDTF">2009-08-26T18:24:12Z</dcterms:created>
  <dcterms:modified xsi:type="dcterms:W3CDTF">2011-09-07T19:24:40Z</dcterms:modified>
</cp:coreProperties>
</file>