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1"/>
  </p:notesMasterIdLst>
  <p:sldIdLst>
    <p:sldId id="318" r:id="rId2"/>
    <p:sldId id="366" r:id="rId3"/>
    <p:sldId id="367" r:id="rId4"/>
    <p:sldId id="365" r:id="rId5"/>
    <p:sldId id="368" r:id="rId6"/>
    <p:sldId id="361" r:id="rId7"/>
    <p:sldId id="362" r:id="rId8"/>
    <p:sldId id="363" r:id="rId9"/>
    <p:sldId id="392" r:id="rId10"/>
    <p:sldId id="370" r:id="rId11"/>
    <p:sldId id="371" r:id="rId12"/>
    <p:sldId id="377" r:id="rId13"/>
    <p:sldId id="369" r:id="rId14"/>
    <p:sldId id="329" r:id="rId15"/>
    <p:sldId id="330" r:id="rId16"/>
    <p:sldId id="372" r:id="rId17"/>
    <p:sldId id="337" r:id="rId18"/>
    <p:sldId id="332" r:id="rId19"/>
    <p:sldId id="333" r:id="rId20"/>
    <p:sldId id="339" r:id="rId21"/>
    <p:sldId id="373" r:id="rId22"/>
    <p:sldId id="343" r:id="rId23"/>
    <p:sldId id="344" r:id="rId24"/>
    <p:sldId id="345" r:id="rId25"/>
    <p:sldId id="374" r:id="rId26"/>
    <p:sldId id="378" r:id="rId27"/>
    <p:sldId id="376" r:id="rId28"/>
    <p:sldId id="347" r:id="rId29"/>
    <p:sldId id="35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76" autoAdjust="0"/>
  </p:normalViewPr>
  <p:slideViewPr>
    <p:cSldViewPr>
      <p:cViewPr varScale="1">
        <p:scale>
          <a:sx n="71" d="100"/>
          <a:sy n="71" d="100"/>
        </p:scale>
        <p:origin x="-96" y="-1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CD8C1E-CBBA-4114-B634-869C11EE7479}"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US"/>
        </a:p>
      </dgm:t>
    </dgm:pt>
    <dgm:pt modelId="{28098156-699F-40BF-9B93-EA83DEAB5D8F}">
      <dgm:prSet phldrT="[Text]"/>
      <dgm:spPr/>
      <dgm:t>
        <a:bodyPr/>
        <a:lstStyle/>
        <a:p>
          <a:r>
            <a:rPr lang="en-US" dirty="0" smtClean="0"/>
            <a:t>user stories and personas</a:t>
          </a:r>
          <a:endParaRPr lang="en-US" dirty="0"/>
        </a:p>
      </dgm:t>
    </dgm:pt>
    <dgm:pt modelId="{A6C6CAA7-EBF2-461A-B930-298BB4A67E00}" type="parTrans" cxnId="{D789427C-C32A-4823-A2E2-AC3A00F2E3C2}">
      <dgm:prSet/>
      <dgm:spPr/>
      <dgm:t>
        <a:bodyPr/>
        <a:lstStyle/>
        <a:p>
          <a:endParaRPr lang="en-US"/>
        </a:p>
      </dgm:t>
    </dgm:pt>
    <dgm:pt modelId="{F7AC8D14-944D-4CA1-8D1F-65E433ADB84B}" type="sibTrans" cxnId="{D789427C-C32A-4823-A2E2-AC3A00F2E3C2}">
      <dgm:prSet/>
      <dgm:spPr/>
      <dgm:t>
        <a:bodyPr/>
        <a:lstStyle/>
        <a:p>
          <a:endParaRPr lang="en-US"/>
        </a:p>
      </dgm:t>
    </dgm:pt>
    <dgm:pt modelId="{40C785CD-CE0C-4BE0-9A8C-5860B5A2B278}">
      <dgm:prSet phldrT="[Text]"/>
      <dgm:spPr/>
      <dgm:t>
        <a:bodyPr/>
        <a:lstStyle/>
        <a:p>
          <a:r>
            <a:rPr lang="en-US" dirty="0" smtClean="0"/>
            <a:t>use cases and user types</a:t>
          </a:r>
          <a:endParaRPr lang="en-US" dirty="0"/>
        </a:p>
      </dgm:t>
    </dgm:pt>
    <dgm:pt modelId="{F173C231-AD3E-42C4-981D-CBEE1EED4935}" type="parTrans" cxnId="{6EC8565B-A58D-4F88-8E09-DFA7188E9B8E}">
      <dgm:prSet/>
      <dgm:spPr/>
      <dgm:t>
        <a:bodyPr/>
        <a:lstStyle/>
        <a:p>
          <a:endParaRPr lang="en-US"/>
        </a:p>
      </dgm:t>
    </dgm:pt>
    <dgm:pt modelId="{23AADA59-046F-4095-93A9-E7E334A155DA}" type="sibTrans" cxnId="{6EC8565B-A58D-4F88-8E09-DFA7188E9B8E}">
      <dgm:prSet/>
      <dgm:spPr/>
      <dgm:t>
        <a:bodyPr/>
        <a:lstStyle/>
        <a:p>
          <a:endParaRPr lang="en-US"/>
        </a:p>
      </dgm:t>
    </dgm:pt>
    <dgm:pt modelId="{2990D2F1-43EF-447A-AFD6-92959BCAA022}">
      <dgm:prSet phldrT="[Text]"/>
      <dgm:spPr/>
      <dgm:t>
        <a:bodyPr/>
        <a:lstStyle/>
        <a:p>
          <a:r>
            <a:rPr lang="en-US" dirty="0" smtClean="0"/>
            <a:t>requirements</a:t>
          </a:r>
          <a:endParaRPr lang="en-US" dirty="0"/>
        </a:p>
      </dgm:t>
    </dgm:pt>
    <dgm:pt modelId="{ACBA3D2F-BFDA-4FE8-A3E8-BFDC005B9D5C}" type="parTrans" cxnId="{D371D110-ED10-4619-9F6B-43AEA9970781}">
      <dgm:prSet/>
      <dgm:spPr/>
      <dgm:t>
        <a:bodyPr/>
        <a:lstStyle/>
        <a:p>
          <a:endParaRPr lang="en-US"/>
        </a:p>
      </dgm:t>
    </dgm:pt>
    <dgm:pt modelId="{556062EB-B949-4C15-B9D4-A254FE1B886F}" type="sibTrans" cxnId="{D371D110-ED10-4619-9F6B-43AEA9970781}">
      <dgm:prSet/>
      <dgm:spPr/>
      <dgm:t>
        <a:bodyPr/>
        <a:lstStyle/>
        <a:p>
          <a:endParaRPr lang="en-US"/>
        </a:p>
      </dgm:t>
    </dgm:pt>
    <dgm:pt modelId="{4731594B-8158-4BCD-A22E-BA31A5687754}">
      <dgm:prSet/>
      <dgm:spPr/>
      <dgm:t>
        <a:bodyPr/>
        <a:lstStyle/>
        <a:p>
          <a:r>
            <a:rPr lang="en-US" dirty="0" smtClean="0"/>
            <a:t>functional spec</a:t>
          </a:r>
          <a:endParaRPr lang="en-US" dirty="0"/>
        </a:p>
      </dgm:t>
    </dgm:pt>
    <dgm:pt modelId="{3988C4A0-FFE9-464C-B40F-F41AE688C6C6}" type="parTrans" cxnId="{F1907DEF-28E7-447E-83EB-7F3FFB3A6B99}">
      <dgm:prSet/>
      <dgm:spPr/>
    </dgm:pt>
    <dgm:pt modelId="{DE43FDF9-95E3-497B-A2CB-CB6F2F9716FA}" type="sibTrans" cxnId="{F1907DEF-28E7-447E-83EB-7F3FFB3A6B99}">
      <dgm:prSet/>
      <dgm:spPr/>
      <dgm:t>
        <a:bodyPr/>
        <a:lstStyle/>
        <a:p>
          <a:endParaRPr lang="en-US"/>
        </a:p>
      </dgm:t>
    </dgm:pt>
    <dgm:pt modelId="{3C8AAEF9-7192-47C2-B0FD-9930BDBBA3D4}">
      <dgm:prSet/>
      <dgm:spPr/>
      <dgm:t>
        <a:bodyPr/>
        <a:lstStyle/>
        <a:p>
          <a:r>
            <a:rPr lang="en-US" dirty="0" smtClean="0"/>
            <a:t>user manual and plan</a:t>
          </a:r>
          <a:endParaRPr lang="en-US" dirty="0"/>
        </a:p>
      </dgm:t>
    </dgm:pt>
    <dgm:pt modelId="{41F28EFD-8564-4BB6-8036-F80FD5B28FAC}" type="parTrans" cxnId="{9D026A26-0A51-44EA-B20F-4CC2095FD105}">
      <dgm:prSet/>
      <dgm:spPr/>
    </dgm:pt>
    <dgm:pt modelId="{49EB30FE-4641-4E5E-B9DD-BEFE51479726}" type="sibTrans" cxnId="{9D026A26-0A51-44EA-B20F-4CC2095FD105}">
      <dgm:prSet/>
      <dgm:spPr/>
    </dgm:pt>
    <dgm:pt modelId="{53268BDC-895B-4AFB-9418-9D67EF9637D8}" type="pres">
      <dgm:prSet presAssocID="{29CD8C1E-CBBA-4114-B634-869C11EE7479}" presName="outerComposite" presStyleCnt="0">
        <dgm:presLayoutVars>
          <dgm:chMax val="5"/>
          <dgm:dir/>
          <dgm:resizeHandles val="exact"/>
        </dgm:presLayoutVars>
      </dgm:prSet>
      <dgm:spPr/>
      <dgm:t>
        <a:bodyPr/>
        <a:lstStyle/>
        <a:p>
          <a:endParaRPr lang="en-US"/>
        </a:p>
      </dgm:t>
    </dgm:pt>
    <dgm:pt modelId="{30AD729A-F420-438A-AC0A-F4786D980BBE}" type="pres">
      <dgm:prSet presAssocID="{29CD8C1E-CBBA-4114-B634-869C11EE7479}" presName="dummyMaxCanvas" presStyleCnt="0">
        <dgm:presLayoutVars/>
      </dgm:prSet>
      <dgm:spPr/>
    </dgm:pt>
    <dgm:pt modelId="{25B0C3AC-CA88-4C47-AF07-5C815F678FEF}" type="pres">
      <dgm:prSet presAssocID="{29CD8C1E-CBBA-4114-B634-869C11EE7479}" presName="FiveNodes_1" presStyleLbl="node1" presStyleIdx="0" presStyleCnt="5">
        <dgm:presLayoutVars>
          <dgm:bulletEnabled val="1"/>
        </dgm:presLayoutVars>
      </dgm:prSet>
      <dgm:spPr/>
      <dgm:t>
        <a:bodyPr/>
        <a:lstStyle/>
        <a:p>
          <a:endParaRPr lang="en-US"/>
        </a:p>
      </dgm:t>
    </dgm:pt>
    <dgm:pt modelId="{BC6DC375-0E05-4D6D-ACBF-3BE3C3904C24}" type="pres">
      <dgm:prSet presAssocID="{29CD8C1E-CBBA-4114-B634-869C11EE7479}" presName="FiveNodes_2" presStyleLbl="node1" presStyleIdx="1" presStyleCnt="5">
        <dgm:presLayoutVars>
          <dgm:bulletEnabled val="1"/>
        </dgm:presLayoutVars>
      </dgm:prSet>
      <dgm:spPr/>
      <dgm:t>
        <a:bodyPr/>
        <a:lstStyle/>
        <a:p>
          <a:endParaRPr lang="en-US"/>
        </a:p>
      </dgm:t>
    </dgm:pt>
    <dgm:pt modelId="{EAE0E3B2-3434-48A2-BD28-B45CE6A9148E}" type="pres">
      <dgm:prSet presAssocID="{29CD8C1E-CBBA-4114-B634-869C11EE7479}" presName="FiveNodes_3" presStyleLbl="node1" presStyleIdx="2" presStyleCnt="5">
        <dgm:presLayoutVars>
          <dgm:bulletEnabled val="1"/>
        </dgm:presLayoutVars>
      </dgm:prSet>
      <dgm:spPr/>
      <dgm:t>
        <a:bodyPr/>
        <a:lstStyle/>
        <a:p>
          <a:endParaRPr lang="en-US"/>
        </a:p>
      </dgm:t>
    </dgm:pt>
    <dgm:pt modelId="{73E8D843-A338-42EE-9402-4C5F9259E1AC}" type="pres">
      <dgm:prSet presAssocID="{29CD8C1E-CBBA-4114-B634-869C11EE7479}" presName="FiveNodes_4" presStyleLbl="node1" presStyleIdx="3" presStyleCnt="5">
        <dgm:presLayoutVars>
          <dgm:bulletEnabled val="1"/>
        </dgm:presLayoutVars>
      </dgm:prSet>
      <dgm:spPr/>
      <dgm:t>
        <a:bodyPr/>
        <a:lstStyle/>
        <a:p>
          <a:endParaRPr lang="en-US"/>
        </a:p>
      </dgm:t>
    </dgm:pt>
    <dgm:pt modelId="{C5997665-A068-4115-A5EB-81AA85684FB3}" type="pres">
      <dgm:prSet presAssocID="{29CD8C1E-CBBA-4114-B634-869C11EE7479}" presName="FiveNodes_5" presStyleLbl="node1" presStyleIdx="4" presStyleCnt="5">
        <dgm:presLayoutVars>
          <dgm:bulletEnabled val="1"/>
        </dgm:presLayoutVars>
      </dgm:prSet>
      <dgm:spPr/>
      <dgm:t>
        <a:bodyPr/>
        <a:lstStyle/>
        <a:p>
          <a:endParaRPr lang="en-US"/>
        </a:p>
      </dgm:t>
    </dgm:pt>
    <dgm:pt modelId="{618FDE15-F12B-4B13-B218-58571D7AE55B}" type="pres">
      <dgm:prSet presAssocID="{29CD8C1E-CBBA-4114-B634-869C11EE7479}" presName="FiveConn_1-2" presStyleLbl="fgAccFollowNode1" presStyleIdx="0" presStyleCnt="4">
        <dgm:presLayoutVars>
          <dgm:bulletEnabled val="1"/>
        </dgm:presLayoutVars>
      </dgm:prSet>
      <dgm:spPr/>
      <dgm:t>
        <a:bodyPr/>
        <a:lstStyle/>
        <a:p>
          <a:endParaRPr lang="en-US"/>
        </a:p>
      </dgm:t>
    </dgm:pt>
    <dgm:pt modelId="{FA6B32B2-10D9-48C9-9912-857DCE6A4E70}" type="pres">
      <dgm:prSet presAssocID="{29CD8C1E-CBBA-4114-B634-869C11EE7479}" presName="FiveConn_2-3" presStyleLbl="fgAccFollowNode1" presStyleIdx="1" presStyleCnt="4">
        <dgm:presLayoutVars>
          <dgm:bulletEnabled val="1"/>
        </dgm:presLayoutVars>
      </dgm:prSet>
      <dgm:spPr/>
      <dgm:t>
        <a:bodyPr/>
        <a:lstStyle/>
        <a:p>
          <a:endParaRPr lang="en-US"/>
        </a:p>
      </dgm:t>
    </dgm:pt>
    <dgm:pt modelId="{C040CC5A-0111-4C92-A388-BCEDD0B4689C}" type="pres">
      <dgm:prSet presAssocID="{29CD8C1E-CBBA-4114-B634-869C11EE7479}" presName="FiveConn_3-4" presStyleLbl="fgAccFollowNode1" presStyleIdx="2" presStyleCnt="4">
        <dgm:presLayoutVars>
          <dgm:bulletEnabled val="1"/>
        </dgm:presLayoutVars>
      </dgm:prSet>
      <dgm:spPr/>
      <dgm:t>
        <a:bodyPr/>
        <a:lstStyle/>
        <a:p>
          <a:endParaRPr lang="en-US"/>
        </a:p>
      </dgm:t>
    </dgm:pt>
    <dgm:pt modelId="{E6B88AD6-F556-4B77-9276-88C0245023FA}" type="pres">
      <dgm:prSet presAssocID="{29CD8C1E-CBBA-4114-B634-869C11EE7479}" presName="FiveConn_4-5" presStyleLbl="fgAccFollowNode1" presStyleIdx="3" presStyleCnt="4">
        <dgm:presLayoutVars>
          <dgm:bulletEnabled val="1"/>
        </dgm:presLayoutVars>
      </dgm:prSet>
      <dgm:spPr/>
      <dgm:t>
        <a:bodyPr/>
        <a:lstStyle/>
        <a:p>
          <a:endParaRPr lang="en-US"/>
        </a:p>
      </dgm:t>
    </dgm:pt>
    <dgm:pt modelId="{EB600CDA-DF72-4204-998B-677D3DD478D1}" type="pres">
      <dgm:prSet presAssocID="{29CD8C1E-CBBA-4114-B634-869C11EE7479}" presName="FiveNodes_1_text" presStyleLbl="node1" presStyleIdx="4" presStyleCnt="5">
        <dgm:presLayoutVars>
          <dgm:bulletEnabled val="1"/>
        </dgm:presLayoutVars>
      </dgm:prSet>
      <dgm:spPr/>
      <dgm:t>
        <a:bodyPr/>
        <a:lstStyle/>
        <a:p>
          <a:endParaRPr lang="en-US"/>
        </a:p>
      </dgm:t>
    </dgm:pt>
    <dgm:pt modelId="{0FA86B45-F2CD-4E63-8119-C08AD4F7BFC5}" type="pres">
      <dgm:prSet presAssocID="{29CD8C1E-CBBA-4114-B634-869C11EE7479}" presName="FiveNodes_2_text" presStyleLbl="node1" presStyleIdx="4" presStyleCnt="5">
        <dgm:presLayoutVars>
          <dgm:bulletEnabled val="1"/>
        </dgm:presLayoutVars>
      </dgm:prSet>
      <dgm:spPr/>
      <dgm:t>
        <a:bodyPr/>
        <a:lstStyle/>
        <a:p>
          <a:endParaRPr lang="en-US"/>
        </a:p>
      </dgm:t>
    </dgm:pt>
    <dgm:pt modelId="{0EC9382F-253B-4E1E-8412-7A34586B3C33}" type="pres">
      <dgm:prSet presAssocID="{29CD8C1E-CBBA-4114-B634-869C11EE7479}" presName="FiveNodes_3_text" presStyleLbl="node1" presStyleIdx="4" presStyleCnt="5">
        <dgm:presLayoutVars>
          <dgm:bulletEnabled val="1"/>
        </dgm:presLayoutVars>
      </dgm:prSet>
      <dgm:spPr/>
      <dgm:t>
        <a:bodyPr/>
        <a:lstStyle/>
        <a:p>
          <a:endParaRPr lang="en-US"/>
        </a:p>
      </dgm:t>
    </dgm:pt>
    <dgm:pt modelId="{3AD92D98-8CF2-42C4-ACAD-CD69367F9C1F}" type="pres">
      <dgm:prSet presAssocID="{29CD8C1E-CBBA-4114-B634-869C11EE7479}" presName="FiveNodes_4_text" presStyleLbl="node1" presStyleIdx="4" presStyleCnt="5">
        <dgm:presLayoutVars>
          <dgm:bulletEnabled val="1"/>
        </dgm:presLayoutVars>
      </dgm:prSet>
      <dgm:spPr/>
      <dgm:t>
        <a:bodyPr/>
        <a:lstStyle/>
        <a:p>
          <a:endParaRPr lang="en-US"/>
        </a:p>
      </dgm:t>
    </dgm:pt>
    <dgm:pt modelId="{B92D055E-0CF0-417C-8D94-F0125ECE2B66}" type="pres">
      <dgm:prSet presAssocID="{29CD8C1E-CBBA-4114-B634-869C11EE7479}" presName="FiveNodes_5_text" presStyleLbl="node1" presStyleIdx="4" presStyleCnt="5">
        <dgm:presLayoutVars>
          <dgm:bulletEnabled val="1"/>
        </dgm:presLayoutVars>
      </dgm:prSet>
      <dgm:spPr/>
      <dgm:t>
        <a:bodyPr/>
        <a:lstStyle/>
        <a:p>
          <a:endParaRPr lang="en-US"/>
        </a:p>
      </dgm:t>
    </dgm:pt>
  </dgm:ptLst>
  <dgm:cxnLst>
    <dgm:cxn modelId="{4D170212-EF17-4196-887D-E288829A6C82}" type="presOf" srcId="{3C8AAEF9-7192-47C2-B0FD-9930BDBBA3D4}" destId="{B92D055E-0CF0-417C-8D94-F0125ECE2B66}" srcOrd="1" destOrd="0" presId="urn:microsoft.com/office/officeart/2005/8/layout/vProcess5"/>
    <dgm:cxn modelId="{D789427C-C32A-4823-A2E2-AC3A00F2E3C2}" srcId="{29CD8C1E-CBBA-4114-B634-869C11EE7479}" destId="{28098156-699F-40BF-9B93-EA83DEAB5D8F}" srcOrd="0" destOrd="0" parTransId="{A6C6CAA7-EBF2-461A-B930-298BB4A67E00}" sibTransId="{F7AC8D14-944D-4CA1-8D1F-65E433ADB84B}"/>
    <dgm:cxn modelId="{07B24BA7-07BD-447F-B587-65B8BD3870C0}" type="presOf" srcId="{40C785CD-CE0C-4BE0-9A8C-5860B5A2B278}" destId="{0FA86B45-F2CD-4E63-8119-C08AD4F7BFC5}" srcOrd="1" destOrd="0" presId="urn:microsoft.com/office/officeart/2005/8/layout/vProcess5"/>
    <dgm:cxn modelId="{D371D110-ED10-4619-9F6B-43AEA9970781}" srcId="{29CD8C1E-CBBA-4114-B634-869C11EE7479}" destId="{2990D2F1-43EF-447A-AFD6-92959BCAA022}" srcOrd="2" destOrd="0" parTransId="{ACBA3D2F-BFDA-4FE8-A3E8-BFDC005B9D5C}" sibTransId="{556062EB-B949-4C15-B9D4-A254FE1B886F}"/>
    <dgm:cxn modelId="{FB1A1C0E-6374-4209-872D-094774FAD115}" type="presOf" srcId="{4731594B-8158-4BCD-A22E-BA31A5687754}" destId="{3AD92D98-8CF2-42C4-ACAD-CD69367F9C1F}" srcOrd="1" destOrd="0" presId="urn:microsoft.com/office/officeart/2005/8/layout/vProcess5"/>
    <dgm:cxn modelId="{A9CCDB19-7C00-49BE-8EA6-448CA6C241C2}" type="presOf" srcId="{23AADA59-046F-4095-93A9-E7E334A155DA}" destId="{FA6B32B2-10D9-48C9-9912-857DCE6A4E70}" srcOrd="0" destOrd="0" presId="urn:microsoft.com/office/officeart/2005/8/layout/vProcess5"/>
    <dgm:cxn modelId="{46262072-5316-4803-91A3-B1F93565B01D}" type="presOf" srcId="{29CD8C1E-CBBA-4114-B634-869C11EE7479}" destId="{53268BDC-895B-4AFB-9418-9D67EF9637D8}" srcOrd="0" destOrd="0" presId="urn:microsoft.com/office/officeart/2005/8/layout/vProcess5"/>
    <dgm:cxn modelId="{F1907DEF-28E7-447E-83EB-7F3FFB3A6B99}" srcId="{29CD8C1E-CBBA-4114-B634-869C11EE7479}" destId="{4731594B-8158-4BCD-A22E-BA31A5687754}" srcOrd="3" destOrd="0" parTransId="{3988C4A0-FFE9-464C-B40F-F41AE688C6C6}" sibTransId="{DE43FDF9-95E3-497B-A2CB-CB6F2F9716FA}"/>
    <dgm:cxn modelId="{C1B99B5E-53CB-4450-8A6B-320C1AE8B451}" type="presOf" srcId="{2990D2F1-43EF-447A-AFD6-92959BCAA022}" destId="{0EC9382F-253B-4E1E-8412-7A34586B3C33}" srcOrd="1" destOrd="0" presId="urn:microsoft.com/office/officeart/2005/8/layout/vProcess5"/>
    <dgm:cxn modelId="{9CBE2DDE-0A13-465A-A713-9D9ABE9F22AF}" type="presOf" srcId="{28098156-699F-40BF-9B93-EA83DEAB5D8F}" destId="{EB600CDA-DF72-4204-998B-677D3DD478D1}" srcOrd="1" destOrd="0" presId="urn:microsoft.com/office/officeart/2005/8/layout/vProcess5"/>
    <dgm:cxn modelId="{DA8FDB12-C57C-40B4-87D1-831021D8744C}" type="presOf" srcId="{4731594B-8158-4BCD-A22E-BA31A5687754}" destId="{73E8D843-A338-42EE-9402-4C5F9259E1AC}" srcOrd="0" destOrd="0" presId="urn:microsoft.com/office/officeart/2005/8/layout/vProcess5"/>
    <dgm:cxn modelId="{56F41F8F-CEA6-4A07-8613-34B7E44F15EE}" type="presOf" srcId="{3C8AAEF9-7192-47C2-B0FD-9930BDBBA3D4}" destId="{C5997665-A068-4115-A5EB-81AA85684FB3}" srcOrd="0" destOrd="0" presId="urn:microsoft.com/office/officeart/2005/8/layout/vProcess5"/>
    <dgm:cxn modelId="{29B229C0-78CA-42CF-80E9-9B9848FD174D}" type="presOf" srcId="{556062EB-B949-4C15-B9D4-A254FE1B886F}" destId="{C040CC5A-0111-4C92-A388-BCEDD0B4689C}" srcOrd="0" destOrd="0" presId="urn:microsoft.com/office/officeart/2005/8/layout/vProcess5"/>
    <dgm:cxn modelId="{6405DE65-0392-47F3-9172-0935FC8BC983}" type="presOf" srcId="{40C785CD-CE0C-4BE0-9A8C-5860B5A2B278}" destId="{BC6DC375-0E05-4D6D-ACBF-3BE3C3904C24}" srcOrd="0" destOrd="0" presId="urn:microsoft.com/office/officeart/2005/8/layout/vProcess5"/>
    <dgm:cxn modelId="{A95A45BA-2F95-46A4-AC35-65F86244C6D2}" type="presOf" srcId="{28098156-699F-40BF-9B93-EA83DEAB5D8F}" destId="{25B0C3AC-CA88-4C47-AF07-5C815F678FEF}" srcOrd="0" destOrd="0" presId="urn:microsoft.com/office/officeart/2005/8/layout/vProcess5"/>
    <dgm:cxn modelId="{6C03D7CD-3BFD-44CA-B812-6551BA5AA20D}" type="presOf" srcId="{F7AC8D14-944D-4CA1-8D1F-65E433ADB84B}" destId="{618FDE15-F12B-4B13-B218-58571D7AE55B}" srcOrd="0" destOrd="0" presId="urn:microsoft.com/office/officeart/2005/8/layout/vProcess5"/>
    <dgm:cxn modelId="{467A37BE-66BC-4F33-A89F-396351B71ED1}" type="presOf" srcId="{2990D2F1-43EF-447A-AFD6-92959BCAA022}" destId="{EAE0E3B2-3434-48A2-BD28-B45CE6A9148E}" srcOrd="0" destOrd="0" presId="urn:microsoft.com/office/officeart/2005/8/layout/vProcess5"/>
    <dgm:cxn modelId="{8AF8AD7B-0774-432C-9791-E3C3905E3CED}" type="presOf" srcId="{DE43FDF9-95E3-497B-A2CB-CB6F2F9716FA}" destId="{E6B88AD6-F556-4B77-9276-88C0245023FA}" srcOrd="0" destOrd="0" presId="urn:microsoft.com/office/officeart/2005/8/layout/vProcess5"/>
    <dgm:cxn modelId="{9D026A26-0A51-44EA-B20F-4CC2095FD105}" srcId="{29CD8C1E-CBBA-4114-B634-869C11EE7479}" destId="{3C8AAEF9-7192-47C2-B0FD-9930BDBBA3D4}" srcOrd="4" destOrd="0" parTransId="{41F28EFD-8564-4BB6-8036-F80FD5B28FAC}" sibTransId="{49EB30FE-4641-4E5E-B9DD-BEFE51479726}"/>
    <dgm:cxn modelId="{6EC8565B-A58D-4F88-8E09-DFA7188E9B8E}" srcId="{29CD8C1E-CBBA-4114-B634-869C11EE7479}" destId="{40C785CD-CE0C-4BE0-9A8C-5860B5A2B278}" srcOrd="1" destOrd="0" parTransId="{F173C231-AD3E-42C4-981D-CBEE1EED4935}" sibTransId="{23AADA59-046F-4095-93A9-E7E334A155DA}"/>
    <dgm:cxn modelId="{CE3F2387-EB4B-42E0-8607-C98EC43EA1D1}" type="presParOf" srcId="{53268BDC-895B-4AFB-9418-9D67EF9637D8}" destId="{30AD729A-F420-438A-AC0A-F4786D980BBE}" srcOrd="0" destOrd="0" presId="urn:microsoft.com/office/officeart/2005/8/layout/vProcess5"/>
    <dgm:cxn modelId="{889DD41A-7F42-4E1B-866F-BF9846F34BBD}" type="presParOf" srcId="{53268BDC-895B-4AFB-9418-9D67EF9637D8}" destId="{25B0C3AC-CA88-4C47-AF07-5C815F678FEF}" srcOrd="1" destOrd="0" presId="urn:microsoft.com/office/officeart/2005/8/layout/vProcess5"/>
    <dgm:cxn modelId="{61929144-4762-4E44-BA34-D1B0EE4E01AA}" type="presParOf" srcId="{53268BDC-895B-4AFB-9418-9D67EF9637D8}" destId="{BC6DC375-0E05-4D6D-ACBF-3BE3C3904C24}" srcOrd="2" destOrd="0" presId="urn:microsoft.com/office/officeart/2005/8/layout/vProcess5"/>
    <dgm:cxn modelId="{61BA33C9-049F-4645-8474-4A1598278165}" type="presParOf" srcId="{53268BDC-895B-4AFB-9418-9D67EF9637D8}" destId="{EAE0E3B2-3434-48A2-BD28-B45CE6A9148E}" srcOrd="3" destOrd="0" presId="urn:microsoft.com/office/officeart/2005/8/layout/vProcess5"/>
    <dgm:cxn modelId="{4ED836F5-4020-49FA-85DB-ACD45E607C09}" type="presParOf" srcId="{53268BDC-895B-4AFB-9418-9D67EF9637D8}" destId="{73E8D843-A338-42EE-9402-4C5F9259E1AC}" srcOrd="4" destOrd="0" presId="urn:microsoft.com/office/officeart/2005/8/layout/vProcess5"/>
    <dgm:cxn modelId="{FB972292-D36E-4D92-B109-C800E2DBA6DF}" type="presParOf" srcId="{53268BDC-895B-4AFB-9418-9D67EF9637D8}" destId="{C5997665-A068-4115-A5EB-81AA85684FB3}" srcOrd="5" destOrd="0" presId="urn:microsoft.com/office/officeart/2005/8/layout/vProcess5"/>
    <dgm:cxn modelId="{F6531717-E7D7-4B01-864A-E0562A9E5397}" type="presParOf" srcId="{53268BDC-895B-4AFB-9418-9D67EF9637D8}" destId="{618FDE15-F12B-4B13-B218-58571D7AE55B}" srcOrd="6" destOrd="0" presId="urn:microsoft.com/office/officeart/2005/8/layout/vProcess5"/>
    <dgm:cxn modelId="{9E0F04DC-544B-45E7-8633-F2C69FFA6328}" type="presParOf" srcId="{53268BDC-895B-4AFB-9418-9D67EF9637D8}" destId="{FA6B32B2-10D9-48C9-9912-857DCE6A4E70}" srcOrd="7" destOrd="0" presId="urn:microsoft.com/office/officeart/2005/8/layout/vProcess5"/>
    <dgm:cxn modelId="{9AE1157B-1066-4E4B-8F36-430004050DFA}" type="presParOf" srcId="{53268BDC-895B-4AFB-9418-9D67EF9637D8}" destId="{C040CC5A-0111-4C92-A388-BCEDD0B4689C}" srcOrd="8" destOrd="0" presId="urn:microsoft.com/office/officeart/2005/8/layout/vProcess5"/>
    <dgm:cxn modelId="{3F40577E-E86D-4582-9D03-56E31F987DEC}" type="presParOf" srcId="{53268BDC-895B-4AFB-9418-9D67EF9637D8}" destId="{E6B88AD6-F556-4B77-9276-88C0245023FA}" srcOrd="9" destOrd="0" presId="urn:microsoft.com/office/officeart/2005/8/layout/vProcess5"/>
    <dgm:cxn modelId="{991435D3-6A51-4A20-BEBF-22B5CAF3F70D}" type="presParOf" srcId="{53268BDC-895B-4AFB-9418-9D67EF9637D8}" destId="{EB600CDA-DF72-4204-998B-677D3DD478D1}" srcOrd="10" destOrd="0" presId="urn:microsoft.com/office/officeart/2005/8/layout/vProcess5"/>
    <dgm:cxn modelId="{6D5FE166-0341-4327-9814-420499721DB6}" type="presParOf" srcId="{53268BDC-895B-4AFB-9418-9D67EF9637D8}" destId="{0FA86B45-F2CD-4E63-8119-C08AD4F7BFC5}" srcOrd="11" destOrd="0" presId="urn:microsoft.com/office/officeart/2005/8/layout/vProcess5"/>
    <dgm:cxn modelId="{DA9F1C0B-60B4-415E-BB0B-DC612E2BFCEB}" type="presParOf" srcId="{53268BDC-895B-4AFB-9418-9D67EF9637D8}" destId="{0EC9382F-253B-4E1E-8412-7A34586B3C33}" srcOrd="12" destOrd="0" presId="urn:microsoft.com/office/officeart/2005/8/layout/vProcess5"/>
    <dgm:cxn modelId="{D523C10E-C9BE-4A03-AC46-FA59797C78F3}" type="presParOf" srcId="{53268BDC-895B-4AFB-9418-9D67EF9637D8}" destId="{3AD92D98-8CF2-42C4-ACAD-CD69367F9C1F}" srcOrd="13" destOrd="0" presId="urn:microsoft.com/office/officeart/2005/8/layout/vProcess5"/>
    <dgm:cxn modelId="{8F5954A7-3A27-4FED-B0A7-46F49F6582D2}" type="presParOf" srcId="{53268BDC-895B-4AFB-9418-9D67EF9637D8}" destId="{B92D055E-0CF0-417C-8D94-F0125ECE2B66}" srcOrd="14"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B0C3AC-CA88-4C47-AF07-5C815F678FEF}">
      <dsp:nvSpPr>
        <dsp:cNvPr id="0" name=""/>
        <dsp:cNvSpPr/>
      </dsp:nvSpPr>
      <dsp:spPr>
        <a:xfrm>
          <a:off x="0" y="0"/>
          <a:ext cx="5750052" cy="81467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user stories and personas</a:t>
          </a:r>
          <a:endParaRPr lang="en-US" sz="3100" kern="1200" dirty="0"/>
        </a:p>
      </dsp:txBody>
      <dsp:txXfrm>
        <a:off x="0" y="0"/>
        <a:ext cx="4823361" cy="814673"/>
      </dsp:txXfrm>
    </dsp:sp>
    <dsp:sp modelId="{BC6DC375-0E05-4D6D-ACBF-3BE3C3904C24}">
      <dsp:nvSpPr>
        <dsp:cNvPr id="0" name=""/>
        <dsp:cNvSpPr/>
      </dsp:nvSpPr>
      <dsp:spPr>
        <a:xfrm>
          <a:off x="429387" y="927822"/>
          <a:ext cx="5750052" cy="814673"/>
        </a:xfrm>
        <a:prstGeom prst="roundRect">
          <a:avLst>
            <a:gd name="adj" fmla="val 10000"/>
          </a:avLst>
        </a:prstGeom>
        <a:solidFill>
          <a:schemeClr val="accent3">
            <a:hueOff val="-2419866"/>
            <a:satOff val="809"/>
            <a:lumOff val="-353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use cases and user types</a:t>
          </a:r>
          <a:endParaRPr lang="en-US" sz="3100" kern="1200" dirty="0"/>
        </a:p>
      </dsp:txBody>
      <dsp:txXfrm>
        <a:off x="429387" y="927822"/>
        <a:ext cx="4791127" cy="814673"/>
      </dsp:txXfrm>
    </dsp:sp>
    <dsp:sp modelId="{EAE0E3B2-3434-48A2-BD28-B45CE6A9148E}">
      <dsp:nvSpPr>
        <dsp:cNvPr id="0" name=""/>
        <dsp:cNvSpPr/>
      </dsp:nvSpPr>
      <dsp:spPr>
        <a:xfrm>
          <a:off x="858774" y="1855644"/>
          <a:ext cx="5750052" cy="814673"/>
        </a:xfrm>
        <a:prstGeom prst="roundRect">
          <a:avLst>
            <a:gd name="adj" fmla="val 10000"/>
          </a:avLst>
        </a:prstGeom>
        <a:solidFill>
          <a:schemeClr val="accent3">
            <a:hueOff val="-4839731"/>
            <a:satOff val="1619"/>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requirements</a:t>
          </a:r>
          <a:endParaRPr lang="en-US" sz="3100" kern="1200" dirty="0"/>
        </a:p>
      </dsp:txBody>
      <dsp:txXfrm>
        <a:off x="858774" y="1855644"/>
        <a:ext cx="4791127" cy="814673"/>
      </dsp:txXfrm>
    </dsp:sp>
    <dsp:sp modelId="{73E8D843-A338-42EE-9402-4C5F9259E1AC}">
      <dsp:nvSpPr>
        <dsp:cNvPr id="0" name=""/>
        <dsp:cNvSpPr/>
      </dsp:nvSpPr>
      <dsp:spPr>
        <a:xfrm>
          <a:off x="1288161" y="2783467"/>
          <a:ext cx="5750052" cy="814673"/>
        </a:xfrm>
        <a:prstGeom prst="roundRect">
          <a:avLst>
            <a:gd name="adj" fmla="val 10000"/>
          </a:avLst>
        </a:prstGeom>
        <a:solidFill>
          <a:schemeClr val="accent3">
            <a:hueOff val="-7259597"/>
            <a:satOff val="2428"/>
            <a:lumOff val="-105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functional spec</a:t>
          </a:r>
          <a:endParaRPr lang="en-US" sz="3100" kern="1200" dirty="0"/>
        </a:p>
      </dsp:txBody>
      <dsp:txXfrm>
        <a:off x="1288161" y="2783467"/>
        <a:ext cx="4791127" cy="814673"/>
      </dsp:txXfrm>
    </dsp:sp>
    <dsp:sp modelId="{C5997665-A068-4115-A5EB-81AA85684FB3}">
      <dsp:nvSpPr>
        <dsp:cNvPr id="0" name=""/>
        <dsp:cNvSpPr/>
      </dsp:nvSpPr>
      <dsp:spPr>
        <a:xfrm>
          <a:off x="1717548" y="3711289"/>
          <a:ext cx="5750052" cy="814673"/>
        </a:xfrm>
        <a:prstGeom prst="roundRect">
          <a:avLst>
            <a:gd name="adj" fmla="val 10000"/>
          </a:avLst>
        </a:prstGeom>
        <a:solidFill>
          <a:schemeClr val="accent3">
            <a:hueOff val="-9679462"/>
            <a:satOff val="3238"/>
            <a:lumOff val="-1411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user manual and plan</a:t>
          </a:r>
          <a:endParaRPr lang="en-US" sz="3100" kern="1200" dirty="0"/>
        </a:p>
      </dsp:txBody>
      <dsp:txXfrm>
        <a:off x="1717548" y="3711289"/>
        <a:ext cx="4791127" cy="814673"/>
      </dsp:txXfrm>
    </dsp:sp>
    <dsp:sp modelId="{618FDE15-F12B-4B13-B218-58571D7AE55B}">
      <dsp:nvSpPr>
        <dsp:cNvPr id="0" name=""/>
        <dsp:cNvSpPr/>
      </dsp:nvSpPr>
      <dsp:spPr>
        <a:xfrm>
          <a:off x="5220514" y="595164"/>
          <a:ext cx="529537" cy="529537"/>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5220514" y="595164"/>
        <a:ext cx="529537" cy="529537"/>
      </dsp:txXfrm>
    </dsp:sp>
    <dsp:sp modelId="{FA6B32B2-10D9-48C9-9912-857DCE6A4E70}">
      <dsp:nvSpPr>
        <dsp:cNvPr id="0" name=""/>
        <dsp:cNvSpPr/>
      </dsp:nvSpPr>
      <dsp:spPr>
        <a:xfrm>
          <a:off x="5649901" y="1522986"/>
          <a:ext cx="529537" cy="529537"/>
        </a:xfrm>
        <a:prstGeom prst="downArrow">
          <a:avLst>
            <a:gd name="adj1" fmla="val 55000"/>
            <a:gd name="adj2" fmla="val 45000"/>
          </a:avLst>
        </a:prstGeom>
        <a:solidFill>
          <a:schemeClr val="accent3">
            <a:tint val="40000"/>
            <a:alpha val="90000"/>
            <a:hueOff val="-3158065"/>
            <a:satOff val="-541"/>
            <a:lumOff val="-976"/>
            <a:alphaOff val="0"/>
          </a:schemeClr>
        </a:solidFill>
        <a:ln w="19050" cap="flat" cmpd="sng" algn="ctr">
          <a:solidFill>
            <a:schemeClr val="accent3">
              <a:tint val="40000"/>
              <a:alpha val="90000"/>
              <a:hueOff val="-3158065"/>
              <a:satOff val="-541"/>
              <a:lumOff val="-9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5649901" y="1522986"/>
        <a:ext cx="529537" cy="529537"/>
      </dsp:txXfrm>
    </dsp:sp>
    <dsp:sp modelId="{C040CC5A-0111-4C92-A388-BCEDD0B4689C}">
      <dsp:nvSpPr>
        <dsp:cNvPr id="0" name=""/>
        <dsp:cNvSpPr/>
      </dsp:nvSpPr>
      <dsp:spPr>
        <a:xfrm>
          <a:off x="6079288" y="2437231"/>
          <a:ext cx="529537" cy="529537"/>
        </a:xfrm>
        <a:prstGeom prst="downArrow">
          <a:avLst>
            <a:gd name="adj1" fmla="val 55000"/>
            <a:gd name="adj2" fmla="val 45000"/>
          </a:avLst>
        </a:prstGeom>
        <a:solidFill>
          <a:schemeClr val="accent3">
            <a:tint val="40000"/>
            <a:alpha val="90000"/>
            <a:hueOff val="-6316129"/>
            <a:satOff val="-1083"/>
            <a:lumOff val="-1953"/>
            <a:alphaOff val="0"/>
          </a:schemeClr>
        </a:solidFill>
        <a:ln w="19050" cap="flat" cmpd="sng" algn="ctr">
          <a:solidFill>
            <a:schemeClr val="accent3">
              <a:tint val="40000"/>
              <a:alpha val="90000"/>
              <a:hueOff val="-6316129"/>
              <a:satOff val="-1083"/>
              <a:lumOff val="-19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079288" y="2437231"/>
        <a:ext cx="529537" cy="529537"/>
      </dsp:txXfrm>
    </dsp:sp>
    <dsp:sp modelId="{E6B88AD6-F556-4B77-9276-88C0245023FA}">
      <dsp:nvSpPr>
        <dsp:cNvPr id="0" name=""/>
        <dsp:cNvSpPr/>
      </dsp:nvSpPr>
      <dsp:spPr>
        <a:xfrm>
          <a:off x="6508675" y="3374105"/>
          <a:ext cx="529537" cy="529537"/>
        </a:xfrm>
        <a:prstGeom prst="downArrow">
          <a:avLst>
            <a:gd name="adj1" fmla="val 55000"/>
            <a:gd name="adj2" fmla="val 45000"/>
          </a:avLst>
        </a:prstGeom>
        <a:solidFill>
          <a:schemeClr val="accent3">
            <a:tint val="40000"/>
            <a:alpha val="90000"/>
            <a:hueOff val="-9474194"/>
            <a:satOff val="-1624"/>
            <a:lumOff val="-2929"/>
            <a:alphaOff val="0"/>
          </a:schemeClr>
        </a:solidFill>
        <a:ln w="19050" cap="flat" cmpd="sng" algn="ctr">
          <a:solidFill>
            <a:schemeClr val="accent3">
              <a:tint val="40000"/>
              <a:alpha val="90000"/>
              <a:hueOff val="-9474194"/>
              <a:satOff val="-1624"/>
              <a:lumOff val="-29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508675" y="3374105"/>
        <a:ext cx="529537" cy="52953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452E9-C2BB-4352-9E04-325D1E45C4A5}" type="datetimeFigureOut">
              <a:rPr lang="en-US" smtClean="0"/>
              <a:pPr/>
              <a:t>9/19/2011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038D4-9135-4668-B652-B26887336CC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3.ibm.com/ibm/easy/eou_ext.nsf/publish/2827"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ww-3.ibm.com/ibm/easy/eou_ext.nsf/publish/2832" TargetMode="External"/><Relationship Id="rId5" Type="http://schemas.openxmlformats.org/officeDocument/2006/relationships/hyperlink" Target="http://www-3.ibm.com/ibm/easy/eou_ext.nsf/publish/2838" TargetMode="External"/><Relationship Id="rId4" Type="http://schemas.openxmlformats.org/officeDocument/2006/relationships/hyperlink" Target="http://www-3.ibm.com/ibm/easy/eou_ext.nsf/publish/282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3.ibm.com/ibm/easy/eou_ext.nsf/publish/2828"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3.ibm.com/ibm/easy/eou_ext.nsf/publish/283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2800" dirty="0" smtClean="0"/>
              <a:t>What does the client want to do?</a:t>
            </a:r>
          </a:p>
          <a:p>
            <a:pPr lvl="1" eaLnBrk="1" hangingPunct="1"/>
            <a:r>
              <a:rPr lang="en-US" sz="2400" dirty="0" smtClean="0"/>
              <a:t>User stories – his (or her) terms</a:t>
            </a:r>
          </a:p>
          <a:p>
            <a:pPr lvl="1" eaLnBrk="1" hangingPunct="1"/>
            <a:r>
              <a:rPr lang="en-US" sz="2400" dirty="0" smtClean="0"/>
              <a:t>Use cases – your terms</a:t>
            </a:r>
          </a:p>
          <a:p>
            <a:pPr eaLnBrk="1" hangingPunct="1"/>
            <a:r>
              <a:rPr lang="en-US" sz="2800" dirty="0" smtClean="0"/>
              <a:t>Extract the essence: requirements</a:t>
            </a:r>
          </a:p>
          <a:p>
            <a:pPr lvl="1" eaLnBrk="1" hangingPunct="1"/>
            <a:r>
              <a:rPr lang="en-US" sz="2400" dirty="0" smtClean="0"/>
              <a:t>Requirements document as a </a:t>
            </a:r>
            <a:r>
              <a:rPr lang="en-US" sz="2400" i="1" dirty="0" smtClean="0">
                <a:solidFill>
                  <a:srgbClr val="FF0000"/>
                </a:solidFill>
              </a:rPr>
              <a:t>tool</a:t>
            </a:r>
          </a:p>
          <a:p>
            <a:pPr lvl="1" eaLnBrk="1" hangingPunct="1"/>
            <a:r>
              <a:rPr lang="en-US" sz="2400" dirty="0" smtClean="0"/>
              <a:t>This product should …</a:t>
            </a:r>
          </a:p>
          <a:p>
            <a:pPr eaLnBrk="1" hangingPunct="1"/>
            <a:r>
              <a:rPr lang="en-US" sz="2800" dirty="0" smtClean="0"/>
              <a:t>Translate to a system: functional spec</a:t>
            </a:r>
            <a:endParaRPr lang="en-US" dirty="0"/>
          </a:p>
        </p:txBody>
      </p:sp>
      <p:sp>
        <p:nvSpPr>
          <p:cNvPr id="4" name="Slide Number Placeholder 3"/>
          <p:cNvSpPr>
            <a:spLocks noGrp="1"/>
          </p:cNvSpPr>
          <p:nvPr>
            <p:ph type="sldNum" sz="quarter" idx="10"/>
          </p:nvPr>
        </p:nvSpPr>
        <p:spPr/>
        <p:txBody>
          <a:bodyPr/>
          <a:lstStyle/>
          <a:p>
            <a:fld id="{868038D4-9135-4668-B652-B26887336CC7}"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5245C21-6B61-4DDB-941E-9AF92A8770DF}" type="slidenum">
              <a:rPr lang="en-US" smtClean="0"/>
              <a:pPr/>
              <a:t>6</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t>Distribute User Requirements WP.</a:t>
            </a:r>
          </a:p>
          <a:p>
            <a:pPr eaLnBrk="1" hangingPunct="1"/>
            <a:endParaRPr lang="en-US" smtClean="0"/>
          </a:p>
          <a:p>
            <a:pPr eaLnBrk="1" hangingPunct="1"/>
            <a:r>
              <a:rPr lang="en-US" smtClean="0"/>
              <a:t>Requirements cover current and desired ways of working.</a:t>
            </a:r>
          </a:p>
          <a:p>
            <a:pPr eaLnBrk="1" hangingPunct="1"/>
            <a:endParaRPr lang="en-US" smtClean="0"/>
          </a:p>
          <a:p>
            <a:pPr eaLnBrk="1" hangingPunct="1"/>
            <a:r>
              <a:rPr lang="en-US" smtClean="0"/>
              <a:t>“Work” is not meant to imply just business activity, but also, leisure and other activities.  </a:t>
            </a:r>
          </a:p>
          <a:p>
            <a:pPr eaLnBrk="1" hangingPunct="1"/>
            <a:r>
              <a:rPr lang="en-US" smtClean="0"/>
              <a:t>Question for students: What are some of these non-work activities?  (e-mail to friends and family, web shopping, making greeting cards, kids homework, etc.)</a:t>
            </a:r>
          </a:p>
          <a:p>
            <a:pPr eaLnBrk="1" hangingPunct="1"/>
            <a:endParaRPr lang="en-US" smtClean="0"/>
          </a:p>
          <a:p>
            <a:pPr eaLnBrk="1" hangingPunct="1"/>
            <a:r>
              <a:rPr lang="en-US" smtClean="0"/>
              <a:t>User segments and goals:  Users types fall into categories.  The users in each category are in the same category partly because they have similar goals. </a:t>
            </a:r>
          </a:p>
          <a:p>
            <a:pPr eaLnBrk="1" hangingPunct="1"/>
            <a:endParaRPr lang="en-US" smtClean="0"/>
          </a:p>
          <a:p>
            <a:pPr eaLnBrk="1" hangingPunct="1"/>
            <a:r>
              <a:rPr lang="en-US" smtClean="0"/>
              <a:t>User tasks, etc.:  Need to understand the tasks of each group of users in great detail.   How do users rate the importance of the tasks they want or need to perform to get their jobs done, or to accomplish a goal in their everyday lives?  How frequently do they perform each task?  What are their strategies for completing them?  Perhaps they have found some shortcuts.  How do users know if they have completed their task successfully?  </a:t>
            </a:r>
          </a:p>
          <a:p>
            <a:pPr eaLnBrk="1" hangingPunct="1"/>
            <a:endParaRPr lang="en-US" smtClean="0"/>
          </a:p>
          <a:p>
            <a:pPr eaLnBrk="1" hangingPunct="1"/>
            <a:r>
              <a:rPr lang="en-US" smtClean="0"/>
              <a:t>Question for students: For example, if the task is to find a product on the web and buy it, how does a user know he’s been successful?  (get confirmation he bought it?  arrives in the mail?)  What if it takes him 4 hours of searching to find the product, and he could have driven to a store and bought it in less time?  What if he finds it quickly, but it’ll cost much more than at he store?  All of these criteria are user-defined ways of measuring success.</a:t>
            </a:r>
          </a:p>
          <a:p>
            <a:pPr eaLnBrk="1" hangingPunct="1"/>
            <a:endParaRPr lang="en-US" smtClean="0"/>
          </a:p>
          <a:p>
            <a:pPr eaLnBrk="1" hangingPunct="1"/>
            <a:r>
              <a:rPr lang="en-US" smtClean="0"/>
              <a:t>Users are described very precisely in this work product.  So is the context in which they work - their environment.</a:t>
            </a:r>
          </a:p>
          <a:p>
            <a:pPr eaLnBrk="1" hangingPunct="1"/>
            <a:endParaRPr lang="en-US" smtClean="0"/>
          </a:p>
          <a:p>
            <a:pPr eaLnBrk="1" hangingPunct="1"/>
            <a:r>
              <a:rPr lang="en-US" smtClean="0"/>
              <a:t>Metrics: Measurable ways to know if the new ways of doing the tasks meet user requirements.</a:t>
            </a:r>
          </a:p>
          <a:p>
            <a:pPr eaLnBrk="1" hangingPunct="1"/>
            <a:endParaRPr lang="en-US" smtClean="0"/>
          </a:p>
          <a:p>
            <a:pPr eaLnBrk="1" hangingPunct="1"/>
            <a:r>
              <a:rPr lang="en-US" smtClean="0"/>
              <a:t>Stories and scenarios - you have already worked with these in your exercise.  Let’s talk more about these now.</a:t>
            </a:r>
          </a:p>
          <a:p>
            <a:pPr eaLnBrk="1" hangingPunct="1"/>
            <a:endParaRPr lang="en-US" smtClean="0"/>
          </a:p>
          <a:p>
            <a:pPr eaLnBrk="1" hangingPunct="1"/>
            <a:r>
              <a:rPr lang="en-US" b="1" smtClean="0"/>
              <a:t>Reference (from UE web site):</a:t>
            </a:r>
          </a:p>
          <a:p>
            <a:pPr eaLnBrk="1" hangingPunct="1"/>
            <a:r>
              <a:rPr lang="en-US" b="1" smtClean="0"/>
              <a:t>Definition:  </a:t>
            </a:r>
            <a:r>
              <a:rPr lang="en-US" smtClean="0"/>
              <a:t>A clear articulation of how users currently work, what they expect to be able to do and how they wish to do it        </a:t>
            </a:r>
            <a:r>
              <a:rPr lang="en-US" b="1" smtClean="0"/>
              <a:t>Purpose:  </a:t>
            </a:r>
            <a:r>
              <a:rPr lang="en-US" smtClean="0"/>
              <a:t>Provide a comprehensive understanding on the users' expectations to support both conceptual and detail design        </a:t>
            </a:r>
          </a:p>
          <a:p>
            <a:pPr eaLnBrk="1" hangingPunct="1"/>
            <a:r>
              <a:rPr lang="en-US" b="1" smtClean="0"/>
              <a:t>Led by:</a:t>
            </a:r>
            <a:r>
              <a:rPr lang="en-US" smtClean="0"/>
              <a:t/>
            </a:r>
            <a:br>
              <a:rPr lang="en-US" smtClean="0"/>
            </a:br>
            <a:r>
              <a:rPr lang="en-US" smtClean="0"/>
              <a:t>    </a:t>
            </a:r>
            <a:r>
              <a:rPr lang="en-US" smtClean="0">
                <a:hlinkClick r:id="rId3"/>
              </a:rPr>
              <a:t> </a:t>
            </a:r>
            <a:r>
              <a:rPr lang="en-US" smtClean="0"/>
              <a:t> User Research </a:t>
            </a:r>
          </a:p>
          <a:p>
            <a:pPr eaLnBrk="1" hangingPunct="1"/>
            <a:r>
              <a:rPr lang="en-US" b="1" smtClean="0"/>
              <a:t>Assisted by:</a:t>
            </a:r>
            <a:r>
              <a:rPr lang="en-US" smtClean="0"/>
              <a:t/>
            </a:r>
            <a:br>
              <a:rPr lang="en-US" smtClean="0"/>
            </a:br>
            <a:r>
              <a:rPr lang="en-US" smtClean="0"/>
              <a:t>    </a:t>
            </a:r>
            <a:r>
              <a:rPr lang="en-US" smtClean="0">
                <a:hlinkClick r:id="rId4"/>
              </a:rPr>
              <a:t> </a:t>
            </a:r>
            <a:r>
              <a:rPr lang="en-US" smtClean="0"/>
              <a:t> </a:t>
            </a:r>
            <a:r>
              <a:rPr lang="en-US" smtClean="0">
                <a:hlinkClick r:id="rId4"/>
              </a:rPr>
              <a:t>Market Planning</a:t>
            </a:r>
            <a:r>
              <a:rPr lang="en-US" smtClean="0"/>
              <a:t>       </a:t>
            </a:r>
          </a:p>
          <a:p>
            <a:pPr eaLnBrk="1" hangingPunct="1"/>
            <a:r>
              <a:rPr lang="en-US" b="1" smtClean="0"/>
              <a:t>Used by (primary):</a:t>
            </a:r>
            <a:r>
              <a:rPr lang="en-US" smtClean="0"/>
              <a:t/>
            </a:r>
            <a:br>
              <a:rPr lang="en-US" smtClean="0"/>
            </a:br>
            <a:r>
              <a:rPr lang="en-US" smtClean="0"/>
              <a:t>    </a:t>
            </a:r>
            <a:r>
              <a:rPr lang="en-US" smtClean="0">
                <a:hlinkClick r:id="rId5"/>
              </a:rPr>
              <a:t> </a:t>
            </a:r>
            <a:r>
              <a:rPr lang="en-US" smtClean="0"/>
              <a:t> </a:t>
            </a:r>
            <a:r>
              <a:rPr lang="en-US" smtClean="0">
                <a:hlinkClick r:id="rId5"/>
              </a:rPr>
              <a:t>All Roles</a:t>
            </a:r>
            <a:r>
              <a:rPr lang="en-US" smtClean="0"/>
              <a:t>       </a:t>
            </a:r>
          </a:p>
          <a:p>
            <a:pPr eaLnBrk="1" hangingPunct="1"/>
            <a:r>
              <a:rPr lang="en-US" b="1" smtClean="0"/>
              <a:t>Created during:</a:t>
            </a:r>
            <a:r>
              <a:rPr lang="en-US" smtClean="0"/>
              <a:t/>
            </a:r>
            <a:br>
              <a:rPr lang="en-US" smtClean="0"/>
            </a:br>
            <a:r>
              <a:rPr lang="en-US" smtClean="0"/>
              <a:t>    </a:t>
            </a:r>
            <a:r>
              <a:rPr lang="en-US" smtClean="0">
                <a:hlinkClick r:id="rId6"/>
              </a:rPr>
              <a:t> </a:t>
            </a:r>
            <a:r>
              <a:rPr lang="en-US" smtClean="0"/>
              <a:t> </a:t>
            </a:r>
            <a:r>
              <a:rPr lang="en-US" smtClean="0">
                <a:hlinkClick r:id="rId6"/>
              </a:rPr>
              <a:t>Understanding Users</a:t>
            </a:r>
            <a:r>
              <a:rPr lang="en-US" smtClean="0"/>
              <a:t>       </a:t>
            </a:r>
          </a:p>
          <a:p>
            <a:pPr eaLnBrk="1" hangingPunct="1"/>
            <a:r>
              <a:rPr lang="en-US" b="1" smtClean="0"/>
              <a:t>Content:  </a:t>
            </a:r>
            <a:r>
              <a:rPr lang="en-US" smtClean="0"/>
              <a:t/>
            </a:r>
            <a:br>
              <a:rPr lang="en-US" smtClean="0"/>
            </a:br>
            <a:r>
              <a:rPr lang="en-US" smtClean="0"/>
              <a:t>user segments and goals </a:t>
            </a:r>
          </a:p>
          <a:p>
            <a:pPr eaLnBrk="1" hangingPunct="1"/>
            <a:r>
              <a:rPr lang="en-US" smtClean="0"/>
              <a:t>user tasks, strategies, measures, and targets </a:t>
            </a:r>
          </a:p>
          <a:p>
            <a:pPr eaLnBrk="1" hangingPunct="1"/>
            <a:r>
              <a:rPr lang="en-US" smtClean="0"/>
              <a:t>task ranking in terms of importance to users </a:t>
            </a:r>
          </a:p>
          <a:p>
            <a:pPr eaLnBrk="1" hangingPunct="1"/>
            <a:r>
              <a:rPr lang="en-US" smtClean="0"/>
              <a:t>scenarios and stories that clearly communicate and demonstrate the users' requirements </a:t>
            </a:r>
          </a:p>
          <a:p>
            <a:pPr eaLnBrk="1" hangingPunct="1"/>
            <a:r>
              <a:rPr lang="en-US" smtClean="0"/>
              <a:t>characterization of the users (roles, responsibilities, skills, training, abilities, special needs) </a:t>
            </a:r>
          </a:p>
          <a:p>
            <a:pPr eaLnBrk="1" hangingPunct="1"/>
            <a:r>
              <a:rPr lang="en-US" smtClean="0"/>
              <a:t>characterization of the user environment (physical, cultural, social) </a:t>
            </a:r>
          </a:p>
          <a:p>
            <a:pPr eaLnBrk="1" hangingPunct="1"/>
            <a:r>
              <a:rPr lang="en-US" smtClean="0"/>
              <a:t>target measures for evaluating the design throughout the project </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F62F0EB-12E2-473F-9FC5-67DF09073A2D}" type="slidenum">
              <a:rPr lang="en-US" smtClean="0"/>
              <a:pPr/>
              <a:t>8</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smtClean="0"/>
              <a:t>Now that you have some experience creating a persona and a story, let’s talk about why we do this.</a:t>
            </a:r>
          </a:p>
          <a:p>
            <a:pPr eaLnBrk="1" hangingPunct="1"/>
            <a:endParaRPr lang="en-US" smtClean="0"/>
          </a:p>
          <a:p>
            <a:pPr eaLnBrk="1" hangingPunct="1"/>
            <a:r>
              <a:rPr lang="en-US" smtClean="0"/>
              <a:t>Personas have gained popularity as a design tool over the past 3 or 4 years.  Alan Cooper has been the primary proponent of the method.  Personas help designers keep the user in mind when designing.  In fact, an integral part of the method involves finding photos of people to represent the personas and post them or create handouts with the photos.</a:t>
            </a:r>
          </a:p>
          <a:p>
            <a:pPr eaLnBrk="1" hangingPunct="1"/>
            <a:endParaRPr lang="en-US" smtClean="0"/>
          </a:p>
          <a:p>
            <a:pPr eaLnBrk="1" hangingPunct="1"/>
            <a:r>
              <a:rPr lang="en-US" smtClean="0"/>
              <a:t>Personas take advantage of one of the skills we have as humans: to relate to other humans.  By depicting users as actual people, we can be more focused on how user swill interact with the design.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8B25CE0-9965-4E45-BD02-EE7ACCB21C88}" type="slidenum">
              <a:rPr lang="en-US" smtClean="0"/>
              <a:pPr/>
              <a:t>9</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t>Here’s a excerpt from a persona taken from your User Requirements WP.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3FC4470-B715-4EE6-B8D3-1950C77D9E08}" type="slidenum">
              <a:rPr lang="en-US" smtClean="0"/>
              <a:pPr/>
              <a:t>14</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t>Use Cases are depictions of bits of function, the sum total of which make up the functionality of the new offering.  </a:t>
            </a:r>
          </a:p>
          <a:p>
            <a:pPr eaLnBrk="1" hangingPunct="1"/>
            <a:endParaRPr lang="en-US" smtClean="0"/>
          </a:p>
          <a:p>
            <a:pPr eaLnBrk="1" hangingPunct="1"/>
            <a:r>
              <a:rPr lang="en-US" smtClean="0"/>
              <a:t>These depictions take into account what the different types of users (roles), and which roles perform which use cases.</a:t>
            </a:r>
          </a:p>
          <a:p>
            <a:pPr eaLnBrk="1" hangingPunct="1"/>
            <a:endParaRPr lang="en-US" smtClean="0"/>
          </a:p>
          <a:p>
            <a:pPr eaLnBrk="1" hangingPunct="1"/>
            <a:r>
              <a:rPr lang="en-US" smtClean="0"/>
              <a:t>A use case calls out the objects users use to perform the various activities, and the criteria that define whether the task performance has been successful.</a:t>
            </a:r>
          </a:p>
          <a:p>
            <a:pPr eaLnBrk="1" hangingPunct="1"/>
            <a:endParaRPr lang="en-US" smtClean="0"/>
          </a:p>
          <a:p>
            <a:pPr eaLnBrk="1" hangingPunct="1"/>
            <a:r>
              <a:rPr lang="en-US" smtClean="0"/>
              <a:t>We’re going to cover this more extensively tomorrow.</a:t>
            </a:r>
          </a:p>
          <a:p>
            <a:pPr eaLnBrk="1" hangingPunct="1"/>
            <a:endParaRPr lang="en-US" smtClean="0"/>
          </a:p>
          <a:p>
            <a:pPr eaLnBrk="1" hangingPunct="1"/>
            <a:r>
              <a:rPr lang="en-US" b="1" smtClean="0"/>
              <a:t>Reference (from UE web site)</a:t>
            </a:r>
          </a:p>
          <a:p>
            <a:pPr eaLnBrk="1" hangingPunct="1"/>
            <a:r>
              <a:rPr lang="en-US" b="1" smtClean="0"/>
              <a:t>Definition:  </a:t>
            </a:r>
            <a:r>
              <a:rPr lang="en-US" smtClean="0"/>
              <a:t>A statement of the functionality users expect and need organized by functional units        </a:t>
            </a:r>
          </a:p>
          <a:p>
            <a:pPr eaLnBrk="1" hangingPunct="1"/>
            <a:r>
              <a:rPr lang="en-US" b="1" smtClean="0"/>
              <a:t>Purpose:  </a:t>
            </a:r>
            <a:r>
              <a:rPr lang="en-US" smtClean="0"/>
              <a:t>To define the scope of the design and common units that can be shared across the design        </a:t>
            </a:r>
          </a:p>
          <a:p>
            <a:pPr eaLnBrk="1" hangingPunct="1"/>
            <a:r>
              <a:rPr lang="en-US" b="1" smtClean="0"/>
              <a:t>Led by:</a:t>
            </a:r>
            <a:r>
              <a:rPr lang="en-US" smtClean="0"/>
              <a:t/>
            </a:r>
            <a:br>
              <a:rPr lang="en-US" smtClean="0"/>
            </a:br>
            <a:r>
              <a:rPr lang="en-US" smtClean="0"/>
              <a:t>    </a:t>
            </a:r>
            <a:r>
              <a:rPr lang="en-US" smtClean="0">
                <a:hlinkClick r:id="rId3"/>
              </a:rPr>
              <a:t> </a:t>
            </a:r>
            <a:r>
              <a:rPr lang="en-US" smtClean="0"/>
              <a:t> User Experience Design</a:t>
            </a:r>
          </a:p>
          <a:p>
            <a:pPr eaLnBrk="1" hangingPunct="1"/>
            <a:r>
              <a:rPr lang="en-US" b="1" smtClean="0"/>
              <a:t>Used by (primary):</a:t>
            </a:r>
            <a:r>
              <a:rPr lang="en-US" smtClean="0"/>
              <a:t/>
            </a:r>
            <a:br>
              <a:rPr lang="en-US" smtClean="0"/>
            </a:br>
            <a:r>
              <a:rPr lang="en-US" smtClean="0"/>
              <a:t>    </a:t>
            </a:r>
            <a:r>
              <a:rPr lang="en-US" smtClean="0">
                <a:hlinkClick r:id="rId3"/>
              </a:rPr>
              <a:t> </a:t>
            </a:r>
            <a:r>
              <a:rPr lang="en-US" smtClean="0"/>
              <a:t> User Experience Design</a:t>
            </a:r>
          </a:p>
          <a:p>
            <a:pPr eaLnBrk="1" hangingPunct="1"/>
            <a:r>
              <a:rPr lang="en-US" b="1" smtClean="0"/>
              <a:t>Created during:</a:t>
            </a:r>
            <a:r>
              <a:rPr lang="en-US" smtClean="0"/>
              <a:t/>
            </a:r>
            <a:br>
              <a:rPr lang="en-US" smtClean="0"/>
            </a:br>
            <a:r>
              <a:rPr lang="en-US" smtClean="0"/>
              <a:t>    </a:t>
            </a:r>
            <a:r>
              <a:rPr lang="en-US" smtClean="0">
                <a:hlinkClick r:id="rId4"/>
              </a:rPr>
              <a:t> </a:t>
            </a:r>
            <a:r>
              <a:rPr lang="en-US" smtClean="0"/>
              <a:t> </a:t>
            </a:r>
            <a:r>
              <a:rPr lang="en-US" smtClean="0">
                <a:hlinkClick r:id="rId4"/>
              </a:rPr>
              <a:t>Understanding Users</a:t>
            </a:r>
            <a:r>
              <a:rPr lang="en-US" smtClean="0"/>
              <a:t>       </a:t>
            </a:r>
          </a:p>
          <a:p>
            <a:pPr eaLnBrk="1" hangingPunct="1"/>
            <a:r>
              <a:rPr lang="en-US" b="1" smtClean="0"/>
              <a:t>Content:  </a:t>
            </a:r>
            <a:r>
              <a:rPr lang="en-US" smtClean="0"/>
              <a:t/>
            </a:r>
            <a:br>
              <a:rPr lang="en-US" smtClean="0"/>
            </a:br>
            <a:endParaRPr lang="en-US" smtClean="0"/>
          </a:p>
          <a:p>
            <a:pPr eaLnBrk="1" hangingPunct="1"/>
            <a:r>
              <a:rPr lang="en-US" smtClean="0"/>
              <a:t>functional units to be designed (a use case) </a:t>
            </a:r>
          </a:p>
          <a:p>
            <a:pPr eaLnBrk="1" hangingPunct="1"/>
            <a:r>
              <a:rPr lang="en-US" smtClean="0"/>
              <a:t>relationships between user roles and use cases </a:t>
            </a:r>
          </a:p>
          <a:p>
            <a:pPr eaLnBrk="1" hangingPunct="1"/>
            <a:r>
              <a:rPr lang="en-US" smtClean="0"/>
              <a:t>user activities, decisions, and objects involved (an initial designer's task model) </a:t>
            </a:r>
          </a:p>
          <a:p>
            <a:pPr eaLnBrk="1" hangingPunct="1"/>
            <a:r>
              <a:rPr lang="en-US" smtClean="0"/>
              <a:t>task-level success criteria that satisfies user requirements for the tasks to be evaluated </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8038D4-9135-4668-B652-B26887336CC7}"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EEE23F7-A6DE-4D44-98BC-64CDA1EC0438}" type="datetimeFigureOut">
              <a:rPr lang="en-US" smtClean="0"/>
              <a:pPr/>
              <a:t>9/19/2011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8329D54-EB51-439B-A6A2-415ACBE85D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EEE23F7-A6DE-4D44-98BC-64CDA1EC0438}"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EE23F7-A6DE-4D44-98BC-64CDA1EC0438}" type="datetimeFigureOut">
              <a:rPr lang="en-US" smtClean="0"/>
              <a:pPr/>
              <a:t>9/19/2011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EEE23F7-A6DE-4D44-98BC-64CDA1EC0438}" type="datetimeFigureOut">
              <a:rPr lang="en-US" smtClean="0"/>
              <a:pPr/>
              <a:t>9/19/2011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EEE23F7-A6DE-4D44-98BC-64CDA1EC0438}" type="datetimeFigureOut">
              <a:rPr lang="en-US" smtClean="0"/>
              <a:pPr/>
              <a:t>9/19/2011</a:t>
            </a:fld>
            <a:endParaRPr lang="en-US"/>
          </a:p>
        </p:txBody>
      </p:sp>
      <p:sp>
        <p:nvSpPr>
          <p:cNvPr id="8" name="Slide Number Placeholder 7"/>
          <p:cNvSpPr>
            <a:spLocks noGrp="1"/>
          </p:cNvSpPr>
          <p:nvPr>
            <p:ph type="sldNum" sz="quarter" idx="11"/>
          </p:nvPr>
        </p:nvSpPr>
        <p:spPr/>
        <p:txBody>
          <a:bodyPr/>
          <a:lstStyle/>
          <a:p>
            <a:fld id="{78329D54-EB51-439B-A6A2-415ACBE85D8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E23F7-A6DE-4D44-98BC-64CDA1EC0438}" type="datetimeFigureOut">
              <a:rPr lang="en-US" smtClean="0"/>
              <a:pPr/>
              <a:t>9/19/2011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EE23F7-A6DE-4D44-98BC-64CDA1EC0438}" type="datetimeFigureOut">
              <a:rPr lang="en-US" smtClean="0"/>
              <a:pPr/>
              <a:t>9/19/2011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8329D54-EB51-439B-A6A2-415ACBE85D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EEE23F7-A6DE-4D44-98BC-64CDA1EC0438}" type="datetimeFigureOut">
              <a:rPr lang="en-US" smtClean="0"/>
              <a:pPr/>
              <a:t>9/19/2011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EEE23F7-A6DE-4D44-98BC-64CDA1EC0438}" type="datetimeFigureOut">
              <a:rPr lang="en-US" smtClean="0"/>
              <a:pPr/>
              <a:t>9/19/2011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8329D54-EB51-439B-A6A2-415ACBE85D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x.cs.unc.edu/Courses/comp523-f11/Language_Lab_UseCases.pdf" TargetMode="External"/><Relationship Id="rId2" Type="http://schemas.openxmlformats.org/officeDocument/2006/relationships/hyperlink" Target="http://wwwx.cs.unc.edu/Courses/comp523-f11/butterfly_example.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msdn.microsoft.com/en-us/magazine/dd569755.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www.ddj.com/architect/18441510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5257800" y="2514600"/>
            <a:ext cx="3276600" cy="5334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defRPr/>
            </a:pPr>
            <a:endParaRPr lang="en-US"/>
          </a:p>
        </p:txBody>
      </p:sp>
      <p:sp>
        <p:nvSpPr>
          <p:cNvPr id="5" name="Rectangle 3"/>
          <p:cNvSpPr txBox="1">
            <a:spLocks noChangeArrowheads="1"/>
          </p:cNvSpPr>
          <p:nvPr/>
        </p:nvSpPr>
        <p:spPr>
          <a:xfrm>
            <a:off x="457200" y="1752600"/>
            <a:ext cx="8004175" cy="4572000"/>
          </a:xfrm>
          <a:prstGeom prst="rect">
            <a:avLst/>
          </a:prstGeom>
        </p:spPr>
        <p:txBody>
          <a:bodyPr vert="horz" tIns="0" rIns="45720" bIns="0" anchor="b">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600" b="0" i="0" u="none" strike="noStrike" kern="1200" cap="none" spc="0" normalizeH="0" baseline="0" noProof="0" dirty="0" smtClean="0">
                <a:ln>
                  <a:noFill/>
                </a:ln>
                <a:solidFill>
                  <a:schemeClr val="tx1"/>
                </a:solidFill>
                <a:effectLst/>
                <a:uLnTx/>
                <a:uFillTx/>
                <a:latin typeface="+mn-lt"/>
                <a:ea typeface="+mn-ea"/>
                <a:cs typeface="+mn-cs"/>
              </a:rPr>
              <a:t>Requirements</a:t>
            </a: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Design</a:t>
            </a: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Implementation</a:t>
            </a: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Test</a:t>
            </a: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Deployment</a:t>
            </a: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Maintenance</a:t>
            </a:r>
          </a:p>
        </p:txBody>
      </p:sp>
      <p:sp>
        <p:nvSpPr>
          <p:cNvPr id="3075" name="Rectangle 3"/>
          <p:cNvSpPr>
            <a:spLocks noGrp="1" noChangeArrowheads="1"/>
          </p:cNvSpPr>
          <p:nvPr>
            <p:ph type="subTitle" idx="1"/>
          </p:nvPr>
        </p:nvSpPr>
        <p:spPr>
          <a:xfrm>
            <a:off x="4343400" y="1524000"/>
            <a:ext cx="2365248" cy="457200"/>
          </a:xfrm>
        </p:spPr>
        <p:txBody>
          <a:bodyPr>
            <a:normAutofit/>
          </a:bodyPr>
          <a:lstStyle/>
          <a:p>
            <a:pPr eaLnBrk="1" fontAlgn="auto" hangingPunct="1">
              <a:spcAft>
                <a:spcPts val="0"/>
              </a:spcAft>
              <a:defRPr/>
            </a:pPr>
            <a:r>
              <a:rPr lang="en-US" dirty="0" smtClean="0"/>
              <a:t>12 September 2011</a:t>
            </a:r>
          </a:p>
        </p:txBody>
      </p:sp>
      <p:sp>
        <p:nvSpPr>
          <p:cNvPr id="13315" name="Rectangle 2"/>
          <p:cNvSpPr>
            <a:spLocks noGrp="1" noChangeArrowheads="1"/>
          </p:cNvSpPr>
          <p:nvPr>
            <p:ph type="ctrTitle"/>
          </p:nvPr>
        </p:nvSpPr>
        <p:spPr>
          <a:xfrm>
            <a:off x="304800" y="838200"/>
            <a:ext cx="6480048" cy="762000"/>
          </a:xfrm>
        </p:spPr>
        <p:txBody>
          <a:bodyPr>
            <a:normAutofit fontScale="90000"/>
          </a:bodyPr>
          <a:lstStyle/>
          <a:p>
            <a:pPr eaLnBrk="1" hangingPunct="1"/>
            <a:r>
              <a:rPr lang="en-US" dirty="0" smtClean="0"/>
              <a:t>Requirements phase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Purported Benefits of Personas</a:t>
            </a:r>
            <a:endParaRPr lang="en-US" dirty="0"/>
          </a:p>
        </p:txBody>
      </p:sp>
      <p:sp>
        <p:nvSpPr>
          <p:cNvPr id="3" name="Content Placeholder 2"/>
          <p:cNvSpPr>
            <a:spLocks noGrp="1"/>
          </p:cNvSpPr>
          <p:nvPr>
            <p:ph idx="1"/>
          </p:nvPr>
        </p:nvSpPr>
        <p:spPr/>
        <p:txBody>
          <a:bodyPr>
            <a:normAutofit/>
          </a:bodyPr>
          <a:lstStyle/>
          <a:p>
            <a:r>
              <a:rPr lang="en-US" dirty="0" smtClean="0"/>
              <a:t>Establishes users’ goals and needs </a:t>
            </a:r>
          </a:p>
          <a:p>
            <a:r>
              <a:rPr lang="en-US" dirty="0" smtClean="0"/>
              <a:t>Provides manageable set of users</a:t>
            </a:r>
          </a:p>
          <a:p>
            <a:r>
              <a:rPr lang="en-US" dirty="0" smtClean="0"/>
              <a:t>Reduces gathering of user requirements</a:t>
            </a:r>
          </a:p>
          <a:p>
            <a:r>
              <a:rPr lang="en-US" dirty="0" smtClean="0"/>
              <a:t>Focuses on what users will use</a:t>
            </a:r>
          </a:p>
          <a:p>
            <a:r>
              <a:rPr lang="en-US" dirty="0" smtClean="0"/>
              <a:t>Prioritizes design efforts</a:t>
            </a:r>
          </a:p>
          <a:p>
            <a:r>
              <a:rPr lang="en-US" dirty="0" smtClean="0"/>
              <a:t>Resolves disagreements over design decisions</a:t>
            </a:r>
          </a:p>
          <a:p>
            <a:r>
              <a:rPr lang="en-US" dirty="0" smtClean="0"/>
              <a:t>Reduces usability tests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Types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Broad, easily described</a:t>
            </a:r>
            <a:endParaRPr lang="en-US" dirty="0"/>
          </a:p>
        </p:txBody>
      </p:sp>
      <p:sp>
        <p:nvSpPr>
          <p:cNvPr id="5" name="Content Placeholder 4"/>
          <p:cNvSpPr>
            <a:spLocks noGrp="1"/>
          </p:cNvSpPr>
          <p:nvPr>
            <p:ph idx="1"/>
          </p:nvPr>
        </p:nvSpPr>
        <p:spPr/>
        <p:txBody>
          <a:bodyPr/>
          <a:lstStyle/>
          <a:p>
            <a:r>
              <a:rPr lang="en-US" dirty="0" smtClean="0"/>
              <a:t>Typically self-explanatory</a:t>
            </a:r>
          </a:p>
          <a:p>
            <a:r>
              <a:rPr lang="en-US" dirty="0" smtClean="0"/>
              <a:t>Never more than a sentence or phrase</a:t>
            </a:r>
          </a:p>
          <a:p>
            <a:r>
              <a:rPr lang="en-US" dirty="0" smtClean="0"/>
              <a:t>User, not new user, experienced user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defRPr/>
            </a:pPr>
            <a:r>
              <a:rPr lang="en-US" dirty="0" smtClean="0"/>
              <a:t>Generalizing to Use Cases</a:t>
            </a:r>
          </a:p>
        </p:txBody>
      </p:sp>
      <p:sp>
        <p:nvSpPr>
          <p:cNvPr id="10244" name="Rectangle 4"/>
          <p:cNvSpPr>
            <a:spLocks noGrp="1" noChangeArrowheads="1"/>
          </p:cNvSpPr>
          <p:nvPr>
            <p:ph sz="quarter" idx="1"/>
          </p:nvPr>
        </p:nvSpPr>
        <p:spPr>
          <a:xfrm>
            <a:off x="301625" y="1527175"/>
            <a:ext cx="7013575" cy="4572000"/>
          </a:xfrm>
        </p:spPr>
        <p:txBody>
          <a:bodyPr>
            <a:normAutofit fontScale="92500" lnSpcReduction="20000"/>
          </a:bodyPr>
          <a:lstStyle/>
          <a:p>
            <a:pPr marL="228600" indent="-228600" eaLnBrk="1" hangingPunct="1">
              <a:defRPr/>
            </a:pPr>
            <a:r>
              <a:rPr lang="en-US" dirty="0" smtClean="0"/>
              <a:t>A statement of the functionality users expect and need, organized by functional units</a:t>
            </a:r>
          </a:p>
          <a:p>
            <a:pPr marL="228600" indent="-228600" eaLnBrk="1" hangingPunct="1">
              <a:defRPr/>
            </a:pPr>
            <a:r>
              <a:rPr lang="en-US" dirty="0" smtClean="0"/>
              <a:t>Different from user stories because they are from the software’s perspective </a:t>
            </a:r>
          </a:p>
          <a:p>
            <a:pPr marL="685800" lvl="1" indent="-220663" eaLnBrk="1" hangingPunct="1">
              <a:buSzPct val="65000"/>
              <a:buFont typeface="Wingdings" pitchFamily="2" charset="2"/>
              <a:buChar char="Ø"/>
              <a:defRPr/>
            </a:pPr>
            <a:r>
              <a:rPr lang="en-US" dirty="0" smtClean="0"/>
              <a:t>Functional units are any natural division </a:t>
            </a:r>
          </a:p>
          <a:p>
            <a:pPr marL="685800" lvl="1" indent="-220663" eaLnBrk="1" hangingPunct="1">
              <a:buSzPct val="65000"/>
              <a:buFont typeface="Wingdings" pitchFamily="2" charset="2"/>
              <a:buChar char="Ø"/>
              <a:defRPr/>
            </a:pPr>
            <a:r>
              <a:rPr lang="en-US" dirty="0" smtClean="0"/>
              <a:t>Relationships between user types and use cases </a:t>
            </a:r>
          </a:p>
          <a:p>
            <a:pPr marL="685800" lvl="1" indent="-220663" eaLnBrk="1" hangingPunct="1">
              <a:buSzPct val="65000"/>
              <a:buFont typeface="Wingdings" pitchFamily="2" charset="2"/>
              <a:buChar char="Ø"/>
              <a:defRPr/>
            </a:pPr>
            <a:r>
              <a:rPr lang="en-US" dirty="0" smtClean="0"/>
              <a:t>User activities, decisions, and objects involved </a:t>
            </a:r>
          </a:p>
          <a:p>
            <a:pPr marL="228600" indent="-228600" eaLnBrk="1" hangingPunct="1">
              <a:defRPr/>
            </a:pPr>
            <a:r>
              <a:rPr lang="en-US" dirty="0" smtClean="0"/>
              <a:t>In terms of user types: classifications that the system recognizes</a:t>
            </a:r>
          </a:p>
          <a:p>
            <a:pPr marL="411162" indent="-220663" eaLnBrk="1" hangingPunct="1">
              <a:buSzPct val="65000"/>
              <a:buFont typeface="Wingdings 2" pitchFamily="18" charset="2"/>
              <a:buNone/>
              <a:defRPr/>
            </a:pPr>
            <a:endParaRPr lang="en-US" dirty="0" smtClean="0"/>
          </a:p>
        </p:txBody>
      </p:sp>
      <p:pic>
        <p:nvPicPr>
          <p:cNvPr id="24580" name="Picture 3"/>
          <p:cNvPicPr>
            <a:picLocks noChangeAspect="1" noChangeArrowheads="1"/>
          </p:cNvPicPr>
          <p:nvPr/>
        </p:nvPicPr>
        <p:blipFill>
          <a:blip r:embed="rId3" cstate="print"/>
          <a:srcRect/>
          <a:stretch>
            <a:fillRect/>
          </a:stretch>
        </p:blipFill>
        <p:spPr bwMode="auto">
          <a:xfrm>
            <a:off x="7315200" y="4343400"/>
            <a:ext cx="1524000" cy="1828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t>Documenting Use Cases</a:t>
            </a:r>
          </a:p>
        </p:txBody>
      </p:sp>
      <p:sp>
        <p:nvSpPr>
          <p:cNvPr id="25603" name="Rectangle 3"/>
          <p:cNvSpPr>
            <a:spLocks noGrp="1" noChangeArrowheads="1"/>
          </p:cNvSpPr>
          <p:nvPr>
            <p:ph type="body" idx="1"/>
          </p:nvPr>
        </p:nvSpPr>
        <p:spPr>
          <a:xfrm>
            <a:off x="301625" y="1527175"/>
            <a:ext cx="8504238" cy="4572000"/>
          </a:xfrm>
        </p:spPr>
        <p:txBody>
          <a:bodyPr/>
          <a:lstStyle/>
          <a:p>
            <a:pPr eaLnBrk="1" hangingPunct="1"/>
            <a:r>
              <a:rPr lang="en-US" dirty="0" smtClean="0"/>
              <a:t>UML diagrams are often used</a:t>
            </a:r>
          </a:p>
          <a:p>
            <a:pPr lvl="1" eaLnBrk="1" hangingPunct="1"/>
            <a:r>
              <a:rPr lang="en-US" dirty="0" smtClean="0"/>
              <a:t>Requires tools</a:t>
            </a:r>
          </a:p>
          <a:p>
            <a:pPr lvl="1" eaLnBrk="1" hangingPunct="1"/>
            <a:r>
              <a:rPr lang="en-US" dirty="0" smtClean="0"/>
              <a:t>Will discuss later, not use for now</a:t>
            </a:r>
          </a:p>
          <a:p>
            <a:pPr eaLnBrk="1" hangingPunct="1"/>
            <a:r>
              <a:rPr lang="en-US" dirty="0" smtClean="0"/>
              <a:t>We will use simple text description</a:t>
            </a:r>
          </a:p>
          <a:p>
            <a:pPr eaLnBrk="1" hangingPunct="1"/>
            <a:r>
              <a:rPr lang="en-US" dirty="0" smtClean="0"/>
              <a:t>Examples from prior years</a:t>
            </a:r>
          </a:p>
          <a:p>
            <a:pPr lvl="1" eaLnBrk="1" hangingPunct="1"/>
            <a:r>
              <a:rPr lang="en-US" dirty="0" smtClean="0">
                <a:hlinkClick r:id="rId2"/>
              </a:rPr>
              <a:t>Butterfly Lab</a:t>
            </a:r>
            <a:endParaRPr lang="en-US" dirty="0" smtClean="0"/>
          </a:p>
          <a:p>
            <a:pPr lvl="1" eaLnBrk="1" hangingPunct="1"/>
            <a:r>
              <a:rPr lang="en-US" dirty="0" smtClean="0">
                <a:hlinkClick r:id="rId3"/>
              </a:rPr>
              <a:t>Foreign Language Resource Center</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 Document</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Requirements</a:t>
            </a:r>
            <a:endParaRPr lang="en-US" dirty="0"/>
          </a:p>
        </p:txBody>
      </p:sp>
      <p:sp>
        <p:nvSpPr>
          <p:cNvPr id="3" name="Content Placeholder 2"/>
          <p:cNvSpPr>
            <a:spLocks noGrp="1"/>
          </p:cNvSpPr>
          <p:nvPr>
            <p:ph idx="1"/>
          </p:nvPr>
        </p:nvSpPr>
        <p:spPr/>
        <p:txBody>
          <a:bodyPr>
            <a:normAutofit/>
          </a:bodyPr>
          <a:lstStyle/>
          <a:p>
            <a:pPr>
              <a:lnSpc>
                <a:spcPct val="90000"/>
              </a:lnSpc>
            </a:pPr>
            <a:r>
              <a:rPr lang="en-US" sz="2800" dirty="0" smtClean="0">
                <a:solidFill>
                  <a:srgbClr val="92D050"/>
                </a:solidFill>
              </a:rPr>
              <a:t>Functional :</a:t>
            </a:r>
            <a:r>
              <a:rPr lang="en-US" sz="2800" dirty="0" smtClean="0"/>
              <a:t>  services needed</a:t>
            </a:r>
          </a:p>
          <a:p>
            <a:r>
              <a:rPr lang="en-US" sz="2800" dirty="0" smtClean="0">
                <a:solidFill>
                  <a:srgbClr val="92D050"/>
                </a:solidFill>
              </a:rPr>
              <a:t>Usability :</a:t>
            </a:r>
            <a:r>
              <a:rPr lang="en-US" sz="2800" dirty="0" smtClean="0"/>
              <a:t>  how easy it is to do it</a:t>
            </a:r>
          </a:p>
          <a:p>
            <a:pPr>
              <a:lnSpc>
                <a:spcPct val="90000"/>
              </a:lnSpc>
            </a:pPr>
            <a:r>
              <a:rPr lang="en-US" sz="2800" dirty="0" smtClean="0">
                <a:solidFill>
                  <a:srgbClr val="92D050"/>
                </a:solidFill>
              </a:rPr>
              <a:t>Performance:</a:t>
            </a:r>
            <a:r>
              <a:rPr lang="en-US" sz="2800" dirty="0" smtClean="0"/>
              <a:t>  speed, capacity, memory</a:t>
            </a:r>
          </a:p>
          <a:p>
            <a:pPr>
              <a:lnSpc>
                <a:spcPct val="90000"/>
              </a:lnSpc>
            </a:pPr>
            <a:r>
              <a:rPr lang="en-US" sz="2800" dirty="0" smtClean="0">
                <a:solidFill>
                  <a:srgbClr val="92D050"/>
                </a:solidFill>
              </a:rPr>
              <a:t>Reliability and availability:  </a:t>
            </a:r>
            <a:r>
              <a:rPr lang="en-US" sz="2800" dirty="0" smtClean="0"/>
              <a:t>failure rates</a:t>
            </a:r>
          </a:p>
          <a:p>
            <a:pPr>
              <a:lnSpc>
                <a:spcPct val="90000"/>
              </a:lnSpc>
            </a:pPr>
            <a:r>
              <a:rPr lang="en-US" sz="2800" dirty="0" smtClean="0">
                <a:solidFill>
                  <a:srgbClr val="92D050"/>
                </a:solidFill>
              </a:rPr>
              <a:t>Error handling:  </a:t>
            </a:r>
            <a:r>
              <a:rPr lang="en-US" sz="2800" dirty="0" smtClean="0"/>
              <a:t>how to handle</a:t>
            </a:r>
          </a:p>
          <a:p>
            <a:pPr>
              <a:lnSpc>
                <a:spcPct val="90000"/>
              </a:lnSpc>
            </a:pPr>
            <a:r>
              <a:rPr lang="en-US" sz="2800" dirty="0" smtClean="0">
                <a:solidFill>
                  <a:srgbClr val="92D050"/>
                </a:solidFill>
              </a:rPr>
              <a:t>Interface: </a:t>
            </a:r>
            <a:r>
              <a:rPr lang="en-US" sz="2800" dirty="0" smtClean="0"/>
              <a:t> user and program</a:t>
            </a:r>
          </a:p>
          <a:p>
            <a:pPr>
              <a:lnSpc>
                <a:spcPct val="90000"/>
              </a:lnSpc>
            </a:pPr>
            <a:r>
              <a:rPr lang="en-US" sz="2800" dirty="0" smtClean="0">
                <a:solidFill>
                  <a:srgbClr val="92D050"/>
                </a:solidFill>
              </a:rPr>
              <a:t>Constraints:</a:t>
            </a:r>
            <a:r>
              <a:rPr lang="en-US" sz="2800" dirty="0" smtClean="0"/>
              <a:t> systems and tolerances</a:t>
            </a:r>
          </a:p>
          <a:p>
            <a:pPr>
              <a:lnSpc>
                <a:spcPct val="90000"/>
              </a:lnSpc>
            </a:pPr>
            <a:r>
              <a:rPr lang="en-US" sz="2800" dirty="0" smtClean="0"/>
              <a:t>(</a:t>
            </a:r>
            <a:r>
              <a:rPr lang="en-US" sz="2800" dirty="0" smtClean="0">
                <a:solidFill>
                  <a:srgbClr val="FF0000"/>
                </a:solidFill>
              </a:rPr>
              <a:t>Inverse:  </a:t>
            </a:r>
            <a:r>
              <a:rPr lang="en-US" sz="2800" dirty="0" smtClean="0"/>
              <a:t>what it won’t do)</a:t>
            </a:r>
          </a:p>
          <a:p>
            <a:endParaRPr lang="en-US" sz="2800"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mtClean="0"/>
              <a:t>A requirement must be …</a:t>
            </a:r>
          </a:p>
        </p:txBody>
      </p:sp>
      <p:sp>
        <p:nvSpPr>
          <p:cNvPr id="27651" name="Rectangle 3"/>
          <p:cNvSpPr>
            <a:spLocks noGrp="1" noChangeArrowheads="1"/>
          </p:cNvSpPr>
          <p:nvPr>
            <p:ph type="body" idx="1"/>
          </p:nvPr>
        </p:nvSpPr>
        <p:spPr>
          <a:xfrm>
            <a:off x="301625" y="1527175"/>
            <a:ext cx="8504238" cy="4572000"/>
          </a:xfrm>
        </p:spPr>
        <p:txBody>
          <a:bodyPr/>
          <a:lstStyle/>
          <a:p>
            <a:pPr eaLnBrk="1" hangingPunct="1">
              <a:lnSpc>
                <a:spcPct val="90000"/>
              </a:lnSpc>
            </a:pPr>
            <a:r>
              <a:rPr lang="en-US" smtClean="0"/>
              <a:t>Documented</a:t>
            </a:r>
          </a:p>
          <a:p>
            <a:pPr eaLnBrk="1" hangingPunct="1">
              <a:lnSpc>
                <a:spcPct val="90000"/>
              </a:lnSpc>
            </a:pPr>
            <a:r>
              <a:rPr lang="en-US" smtClean="0"/>
              <a:t>Expressed precisely</a:t>
            </a:r>
          </a:p>
          <a:p>
            <a:pPr eaLnBrk="1" hangingPunct="1">
              <a:lnSpc>
                <a:spcPct val="90000"/>
              </a:lnSpc>
            </a:pPr>
            <a:r>
              <a:rPr lang="en-US" smtClean="0"/>
              <a:t>Expressed as what, not how</a:t>
            </a:r>
          </a:p>
          <a:p>
            <a:pPr eaLnBrk="1" hangingPunct="1">
              <a:lnSpc>
                <a:spcPct val="90000"/>
              </a:lnSpc>
            </a:pPr>
            <a:r>
              <a:rPr lang="en-US" smtClean="0"/>
              <a:t>Prioritized </a:t>
            </a:r>
          </a:p>
          <a:p>
            <a:pPr lvl="1" eaLnBrk="1" hangingPunct="1">
              <a:lnSpc>
                <a:spcPct val="90000"/>
              </a:lnSpc>
            </a:pPr>
            <a:r>
              <a:rPr lang="en-US" smtClean="0"/>
              <a:t>essential, desirable, optional</a:t>
            </a:r>
          </a:p>
          <a:p>
            <a:pPr lvl="1" eaLnBrk="1" hangingPunct="1">
              <a:lnSpc>
                <a:spcPct val="90000"/>
              </a:lnSpc>
            </a:pPr>
            <a:r>
              <a:rPr lang="en-US" smtClean="0"/>
              <a:t>primary, secondary, tertiary</a:t>
            </a:r>
          </a:p>
          <a:p>
            <a:pPr eaLnBrk="1" hangingPunct="1">
              <a:lnSpc>
                <a:spcPct val="90000"/>
              </a:lnSpc>
            </a:pPr>
            <a:r>
              <a:rPr lang="en-US" smtClean="0"/>
              <a:t>Testable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z="3600" smtClean="0"/>
              <a:t>The set of requirements must be…</a:t>
            </a:r>
          </a:p>
        </p:txBody>
      </p:sp>
      <p:sp>
        <p:nvSpPr>
          <p:cNvPr id="21507" name="Rectangle 3"/>
          <p:cNvSpPr>
            <a:spLocks noGrp="1" noChangeArrowheads="1"/>
          </p:cNvSpPr>
          <p:nvPr>
            <p:ph type="body" idx="1"/>
          </p:nvPr>
        </p:nvSpPr>
        <p:spPr>
          <a:xfrm>
            <a:off x="301625" y="1527175"/>
            <a:ext cx="8504238" cy="4572000"/>
          </a:xfrm>
        </p:spPr>
        <p:txBody>
          <a:bodyPr/>
          <a:lstStyle/>
          <a:p>
            <a:pPr eaLnBrk="1" hangingPunct="1"/>
            <a:r>
              <a:rPr lang="en-US" smtClean="0"/>
              <a:t>Consistent</a:t>
            </a:r>
          </a:p>
          <a:p>
            <a:pPr lvl="1" eaLnBrk="1" hangingPunct="1">
              <a:buClr>
                <a:schemeClr val="tx1"/>
              </a:buClr>
              <a:buFont typeface="Wingdings" pitchFamily="2" charset="2"/>
              <a:buBlip>
                <a:blip r:embed="rId2"/>
              </a:buBlip>
            </a:pPr>
            <a:r>
              <a:rPr lang="en-US" smtClean="0"/>
              <a:t>Three requirements:</a:t>
            </a:r>
          </a:p>
          <a:p>
            <a:pPr lvl="2" eaLnBrk="1" hangingPunct="1">
              <a:buClr>
                <a:schemeClr val="tx1"/>
              </a:buClr>
            </a:pPr>
            <a:r>
              <a:rPr lang="en-US" smtClean="0"/>
              <a:t>Only basic food staples will be carried</a:t>
            </a:r>
          </a:p>
          <a:p>
            <a:pPr lvl="2" eaLnBrk="1" hangingPunct="1">
              <a:buClr>
                <a:schemeClr val="tx1"/>
              </a:buClr>
            </a:pPr>
            <a:r>
              <a:rPr lang="en-US" smtClean="0"/>
              <a:t>Everyone will carry water</a:t>
            </a:r>
          </a:p>
          <a:p>
            <a:pPr lvl="2" eaLnBrk="1" hangingPunct="1">
              <a:buClr>
                <a:schemeClr val="tx1"/>
              </a:buClr>
            </a:pPr>
            <a:r>
              <a:rPr lang="en-US" smtClean="0"/>
              <a:t>Basic food staples are flour, butter, salt, and milk</a:t>
            </a:r>
          </a:p>
          <a:p>
            <a:pPr eaLnBrk="1" hangingPunct="1"/>
            <a:r>
              <a:rPr lang="en-US" smtClean="0"/>
              <a:t>Complete</a:t>
            </a:r>
          </a:p>
          <a:p>
            <a:pPr lvl="1" eaLnBrk="1" hangingPunct="1">
              <a:buClr>
                <a:schemeClr val="tx1"/>
              </a:buClr>
              <a:buFont typeface="Wingdings" pitchFamily="2" charset="2"/>
              <a:buBlip>
                <a:blip r:embed="rId2"/>
              </a:buBlip>
            </a:pPr>
            <a:r>
              <a:rPr lang="en-US" smtClean="0"/>
              <a:t>The function tells whether 3 numbers produce an equilateral, isosceles, or scalene triangle.</a:t>
            </a:r>
          </a:p>
          <a:p>
            <a:pPr lvl="1" eaLnBrk="1" hangingPunct="1">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Client to Plan</a:t>
            </a:r>
            <a:endParaRPr lang="en-US" dirty="0"/>
          </a:p>
        </p:txBody>
      </p:sp>
      <p:graphicFrame>
        <p:nvGraphicFramePr>
          <p:cNvPr id="4" name="Content Placeholder 3"/>
          <p:cNvGraphicFramePr>
            <a:graphicFrameLocks noGrp="1"/>
          </p:cNvGraphicFramePr>
          <p:nvPr>
            <p:ph idx="1"/>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Requirement Level</a:t>
            </a:r>
          </a:p>
        </p:txBody>
      </p:sp>
      <p:sp>
        <p:nvSpPr>
          <p:cNvPr id="4099" name="Rectangle 3"/>
          <p:cNvSpPr>
            <a:spLocks noGrp="1" noChangeArrowheads="1"/>
          </p:cNvSpPr>
          <p:nvPr>
            <p:ph sz="quarter" idx="1"/>
          </p:nvPr>
        </p:nvSpPr>
        <p:spPr/>
        <p:txBody>
          <a:bodyPr>
            <a:normAutofit/>
          </a:bodyPr>
          <a:lstStyle/>
          <a:p>
            <a:pPr eaLnBrk="1" hangingPunct="1"/>
            <a:r>
              <a:rPr lang="en-US" sz="2800" dirty="0" smtClean="0"/>
              <a:t>Two phases</a:t>
            </a:r>
          </a:p>
          <a:p>
            <a:pPr lvl="1" eaLnBrk="1" hangingPunct="1"/>
            <a:r>
              <a:rPr lang="en-US" sz="2400" dirty="0" smtClean="0">
                <a:solidFill>
                  <a:srgbClr val="3333FF"/>
                </a:solidFill>
              </a:rPr>
              <a:t>Requirements written at customer level</a:t>
            </a:r>
          </a:p>
          <a:p>
            <a:pPr lvl="1" eaLnBrk="1" hangingPunct="1"/>
            <a:r>
              <a:rPr lang="en-US" sz="2400" dirty="0" smtClean="0"/>
              <a:t>Developer will convert in order to do design</a:t>
            </a:r>
          </a:p>
          <a:p>
            <a:pPr eaLnBrk="1" hangingPunct="1"/>
            <a:r>
              <a:rPr lang="en-US" sz="2800" dirty="0" smtClean="0">
                <a:solidFill>
                  <a:srgbClr val="3333FF"/>
                </a:solidFill>
              </a:rPr>
              <a:t>Once agreement exists with customer</a:t>
            </a:r>
            <a:r>
              <a:rPr lang="en-US" sz="2800" dirty="0" smtClean="0"/>
              <a:t>, developer “translates” them into his language</a:t>
            </a:r>
          </a:p>
          <a:p>
            <a:pPr eaLnBrk="1" hangingPunct="1"/>
            <a:r>
              <a:rPr lang="en-US" sz="2800" dirty="0" smtClean="0"/>
              <a:t>Example</a:t>
            </a:r>
          </a:p>
          <a:p>
            <a:pPr lvl="1" eaLnBrk="1" hangingPunct="1"/>
            <a:r>
              <a:rPr lang="en-US" sz="2400" dirty="0" smtClean="0">
                <a:solidFill>
                  <a:srgbClr val="3333FF"/>
                </a:solidFill>
              </a:rPr>
              <a:t>Customer:</a:t>
            </a:r>
            <a:r>
              <a:rPr lang="en-US" sz="2400" dirty="0" smtClean="0"/>
              <a:t> User must never lose more than 10 minutes of work</a:t>
            </a:r>
          </a:p>
          <a:p>
            <a:pPr lvl="1" eaLnBrk="1" hangingPunct="1"/>
            <a:r>
              <a:rPr lang="en-US" sz="2400" dirty="0" smtClean="0"/>
              <a:t>Developer: </a:t>
            </a:r>
            <a:r>
              <a:rPr lang="en-US" sz="2400" dirty="0" err="1" smtClean="0"/>
              <a:t>Autosaving</a:t>
            </a:r>
            <a:r>
              <a:rPr lang="en-US" sz="2400" dirty="0" smtClean="0"/>
              <a:t> is required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Functional Spec</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a Functional Spec?</a:t>
            </a:r>
          </a:p>
        </p:txBody>
      </p:sp>
      <p:sp>
        <p:nvSpPr>
          <p:cNvPr id="7171" name="Rectangle 3"/>
          <p:cNvSpPr>
            <a:spLocks noGrp="1" noChangeArrowheads="1"/>
          </p:cNvSpPr>
          <p:nvPr>
            <p:ph sz="quarter" idx="1"/>
          </p:nvPr>
        </p:nvSpPr>
        <p:spPr>
          <a:xfrm>
            <a:off x="152400" y="1600200"/>
            <a:ext cx="8686800" cy="4525963"/>
          </a:xfrm>
        </p:spPr>
        <p:txBody>
          <a:bodyPr>
            <a:normAutofit/>
          </a:bodyPr>
          <a:lstStyle/>
          <a:p>
            <a:pPr eaLnBrk="1" hangingPunct="1">
              <a:lnSpc>
                <a:spcPct val="90000"/>
              </a:lnSpc>
            </a:pPr>
            <a:r>
              <a:rPr lang="en-US" sz="2800" dirty="0" smtClean="0"/>
              <a:t>Defines </a:t>
            </a:r>
          </a:p>
          <a:p>
            <a:pPr eaLnBrk="1" hangingPunct="1">
              <a:lnSpc>
                <a:spcPct val="90000"/>
              </a:lnSpc>
              <a:buNone/>
            </a:pPr>
            <a:r>
              <a:rPr lang="en-US" sz="2800" dirty="0" smtClean="0"/>
              <a:t>		what the functionality will be </a:t>
            </a:r>
          </a:p>
          <a:p>
            <a:pPr eaLnBrk="1" hangingPunct="1">
              <a:lnSpc>
                <a:spcPct val="90000"/>
              </a:lnSpc>
              <a:buNone/>
            </a:pPr>
            <a:r>
              <a:rPr lang="en-US" sz="2800" dirty="0" smtClean="0"/>
              <a:t>		NOT how it will be implemented</a:t>
            </a:r>
          </a:p>
          <a:p>
            <a:pPr eaLnBrk="1" hangingPunct="1">
              <a:lnSpc>
                <a:spcPct val="90000"/>
              </a:lnSpc>
            </a:pPr>
            <a:r>
              <a:rPr lang="en-US" sz="2800" dirty="0" smtClean="0"/>
              <a:t>Describes </a:t>
            </a:r>
          </a:p>
          <a:p>
            <a:pPr eaLnBrk="1" hangingPunct="1">
              <a:lnSpc>
                <a:spcPct val="90000"/>
              </a:lnSpc>
              <a:buNone/>
            </a:pPr>
            <a:r>
              <a:rPr lang="en-US" sz="2800" dirty="0" smtClean="0"/>
              <a:t>		features of the software product</a:t>
            </a:r>
          </a:p>
          <a:p>
            <a:pPr eaLnBrk="1" hangingPunct="1">
              <a:lnSpc>
                <a:spcPct val="90000"/>
              </a:lnSpc>
              <a:buNone/>
            </a:pPr>
            <a:r>
              <a:rPr lang="en-US" sz="2800" dirty="0" smtClean="0"/>
              <a:t>		product's behavior as seen by external observer</a:t>
            </a:r>
          </a:p>
          <a:p>
            <a:pPr eaLnBrk="1" hangingPunct="1">
              <a:lnSpc>
                <a:spcPct val="90000"/>
              </a:lnSpc>
            </a:pPr>
            <a:r>
              <a:rPr lang="en-US" sz="2800" dirty="0" smtClean="0"/>
              <a:t>Contains </a:t>
            </a:r>
          </a:p>
          <a:p>
            <a:pPr eaLnBrk="1" hangingPunct="1">
              <a:lnSpc>
                <a:spcPct val="90000"/>
              </a:lnSpc>
              <a:buNone/>
            </a:pPr>
            <a:r>
              <a:rPr lang="en-US" sz="2800" dirty="0" smtClean="0"/>
              <a:t>		technical info and data needed for design</a:t>
            </a:r>
          </a:p>
          <a:p>
            <a:pPr eaLnBrk="1" hangingPunct="1">
              <a:lnSpc>
                <a:spcPct val="90000"/>
              </a:lnSpc>
            </a:pPr>
            <a:r>
              <a:rPr lang="en-US" sz="2800" dirty="0" smtClean="0"/>
              <a:t>What a contractor bids on</a:t>
            </a:r>
          </a:p>
          <a:p>
            <a:pPr eaLnBrk="1" hangingPunct="1">
              <a:lnSpc>
                <a:spcPct val="90000"/>
              </a:lnSpc>
              <a:buNone/>
            </a:pPr>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Why a Spec?</a:t>
            </a:r>
          </a:p>
        </p:txBody>
      </p:sp>
      <p:sp>
        <p:nvSpPr>
          <p:cNvPr id="8195" name="Content Placeholder 2"/>
          <p:cNvSpPr>
            <a:spLocks noGrp="1"/>
          </p:cNvSpPr>
          <p:nvPr>
            <p:ph sz="quarter" idx="1"/>
          </p:nvPr>
        </p:nvSpPr>
        <p:spPr/>
        <p:txBody>
          <a:bodyPr/>
          <a:lstStyle/>
          <a:p>
            <a:r>
              <a:rPr lang="en-US" smtClean="0"/>
              <a:t>Allows you to communicate with your client and users</a:t>
            </a:r>
          </a:p>
          <a:p>
            <a:r>
              <a:rPr lang="en-US" smtClean="0"/>
              <a:t>Easier to change than code</a:t>
            </a:r>
          </a:p>
          <a:p>
            <a:r>
              <a:rPr lang="en-US" smtClean="0"/>
              <a:t>Basis for schedule</a:t>
            </a:r>
          </a:p>
          <a:p>
            <a:r>
              <a:rPr lang="en-US" smtClean="0"/>
              <a:t>Record of design decisions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What’s in a Functional Spec?</a:t>
            </a:r>
          </a:p>
        </p:txBody>
      </p:sp>
      <p:sp>
        <p:nvSpPr>
          <p:cNvPr id="9219" name="Content Placeholder 2"/>
          <p:cNvSpPr>
            <a:spLocks noGrp="1"/>
          </p:cNvSpPr>
          <p:nvPr>
            <p:ph sz="quarter" idx="1"/>
          </p:nvPr>
        </p:nvSpPr>
        <p:spPr/>
        <p:txBody>
          <a:bodyPr>
            <a:normAutofit lnSpcReduction="10000"/>
          </a:bodyPr>
          <a:lstStyle/>
          <a:p>
            <a:r>
              <a:rPr lang="en-US" dirty="0" smtClean="0"/>
              <a:t>Overview: project description</a:t>
            </a:r>
          </a:p>
          <a:p>
            <a:r>
              <a:rPr lang="en-US" dirty="0" smtClean="0"/>
              <a:t>Use cases and (optionally) personas</a:t>
            </a:r>
          </a:p>
          <a:p>
            <a:r>
              <a:rPr lang="en-US" dirty="0" smtClean="0"/>
              <a:t>Interfaces: anything the USER sees or uses</a:t>
            </a:r>
          </a:p>
          <a:p>
            <a:r>
              <a:rPr lang="en-US" dirty="0" smtClean="0"/>
              <a:t>Requirements</a:t>
            </a:r>
          </a:p>
          <a:p>
            <a:r>
              <a:rPr lang="en-US" dirty="0" smtClean="0"/>
              <a:t>…as much as you know</a:t>
            </a:r>
          </a:p>
          <a:p>
            <a:endParaRPr lang="en-US" dirty="0" smtClean="0"/>
          </a:p>
          <a:p>
            <a:r>
              <a:rPr lang="en-US" dirty="0" smtClean="0"/>
              <a:t>Note:  your functional spec may go through multiple iterations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Manual</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Manual</a:t>
            </a:r>
            <a:endParaRPr lang="en-US" dirty="0"/>
          </a:p>
        </p:txBody>
      </p:sp>
      <p:sp>
        <p:nvSpPr>
          <p:cNvPr id="5" name="Content Placeholder 4"/>
          <p:cNvSpPr>
            <a:spLocks noGrp="1"/>
          </p:cNvSpPr>
          <p:nvPr>
            <p:ph idx="1"/>
          </p:nvPr>
        </p:nvSpPr>
        <p:spPr/>
        <p:txBody>
          <a:bodyPr/>
          <a:lstStyle/>
          <a:p>
            <a:r>
              <a:rPr lang="en-US" dirty="0" smtClean="0"/>
              <a:t>For each type of user (not developer)</a:t>
            </a:r>
          </a:p>
          <a:p>
            <a:r>
              <a:rPr lang="en-US" dirty="0" smtClean="0"/>
              <a:t>How to present</a:t>
            </a:r>
          </a:p>
          <a:p>
            <a:r>
              <a:rPr lang="en-US" dirty="0" smtClean="0"/>
              <a:t>What to present</a:t>
            </a:r>
          </a:p>
          <a:p>
            <a:r>
              <a:rPr lang="en-US" dirty="0" smtClean="0"/>
              <a:t>First draft: What you will need</a:t>
            </a:r>
          </a:p>
          <a:p>
            <a:r>
              <a:rPr lang="en-US" dirty="0" smtClean="0"/>
              <a:t>Goal is to think about the interface and support now</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381000"/>
            <a:ext cx="8534400" cy="758952"/>
          </a:xfrm>
        </p:spPr>
        <p:txBody>
          <a:bodyPr>
            <a:normAutofit/>
          </a:bodyPr>
          <a:lstStyle/>
          <a:p>
            <a:r>
              <a:rPr lang="en-US" sz="3600" dirty="0" smtClean="0"/>
              <a:t>Expectations of Software Engineering </a:t>
            </a:r>
          </a:p>
        </p:txBody>
      </p:sp>
      <p:sp>
        <p:nvSpPr>
          <p:cNvPr id="11267" name="Rectangle 3"/>
          <p:cNvSpPr>
            <a:spLocks noGrp="1" noChangeArrowheads="1"/>
          </p:cNvSpPr>
          <p:nvPr>
            <p:ph sz="quarter" idx="1"/>
          </p:nvPr>
        </p:nvSpPr>
        <p:spPr/>
        <p:txBody>
          <a:bodyPr>
            <a:normAutofit lnSpcReduction="10000"/>
          </a:bodyPr>
          <a:lstStyle/>
          <a:p>
            <a:pPr marL="609600" indent="-609600">
              <a:buFontTx/>
              <a:buAutoNum type="arabicPeriod"/>
            </a:pPr>
            <a:r>
              <a:rPr lang="en-US" dirty="0" smtClean="0"/>
              <a:t>Predetermine quantitative quality goals</a:t>
            </a:r>
          </a:p>
          <a:p>
            <a:pPr marL="609600" indent="-609600">
              <a:buFontTx/>
              <a:buAutoNum type="arabicPeriod"/>
            </a:pPr>
            <a:r>
              <a:rPr lang="en-US" dirty="0" smtClean="0"/>
              <a:t>Accumulate data for use in later projects</a:t>
            </a:r>
          </a:p>
          <a:p>
            <a:pPr marL="609600" indent="-609600">
              <a:buFontTx/>
              <a:buAutoNum type="arabicPeriod"/>
            </a:pPr>
            <a:r>
              <a:rPr lang="en-US" dirty="0" smtClean="0"/>
              <a:t>Keep all work visible</a:t>
            </a:r>
          </a:p>
          <a:p>
            <a:pPr marL="609600" indent="-609600">
              <a:buFontTx/>
              <a:buAutoNum type="arabicPeriod"/>
            </a:pPr>
            <a:r>
              <a:rPr lang="en-US" dirty="0" smtClean="0"/>
              <a:t>Design, program and test only against requirements</a:t>
            </a:r>
          </a:p>
          <a:p>
            <a:pPr marL="609600" indent="-609600">
              <a:buFontTx/>
              <a:buAutoNum type="arabicPeriod"/>
            </a:pPr>
            <a:r>
              <a:rPr lang="en-US" dirty="0" smtClean="0"/>
              <a:t>Measure and achieve quality goals</a:t>
            </a:r>
          </a:p>
          <a:p>
            <a:pPr marL="609600" indent="-609600">
              <a:buFontTx/>
              <a:buAutoNum type="arabicPeriod"/>
            </a:pPr>
            <a:endParaRPr lang="en-US" dirty="0" smtClean="0"/>
          </a:p>
          <a:p>
            <a:pPr marL="609600" indent="-609600" algn="r">
              <a:buNone/>
            </a:pPr>
            <a:r>
              <a:rPr lang="en-US" sz="2800" dirty="0" smtClean="0"/>
              <a:t>Watts Humphrey</a:t>
            </a:r>
            <a:endParaRPr lang="en-US" dirty="0" smtClean="0"/>
          </a:p>
          <a:p>
            <a:pPr marL="609600" indent="-609600"/>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2000" fill="hold"/>
                                        <p:tgtEl>
                                          <p:spTgt spid="11267">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smtClean="0"/>
              <a:t>What needs to be in the plan?</a:t>
            </a:r>
          </a:p>
        </p:txBody>
      </p:sp>
      <p:sp>
        <p:nvSpPr>
          <p:cNvPr id="3" name="Content Placeholder 2"/>
          <p:cNvSpPr>
            <a:spLocks noGrp="1"/>
          </p:cNvSpPr>
          <p:nvPr>
            <p:ph idx="1"/>
          </p:nvPr>
        </p:nvSpPr>
        <p:spPr/>
        <p:txBody>
          <a:bodyPr/>
          <a:lstStyle/>
          <a:p>
            <a:r>
              <a:rPr lang="en-US" dirty="0" smtClean="0"/>
              <a:t>All Deliverables</a:t>
            </a:r>
          </a:p>
          <a:p>
            <a:r>
              <a:rPr lang="en-US" dirty="0" smtClean="0"/>
              <a:t>Code</a:t>
            </a:r>
          </a:p>
          <a:p>
            <a:r>
              <a:rPr lang="en-US" dirty="0" smtClean="0"/>
              <a:t>Design</a:t>
            </a:r>
          </a:p>
          <a:p>
            <a:r>
              <a:rPr lang="en-US" dirty="0" smtClean="0"/>
              <a:t>Test</a:t>
            </a:r>
          </a:p>
          <a:p>
            <a:r>
              <a:rPr lang="en-US" dirty="0" smtClean="0"/>
              <a:t>Documentation</a:t>
            </a:r>
          </a:p>
          <a:p>
            <a:r>
              <a:rPr lang="en-US" dirty="0" smtClean="0"/>
              <a:t>Learning</a:t>
            </a:r>
          </a:p>
          <a:p>
            <a:r>
              <a:rPr lang="en-US" dirty="0" smtClean="0"/>
              <a:t>Presentation and demo prep</a:t>
            </a:r>
          </a:p>
          <a:p>
            <a:r>
              <a:rPr lang="en-US" dirty="0" smtClean="0"/>
              <a:t>Reviews</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Stories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Why User Stories</a:t>
            </a:r>
            <a:endParaRPr lang="en-US" dirty="0"/>
          </a:p>
        </p:txBody>
      </p:sp>
      <p:sp>
        <p:nvSpPr>
          <p:cNvPr id="22531" name="Content Placeholder 2"/>
          <p:cNvSpPr>
            <a:spLocks noGrp="1"/>
          </p:cNvSpPr>
          <p:nvPr>
            <p:ph sz="quarter" idx="1"/>
          </p:nvPr>
        </p:nvSpPr>
        <p:spPr>
          <a:xfrm>
            <a:off x="301625" y="1527175"/>
            <a:ext cx="8504238" cy="4572000"/>
          </a:xfrm>
        </p:spPr>
        <p:txBody>
          <a:bodyPr>
            <a:normAutofit fontScale="92500" lnSpcReduction="10000"/>
          </a:bodyPr>
          <a:lstStyle/>
          <a:p>
            <a:r>
              <a:rPr lang="en-US" dirty="0" smtClean="0"/>
              <a:t>From the USER’s perspective</a:t>
            </a:r>
          </a:p>
          <a:p>
            <a:pPr lvl="1">
              <a:buFont typeface="Wingdings" pitchFamily="2" charset="2"/>
              <a:buNone/>
            </a:pPr>
            <a:r>
              <a:rPr lang="en-US" sz="2800" dirty="0" smtClean="0"/>
              <a:t>Capture what the user is trying to do</a:t>
            </a:r>
          </a:p>
          <a:p>
            <a:r>
              <a:rPr lang="en-US" dirty="0" smtClean="0"/>
              <a:t>Different stories may trigger same function</a:t>
            </a:r>
          </a:p>
          <a:p>
            <a:pPr lvl="1">
              <a:buFont typeface="Wingdings" pitchFamily="2" charset="2"/>
              <a:buNone/>
            </a:pPr>
            <a:r>
              <a:rPr lang="en-US" sz="2800" dirty="0" smtClean="0"/>
              <a:t>BUT different concerns, sequences, constraints</a:t>
            </a:r>
          </a:p>
          <a:p>
            <a:r>
              <a:rPr lang="en-US" dirty="0" smtClean="0"/>
              <a:t>Examples</a:t>
            </a:r>
          </a:p>
          <a:p>
            <a:pPr lvl="1"/>
            <a:r>
              <a:rPr lang="en-US" sz="2400" dirty="0" smtClean="0"/>
              <a:t>Same user planning a trip for business or pleasure</a:t>
            </a:r>
          </a:p>
          <a:p>
            <a:pPr lvl="1"/>
            <a:r>
              <a:rPr lang="en-US" sz="2400" dirty="0" smtClean="0"/>
              <a:t>Or buying an item for himself or as a gift</a:t>
            </a:r>
          </a:p>
          <a:p>
            <a:r>
              <a:rPr lang="en-US" sz="2800" dirty="0" smtClean="0"/>
              <a:t>Comes from agile programming model</a:t>
            </a:r>
          </a:p>
          <a:p>
            <a:pPr lvl="1"/>
            <a:r>
              <a:rPr lang="en-US" sz="2400" dirty="0" smtClean="0"/>
              <a:t>SHORT: fit on an index card</a:t>
            </a:r>
          </a:p>
          <a:p>
            <a:pPr lvl="1"/>
            <a:r>
              <a:rPr lang="en-US" sz="2400" dirty="0" smtClean="0"/>
              <a:t>Learn them from the client</a:t>
            </a:r>
          </a:p>
          <a:p>
            <a:pPr lvl="1">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Personas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defRPr/>
            </a:pPr>
            <a:r>
              <a:rPr lang="en-US" dirty="0" smtClean="0"/>
              <a:t>Understanding Users</a:t>
            </a:r>
          </a:p>
        </p:txBody>
      </p:sp>
      <p:sp>
        <p:nvSpPr>
          <p:cNvPr id="17411" name="Rectangle 3"/>
          <p:cNvSpPr>
            <a:spLocks noGrp="1" noChangeArrowheads="1"/>
          </p:cNvSpPr>
          <p:nvPr>
            <p:ph sz="quarter" idx="1"/>
          </p:nvPr>
        </p:nvSpPr>
        <p:spPr>
          <a:xfrm>
            <a:off x="301625" y="1527175"/>
            <a:ext cx="8504238" cy="4572000"/>
          </a:xfrm>
        </p:spPr>
        <p:txBody>
          <a:bodyPr/>
          <a:lstStyle/>
          <a:p>
            <a:pPr marL="228600" indent="-228600" eaLnBrk="1" hangingPunct="1">
              <a:spcBef>
                <a:spcPct val="35000"/>
              </a:spcBef>
            </a:pPr>
            <a:r>
              <a:rPr lang="en-US" sz="2800" smtClean="0"/>
              <a:t>Identify the user groups</a:t>
            </a:r>
          </a:p>
          <a:p>
            <a:pPr marL="228600" indent="-228600" eaLnBrk="1" hangingPunct="1">
              <a:spcBef>
                <a:spcPct val="35000"/>
              </a:spcBef>
            </a:pPr>
            <a:r>
              <a:rPr lang="en-US" sz="2800" smtClean="0"/>
              <a:t>Understand their goals</a:t>
            </a:r>
          </a:p>
          <a:p>
            <a:pPr marL="228600" indent="-228600" eaLnBrk="1" hangingPunct="1">
              <a:spcBef>
                <a:spcPct val="35000"/>
              </a:spcBef>
            </a:pPr>
            <a:r>
              <a:rPr lang="en-US" sz="2800" smtClean="0"/>
              <a:t>Determine the </a:t>
            </a:r>
            <a:r>
              <a:rPr lang="en-US" sz="2800" i="1" smtClean="0"/>
              <a:t>total</a:t>
            </a:r>
            <a:r>
              <a:rPr lang="en-US" sz="2800" smtClean="0"/>
              <a:t> user experience </a:t>
            </a:r>
          </a:p>
          <a:p>
            <a:pPr marL="228600" indent="-228600" eaLnBrk="1" hangingPunct="1">
              <a:spcBef>
                <a:spcPct val="35000"/>
              </a:spcBef>
            </a:pPr>
            <a:r>
              <a:rPr lang="en-US" sz="2800" smtClean="0"/>
              <a:t>How users perform their tasks now</a:t>
            </a:r>
          </a:p>
          <a:p>
            <a:pPr marL="685800" lvl="1" indent="-220663" eaLnBrk="1" hangingPunct="1">
              <a:spcBef>
                <a:spcPct val="35000"/>
              </a:spcBef>
              <a:buSzPct val="65000"/>
              <a:buFont typeface="Wingdings" pitchFamily="2" charset="2"/>
              <a:buChar char="Ø"/>
            </a:pPr>
            <a:r>
              <a:rPr lang="en-US" sz="2400" smtClean="0"/>
              <a:t>Task and goal descriptions, importance ranking, strategies, measures, and targets </a:t>
            </a:r>
          </a:p>
          <a:p>
            <a:pPr marL="685800" lvl="1" indent="-220663" eaLnBrk="1" hangingPunct="1">
              <a:spcBef>
                <a:spcPct val="35000"/>
              </a:spcBef>
              <a:buSzPct val="65000"/>
              <a:buFont typeface="Wingdings" pitchFamily="2" charset="2"/>
              <a:buChar char="Ø"/>
            </a:pPr>
            <a:r>
              <a:rPr lang="en-US" sz="2400" smtClean="0"/>
              <a:t>Stories and scenarios describing</a:t>
            </a:r>
            <a:r>
              <a:rPr lang="en-US" smtClean="0"/>
              <a:t> </a:t>
            </a:r>
            <a:r>
              <a:rPr lang="en-US" sz="2400" smtClean="0"/>
              <a:t>how they currently perform their tasks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sz="4000" dirty="0" smtClean="0"/>
              <a:t>User Characterization</a:t>
            </a:r>
          </a:p>
        </p:txBody>
      </p:sp>
      <p:sp>
        <p:nvSpPr>
          <p:cNvPr id="18435" name="Rectangle 3"/>
          <p:cNvSpPr>
            <a:spLocks noGrp="1" noChangeArrowheads="1"/>
          </p:cNvSpPr>
          <p:nvPr>
            <p:ph type="body" idx="1"/>
          </p:nvPr>
        </p:nvSpPr>
        <p:spPr>
          <a:xfrm>
            <a:off x="301625" y="1527175"/>
            <a:ext cx="8504238" cy="4572000"/>
          </a:xfrm>
        </p:spPr>
        <p:txBody>
          <a:bodyPr/>
          <a:lstStyle/>
          <a:p>
            <a:pPr eaLnBrk="1" hangingPunct="1">
              <a:lnSpc>
                <a:spcPct val="90000"/>
              </a:lnSpc>
            </a:pPr>
            <a:r>
              <a:rPr lang="en-US" sz="2900" smtClean="0"/>
              <a:t>Knowledge and experience</a:t>
            </a:r>
          </a:p>
          <a:p>
            <a:pPr eaLnBrk="1" hangingPunct="1">
              <a:lnSpc>
                <a:spcPct val="90000"/>
              </a:lnSpc>
            </a:pPr>
            <a:r>
              <a:rPr lang="en-US" sz="2900" smtClean="0"/>
              <a:t>Age and gender</a:t>
            </a:r>
          </a:p>
          <a:p>
            <a:pPr eaLnBrk="1" hangingPunct="1">
              <a:lnSpc>
                <a:spcPct val="90000"/>
              </a:lnSpc>
            </a:pPr>
            <a:r>
              <a:rPr lang="en-US" sz="2900" smtClean="0"/>
              <a:t>Physical handicaps</a:t>
            </a:r>
          </a:p>
          <a:p>
            <a:pPr eaLnBrk="1" hangingPunct="1">
              <a:lnSpc>
                <a:spcPct val="90000"/>
              </a:lnSpc>
            </a:pPr>
            <a:r>
              <a:rPr lang="en-US" sz="2900" smtClean="0"/>
              <a:t>Characteristics of tasks and jobs</a:t>
            </a:r>
          </a:p>
          <a:p>
            <a:pPr eaLnBrk="1" hangingPunct="1">
              <a:lnSpc>
                <a:spcPct val="90000"/>
              </a:lnSpc>
            </a:pPr>
            <a:r>
              <a:rPr lang="en-US" sz="2900" smtClean="0"/>
              <a:t>Psychological characteristics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defRPr/>
            </a:pPr>
            <a:r>
              <a:rPr lang="en-US" dirty="0" smtClean="0"/>
              <a:t>Personas</a:t>
            </a:r>
          </a:p>
        </p:txBody>
      </p:sp>
      <p:sp>
        <p:nvSpPr>
          <p:cNvPr id="19459" name="Rectangle 3"/>
          <p:cNvSpPr>
            <a:spLocks noGrp="1" noChangeArrowheads="1"/>
          </p:cNvSpPr>
          <p:nvPr>
            <p:ph type="body" idx="1"/>
          </p:nvPr>
        </p:nvSpPr>
        <p:spPr>
          <a:xfrm>
            <a:off x="301625" y="1527175"/>
            <a:ext cx="8504238" cy="4572000"/>
          </a:xfrm>
          <a:noFill/>
        </p:spPr>
        <p:txBody>
          <a:bodyPr>
            <a:normAutofit/>
          </a:bodyPr>
          <a:lstStyle/>
          <a:p>
            <a:pPr eaLnBrk="1" hangingPunct="1"/>
            <a:r>
              <a:rPr lang="en-US" sz="2400" dirty="0" smtClean="0"/>
              <a:t>A description of a fictitious user representing a distinct user group</a:t>
            </a:r>
          </a:p>
          <a:p>
            <a:pPr lvl="1" eaLnBrk="1" hangingPunct="1"/>
            <a:r>
              <a:rPr lang="en-US" sz="2400" dirty="0" smtClean="0"/>
              <a:t>User groups are based on unique characteristics</a:t>
            </a:r>
          </a:p>
          <a:p>
            <a:pPr lvl="1" eaLnBrk="1" hangingPunct="1"/>
            <a:r>
              <a:rPr lang="en-US" sz="2400" dirty="0" smtClean="0"/>
              <a:t>Each persona represents a unique set of goals for design</a:t>
            </a:r>
          </a:p>
          <a:p>
            <a:pPr eaLnBrk="1" hangingPunct="1"/>
            <a:r>
              <a:rPr lang="en-US" sz="2400" dirty="0" smtClean="0"/>
              <a:t>Personas drive User-Centered Design (UCD)</a:t>
            </a:r>
          </a:p>
          <a:p>
            <a:pPr lvl="1"/>
            <a:r>
              <a:rPr lang="en-US" sz="2000" dirty="0" smtClean="0"/>
              <a:t>Data-based </a:t>
            </a:r>
            <a:r>
              <a:rPr lang="en-US" sz="2000" dirty="0" smtClean="0"/>
              <a:t>personas</a:t>
            </a:r>
          </a:p>
          <a:p>
            <a:r>
              <a:rPr lang="en-US" sz="2400" dirty="0" smtClean="0">
                <a:hlinkClick r:id="rId3"/>
              </a:rPr>
              <a:t>Microsoft</a:t>
            </a:r>
            <a:endParaRPr lang="en-US" sz="2400" dirty="0" smtClean="0"/>
          </a:p>
          <a:p>
            <a:r>
              <a:rPr lang="en-US" sz="2400" dirty="0" smtClean="0">
                <a:hlinkClick r:id="rId4"/>
              </a:rPr>
              <a:t>Persona Power</a:t>
            </a:r>
            <a:endParaRPr lang="en-US" sz="2400" dirty="0" smtClean="0"/>
          </a:p>
          <a:p>
            <a:endParaRPr lang="en-US" sz="2400" dirty="0" smtClean="0"/>
          </a:p>
        </p:txBody>
      </p:sp>
      <p:pic>
        <p:nvPicPr>
          <p:cNvPr id="2" name="Picture 2" descr="http://images.books24x7.com/bookimages/id_17837/fig65_01.jpg"/>
          <p:cNvPicPr>
            <a:picLocks noChangeAspect="1" noChangeArrowheads="1"/>
          </p:cNvPicPr>
          <p:nvPr/>
        </p:nvPicPr>
        <p:blipFill>
          <a:blip r:embed="rId5" cstate="print"/>
          <a:srcRect/>
          <a:stretch>
            <a:fillRect/>
          </a:stretch>
        </p:blipFill>
        <p:spPr bwMode="auto">
          <a:xfrm>
            <a:off x="5486400" y="4114800"/>
            <a:ext cx="3333750" cy="2590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5"/>
          <p:cNvSpPr/>
          <p:nvPr/>
        </p:nvSpPr>
        <p:spPr>
          <a:xfrm>
            <a:off x="457200" y="1371600"/>
            <a:ext cx="82296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2"/>
          <p:cNvSpPr>
            <a:spLocks noGrp="1" noChangeArrowheads="1"/>
          </p:cNvSpPr>
          <p:nvPr>
            <p:ph type="title"/>
          </p:nvPr>
        </p:nvSpPr>
        <p:spPr/>
        <p:txBody>
          <a:bodyPr/>
          <a:lstStyle/>
          <a:p>
            <a:pPr eaLnBrk="1" hangingPunct="1">
              <a:defRPr/>
            </a:pPr>
            <a:r>
              <a:rPr lang="en-US" sz="3600" dirty="0" smtClean="0"/>
              <a:t>Persona excerpt (hotel reservation)</a:t>
            </a:r>
          </a:p>
        </p:txBody>
      </p:sp>
      <p:sp>
        <p:nvSpPr>
          <p:cNvPr id="20483" name="Oval 7"/>
          <p:cNvSpPr>
            <a:spLocks noChangeArrowheads="1"/>
          </p:cNvSpPr>
          <p:nvPr/>
        </p:nvSpPr>
        <p:spPr bwMode="auto">
          <a:xfrm>
            <a:off x="8458200" y="5867400"/>
            <a:ext cx="619125" cy="571500"/>
          </a:xfrm>
          <a:prstGeom prst="ellipse">
            <a:avLst/>
          </a:prstGeom>
          <a:noFill/>
          <a:ln w="9525" algn="ctr">
            <a:solidFill>
              <a:schemeClr val="bg1"/>
            </a:solidFill>
            <a:round/>
            <a:headEnd/>
            <a:tailEnd/>
          </a:ln>
        </p:spPr>
        <p:txBody>
          <a:bodyPr wrap="none" lIns="110495" tIns="55248" rIns="110495" bIns="55248" anchor="ctr"/>
          <a:lstStyle/>
          <a:p>
            <a:endParaRPr lang="en-US"/>
          </a:p>
        </p:txBody>
      </p:sp>
      <p:pic>
        <p:nvPicPr>
          <p:cNvPr id="20484" name="Picture 5" descr="Picture1.png"/>
          <p:cNvPicPr>
            <a:picLocks noChangeAspect="1"/>
          </p:cNvPicPr>
          <p:nvPr/>
        </p:nvPicPr>
        <p:blipFill>
          <a:blip r:embed="rId3" cstate="print"/>
          <a:srcRect l="1608" t="6728" r="82262" b="66026"/>
          <a:stretch>
            <a:fillRect/>
          </a:stretch>
        </p:blipFill>
        <p:spPr bwMode="auto">
          <a:xfrm>
            <a:off x="7315200" y="1447800"/>
            <a:ext cx="1219200" cy="1295400"/>
          </a:xfrm>
          <a:prstGeom prst="rect">
            <a:avLst/>
          </a:prstGeom>
          <a:noFill/>
          <a:ln w="9525">
            <a:noFill/>
            <a:miter lim="800000"/>
            <a:headEnd/>
            <a:tailEnd/>
          </a:ln>
        </p:spPr>
      </p:pic>
      <p:pic>
        <p:nvPicPr>
          <p:cNvPr id="20485" name="Picture 6" descr="Picture1.png"/>
          <p:cNvPicPr>
            <a:picLocks noChangeAspect="1"/>
          </p:cNvPicPr>
          <p:nvPr/>
        </p:nvPicPr>
        <p:blipFill>
          <a:blip r:embed="rId3" cstate="print"/>
          <a:srcRect t="33618"/>
          <a:stretch>
            <a:fillRect/>
          </a:stretch>
        </p:blipFill>
        <p:spPr bwMode="auto">
          <a:xfrm>
            <a:off x="381000" y="1447800"/>
            <a:ext cx="8305800" cy="480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2047</TotalTime>
  <Words>1334</Words>
  <Application>Microsoft Office PowerPoint</Application>
  <PresentationFormat>On-screen Show (4:3)</PresentationFormat>
  <Paragraphs>231</Paragraphs>
  <Slides>29</Slides>
  <Notes>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Technic</vt:lpstr>
      <vt:lpstr>Requirements phase</vt:lpstr>
      <vt:lpstr>From Client to Plan</vt:lpstr>
      <vt:lpstr>User Stories</vt:lpstr>
      <vt:lpstr>Why User Stories</vt:lpstr>
      <vt:lpstr>Personas</vt:lpstr>
      <vt:lpstr>Understanding Users</vt:lpstr>
      <vt:lpstr>User Characterization</vt:lpstr>
      <vt:lpstr>Personas</vt:lpstr>
      <vt:lpstr>Persona excerpt (hotel reservation)</vt:lpstr>
      <vt:lpstr>Purported Benefits of Personas</vt:lpstr>
      <vt:lpstr>User Types</vt:lpstr>
      <vt:lpstr>Broad, easily described</vt:lpstr>
      <vt:lpstr>Use Cases</vt:lpstr>
      <vt:lpstr>Generalizing to Use Cases</vt:lpstr>
      <vt:lpstr>Documenting Use Cases</vt:lpstr>
      <vt:lpstr>Requirements Document</vt:lpstr>
      <vt:lpstr>Types of Requirements</vt:lpstr>
      <vt:lpstr>A requirement must be …</vt:lpstr>
      <vt:lpstr>The set of requirements must be…</vt:lpstr>
      <vt:lpstr>Requirement Level</vt:lpstr>
      <vt:lpstr>Functional Spec</vt:lpstr>
      <vt:lpstr>What is a Functional Spec?</vt:lpstr>
      <vt:lpstr>Why a Spec?</vt:lpstr>
      <vt:lpstr>What’s in a Functional Spec?</vt:lpstr>
      <vt:lpstr>User Manual</vt:lpstr>
      <vt:lpstr>User Manual</vt:lpstr>
      <vt:lpstr>Plan</vt:lpstr>
      <vt:lpstr>Expectations of Software Engineering </vt:lpstr>
      <vt:lpstr>What needs to be in the plan?</vt:lpstr>
    </vt:vector>
  </TitlesOfParts>
  <Company>University of North Carolina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Department of Computer Science</dc:creator>
  <cp:lastModifiedBy>Department of Computer Science</cp:lastModifiedBy>
  <cp:revision>143</cp:revision>
  <dcterms:created xsi:type="dcterms:W3CDTF">2009-08-26T18:24:12Z</dcterms:created>
  <dcterms:modified xsi:type="dcterms:W3CDTF">2011-09-19T12:11:46Z</dcterms:modified>
</cp:coreProperties>
</file>