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9"/>
  </p:notesMasterIdLst>
  <p:sldIdLst>
    <p:sldId id="318" r:id="rId2"/>
    <p:sldId id="402" r:id="rId3"/>
    <p:sldId id="403" r:id="rId4"/>
    <p:sldId id="404" r:id="rId5"/>
    <p:sldId id="405" r:id="rId6"/>
    <p:sldId id="406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414" r:id="rId15"/>
    <p:sldId id="417" r:id="rId16"/>
    <p:sldId id="415" r:id="rId17"/>
    <p:sldId id="387" r:id="rId18"/>
    <p:sldId id="388" r:id="rId19"/>
    <p:sldId id="390" r:id="rId20"/>
    <p:sldId id="389" r:id="rId21"/>
    <p:sldId id="392" r:id="rId22"/>
    <p:sldId id="393" r:id="rId23"/>
    <p:sldId id="394" r:id="rId24"/>
    <p:sldId id="395" r:id="rId25"/>
    <p:sldId id="396" r:id="rId26"/>
    <p:sldId id="397" r:id="rId27"/>
    <p:sldId id="41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96" y="-23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452E9-C2BB-4352-9E04-325D1E45C4A5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038D4-9135-4668-B652-B26887336C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413F62-372B-465B-9CA0-7C37736CD92D}" type="slidenum">
              <a:rPr lang="en-US"/>
              <a:pPr/>
              <a:t>18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246DAD-61E0-47BE-B662-5C6AA6F42556}" type="slidenum">
              <a:rPr lang="en-US"/>
              <a:pPr/>
              <a:t>20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EEE23F7-A6DE-4D44-98BC-64CDA1EC0438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EEE23F7-A6DE-4D44-98BC-64CDA1EC0438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ibm.com/developerworks/rational/library/content/03July/1000/1251/1251_bestpractices_TP026B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hbswk.hbs.edu/archive/4991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dennislearningcenter.osu.edu/references/GROUP%20DEV%20ARTICLE.doc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3050" y="1752600"/>
            <a:ext cx="6480048" cy="55421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14 September 2011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3050" y="2346960"/>
            <a:ext cx="6480048" cy="7772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4900" dirty="0" smtClean="0"/>
              <a:t>the 3 P’s: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26626" name="Picture 2" descr="http://dwaynephillips.net/CutterPapers/ppp/title.gif"/>
          <p:cNvPicPr>
            <a:picLocks noChangeAspect="1" noChangeArrowheads="1"/>
          </p:cNvPicPr>
          <p:nvPr/>
        </p:nvPicPr>
        <p:blipFill>
          <a:blip r:embed="rId2" cstate="print"/>
          <a:srcRect l="8299" t="11794" r="3734" b="23342"/>
          <a:stretch>
            <a:fillRect/>
          </a:stretch>
        </p:blipFill>
        <p:spPr bwMode="auto">
          <a:xfrm>
            <a:off x="2874498" y="3124200"/>
            <a:ext cx="4038600" cy="251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Iterative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Reaction to waterfall</a:t>
            </a:r>
          </a:p>
          <a:p>
            <a:r>
              <a:rPr lang="en-US" dirty="0" smtClean="0"/>
              <a:t>Derived from “evolutionary” process</a:t>
            </a:r>
          </a:p>
          <a:p>
            <a:pPr lvl="1"/>
            <a:r>
              <a:rPr lang="en-US" dirty="0" smtClean="0"/>
              <a:t>Requirements and specs evolve over time</a:t>
            </a:r>
          </a:p>
          <a:p>
            <a:r>
              <a:rPr lang="en-US" dirty="0" smtClean="0"/>
              <a:t>Two well-known models</a:t>
            </a:r>
          </a:p>
          <a:p>
            <a:pPr lvl="1"/>
            <a:r>
              <a:rPr lang="en-US" dirty="0" smtClean="0"/>
              <a:t>Extreme programming</a:t>
            </a:r>
          </a:p>
          <a:p>
            <a:pPr lvl="1"/>
            <a:r>
              <a:rPr lang="en-US" dirty="0" smtClean="0"/>
              <a:t>SCRUM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(a.k.a. Agile)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503920" cy="4572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400" dirty="0" smtClean="0"/>
              <a:t>Pros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sz="2000" dirty="0" smtClean="0"/>
              <a:t>Fast feedback on problems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sz="2000" dirty="0" smtClean="0"/>
              <a:t>Very adaptable to any changes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sz="2000" dirty="0" smtClean="0"/>
              <a:t>Lots of versions to work with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sz="2000" dirty="0" smtClean="0"/>
              <a:t>Heavy user involvement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400" dirty="0" smtClean="0"/>
              <a:t>Cons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sz="2000" dirty="0" smtClean="0"/>
              <a:t>Document maintenance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sz="2000" dirty="0" smtClean="0"/>
              <a:t>Code maintenance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sz="2000" dirty="0" smtClean="0"/>
              <a:t>Requires good automation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 t="9236"/>
          <a:stretch>
            <a:fillRect/>
          </a:stretch>
        </p:blipFill>
        <p:spPr bwMode="auto">
          <a:xfrm>
            <a:off x="6096000" y="3733800"/>
            <a:ext cx="2647950" cy="2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Spiral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Few iterations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Each iteration adds new requirements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Used often for projects with less well defined requirements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 t="48000"/>
          <a:stretch>
            <a:fillRect/>
          </a:stretch>
        </p:blipFill>
        <p:spPr bwMode="auto">
          <a:xfrm>
            <a:off x="6934200" y="4343400"/>
            <a:ext cx="1828800" cy="190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600200"/>
            <a:ext cx="4648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Spiral</a:t>
            </a:r>
          </a:p>
        </p:txBody>
      </p:sp>
      <p:sp>
        <p:nvSpPr>
          <p:cNvPr id="13316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3846513" cy="4114800"/>
          </a:xfrm>
        </p:spPr>
        <p:txBody>
          <a:bodyPr/>
          <a:lstStyle/>
          <a:p>
            <a:r>
              <a:rPr lang="en-US" dirty="0" smtClean="0"/>
              <a:t>Risk based</a:t>
            </a:r>
          </a:p>
          <a:p>
            <a:r>
              <a:rPr lang="en-US" dirty="0" smtClean="0"/>
              <a:t>Barry Boehm 1988</a:t>
            </a:r>
          </a:p>
          <a:p>
            <a:r>
              <a:rPr lang="en-US" dirty="0" smtClean="0"/>
              <a:t>“A Spiral Model of Software Development and Enhancement”</a:t>
            </a:r>
          </a:p>
        </p:txBody>
      </p:sp>
      <p:pic>
        <p:nvPicPr>
          <p:cNvPr id="133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04800"/>
            <a:ext cx="10287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Spiral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Pros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Adaptation to changes based on risks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Good customer interaction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Early version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Limited iterations provide phase structure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Cons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Document maintenance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 t="48000"/>
          <a:stretch>
            <a:fillRect/>
          </a:stretch>
        </p:blipFill>
        <p:spPr bwMode="auto">
          <a:xfrm>
            <a:off x="6934200" y="4343400"/>
            <a:ext cx="1828800" cy="190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705600" y="228600"/>
            <a:ext cx="24384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39000" y="5181600"/>
            <a:ext cx="1905000" cy="15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Perspective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Waterfall: 1970, built on 1950’s stage- wise processes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C000"/>
                </a:solidFill>
              </a:rPr>
              <a:t>Recognized need for feedback</a:t>
            </a:r>
          </a:p>
          <a:p>
            <a:r>
              <a:rPr lang="en-US" dirty="0" smtClean="0"/>
              <a:t>Iterative (agile): late 70s,modeled on evolutionary model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C000"/>
                </a:solidFill>
              </a:rPr>
              <a:t>Didn’t work well for large products</a:t>
            </a:r>
          </a:p>
          <a:p>
            <a:r>
              <a:rPr lang="en-US" dirty="0" smtClean="0"/>
              <a:t>Spiral: 1988, risk-based</a:t>
            </a:r>
            <a:endParaRPr lang="en-US" dirty="0"/>
          </a:p>
        </p:txBody>
      </p:sp>
      <p:pic>
        <p:nvPicPr>
          <p:cNvPr id="1026" name="Picture 2" descr="http://upload.wikimedia.org/wikipedia/en/thumb/e/e2/Waterfall_model.svg/350px-Waterfall_model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0236" y="304800"/>
            <a:ext cx="2433763" cy="1828800"/>
          </a:xfrm>
          <a:prstGeom prst="rect">
            <a:avLst/>
          </a:prstGeom>
          <a:noFill/>
        </p:spPr>
      </p:pic>
      <p:pic>
        <p:nvPicPr>
          <p:cNvPr id="1028" name="Picture 4" descr="http://upload.wikimedia.org/wikipedia/commons/thumb/e/ec/Spiral_model_%28Boehm%2C_1988%29.svg/333px-Spiral_model_%28Boehm%2C_1988%29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5257800"/>
            <a:ext cx="1642959" cy="1371600"/>
          </a:xfrm>
          <a:prstGeom prst="rect">
            <a:avLst/>
          </a:prstGeom>
          <a:noFill/>
        </p:spPr>
      </p:pic>
      <p:pic>
        <p:nvPicPr>
          <p:cNvPr id="1048" name="Picture 24" descr="http://t3.gstatic.com/images?q=tbn:ANd9GcShX7tmvdkPfi_HlCpyXlayxLlLIZZOGh_8lD9VG3IbwSUWiJs&amp;t=1&amp;usg=__MRNldLvCVj4VJeNbH_XxGzhYxJ8="/>
          <p:cNvPicPr>
            <a:picLocks noChangeAspect="1" noChangeArrowheads="1"/>
          </p:cNvPicPr>
          <p:nvPr/>
        </p:nvPicPr>
        <p:blipFill>
          <a:blip r:embed="rId4" cstate="print"/>
          <a:srcRect b="11111"/>
          <a:stretch>
            <a:fillRect/>
          </a:stretch>
        </p:blipFill>
        <p:spPr bwMode="auto">
          <a:xfrm>
            <a:off x="7543800" y="2971800"/>
            <a:ext cx="1417760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Unified Process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52401" y="1600200"/>
            <a:ext cx="3124200" cy="4419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Variant of Spiral</a:t>
            </a:r>
          </a:p>
          <a:p>
            <a:r>
              <a:rPr lang="en-US" sz="2800" dirty="0" smtClean="0"/>
              <a:t>Identifies that  iterations differ</a:t>
            </a:r>
          </a:p>
          <a:p>
            <a:r>
              <a:rPr lang="en-US" sz="2800" dirty="0" smtClean="0"/>
              <a:t>Also known as </a:t>
            </a:r>
            <a:r>
              <a:rPr lang="en-US" sz="2800" dirty="0" smtClean="0">
                <a:hlinkClick r:id="rId2"/>
              </a:rPr>
              <a:t>Rational Unified Process </a:t>
            </a:r>
            <a:r>
              <a:rPr lang="en-US" sz="2800" dirty="0" smtClean="0"/>
              <a:t>(Rational products)</a:t>
            </a: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3" cstate="print"/>
          <a:srcRect t="18033" r="-76"/>
          <a:stretch>
            <a:fillRect/>
          </a:stretch>
        </p:blipFill>
        <p:spPr bwMode="auto">
          <a:xfrm>
            <a:off x="3810000" y="2438400"/>
            <a:ext cx="5029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0" y="2145268"/>
            <a:ext cx="50292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        Phases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8335" y="2133600"/>
            <a:ext cx="461665" cy="4114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       Core Processes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2800" y="2133600"/>
            <a:ext cx="5486400" cy="41148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15363" name="Text Placeholder 4"/>
          <p:cNvSpPr>
            <a:spLocks noGrp="1"/>
          </p:cNvSpPr>
          <p:nvPr>
            <p:ph type="body" idx="1"/>
          </p:nvPr>
        </p:nvSpPr>
        <p:spPr>
          <a:xfrm>
            <a:off x="3922713" y="2932113"/>
            <a:ext cx="4572000" cy="145415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People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dirty="0" smtClean="0"/>
              <a:t>	Most </a:t>
            </a:r>
            <a:r>
              <a:rPr lang="en-US" sz="2800" dirty="0"/>
              <a:t>important factor in the quality of software is the quality of the </a:t>
            </a:r>
            <a:r>
              <a:rPr lang="en-US" sz="2800" dirty="0" smtClean="0"/>
              <a:t>programmers</a:t>
            </a:r>
          </a:p>
          <a:p>
            <a:pPr>
              <a:lnSpc>
                <a:spcPct val="90000"/>
              </a:lnSpc>
              <a:buNone/>
            </a:pPr>
            <a:endParaRPr lang="en-US" sz="2800" dirty="0"/>
          </a:p>
          <a:p>
            <a:pPr>
              <a:lnSpc>
                <a:spcPct val="90000"/>
              </a:lnSpc>
              <a:buNone/>
            </a:pPr>
            <a:r>
              <a:rPr lang="en-US" sz="2800" dirty="0" smtClean="0"/>
              <a:t>	If </a:t>
            </a:r>
            <a:r>
              <a:rPr lang="en-US" sz="2800" dirty="0"/>
              <a:t>your life depended on a particular piece of software, what would you want to know about it</a:t>
            </a:r>
            <a:r>
              <a:rPr lang="en-US" sz="2800" dirty="0" smtClean="0"/>
              <a:t>?</a:t>
            </a:r>
          </a:p>
          <a:p>
            <a:pPr>
              <a:lnSpc>
                <a:spcPct val="90000"/>
              </a:lnSpc>
              <a:buNone/>
            </a:pPr>
            <a:endParaRPr lang="en-US" sz="2800" dirty="0"/>
          </a:p>
          <a:p>
            <a:pPr>
              <a:lnSpc>
                <a:spcPct val="90000"/>
              </a:lnSpc>
              <a:buNone/>
            </a:pPr>
            <a:r>
              <a:rPr lang="en-US" sz="2800" dirty="0" smtClean="0"/>
              <a:t>	that </a:t>
            </a:r>
            <a:r>
              <a:rPr lang="en-US" sz="2800" dirty="0"/>
              <a:t>the person who wrote it was “both highly intelligent and possessed by an extremely rigorous, almost fanatical desire to make their program work the way it should</a:t>
            </a:r>
            <a:r>
              <a:rPr lang="en-US" sz="2800" dirty="0" smtClean="0"/>
              <a:t>.”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5943600"/>
            <a:ext cx="23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Terry Bollinger (2001)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People are primary</a:t>
            </a:r>
          </a:p>
          <a:p>
            <a:pPr eaLnBrk="1" hangingPunct="1"/>
            <a:r>
              <a:rPr lang="en-US" dirty="0" smtClean="0"/>
              <a:t>Goal-driven human processes are self-healing</a:t>
            </a:r>
          </a:p>
          <a:p>
            <a:pPr lvl="1" eaLnBrk="1" hangingPunct="1"/>
            <a:r>
              <a:rPr lang="en-US" dirty="0" smtClean="0"/>
              <a:t>Rule-driven processes are fragile</a:t>
            </a:r>
          </a:p>
          <a:p>
            <a:pPr eaLnBrk="1" hangingPunct="1"/>
            <a:r>
              <a:rPr lang="en-US" dirty="0" smtClean="0"/>
              <a:t>Public communication</a:t>
            </a:r>
          </a:p>
          <a:p>
            <a:pPr eaLnBrk="1" hangingPunct="1"/>
            <a:r>
              <a:rPr lang="en-US" dirty="0" smtClean="0"/>
              <a:t>Space</a:t>
            </a:r>
          </a:p>
          <a:p>
            <a:pPr lvl="1" eaLnBrk="1" hangingPunct="1"/>
            <a:r>
              <a:rPr lang="en-US" dirty="0" smtClean="0"/>
              <a:t>Cave and Commons </a:t>
            </a:r>
          </a:p>
          <a:p>
            <a:pPr lvl="2" eaLnBrk="1" hangingPunct="1"/>
            <a:r>
              <a:rPr lang="en-US" dirty="0" smtClean="0"/>
              <a:t>Stewart Brand,  </a:t>
            </a:r>
            <a:r>
              <a:rPr lang="en-US" i="1" dirty="0" smtClean="0"/>
              <a:t>How Buildings Learn</a:t>
            </a:r>
          </a:p>
          <a:p>
            <a:pPr lvl="2" eaLnBrk="1" hangingPunct="1"/>
            <a:endParaRPr lang="en-US" i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609600"/>
            <a:ext cx="8534400" cy="75895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Peopleware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                                      </a:t>
            </a:r>
            <a:r>
              <a:rPr lang="en-US" sz="2700" dirty="0" err="1" smtClean="0"/>
              <a:t>DeMarco</a:t>
            </a:r>
            <a:r>
              <a:rPr lang="en-US" sz="2700" dirty="0" smtClean="0"/>
              <a:t> and Lister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“right answer”</a:t>
            </a:r>
          </a:p>
          <a:p>
            <a:r>
              <a:rPr lang="en-US" dirty="0" smtClean="0"/>
              <a:t>Typically people and product are fixed</a:t>
            </a:r>
          </a:p>
          <a:p>
            <a:r>
              <a:rPr lang="en-US" dirty="0" smtClean="0"/>
              <a:t>… can adapt process</a:t>
            </a:r>
          </a:p>
          <a:p>
            <a:r>
              <a:rPr lang="en-US" dirty="0" smtClean="0"/>
              <a:t>     (which is where we will start)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Knowledge Workers …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prefer closed offices but communicate better in open ones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congregate in particular geographical areas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move around in the course of their work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collaborate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concentrate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work in the office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communicate with people who are close by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don't care about facilities gewgaws 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 algn="r">
              <a:lnSpc>
                <a:spcPct val="80000"/>
              </a:lnSpc>
              <a:buFont typeface="Wingdings" pitchFamily="2" charset="2"/>
              <a:buNone/>
            </a:pPr>
            <a:r>
              <a:rPr lang="en-US" sz="2400" i="1" dirty="0"/>
              <a:t>Davenport, </a:t>
            </a:r>
            <a:r>
              <a:rPr lang="en-US" sz="2400" i="1" dirty="0">
                <a:hlinkClick r:id="rId3"/>
              </a:rPr>
              <a:t>Why Office Design Matters </a:t>
            </a:r>
            <a:r>
              <a:rPr lang="en-US" sz="2400" i="1" dirty="0"/>
              <a:t>2005</a:t>
            </a:r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 rot="20076798">
            <a:off x="285183" y="1516048"/>
            <a:ext cx="841260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FUNDAMENTAL</a:t>
            </a:r>
            <a:r>
              <a:rPr lang="en-US" sz="88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 CONFLICTS</a:t>
            </a:r>
            <a:endParaRPr lang="en-US" sz="8800" dirty="0">
              <a:solidFill>
                <a:schemeClr val="accent1">
                  <a:lumMod val="60000"/>
                  <a:lumOff val="40000"/>
                </a:schemeClr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Forming - polite but untrusting </a:t>
            </a:r>
          </a:p>
          <a:p>
            <a:pPr eaLnBrk="1" hangingPunct="1"/>
            <a:r>
              <a:rPr lang="en-US" b="1" smtClean="0"/>
              <a:t>Storming - testing others </a:t>
            </a:r>
          </a:p>
          <a:p>
            <a:pPr eaLnBrk="1" hangingPunct="1"/>
            <a:r>
              <a:rPr lang="en-US" b="1" smtClean="0"/>
              <a:t>Norming - valuing other types </a:t>
            </a:r>
          </a:p>
          <a:p>
            <a:pPr eaLnBrk="1" hangingPunct="1"/>
            <a:r>
              <a:rPr lang="en-US" b="1" smtClean="0"/>
              <a:t>Performing - flexibility from trust</a:t>
            </a:r>
          </a:p>
          <a:p>
            <a:pPr eaLnBrk="1" hangingPunct="1"/>
            <a:r>
              <a:rPr lang="en-US" b="1" smtClean="0"/>
              <a:t>Adjourning - disengagement</a:t>
            </a:r>
          </a:p>
          <a:p>
            <a:pPr eaLnBrk="1" hangingPunct="1"/>
            <a:endParaRPr 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Tuckman</a:t>
            </a:r>
            <a:r>
              <a:rPr lang="en-US" dirty="0" smtClean="0"/>
              <a:t> Team Stages</a:t>
            </a:r>
            <a:endParaRPr lang="en-US" dirty="0"/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3276600" y="5334000"/>
            <a:ext cx="56991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>
                <a:latin typeface="Lucida Sans Unicode" pitchFamily="34" charset="0"/>
              </a:rPr>
              <a:t>Tuckman</a:t>
            </a:r>
            <a:r>
              <a:rPr lang="en-US" dirty="0">
                <a:latin typeface="Lucida Sans Unicode" pitchFamily="34" charset="0"/>
              </a:rPr>
              <a:t>, Bruce. (1965). </a:t>
            </a:r>
            <a:r>
              <a:rPr lang="en-US" dirty="0">
                <a:latin typeface="Lucida Sans Unicode" pitchFamily="34" charset="0"/>
                <a:hlinkClick r:id="rId2"/>
              </a:rPr>
              <a:t>Developmental sequence in small groups. </a:t>
            </a:r>
            <a:r>
              <a:rPr lang="en-US" i="1" dirty="0">
                <a:latin typeface="Lucida Sans Unicode" pitchFamily="34" charset="0"/>
              </a:rPr>
              <a:t>Psychological bulletin,</a:t>
            </a:r>
            <a:r>
              <a:rPr lang="en-US" dirty="0">
                <a:latin typeface="Lucida Sans Unicode" pitchFamily="34" charset="0"/>
              </a:rPr>
              <a:t> 63, 384-399.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lvl="1" indent="-255588" eaLnBrk="1" hangingPunct="1"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r>
              <a:rPr lang="en-US" sz="2600" b="1" dirty="0" smtClean="0">
                <a:solidFill>
                  <a:schemeClr val="accent1"/>
                </a:solidFill>
              </a:rPr>
              <a:t>Core Competency: </a:t>
            </a:r>
            <a:r>
              <a:rPr lang="en-US" sz="2400" dirty="0" smtClean="0"/>
              <a:t>problem-solving ability</a:t>
            </a:r>
          </a:p>
          <a:p>
            <a:pPr marL="365125" lvl="1" indent="-255588" eaLnBrk="1" hangingPunct="1"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endParaRPr lang="en-US" sz="2400" dirty="0" smtClean="0"/>
          </a:p>
          <a:p>
            <a:pPr marL="365125" lvl="1" indent="-255588" eaLnBrk="1" hangingPunct="1"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r>
              <a:rPr lang="en-US" sz="2400" b="1" dirty="0" smtClean="0">
                <a:solidFill>
                  <a:schemeClr val="accent1"/>
                </a:solidFill>
              </a:rPr>
              <a:t>Personal Attributes</a:t>
            </a:r>
          </a:p>
          <a:p>
            <a:pPr marL="603250" lvl="2" indent="-255588" eaLnBrk="1" hangingPunct="1"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r>
              <a:rPr lang="en-US" sz="2200" dirty="0" smtClean="0"/>
              <a:t>Openness</a:t>
            </a:r>
          </a:p>
          <a:p>
            <a:pPr marL="603250" lvl="2" indent="-255588" eaLnBrk="1" hangingPunct="1"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r>
              <a:rPr lang="en-US" sz="2200" dirty="0" smtClean="0"/>
              <a:t>Supportiveness</a:t>
            </a:r>
          </a:p>
          <a:p>
            <a:pPr marL="603250" lvl="2" indent="-255588" eaLnBrk="1" hangingPunct="1"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r>
              <a:rPr lang="en-US" sz="2200" dirty="0" smtClean="0"/>
              <a:t>Action orientation</a:t>
            </a:r>
          </a:p>
          <a:p>
            <a:pPr marL="603250" lvl="2" indent="-255588" eaLnBrk="1" hangingPunct="1"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r>
              <a:rPr lang="en-US" sz="2200" dirty="0" smtClean="0"/>
              <a:t>Positive personal style</a:t>
            </a:r>
          </a:p>
          <a:p>
            <a:pPr marL="365125" lvl="1" indent="-255588" eaLnBrk="1" hangingPunct="1"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endParaRPr lang="en-US" sz="2400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/>
              <a:t>Good Team Member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eaLnBrk="1" fontAlgn="auto" hangingPunct="1">
              <a:lnSpc>
                <a:spcPct val="90000"/>
              </a:lnSpc>
              <a:spcBef>
                <a:spcPct val="10000"/>
              </a:spcBef>
              <a:spcAft>
                <a:spcPct val="40000"/>
              </a:spcAft>
              <a:buClr>
                <a:schemeClr val="tx1"/>
              </a:buClr>
              <a:buSzTx/>
              <a:buFont typeface="Wingdings 3"/>
              <a:buChar char=""/>
              <a:defRPr/>
            </a:pPr>
            <a:r>
              <a:rPr lang="en-US" sz="2800" b="1" dirty="0" smtClean="0">
                <a:solidFill>
                  <a:schemeClr val="accent1"/>
                </a:solidFill>
              </a:rPr>
              <a:t>Constructive: </a:t>
            </a:r>
            <a:r>
              <a:rPr lang="en-US" sz="2400" dirty="0" smtClean="0"/>
              <a:t>for all team members</a:t>
            </a:r>
          </a:p>
          <a:p>
            <a:pPr marL="609600" indent="-609600" eaLnBrk="1" fontAlgn="auto" hangingPunct="1">
              <a:lnSpc>
                <a:spcPct val="90000"/>
              </a:lnSpc>
              <a:spcBef>
                <a:spcPct val="10000"/>
              </a:spcBef>
              <a:spcAft>
                <a:spcPct val="40000"/>
              </a:spcAft>
              <a:buClr>
                <a:schemeClr val="tx1"/>
              </a:buClr>
              <a:buSzTx/>
              <a:buFont typeface="Wingdings 3"/>
              <a:buChar char=""/>
              <a:defRPr/>
            </a:pPr>
            <a:r>
              <a:rPr lang="en-US" sz="2800" b="1" dirty="0" smtClean="0">
                <a:solidFill>
                  <a:schemeClr val="accent1"/>
                </a:solidFill>
              </a:rPr>
              <a:t>Productive: </a:t>
            </a:r>
            <a:r>
              <a:rPr lang="en-US" sz="2400" dirty="0" smtClean="0"/>
              <a:t>brings out the best thinking in all team members</a:t>
            </a:r>
          </a:p>
          <a:p>
            <a:pPr marL="609600" indent="-609600" eaLnBrk="1" fontAlgn="auto" hangingPunct="1">
              <a:lnSpc>
                <a:spcPct val="90000"/>
              </a:lnSpc>
              <a:spcBef>
                <a:spcPct val="10000"/>
              </a:spcBef>
              <a:spcAft>
                <a:spcPct val="40000"/>
              </a:spcAft>
              <a:buClr>
                <a:schemeClr val="tx1"/>
              </a:buClr>
              <a:buSzTx/>
              <a:buFont typeface="Wingdings 3"/>
              <a:buChar char=""/>
              <a:defRPr/>
            </a:pPr>
            <a:r>
              <a:rPr lang="en-US" sz="2800" b="1" dirty="0" smtClean="0">
                <a:solidFill>
                  <a:schemeClr val="accent1"/>
                </a:solidFill>
              </a:rPr>
              <a:t>Mutual Understanding: </a:t>
            </a:r>
            <a:r>
              <a:rPr lang="en-US" sz="2400" dirty="0" smtClean="0"/>
              <a:t>seeking to understand others’ perspectives</a:t>
            </a:r>
          </a:p>
          <a:p>
            <a:pPr marL="609600" indent="-609600" eaLnBrk="1" fontAlgn="auto" hangingPunct="1">
              <a:lnSpc>
                <a:spcPct val="90000"/>
              </a:lnSpc>
              <a:spcBef>
                <a:spcPct val="10000"/>
              </a:spcBef>
              <a:spcAft>
                <a:spcPct val="40000"/>
              </a:spcAft>
              <a:buClr>
                <a:schemeClr val="tx1"/>
              </a:buClr>
              <a:buSzTx/>
              <a:buFont typeface="Wingdings 3"/>
              <a:buChar char=""/>
              <a:defRPr/>
            </a:pPr>
            <a:r>
              <a:rPr lang="en-US" sz="2800" b="1" dirty="0" smtClean="0">
                <a:solidFill>
                  <a:schemeClr val="accent1"/>
                </a:solidFill>
              </a:rPr>
              <a:t>Self Corrective</a:t>
            </a:r>
            <a:endParaRPr lang="en-US" sz="28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/>
              <a:t>Positive Team Relationships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>
            <a:normAutofit lnSpcReduction="10000"/>
          </a:bodyPr>
          <a:lstStyle/>
          <a:p>
            <a:pPr marL="346075" indent="-346075" eaLnBrk="1" fontAlgn="auto" hangingPunct="1">
              <a:lnSpc>
                <a:spcPct val="70000"/>
              </a:lnSpc>
              <a:spcAft>
                <a:spcPct val="25000"/>
              </a:spcAft>
              <a:buClr>
                <a:schemeClr val="tx1"/>
              </a:buClr>
              <a:buFont typeface="Wingdings 3"/>
              <a:buChar char=""/>
              <a:defRPr/>
            </a:pPr>
            <a:r>
              <a:rPr lang="en-US" sz="3200" b="1" dirty="0" smtClean="0">
                <a:solidFill>
                  <a:schemeClr val="accent1"/>
                </a:solidFill>
              </a:rPr>
              <a:t>Focus</a:t>
            </a:r>
          </a:p>
          <a:p>
            <a:pPr marL="602107" lvl="1" indent="-346075" eaLnBrk="1" fontAlgn="auto" hangingPunct="1">
              <a:lnSpc>
                <a:spcPct val="70000"/>
              </a:lnSpc>
              <a:spcBef>
                <a:spcPts val="324"/>
              </a:spcBef>
              <a:spcAft>
                <a:spcPct val="25000"/>
              </a:spcAft>
              <a:buClr>
                <a:schemeClr val="tx1"/>
              </a:buClr>
              <a:buFont typeface="Verdana"/>
              <a:buChar char="◦"/>
              <a:defRPr/>
            </a:pPr>
            <a:r>
              <a:rPr lang="en-US" sz="2400" dirty="0" smtClean="0"/>
              <a:t>clear about what you are doing</a:t>
            </a:r>
            <a:endParaRPr lang="en-US" sz="2800" dirty="0" smtClean="0"/>
          </a:p>
          <a:p>
            <a:pPr marL="346075" indent="-346075" eaLnBrk="1" fontAlgn="auto" hangingPunct="1">
              <a:lnSpc>
                <a:spcPct val="70000"/>
              </a:lnSpc>
              <a:spcAft>
                <a:spcPct val="25000"/>
              </a:spcAft>
              <a:buClr>
                <a:schemeClr val="tx1"/>
              </a:buClr>
              <a:buFont typeface="Wingdings 3"/>
              <a:buChar char=""/>
              <a:defRPr/>
            </a:pPr>
            <a:r>
              <a:rPr lang="en-US" sz="3200" b="1" dirty="0" smtClean="0">
                <a:solidFill>
                  <a:schemeClr val="accent1"/>
                </a:solidFill>
              </a:rPr>
              <a:t>Climate</a:t>
            </a:r>
          </a:p>
          <a:p>
            <a:pPr marL="602107" lvl="1" indent="-346075" eaLnBrk="1" fontAlgn="auto" hangingPunct="1">
              <a:lnSpc>
                <a:spcPct val="70000"/>
              </a:lnSpc>
              <a:spcBef>
                <a:spcPts val="324"/>
              </a:spcBef>
              <a:spcAft>
                <a:spcPct val="25000"/>
              </a:spcAft>
              <a:buClr>
                <a:schemeClr val="tx1"/>
              </a:buClr>
              <a:buFont typeface="Verdana"/>
              <a:buChar char="◦"/>
              <a:defRPr/>
            </a:pPr>
            <a:r>
              <a:rPr lang="en-US" sz="2400" dirty="0" smtClean="0"/>
              <a:t>positive</a:t>
            </a:r>
          </a:p>
          <a:p>
            <a:pPr marL="602107" lvl="1" indent="-346075" eaLnBrk="1" fontAlgn="auto" hangingPunct="1">
              <a:lnSpc>
                <a:spcPct val="70000"/>
              </a:lnSpc>
              <a:spcBef>
                <a:spcPts val="324"/>
              </a:spcBef>
              <a:spcAft>
                <a:spcPct val="25000"/>
              </a:spcAft>
              <a:buClr>
                <a:schemeClr val="tx1"/>
              </a:buClr>
              <a:buFont typeface="Verdana"/>
              <a:buChar char="◦"/>
              <a:defRPr/>
            </a:pPr>
            <a:r>
              <a:rPr lang="en-US" sz="2400" dirty="0" smtClean="0"/>
              <a:t>inclusive</a:t>
            </a:r>
          </a:p>
          <a:p>
            <a:pPr marL="602107" lvl="1" indent="-346075" eaLnBrk="1" fontAlgn="auto" hangingPunct="1">
              <a:lnSpc>
                <a:spcPct val="70000"/>
              </a:lnSpc>
              <a:spcBef>
                <a:spcPts val="324"/>
              </a:spcBef>
              <a:spcAft>
                <a:spcPct val="25000"/>
              </a:spcAft>
              <a:buClr>
                <a:schemeClr val="tx1"/>
              </a:buClr>
              <a:buFont typeface="Verdana"/>
              <a:buChar char="◦"/>
              <a:defRPr/>
            </a:pPr>
            <a:r>
              <a:rPr lang="en-US" sz="2400" dirty="0" smtClean="0"/>
              <a:t>focus on the issue…not the person</a:t>
            </a:r>
            <a:endParaRPr lang="en-US" sz="2800" dirty="0" smtClean="0">
              <a:solidFill>
                <a:srgbClr val="3333CC"/>
              </a:solidFill>
            </a:endParaRPr>
          </a:p>
          <a:p>
            <a:pPr marL="346075" indent="-346075" eaLnBrk="1" fontAlgn="auto" hangingPunct="1">
              <a:lnSpc>
                <a:spcPct val="70000"/>
              </a:lnSpc>
              <a:spcAft>
                <a:spcPct val="25000"/>
              </a:spcAft>
              <a:buClr>
                <a:schemeClr val="tx1"/>
              </a:buClr>
              <a:buFont typeface="Wingdings 3"/>
              <a:buChar char=""/>
              <a:defRPr/>
            </a:pPr>
            <a:r>
              <a:rPr lang="en-US" sz="3200" b="1" dirty="0" smtClean="0">
                <a:solidFill>
                  <a:schemeClr val="accent1"/>
                </a:solidFill>
              </a:rPr>
              <a:t>Open Communication</a:t>
            </a:r>
          </a:p>
          <a:p>
            <a:pPr marL="602107" lvl="1" indent="-346075" eaLnBrk="1" fontAlgn="auto" hangingPunct="1">
              <a:lnSpc>
                <a:spcPct val="70000"/>
              </a:lnSpc>
              <a:spcBef>
                <a:spcPts val="324"/>
              </a:spcBef>
              <a:spcAft>
                <a:spcPct val="25000"/>
              </a:spcAft>
              <a:buClr>
                <a:schemeClr val="tx1"/>
              </a:buClr>
              <a:buNone/>
              <a:defRPr/>
            </a:pPr>
            <a:r>
              <a:rPr lang="en-US" sz="2400" dirty="0" smtClean="0"/>
              <a:t>	Issues identified,</a:t>
            </a:r>
          </a:p>
          <a:p>
            <a:pPr marL="602107" lvl="1" indent="-346075">
              <a:lnSpc>
                <a:spcPct val="70000"/>
              </a:lnSpc>
              <a:spcBef>
                <a:spcPts val="324"/>
              </a:spcBef>
              <a:spcAft>
                <a:spcPct val="25000"/>
              </a:spcAft>
              <a:buClr>
                <a:schemeClr val="tx1"/>
              </a:buClr>
              <a:buNone/>
              <a:defRPr/>
            </a:pPr>
            <a:r>
              <a:rPr lang="en-US" dirty="0" smtClean="0"/>
              <a:t>	                          </a:t>
            </a:r>
            <a:r>
              <a:rPr lang="en-US" sz="2400" dirty="0" smtClean="0"/>
              <a:t>discussed, </a:t>
            </a:r>
          </a:p>
          <a:p>
            <a:pPr marL="602107" lvl="1" indent="-346075" eaLnBrk="1" fontAlgn="auto" hangingPunct="1">
              <a:lnSpc>
                <a:spcPct val="70000"/>
              </a:lnSpc>
              <a:spcBef>
                <a:spcPts val="324"/>
              </a:spcBef>
              <a:spcAft>
                <a:spcPct val="25000"/>
              </a:spcAft>
              <a:buClr>
                <a:schemeClr val="tx1"/>
              </a:buClr>
              <a:buNone/>
              <a:defRPr/>
            </a:pPr>
            <a:r>
              <a:rPr lang="en-US" sz="2400" dirty="0" smtClean="0"/>
              <a:t>	                                               prioritized</a:t>
            </a:r>
          </a:p>
          <a:p>
            <a:pPr marL="602107" lvl="1" indent="-346075" eaLnBrk="1" fontAlgn="auto" hangingPunct="1">
              <a:lnSpc>
                <a:spcPct val="70000"/>
              </a:lnSpc>
              <a:spcBef>
                <a:spcPts val="324"/>
              </a:spcBef>
              <a:spcAft>
                <a:spcPct val="25000"/>
              </a:spcAft>
              <a:buClr>
                <a:schemeClr val="tx1"/>
              </a:buClr>
              <a:buNone/>
              <a:defRPr/>
            </a:pPr>
            <a:r>
              <a:rPr lang="en-US" sz="2400" dirty="0" smtClean="0"/>
              <a:t>	                                                                and acted 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/>
              <a:t>Effective Team Problem Solving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Collaborator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Works to find a solution that satisfies all concerns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Accommodator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Neglects own concerns to satisfy others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Compromiser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Tries to satisfy others without giving up own concerns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Competitor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Pursues own concerns at other’s expense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Avoider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Evades the situation and never addresses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Styles in Conflict Resolution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Larson and LaFasto </a:t>
            </a:r>
          </a:p>
          <a:p>
            <a:pPr lvl="1" eaLnBrk="1" hangingPunct="1"/>
            <a:r>
              <a:rPr lang="en-US" i="1" smtClean="0"/>
              <a:t>Teamwork: What Must Go Right/What Can Go Wrong</a:t>
            </a:r>
          </a:p>
          <a:p>
            <a:pPr lvl="1" eaLnBrk="1" hangingPunct="1"/>
            <a:r>
              <a:rPr lang="en-US" i="1" smtClean="0"/>
              <a:t>When Teams Work Best</a:t>
            </a:r>
          </a:p>
          <a:p>
            <a:pPr lvl="2" eaLnBrk="1" hangingPunct="1"/>
            <a:r>
              <a:rPr lang="en-US" smtClean="0"/>
              <a:t>Accumulated information from 600 teams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Additional Reference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 </a:t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includes ALL Deliverables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Fundamental Steps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295401" y="1676400"/>
            <a:ext cx="50292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Requirements</a:t>
            </a:r>
          </a:p>
          <a:p>
            <a:pPr eaLnBrk="1" hangingPunct="1"/>
            <a:r>
              <a:rPr lang="en-US" sz="3600" dirty="0" smtClean="0"/>
              <a:t>Design</a:t>
            </a:r>
          </a:p>
          <a:p>
            <a:pPr eaLnBrk="1" hangingPunct="1"/>
            <a:r>
              <a:rPr lang="en-US" sz="3600" dirty="0" smtClean="0"/>
              <a:t>Implementation</a:t>
            </a:r>
          </a:p>
          <a:p>
            <a:pPr eaLnBrk="1" hangingPunct="1"/>
            <a:r>
              <a:rPr lang="en-US" sz="3600" dirty="0" smtClean="0"/>
              <a:t>Test</a:t>
            </a:r>
          </a:p>
          <a:p>
            <a:pPr eaLnBrk="1" hangingPunct="1"/>
            <a:r>
              <a:rPr lang="en-US" sz="3600" dirty="0" smtClean="0"/>
              <a:t>Deployment</a:t>
            </a:r>
          </a:p>
          <a:p>
            <a:pPr eaLnBrk="1" hangingPunct="1"/>
            <a:r>
              <a:rPr lang="en-US" sz="3600" dirty="0" smtClean="0"/>
              <a:t>Maintenance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Differ by </a:t>
            </a:r>
          </a:p>
          <a:p>
            <a:pPr lvl="1"/>
            <a:r>
              <a:rPr lang="en-US" dirty="0" smtClean="0"/>
              <a:t>how often you do the steps</a:t>
            </a:r>
          </a:p>
          <a:p>
            <a:pPr lvl="1"/>
            <a:r>
              <a:rPr lang="en-US" dirty="0" smtClean="0"/>
              <a:t>Focus and emphasis</a:t>
            </a:r>
          </a:p>
          <a:p>
            <a:r>
              <a:rPr lang="en-US" dirty="0" smtClean="0"/>
              <a:t>Points on the spectrum</a:t>
            </a:r>
          </a:p>
          <a:p>
            <a:r>
              <a:rPr lang="en-US" dirty="0" smtClean="0"/>
              <a:t>Differences in overhead</a:t>
            </a:r>
          </a:p>
          <a:p>
            <a:r>
              <a:rPr lang="en-US" dirty="0" smtClean="0"/>
              <a:t>Three fundamental processes</a:t>
            </a:r>
          </a:p>
          <a:p>
            <a:pPr lvl="1"/>
            <a:r>
              <a:rPr lang="en-US" sz="3200" dirty="0" smtClean="0"/>
              <a:t>Waterfall</a:t>
            </a:r>
          </a:p>
          <a:p>
            <a:pPr lvl="1"/>
            <a:r>
              <a:rPr lang="en-US" sz="3200" dirty="0" smtClean="0"/>
              <a:t>Spiral</a:t>
            </a:r>
          </a:p>
          <a:p>
            <a:pPr lvl="1"/>
            <a:r>
              <a:rPr lang="en-US" sz="3200" dirty="0" smtClean="0"/>
              <a:t>Iterative</a:t>
            </a:r>
          </a:p>
          <a:p>
            <a:pPr lvl="1"/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Waterfall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Do it once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Traditional model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Used for large next version releases,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   especially when 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             well understood product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             tightly coupled changes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3505200"/>
            <a:ext cx="177165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l="31221" t="21335" r="25723" b="9444"/>
          <a:stretch>
            <a:fillRect/>
          </a:stretch>
        </p:blipFill>
        <p:spPr bwMode="auto">
          <a:xfrm>
            <a:off x="5181600" y="1371600"/>
            <a:ext cx="3810000" cy="502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Waterfall</a:t>
            </a:r>
          </a:p>
        </p:txBody>
      </p:sp>
      <p:sp>
        <p:nvSpPr>
          <p:cNvPr id="922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46512" cy="4114800"/>
          </a:xfrm>
        </p:spPr>
        <p:txBody>
          <a:bodyPr/>
          <a:lstStyle/>
          <a:p>
            <a:r>
              <a:rPr lang="en-US" dirty="0" smtClean="0"/>
              <a:t>1970s</a:t>
            </a:r>
          </a:p>
          <a:p>
            <a:r>
              <a:rPr lang="en-US" dirty="0" smtClean="0"/>
              <a:t>Built on 1950’s stage-wise process</a:t>
            </a:r>
          </a:p>
          <a:p>
            <a:r>
              <a:rPr lang="en-US" dirty="0" smtClean="0"/>
              <a:t>Recognized the need </a:t>
            </a:r>
            <a:r>
              <a:rPr lang="en-US" sz="2800" dirty="0" smtClean="0"/>
              <a:t>for feedback </a:t>
            </a:r>
          </a:p>
          <a:p>
            <a:pPr lvl="1"/>
            <a:r>
              <a:rPr lang="en-US" sz="2400" dirty="0" smtClean="0"/>
              <a:t>Limited</a:t>
            </a:r>
          </a:p>
          <a:p>
            <a:pPr lvl="1"/>
            <a:r>
              <a:rPr lang="en-US" sz="2400" dirty="0" smtClean="0"/>
              <a:t>Heavy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Waterfall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Pros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Simple documentation management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Clean design phase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Cons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Least flexibility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No early feedback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3505200"/>
            <a:ext cx="177165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(a.k.a. Agile)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503920" cy="4572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400" dirty="0" smtClean="0"/>
              <a:t>Many iterations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400" dirty="0" smtClean="0"/>
              <a:t>Each iteration is on a fixed cycle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sz="2000" dirty="0" smtClean="0"/>
              <a:t>Typically biweekly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dirty="0" smtClean="0"/>
              <a:t>Used for projects with 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dirty="0" smtClean="0"/>
              <a:t>    lots of small independent, but well understood, changes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dirty="0" smtClean="0"/>
              <a:t>    small development team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dirty="0" smtClean="0"/>
              <a:t>    strong client involvement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 t="9236"/>
          <a:stretch>
            <a:fillRect/>
          </a:stretch>
        </p:blipFill>
        <p:spPr bwMode="auto">
          <a:xfrm>
            <a:off x="5943600" y="304800"/>
            <a:ext cx="2647950" cy="2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2217</TotalTime>
  <Words>581</Words>
  <Application>Microsoft Office PowerPoint</Application>
  <PresentationFormat>On-screen Show (4:3)</PresentationFormat>
  <Paragraphs>178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Technic</vt:lpstr>
      <vt:lpstr> the 3 P’s:  </vt:lpstr>
      <vt:lpstr>Interactions</vt:lpstr>
      <vt:lpstr>Processes</vt:lpstr>
      <vt:lpstr>Fundamental Steps</vt:lpstr>
      <vt:lpstr>Processes</vt:lpstr>
      <vt:lpstr>Waterfall</vt:lpstr>
      <vt:lpstr>Waterfall</vt:lpstr>
      <vt:lpstr>Waterfall</vt:lpstr>
      <vt:lpstr>Iterative (a.k.a. Agile)</vt:lpstr>
      <vt:lpstr>Iterative</vt:lpstr>
      <vt:lpstr>Iterative (a.k.a. Agile)</vt:lpstr>
      <vt:lpstr>Spiral</vt:lpstr>
      <vt:lpstr>Spiral</vt:lpstr>
      <vt:lpstr>Spiral</vt:lpstr>
      <vt:lpstr>Historical Perspective</vt:lpstr>
      <vt:lpstr>Unified Process</vt:lpstr>
      <vt:lpstr>People</vt:lpstr>
      <vt:lpstr>Importance of People</vt:lpstr>
      <vt:lpstr>Peopleware                                        DeMarco and Lister</vt:lpstr>
      <vt:lpstr>Knowledge Workers …</vt:lpstr>
      <vt:lpstr>Tuckman Team Stages</vt:lpstr>
      <vt:lpstr>Good Team Member</vt:lpstr>
      <vt:lpstr>Positive Team Relationships</vt:lpstr>
      <vt:lpstr>Effective Team Problem Solving</vt:lpstr>
      <vt:lpstr>Styles in Conflict Resolution</vt:lpstr>
      <vt:lpstr>Additional Reference</vt:lpstr>
      <vt:lpstr>Product  includes ALL Deliverables</vt:lpstr>
    </vt:vector>
  </TitlesOfParts>
  <Company>University of North Carolina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Department of Computer Science</dc:creator>
  <cp:lastModifiedBy>Department of Computer Science</cp:lastModifiedBy>
  <cp:revision>161</cp:revision>
  <dcterms:created xsi:type="dcterms:W3CDTF">2009-08-26T18:24:12Z</dcterms:created>
  <dcterms:modified xsi:type="dcterms:W3CDTF">2011-09-19T12:13:11Z</dcterms:modified>
</cp:coreProperties>
</file>