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318" r:id="rId2"/>
    <p:sldId id="366" r:id="rId3"/>
    <p:sldId id="367" r:id="rId4"/>
    <p:sldId id="363" r:id="rId5"/>
    <p:sldId id="364" r:id="rId6"/>
    <p:sldId id="365" r:id="rId7"/>
    <p:sldId id="354" r:id="rId8"/>
    <p:sldId id="361" r:id="rId9"/>
    <p:sldId id="387" r:id="rId10"/>
    <p:sldId id="360" r:id="rId11"/>
    <p:sldId id="388" r:id="rId12"/>
    <p:sldId id="389" r:id="rId13"/>
    <p:sldId id="355" r:id="rId14"/>
    <p:sldId id="356" r:id="rId15"/>
    <p:sldId id="357" r:id="rId16"/>
    <p:sldId id="358" r:id="rId17"/>
    <p:sldId id="370" r:id="rId18"/>
    <p:sldId id="362" r:id="rId19"/>
    <p:sldId id="368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4" r:id="rId33"/>
    <p:sldId id="385" r:id="rId34"/>
    <p:sldId id="3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livery.acm.org/10.1145/290000/287843/p76-keil.pdf?key1=287843&amp;key2=1129553521&amp;coll=GUIDE&amp;dl=GUIDE&amp;CFID=52884014&amp;CFTOKEN=250197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Pages/default.aspx" TargetMode="External"/><Relationship Id="rId2" Type="http://schemas.openxmlformats.org/officeDocument/2006/relationships/hyperlink" Target="http://www.dmoz.org/Computers/Software/Project_Managem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1300000/1297801/p79-sauer.pdf?key1=1297801&amp;key2=8056834821&amp;coll=GUIDE&amp;dl=GUIDE&amp;CFID=52883395&amp;CFTOKEN=86059930" TargetMode="External"/><Relationship Id="rId2" Type="http://schemas.openxmlformats.org/officeDocument/2006/relationships/hyperlink" Target="http://www.projectsmart.co.uk/docs/chaos-repor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19 September 2011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spec</a:t>
            </a:r>
            <a:br>
              <a:rPr lang="en-US" dirty="0" smtClean="0"/>
            </a:br>
            <a:r>
              <a:rPr lang="en-US" dirty="0" smtClean="0"/>
              <a:t>Scheduling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Should we eliminate risk?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Patton: </a:t>
            </a:r>
            <a:r>
              <a:rPr lang="en-US" i="1" dirty="0" smtClean="0"/>
              <a:t>Take calculated risks. That is quite different from being rash. </a:t>
            </a:r>
          </a:p>
          <a:p>
            <a:r>
              <a:rPr lang="en-US" dirty="0" smtClean="0"/>
              <a:t>Nehru: </a:t>
            </a:r>
            <a:r>
              <a:rPr lang="en-US" i="1" dirty="0" smtClean="0"/>
              <a:t>The policy of being too cautious is the greatest risk of all. </a:t>
            </a:r>
          </a:p>
          <a:p>
            <a:r>
              <a:rPr lang="en-US" dirty="0" smtClean="0"/>
              <a:t>Herodotus: </a:t>
            </a:r>
            <a:r>
              <a:rPr lang="en-US" i="1" dirty="0" smtClean="0"/>
              <a:t>Great deeds are usually wrought at great risks. </a:t>
            </a:r>
          </a:p>
          <a:p>
            <a:r>
              <a:rPr lang="en-US" dirty="0" smtClean="0"/>
              <a:t>The Net:  No risk =&gt; no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 of Risk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smtClean="0"/>
              <a:t>Top management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User commitment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Misunderstood requirements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Inadequate user involvement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Mismanaged user expectations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Scope creep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Lack of knowledge or skill</a:t>
            </a:r>
          </a:p>
          <a:p>
            <a:pPr marL="990600" lvl="1" indent="-533400" algn="r">
              <a:buClr>
                <a:schemeClr val="tx1"/>
              </a:buClr>
              <a:buFontTx/>
              <a:buNone/>
            </a:pPr>
            <a:r>
              <a:rPr lang="en-US" sz="2400" dirty="0" smtClean="0"/>
              <a:t>   </a:t>
            </a:r>
            <a:r>
              <a:rPr lang="en-US" sz="1800" dirty="0" err="1" smtClean="0"/>
              <a:t>Keil</a:t>
            </a:r>
            <a:r>
              <a:rPr lang="en-US" sz="1800" dirty="0" smtClean="0"/>
              <a:t> et al, “</a:t>
            </a:r>
            <a:r>
              <a:rPr lang="en-US" sz="1800" dirty="0" smtClean="0">
                <a:hlinkClick r:id="rId2"/>
              </a:rPr>
              <a:t>A Framework for Identifying Software Project Risks</a:t>
            </a:r>
            <a:r>
              <a:rPr lang="en-US" sz="1800" dirty="0" smtClean="0"/>
              <a:t>,” CACM 41:11, November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Technical Risks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3814762" cy="4114800"/>
          </a:xfrm>
        </p:spPr>
        <p:txBody>
          <a:bodyPr/>
          <a:lstStyle/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New technology</a:t>
            </a:r>
          </a:p>
          <a:p>
            <a:r>
              <a:rPr lang="en-US" dirty="0" smtClean="0"/>
              <a:t>Developer learning curve</a:t>
            </a:r>
          </a:p>
          <a:p>
            <a:r>
              <a:rPr lang="en-US" dirty="0" smtClean="0"/>
              <a:t>Changes that may affect old code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Complexity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1524000"/>
            <a:ext cx="3814763" cy="4114800"/>
          </a:xfrm>
        </p:spPr>
        <p:txBody>
          <a:bodyPr/>
          <a:lstStyle/>
          <a:p>
            <a:r>
              <a:rPr lang="en-US" dirty="0" smtClean="0"/>
              <a:t>Bug history</a:t>
            </a:r>
          </a:p>
          <a:p>
            <a:r>
              <a:rPr lang="en-US" dirty="0" smtClean="0"/>
              <a:t>Late changes</a:t>
            </a:r>
          </a:p>
          <a:p>
            <a:r>
              <a:rPr lang="en-US" dirty="0" smtClean="0"/>
              <a:t>Rushed work</a:t>
            </a:r>
          </a:p>
          <a:p>
            <a:r>
              <a:rPr lang="en-US" dirty="0" smtClean="0"/>
              <a:t>Tired programmers</a:t>
            </a:r>
          </a:p>
          <a:p>
            <a:r>
              <a:rPr lang="en-US" dirty="0" smtClean="0"/>
              <a:t>Slipped in “pet” features</a:t>
            </a:r>
          </a:p>
          <a:p>
            <a:r>
              <a:rPr lang="en-US" dirty="0" smtClean="0"/>
              <a:t>Unbudgeted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114800" cy="838200"/>
          </a:xfrm>
        </p:spPr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838200"/>
          </a:xfrm>
        </p:spPr>
        <p:txBody>
          <a:bodyPr/>
          <a:lstStyle/>
          <a:p>
            <a:pPr algn="ctr"/>
            <a:r>
              <a:rPr lang="en-US" dirty="0" smtClean="0"/>
              <a:t>Within the Steps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2"/>
          </p:nvPr>
        </p:nvSpPr>
        <p:spPr>
          <a:xfrm>
            <a:off x="457200" y="2286000"/>
            <a:ext cx="4040188" cy="3131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Put together minimal solution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with external commitments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Introduce internal milestones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Focus on the risks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Add next level of features where possible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041775" cy="29788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components</a:t>
            </a:r>
          </a:p>
          <a:p>
            <a:r>
              <a:rPr lang="en-US" sz="2400" dirty="0" smtClean="0"/>
              <a:t>Identify dependencies</a:t>
            </a:r>
          </a:p>
          <a:p>
            <a:r>
              <a:rPr lang="en-US" sz="2400" dirty="0" smtClean="0"/>
              <a:t>Estimate (guess)</a:t>
            </a:r>
          </a:p>
          <a:p>
            <a:pPr lvl="1"/>
            <a:r>
              <a:rPr lang="en-US" sz="2400" dirty="0" smtClean="0"/>
              <a:t>Prefer educated guess</a:t>
            </a:r>
          </a:p>
          <a:p>
            <a:r>
              <a:rPr lang="en-US" sz="2400" dirty="0" smtClean="0"/>
              <a:t>Lay out assignments and time frames</a:t>
            </a:r>
          </a:p>
          <a:p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Plan for this project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76400"/>
            <a:ext cx="7556500" cy="6921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Use simple Excel spreadsheet (or equivalent)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6670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05156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Arial"/>
                        </a:rPr>
                        <a:t>Deliverable/Milestone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Responsible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Due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Revision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Delivered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project web 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Sam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20-Jan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20-Jan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architecture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Jane (all)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8-Feb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23-Feb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project plan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Harry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10-Feb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16-Feb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initial user interface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Sam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13-Feb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18-Feb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Jane 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20-Feb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Arial"/>
                        </a:rPr>
                        <a:t>15-Feb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18-Feb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Questions project plan answers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Joe working on this week?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Who can help me if I run into trouble?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I have to choose an activity to be late, which one will impact the project more?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needs to be in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Deliverables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Presentation and demo prep</a:t>
            </a:r>
          </a:p>
          <a:p>
            <a:r>
              <a:rPr lang="en-US" dirty="0" smtClean="0"/>
              <a:t>Reviews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REVIEWS AND INSPECTIONS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Reviews and Inspections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Why?</a:t>
            </a:r>
          </a:p>
          <a:p>
            <a:pPr lvl="1" eaLnBrk="1" hangingPunct="1"/>
            <a:r>
              <a:rPr lang="en-US" sz="2400" smtClean="0"/>
              <a:t>Developer can’t correct unseen errors</a:t>
            </a:r>
          </a:p>
          <a:p>
            <a:pPr lvl="1" eaLnBrk="1" hangingPunct="1"/>
            <a:r>
              <a:rPr lang="en-US" sz="2400" smtClean="0"/>
              <a:t>More eyes to catch problems</a:t>
            </a:r>
          </a:p>
          <a:p>
            <a:pPr lvl="1" eaLnBrk="1" hangingPunct="1"/>
            <a:r>
              <a:rPr lang="en-US" sz="2400" smtClean="0"/>
              <a:t>Earlier is cheaper</a:t>
            </a:r>
          </a:p>
          <a:p>
            <a:pPr lvl="2" eaLnBrk="1" hangingPunct="1"/>
            <a:r>
              <a:rPr lang="en-US" sz="2000" smtClean="0"/>
              <a:t>Integration fix typically 3-10 times the cost at design</a:t>
            </a:r>
          </a:p>
          <a:p>
            <a:pPr eaLnBrk="1" hangingPunct="1"/>
            <a:r>
              <a:rPr lang="en-US" sz="2800" smtClean="0"/>
              <a:t>Difference in terms</a:t>
            </a:r>
          </a:p>
          <a:p>
            <a:pPr lvl="1" eaLnBrk="1" hangingPunct="1"/>
            <a:r>
              <a:rPr lang="en-US" sz="2400" smtClean="0"/>
              <a:t>Review implies completed work, often reviewed by someone at a different level</a:t>
            </a:r>
          </a:p>
          <a:p>
            <a:pPr lvl="1" eaLnBrk="1" hangingPunct="1"/>
            <a:r>
              <a:rPr lang="en-US" sz="2400" smtClean="0"/>
              <a:t>Inspection implies peer review of work in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Inspections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Introduced by Michael Fagan in 1976 (IBM Systems Journal)</a:t>
            </a:r>
          </a:p>
          <a:p>
            <a:pPr eaLnBrk="1" hangingPunct="1"/>
            <a:r>
              <a:rPr lang="en-US" dirty="0" smtClean="0"/>
              <a:t>Formalized process</a:t>
            </a:r>
          </a:p>
          <a:p>
            <a:pPr lvl="1" eaLnBrk="1" hangingPunct="1"/>
            <a:r>
              <a:rPr lang="en-US" dirty="0" smtClean="0"/>
              <a:t>Specific roles and steps</a:t>
            </a:r>
          </a:p>
          <a:p>
            <a:pPr lvl="1" eaLnBrk="1" hangingPunct="1"/>
            <a:r>
              <a:rPr lang="en-US" dirty="0" smtClean="0"/>
              <a:t>Heavy preparation and follow-up</a:t>
            </a:r>
          </a:p>
          <a:p>
            <a:pPr eaLnBrk="1" hangingPunct="1"/>
            <a:r>
              <a:rPr lang="en-US" dirty="0" smtClean="0"/>
              <a:t>Used for documents and code</a:t>
            </a:r>
          </a:p>
          <a:p>
            <a:pPr lvl="1"/>
            <a:r>
              <a:rPr lang="en-US" dirty="0" smtClean="0"/>
              <a:t>In 1999, survey identified 117 checklists  covering requirements, design, code, testing, documentation and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FUNCTIONAL SPEC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239000" cy="1826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MANAGEMENT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 to Help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Product flow</a:t>
            </a:r>
          </a:p>
          <a:p>
            <a:pPr lvl="1"/>
            <a:r>
              <a:rPr lang="en-US" dirty="0" smtClean="0"/>
              <a:t>Dependencies and relationships of deliverables </a:t>
            </a:r>
          </a:p>
          <a:p>
            <a:pPr eaLnBrk="1" hangingPunct="1"/>
            <a:r>
              <a:rPr lang="en-US" dirty="0" smtClean="0"/>
              <a:t>Work breakdown structure</a:t>
            </a:r>
          </a:p>
          <a:p>
            <a:pPr lvl="1"/>
            <a:r>
              <a:rPr lang="en-US" dirty="0" smtClean="0"/>
              <a:t>The parts</a:t>
            </a:r>
          </a:p>
          <a:p>
            <a:pPr eaLnBrk="1" hangingPunct="1"/>
            <a:r>
              <a:rPr lang="en-US" dirty="0" smtClean="0"/>
              <a:t>PERT charts </a:t>
            </a:r>
          </a:p>
          <a:p>
            <a:pPr lvl="1" eaLnBrk="1" hangingPunct="1"/>
            <a:r>
              <a:rPr lang="en-US" dirty="0" smtClean="0"/>
              <a:t>Program Evaluation and Review Technique</a:t>
            </a:r>
          </a:p>
          <a:p>
            <a:r>
              <a:rPr lang="en-US" dirty="0" smtClean="0"/>
              <a:t>Critical Path Method</a:t>
            </a:r>
          </a:p>
          <a:p>
            <a:pPr lvl="1"/>
            <a:r>
              <a:rPr lang="en-US" dirty="0" smtClean="0"/>
              <a:t>Equivalent to PERT charts</a:t>
            </a:r>
          </a:p>
          <a:p>
            <a:pPr eaLnBrk="1" hangingPunct="1"/>
            <a:r>
              <a:rPr lang="en-US" dirty="0" smtClean="0"/>
              <a:t>Gantt charts</a:t>
            </a:r>
          </a:p>
          <a:p>
            <a:pPr lvl="1"/>
            <a:r>
              <a:rPr lang="en-US" dirty="0" smtClean="0"/>
              <a:t>Schedule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sequences and dependencies</a:t>
            </a:r>
          </a:p>
          <a:p>
            <a:pPr eaLnBrk="1" hangingPunct="1"/>
            <a:r>
              <a:rPr lang="en-US" dirty="0" smtClean="0"/>
              <a:t>Distinguish new from existing components</a:t>
            </a:r>
          </a:p>
          <a:p>
            <a:pPr eaLnBrk="1" hangingPunct="1"/>
            <a:r>
              <a:rPr lang="en-US" dirty="0" smtClean="0"/>
              <a:t>Important if you have many different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 Flow</a:t>
            </a:r>
          </a:p>
        </p:txBody>
      </p:sp>
      <p:pic>
        <p:nvPicPr>
          <p:cNvPr id="16387" name="Picture 3" descr="pm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676400"/>
            <a:ext cx="6524625" cy="4646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Breakdown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to break down the tasks into component parts and tasks</a:t>
            </a:r>
          </a:p>
          <a:p>
            <a:pPr eaLnBrk="1" hangingPunct="1"/>
            <a:r>
              <a:rPr lang="en-US" dirty="0" smtClean="0"/>
              <a:t>Level of detail important:</a:t>
            </a:r>
          </a:p>
          <a:p>
            <a:pPr lvl="1"/>
            <a:r>
              <a:rPr lang="en-US" dirty="0" smtClean="0"/>
              <a:t>The more detailed, the better</a:t>
            </a:r>
          </a:p>
          <a:p>
            <a:pPr eaLnBrk="1" hangingPunct="1"/>
            <a:r>
              <a:rPr lang="en-US" dirty="0" smtClean="0"/>
              <a:t>Lacks any time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Breakdown</a:t>
            </a:r>
          </a:p>
        </p:txBody>
      </p:sp>
      <p:pic>
        <p:nvPicPr>
          <p:cNvPr id="13315" name="Picture 3" descr="pmwb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372"/>
          <a:stretch>
            <a:fillRect/>
          </a:stretch>
        </p:blipFill>
        <p:spPr>
          <a:xfrm>
            <a:off x="2046288" y="2017713"/>
            <a:ext cx="4964112" cy="347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WBS</a:t>
            </a:r>
          </a:p>
        </p:txBody>
      </p:sp>
      <p:pic>
        <p:nvPicPr>
          <p:cNvPr id="14339" name="Picture 3" descr="Wb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7772400" cy="3868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Charts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Critical path identification</a:t>
            </a:r>
          </a:p>
          <a:p>
            <a:pPr lvl="1" eaLnBrk="1" hangingPunct="1"/>
            <a:r>
              <a:rPr lang="en-US" sz="2400" dirty="0" smtClean="0"/>
              <a:t>Program Evaluation and Review Technique</a:t>
            </a:r>
          </a:p>
          <a:p>
            <a:pPr lvl="1" eaLnBrk="1" hangingPunct="1"/>
            <a:r>
              <a:rPr lang="en-US" sz="2400" dirty="0" smtClean="0"/>
              <a:t>Also known as activity networks</a:t>
            </a:r>
          </a:p>
          <a:p>
            <a:pPr eaLnBrk="1" hangingPunct="1"/>
            <a:r>
              <a:rPr lang="en-US" sz="2800" dirty="0" smtClean="0"/>
              <a:t>Developed by Navy in </a:t>
            </a:r>
            <a:r>
              <a:rPr lang="en-US" sz="2800" dirty="0" smtClean="0">
                <a:solidFill>
                  <a:srgbClr val="FF0000"/>
                </a:solidFill>
              </a:rPr>
              <a:t>1958</a:t>
            </a:r>
          </a:p>
          <a:p>
            <a:pPr eaLnBrk="1" hangingPunct="1"/>
            <a:r>
              <a:rPr lang="en-US" sz="2800" dirty="0" smtClean="0"/>
              <a:t>Three stages:</a:t>
            </a:r>
          </a:p>
          <a:p>
            <a:pPr lvl="1" eaLnBrk="1" hangingPunct="1"/>
            <a:r>
              <a:rPr lang="en-US" sz="2400" dirty="0" smtClean="0"/>
              <a:t>Planning (tasks and sequence)</a:t>
            </a:r>
          </a:p>
          <a:p>
            <a:pPr lvl="1" eaLnBrk="1" hangingPunct="1"/>
            <a:r>
              <a:rPr lang="en-US" sz="2400" dirty="0" smtClean="0"/>
              <a:t>Scheduling (start and finish times)</a:t>
            </a:r>
          </a:p>
          <a:p>
            <a:pPr lvl="1" eaLnBrk="1" hangingPunct="1"/>
            <a:r>
              <a:rPr lang="en-US" sz="2400" dirty="0" smtClean="0"/>
              <a:t>Analysis (float and revisions)</a:t>
            </a:r>
          </a:p>
          <a:p>
            <a:pPr eaLnBrk="1" hangingPunct="1"/>
            <a:r>
              <a:rPr lang="en-US" sz="2800" dirty="0" smtClean="0"/>
              <a:t>Two different models</a:t>
            </a:r>
          </a:p>
          <a:p>
            <a:pPr lvl="1" eaLnBrk="1" hangingPunct="1"/>
            <a:r>
              <a:rPr lang="en-US" sz="2400" dirty="0" smtClean="0"/>
              <a:t>Activities are nodes (most common) or arcs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Charts</a:t>
            </a:r>
          </a:p>
        </p:txBody>
      </p:sp>
      <p:pic>
        <p:nvPicPr>
          <p:cNvPr id="19459" name="Picture 3" descr="project planning - example pert 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600200"/>
            <a:ext cx="6256338" cy="2124075"/>
          </a:xfrm>
          <a:noFill/>
        </p:spPr>
      </p:pic>
      <p:pic>
        <p:nvPicPr>
          <p:cNvPr id="19460" name="Picture 4" descr="abc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733800"/>
            <a:ext cx="5127625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CPM: Critical Path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to PERT</a:t>
            </a:r>
          </a:p>
          <a:p>
            <a:pPr eaLnBrk="1" hangingPunct="1"/>
            <a:r>
              <a:rPr lang="en-US" dirty="0" err="1" smtClean="0"/>
              <a:t>Dupont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1957</a:t>
            </a:r>
          </a:p>
          <a:p>
            <a:pPr eaLnBrk="1" hangingPunct="1"/>
            <a:r>
              <a:rPr lang="en-US" dirty="0" smtClean="0"/>
              <a:t>Graphical view of project </a:t>
            </a:r>
          </a:p>
          <a:p>
            <a:pPr eaLnBrk="1" hangingPunct="1"/>
            <a:r>
              <a:rPr lang="en-US" dirty="0" smtClean="0"/>
              <a:t>Predicts time required to complete </a:t>
            </a:r>
          </a:p>
          <a:p>
            <a:pPr eaLnBrk="1" hangingPunct="1"/>
            <a:r>
              <a:rPr lang="en-US" dirty="0" smtClean="0"/>
              <a:t>Shows which activities are critical to maintaining the schedule</a:t>
            </a:r>
          </a:p>
          <a:p>
            <a:pPr eaLnBrk="1" hangingPunct="1"/>
            <a:r>
              <a:rPr lang="en-US" dirty="0" smtClean="0"/>
              <a:t>Lacks the built in model of float </a:t>
            </a:r>
          </a:p>
          <a:p>
            <a:pPr eaLnBrk="1" hangingPunct="1"/>
            <a:r>
              <a:rPr lang="en-US" dirty="0" smtClean="0"/>
              <a:t>Easy to use informally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71600"/>
            <a:ext cx="24288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Spec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Everyone agrees that this is what you will implement</a:t>
            </a:r>
          </a:p>
          <a:p>
            <a:r>
              <a:rPr lang="en-US" dirty="0" smtClean="0"/>
              <a:t>Must include</a:t>
            </a:r>
          </a:p>
          <a:p>
            <a:pPr>
              <a:buNone/>
            </a:pPr>
            <a:r>
              <a:rPr lang="en-US" dirty="0" smtClean="0"/>
              <a:t>		Clear statement of the function</a:t>
            </a:r>
          </a:p>
          <a:p>
            <a:pPr>
              <a:buNone/>
            </a:pPr>
            <a:r>
              <a:rPr lang="en-US" dirty="0" smtClean="0"/>
              <a:t>			Overview</a:t>
            </a:r>
          </a:p>
          <a:p>
            <a:pPr>
              <a:buNone/>
            </a:pPr>
            <a:r>
              <a:rPr lang="en-US" dirty="0" smtClean="0"/>
              <a:t>			Use cases</a:t>
            </a:r>
          </a:p>
          <a:p>
            <a:pPr>
              <a:buNone/>
            </a:pPr>
            <a:r>
              <a:rPr lang="en-US" dirty="0" smtClean="0"/>
              <a:t>		Prioritized requirements</a:t>
            </a:r>
          </a:p>
          <a:p>
            <a:r>
              <a:rPr lang="en-US" dirty="0" smtClean="0"/>
              <a:t>Must be succinct enough for client to read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6148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Identify the specific activities and milestones.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Determine the proper sequence of the activities.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Construct a network diagram.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Estimate the time required for each activity.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Determine the </a:t>
            </a:r>
            <a:r>
              <a:rPr lang="en-US" sz="2800" i="1" dirty="0" smtClean="0"/>
              <a:t>critical path </a:t>
            </a:r>
            <a:r>
              <a:rPr lang="en-US" sz="2800" dirty="0" smtClean="0"/>
              <a:t>(longest path through the network).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Update the PERT or CPM chart as the project progresses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Gantt Charts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Milestone charts</a:t>
            </a:r>
          </a:p>
          <a:p>
            <a:pPr eaLnBrk="1" hangingPunct="1"/>
            <a:r>
              <a:rPr lang="en-US" dirty="0" smtClean="0"/>
              <a:t>Invented by Harvey Gantt in </a:t>
            </a:r>
            <a:r>
              <a:rPr lang="en-US" dirty="0" smtClean="0">
                <a:solidFill>
                  <a:srgbClr val="FF0000"/>
                </a:solidFill>
              </a:rPr>
              <a:t>1916</a:t>
            </a:r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Less detailed</a:t>
            </a:r>
          </a:p>
          <a:p>
            <a:pPr lvl="1" eaLnBrk="1" hangingPunct="1"/>
            <a:r>
              <a:rPr lang="en-US" dirty="0" smtClean="0"/>
              <a:t>Amenable to management overlays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ojman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048000"/>
            <a:ext cx="6447295" cy="3657600"/>
          </a:xfrm>
          <a:solidFill>
            <a:schemeClr val="accent1"/>
          </a:solidFill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Gantt Chart with Overlays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752600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 that dates are Day/Month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Gantt Chart -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1066800"/>
            <a:ext cx="5546725" cy="1947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Scheduling Steps with 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Put together minimal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Primary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Start with external commitments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Functional spec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Milestones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Introduce internal milestones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Work breakdown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Product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PERT Chart or CPM, Gantt chart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Focus on the risks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Add next level of features where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Secondary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 shortage of available tools</a:t>
            </a:r>
          </a:p>
          <a:p>
            <a:pPr lvl="1" eaLnBrk="1" hangingPunct="1"/>
            <a:r>
              <a:rPr lang="en-US" sz="2400" dirty="0" smtClean="0">
                <a:hlinkClick r:id="rId2"/>
              </a:rPr>
              <a:t>dmoz.org/Computers/Software/</a:t>
            </a:r>
            <a:r>
              <a:rPr lang="en-US" sz="2400" dirty="0" err="1" smtClean="0">
                <a:hlinkClick r:id="rId2"/>
              </a:rPr>
              <a:t>Project_Management</a:t>
            </a:r>
            <a:endParaRPr lang="en-US" sz="2400" dirty="0" smtClean="0"/>
          </a:p>
          <a:p>
            <a:r>
              <a:rPr lang="en-US" sz="2800" dirty="0" smtClean="0"/>
              <a:t>Project Management as a discipline</a:t>
            </a:r>
          </a:p>
          <a:p>
            <a:pPr lvl="1"/>
            <a:r>
              <a:rPr lang="en-US" sz="2800" dirty="0" smtClean="0"/>
              <a:t>Degrees</a:t>
            </a:r>
          </a:p>
          <a:p>
            <a:pPr lvl="1"/>
            <a:r>
              <a:rPr lang="en-US" sz="2800" dirty="0" smtClean="0"/>
              <a:t>Certification</a:t>
            </a:r>
          </a:p>
          <a:p>
            <a:pPr lvl="2"/>
            <a:r>
              <a:rPr lang="en-US" sz="2600" dirty="0" smtClean="0">
                <a:hlinkClick r:id="rId3"/>
              </a:rPr>
              <a:t>Project Management Institute</a:t>
            </a:r>
            <a:endParaRPr lang="en-US" sz="2600" dirty="0" smtClean="0"/>
          </a:p>
          <a:p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People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Stakeholders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Who are the stakeholders?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Issues: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Conflicting requirements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Wants vs.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Helping the customer articulate the requirements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B0F0"/>
                </a:solidFill>
              </a:rPr>
              <a:t>Use cases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Hardware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Laws of physics and nature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Social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How it will (can) be used</a:t>
            </a:r>
          </a:p>
          <a:p>
            <a:pPr lvl="1"/>
            <a:r>
              <a:rPr lang="en-US" dirty="0" smtClean="0"/>
              <a:t>Does it have the potential for misuse?</a:t>
            </a:r>
          </a:p>
          <a:p>
            <a:pPr lvl="1"/>
            <a:r>
              <a:rPr lang="en-US" dirty="0" smtClean="0"/>
              <a:t>Can it be used to harm people?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382000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Sources of Requirements: </a:t>
            </a:r>
            <a:br>
              <a:rPr lang="en-US" sz="3600" dirty="0" smtClean="0"/>
            </a:br>
            <a:r>
              <a:rPr lang="en-US" sz="3600" dirty="0" smtClean="0"/>
              <a:t>People vs. Other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7162800" y="6019800"/>
            <a:ext cx="179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(Brackett, CMU)</a:t>
            </a: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1187669" y="5486400"/>
            <a:ext cx="72836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35"/>
          <p:cNvSpPr>
            <a:spLocks noChangeShapeType="1"/>
          </p:cNvSpPr>
          <p:nvPr/>
        </p:nvSpPr>
        <p:spPr bwMode="auto">
          <a:xfrm flipV="1">
            <a:off x="1187669" y="1600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36"/>
          <p:cNvSpPr txBox="1">
            <a:spLocks noChangeArrowheads="1"/>
          </p:cNvSpPr>
          <p:nvPr/>
        </p:nvSpPr>
        <p:spPr bwMode="auto">
          <a:xfrm>
            <a:off x="2362200" y="5638800"/>
            <a:ext cx="5105400" cy="2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b="1" u="sng" dirty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% of requirements gathered from people</a:t>
            </a:r>
          </a:p>
        </p:txBody>
      </p:sp>
      <p:sp>
        <p:nvSpPr>
          <p:cNvPr id="6154" name="Text Box 37"/>
          <p:cNvSpPr txBox="1">
            <a:spLocks noChangeArrowheads="1"/>
          </p:cNvSpPr>
          <p:nvPr/>
        </p:nvSpPr>
        <p:spPr bwMode="auto">
          <a:xfrm rot="16200000">
            <a:off x="-6788" y="2518761"/>
            <a:ext cx="1447800" cy="6774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Type of application</a:t>
            </a:r>
          </a:p>
        </p:txBody>
      </p:sp>
      <p:sp>
        <p:nvSpPr>
          <p:cNvPr id="6155" name="Text Box 38"/>
          <p:cNvSpPr txBox="1">
            <a:spLocks noChangeArrowheads="1"/>
          </p:cNvSpPr>
          <p:nvPr/>
        </p:nvSpPr>
        <p:spPr bwMode="auto">
          <a:xfrm>
            <a:off x="304800" y="4403725"/>
            <a:ext cx="1545021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highly constrained</a:t>
            </a:r>
          </a:p>
        </p:txBody>
      </p:sp>
      <p:sp>
        <p:nvSpPr>
          <p:cNvPr id="6156" name="Text Box 39"/>
          <p:cNvSpPr txBox="1">
            <a:spLocks noChangeArrowheads="1"/>
          </p:cNvSpPr>
          <p:nvPr/>
        </p:nvSpPr>
        <p:spPr bwMode="auto">
          <a:xfrm>
            <a:off x="304800" y="16002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unconstrained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96966" y="4876800"/>
            <a:ext cx="3237186" cy="336550"/>
            <a:chOff x="1200" y="3168"/>
            <a:chExt cx="2112" cy="212"/>
          </a:xfrm>
        </p:grpSpPr>
        <p:sp>
          <p:nvSpPr>
            <p:cNvPr id="6176" name="Oval 41"/>
            <p:cNvSpPr>
              <a:spLocks noChangeArrowheads="1"/>
            </p:cNvSpPr>
            <p:nvPr/>
          </p:nvSpPr>
          <p:spPr bwMode="auto">
            <a:xfrm>
              <a:off x="1200" y="321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42"/>
            <p:cNvSpPr txBox="1">
              <a:spLocks noChangeArrowheads="1"/>
            </p:cNvSpPr>
            <p:nvPr/>
          </p:nvSpPr>
          <p:spPr bwMode="auto">
            <a:xfrm>
              <a:off x="1440" y="3168"/>
              <a:ext cx="18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missile guidance system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32690" y="4343400"/>
            <a:ext cx="3752193" cy="336550"/>
            <a:chOff x="1680" y="2764"/>
            <a:chExt cx="2448" cy="212"/>
          </a:xfrm>
        </p:grpSpPr>
        <p:sp>
          <p:nvSpPr>
            <p:cNvPr id="6174" name="Oval 44"/>
            <p:cNvSpPr>
              <a:spLocks noChangeArrowheads="1"/>
            </p:cNvSpPr>
            <p:nvPr/>
          </p:nvSpPr>
          <p:spPr bwMode="auto">
            <a:xfrm>
              <a:off x="1680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45"/>
            <p:cNvSpPr txBox="1">
              <a:spLocks noChangeArrowheads="1"/>
            </p:cNvSpPr>
            <p:nvPr/>
          </p:nvSpPr>
          <p:spPr bwMode="auto">
            <a:xfrm>
              <a:off x="1872" y="2764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flight control system for airliner 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541986" y="3733800"/>
            <a:ext cx="5150069" cy="336550"/>
            <a:chOff x="2256" y="2332"/>
            <a:chExt cx="3360" cy="212"/>
          </a:xfrm>
        </p:grpSpPr>
        <p:sp>
          <p:nvSpPr>
            <p:cNvPr id="6172" name="Oval 47"/>
            <p:cNvSpPr>
              <a:spLocks noChangeArrowheads="1"/>
            </p:cNvSpPr>
            <p:nvPr/>
          </p:nvSpPr>
          <p:spPr bwMode="auto">
            <a:xfrm>
              <a:off x="2256" y="240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48"/>
            <p:cNvSpPr txBox="1">
              <a:spLocks noChangeArrowheads="1"/>
            </p:cNvSpPr>
            <p:nvPr/>
          </p:nvSpPr>
          <p:spPr bwMode="auto">
            <a:xfrm>
              <a:off x="2496" y="2332"/>
              <a:ext cx="31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enhancement to corporate accounting system 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351283" y="3200400"/>
            <a:ext cx="4267200" cy="336550"/>
            <a:chOff x="2736" y="1948"/>
            <a:chExt cx="2784" cy="212"/>
          </a:xfrm>
        </p:grpSpPr>
        <p:sp>
          <p:nvSpPr>
            <p:cNvPr id="6170" name="Oval 50"/>
            <p:cNvSpPr>
              <a:spLocks noChangeArrowheads="1"/>
            </p:cNvSpPr>
            <p:nvPr/>
          </p:nvSpPr>
          <p:spPr bwMode="auto">
            <a:xfrm>
              <a:off x="2736" y="199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51"/>
            <p:cNvSpPr txBox="1">
              <a:spLocks noChangeArrowheads="1"/>
            </p:cNvSpPr>
            <p:nvPr/>
          </p:nvSpPr>
          <p:spPr bwMode="auto">
            <a:xfrm>
              <a:off x="2976" y="1948"/>
              <a:ext cx="2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manufacturing control system 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013434" y="2514600"/>
            <a:ext cx="3825766" cy="336550"/>
            <a:chOff x="3264" y="1536"/>
            <a:chExt cx="2496" cy="212"/>
          </a:xfrm>
        </p:grpSpPr>
        <p:sp>
          <p:nvSpPr>
            <p:cNvPr id="6168" name="Text Box 53"/>
            <p:cNvSpPr txBox="1">
              <a:spLocks noChangeArrowheads="1"/>
            </p:cNvSpPr>
            <p:nvPr/>
          </p:nvSpPr>
          <p:spPr bwMode="auto">
            <a:xfrm>
              <a:off x="3504" y="1536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corporate accounting system </a:t>
              </a:r>
            </a:p>
          </p:txBody>
        </p:sp>
        <p:sp>
          <p:nvSpPr>
            <p:cNvPr id="6169" name="Oval 54"/>
            <p:cNvSpPr>
              <a:spLocks noChangeArrowheads="1"/>
            </p:cNvSpPr>
            <p:nvPr/>
          </p:nvSpPr>
          <p:spPr bwMode="auto">
            <a:xfrm>
              <a:off x="3264" y="161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276819" y="2057400"/>
            <a:ext cx="2693057" cy="336550"/>
            <a:chOff x="2035" y="1200"/>
            <a:chExt cx="1757" cy="212"/>
          </a:xfrm>
        </p:grpSpPr>
        <p:sp>
          <p:nvSpPr>
            <p:cNvPr id="6166" name="Oval 56"/>
            <p:cNvSpPr>
              <a:spLocks noChangeArrowheads="1"/>
            </p:cNvSpPr>
            <p:nvPr/>
          </p:nvSpPr>
          <p:spPr bwMode="auto">
            <a:xfrm>
              <a:off x="3696" y="126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Text Box 57"/>
            <p:cNvSpPr txBox="1">
              <a:spLocks noChangeArrowheads="1"/>
            </p:cNvSpPr>
            <p:nvPr/>
          </p:nvSpPr>
          <p:spPr bwMode="auto">
            <a:xfrm>
              <a:off x="2035" y="1200"/>
              <a:ext cx="1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                     video game</a:t>
              </a:r>
              <a:r>
                <a:rPr lang="en-US" sz="1600" b="1" i="1" dirty="0">
                  <a:latin typeface="Arial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1447800"/>
            <a:ext cx="4561490" cy="336550"/>
            <a:chOff x="1440" y="720"/>
            <a:chExt cx="2976" cy="212"/>
          </a:xfrm>
        </p:grpSpPr>
        <p:sp>
          <p:nvSpPr>
            <p:cNvPr id="6164" name="Oval 59"/>
            <p:cNvSpPr>
              <a:spLocks noChangeArrowheads="1"/>
            </p:cNvSpPr>
            <p:nvPr/>
          </p:nvSpPr>
          <p:spPr bwMode="auto">
            <a:xfrm>
              <a:off x="4320" y="77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60"/>
            <p:cNvSpPr txBox="1">
              <a:spLocks noChangeArrowheads="1"/>
            </p:cNvSpPr>
            <p:nvPr/>
          </p:nvSpPr>
          <p:spPr bwMode="auto">
            <a:xfrm>
              <a:off x="1440" y="720"/>
              <a:ext cx="28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decision support system for military </a:t>
              </a:r>
              <a:r>
                <a:rPr lang="en-US" sz="1600" b="1" dirty="0" smtClean="0">
                  <a:latin typeface="Arial" charset="0"/>
                  <a:cs typeface="Arial" charset="0"/>
                </a:rPr>
                <a:t>tactics  </a:t>
              </a:r>
              <a:endParaRPr lang="en-US" sz="1600" b="1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838200" y="56388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smtClean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relatively low</a:t>
            </a:r>
            <a:endParaRPr lang="en-US" sz="2000" b="1" i="1" dirty="0">
              <a:solidFill>
                <a:srgbClr val="FF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010400" y="56388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smtClean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relatively high</a:t>
            </a:r>
            <a:endParaRPr lang="en-US" sz="2000" b="1" i="1" dirty="0">
              <a:solidFill>
                <a:srgbClr val="FF66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SCHEDULING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“80% of software projects fail”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772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hlinkClick r:id="rId2"/>
              </a:rPr>
              <a:t>Standish Report</a:t>
            </a:r>
            <a:r>
              <a:rPr lang="en-US" sz="2400" dirty="0" smtClean="0"/>
              <a:t> (1995)</a:t>
            </a:r>
          </a:p>
          <a:p>
            <a:pPr lvl="1"/>
            <a:r>
              <a:rPr lang="en-US" sz="2400" dirty="0" smtClean="0"/>
              <a:t>16.2% completed on-time and on-budget with all features and functions as initially specified.</a:t>
            </a:r>
          </a:p>
          <a:p>
            <a:pPr lvl="1"/>
            <a:r>
              <a:rPr lang="en-US" sz="2400" dirty="0" smtClean="0"/>
              <a:t>52.7% completed and operational but over-budget, over the time estimate, and offers fewer features and functions than originally specified.</a:t>
            </a:r>
          </a:p>
          <a:p>
            <a:pPr lvl="1"/>
            <a:r>
              <a:rPr lang="en-US" sz="2400" dirty="0" smtClean="0"/>
              <a:t>31.1% cancelled at some point during the development cycle.</a:t>
            </a:r>
          </a:p>
          <a:p>
            <a:r>
              <a:rPr lang="en-US" sz="2400" dirty="0" smtClean="0">
                <a:hlinkClick r:id="rId3"/>
              </a:rPr>
              <a:t>Sauer et al</a:t>
            </a:r>
            <a:r>
              <a:rPr lang="en-US" sz="2400" dirty="0" smtClean="0"/>
              <a:t> (2007) </a:t>
            </a:r>
          </a:p>
          <a:p>
            <a:pPr lvl="1"/>
            <a:r>
              <a:rPr lang="en-US" sz="2400" dirty="0" smtClean="0"/>
              <a:t>67% “delivered close to budget, schedule, and scope expectations” </a:t>
            </a:r>
            <a:r>
              <a:rPr lang="en-US" sz="2400" u="sng" dirty="0" smtClean="0"/>
              <a:t>with experienced project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Discipline of </a:t>
            </a:r>
          </a:p>
          <a:p>
            <a:pPr>
              <a:buNone/>
            </a:pPr>
            <a:r>
              <a:rPr lang="en-US" dirty="0" smtClean="0"/>
              <a:t>	planning, </a:t>
            </a:r>
          </a:p>
          <a:p>
            <a:pPr>
              <a:buNone/>
            </a:pPr>
            <a:r>
              <a:rPr lang="en-US" dirty="0" smtClean="0"/>
              <a:t>	organizing, and </a:t>
            </a:r>
          </a:p>
          <a:p>
            <a:pPr>
              <a:buNone/>
            </a:pPr>
            <a:r>
              <a:rPr lang="en-US" dirty="0" smtClean="0"/>
              <a:t>	managing resources </a:t>
            </a:r>
          </a:p>
          <a:p>
            <a:pPr>
              <a:buNone/>
            </a:pPr>
            <a:r>
              <a:rPr lang="en-US" dirty="0" smtClean="0"/>
              <a:t>to bring about </a:t>
            </a:r>
          </a:p>
          <a:p>
            <a:pPr>
              <a:buNone/>
            </a:pPr>
            <a:r>
              <a:rPr lang="en-US" dirty="0" smtClean="0"/>
              <a:t>	the successful completion of </a:t>
            </a:r>
          </a:p>
          <a:p>
            <a:pPr>
              <a:buNone/>
            </a:pPr>
            <a:r>
              <a:rPr lang="en-US" dirty="0" smtClean="0"/>
              <a:t>	specific project goals and objectives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1914</TotalTime>
  <Words>935</Words>
  <Application>Microsoft Office PowerPoint</Application>
  <PresentationFormat>On-screen Show (4:3)</PresentationFormat>
  <Paragraphs>242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Technic</vt:lpstr>
      <vt:lpstr>Functional spec Scheduling  </vt:lpstr>
      <vt:lpstr>FUNCTIONAL SPEC</vt:lpstr>
      <vt:lpstr>Purpose of the Spec</vt:lpstr>
      <vt:lpstr>Sources of requirements</vt:lpstr>
      <vt:lpstr>Social responsibility</vt:lpstr>
      <vt:lpstr>Sources of Requirements:  People vs. Other</vt:lpstr>
      <vt:lpstr>SCHEDULING</vt:lpstr>
      <vt:lpstr>“80% of software projects fail”</vt:lpstr>
      <vt:lpstr>Project Management</vt:lpstr>
      <vt:lpstr>Should we eliminate risk?</vt:lpstr>
      <vt:lpstr>Sources of Risk</vt:lpstr>
      <vt:lpstr>Technical Risks</vt:lpstr>
      <vt:lpstr>Scheduling </vt:lpstr>
      <vt:lpstr>Project Plan for this project</vt:lpstr>
      <vt:lpstr>Questions project plan answers</vt:lpstr>
      <vt:lpstr>What needs to be in the plan?</vt:lpstr>
      <vt:lpstr>REVIEWS AND INSPECTIONS </vt:lpstr>
      <vt:lpstr>Reviews and Inspections</vt:lpstr>
      <vt:lpstr>Inspections</vt:lpstr>
      <vt:lpstr>PROJECT MANAGEMENT TOOLS</vt:lpstr>
      <vt:lpstr>Tools to Help</vt:lpstr>
      <vt:lpstr>Product Flow</vt:lpstr>
      <vt:lpstr>Product Flow</vt:lpstr>
      <vt:lpstr>Work Breakdown Structure</vt:lpstr>
      <vt:lpstr>Work Breakdown</vt:lpstr>
      <vt:lpstr>Graphical WBS</vt:lpstr>
      <vt:lpstr>PERT Charts</vt:lpstr>
      <vt:lpstr>Pert Charts</vt:lpstr>
      <vt:lpstr>CPM: Critical Path Method</vt:lpstr>
      <vt:lpstr>Planning</vt:lpstr>
      <vt:lpstr>Gantt Charts</vt:lpstr>
      <vt:lpstr>Gantt Chart with Overlays</vt:lpstr>
      <vt:lpstr>Scheduling Steps with Tools</vt:lpstr>
      <vt:lpstr>Resources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Department of Computer Science</cp:lastModifiedBy>
  <cp:revision>138</cp:revision>
  <dcterms:created xsi:type="dcterms:W3CDTF">2009-08-26T18:24:12Z</dcterms:created>
  <dcterms:modified xsi:type="dcterms:W3CDTF">2011-09-21T13:26:40Z</dcterms:modified>
</cp:coreProperties>
</file>