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41"/>
  </p:notesMasterIdLst>
  <p:sldIdLst>
    <p:sldId id="318" r:id="rId2"/>
    <p:sldId id="461" r:id="rId3"/>
    <p:sldId id="462" r:id="rId4"/>
    <p:sldId id="463" r:id="rId5"/>
    <p:sldId id="478" r:id="rId6"/>
    <p:sldId id="477" r:id="rId7"/>
    <p:sldId id="470" r:id="rId8"/>
    <p:sldId id="471" r:id="rId9"/>
    <p:sldId id="480" r:id="rId10"/>
    <p:sldId id="474" r:id="rId11"/>
    <p:sldId id="475" r:id="rId12"/>
    <p:sldId id="476" r:id="rId13"/>
    <p:sldId id="425" r:id="rId14"/>
    <p:sldId id="426" r:id="rId15"/>
    <p:sldId id="427" r:id="rId16"/>
    <p:sldId id="428" r:id="rId17"/>
    <p:sldId id="479" r:id="rId18"/>
    <p:sldId id="429" r:id="rId19"/>
    <p:sldId id="430" r:id="rId20"/>
    <p:sldId id="431" r:id="rId21"/>
    <p:sldId id="432" r:id="rId22"/>
    <p:sldId id="440" r:id="rId23"/>
    <p:sldId id="465" r:id="rId24"/>
    <p:sldId id="466" r:id="rId25"/>
    <p:sldId id="467" r:id="rId26"/>
    <p:sldId id="437" r:id="rId27"/>
    <p:sldId id="438" r:id="rId28"/>
    <p:sldId id="439" r:id="rId29"/>
    <p:sldId id="441" r:id="rId30"/>
    <p:sldId id="442" r:id="rId31"/>
    <p:sldId id="443" r:id="rId32"/>
    <p:sldId id="446" r:id="rId33"/>
    <p:sldId id="447" r:id="rId34"/>
    <p:sldId id="448" r:id="rId35"/>
    <p:sldId id="449" r:id="rId36"/>
    <p:sldId id="450" r:id="rId37"/>
    <p:sldId id="451" r:id="rId38"/>
    <p:sldId id="452" r:id="rId39"/>
    <p:sldId id="459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54EE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14" autoAdjust="0"/>
    <p:restoredTop sz="94660"/>
  </p:normalViewPr>
  <p:slideViewPr>
    <p:cSldViewPr>
      <p:cViewPr varScale="1">
        <p:scale>
          <a:sx n="72" d="100"/>
          <a:sy n="72" d="100"/>
        </p:scale>
        <p:origin x="-96" y="-22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4452E9-C2BB-4352-9E04-325D1E45C4A5}" type="datetimeFigureOut">
              <a:rPr lang="en-US" smtClean="0"/>
              <a:pPr/>
              <a:t>9/26/2011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038D4-9135-4668-B652-B26887336C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80000"/>
              </a:lnSpc>
            </a:pPr>
            <a:r>
              <a:rPr lang="en-US" sz="1800" dirty="0" smtClean="0"/>
              <a:t>Client-server</a:t>
            </a:r>
          </a:p>
          <a:p>
            <a:pPr lvl="2">
              <a:lnSpc>
                <a:spcPct val="80000"/>
              </a:lnSpc>
            </a:pPr>
            <a:r>
              <a:rPr lang="en-US" sz="1600" dirty="0" smtClean="0"/>
              <a:t>Browser-web server most familiar example</a:t>
            </a:r>
          </a:p>
          <a:p>
            <a:pPr lvl="2">
              <a:lnSpc>
                <a:spcPct val="80000"/>
              </a:lnSpc>
            </a:pPr>
            <a:r>
              <a:rPr lang="en-US" sz="1600" dirty="0" smtClean="0"/>
              <a:t>Separate systems with narrow interface</a:t>
            </a:r>
          </a:p>
          <a:p>
            <a:pPr lvl="2">
              <a:lnSpc>
                <a:spcPct val="80000"/>
              </a:lnSpc>
            </a:pPr>
            <a:r>
              <a:rPr lang="en-US" sz="1600" dirty="0" smtClean="0"/>
              <a:t>Sometimes expanded to three tiers (why?)</a:t>
            </a:r>
          </a:p>
          <a:p>
            <a:pPr lvl="2">
              <a:lnSpc>
                <a:spcPct val="80000"/>
              </a:lnSpc>
            </a:pPr>
            <a:r>
              <a:rPr lang="en-US" sz="1600" dirty="0" smtClean="0"/>
              <a:t>Façade pattern (single unified interface)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Parallel communicating processes</a:t>
            </a:r>
          </a:p>
          <a:p>
            <a:pPr lvl="2">
              <a:lnSpc>
                <a:spcPct val="80000"/>
              </a:lnSpc>
            </a:pPr>
            <a:r>
              <a:rPr lang="en-US" sz="1600" dirty="0" smtClean="0"/>
              <a:t>Several processes executing at the same time</a:t>
            </a:r>
          </a:p>
          <a:p>
            <a:pPr lvl="2">
              <a:lnSpc>
                <a:spcPct val="80000"/>
              </a:lnSpc>
            </a:pPr>
            <a:r>
              <a:rPr lang="en-US" sz="1600" dirty="0" smtClean="0"/>
              <a:t>Typically modeled with sequence diagrams</a:t>
            </a:r>
          </a:p>
          <a:p>
            <a:pPr lvl="2">
              <a:lnSpc>
                <a:spcPct val="80000"/>
              </a:lnSpc>
            </a:pPr>
            <a:r>
              <a:rPr lang="en-US" sz="1600" dirty="0" smtClean="0"/>
              <a:t>Observer pattern (one-to-many dependencies)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Event systems</a:t>
            </a:r>
          </a:p>
          <a:p>
            <a:pPr lvl="2">
              <a:lnSpc>
                <a:spcPct val="80000"/>
              </a:lnSpc>
            </a:pPr>
            <a:r>
              <a:rPr lang="en-US" sz="1600" dirty="0" smtClean="0"/>
              <a:t>Set of components waiting for input</a:t>
            </a:r>
          </a:p>
          <a:p>
            <a:pPr lvl="2">
              <a:lnSpc>
                <a:spcPct val="80000"/>
              </a:lnSpc>
            </a:pPr>
            <a:r>
              <a:rPr lang="en-US" sz="1600" dirty="0" smtClean="0"/>
              <a:t>Example:  word processor waiting for user input</a:t>
            </a:r>
          </a:p>
          <a:p>
            <a:pPr lvl="2">
              <a:lnSpc>
                <a:spcPct val="80000"/>
              </a:lnSpc>
            </a:pPr>
            <a:r>
              <a:rPr lang="en-US" sz="1600" dirty="0" smtClean="0"/>
              <a:t>State transition diagrams</a:t>
            </a:r>
          </a:p>
          <a:p>
            <a:pPr lvl="2">
              <a:lnSpc>
                <a:spcPct val="80000"/>
              </a:lnSpc>
            </a:pPr>
            <a:r>
              <a:rPr lang="en-US" sz="1600" dirty="0" smtClean="0"/>
              <a:t>State pattern (alter behavior depending on state)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Service Oriented Architecture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F59011-1930-4C46-9E4B-D9C80CE8022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F59011-1930-4C46-9E4B-D9C80CE8022F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9/26/2011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9/26/2011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9/26/2011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9/26/2011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EEE23F7-A6DE-4D44-98BC-64CDA1EC0438}" type="datetimeFigureOut">
              <a:rPr lang="en-US" smtClean="0"/>
              <a:pPr/>
              <a:t>9/26/2011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EEE23F7-A6DE-4D44-98BC-64CDA1EC0438}" type="datetimeFigureOut">
              <a:rPr lang="en-US" smtClean="0"/>
              <a:pPr/>
              <a:t>9/26/2011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zeta.math.utsa.edu/~yxk833/Chris.text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mu.edu/afs/cs/project/vit/ftp/pdf/intro_softarch.pdf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elivery.acm.org/10.1145/290000/287843/p76-keil.pdf?key1=287843&amp;key2=1129553521&amp;coll=GUIDE&amp;dl=GUIDE&amp;CFID=52884014&amp;CFTOKEN=25019718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st-www.cs.uiuc.edu/users/smarch/st-docs/mvc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21 September 2011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9064" y="3337560"/>
            <a:ext cx="6480048" cy="2987040"/>
          </a:xfrm>
        </p:spPr>
        <p:txBody>
          <a:bodyPr>
            <a:normAutofit/>
          </a:bodyPr>
          <a:lstStyle/>
          <a:p>
            <a:r>
              <a:rPr lang="en-US" dirty="0" smtClean="0"/>
              <a:t>DESIGNING YOUR SYSTEM</a:t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of a System Model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Three views</a:t>
            </a:r>
          </a:p>
          <a:p>
            <a:pPr lvl="1"/>
            <a:r>
              <a:rPr lang="en-US" smtClean="0"/>
              <a:t>Functional: what is done</a:t>
            </a:r>
          </a:p>
          <a:p>
            <a:pPr lvl="1"/>
            <a:r>
              <a:rPr lang="en-US" smtClean="0"/>
              <a:t>Data: entity relationships</a:t>
            </a:r>
          </a:p>
          <a:p>
            <a:pPr lvl="1"/>
            <a:r>
              <a:rPr lang="en-US" smtClean="0"/>
              <a:t>Dynamic: state transitions</a:t>
            </a:r>
          </a:p>
          <a:p>
            <a:r>
              <a:rPr lang="en-US" smtClean="0"/>
              <a:t>Why these three?</a:t>
            </a:r>
          </a:p>
          <a:p>
            <a:pPr lvl="1"/>
            <a:r>
              <a:rPr lang="en-US" smtClean="0"/>
              <a:t>Duplicative?</a:t>
            </a:r>
          </a:p>
          <a:p>
            <a:pPr lvl="1"/>
            <a:r>
              <a:rPr lang="en-US" smtClean="0"/>
              <a:t>Missing?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Models</a:t>
            </a:r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 cstate="print"/>
          <a:srcRect l="5756" t="34439" r="3047" b="11203"/>
          <a:stretch>
            <a:fillRect/>
          </a:stretch>
        </p:blipFill>
        <p:spPr bwMode="auto">
          <a:xfrm>
            <a:off x="990600" y="1524000"/>
            <a:ext cx="7007225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smtClean="0"/>
              <a:t>Modeling Languages and Processes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/>
              <a:t>Language:  syntax, usually graphical, used to express design</a:t>
            </a:r>
          </a:p>
          <a:p>
            <a:r>
              <a:rPr lang="en-US" sz="2800" smtClean="0"/>
              <a:t>Process: steps to take to create a design</a:t>
            </a:r>
          </a:p>
          <a:p>
            <a:r>
              <a:rPr lang="en-US" sz="2800" smtClean="0"/>
              <a:t>Many processes, not a lot of agreement</a:t>
            </a:r>
          </a:p>
          <a:p>
            <a:r>
              <a:rPr lang="en-US" sz="2800" smtClean="0"/>
              <a:t>General consensus has built around UML as a language</a:t>
            </a:r>
          </a:p>
          <a:p>
            <a:pPr lvl="1"/>
            <a:r>
              <a:rPr lang="en-US" sz="2400" smtClean="0"/>
              <a:t>We’ll look at UML later</a:t>
            </a:r>
          </a:p>
          <a:p>
            <a:r>
              <a:rPr lang="en-US" sz="2800" smtClean="0"/>
              <a:t>Rational Unified Process built around UML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Helping to Build Models</a:t>
            </a:r>
            <a:endParaRPr lang="en-US" dirty="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Patterns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Pattern?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solution to a problem in a context</a:t>
            </a:r>
          </a:p>
          <a:p>
            <a:r>
              <a:rPr lang="en-US" dirty="0" smtClean="0"/>
              <a:t>A structured way of representing design information in prose and diagrams</a:t>
            </a:r>
          </a:p>
          <a:p>
            <a:r>
              <a:rPr lang="en-US" dirty="0" smtClean="0"/>
              <a:t>A way of communicating design information from an expert to a novice</a:t>
            </a:r>
          </a:p>
          <a:p>
            <a:r>
              <a:rPr lang="en-US" dirty="0" smtClean="0">
                <a:solidFill>
                  <a:schemeClr val="hlink"/>
                </a:solidFill>
              </a:rPr>
              <a:t>Requirement: shows when and how to apply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 of Patterns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Came from the field of (building) architecture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Christopher Alexander, late 70s</a:t>
            </a:r>
          </a:p>
          <a:p>
            <a:pPr lvl="1">
              <a:lnSpc>
                <a:spcPct val="90000"/>
              </a:lnSpc>
            </a:pPr>
            <a:r>
              <a:rPr lang="en-US" sz="2400" i="1" dirty="0" smtClean="0"/>
              <a:t>The Timeless Way of Building (1979)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Describes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Common architectural motifs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How they come together to form a cohesive, livable environment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Patterns from town planning to decorative detail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1524000"/>
            <a:ext cx="1219200" cy="1741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Architectural Example: Door Placement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524000"/>
            <a:ext cx="6019800" cy="481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304800" y="2057400"/>
            <a:ext cx="2438400" cy="219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/>
              <a:t>If room has two doors and people move through it, keep both doors at one end of the room</a:t>
            </a:r>
          </a:p>
          <a:p>
            <a:endParaRPr lang="en-US"/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6019800" y="3124200"/>
            <a:ext cx="1676400" cy="685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Favorite Quote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010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	Current architectural methods result in 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	products that fail to meet the real 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	</a:t>
            </a:r>
            <a:r>
              <a:rPr lang="en-US" sz="2400" dirty="0" smtClean="0"/>
              <a:t>demands and 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	requirements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C000"/>
                </a:solidFill>
              </a:rPr>
              <a:t>of its users</a:t>
            </a:r>
            <a:r>
              <a:rPr lang="en-US" sz="2400" dirty="0" smtClean="0"/>
              <a:t>, 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	society and its individuals, and are 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	unsuccessful in fulfilling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C000"/>
                </a:solidFill>
              </a:rPr>
              <a:t>the quintessential purpose 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	of all design</a:t>
            </a:r>
            <a:r>
              <a:rPr lang="en-US" sz="2400" dirty="0" smtClean="0"/>
              <a:t> 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	and engineering endeavors: 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	to improve the human condition. 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					– Christopher Alexander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4876800"/>
            <a:ext cx="1219200" cy="1741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Alexander’s Patterns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01000" cy="4572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en-US" sz="3600" dirty="0" smtClean="0"/>
              <a:t>Five parts: </a:t>
            </a:r>
          </a:p>
          <a:p>
            <a:pPr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Name</a:t>
            </a:r>
            <a:r>
              <a:rPr lang="en-US" sz="2800" dirty="0" smtClean="0">
                <a:solidFill>
                  <a:srgbClr val="FF0000"/>
                </a:solidFill>
              </a:rPr>
              <a:t>:  	</a:t>
            </a:r>
            <a:r>
              <a:rPr lang="en-US" sz="2800" dirty="0" smtClean="0"/>
              <a:t>short familiar, descriptive name or phrase</a:t>
            </a:r>
          </a:p>
          <a:p>
            <a:pPr lvl="1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2100" dirty="0" smtClean="0"/>
              <a:t>			usually indicative of the solution</a:t>
            </a:r>
          </a:p>
          <a:p>
            <a:pPr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Example</a:t>
            </a:r>
            <a:r>
              <a:rPr lang="en-US" sz="2800" dirty="0" smtClean="0">
                <a:solidFill>
                  <a:srgbClr val="FF0000"/>
                </a:solidFill>
              </a:rPr>
              <a:t>: </a:t>
            </a:r>
            <a:r>
              <a:rPr lang="en-US" sz="2800" dirty="0" smtClean="0"/>
              <a:t> 	illustrate prototypical application </a:t>
            </a:r>
          </a:p>
          <a:p>
            <a:pPr lvl="1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2100" dirty="0" smtClean="0"/>
              <a:t>			pictures, diagrams, and/or descriptions </a:t>
            </a:r>
          </a:p>
          <a:p>
            <a:pPr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Context</a:t>
            </a:r>
            <a:r>
              <a:rPr lang="en-US" sz="2800" dirty="0" smtClean="0">
                <a:solidFill>
                  <a:srgbClr val="FF0000"/>
                </a:solidFill>
              </a:rPr>
              <a:t>:</a:t>
            </a:r>
            <a:r>
              <a:rPr lang="en-US" sz="2800" dirty="0" smtClean="0"/>
              <a:t>  	situations in which the pattern applies</a:t>
            </a:r>
          </a:p>
          <a:p>
            <a:pPr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Problem</a:t>
            </a:r>
            <a:r>
              <a:rPr lang="en-US" sz="2800" dirty="0" smtClean="0">
                <a:solidFill>
                  <a:srgbClr val="FF0000"/>
                </a:solidFill>
              </a:rPr>
              <a:t>:</a:t>
            </a:r>
            <a:r>
              <a:rPr lang="en-US" sz="2800" dirty="0" smtClean="0"/>
              <a:t>  	relevant forces, constraints, interactions</a:t>
            </a:r>
          </a:p>
          <a:p>
            <a:pPr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Solution</a:t>
            </a:r>
            <a:r>
              <a:rPr lang="en-US" sz="2800" dirty="0" smtClean="0">
                <a:solidFill>
                  <a:srgbClr val="FF0000"/>
                </a:solidFill>
              </a:rPr>
              <a:t>:  	</a:t>
            </a:r>
            <a:r>
              <a:rPr lang="en-US" sz="2800" dirty="0" smtClean="0"/>
              <a:t>relationships and rules to construct artifacts </a:t>
            </a:r>
          </a:p>
          <a:p>
            <a:pPr lvl="1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2100" dirty="0" smtClean="0"/>
              <a:t>			often listing several variants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 smtClean="0">
                <a:solidFill>
                  <a:schemeClr val="folHlink"/>
                </a:solidFill>
              </a:rPr>
              <a:t> </a:t>
            </a:r>
            <a:r>
              <a:rPr lang="en-US" sz="3600" dirty="0" smtClean="0">
                <a:solidFill>
                  <a:schemeClr val="accent2"/>
                </a:solidFill>
              </a:rPr>
              <a:t>What do you need to change for software?</a:t>
            </a:r>
            <a:endParaRPr lang="en-US" sz="2800" dirty="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Properties of Patterns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82000" cy="4876800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2600" dirty="0" smtClean="0">
                <a:solidFill>
                  <a:srgbClr val="FFC000"/>
                </a:solidFill>
              </a:rPr>
              <a:t>Encapsulation</a:t>
            </a:r>
            <a:r>
              <a:rPr lang="en-US" sz="2600" dirty="0" smtClean="0"/>
              <a:t>: independent, specific, precise applicability</a:t>
            </a:r>
          </a:p>
          <a:p>
            <a:pPr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2600" dirty="0" err="1" smtClean="0">
                <a:solidFill>
                  <a:srgbClr val="FFC000"/>
                </a:solidFill>
              </a:rPr>
              <a:t>Generativity</a:t>
            </a:r>
            <a:r>
              <a:rPr lang="en-US" sz="2600" dirty="0" smtClean="0"/>
              <a:t>: describes how to build</a:t>
            </a:r>
          </a:p>
          <a:p>
            <a:pPr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2600" dirty="0" smtClean="0">
                <a:solidFill>
                  <a:srgbClr val="FFC000"/>
                </a:solidFill>
              </a:rPr>
              <a:t>Equilibrium</a:t>
            </a:r>
            <a:r>
              <a:rPr lang="en-US" sz="2600" dirty="0" smtClean="0"/>
              <a:t>: solution minimizes constraint conflicts</a:t>
            </a:r>
          </a:p>
          <a:p>
            <a:pPr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2600" dirty="0" smtClean="0">
                <a:solidFill>
                  <a:srgbClr val="FFC000"/>
                </a:solidFill>
              </a:rPr>
              <a:t>Abstraction</a:t>
            </a:r>
            <a:r>
              <a:rPr lang="en-US" sz="2600" dirty="0" smtClean="0"/>
              <a:t>: of empirical experience and everyday knowledge</a:t>
            </a:r>
          </a:p>
          <a:p>
            <a:pPr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2600" dirty="0" smtClean="0">
                <a:solidFill>
                  <a:srgbClr val="FFC000"/>
                </a:solidFill>
              </a:rPr>
              <a:t>Openness</a:t>
            </a:r>
            <a:r>
              <a:rPr lang="en-US" sz="2600" dirty="0" smtClean="0"/>
              <a:t>: can be extended up or down</a:t>
            </a:r>
          </a:p>
          <a:p>
            <a:pPr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2600" dirty="0" err="1" smtClean="0">
                <a:solidFill>
                  <a:srgbClr val="FFC000"/>
                </a:solidFill>
              </a:rPr>
              <a:t>Composibility</a:t>
            </a:r>
            <a:r>
              <a:rPr lang="en-US" sz="2600" dirty="0" smtClean="0"/>
              <a:t>: hierarchically related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3100" dirty="0" smtClean="0">
                <a:solidFill>
                  <a:schemeClr val="folHlink"/>
                </a:solidFill>
              </a:rPr>
              <a:t>          </a:t>
            </a:r>
            <a:r>
              <a:rPr lang="en-US" sz="3100" dirty="0" smtClean="0">
                <a:solidFill>
                  <a:schemeClr val="accent2"/>
                </a:solidFill>
              </a:rPr>
              <a:t>What do you need to change for software?</a:t>
            </a:r>
            <a:endParaRPr lang="en-US" sz="2300" dirty="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Risks Revisited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752" y="1527048"/>
            <a:ext cx="8503920" cy="49499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hlinkClick r:id="rId2"/>
              </a:rPr>
              <a:t>All the same benefits are true in software</a:t>
            </a:r>
            <a:endParaRPr lang="en-US" sz="28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Cunningham and Beck recognized in late 80s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Community formed in early 90s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The Book: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Gamma, Helm, Johnson and </a:t>
            </a:r>
            <a:r>
              <a:rPr lang="en-US" sz="2400" dirty="0" err="1" smtClean="0"/>
              <a:t>Vlissides</a:t>
            </a:r>
            <a:r>
              <a:rPr lang="en-US" sz="2400" dirty="0" smtClean="0"/>
              <a:t>, </a:t>
            </a:r>
            <a:r>
              <a:rPr lang="en-US" sz="2400" i="1" dirty="0" smtClean="0"/>
              <a:t>Design Patterns:  Elements of Reusable Object-Oriented Software (1995)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Define 23 patterns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Three categories: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/>
              <a:t>Structural – ways to represent ensembles of information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/>
              <a:t>Creational – creating complex objects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/>
              <a:t>Behavioral – capturing the behavior of object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 Exist at All Levels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code</a:t>
            </a:r>
          </a:p>
          <a:p>
            <a:r>
              <a:rPr lang="en-US" dirty="0" smtClean="0"/>
              <a:t>Assemblers </a:t>
            </a:r>
          </a:p>
          <a:p>
            <a:r>
              <a:rPr lang="en-US" dirty="0" smtClean="0"/>
              <a:t>High Level Languages</a:t>
            </a:r>
          </a:p>
          <a:p>
            <a:r>
              <a:rPr lang="en-US" dirty="0" smtClean="0"/>
              <a:t>Abstract Data Types (queues, stacks)</a:t>
            </a:r>
          </a:p>
          <a:p>
            <a:r>
              <a:rPr lang="en-US" dirty="0" smtClean="0"/>
              <a:t>Objects</a:t>
            </a:r>
          </a:p>
          <a:p>
            <a:r>
              <a:rPr lang="en-US" dirty="0" smtClean="0"/>
              <a:t>Patterns</a:t>
            </a:r>
          </a:p>
          <a:p>
            <a:r>
              <a:rPr lang="en-US" dirty="0" smtClean="0"/>
              <a:t>Software Architectures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Software Architectures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Architecture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an architecture?</a:t>
            </a:r>
          </a:p>
          <a:p>
            <a:r>
              <a:rPr lang="en-US" dirty="0" smtClean="0"/>
              <a:t>External view</a:t>
            </a:r>
          </a:p>
          <a:p>
            <a:r>
              <a:rPr lang="en-US" dirty="0" smtClean="0"/>
              <a:t>What does that mean for software?</a:t>
            </a:r>
          </a:p>
          <a:p>
            <a:r>
              <a:rPr lang="en-US" dirty="0" smtClean="0"/>
              <a:t>Two definitions</a:t>
            </a:r>
          </a:p>
          <a:p>
            <a:pPr lvl="1"/>
            <a:r>
              <a:rPr lang="en-US" dirty="0" smtClean="0"/>
              <a:t>User interface (product architecture)</a:t>
            </a:r>
          </a:p>
          <a:p>
            <a:pPr lvl="1"/>
            <a:r>
              <a:rPr lang="en-US" dirty="0" smtClean="0"/>
              <a:t>Highest level design (software architecture)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Architecture Goals 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Extensibility</a:t>
            </a:r>
            <a:r>
              <a:rPr lang="en-US" dirty="0" smtClean="0"/>
              <a:t>: adding new features</a:t>
            </a:r>
          </a:p>
          <a:p>
            <a:pPr lvl="1"/>
            <a:r>
              <a:rPr lang="en-US" dirty="0" smtClean="0"/>
              <a:t>Tradeoff of generality and time</a:t>
            </a:r>
          </a:p>
          <a:p>
            <a:pPr lvl="1"/>
            <a:r>
              <a:rPr lang="en-US" dirty="0" smtClean="0"/>
              <a:t>How might it be extended?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Changeability</a:t>
            </a:r>
            <a:r>
              <a:rPr lang="en-US" dirty="0" smtClean="0"/>
              <a:t>: requirements changes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Simplicity</a:t>
            </a:r>
            <a:r>
              <a:rPr lang="en-US" dirty="0" smtClean="0"/>
              <a:t>:  ease of understanding and implementing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Efficiency</a:t>
            </a:r>
            <a:r>
              <a:rPr lang="en-US" dirty="0" smtClean="0"/>
              <a:t>:  speed and size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Characteristics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Cohesion </a:t>
            </a:r>
          </a:p>
          <a:p>
            <a:pPr lvl="1"/>
            <a:r>
              <a:rPr lang="en-US" dirty="0" smtClean="0"/>
              <a:t>degree to which communication takes place within the module </a:t>
            </a:r>
          </a:p>
          <a:p>
            <a:r>
              <a:rPr lang="en-US" dirty="0" smtClean="0"/>
              <a:t>Coupling </a:t>
            </a:r>
          </a:p>
          <a:p>
            <a:pPr lvl="1"/>
            <a:r>
              <a:rPr lang="en-US" dirty="0" smtClean="0"/>
              <a:t>degree to which communication takes place between modules</a:t>
            </a:r>
          </a:p>
          <a:p>
            <a:r>
              <a:rPr lang="en-US" dirty="0" smtClean="0"/>
              <a:t>Min-max problem: </a:t>
            </a:r>
          </a:p>
          <a:p>
            <a:pPr>
              <a:buNone/>
            </a:pPr>
            <a:r>
              <a:rPr lang="en-US" dirty="0" smtClean="0">
                <a:solidFill>
                  <a:srgbClr val="FFC000"/>
                </a:solidFill>
              </a:rPr>
              <a:t>	minimize coupling; maximize cohesion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hlinkClick r:id="rId2"/>
              </a:rPr>
              <a:t>Categorizing Software Architectures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>(Shaw and </a:t>
            </a:r>
            <a:r>
              <a:rPr lang="en-US" sz="3200" dirty="0" err="1" smtClean="0"/>
              <a:t>Garlan</a:t>
            </a:r>
            <a:r>
              <a:rPr lang="en-US" sz="3200" dirty="0" smtClean="0"/>
              <a:t>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114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Model-View Controller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Data flows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Viewed as data flowing among processes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Independent components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Components operating in parallel and communicating occasionally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Virtual machines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Treats an application as a program written in a special-purpose language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Layered architectures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Packages of function with a strong hierarchical uses relationship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Repository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Application built around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Categorize?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Recognize patterns</a:t>
            </a:r>
          </a:p>
          <a:p>
            <a:r>
              <a:rPr lang="en-US" smtClean="0"/>
              <a:t>Reuse designs</a:t>
            </a:r>
          </a:p>
          <a:p>
            <a:r>
              <a:rPr lang="en-US" smtClean="0"/>
              <a:t>Learn from other similar applications</a:t>
            </a:r>
          </a:p>
          <a:p>
            <a:r>
              <a:rPr lang="en-US" smtClean="0"/>
              <a:t>Reuse classes </a:t>
            </a:r>
          </a:p>
          <a:p>
            <a:r>
              <a:rPr lang="en-US" smtClean="0"/>
              <a:t>Simplify communication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 of Use (real quotes)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… is based on the </a:t>
            </a:r>
            <a:r>
              <a:rPr lang="en-US" sz="2400" i="1" smtClean="0"/>
              <a:t>client-server model </a:t>
            </a:r>
            <a:r>
              <a:rPr lang="en-US" sz="2400" smtClean="0"/>
              <a:t>and uses </a:t>
            </a:r>
            <a:r>
              <a:rPr lang="en-US" sz="2400" i="1" smtClean="0"/>
              <a:t>remote procedure calls</a:t>
            </a:r>
            <a:r>
              <a:rPr lang="en-US" sz="2400" smtClean="0"/>
              <a:t> ...</a:t>
            </a:r>
          </a:p>
          <a:p>
            <a:r>
              <a:rPr lang="en-US" sz="2400" i="1" smtClean="0"/>
              <a:t>Abstraction layering </a:t>
            </a:r>
            <a:r>
              <a:rPr lang="en-US" sz="2400" smtClean="0"/>
              <a:t>and </a:t>
            </a:r>
            <a:r>
              <a:rPr lang="en-US" sz="2400" i="1" smtClean="0"/>
              <a:t>system decomposition </a:t>
            </a:r>
            <a:r>
              <a:rPr lang="en-US" sz="2400" smtClean="0"/>
              <a:t>provide the appearance of system uniformity to clients …</a:t>
            </a:r>
          </a:p>
          <a:p>
            <a:r>
              <a:rPr lang="en-US" sz="2400" smtClean="0"/>
              <a:t>The architecture encourages a </a:t>
            </a:r>
            <a:r>
              <a:rPr lang="en-US" sz="2400" i="1" smtClean="0"/>
              <a:t>client server </a:t>
            </a:r>
            <a:r>
              <a:rPr lang="en-US" sz="2400" smtClean="0"/>
              <a:t>model</a:t>
            </a:r>
            <a:r>
              <a:rPr lang="en-US" sz="2400" i="1" smtClean="0"/>
              <a:t> …</a:t>
            </a:r>
          </a:p>
          <a:p>
            <a:r>
              <a:rPr lang="en-US" sz="2400" smtClean="0"/>
              <a:t>We have chosen a </a:t>
            </a:r>
            <a:r>
              <a:rPr lang="en-US" sz="2400" i="1" smtClean="0"/>
              <a:t>distributed, object-oriented </a:t>
            </a:r>
            <a:r>
              <a:rPr lang="en-US" sz="2400" smtClean="0"/>
              <a:t>approach </a:t>
            </a:r>
          </a:p>
          <a:p>
            <a:r>
              <a:rPr lang="en-US" sz="2400" smtClean="0"/>
              <a:t>The easiest way … is to </a:t>
            </a:r>
            <a:r>
              <a:rPr lang="en-US" sz="2400" i="1" smtClean="0"/>
              <a:t>pipeline </a:t>
            </a:r>
            <a:r>
              <a:rPr lang="en-US" sz="2400" smtClean="0"/>
              <a:t>the execution …</a:t>
            </a:r>
            <a:endParaRPr lang="en-US" sz="2400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Well-known  Architectures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Sources of Risk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sz="2800" dirty="0" smtClean="0"/>
              <a:t>Top management commitment</a:t>
            </a:r>
          </a:p>
          <a:p>
            <a:pPr marL="609600" indent="-609600">
              <a:buFontTx/>
              <a:buAutoNum type="arabicPeriod"/>
            </a:pPr>
            <a:r>
              <a:rPr lang="en-US" sz="2800" dirty="0" smtClean="0"/>
              <a:t>User commitment</a:t>
            </a:r>
          </a:p>
          <a:p>
            <a:pPr marL="609600" indent="-609600">
              <a:buFontTx/>
              <a:buAutoNum type="arabicPeriod"/>
            </a:pPr>
            <a:r>
              <a:rPr lang="en-US" sz="2800" dirty="0" smtClean="0"/>
              <a:t>Misunderstood requirements</a:t>
            </a:r>
          </a:p>
          <a:p>
            <a:pPr marL="609600" indent="-609600">
              <a:buFontTx/>
              <a:buAutoNum type="arabicPeriod"/>
            </a:pPr>
            <a:r>
              <a:rPr lang="en-US" sz="2800" dirty="0" smtClean="0"/>
              <a:t>Inadequate user involvement</a:t>
            </a:r>
          </a:p>
          <a:p>
            <a:pPr marL="609600" indent="-609600">
              <a:buFontTx/>
              <a:buAutoNum type="arabicPeriod"/>
            </a:pPr>
            <a:r>
              <a:rPr lang="en-US" sz="2800" dirty="0" smtClean="0"/>
              <a:t>Mismanaged user expectations</a:t>
            </a:r>
          </a:p>
          <a:p>
            <a:pPr marL="609600" indent="-609600">
              <a:buFontTx/>
              <a:buAutoNum type="arabicPeriod"/>
            </a:pPr>
            <a:r>
              <a:rPr lang="en-US" sz="2800" dirty="0" smtClean="0"/>
              <a:t>Scope creep</a:t>
            </a:r>
          </a:p>
          <a:p>
            <a:pPr marL="609600" indent="-609600">
              <a:buFontTx/>
              <a:buAutoNum type="arabicPeriod"/>
            </a:pPr>
            <a:r>
              <a:rPr lang="en-US" sz="2800" dirty="0" smtClean="0"/>
              <a:t>Lack of knowledge or skill</a:t>
            </a:r>
          </a:p>
          <a:p>
            <a:pPr marL="990600" lvl="1" indent="-533400" algn="r">
              <a:buClr>
                <a:schemeClr val="tx1"/>
              </a:buClr>
              <a:buFontTx/>
              <a:buNone/>
            </a:pPr>
            <a:r>
              <a:rPr lang="en-US" sz="2400" dirty="0" smtClean="0"/>
              <a:t>   </a:t>
            </a:r>
            <a:r>
              <a:rPr lang="en-US" sz="1800" dirty="0" err="1" smtClean="0"/>
              <a:t>Keil</a:t>
            </a:r>
            <a:r>
              <a:rPr lang="en-US" sz="1800" dirty="0" smtClean="0"/>
              <a:t> et al, “</a:t>
            </a:r>
            <a:r>
              <a:rPr lang="en-US" sz="1800" dirty="0" smtClean="0">
                <a:hlinkClick r:id="rId2"/>
              </a:rPr>
              <a:t>A Framework for Identifying Software Project Risks</a:t>
            </a:r>
            <a:r>
              <a:rPr lang="en-US" sz="1800" dirty="0" smtClean="0"/>
              <a:t>,” CACM 41:11, November 1998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Model-View-Controller</a:t>
            </a:r>
          </a:p>
        </p:txBody>
      </p:sp>
      <p:pic>
        <p:nvPicPr>
          <p:cNvPr id="12291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181600" y="2286000"/>
            <a:ext cx="3381375" cy="2438400"/>
          </a:xfrm>
          <a:noFill/>
        </p:spPr>
      </p:pic>
      <p:sp>
        <p:nvSpPr>
          <p:cNvPr id="12292" name="Content Placeholder 4"/>
          <p:cNvSpPr>
            <a:spLocks noGrp="1"/>
          </p:cNvSpPr>
          <p:nvPr>
            <p:ph sz="half" idx="2"/>
          </p:nvPr>
        </p:nvSpPr>
        <p:spPr>
          <a:xfrm>
            <a:off x="609600" y="2057400"/>
            <a:ext cx="3810000" cy="4114800"/>
          </a:xfrm>
        </p:spPr>
        <p:txBody>
          <a:bodyPr/>
          <a:lstStyle/>
          <a:p>
            <a:r>
              <a:rPr lang="en-US" dirty="0" smtClean="0"/>
              <a:t>Originally designed for </a:t>
            </a:r>
            <a:r>
              <a:rPr lang="en-US" dirty="0" err="1" smtClean="0"/>
              <a:t>SmallTalk</a:t>
            </a:r>
            <a:endParaRPr lang="en-US" dirty="0" smtClean="0"/>
          </a:p>
          <a:p>
            <a:pPr lvl="1"/>
            <a:r>
              <a:rPr lang="en-US" dirty="0" smtClean="0"/>
              <a:t>Early OO language (1970’s)</a:t>
            </a:r>
          </a:p>
          <a:p>
            <a:r>
              <a:rPr lang="en-US" dirty="0" smtClean="0"/>
              <a:t>Steve </a:t>
            </a:r>
            <a:r>
              <a:rPr lang="en-US" dirty="0" err="1" smtClean="0"/>
              <a:t>Burbeck</a:t>
            </a:r>
            <a:r>
              <a:rPr lang="en-US" dirty="0" smtClean="0"/>
              <a:t>, 1987</a:t>
            </a:r>
          </a:p>
          <a:p>
            <a:r>
              <a:rPr lang="en-US" dirty="0" smtClean="0">
                <a:hlinkClick r:id="rId3"/>
              </a:rPr>
              <a:t>First paper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flowing among processes </a:t>
            </a:r>
          </a:p>
          <a:p>
            <a:r>
              <a:rPr lang="en-US" dirty="0" smtClean="0"/>
              <a:t>Two categories:</a:t>
            </a:r>
          </a:p>
          <a:p>
            <a:pPr lvl="1"/>
            <a:r>
              <a:rPr lang="en-US" dirty="0" smtClean="0"/>
              <a:t>Pipes and filters</a:t>
            </a:r>
          </a:p>
          <a:p>
            <a:pPr lvl="2"/>
            <a:r>
              <a:rPr lang="en-US" dirty="0" smtClean="0"/>
              <a:t>Filters: processes</a:t>
            </a:r>
          </a:p>
          <a:p>
            <a:pPr lvl="2"/>
            <a:r>
              <a:rPr lang="en-US" dirty="0" smtClean="0"/>
              <a:t>Pipes: input streams</a:t>
            </a:r>
          </a:p>
          <a:p>
            <a:pPr lvl="1"/>
            <a:r>
              <a:rPr lang="en-US" dirty="0" smtClean="0"/>
              <a:t>Batch sequential</a:t>
            </a:r>
          </a:p>
          <a:p>
            <a:pPr lvl="2"/>
            <a:r>
              <a:rPr lang="en-US" dirty="0" smtClean="0"/>
              <a:t>Pipe and filter where input streams are batches of data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Flow Design</a:t>
            </a:r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5487199" y="3225490"/>
            <a:ext cx="482986" cy="178287"/>
          </a:xfrm>
          <a:prstGeom prst="rect">
            <a:avLst/>
          </a:prstGeom>
          <a:solidFill>
            <a:srgbClr val="FFFFE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filter</a:t>
            </a:r>
          </a:p>
        </p:txBody>
      </p:sp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6169152" y="3073533"/>
            <a:ext cx="482986" cy="177534"/>
          </a:xfrm>
          <a:prstGeom prst="rect">
            <a:avLst/>
          </a:prstGeom>
          <a:solidFill>
            <a:srgbClr val="FFFFE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filter</a:t>
            </a:r>
          </a:p>
        </p:txBody>
      </p:sp>
      <p:sp>
        <p:nvSpPr>
          <p:cNvPr id="41" name="Rectangle 5"/>
          <p:cNvSpPr>
            <a:spLocks noChangeArrowheads="1"/>
          </p:cNvSpPr>
          <p:nvPr/>
        </p:nvSpPr>
        <p:spPr bwMode="auto">
          <a:xfrm>
            <a:off x="6169152" y="3631713"/>
            <a:ext cx="482986" cy="178287"/>
          </a:xfrm>
          <a:prstGeom prst="rect">
            <a:avLst/>
          </a:prstGeom>
          <a:solidFill>
            <a:srgbClr val="FFFFE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filter</a:t>
            </a:r>
          </a:p>
        </p:txBody>
      </p:sp>
      <p:sp>
        <p:nvSpPr>
          <p:cNvPr id="42" name="Rectangle 6"/>
          <p:cNvSpPr>
            <a:spLocks noChangeArrowheads="1"/>
          </p:cNvSpPr>
          <p:nvPr/>
        </p:nvSpPr>
        <p:spPr bwMode="auto">
          <a:xfrm>
            <a:off x="6908065" y="3225490"/>
            <a:ext cx="482985" cy="178287"/>
          </a:xfrm>
          <a:prstGeom prst="rect">
            <a:avLst/>
          </a:prstGeom>
          <a:solidFill>
            <a:srgbClr val="FFFFE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filter</a:t>
            </a:r>
          </a:p>
        </p:txBody>
      </p:sp>
      <p:sp>
        <p:nvSpPr>
          <p:cNvPr id="43" name="Rectangle 7"/>
          <p:cNvSpPr>
            <a:spLocks noChangeArrowheads="1"/>
          </p:cNvSpPr>
          <p:nvPr/>
        </p:nvSpPr>
        <p:spPr bwMode="auto">
          <a:xfrm>
            <a:off x="7618108" y="3225490"/>
            <a:ext cx="482985" cy="178287"/>
          </a:xfrm>
          <a:prstGeom prst="rect">
            <a:avLst/>
          </a:prstGeom>
          <a:solidFill>
            <a:srgbClr val="FFFFE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filter</a:t>
            </a:r>
          </a:p>
        </p:txBody>
      </p:sp>
      <p:sp>
        <p:nvSpPr>
          <p:cNvPr id="44" name="Rectangle 8"/>
          <p:cNvSpPr>
            <a:spLocks noChangeArrowheads="1"/>
          </p:cNvSpPr>
          <p:nvPr/>
        </p:nvSpPr>
        <p:spPr bwMode="auto">
          <a:xfrm>
            <a:off x="7305221" y="2514600"/>
            <a:ext cx="482986" cy="178287"/>
          </a:xfrm>
          <a:prstGeom prst="rect">
            <a:avLst/>
          </a:prstGeom>
          <a:solidFill>
            <a:srgbClr val="FFFFE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filter</a:t>
            </a:r>
          </a:p>
        </p:txBody>
      </p:sp>
      <p:cxnSp>
        <p:nvCxnSpPr>
          <p:cNvPr id="45" name="AutoShape 9"/>
          <p:cNvCxnSpPr>
            <a:cxnSpLocks noChangeShapeType="1"/>
            <a:stCxn id="39" idx="3"/>
            <a:endCxn id="40" idx="1"/>
          </p:cNvCxnSpPr>
          <p:nvPr/>
        </p:nvCxnSpPr>
        <p:spPr bwMode="auto">
          <a:xfrm flipV="1">
            <a:off x="5974866" y="3162300"/>
            <a:ext cx="189605" cy="151957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46" name="AutoShape 10"/>
          <p:cNvCxnSpPr>
            <a:cxnSpLocks noChangeShapeType="1"/>
            <a:stCxn id="39" idx="3"/>
            <a:endCxn id="41" idx="1"/>
          </p:cNvCxnSpPr>
          <p:nvPr/>
        </p:nvCxnSpPr>
        <p:spPr bwMode="auto">
          <a:xfrm>
            <a:off x="5974866" y="3314257"/>
            <a:ext cx="189605" cy="406975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47" name="AutoShape 11"/>
          <p:cNvCxnSpPr>
            <a:cxnSpLocks noChangeShapeType="1"/>
            <a:stCxn id="40" idx="3"/>
            <a:endCxn id="42" idx="1"/>
          </p:cNvCxnSpPr>
          <p:nvPr/>
        </p:nvCxnSpPr>
        <p:spPr bwMode="auto">
          <a:xfrm>
            <a:off x="6656819" y="3162300"/>
            <a:ext cx="246564" cy="151957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48" name="AutoShape 12"/>
          <p:cNvCxnSpPr>
            <a:cxnSpLocks noChangeShapeType="1"/>
            <a:stCxn id="41" idx="3"/>
            <a:endCxn id="42" idx="1"/>
          </p:cNvCxnSpPr>
          <p:nvPr/>
        </p:nvCxnSpPr>
        <p:spPr bwMode="auto">
          <a:xfrm flipV="1">
            <a:off x="6656819" y="3314257"/>
            <a:ext cx="246564" cy="406975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49" name="AutoShape 13"/>
          <p:cNvCxnSpPr>
            <a:cxnSpLocks noChangeShapeType="1"/>
            <a:stCxn id="42" idx="3"/>
            <a:endCxn id="43" idx="1"/>
          </p:cNvCxnSpPr>
          <p:nvPr/>
        </p:nvCxnSpPr>
        <p:spPr bwMode="auto">
          <a:xfrm>
            <a:off x="7395732" y="3314257"/>
            <a:ext cx="21769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" name="AutoShape 14"/>
          <p:cNvCxnSpPr>
            <a:cxnSpLocks noChangeShapeType="1"/>
          </p:cNvCxnSpPr>
          <p:nvPr/>
        </p:nvCxnSpPr>
        <p:spPr bwMode="auto">
          <a:xfrm flipH="1">
            <a:off x="6164470" y="3378200"/>
            <a:ext cx="1941305" cy="406223"/>
          </a:xfrm>
          <a:prstGeom prst="bentConnector5">
            <a:avLst>
              <a:gd name="adj1" fmla="val -4148"/>
              <a:gd name="adj2" fmla="val 172394"/>
              <a:gd name="adj3" fmla="val 104148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51" name="AutoShape 15"/>
          <p:cNvCxnSpPr>
            <a:cxnSpLocks noChangeShapeType="1"/>
            <a:endCxn id="44" idx="1"/>
          </p:cNvCxnSpPr>
          <p:nvPr/>
        </p:nvCxnSpPr>
        <p:spPr bwMode="auto">
          <a:xfrm flipV="1">
            <a:off x="6650577" y="2604119"/>
            <a:ext cx="648402" cy="520567"/>
          </a:xfrm>
          <a:prstGeom prst="bentConnector3">
            <a:avLst>
              <a:gd name="adj1" fmla="val 50366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52" name="AutoShape 17"/>
          <p:cNvCxnSpPr>
            <a:cxnSpLocks noChangeShapeType="1"/>
            <a:endCxn id="39" idx="1"/>
          </p:cNvCxnSpPr>
          <p:nvPr/>
        </p:nvCxnSpPr>
        <p:spPr bwMode="auto">
          <a:xfrm flipV="1">
            <a:off x="5257800" y="3315010"/>
            <a:ext cx="223156" cy="12788"/>
          </a:xfrm>
          <a:prstGeom prst="bentConnector3">
            <a:avLst>
              <a:gd name="adj1" fmla="val 50931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5487199" y="3225490"/>
            <a:ext cx="482986" cy="178287"/>
          </a:xfrm>
          <a:prstGeom prst="rect">
            <a:avLst/>
          </a:prstGeom>
          <a:solidFill>
            <a:srgbClr val="FFFFE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filter</a:t>
            </a:r>
            <a:endParaRPr lang="en-US" sz="2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6169152" y="3073533"/>
            <a:ext cx="482986" cy="177534"/>
          </a:xfrm>
          <a:prstGeom prst="rect">
            <a:avLst/>
          </a:prstGeom>
          <a:solidFill>
            <a:srgbClr val="FFFFE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filter</a:t>
            </a:r>
          </a:p>
        </p:txBody>
      </p:sp>
      <p:sp>
        <p:nvSpPr>
          <p:cNvPr id="55" name="Rectangle 5"/>
          <p:cNvSpPr>
            <a:spLocks noChangeArrowheads="1"/>
          </p:cNvSpPr>
          <p:nvPr/>
        </p:nvSpPr>
        <p:spPr bwMode="auto">
          <a:xfrm>
            <a:off x="6169152" y="3631713"/>
            <a:ext cx="482986" cy="178287"/>
          </a:xfrm>
          <a:prstGeom prst="rect">
            <a:avLst/>
          </a:prstGeom>
          <a:solidFill>
            <a:srgbClr val="FFFFE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filter</a:t>
            </a:r>
          </a:p>
        </p:txBody>
      </p:sp>
      <p:sp>
        <p:nvSpPr>
          <p:cNvPr id="56" name="Rectangle 6"/>
          <p:cNvSpPr>
            <a:spLocks noChangeArrowheads="1"/>
          </p:cNvSpPr>
          <p:nvPr/>
        </p:nvSpPr>
        <p:spPr bwMode="auto">
          <a:xfrm>
            <a:off x="6908065" y="3225490"/>
            <a:ext cx="482985" cy="178287"/>
          </a:xfrm>
          <a:prstGeom prst="rect">
            <a:avLst/>
          </a:prstGeom>
          <a:solidFill>
            <a:srgbClr val="FFFFE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filter</a:t>
            </a:r>
          </a:p>
        </p:txBody>
      </p:sp>
      <p:sp>
        <p:nvSpPr>
          <p:cNvPr id="57" name="Rectangle 7"/>
          <p:cNvSpPr>
            <a:spLocks noChangeArrowheads="1"/>
          </p:cNvSpPr>
          <p:nvPr/>
        </p:nvSpPr>
        <p:spPr bwMode="auto">
          <a:xfrm>
            <a:off x="7618108" y="3225490"/>
            <a:ext cx="482985" cy="178287"/>
          </a:xfrm>
          <a:prstGeom prst="rect">
            <a:avLst/>
          </a:prstGeom>
          <a:solidFill>
            <a:srgbClr val="FFFFE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filter</a:t>
            </a:r>
          </a:p>
        </p:txBody>
      </p:sp>
      <p:sp>
        <p:nvSpPr>
          <p:cNvPr id="58" name="Rectangle 8"/>
          <p:cNvSpPr>
            <a:spLocks noChangeArrowheads="1"/>
          </p:cNvSpPr>
          <p:nvPr/>
        </p:nvSpPr>
        <p:spPr bwMode="auto">
          <a:xfrm>
            <a:off x="7305221" y="2514600"/>
            <a:ext cx="482986" cy="178287"/>
          </a:xfrm>
          <a:prstGeom prst="rect">
            <a:avLst/>
          </a:prstGeom>
          <a:solidFill>
            <a:srgbClr val="FFFFE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filter</a:t>
            </a:r>
          </a:p>
        </p:txBody>
      </p:sp>
      <p:cxnSp>
        <p:nvCxnSpPr>
          <p:cNvPr id="59" name="AutoShape 9"/>
          <p:cNvCxnSpPr>
            <a:cxnSpLocks noChangeShapeType="1"/>
            <a:stCxn id="53" idx="3"/>
            <a:endCxn id="54" idx="1"/>
          </p:cNvCxnSpPr>
          <p:nvPr/>
        </p:nvCxnSpPr>
        <p:spPr bwMode="auto">
          <a:xfrm flipV="1">
            <a:off x="5974866" y="3162300"/>
            <a:ext cx="189605" cy="151957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0" name="AutoShape 10"/>
          <p:cNvCxnSpPr>
            <a:cxnSpLocks noChangeShapeType="1"/>
            <a:stCxn id="53" idx="3"/>
            <a:endCxn id="55" idx="1"/>
          </p:cNvCxnSpPr>
          <p:nvPr/>
        </p:nvCxnSpPr>
        <p:spPr bwMode="auto">
          <a:xfrm>
            <a:off x="5974866" y="3314257"/>
            <a:ext cx="189605" cy="406975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1" name="AutoShape 11"/>
          <p:cNvCxnSpPr>
            <a:cxnSpLocks noChangeShapeType="1"/>
            <a:stCxn id="54" idx="3"/>
            <a:endCxn id="56" idx="1"/>
          </p:cNvCxnSpPr>
          <p:nvPr/>
        </p:nvCxnSpPr>
        <p:spPr bwMode="auto">
          <a:xfrm>
            <a:off x="6656819" y="3162300"/>
            <a:ext cx="246564" cy="151957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2" name="AutoShape 12"/>
          <p:cNvCxnSpPr>
            <a:cxnSpLocks noChangeShapeType="1"/>
            <a:stCxn id="55" idx="3"/>
            <a:endCxn id="56" idx="1"/>
          </p:cNvCxnSpPr>
          <p:nvPr/>
        </p:nvCxnSpPr>
        <p:spPr bwMode="auto">
          <a:xfrm flipV="1">
            <a:off x="6656819" y="3314257"/>
            <a:ext cx="246564" cy="406975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3" name="AutoShape 13"/>
          <p:cNvCxnSpPr>
            <a:cxnSpLocks noChangeShapeType="1"/>
            <a:stCxn id="56" idx="3"/>
            <a:endCxn id="57" idx="1"/>
          </p:cNvCxnSpPr>
          <p:nvPr/>
        </p:nvCxnSpPr>
        <p:spPr bwMode="auto">
          <a:xfrm>
            <a:off x="7395732" y="3314257"/>
            <a:ext cx="21769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4" name="AutoShape 14"/>
          <p:cNvCxnSpPr>
            <a:cxnSpLocks noChangeShapeType="1"/>
          </p:cNvCxnSpPr>
          <p:nvPr/>
        </p:nvCxnSpPr>
        <p:spPr bwMode="auto">
          <a:xfrm flipH="1">
            <a:off x="6164470" y="3378200"/>
            <a:ext cx="1941305" cy="406223"/>
          </a:xfrm>
          <a:prstGeom prst="bentConnector5">
            <a:avLst>
              <a:gd name="adj1" fmla="val -4148"/>
              <a:gd name="adj2" fmla="val 172394"/>
              <a:gd name="adj3" fmla="val 104148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5" name="AutoShape 15"/>
          <p:cNvCxnSpPr>
            <a:cxnSpLocks noChangeShapeType="1"/>
            <a:endCxn id="58" idx="1"/>
          </p:cNvCxnSpPr>
          <p:nvPr/>
        </p:nvCxnSpPr>
        <p:spPr bwMode="auto">
          <a:xfrm flipV="1">
            <a:off x="6650577" y="2604119"/>
            <a:ext cx="648402" cy="520567"/>
          </a:xfrm>
          <a:prstGeom prst="bentConnector3">
            <a:avLst>
              <a:gd name="adj1" fmla="val 50366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6" name="AutoShape 17"/>
          <p:cNvCxnSpPr>
            <a:cxnSpLocks noChangeShapeType="1"/>
            <a:endCxn id="53" idx="1"/>
          </p:cNvCxnSpPr>
          <p:nvPr/>
        </p:nvCxnSpPr>
        <p:spPr bwMode="auto">
          <a:xfrm flipV="1">
            <a:off x="5257800" y="3315010"/>
            <a:ext cx="223156" cy="12788"/>
          </a:xfrm>
          <a:prstGeom prst="bentConnector3">
            <a:avLst>
              <a:gd name="adj1" fmla="val 50931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67" name="Rectangle 3"/>
          <p:cNvSpPr>
            <a:spLocks noChangeArrowheads="1"/>
          </p:cNvSpPr>
          <p:nvPr/>
        </p:nvSpPr>
        <p:spPr bwMode="auto">
          <a:xfrm>
            <a:off x="5487199" y="3225490"/>
            <a:ext cx="482986" cy="178287"/>
          </a:xfrm>
          <a:prstGeom prst="rect">
            <a:avLst/>
          </a:prstGeom>
          <a:solidFill>
            <a:srgbClr val="FFFFE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filter</a:t>
            </a:r>
          </a:p>
        </p:txBody>
      </p:sp>
      <p:sp>
        <p:nvSpPr>
          <p:cNvPr id="68" name="Rectangle 4"/>
          <p:cNvSpPr>
            <a:spLocks noChangeArrowheads="1"/>
          </p:cNvSpPr>
          <p:nvPr/>
        </p:nvSpPr>
        <p:spPr bwMode="auto">
          <a:xfrm>
            <a:off x="6169152" y="3073533"/>
            <a:ext cx="482986" cy="177534"/>
          </a:xfrm>
          <a:prstGeom prst="rect">
            <a:avLst/>
          </a:prstGeom>
          <a:solidFill>
            <a:srgbClr val="FFFFE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filter</a:t>
            </a:r>
          </a:p>
        </p:txBody>
      </p:sp>
      <p:sp>
        <p:nvSpPr>
          <p:cNvPr id="69" name="Rectangle 5"/>
          <p:cNvSpPr>
            <a:spLocks noChangeArrowheads="1"/>
          </p:cNvSpPr>
          <p:nvPr/>
        </p:nvSpPr>
        <p:spPr bwMode="auto">
          <a:xfrm>
            <a:off x="6169152" y="3631713"/>
            <a:ext cx="482986" cy="178287"/>
          </a:xfrm>
          <a:prstGeom prst="rect">
            <a:avLst/>
          </a:prstGeom>
          <a:solidFill>
            <a:srgbClr val="FFFFE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filter</a:t>
            </a:r>
            <a:endParaRPr lang="en-US" sz="11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0" name="Rectangle 6"/>
          <p:cNvSpPr>
            <a:spLocks noChangeArrowheads="1"/>
          </p:cNvSpPr>
          <p:nvPr/>
        </p:nvSpPr>
        <p:spPr bwMode="auto">
          <a:xfrm>
            <a:off x="6908065" y="3225490"/>
            <a:ext cx="482985" cy="178287"/>
          </a:xfrm>
          <a:prstGeom prst="rect">
            <a:avLst/>
          </a:prstGeom>
          <a:solidFill>
            <a:srgbClr val="FFFFE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filter</a:t>
            </a:r>
          </a:p>
        </p:txBody>
      </p:sp>
      <p:sp>
        <p:nvSpPr>
          <p:cNvPr id="71" name="Rectangle 7"/>
          <p:cNvSpPr>
            <a:spLocks noChangeArrowheads="1"/>
          </p:cNvSpPr>
          <p:nvPr/>
        </p:nvSpPr>
        <p:spPr bwMode="auto">
          <a:xfrm>
            <a:off x="7618108" y="3225490"/>
            <a:ext cx="482985" cy="178287"/>
          </a:xfrm>
          <a:prstGeom prst="rect">
            <a:avLst/>
          </a:prstGeom>
          <a:solidFill>
            <a:srgbClr val="FFFFE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filter</a:t>
            </a:r>
          </a:p>
        </p:txBody>
      </p:sp>
      <p:sp>
        <p:nvSpPr>
          <p:cNvPr id="72" name="Rectangle 8"/>
          <p:cNvSpPr>
            <a:spLocks noChangeArrowheads="1"/>
          </p:cNvSpPr>
          <p:nvPr/>
        </p:nvSpPr>
        <p:spPr bwMode="auto">
          <a:xfrm>
            <a:off x="7305221" y="2514600"/>
            <a:ext cx="482986" cy="178287"/>
          </a:xfrm>
          <a:prstGeom prst="rect">
            <a:avLst/>
          </a:prstGeom>
          <a:solidFill>
            <a:srgbClr val="FFFFE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filter</a:t>
            </a:r>
          </a:p>
        </p:txBody>
      </p:sp>
      <p:cxnSp>
        <p:nvCxnSpPr>
          <p:cNvPr id="73" name="AutoShape 9"/>
          <p:cNvCxnSpPr>
            <a:cxnSpLocks noChangeShapeType="1"/>
            <a:stCxn id="67" idx="3"/>
            <a:endCxn id="68" idx="1"/>
          </p:cNvCxnSpPr>
          <p:nvPr/>
        </p:nvCxnSpPr>
        <p:spPr bwMode="auto">
          <a:xfrm flipV="1">
            <a:off x="5974866" y="3162300"/>
            <a:ext cx="189605" cy="151957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74" name="AutoShape 10"/>
          <p:cNvCxnSpPr>
            <a:cxnSpLocks noChangeShapeType="1"/>
            <a:stCxn id="67" idx="3"/>
            <a:endCxn id="69" idx="1"/>
          </p:cNvCxnSpPr>
          <p:nvPr/>
        </p:nvCxnSpPr>
        <p:spPr bwMode="auto">
          <a:xfrm>
            <a:off x="5974866" y="3314257"/>
            <a:ext cx="189605" cy="406975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75" name="AutoShape 11"/>
          <p:cNvCxnSpPr>
            <a:cxnSpLocks noChangeShapeType="1"/>
            <a:stCxn id="68" idx="3"/>
            <a:endCxn id="70" idx="1"/>
          </p:cNvCxnSpPr>
          <p:nvPr/>
        </p:nvCxnSpPr>
        <p:spPr bwMode="auto">
          <a:xfrm>
            <a:off x="6656819" y="3162300"/>
            <a:ext cx="246564" cy="151957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76" name="AutoShape 12"/>
          <p:cNvCxnSpPr>
            <a:cxnSpLocks noChangeShapeType="1"/>
            <a:stCxn id="69" idx="3"/>
            <a:endCxn id="70" idx="1"/>
          </p:cNvCxnSpPr>
          <p:nvPr/>
        </p:nvCxnSpPr>
        <p:spPr bwMode="auto">
          <a:xfrm flipV="1">
            <a:off x="6656819" y="3314257"/>
            <a:ext cx="246564" cy="406975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77" name="AutoShape 13"/>
          <p:cNvCxnSpPr>
            <a:cxnSpLocks noChangeShapeType="1"/>
            <a:stCxn id="70" idx="3"/>
            <a:endCxn id="71" idx="1"/>
          </p:cNvCxnSpPr>
          <p:nvPr/>
        </p:nvCxnSpPr>
        <p:spPr bwMode="auto">
          <a:xfrm>
            <a:off x="7395732" y="3314257"/>
            <a:ext cx="21769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8" name="AutoShape 14"/>
          <p:cNvCxnSpPr>
            <a:cxnSpLocks noChangeShapeType="1"/>
          </p:cNvCxnSpPr>
          <p:nvPr/>
        </p:nvCxnSpPr>
        <p:spPr bwMode="auto">
          <a:xfrm flipH="1">
            <a:off x="6164470" y="3378200"/>
            <a:ext cx="1941305" cy="406223"/>
          </a:xfrm>
          <a:prstGeom prst="bentConnector5">
            <a:avLst>
              <a:gd name="adj1" fmla="val -4148"/>
              <a:gd name="adj2" fmla="val 172394"/>
              <a:gd name="adj3" fmla="val 104148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79" name="AutoShape 15"/>
          <p:cNvCxnSpPr>
            <a:cxnSpLocks noChangeShapeType="1"/>
            <a:endCxn id="72" idx="1"/>
          </p:cNvCxnSpPr>
          <p:nvPr/>
        </p:nvCxnSpPr>
        <p:spPr bwMode="auto">
          <a:xfrm flipV="1">
            <a:off x="6650577" y="2604119"/>
            <a:ext cx="648402" cy="520567"/>
          </a:xfrm>
          <a:prstGeom prst="bentConnector3">
            <a:avLst>
              <a:gd name="adj1" fmla="val 50366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81" name="AutoShape 17"/>
          <p:cNvCxnSpPr>
            <a:cxnSpLocks noChangeShapeType="1"/>
            <a:endCxn id="67" idx="1"/>
          </p:cNvCxnSpPr>
          <p:nvPr/>
        </p:nvCxnSpPr>
        <p:spPr bwMode="auto">
          <a:xfrm flipV="1">
            <a:off x="5257800" y="3315010"/>
            <a:ext cx="223156" cy="12788"/>
          </a:xfrm>
          <a:prstGeom prst="bentConnector3">
            <a:avLst>
              <a:gd name="adj1" fmla="val 50931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</p:cxnSp>
      <p:grpSp>
        <p:nvGrpSpPr>
          <p:cNvPr id="83" name="Group 82"/>
          <p:cNvGrpSpPr/>
          <p:nvPr/>
        </p:nvGrpSpPr>
        <p:grpSpPr>
          <a:xfrm>
            <a:off x="4572000" y="5257800"/>
            <a:ext cx="4082821" cy="1242131"/>
            <a:chOff x="1752600" y="2819400"/>
            <a:chExt cx="4082821" cy="1242131"/>
          </a:xfrm>
        </p:grpSpPr>
        <p:sp>
          <p:nvSpPr>
            <p:cNvPr id="84" name="Oval 3"/>
            <p:cNvSpPr>
              <a:spLocks noChangeArrowheads="1"/>
            </p:cNvSpPr>
            <p:nvPr/>
          </p:nvSpPr>
          <p:spPr bwMode="auto">
            <a:xfrm>
              <a:off x="2819400" y="2819400"/>
              <a:ext cx="1706824" cy="54531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200" b="1" dirty="0">
                  <a:latin typeface="Times New Roman" pitchFamily="18" charset="0"/>
                </a:rPr>
                <a:t>Collect</a:t>
              </a:r>
            </a:p>
            <a:p>
              <a:pPr algn="ctr">
                <a:lnSpc>
                  <a:spcPct val="80000"/>
                </a:lnSpc>
              </a:pPr>
              <a:r>
                <a:rPr lang="en-US" sz="1200" b="1" dirty="0">
                  <a:latin typeface="Times New Roman" pitchFamily="18" charset="0"/>
                </a:rPr>
                <a:t>mortgage funds</a:t>
              </a:r>
            </a:p>
          </p:txBody>
        </p:sp>
        <p:sp>
          <p:nvSpPr>
            <p:cNvPr id="85" name="Rectangle 4"/>
            <p:cNvSpPr>
              <a:spLocks noChangeArrowheads="1"/>
            </p:cNvSpPr>
            <p:nvPr/>
          </p:nvSpPr>
          <p:spPr bwMode="auto">
            <a:xfrm>
              <a:off x="1752600" y="3124200"/>
              <a:ext cx="748923" cy="609398"/>
            </a:xfrm>
            <a:prstGeom prst="rect">
              <a:avLst/>
            </a:prstGeom>
            <a:solidFill>
              <a:srgbClr val="FFFFE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137160" bIns="137160" anchor="ctr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Times New Roman" pitchFamily="18" charset="0"/>
                </a:rPr>
                <a:t>Account</a:t>
              </a:r>
            </a:p>
            <a:p>
              <a:pPr algn="ctr">
                <a:lnSpc>
                  <a:spcPct val="80000"/>
                </a:lnSpc>
              </a:pPr>
              <a:r>
                <a:rPr lang="en-US" sz="1200" b="1" dirty="0">
                  <a:solidFill>
                    <a:schemeClr val="bg1"/>
                  </a:solidFill>
                  <a:latin typeface="Times New Roman" pitchFamily="18" charset="0"/>
                </a:rPr>
                <a:t>balances</a:t>
              </a:r>
            </a:p>
          </p:txBody>
        </p:sp>
        <p:sp>
          <p:nvSpPr>
            <p:cNvPr id="86" name="Rectangle 7"/>
            <p:cNvSpPr>
              <a:spLocks noChangeArrowheads="1"/>
            </p:cNvSpPr>
            <p:nvPr/>
          </p:nvSpPr>
          <p:spPr bwMode="auto">
            <a:xfrm>
              <a:off x="4953000" y="2819400"/>
              <a:ext cx="827470" cy="480131"/>
            </a:xfrm>
            <a:prstGeom prst="rect">
              <a:avLst/>
            </a:prstGeom>
            <a:solidFill>
              <a:srgbClr val="FFFFE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91440" bIns="9144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200" b="1" dirty="0">
                  <a:solidFill>
                    <a:schemeClr val="bg1"/>
                  </a:solidFill>
                  <a:latin typeface="Times New Roman" pitchFamily="18" charset="0"/>
                </a:rPr>
                <a:t>Mortgage</a:t>
              </a:r>
            </a:p>
            <a:p>
              <a:pPr algn="ctr">
                <a:lnSpc>
                  <a:spcPct val="80000"/>
                </a:lnSpc>
              </a:pPr>
              <a:r>
                <a:rPr lang="en-US" sz="1200" b="1" dirty="0">
                  <a:solidFill>
                    <a:schemeClr val="bg1"/>
                  </a:solidFill>
                  <a:latin typeface="Times New Roman" pitchFamily="18" charset="0"/>
                </a:rPr>
                <a:t>pool</a:t>
              </a:r>
            </a:p>
          </p:txBody>
        </p:sp>
        <p:sp>
          <p:nvSpPr>
            <p:cNvPr id="87" name="Rectangle 9"/>
            <p:cNvSpPr>
              <a:spLocks noChangeArrowheads="1"/>
            </p:cNvSpPr>
            <p:nvPr/>
          </p:nvSpPr>
          <p:spPr bwMode="auto">
            <a:xfrm>
              <a:off x="4953000" y="3581400"/>
              <a:ext cx="882421" cy="480131"/>
            </a:xfrm>
            <a:prstGeom prst="rect">
              <a:avLst/>
            </a:prstGeom>
            <a:solidFill>
              <a:srgbClr val="FFFFE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91440" bIns="9144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200" b="1" dirty="0">
                  <a:solidFill>
                    <a:schemeClr val="bg1"/>
                  </a:solidFill>
                  <a:latin typeface="Times New Roman" pitchFamily="18" charset="0"/>
                </a:rPr>
                <a:t>Unsecured</a:t>
              </a:r>
            </a:p>
            <a:p>
              <a:pPr algn="ctr">
                <a:lnSpc>
                  <a:spcPct val="80000"/>
                </a:lnSpc>
              </a:pPr>
              <a:r>
                <a:rPr lang="en-US" sz="1200" b="1" dirty="0">
                  <a:solidFill>
                    <a:schemeClr val="bg1"/>
                  </a:solidFill>
                  <a:latin typeface="Times New Roman" pitchFamily="18" charset="0"/>
                </a:rPr>
                <a:t>pool</a:t>
              </a:r>
            </a:p>
          </p:txBody>
        </p:sp>
        <p:sp>
          <p:nvSpPr>
            <p:cNvPr id="88" name="Oval 11"/>
            <p:cNvSpPr>
              <a:spLocks noChangeArrowheads="1"/>
            </p:cNvSpPr>
            <p:nvPr/>
          </p:nvSpPr>
          <p:spPr bwMode="auto">
            <a:xfrm>
              <a:off x="2819400" y="3505200"/>
              <a:ext cx="1772825" cy="54531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200" b="1" dirty="0">
                  <a:latin typeface="Times New Roman" pitchFamily="18" charset="0"/>
                </a:rPr>
                <a:t>Collect</a:t>
              </a:r>
            </a:p>
            <a:p>
              <a:pPr algn="ctr">
                <a:lnSpc>
                  <a:spcPct val="80000"/>
                </a:lnSpc>
              </a:pPr>
              <a:r>
                <a:rPr lang="en-US" sz="1200" b="1" dirty="0">
                  <a:latin typeface="Times New Roman" pitchFamily="18" charset="0"/>
                </a:rPr>
                <a:t>unsecured funds</a:t>
              </a:r>
            </a:p>
          </p:txBody>
        </p:sp>
        <p:sp>
          <p:nvSpPr>
            <p:cNvPr id="89" name="Line 15"/>
            <p:cNvSpPr>
              <a:spLocks noChangeShapeType="1"/>
            </p:cNvSpPr>
            <p:nvPr/>
          </p:nvSpPr>
          <p:spPr bwMode="auto">
            <a:xfrm>
              <a:off x="2514600" y="34290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16"/>
            <p:cNvSpPr>
              <a:spLocks noChangeShapeType="1"/>
            </p:cNvSpPr>
            <p:nvPr/>
          </p:nvSpPr>
          <p:spPr bwMode="auto">
            <a:xfrm flipV="1">
              <a:off x="2514600" y="31242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17"/>
            <p:cNvSpPr>
              <a:spLocks noChangeShapeType="1"/>
            </p:cNvSpPr>
            <p:nvPr/>
          </p:nvSpPr>
          <p:spPr bwMode="auto">
            <a:xfrm>
              <a:off x="4572000" y="30480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18"/>
            <p:cNvSpPr>
              <a:spLocks noChangeShapeType="1"/>
            </p:cNvSpPr>
            <p:nvPr/>
          </p:nvSpPr>
          <p:spPr bwMode="auto">
            <a:xfrm>
              <a:off x="4572000" y="38100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7315200" y="3810000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pipe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934200" y="2743200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pipe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781800" y="3429000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pipe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Independent Components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93088" cy="4724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200" dirty="0" smtClean="0"/>
              <a:t>Components </a:t>
            </a:r>
          </a:p>
          <a:p>
            <a:pPr lvl="1">
              <a:lnSpc>
                <a:spcPct val="80000"/>
              </a:lnSpc>
            </a:pPr>
            <a:r>
              <a:rPr lang="en-US" sz="3200" dirty="0" smtClean="0"/>
              <a:t>operating in parallel </a:t>
            </a:r>
          </a:p>
          <a:p>
            <a:pPr lvl="1">
              <a:lnSpc>
                <a:spcPct val="80000"/>
              </a:lnSpc>
            </a:pPr>
            <a:r>
              <a:rPr lang="en-US" sz="3200" dirty="0" smtClean="0"/>
              <a:t>communicating occasionally </a:t>
            </a:r>
          </a:p>
          <a:p>
            <a:pPr>
              <a:lnSpc>
                <a:spcPct val="80000"/>
              </a:lnSpc>
            </a:pPr>
            <a:r>
              <a:rPr lang="en-US" sz="3200" dirty="0" smtClean="0"/>
              <a:t>Different types</a:t>
            </a:r>
          </a:p>
          <a:p>
            <a:pPr lvl="1">
              <a:lnSpc>
                <a:spcPct val="80000"/>
              </a:lnSpc>
            </a:pPr>
            <a:r>
              <a:rPr lang="en-US" sz="3200" dirty="0" smtClean="0"/>
              <a:t>Client-server</a:t>
            </a:r>
          </a:p>
          <a:p>
            <a:pPr lvl="1">
              <a:lnSpc>
                <a:spcPct val="80000"/>
              </a:lnSpc>
            </a:pPr>
            <a:r>
              <a:rPr lang="en-US" sz="3200" dirty="0" smtClean="0"/>
              <a:t>Parallel communicating processes</a:t>
            </a:r>
          </a:p>
          <a:p>
            <a:pPr lvl="1">
              <a:lnSpc>
                <a:spcPct val="80000"/>
              </a:lnSpc>
            </a:pPr>
            <a:r>
              <a:rPr lang="en-US" sz="3200" dirty="0" smtClean="0"/>
              <a:t>Event systems</a:t>
            </a:r>
          </a:p>
          <a:p>
            <a:pPr lvl="1">
              <a:lnSpc>
                <a:spcPct val="80000"/>
              </a:lnSpc>
            </a:pPr>
            <a:r>
              <a:rPr lang="en-US" sz="3200" dirty="0" smtClean="0"/>
              <a:t>Service Oriented 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6948488" cy="819150"/>
          </a:xfrm>
          <a:noFill/>
        </p:spPr>
        <p:txBody>
          <a:bodyPr lIns="90488" tIns="44450" rIns="90488" bIns="44450" anchor="t"/>
          <a:lstStyle/>
          <a:p>
            <a:r>
              <a:rPr lang="en-US" sz="4000" dirty="0" smtClean="0"/>
              <a:t>Client-Server and</a:t>
            </a:r>
            <a:r>
              <a:rPr lang="en-US" sz="4000" i="1" dirty="0" smtClean="0"/>
              <a:t> Facade</a:t>
            </a:r>
            <a:endParaRPr lang="en-US" sz="4000" dirty="0" smtClean="0"/>
          </a:p>
        </p:txBody>
      </p:sp>
      <p:sp>
        <p:nvSpPr>
          <p:cNvPr id="17415" name="Rectangle 4"/>
          <p:cNvSpPr>
            <a:spLocks noChangeArrowheads="1"/>
          </p:cNvSpPr>
          <p:nvPr/>
        </p:nvSpPr>
        <p:spPr bwMode="auto">
          <a:xfrm>
            <a:off x="1955388" y="1667047"/>
            <a:ext cx="4854978" cy="4317828"/>
          </a:xfrm>
          <a:prstGeom prst="rect">
            <a:avLst/>
          </a:prstGeom>
          <a:solidFill>
            <a:srgbClr val="FCD1C1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Line 7"/>
          <p:cNvSpPr>
            <a:spLocks noChangeShapeType="1"/>
          </p:cNvSpPr>
          <p:nvPr/>
        </p:nvSpPr>
        <p:spPr bwMode="auto">
          <a:xfrm>
            <a:off x="4648200" y="4419600"/>
            <a:ext cx="381000" cy="914400"/>
          </a:xfrm>
          <a:prstGeom prst="line">
            <a:avLst/>
          </a:prstGeom>
          <a:noFill/>
          <a:ln w="50800">
            <a:solidFill>
              <a:schemeClr val="tx1"/>
            </a:solidFill>
            <a:prstDash val="dash"/>
            <a:round/>
            <a:headEnd/>
            <a:tailEnd type="triangle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Rectangle 10"/>
          <p:cNvSpPr>
            <a:spLocks noChangeArrowheads="1"/>
          </p:cNvSpPr>
          <p:nvPr/>
        </p:nvSpPr>
        <p:spPr bwMode="auto">
          <a:xfrm>
            <a:off x="4156607" y="3613041"/>
            <a:ext cx="1319685" cy="752649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9144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1" dirty="0">
                <a:latin typeface="Times New Roman" pitchFamily="18" charset="0"/>
              </a:rPr>
              <a:t>«not exposed»</a:t>
            </a:r>
            <a:endParaRPr lang="en-US" sz="2800" b="1" dirty="0">
              <a:latin typeface="Times New Roman" pitchFamily="18" charset="0"/>
            </a:endParaRPr>
          </a:p>
        </p:txBody>
      </p:sp>
      <p:sp>
        <p:nvSpPr>
          <p:cNvPr id="17422" name="Rectangle 11"/>
          <p:cNvSpPr>
            <a:spLocks noChangeArrowheads="1"/>
          </p:cNvSpPr>
          <p:nvPr/>
        </p:nvSpPr>
        <p:spPr bwMode="auto">
          <a:xfrm>
            <a:off x="2286000" y="4038600"/>
            <a:ext cx="1808845" cy="1208200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>
                <a:latin typeface="Times New Roman" pitchFamily="18" charset="0"/>
              </a:rPr>
              <a:t>P</a:t>
            </a:r>
          </a:p>
          <a:p>
            <a:pPr algn="ctr">
              <a:spcBef>
                <a:spcPct val="50000"/>
              </a:spcBef>
            </a:pPr>
            <a:r>
              <a:rPr lang="en-US" sz="2000" b="1" i="1">
                <a:latin typeface="Times New Roman" pitchFamily="18" charset="0"/>
              </a:rPr>
              <a:t>«not exposed»</a:t>
            </a:r>
            <a:r>
              <a:rPr lang="en-US" sz="2800" b="1">
                <a:latin typeface="Times New Roman" pitchFamily="18" charset="0"/>
              </a:rPr>
              <a:t> </a:t>
            </a:r>
          </a:p>
        </p:txBody>
      </p:sp>
      <p:sp>
        <p:nvSpPr>
          <p:cNvPr id="17425" name="Line 14"/>
          <p:cNvSpPr>
            <a:spLocks noChangeShapeType="1"/>
          </p:cNvSpPr>
          <p:nvPr/>
        </p:nvSpPr>
        <p:spPr bwMode="auto">
          <a:xfrm flipH="1">
            <a:off x="3276600" y="2514600"/>
            <a:ext cx="990600" cy="656642"/>
          </a:xfrm>
          <a:prstGeom prst="line">
            <a:avLst/>
          </a:prstGeom>
          <a:noFill/>
          <a:ln w="508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6" name="Line 15"/>
          <p:cNvSpPr>
            <a:spLocks noChangeShapeType="1"/>
          </p:cNvSpPr>
          <p:nvPr/>
        </p:nvSpPr>
        <p:spPr bwMode="auto">
          <a:xfrm>
            <a:off x="5307572" y="2281050"/>
            <a:ext cx="1000554" cy="2238140"/>
          </a:xfrm>
          <a:prstGeom prst="line">
            <a:avLst/>
          </a:prstGeom>
          <a:noFill/>
          <a:ln w="508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7" name="Line 16"/>
          <p:cNvSpPr>
            <a:spLocks noChangeShapeType="1"/>
          </p:cNvSpPr>
          <p:nvPr/>
        </p:nvSpPr>
        <p:spPr bwMode="auto">
          <a:xfrm flipH="1">
            <a:off x="3657599" y="2667000"/>
            <a:ext cx="990601" cy="1295400"/>
          </a:xfrm>
          <a:prstGeom prst="line">
            <a:avLst/>
          </a:prstGeom>
          <a:noFill/>
          <a:ln w="1016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8" name="Rectangle 17"/>
          <p:cNvSpPr>
            <a:spLocks noChangeArrowheads="1"/>
          </p:cNvSpPr>
          <p:nvPr/>
        </p:nvSpPr>
        <p:spPr bwMode="auto">
          <a:xfrm>
            <a:off x="4236390" y="1600200"/>
            <a:ext cx="1474019" cy="1084409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latin typeface="Times New Roman" pitchFamily="18" charset="0"/>
              </a:rPr>
              <a:t>Façade</a:t>
            </a:r>
          </a:p>
          <a:p>
            <a:pPr algn="ctr">
              <a:spcBef>
                <a:spcPct val="50000"/>
              </a:spcBef>
            </a:pPr>
            <a:r>
              <a:rPr lang="en-US" sz="2000" b="1" i="1">
                <a:latin typeface="Times New Roman" pitchFamily="18" charset="0"/>
              </a:rPr>
              <a:t>«exposed»</a:t>
            </a:r>
          </a:p>
        </p:txBody>
      </p:sp>
      <p:sp>
        <p:nvSpPr>
          <p:cNvPr id="17429" name="Line 18"/>
          <p:cNvSpPr>
            <a:spLocks noChangeShapeType="1"/>
          </p:cNvSpPr>
          <p:nvPr/>
        </p:nvSpPr>
        <p:spPr bwMode="auto">
          <a:xfrm>
            <a:off x="1447800" y="2286000"/>
            <a:ext cx="2819400" cy="0"/>
          </a:xfrm>
          <a:prstGeom prst="line">
            <a:avLst/>
          </a:prstGeom>
          <a:noFill/>
          <a:ln w="1016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0" name="Rectangle 19"/>
          <p:cNvSpPr>
            <a:spLocks noChangeArrowheads="1"/>
          </p:cNvSpPr>
          <p:nvPr/>
        </p:nvSpPr>
        <p:spPr bwMode="auto">
          <a:xfrm>
            <a:off x="304800" y="1977762"/>
            <a:ext cx="1160120" cy="566962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>
                <a:latin typeface="Times New Roman" pitchFamily="18" charset="0"/>
              </a:rPr>
              <a:t>Client</a:t>
            </a:r>
          </a:p>
        </p:txBody>
      </p:sp>
      <p:sp>
        <p:nvSpPr>
          <p:cNvPr id="17431" name="Oval 20"/>
          <p:cNvSpPr>
            <a:spLocks noChangeArrowheads="1"/>
          </p:cNvSpPr>
          <p:nvPr/>
        </p:nvSpPr>
        <p:spPr bwMode="auto">
          <a:xfrm>
            <a:off x="2545257" y="1805693"/>
            <a:ext cx="585946" cy="435744"/>
          </a:xfrm>
          <a:prstGeom prst="ellipse">
            <a:avLst/>
          </a:prstGeom>
          <a:solidFill>
            <a:schemeClr val="bg1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>
              <a:spcBef>
                <a:spcPct val="50000"/>
              </a:spcBef>
            </a:pPr>
            <a:r>
              <a:rPr lang="en-US" sz="2800" b="1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7432" name="Oval 21"/>
          <p:cNvSpPr>
            <a:spLocks noChangeArrowheads="1"/>
          </p:cNvSpPr>
          <p:nvPr/>
        </p:nvSpPr>
        <p:spPr bwMode="auto">
          <a:xfrm>
            <a:off x="4428654" y="2934666"/>
            <a:ext cx="585946" cy="435744"/>
          </a:xfrm>
          <a:prstGeom prst="ellipse">
            <a:avLst/>
          </a:prstGeom>
          <a:solidFill>
            <a:schemeClr val="bg1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>
              <a:spcBef>
                <a:spcPct val="50000"/>
              </a:spcBef>
            </a:pPr>
            <a:r>
              <a:rPr lang="en-US" sz="2800" b="1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7434" name="Rectangle 23"/>
          <p:cNvSpPr>
            <a:spLocks noChangeArrowheads="1"/>
          </p:cNvSpPr>
          <p:nvPr/>
        </p:nvSpPr>
        <p:spPr bwMode="auto">
          <a:xfrm>
            <a:off x="4495800" y="5334000"/>
            <a:ext cx="1538107" cy="448123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9144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1" dirty="0">
                <a:latin typeface="Times New Roman" pitchFamily="18" charset="0"/>
              </a:rPr>
              <a:t>«not exposed»</a:t>
            </a:r>
            <a:endParaRPr lang="en-US" sz="2800" b="1" dirty="0">
              <a:latin typeface="Times New Roman" pitchFamily="18" charset="0"/>
            </a:endParaRPr>
          </a:p>
        </p:txBody>
      </p:sp>
      <p:sp>
        <p:nvSpPr>
          <p:cNvPr id="17435" name="Rectangle 24"/>
          <p:cNvSpPr>
            <a:spLocks noChangeArrowheads="1"/>
          </p:cNvSpPr>
          <p:nvPr/>
        </p:nvSpPr>
        <p:spPr bwMode="auto">
          <a:xfrm>
            <a:off x="5105400" y="4495800"/>
            <a:ext cx="1538107" cy="448123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9144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1" dirty="0">
                <a:latin typeface="Times New Roman" pitchFamily="18" charset="0"/>
              </a:rPr>
              <a:t>«not exposed»</a:t>
            </a:r>
            <a:endParaRPr lang="en-US" sz="2800" b="1" dirty="0">
              <a:latin typeface="Times New Roman" pitchFamily="18" charset="0"/>
            </a:endParaRPr>
          </a:p>
        </p:txBody>
      </p:sp>
      <p:sp>
        <p:nvSpPr>
          <p:cNvPr id="17436" name="Rectangle 25"/>
          <p:cNvSpPr>
            <a:spLocks noChangeArrowheads="1"/>
          </p:cNvSpPr>
          <p:nvPr/>
        </p:nvSpPr>
        <p:spPr bwMode="auto">
          <a:xfrm>
            <a:off x="2209800" y="3200400"/>
            <a:ext cx="1538107" cy="400110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9144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1" dirty="0">
                <a:latin typeface="Times New Roman" pitchFamily="18" charset="0"/>
              </a:rPr>
              <a:t>«not exposed»</a:t>
            </a:r>
            <a:endParaRPr lang="en-US" sz="2800" b="1" dirty="0">
              <a:latin typeface="Times New Roman" pitchFamily="18" charset="0"/>
            </a:endParaRPr>
          </a:p>
        </p:txBody>
      </p:sp>
      <p:sp>
        <p:nvSpPr>
          <p:cNvPr id="17412" name="Rectangle 26"/>
          <p:cNvSpPr>
            <a:spLocks noChangeArrowheads="1"/>
          </p:cNvSpPr>
          <p:nvPr/>
        </p:nvSpPr>
        <p:spPr bwMode="auto">
          <a:xfrm>
            <a:off x="2590800" y="6172200"/>
            <a:ext cx="6288088" cy="152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tIns="0" bIns="0">
            <a:spAutoFit/>
          </a:bodyPr>
          <a:lstStyle/>
          <a:p>
            <a:pPr eaLnBrk="1" hangingPunct="1"/>
            <a:r>
              <a:rPr lang="en-US" sz="1000" dirty="0">
                <a:latin typeface="Times New Roman" pitchFamily="18" charset="0"/>
              </a:rPr>
              <a:t>Adapted from </a:t>
            </a:r>
            <a:r>
              <a:rPr lang="en-US" sz="1000" i="1" dirty="0">
                <a:latin typeface="Times New Roman" pitchFamily="18" charset="0"/>
              </a:rPr>
              <a:t>Software Engineering: An Object-Oriented Perspective </a:t>
            </a:r>
            <a:r>
              <a:rPr lang="en-US" sz="1000" dirty="0">
                <a:latin typeface="Times New Roman" pitchFamily="18" charset="0"/>
              </a:rPr>
              <a:t>by Eric J. </a:t>
            </a:r>
            <a:r>
              <a:rPr lang="en-US" sz="1000" dirty="0" err="1">
                <a:latin typeface="Times New Roman" pitchFamily="18" charset="0"/>
              </a:rPr>
              <a:t>Braude</a:t>
            </a:r>
            <a:r>
              <a:rPr lang="en-US" sz="1000" dirty="0">
                <a:latin typeface="Times New Roman" pitchFamily="18" charset="0"/>
              </a:rPr>
              <a:t> (Wiley 2001), with permission.</a:t>
            </a:r>
          </a:p>
        </p:txBody>
      </p:sp>
      <p:sp>
        <p:nvSpPr>
          <p:cNvPr id="17413" name="Text Box 27"/>
          <p:cNvSpPr txBox="1">
            <a:spLocks noChangeArrowheads="1"/>
          </p:cNvSpPr>
          <p:nvPr/>
        </p:nvSpPr>
        <p:spPr bwMode="auto">
          <a:xfrm>
            <a:off x="609600" y="3200400"/>
            <a:ext cx="1387475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000" b="1" i="1">
                <a:latin typeface="Arial" charset="0"/>
              </a:rPr>
              <a:t>Key concept: limit exposed interface</a:t>
            </a:r>
          </a:p>
        </p:txBody>
      </p:sp>
      <p:sp>
        <p:nvSpPr>
          <p:cNvPr id="17414" name="Text Box 28"/>
          <p:cNvSpPr txBox="1">
            <a:spLocks noChangeArrowheads="1"/>
          </p:cNvSpPr>
          <p:nvPr/>
        </p:nvSpPr>
        <p:spPr bwMode="auto">
          <a:xfrm>
            <a:off x="6324600" y="1600200"/>
            <a:ext cx="259080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2"/>
            <a:r>
              <a:rPr lang="en-US" dirty="0"/>
              <a:t>Browser-web server most familiar example:</a:t>
            </a:r>
          </a:p>
          <a:p>
            <a:pPr lvl="2"/>
            <a:r>
              <a:rPr lang="en-US" dirty="0"/>
              <a:t>Separate systems with narrow interface</a:t>
            </a:r>
          </a:p>
          <a:p>
            <a:pPr lvl="2"/>
            <a:endParaRPr lang="en-US" dirty="0"/>
          </a:p>
        </p:txBody>
      </p:sp>
      <p:sp>
        <p:nvSpPr>
          <p:cNvPr id="29" name="Line 15"/>
          <p:cNvSpPr>
            <a:spLocks noChangeShapeType="1"/>
          </p:cNvSpPr>
          <p:nvPr/>
        </p:nvSpPr>
        <p:spPr bwMode="auto">
          <a:xfrm flipH="1">
            <a:off x="4953000" y="2667000"/>
            <a:ext cx="228600" cy="990600"/>
          </a:xfrm>
          <a:prstGeom prst="line">
            <a:avLst/>
          </a:prstGeom>
          <a:noFill/>
          <a:ln w="508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924800" cy="609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200" dirty="0" smtClean="0"/>
              <a:t>Parallel Communicating Processes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76200" y="6629400"/>
            <a:ext cx="6288088" cy="152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tIns="0" bIns="0">
            <a:spAutoFit/>
          </a:bodyPr>
          <a:lstStyle/>
          <a:p>
            <a:pPr eaLnBrk="1" hangingPunct="1"/>
            <a:r>
              <a:rPr lang="en-US" sz="1000">
                <a:latin typeface="Times New Roman" pitchFamily="18" charset="0"/>
              </a:rPr>
              <a:t>Adapted from </a:t>
            </a:r>
            <a:r>
              <a:rPr lang="en-US" sz="1000" i="1">
                <a:latin typeface="Times New Roman" pitchFamily="18" charset="0"/>
              </a:rPr>
              <a:t>Software Engineering: An Object-Oriented Perspective </a:t>
            </a:r>
            <a:r>
              <a:rPr lang="en-US" sz="1000">
                <a:latin typeface="Times New Roman" pitchFamily="18" charset="0"/>
              </a:rPr>
              <a:t>by Eric J. Braude (Wiley 2001), with permission.</a:t>
            </a:r>
          </a:p>
        </p:txBody>
      </p:sp>
      <p:sp>
        <p:nvSpPr>
          <p:cNvPr id="18438" name="Line 5"/>
          <p:cNvSpPr>
            <a:spLocks noChangeShapeType="1"/>
          </p:cNvSpPr>
          <p:nvPr/>
        </p:nvSpPr>
        <p:spPr bwMode="auto">
          <a:xfrm flipH="1" flipV="1">
            <a:off x="5567147" y="2483984"/>
            <a:ext cx="0" cy="1472053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tIns="182880" bIns="91440" anchor="ctr"/>
          <a:lstStyle/>
          <a:p>
            <a:endParaRPr lang="en-US"/>
          </a:p>
        </p:txBody>
      </p:sp>
      <p:sp>
        <p:nvSpPr>
          <p:cNvPr id="18439" name="Line 6"/>
          <p:cNvSpPr>
            <a:spLocks noChangeShapeType="1"/>
          </p:cNvSpPr>
          <p:nvPr/>
        </p:nvSpPr>
        <p:spPr bwMode="auto">
          <a:xfrm flipV="1">
            <a:off x="5567147" y="3956037"/>
            <a:ext cx="0" cy="11916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tIns="182880" bIns="91440" anchor="ctr"/>
          <a:lstStyle/>
          <a:p>
            <a:endParaRPr lang="en-US"/>
          </a:p>
        </p:txBody>
      </p:sp>
      <p:sp>
        <p:nvSpPr>
          <p:cNvPr id="18440" name="Line 7"/>
          <p:cNvSpPr>
            <a:spLocks noChangeShapeType="1"/>
          </p:cNvSpPr>
          <p:nvPr/>
        </p:nvSpPr>
        <p:spPr bwMode="auto">
          <a:xfrm flipV="1">
            <a:off x="3834472" y="3465353"/>
            <a:ext cx="0" cy="168234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tIns="182880" bIns="91440" anchor="ctr"/>
          <a:lstStyle/>
          <a:p>
            <a:endParaRPr lang="en-US"/>
          </a:p>
        </p:txBody>
      </p:sp>
      <p:sp>
        <p:nvSpPr>
          <p:cNvPr id="18441" name="Line 8"/>
          <p:cNvSpPr>
            <a:spLocks noChangeShapeType="1"/>
          </p:cNvSpPr>
          <p:nvPr/>
        </p:nvSpPr>
        <p:spPr bwMode="auto">
          <a:xfrm flipH="1" flipV="1">
            <a:off x="2448332" y="3325157"/>
            <a:ext cx="1316833" cy="292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tIns="182880" bIns="91440" anchor="ctr"/>
          <a:lstStyle/>
          <a:p>
            <a:endParaRPr lang="en-US"/>
          </a:p>
        </p:txBody>
      </p:sp>
      <p:sp>
        <p:nvSpPr>
          <p:cNvPr id="18442" name="Line 9"/>
          <p:cNvSpPr>
            <a:spLocks noChangeShapeType="1"/>
          </p:cNvSpPr>
          <p:nvPr/>
        </p:nvSpPr>
        <p:spPr bwMode="auto">
          <a:xfrm flipH="1" flipV="1">
            <a:off x="1062192" y="3535451"/>
            <a:ext cx="0" cy="161224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tIns="182880" bIns="91440" anchor="ctr"/>
          <a:lstStyle/>
          <a:p>
            <a:endParaRPr lang="en-US"/>
          </a:p>
        </p:txBody>
      </p:sp>
      <p:sp>
        <p:nvSpPr>
          <p:cNvPr id="18443" name="Line 10"/>
          <p:cNvSpPr>
            <a:spLocks noChangeShapeType="1"/>
          </p:cNvSpPr>
          <p:nvPr/>
        </p:nvSpPr>
        <p:spPr bwMode="auto">
          <a:xfrm flipH="1">
            <a:off x="1062192" y="3815841"/>
            <a:ext cx="443564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tIns="182880" bIns="91440" anchor="ctr"/>
          <a:lstStyle/>
          <a:p>
            <a:endParaRPr lang="en-US"/>
          </a:p>
        </p:txBody>
      </p:sp>
      <p:sp>
        <p:nvSpPr>
          <p:cNvPr id="18444" name="Line 11"/>
          <p:cNvSpPr>
            <a:spLocks noChangeShapeType="1"/>
          </p:cNvSpPr>
          <p:nvPr/>
        </p:nvSpPr>
        <p:spPr bwMode="auto">
          <a:xfrm flipH="1" flipV="1">
            <a:off x="2448332" y="2694278"/>
            <a:ext cx="0" cy="245342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tIns="182880" bIns="91440" anchor="ctr"/>
          <a:lstStyle/>
          <a:p>
            <a:endParaRPr lang="en-US"/>
          </a:p>
        </p:txBody>
      </p:sp>
      <p:sp>
        <p:nvSpPr>
          <p:cNvPr id="18445" name="Text Box 12"/>
          <p:cNvSpPr txBox="1">
            <a:spLocks noChangeArrowheads="1"/>
          </p:cNvSpPr>
          <p:nvPr/>
        </p:nvSpPr>
        <p:spPr bwMode="auto">
          <a:xfrm>
            <a:off x="1295400" y="2133600"/>
            <a:ext cx="1651817" cy="6805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182880" bIns="91440">
            <a:spAutoFit/>
          </a:bodyPr>
          <a:lstStyle/>
          <a:p>
            <a:pPr algn="ctr">
              <a:lnSpc>
                <a:spcPct val="20000"/>
              </a:lnSpc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Customer:</a:t>
            </a:r>
          </a:p>
          <a:p>
            <a:pPr algn="ctr">
              <a:lnSpc>
                <a:spcPct val="20000"/>
              </a:lnSpc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customer </a:t>
            </a:r>
            <a:r>
              <a:rPr lang="en-US" sz="2400" b="1" i="1">
                <a:latin typeface="Times New Roman" pitchFamily="18" charset="0"/>
              </a:rPr>
              <a:t>n</a:t>
            </a:r>
            <a:endParaRPr lang="en-US" sz="2400" b="1">
              <a:latin typeface="Times New Roman" pitchFamily="18" charset="0"/>
            </a:endParaRPr>
          </a:p>
        </p:txBody>
      </p:sp>
      <p:sp>
        <p:nvSpPr>
          <p:cNvPr id="18446" name="Rectangle 13"/>
          <p:cNvSpPr>
            <a:spLocks noChangeArrowheads="1"/>
          </p:cNvSpPr>
          <p:nvPr/>
        </p:nvSpPr>
        <p:spPr bwMode="auto">
          <a:xfrm>
            <a:off x="1062192" y="4446721"/>
            <a:ext cx="1438120" cy="379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82880" bIns="91440">
            <a:spAutoFit/>
          </a:bodyPr>
          <a:lstStyle/>
          <a:p>
            <a:pPr>
              <a:lnSpc>
                <a:spcPct val="20000"/>
              </a:lnSpc>
            </a:pPr>
            <a:r>
              <a:rPr lang="en-US" sz="2400" b="1">
                <a:latin typeface="Times New Roman" pitchFamily="18" charset="0"/>
              </a:rPr>
              <a:t>withdraw</a:t>
            </a:r>
          </a:p>
        </p:txBody>
      </p:sp>
      <p:sp>
        <p:nvSpPr>
          <p:cNvPr id="18447" name="Text Box 14"/>
          <p:cNvSpPr txBox="1">
            <a:spLocks noChangeArrowheads="1"/>
          </p:cNvSpPr>
          <p:nvPr/>
        </p:nvSpPr>
        <p:spPr bwMode="auto">
          <a:xfrm>
            <a:off x="228600" y="2895600"/>
            <a:ext cx="1981199" cy="6093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tIns="182880" bIns="91440">
            <a:spAutoFit/>
          </a:bodyPr>
          <a:lstStyle/>
          <a:p>
            <a:pPr algn="ctr">
              <a:lnSpc>
                <a:spcPct val="20000"/>
              </a:lnSpc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Customer:</a:t>
            </a:r>
          </a:p>
          <a:p>
            <a:pPr algn="ctr">
              <a:lnSpc>
                <a:spcPct val="20000"/>
              </a:lnSpc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customer </a:t>
            </a:r>
            <a:r>
              <a:rPr lang="en-US" sz="2400" b="1" i="1">
                <a:latin typeface="Times New Roman" pitchFamily="18" charset="0"/>
              </a:rPr>
              <a:t>n+1</a:t>
            </a:r>
            <a:endParaRPr lang="en-US" sz="2400" b="1">
              <a:latin typeface="Times New Roman" pitchFamily="18" charset="0"/>
            </a:endParaRPr>
          </a:p>
        </p:txBody>
      </p:sp>
      <p:sp>
        <p:nvSpPr>
          <p:cNvPr id="18448" name="Text Box 15"/>
          <p:cNvSpPr txBox="1">
            <a:spLocks noChangeArrowheads="1"/>
          </p:cNvSpPr>
          <p:nvPr/>
        </p:nvSpPr>
        <p:spPr bwMode="auto">
          <a:xfrm>
            <a:off x="4572303" y="1783007"/>
            <a:ext cx="1329828" cy="80028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91440">
            <a:sp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</a:rPr>
              <a:t>Session:</a:t>
            </a:r>
          </a:p>
          <a:p>
            <a:pPr algn="ctr">
              <a:lnSpc>
                <a:spcPct val="20000"/>
              </a:lnSpc>
              <a:spcBef>
                <a:spcPct val="50000"/>
              </a:spcBef>
            </a:pPr>
            <a:r>
              <a:rPr lang="en-US" sz="2400" b="1" dirty="0">
                <a:latin typeface="Times New Roman" pitchFamily="18" charset="0"/>
              </a:rPr>
              <a:t>session </a:t>
            </a:r>
            <a:r>
              <a:rPr lang="en-US" sz="2400" b="1" i="1" dirty="0">
                <a:latin typeface="Times New Roman" pitchFamily="18" charset="0"/>
              </a:rPr>
              <a:t>k</a:t>
            </a:r>
          </a:p>
        </p:txBody>
      </p:sp>
      <p:sp>
        <p:nvSpPr>
          <p:cNvPr id="18449" name="Line 16"/>
          <p:cNvSpPr>
            <a:spLocks noChangeShapeType="1"/>
          </p:cNvSpPr>
          <p:nvPr/>
        </p:nvSpPr>
        <p:spPr bwMode="auto">
          <a:xfrm flipH="1" flipV="1">
            <a:off x="3834472" y="2203593"/>
            <a:ext cx="0" cy="1331857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tIns="182880" bIns="91440" anchor="ctr"/>
          <a:lstStyle/>
          <a:p>
            <a:endParaRPr lang="en-US"/>
          </a:p>
        </p:txBody>
      </p:sp>
      <p:sp>
        <p:nvSpPr>
          <p:cNvPr id="18450" name="Text Box 17"/>
          <p:cNvSpPr txBox="1">
            <a:spLocks noChangeArrowheads="1"/>
          </p:cNvSpPr>
          <p:nvPr/>
        </p:nvSpPr>
        <p:spPr bwMode="auto">
          <a:xfrm>
            <a:off x="3004232" y="1783007"/>
            <a:ext cx="1413574" cy="80028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91440">
            <a:spAutoFit/>
          </a:bodyPr>
          <a:lstStyle/>
          <a:p>
            <a:pPr algn="ctr"/>
            <a:r>
              <a:rPr lang="en-US" sz="2400" b="1">
                <a:latin typeface="Times New Roman" pitchFamily="18" charset="0"/>
              </a:rPr>
              <a:t>Session:</a:t>
            </a:r>
          </a:p>
          <a:p>
            <a:pPr algn="ctr">
              <a:lnSpc>
                <a:spcPct val="20000"/>
              </a:lnSpc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session </a:t>
            </a:r>
            <a:r>
              <a:rPr lang="en-US" sz="2400" b="1" i="1">
                <a:latin typeface="Times New Roman" pitchFamily="18" charset="0"/>
              </a:rPr>
              <a:t>m</a:t>
            </a:r>
          </a:p>
        </p:txBody>
      </p:sp>
      <p:sp>
        <p:nvSpPr>
          <p:cNvPr id="18451" name="Line 18"/>
          <p:cNvSpPr>
            <a:spLocks noChangeShapeType="1"/>
          </p:cNvSpPr>
          <p:nvPr/>
        </p:nvSpPr>
        <p:spPr bwMode="auto">
          <a:xfrm flipH="1" flipV="1">
            <a:off x="2448332" y="4306526"/>
            <a:ext cx="4297034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tIns="182880" bIns="91440" anchor="ctr"/>
          <a:lstStyle/>
          <a:p>
            <a:endParaRPr lang="en-US"/>
          </a:p>
        </p:txBody>
      </p:sp>
      <p:sp>
        <p:nvSpPr>
          <p:cNvPr id="18452" name="Rectangle 19"/>
          <p:cNvSpPr>
            <a:spLocks noChangeArrowheads="1"/>
          </p:cNvSpPr>
          <p:nvPr/>
        </p:nvSpPr>
        <p:spPr bwMode="auto">
          <a:xfrm>
            <a:off x="2586946" y="3956037"/>
            <a:ext cx="1116131" cy="381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82880" bIns="91440">
            <a:spAutoFit/>
          </a:bodyPr>
          <a:lstStyle/>
          <a:p>
            <a:pPr>
              <a:lnSpc>
                <a:spcPct val="20000"/>
              </a:lnSpc>
            </a:pPr>
            <a:r>
              <a:rPr lang="en-US" sz="2400" b="1">
                <a:latin typeface="Times New Roman" pitchFamily="18" charset="0"/>
              </a:rPr>
              <a:t>deposit</a:t>
            </a:r>
          </a:p>
        </p:txBody>
      </p:sp>
      <p:sp>
        <p:nvSpPr>
          <p:cNvPr id="18453" name="Rectangle 20"/>
          <p:cNvSpPr>
            <a:spLocks noChangeArrowheads="1"/>
          </p:cNvSpPr>
          <p:nvPr/>
        </p:nvSpPr>
        <p:spPr bwMode="auto">
          <a:xfrm>
            <a:off x="4267641" y="3465353"/>
            <a:ext cx="977517" cy="379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82880" bIns="91440">
            <a:spAutoFit/>
          </a:bodyPr>
          <a:lstStyle/>
          <a:p>
            <a:pPr>
              <a:lnSpc>
                <a:spcPct val="20000"/>
              </a:lnSpc>
            </a:pPr>
            <a:r>
              <a:rPr lang="en-US" sz="2400" b="1">
                <a:latin typeface="Times New Roman" pitchFamily="18" charset="0"/>
              </a:rPr>
              <a:t>create</a:t>
            </a:r>
          </a:p>
        </p:txBody>
      </p:sp>
      <p:sp>
        <p:nvSpPr>
          <p:cNvPr id="18454" name="Line 21"/>
          <p:cNvSpPr>
            <a:spLocks noChangeShapeType="1"/>
          </p:cNvSpPr>
          <p:nvPr/>
        </p:nvSpPr>
        <p:spPr bwMode="auto">
          <a:xfrm flipH="1">
            <a:off x="1062192" y="4797210"/>
            <a:ext cx="734654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tIns="182880" bIns="91440" anchor="ctr"/>
          <a:lstStyle/>
          <a:p>
            <a:endParaRPr lang="en-US"/>
          </a:p>
        </p:txBody>
      </p:sp>
      <p:sp>
        <p:nvSpPr>
          <p:cNvPr id="18455" name="Line 22"/>
          <p:cNvSpPr>
            <a:spLocks noChangeShapeType="1"/>
          </p:cNvSpPr>
          <p:nvPr/>
        </p:nvSpPr>
        <p:spPr bwMode="auto">
          <a:xfrm flipV="1">
            <a:off x="6814673" y="2624180"/>
            <a:ext cx="4332" cy="224312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tIns="182880" bIns="91440" anchor="ctr"/>
          <a:lstStyle/>
          <a:p>
            <a:endParaRPr lang="en-US"/>
          </a:p>
        </p:txBody>
      </p:sp>
      <p:sp>
        <p:nvSpPr>
          <p:cNvPr id="18456" name="Line 23"/>
          <p:cNvSpPr>
            <a:spLocks noChangeShapeType="1"/>
          </p:cNvSpPr>
          <p:nvPr/>
        </p:nvSpPr>
        <p:spPr bwMode="auto">
          <a:xfrm flipH="1" flipV="1">
            <a:off x="8478041" y="3044766"/>
            <a:ext cx="0" cy="21029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tIns="182880" bIns="91440" anchor="ctr"/>
          <a:lstStyle/>
          <a:p>
            <a:endParaRPr lang="en-US"/>
          </a:p>
        </p:txBody>
      </p:sp>
      <p:sp>
        <p:nvSpPr>
          <p:cNvPr id="18457" name="Text Box 24"/>
          <p:cNvSpPr txBox="1">
            <a:spLocks noChangeArrowheads="1"/>
          </p:cNvSpPr>
          <p:nvPr/>
        </p:nvSpPr>
        <p:spPr bwMode="auto">
          <a:xfrm>
            <a:off x="7024038" y="2907492"/>
            <a:ext cx="1605612" cy="108067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91440">
            <a:spAutoFit/>
          </a:bodyPr>
          <a:lstStyle/>
          <a:p>
            <a:pPr algn="ctr"/>
            <a:r>
              <a:rPr lang="en-US" sz="2400" b="1">
                <a:latin typeface="Times New Roman" pitchFamily="18" charset="0"/>
              </a:rPr>
              <a:t>Account:</a:t>
            </a:r>
          </a:p>
          <a:p>
            <a:pPr algn="ctr">
              <a:lnSpc>
                <a:spcPct val="20000"/>
              </a:lnSpc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customer </a:t>
            </a:r>
          </a:p>
          <a:p>
            <a:pPr algn="ctr">
              <a:lnSpc>
                <a:spcPct val="20000"/>
              </a:lnSpc>
              <a:spcBef>
                <a:spcPct val="50000"/>
              </a:spcBef>
            </a:pPr>
            <a:r>
              <a:rPr lang="en-US" sz="2400" b="1" i="1">
                <a:latin typeface="Times New Roman" pitchFamily="18" charset="0"/>
              </a:rPr>
              <a:t>n+1 </a:t>
            </a:r>
            <a:r>
              <a:rPr lang="en-US" sz="2400" b="1">
                <a:latin typeface="Times New Roman" pitchFamily="18" charset="0"/>
              </a:rPr>
              <a:t>saving</a:t>
            </a:r>
            <a:endParaRPr lang="en-US" sz="2400" b="1" i="1">
              <a:latin typeface="Times New Roman" pitchFamily="18" charset="0"/>
            </a:endParaRPr>
          </a:p>
        </p:txBody>
      </p:sp>
      <p:sp>
        <p:nvSpPr>
          <p:cNvPr id="18458" name="Text Box 25"/>
          <p:cNvSpPr txBox="1">
            <a:spLocks noChangeArrowheads="1"/>
          </p:cNvSpPr>
          <p:nvPr/>
        </p:nvSpPr>
        <p:spPr bwMode="auto">
          <a:xfrm>
            <a:off x="6186578" y="1783007"/>
            <a:ext cx="1650373" cy="10792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91440">
            <a:spAutoFit/>
          </a:bodyPr>
          <a:lstStyle/>
          <a:p>
            <a:pPr algn="ctr"/>
            <a:r>
              <a:rPr lang="en-US" sz="2400" b="1">
                <a:latin typeface="Times New Roman" pitchFamily="18" charset="0"/>
              </a:rPr>
              <a:t>Account:</a:t>
            </a:r>
          </a:p>
          <a:p>
            <a:pPr algn="ctr">
              <a:lnSpc>
                <a:spcPct val="20000"/>
              </a:lnSpc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customer </a:t>
            </a:r>
            <a:r>
              <a:rPr lang="en-US" sz="2400" b="1" i="1">
                <a:latin typeface="Times New Roman" pitchFamily="18" charset="0"/>
              </a:rPr>
              <a:t>n</a:t>
            </a:r>
          </a:p>
          <a:p>
            <a:pPr algn="ctr">
              <a:lnSpc>
                <a:spcPct val="20000"/>
              </a:lnSpc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checking</a:t>
            </a:r>
            <a:endParaRPr lang="en-US" sz="2400" b="1" i="1">
              <a:latin typeface="Times New Roman" pitchFamily="18" charset="0"/>
            </a:endParaRPr>
          </a:p>
        </p:txBody>
      </p:sp>
      <p:sp>
        <p:nvSpPr>
          <p:cNvPr id="18459" name="Line 26"/>
          <p:cNvSpPr>
            <a:spLocks noChangeShapeType="1"/>
          </p:cNvSpPr>
          <p:nvPr/>
        </p:nvSpPr>
        <p:spPr bwMode="auto">
          <a:xfrm flipH="1" flipV="1">
            <a:off x="5636454" y="4096232"/>
            <a:ext cx="277228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tIns="182880" bIns="91440" anchor="ctr"/>
          <a:lstStyle/>
          <a:p>
            <a:endParaRPr lang="en-US"/>
          </a:p>
        </p:txBody>
      </p:sp>
      <p:sp>
        <p:nvSpPr>
          <p:cNvPr id="18460" name="Rectangle 27"/>
          <p:cNvSpPr>
            <a:spLocks noChangeArrowheads="1"/>
          </p:cNvSpPr>
          <p:nvPr/>
        </p:nvSpPr>
        <p:spPr bwMode="auto">
          <a:xfrm>
            <a:off x="2656253" y="2904571"/>
            <a:ext cx="977517" cy="379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82880" bIns="91440">
            <a:spAutoFit/>
          </a:bodyPr>
          <a:lstStyle/>
          <a:p>
            <a:pPr>
              <a:lnSpc>
                <a:spcPct val="20000"/>
              </a:lnSpc>
            </a:pPr>
            <a:r>
              <a:rPr lang="en-US" sz="2400" b="1" dirty="0">
                <a:latin typeface="Times New Roman" pitchFamily="18" charset="0"/>
              </a:rPr>
              <a:t>create</a:t>
            </a:r>
          </a:p>
        </p:txBody>
      </p:sp>
      <p:sp>
        <p:nvSpPr>
          <p:cNvPr id="18462" name="Rectangle 29"/>
          <p:cNvSpPr>
            <a:spLocks noChangeArrowheads="1"/>
          </p:cNvSpPr>
          <p:nvPr/>
        </p:nvSpPr>
        <p:spPr bwMode="auto">
          <a:xfrm>
            <a:off x="6745366" y="3395255"/>
            <a:ext cx="138614" cy="35048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tIns="182880" bIns="91440" anchor="ctr"/>
          <a:lstStyle/>
          <a:p>
            <a:endParaRPr lang="en-US"/>
          </a:p>
        </p:txBody>
      </p:sp>
      <p:sp>
        <p:nvSpPr>
          <p:cNvPr id="18463" name="Rectangle 30"/>
          <p:cNvSpPr>
            <a:spLocks noChangeArrowheads="1"/>
          </p:cNvSpPr>
          <p:nvPr/>
        </p:nvSpPr>
        <p:spPr bwMode="auto">
          <a:xfrm>
            <a:off x="6745366" y="4306526"/>
            <a:ext cx="138614" cy="35048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tIns="182880" bIns="91440" anchor="ctr"/>
          <a:lstStyle/>
          <a:p>
            <a:endParaRPr lang="en-US"/>
          </a:p>
        </p:txBody>
      </p:sp>
      <p:sp>
        <p:nvSpPr>
          <p:cNvPr id="18464" name="Rectangle 31"/>
          <p:cNvSpPr>
            <a:spLocks noChangeArrowheads="1"/>
          </p:cNvSpPr>
          <p:nvPr/>
        </p:nvSpPr>
        <p:spPr bwMode="auto">
          <a:xfrm>
            <a:off x="8408734" y="4096232"/>
            <a:ext cx="138614" cy="2803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tIns="182880" bIns="91440" anchor="ctr"/>
          <a:lstStyle/>
          <a:p>
            <a:endParaRPr lang="en-US"/>
          </a:p>
        </p:txBody>
      </p:sp>
      <p:sp>
        <p:nvSpPr>
          <p:cNvPr id="18465" name="Rectangle 32"/>
          <p:cNvSpPr>
            <a:spLocks noChangeArrowheads="1"/>
          </p:cNvSpPr>
          <p:nvPr/>
        </p:nvSpPr>
        <p:spPr bwMode="auto">
          <a:xfrm>
            <a:off x="8408734" y="4797210"/>
            <a:ext cx="138614" cy="14019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tIns="182880" bIns="91440" anchor="ctr"/>
          <a:lstStyle/>
          <a:p>
            <a:endParaRPr lang="en-US"/>
          </a:p>
        </p:txBody>
      </p:sp>
      <p:sp>
        <p:nvSpPr>
          <p:cNvPr id="18466" name="Rectangle 33"/>
          <p:cNvSpPr>
            <a:spLocks noChangeArrowheads="1"/>
          </p:cNvSpPr>
          <p:nvPr/>
        </p:nvSpPr>
        <p:spPr bwMode="auto">
          <a:xfrm>
            <a:off x="5497840" y="3815841"/>
            <a:ext cx="138614" cy="133185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tIns="182880" bIns="91440" anchor="ctr"/>
          <a:lstStyle/>
          <a:p>
            <a:endParaRPr lang="en-US"/>
          </a:p>
        </p:txBody>
      </p:sp>
      <p:sp>
        <p:nvSpPr>
          <p:cNvPr id="18467" name="Line 34"/>
          <p:cNvSpPr>
            <a:spLocks noChangeShapeType="1"/>
          </p:cNvSpPr>
          <p:nvPr/>
        </p:nvSpPr>
        <p:spPr bwMode="auto">
          <a:xfrm flipV="1">
            <a:off x="3830140" y="3465353"/>
            <a:ext cx="4332" cy="1542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tIns="182880" bIns="91440" anchor="ctr"/>
          <a:lstStyle/>
          <a:p>
            <a:endParaRPr lang="en-US"/>
          </a:p>
        </p:txBody>
      </p:sp>
      <p:sp>
        <p:nvSpPr>
          <p:cNvPr id="18468" name="Rectangle 35"/>
          <p:cNvSpPr>
            <a:spLocks noChangeArrowheads="1"/>
          </p:cNvSpPr>
          <p:nvPr/>
        </p:nvSpPr>
        <p:spPr bwMode="auto">
          <a:xfrm>
            <a:off x="3765165" y="3328078"/>
            <a:ext cx="138614" cy="181962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tIns="182880" bIns="91440" anchor="ctr"/>
          <a:lstStyle/>
          <a:p>
            <a:endParaRPr lang="en-US"/>
          </a:p>
        </p:txBody>
      </p:sp>
      <p:sp>
        <p:nvSpPr>
          <p:cNvPr id="18469" name="Rectangle 36"/>
          <p:cNvSpPr>
            <a:spLocks noChangeArrowheads="1"/>
          </p:cNvSpPr>
          <p:nvPr/>
        </p:nvSpPr>
        <p:spPr bwMode="auto">
          <a:xfrm>
            <a:off x="4963599" y="3044766"/>
            <a:ext cx="1196990" cy="38115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tIns="182880" bIns="91440">
            <a:spAutoFit/>
          </a:bodyPr>
          <a:lstStyle/>
          <a:p>
            <a:pPr>
              <a:lnSpc>
                <a:spcPct val="20000"/>
              </a:lnSpc>
            </a:pPr>
            <a:r>
              <a:rPr lang="en-US" sz="2400" b="1">
                <a:latin typeface="Times New Roman" pitchFamily="18" charset="0"/>
              </a:rPr>
              <a:t>retrieve</a:t>
            </a:r>
          </a:p>
        </p:txBody>
      </p:sp>
      <p:sp>
        <p:nvSpPr>
          <p:cNvPr id="18470" name="Rectangle 37"/>
          <p:cNvSpPr>
            <a:spLocks noChangeArrowheads="1"/>
          </p:cNvSpPr>
          <p:nvPr/>
        </p:nvSpPr>
        <p:spPr bwMode="auto">
          <a:xfrm>
            <a:off x="5705761" y="3776411"/>
            <a:ext cx="1196990" cy="379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82880" bIns="91440">
            <a:spAutoFit/>
          </a:bodyPr>
          <a:lstStyle/>
          <a:p>
            <a:pPr>
              <a:lnSpc>
                <a:spcPct val="20000"/>
              </a:lnSpc>
            </a:pPr>
            <a:r>
              <a:rPr lang="en-US" sz="2400" b="1">
                <a:latin typeface="Times New Roman" pitchFamily="18" charset="0"/>
              </a:rPr>
              <a:t>retrieve</a:t>
            </a:r>
          </a:p>
        </p:txBody>
      </p:sp>
      <p:sp>
        <p:nvSpPr>
          <p:cNvPr id="18471" name="Text Box 38"/>
          <p:cNvSpPr txBox="1">
            <a:spLocks noChangeArrowheads="1"/>
          </p:cNvSpPr>
          <p:nvPr/>
        </p:nvSpPr>
        <p:spPr bwMode="auto">
          <a:xfrm>
            <a:off x="1602209" y="5508410"/>
            <a:ext cx="5176366" cy="435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000" b="1" i="1">
                <a:latin typeface="Arial" charset="0"/>
              </a:rPr>
              <a:t>3 types of processes, 2 instances of each</a:t>
            </a:r>
          </a:p>
        </p:txBody>
      </p:sp>
      <p:sp>
        <p:nvSpPr>
          <p:cNvPr id="18472" name="Text Box 39"/>
          <p:cNvSpPr txBox="1">
            <a:spLocks noChangeArrowheads="1"/>
          </p:cNvSpPr>
          <p:nvPr/>
        </p:nvSpPr>
        <p:spPr bwMode="auto">
          <a:xfrm>
            <a:off x="5844375" y="5147698"/>
            <a:ext cx="21852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i="1">
                <a:solidFill>
                  <a:schemeClr val="accent2"/>
                </a:solidFill>
                <a:latin typeface="Arial" charset="0"/>
              </a:rPr>
              <a:t>Duration of process</a:t>
            </a:r>
          </a:p>
        </p:txBody>
      </p:sp>
      <p:sp>
        <p:nvSpPr>
          <p:cNvPr id="18473" name="Line 40"/>
          <p:cNvSpPr>
            <a:spLocks noChangeShapeType="1"/>
          </p:cNvSpPr>
          <p:nvPr/>
        </p:nvSpPr>
        <p:spPr bwMode="auto">
          <a:xfrm flipH="1" flipV="1">
            <a:off x="5636454" y="5147698"/>
            <a:ext cx="277228" cy="14019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18474" name="Text Box 41"/>
          <p:cNvSpPr txBox="1">
            <a:spLocks noChangeArrowheads="1"/>
          </p:cNvSpPr>
          <p:nvPr/>
        </p:nvSpPr>
        <p:spPr bwMode="auto">
          <a:xfrm>
            <a:off x="1219200" y="1447800"/>
            <a:ext cx="12362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i="1" dirty="0">
                <a:solidFill>
                  <a:schemeClr val="accent2"/>
                </a:solidFill>
                <a:latin typeface="Arial" charset="0"/>
              </a:rPr>
              <a:t>processes</a:t>
            </a:r>
          </a:p>
        </p:txBody>
      </p:sp>
      <p:sp>
        <p:nvSpPr>
          <p:cNvPr id="18475" name="Line 42"/>
          <p:cNvSpPr>
            <a:spLocks noChangeShapeType="1"/>
          </p:cNvSpPr>
          <p:nvPr/>
        </p:nvSpPr>
        <p:spPr bwMode="auto">
          <a:xfrm>
            <a:off x="2514600" y="1752600"/>
            <a:ext cx="568242" cy="29259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18476" name="Line 43"/>
          <p:cNvSpPr>
            <a:spLocks noChangeShapeType="1"/>
          </p:cNvSpPr>
          <p:nvPr/>
        </p:nvSpPr>
        <p:spPr bwMode="auto">
          <a:xfrm flipH="1">
            <a:off x="1963182" y="1828800"/>
            <a:ext cx="18017" cy="514989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18477" name="Text Box 44"/>
          <p:cNvSpPr txBox="1">
            <a:spLocks noChangeArrowheads="1"/>
          </p:cNvSpPr>
          <p:nvPr/>
        </p:nvSpPr>
        <p:spPr bwMode="auto">
          <a:xfrm>
            <a:off x="4038600" y="2667000"/>
            <a:ext cx="9156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i="1" dirty="0">
                <a:solidFill>
                  <a:schemeClr val="accent2"/>
                </a:solidFill>
                <a:latin typeface="Arial" charset="0"/>
              </a:rPr>
              <a:t>actions</a:t>
            </a:r>
          </a:p>
        </p:txBody>
      </p:sp>
      <p:sp>
        <p:nvSpPr>
          <p:cNvPr id="18478" name="Line 45"/>
          <p:cNvSpPr>
            <a:spLocks noChangeShapeType="1"/>
          </p:cNvSpPr>
          <p:nvPr/>
        </p:nvSpPr>
        <p:spPr bwMode="auto">
          <a:xfrm flipV="1">
            <a:off x="7784971" y="4937404"/>
            <a:ext cx="623763" cy="350489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18479" name="Line 46"/>
          <p:cNvSpPr>
            <a:spLocks noChangeShapeType="1"/>
          </p:cNvSpPr>
          <p:nvPr/>
        </p:nvSpPr>
        <p:spPr bwMode="auto">
          <a:xfrm>
            <a:off x="4953000" y="2895600"/>
            <a:ext cx="475533" cy="219264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18480" name="Line 47"/>
          <p:cNvSpPr>
            <a:spLocks noChangeShapeType="1"/>
          </p:cNvSpPr>
          <p:nvPr/>
        </p:nvSpPr>
        <p:spPr bwMode="auto">
          <a:xfrm>
            <a:off x="4735463" y="3044765"/>
            <a:ext cx="0" cy="490684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18437" name="Text Box 48"/>
          <p:cNvSpPr txBox="1">
            <a:spLocks noChangeArrowheads="1"/>
          </p:cNvSpPr>
          <p:nvPr/>
        </p:nvSpPr>
        <p:spPr bwMode="auto">
          <a:xfrm>
            <a:off x="2438400" y="5943600"/>
            <a:ext cx="2941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2"/>
            <a:r>
              <a:rPr lang="en-US" dirty="0"/>
              <a:t>sequence diagram</a:t>
            </a:r>
          </a:p>
          <a:p>
            <a:endParaRPr lang="en-US" dirty="0"/>
          </a:p>
        </p:txBody>
      </p:sp>
      <p:sp>
        <p:nvSpPr>
          <p:cNvPr id="18461" name="Line 28"/>
          <p:cNvSpPr>
            <a:spLocks noChangeShapeType="1"/>
          </p:cNvSpPr>
          <p:nvPr/>
        </p:nvSpPr>
        <p:spPr bwMode="auto">
          <a:xfrm flipH="1" flipV="1">
            <a:off x="3903779" y="3395255"/>
            <a:ext cx="2841587" cy="292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tIns="182880" bIns="91440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9067800" cy="723900"/>
          </a:xfrm>
          <a:noFill/>
        </p:spPr>
        <p:txBody>
          <a:bodyPr lIns="90488" tIns="44450" rIns="90488" bIns="44450" anchor="t">
            <a:normAutofit fontScale="90000"/>
          </a:bodyPr>
          <a:lstStyle/>
          <a:p>
            <a:r>
              <a:rPr lang="en-US" sz="3600" i="1" dirty="0" smtClean="0"/>
              <a:t>Observer </a:t>
            </a:r>
            <a:r>
              <a:rPr lang="en-US" sz="3600" dirty="0" smtClean="0"/>
              <a:t>Design Pattern</a:t>
            </a:r>
            <a:br>
              <a:rPr lang="en-US" sz="3600" dirty="0" smtClean="0"/>
            </a:br>
            <a:endParaRPr lang="en-US" sz="3200" i="1" dirty="0" smtClean="0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7626350" y="6415088"/>
            <a:ext cx="1441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1">
                <a:latin typeface="Times New Roman" pitchFamily="18" charset="0"/>
              </a:rPr>
              <a:t>Gamma et al</a:t>
            </a:r>
          </a:p>
        </p:txBody>
      </p:sp>
      <p:sp>
        <p:nvSpPr>
          <p:cNvPr id="19460" name="AutoShape 4"/>
          <p:cNvSpPr>
            <a:spLocks noChangeArrowheads="1"/>
          </p:cNvSpPr>
          <p:nvPr/>
        </p:nvSpPr>
        <p:spPr bwMode="auto">
          <a:xfrm>
            <a:off x="6088063" y="3109913"/>
            <a:ext cx="200025" cy="231775"/>
          </a:xfrm>
          <a:prstGeom prst="triangle">
            <a:avLst>
              <a:gd name="adj" fmla="val 49995"/>
            </a:avLst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1527175" y="3017838"/>
            <a:ext cx="1139825" cy="9191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136525" rIns="92075" bIns="136525" anchor="ctr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sz="2400" b="1" i="1" u="sng">
                <a:latin typeface="Times New Roman" pitchFamily="18" charset="0"/>
              </a:rPr>
              <a:t>Source</a:t>
            </a:r>
            <a:endParaRPr lang="en-US" sz="2400" b="1" i="1">
              <a:latin typeface="Times New Roman" pitchFamily="18" charset="0"/>
            </a:endParaRPr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sz="2400" b="1" i="1">
                <a:latin typeface="Times New Roman" pitchFamily="18" charset="0"/>
              </a:rPr>
              <a:t>notify()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5465763" y="3017838"/>
            <a:ext cx="1344612" cy="9191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136525" rIns="92075" bIns="136525" anchor="ctr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sz="2400" b="1" i="1" u="sng" dirty="0">
                <a:latin typeface="Times New Roman" pitchFamily="18" charset="0"/>
              </a:rPr>
              <a:t>Observer</a:t>
            </a:r>
            <a:endParaRPr lang="en-US" sz="2400" b="1" i="1" dirty="0">
              <a:latin typeface="Times New Roman" pitchFamily="18" charset="0"/>
            </a:endParaRPr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sz="2400" b="1" i="1" dirty="0">
                <a:latin typeface="Times New Roman" pitchFamily="18" charset="0"/>
              </a:rPr>
              <a:t>update()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914400" y="4437063"/>
            <a:ext cx="2376488" cy="9191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136525" rIns="92075" bIns="136525" anchor="ctr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sz="2400" b="1" u="sng">
                <a:latin typeface="Times New Roman" pitchFamily="18" charset="0"/>
              </a:rPr>
              <a:t>ConcreteSubject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state</a:t>
            </a: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4887913" y="4237038"/>
            <a:ext cx="2611437" cy="1320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136525" rIns="92075" bIns="136525" anchor="ctr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sz="2400" b="1" u="sng">
                <a:latin typeface="Times New Roman" pitchFamily="18" charset="0"/>
              </a:rPr>
              <a:t>ConcreteObserver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sz="2400" b="1" u="sng">
                <a:latin typeface="Times New Roman" pitchFamily="18" charset="0"/>
              </a:rPr>
              <a:t>observerState</a:t>
            </a:r>
            <a:endParaRPr lang="en-US" sz="2400" b="1">
              <a:latin typeface="Times New Roman" pitchFamily="18" charset="0"/>
            </a:endParaRPr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update()</a:t>
            </a: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1219200" y="1600200"/>
            <a:ext cx="1885950" cy="9191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136525" rIns="92075" bIns="136525" anchor="ctr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sz="2400" b="1" dirty="0">
                <a:latin typeface="Times New Roman" pitchFamily="18" charset="0"/>
              </a:rPr>
              <a:t>Client of this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sz="2400" b="1" dirty="0">
                <a:latin typeface="Times New Roman" pitchFamily="18" charset="0"/>
              </a:rPr>
              <a:t>system</a:t>
            </a:r>
          </a:p>
        </p:txBody>
      </p:sp>
      <p:sp>
        <p:nvSpPr>
          <p:cNvPr id="19466" name="Oval 10"/>
          <p:cNvSpPr>
            <a:spLocks noChangeArrowheads="1"/>
          </p:cNvSpPr>
          <p:nvPr/>
        </p:nvSpPr>
        <p:spPr bwMode="auto">
          <a:xfrm>
            <a:off x="2133600" y="2667000"/>
            <a:ext cx="254000" cy="358775"/>
          </a:xfrm>
          <a:prstGeom prst="ellipse">
            <a:avLst/>
          </a:prstGeom>
          <a:noFill/>
          <a:ln w="25400">
            <a:solidFill>
              <a:srgbClr val="BE54EE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rgbClr val="BE54EE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19467" name="Oval 11"/>
          <p:cNvSpPr>
            <a:spLocks noChangeArrowheads="1"/>
          </p:cNvSpPr>
          <p:nvPr/>
        </p:nvSpPr>
        <p:spPr bwMode="auto">
          <a:xfrm>
            <a:off x="2895600" y="3505200"/>
            <a:ext cx="361950" cy="42227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66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>
              <a:spcBef>
                <a:spcPct val="50000"/>
              </a:spcBef>
            </a:pPr>
            <a:r>
              <a:rPr lang="en-US" sz="2800" b="1">
                <a:solidFill>
                  <a:srgbClr val="FF0066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19468" name="Oval 12"/>
          <p:cNvSpPr>
            <a:spLocks noChangeArrowheads="1"/>
          </p:cNvSpPr>
          <p:nvPr/>
        </p:nvSpPr>
        <p:spPr bwMode="auto">
          <a:xfrm>
            <a:off x="4648200" y="5715000"/>
            <a:ext cx="307975" cy="42227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chemeClr val="accent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6248400" y="2590800"/>
            <a:ext cx="579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itchFamily="18" charset="0"/>
              </a:rPr>
              <a:t>1..n</a:t>
            </a:r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>
            <a:off x="1981200" y="2514600"/>
            <a:ext cx="12700" cy="504825"/>
          </a:xfrm>
          <a:prstGeom prst="line">
            <a:avLst/>
          </a:prstGeom>
          <a:noFill/>
          <a:ln w="9525">
            <a:solidFill>
              <a:srgbClr val="BE54EE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2514600" y="2667000"/>
            <a:ext cx="3581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1400">
                <a:solidFill>
                  <a:srgbClr val="BE54EE"/>
                </a:solidFill>
                <a:latin typeface="Arial" charset="0"/>
              </a:rPr>
              <a:t>Request others be notified</a:t>
            </a:r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>
            <a:off x="2667000" y="3429000"/>
            <a:ext cx="2743200" cy="7620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3" name="Text Box 17"/>
          <p:cNvSpPr txBox="1">
            <a:spLocks noChangeArrowheads="1"/>
          </p:cNvSpPr>
          <p:nvPr/>
        </p:nvSpPr>
        <p:spPr bwMode="auto">
          <a:xfrm>
            <a:off x="3276600" y="3581400"/>
            <a:ext cx="2127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rgbClr val="FF0066"/>
                </a:solidFill>
                <a:latin typeface="Arial" charset="0"/>
              </a:rPr>
              <a:t>Notify all observers</a:t>
            </a:r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 flipV="1">
            <a:off x="6096000" y="3962398"/>
            <a:ext cx="0" cy="228601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5" name="Line 19"/>
          <p:cNvSpPr>
            <a:spLocks noChangeShapeType="1"/>
          </p:cNvSpPr>
          <p:nvPr/>
        </p:nvSpPr>
        <p:spPr bwMode="auto">
          <a:xfrm flipH="1" flipV="1">
            <a:off x="3352800" y="4876799"/>
            <a:ext cx="1524000" cy="1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6" name="Line 20"/>
          <p:cNvSpPr>
            <a:spLocks noChangeShapeType="1"/>
          </p:cNvSpPr>
          <p:nvPr/>
        </p:nvSpPr>
        <p:spPr bwMode="auto">
          <a:xfrm flipV="1">
            <a:off x="1981200" y="3962398"/>
            <a:ext cx="0" cy="457202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7" name="Text Box 21"/>
          <p:cNvSpPr txBox="1">
            <a:spLocks noChangeArrowheads="1"/>
          </p:cNvSpPr>
          <p:nvPr/>
        </p:nvSpPr>
        <p:spPr bwMode="auto">
          <a:xfrm>
            <a:off x="5005388" y="5626100"/>
            <a:ext cx="3168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dirty="0">
                <a:solidFill>
                  <a:schemeClr val="accent2"/>
                </a:solidFill>
                <a:latin typeface="Arial" charset="0"/>
              </a:rPr>
              <a:t>Determines if change needed</a:t>
            </a:r>
          </a:p>
        </p:txBody>
      </p:sp>
      <p:sp>
        <p:nvSpPr>
          <p:cNvPr id="105494" name="Text Box 22"/>
          <p:cNvSpPr txBox="1">
            <a:spLocks noChangeArrowheads="1"/>
          </p:cNvSpPr>
          <p:nvPr/>
        </p:nvSpPr>
        <p:spPr bwMode="auto">
          <a:xfrm>
            <a:off x="4724400" y="1676400"/>
            <a:ext cx="382587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Single source of data with a number of clients that need to be updated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Event Systems and State Transition Diagrams</a:t>
            </a:r>
          </a:p>
        </p:txBody>
      </p:sp>
      <p:pic>
        <p:nvPicPr>
          <p:cNvPr id="20483" name="Picture 3" descr="std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43000" y="1600200"/>
            <a:ext cx="6781800" cy="4311650"/>
          </a:xfrm>
          <a:noFill/>
        </p:spPr>
      </p:pic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2133600" y="1600200"/>
            <a:ext cx="4714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2"/>
            <a:r>
              <a:rPr lang="en-US" dirty="0"/>
              <a:t>Set of components waiting for input</a:t>
            </a:r>
          </a:p>
          <a:p>
            <a:pPr lvl="2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05000" y="1752600"/>
            <a:ext cx="472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dirty="0" smtClean="0">
                <a:solidFill>
                  <a:schemeClr val="bg1"/>
                </a:solidFill>
              </a:rPr>
              <a:t>Set of components waiting for input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Services Oriented Architecture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of services</a:t>
            </a:r>
          </a:p>
          <a:p>
            <a:pPr lvl="1"/>
            <a:r>
              <a:rPr lang="en-US" dirty="0" smtClean="0"/>
              <a:t>Direct communication</a:t>
            </a:r>
          </a:p>
          <a:p>
            <a:pPr lvl="1"/>
            <a:r>
              <a:rPr lang="en-US" dirty="0" smtClean="0"/>
              <a:t>Coordinating service</a:t>
            </a:r>
          </a:p>
          <a:p>
            <a:r>
              <a:rPr lang="en-US" dirty="0" smtClean="0"/>
              <a:t>Different technologies</a:t>
            </a:r>
          </a:p>
          <a:p>
            <a:pPr lvl="1"/>
            <a:r>
              <a:rPr lang="en-US" dirty="0" smtClean="0"/>
              <a:t>Early ones: DCOM CORBA (brokers)</a:t>
            </a:r>
          </a:p>
          <a:p>
            <a:pPr lvl="1"/>
            <a:r>
              <a:rPr lang="en-US" dirty="0" smtClean="0"/>
              <a:t>Web Services</a:t>
            </a:r>
          </a:p>
          <a:p>
            <a:pPr lvl="2"/>
            <a:r>
              <a:rPr lang="en-US" dirty="0" smtClean="0"/>
              <a:t>Lots of different models and tools:  REST (</a:t>
            </a:r>
            <a:r>
              <a:rPr lang="en-US" dirty="0" err="1" smtClean="0"/>
              <a:t>REpresentational</a:t>
            </a:r>
            <a:r>
              <a:rPr lang="en-US" dirty="0" smtClean="0"/>
              <a:t> State Transfer using HTTP just one)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 machines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Treats an application as a program written in a special language</a:t>
            </a:r>
          </a:p>
          <a:p>
            <a:r>
              <a:rPr lang="en-US" dirty="0" smtClean="0"/>
              <a:t>Payoff is that the interpreter code is the basis for multiple applications</a:t>
            </a:r>
          </a:p>
          <a:p>
            <a:r>
              <a:rPr lang="en-US" dirty="0" smtClean="0"/>
              <a:t>Two types</a:t>
            </a:r>
          </a:p>
          <a:p>
            <a:pPr lvl="1"/>
            <a:r>
              <a:rPr lang="en-US" dirty="0" smtClean="0"/>
              <a:t>Interpreters (JVM)</a:t>
            </a:r>
          </a:p>
          <a:p>
            <a:pPr lvl="1"/>
            <a:r>
              <a:rPr lang="en-US" dirty="0" smtClean="0"/>
              <a:t>Rule-based systems (AI)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Architecture: Network</a:t>
            </a:r>
            <a:endParaRPr lang="en-US" dirty="0"/>
          </a:p>
        </p:txBody>
      </p:sp>
      <p:pic>
        <p:nvPicPr>
          <p:cNvPr id="20482" name="Picture 2" descr="http://2.bp.blogspot.com/_vSsQebnC6as/TIB-V0JcjMI/AAAAAAAAADU/diQ2QVxWbWg/s1600/imageview.php.gif"/>
          <p:cNvPicPr>
            <a:picLocks noChangeAspect="1" noChangeArrowheads="1"/>
          </p:cNvPicPr>
          <p:nvPr/>
        </p:nvPicPr>
        <p:blipFill>
          <a:blip r:embed="rId2" cstate="print"/>
          <a:srcRect l="7800" t="1887" r="49301" b="11321"/>
          <a:stretch>
            <a:fillRect/>
          </a:stretch>
        </p:blipFill>
        <p:spPr bwMode="auto">
          <a:xfrm>
            <a:off x="1295400" y="1752600"/>
            <a:ext cx="2514600" cy="3505200"/>
          </a:xfrm>
          <a:prstGeom prst="rect">
            <a:avLst/>
          </a:prstGeom>
          <a:noFill/>
        </p:spPr>
      </p:pic>
      <p:pic>
        <p:nvPicPr>
          <p:cNvPr id="4" name="Picture 2" descr="http://2.bp.blogspot.com/_vSsQebnC6as/TIB-V0JcjMI/AAAAAAAAADU/diQ2QVxWbWg/s1600/imageview.php.gif"/>
          <p:cNvPicPr>
            <a:picLocks noChangeAspect="1" noChangeArrowheads="1"/>
          </p:cNvPicPr>
          <p:nvPr/>
        </p:nvPicPr>
        <p:blipFill>
          <a:blip r:embed="rId2" cstate="print"/>
          <a:srcRect l="55801" t="1887" r="1300" b="11321"/>
          <a:stretch>
            <a:fillRect/>
          </a:stretch>
        </p:blipFill>
        <p:spPr bwMode="auto">
          <a:xfrm>
            <a:off x="5105400" y="1752600"/>
            <a:ext cx="2514600" cy="35052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151789" y="5829300"/>
            <a:ext cx="801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OSI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692484" y="5829300"/>
            <a:ext cx="1340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TCP/IP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Technical Risks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04800" y="1524000"/>
            <a:ext cx="3814762" cy="4114800"/>
          </a:xfrm>
        </p:spPr>
        <p:txBody>
          <a:bodyPr/>
          <a:lstStyle/>
          <a:p>
            <a:r>
              <a:rPr lang="en-US" dirty="0" smtClean="0"/>
              <a:t>New features</a:t>
            </a:r>
          </a:p>
          <a:p>
            <a:r>
              <a:rPr lang="en-US" dirty="0" smtClean="0"/>
              <a:t>New technology</a:t>
            </a:r>
          </a:p>
          <a:p>
            <a:r>
              <a:rPr lang="en-US" dirty="0" smtClean="0"/>
              <a:t>Developer learning curve</a:t>
            </a:r>
          </a:p>
          <a:p>
            <a:r>
              <a:rPr lang="en-US" dirty="0" smtClean="0"/>
              <a:t>Changes that may affect old code</a:t>
            </a:r>
          </a:p>
          <a:p>
            <a:r>
              <a:rPr lang="en-US" dirty="0" smtClean="0"/>
              <a:t>Dependencies</a:t>
            </a:r>
          </a:p>
          <a:p>
            <a:r>
              <a:rPr lang="en-US" dirty="0" smtClean="0"/>
              <a:t>Complexity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800600" y="1524000"/>
            <a:ext cx="3814763" cy="4114800"/>
          </a:xfrm>
        </p:spPr>
        <p:txBody>
          <a:bodyPr/>
          <a:lstStyle/>
          <a:p>
            <a:r>
              <a:rPr lang="en-US" dirty="0" smtClean="0"/>
              <a:t>Bug history</a:t>
            </a:r>
          </a:p>
          <a:p>
            <a:r>
              <a:rPr lang="en-US" dirty="0" smtClean="0"/>
              <a:t>Late changes</a:t>
            </a:r>
          </a:p>
          <a:p>
            <a:r>
              <a:rPr lang="en-US" dirty="0" smtClean="0"/>
              <a:t>Rushed work</a:t>
            </a:r>
          </a:p>
          <a:p>
            <a:r>
              <a:rPr lang="en-US" dirty="0" smtClean="0"/>
              <a:t>Tired programmers</a:t>
            </a:r>
          </a:p>
          <a:p>
            <a:r>
              <a:rPr lang="en-US" dirty="0" smtClean="0"/>
              <a:t>Slipped in “pet” features</a:t>
            </a:r>
          </a:p>
          <a:p>
            <a:r>
              <a:rPr lang="en-US" dirty="0" smtClean="0"/>
              <a:t>Unbudgeted items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Designing your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to Product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pPr marL="550926" indent="-514350">
              <a:buFont typeface="+mj-lt"/>
              <a:buAutoNum type="arabicPeriod"/>
            </a:pPr>
            <a:r>
              <a:rPr lang="en-US" dirty="0" smtClean="0"/>
              <a:t>You understand what you want to build</a:t>
            </a:r>
          </a:p>
          <a:p>
            <a:pPr marL="550926" indent="-514350">
              <a:buFont typeface="+mj-lt"/>
              <a:buAutoNum type="arabicPeriod"/>
            </a:pPr>
            <a:r>
              <a:rPr lang="en-US" dirty="0" smtClean="0"/>
              <a:t>Model the real world in software</a:t>
            </a:r>
          </a:p>
          <a:p>
            <a:pPr marL="550926" indent="-514350">
              <a:buFont typeface="+mj-lt"/>
              <a:buAutoNum type="arabicPeriod"/>
            </a:pPr>
            <a:r>
              <a:rPr lang="en-US" dirty="0" smtClean="0"/>
              <a:t>Choose an architecture to do it:              		borrow or invent?</a:t>
            </a:r>
          </a:p>
          <a:p>
            <a:pPr marL="550926" indent="-514350">
              <a:buFont typeface="+mj-lt"/>
              <a:buAutoNum type="arabicPeriod"/>
            </a:pPr>
            <a:r>
              <a:rPr lang="en-US" dirty="0" smtClean="0"/>
              <a:t>Design the components for the architecture</a:t>
            </a:r>
          </a:p>
          <a:p>
            <a:pPr marL="550926" indent="-514350">
              <a:buFont typeface="+mj-lt"/>
              <a:buAutoNum type="arabicPeriod"/>
            </a:pPr>
            <a:r>
              <a:rPr lang="en-US" dirty="0" smtClean="0"/>
              <a:t>Build them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Models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7467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Based on abstraction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Looking only at relevant information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Hiding details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Create multiple views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As orthogonal as possible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Each view has information that is unique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Each view has information that appears in other views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solidFill>
                  <a:schemeClr val="folHlink"/>
                </a:solidFill>
              </a:rPr>
              <a:t>Common information is consistent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How many views?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dirty="0" smtClean="0"/>
          </a:p>
        </p:txBody>
      </p:sp>
      <p:pic>
        <p:nvPicPr>
          <p:cNvPr id="4" name="Picture 19" descr="orthogon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0"/>
            <a:ext cx="4419600" cy="2639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Modeling?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7724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Simplify in order to understand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Consider building a house</a:t>
            </a:r>
          </a:p>
          <a:p>
            <a:pPr lvl="1">
              <a:lnSpc>
                <a:spcPct val="90000"/>
              </a:lnSpc>
            </a:pPr>
            <a:r>
              <a:rPr lang="en-US" sz="3000" dirty="0" smtClean="0"/>
              <a:t>How do we model?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What are the equivalent pieces for software?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Saturn V (3M parts) vs. LAMP (10M lines) </a:t>
            </a:r>
          </a:p>
          <a:p>
            <a:pPr lvl="1">
              <a:lnSpc>
                <a:spcPct val="90000"/>
              </a:lnSpc>
            </a:pPr>
            <a:r>
              <a:rPr lang="en-US" sz="3000" dirty="0" smtClean="0"/>
              <a:t>Which was better modeled?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3047</TotalTime>
  <Words>1244</Words>
  <Application>Microsoft Office PowerPoint</Application>
  <PresentationFormat>On-screen Show (4:3)</PresentationFormat>
  <Paragraphs>337</Paragraphs>
  <Slides>39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Technic</vt:lpstr>
      <vt:lpstr>DESIGNING YOUR SYSTEM </vt:lpstr>
      <vt:lpstr>Risks Revisited</vt:lpstr>
      <vt:lpstr>Sources of Risk</vt:lpstr>
      <vt:lpstr>Technical Risks</vt:lpstr>
      <vt:lpstr>Designing your system</vt:lpstr>
      <vt:lpstr>Requirements to Product</vt:lpstr>
      <vt:lpstr>Models</vt:lpstr>
      <vt:lpstr>Modeling</vt:lpstr>
      <vt:lpstr>Why Modeling?</vt:lpstr>
      <vt:lpstr>Example of a System Model </vt:lpstr>
      <vt:lpstr>Software Models</vt:lpstr>
      <vt:lpstr>Modeling Languages and Processes</vt:lpstr>
      <vt:lpstr>Patterns</vt:lpstr>
      <vt:lpstr>What is a Pattern?</vt:lpstr>
      <vt:lpstr>Origin of Patterns</vt:lpstr>
      <vt:lpstr>Architectural Example: Door Placement</vt:lpstr>
      <vt:lpstr>A Favorite Quote</vt:lpstr>
      <vt:lpstr>Alexander’s Patterns</vt:lpstr>
      <vt:lpstr>Properties of Patterns</vt:lpstr>
      <vt:lpstr>Design Patterns</vt:lpstr>
      <vt:lpstr>Patterns Exist at All Levels</vt:lpstr>
      <vt:lpstr>Software Architectures</vt:lpstr>
      <vt:lpstr>Software Architecture</vt:lpstr>
      <vt:lpstr>Software Architecture Goals </vt:lpstr>
      <vt:lpstr>Key Characteristics</vt:lpstr>
      <vt:lpstr>Categorizing Software Architectures (Shaw and Garlan)</vt:lpstr>
      <vt:lpstr>Why Categorize?</vt:lpstr>
      <vt:lpstr>Examples of Use (real quotes)</vt:lpstr>
      <vt:lpstr>Well-known  Architectures</vt:lpstr>
      <vt:lpstr>Model-View-Controller</vt:lpstr>
      <vt:lpstr>Data Flow Design</vt:lpstr>
      <vt:lpstr>Independent Components</vt:lpstr>
      <vt:lpstr>Client-Server and Facade</vt:lpstr>
      <vt:lpstr>Parallel Communicating Processes</vt:lpstr>
      <vt:lpstr>Observer Design Pattern </vt:lpstr>
      <vt:lpstr>Event Systems and State Transition Diagrams</vt:lpstr>
      <vt:lpstr> Services Oriented Architecture</vt:lpstr>
      <vt:lpstr>Virtual machines</vt:lpstr>
      <vt:lpstr>Layered Architecture: Network</vt:lpstr>
    </vt:vector>
  </TitlesOfParts>
  <Company>University of North Carolina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Department of Computer Science</dc:creator>
  <cp:lastModifiedBy>Department of Computer Science</cp:lastModifiedBy>
  <cp:revision>197</cp:revision>
  <dcterms:created xsi:type="dcterms:W3CDTF">2009-08-26T18:24:12Z</dcterms:created>
  <dcterms:modified xsi:type="dcterms:W3CDTF">2011-09-26T15:21:55Z</dcterms:modified>
</cp:coreProperties>
</file>