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318" r:id="rId2"/>
    <p:sldId id="467" r:id="rId3"/>
    <p:sldId id="441" r:id="rId4"/>
    <p:sldId id="453" r:id="rId5"/>
    <p:sldId id="454" r:id="rId6"/>
    <p:sldId id="455" r:id="rId7"/>
    <p:sldId id="456" r:id="rId8"/>
    <p:sldId id="461" r:id="rId9"/>
    <p:sldId id="466" r:id="rId10"/>
    <p:sldId id="463" r:id="rId11"/>
    <p:sldId id="464" r:id="rId12"/>
    <p:sldId id="465" r:id="rId13"/>
    <p:sldId id="497" r:id="rId14"/>
    <p:sldId id="473" r:id="rId15"/>
    <p:sldId id="474" r:id="rId16"/>
    <p:sldId id="477" r:id="rId17"/>
    <p:sldId id="478" r:id="rId18"/>
    <p:sldId id="479" r:id="rId19"/>
    <p:sldId id="482" r:id="rId20"/>
    <p:sldId id="483" r:id="rId21"/>
    <p:sldId id="484" r:id="rId22"/>
    <p:sldId id="485" r:id="rId23"/>
    <p:sldId id="486" r:id="rId24"/>
    <p:sldId id="488" r:id="rId25"/>
    <p:sldId id="489" r:id="rId26"/>
    <p:sldId id="490" r:id="rId27"/>
    <p:sldId id="491" r:id="rId28"/>
    <p:sldId id="493" r:id="rId29"/>
    <p:sldId id="494" r:id="rId30"/>
    <p:sldId id="4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4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4" autoAdjust="0"/>
    <p:restoredTop sz="94660"/>
  </p:normalViewPr>
  <p:slideViewPr>
    <p:cSldViewPr>
      <p:cViewPr varScale="1">
        <p:scale>
          <a:sx n="72" d="100"/>
          <a:sy n="72" d="100"/>
        </p:scale>
        <p:origin x="-96" y="-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7FCE7-3EED-484F-8F29-692A213599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C5FA86-9DFD-4637-A673-0FA19E2B08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F523E7-80FF-42CC-870A-2F4810F47C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A32BD0-3824-4FBD-853F-B1C7326EC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7D2EB-94B4-4FA8-A0B0-150EDD761A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E6127E-63AF-431D-B8E9-461E636E46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0E4FCE-468E-4BE4-85EB-EB7791C33D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ibiblio.org/pioneers/bush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iblio.org/pioneers/lee.html" TargetMode="External"/><Relationship Id="rId5" Type="http://schemas.openxmlformats.org/officeDocument/2006/relationships/hyperlink" Target="http://www.ibiblio.org/pioneers/nelson.html" TargetMode="External"/><Relationship Id="rId4" Type="http://schemas.openxmlformats.org/officeDocument/2006/relationships/hyperlink" Target="http://www.theatlantic.com/doc/194507/bu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mediareader.com/book_samples/nmr-21-nelson.pdf" TargetMode="External"/><Relationship Id="rId2" Type="http://schemas.openxmlformats.org/officeDocument/2006/relationships/hyperlink" Target="http://www.digibarn.com/collections/books/computer-li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26 </a:t>
            </a:r>
            <a:r>
              <a:rPr lang="en-US" dirty="0" smtClean="0"/>
              <a:t>September 2011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6480048" cy="2987040"/>
          </a:xfrm>
        </p:spPr>
        <p:txBody>
          <a:bodyPr>
            <a:normAutofit/>
          </a:bodyPr>
          <a:lstStyle/>
          <a:p>
            <a:r>
              <a:rPr lang="en-US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vert.sourceforge.net/img/block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53400" cy="38195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Reality for Stroke Patients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Welfare Web Site</a:t>
            </a:r>
            <a:endParaRPr lang="en-US" dirty="0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"/>
          <p:cNvGrpSpPr>
            <a:grpSpLocks noChangeAspect="1"/>
          </p:cNvGrpSpPr>
          <p:nvPr/>
        </p:nvGrpSpPr>
        <p:grpSpPr bwMode="auto">
          <a:xfrm>
            <a:off x="1524000" y="1905000"/>
            <a:ext cx="5486400" cy="4495800"/>
            <a:chOff x="2527" y="1426"/>
            <a:chExt cx="10500" cy="10799"/>
          </a:xfrm>
        </p:grpSpPr>
        <p:sp>
          <p:nvSpPr>
            <p:cNvPr id="3483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527" y="1426"/>
              <a:ext cx="10500" cy="107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3402" y="4576"/>
              <a:ext cx="1531" cy="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44" y="3041"/>
              <a:ext cx="800" cy="61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6840" y="2901"/>
              <a:ext cx="800" cy="7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7327" y="4305"/>
              <a:ext cx="3200" cy="61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10527" y="4203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SAS Files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4827" y="3586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Processor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2527" y="1528"/>
              <a:ext cx="2500" cy="1441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Templates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(Few)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6627" y="1426"/>
              <a:ext cx="2500" cy="1440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63094" tIns="31547" rIns="63094" bIns="3154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Configs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(Many)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3959" y="8293"/>
              <a:ext cx="537" cy="2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5808" y="8293"/>
              <a:ext cx="1387" cy="2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Rounded Rectangle 4"/>
            <p:cNvSpPr>
              <a:spLocks noChangeArrowheads="1"/>
            </p:cNvSpPr>
            <p:nvPr/>
          </p:nvSpPr>
          <p:spPr bwMode="auto">
            <a:xfrm>
              <a:off x="3402" y="10650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CCB400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Interpreter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Rounded Rectangle 4"/>
            <p:cNvSpPr>
              <a:spLocks noChangeArrowheads="1"/>
            </p:cNvSpPr>
            <p:nvPr/>
          </p:nvSpPr>
          <p:spPr bwMode="auto">
            <a:xfrm>
              <a:off x="3402" y="7275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Command Line Client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4"/>
            <p:cNvSpPr>
              <a:spLocks noChangeArrowheads="1"/>
            </p:cNvSpPr>
            <p:nvPr/>
          </p:nvSpPr>
          <p:spPr bwMode="auto">
            <a:xfrm>
              <a:off x="6902" y="7275"/>
              <a:ext cx="2889" cy="1138"/>
            </a:xfrm>
            <a:prstGeom prst="roundRect">
              <a:avLst>
                <a:gd name="adj" fmla="val 16667"/>
              </a:avLst>
            </a:prstGeom>
            <a:solidFill>
              <a:srgbClr val="D16349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GUI Client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ounded Rectangle 4"/>
            <p:cNvSpPr>
              <a:spLocks noChangeArrowheads="1"/>
            </p:cNvSpPr>
            <p:nvPr/>
          </p:nvSpPr>
          <p:spPr bwMode="auto">
            <a:xfrm>
              <a:off x="7340" y="10650"/>
              <a:ext cx="2888" cy="1138"/>
            </a:xfrm>
            <a:prstGeom prst="roundRect">
              <a:avLst>
                <a:gd name="adj" fmla="val 16667"/>
              </a:avLst>
            </a:prstGeom>
            <a:solidFill>
              <a:srgbClr val="CCB400"/>
            </a:solidFill>
            <a:ln w="11429">
              <a:solidFill>
                <a:srgbClr val="994733"/>
              </a:solidFill>
              <a:prstDash val="sysDash"/>
              <a:round/>
              <a:headEnd/>
              <a:tailEnd/>
            </a:ln>
          </p:spPr>
          <p:txBody>
            <a:bodyPr vert="horz" wrap="square" lIns="49486" tIns="24744" rIns="49486" bIns="2474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Velocity Library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6246" y="11100"/>
              <a:ext cx="10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 flipH="1" flipV="1">
              <a:off x="7340" y="4576"/>
              <a:ext cx="3062" cy="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18" name="AutoShape 2"/>
            <p:cNvSpPr>
              <a:spLocks noChangeArrowheads="1"/>
            </p:cNvSpPr>
            <p:nvPr/>
          </p:nvSpPr>
          <p:spPr bwMode="auto">
            <a:xfrm>
              <a:off x="2746" y="6826"/>
              <a:ext cx="8312" cy="517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Deployment</a:t>
            </a:r>
            <a:endParaRPr lang="en-US" dirty="0"/>
          </a:p>
        </p:txBody>
      </p:sp>
      <p:pic>
        <p:nvPicPr>
          <p:cNvPr id="35842" name="Picture 2" descr="http://omwpt.googlecode.com/files/OMWPT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4238625" cy="4181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with a picture of your architecture</a:t>
            </a:r>
          </a:p>
          <a:p>
            <a:pPr eaLnBrk="1" hangingPunct="1"/>
            <a:r>
              <a:rPr lang="en-US" smtClean="0"/>
              <a:t>What other models are needed?</a:t>
            </a:r>
          </a:p>
          <a:p>
            <a:pPr lvl="1" eaLnBrk="1" hangingPunct="1"/>
            <a:r>
              <a:rPr lang="en-US" smtClean="0"/>
              <a:t>Data flow?</a:t>
            </a:r>
          </a:p>
          <a:p>
            <a:pPr lvl="1" eaLnBrk="1" hangingPunct="1"/>
            <a:r>
              <a:rPr lang="en-US" smtClean="0"/>
              <a:t>Data model? 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/>
              <a:t>State transition?</a:t>
            </a:r>
          </a:p>
          <a:p>
            <a:pPr eaLnBrk="1" hangingPunct="1"/>
            <a:r>
              <a:rPr lang="en-US" smtClean="0"/>
              <a:t>Key considerations</a:t>
            </a:r>
          </a:p>
          <a:p>
            <a:pPr lvl="1" eaLnBrk="1" hangingPunct="1"/>
            <a:r>
              <a:rPr lang="en-US" smtClean="0"/>
              <a:t>What are the hard parts of the work?</a:t>
            </a:r>
          </a:p>
          <a:p>
            <a:pPr lvl="1" eaLnBrk="1" hangingPunct="1"/>
            <a:r>
              <a:rPr lang="en-US" smtClean="0"/>
              <a:t>What are the critical areas?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on well understood patterns from the system design</a:t>
            </a:r>
          </a:p>
          <a:p>
            <a:pPr eaLnBrk="1" hangingPunct="1"/>
            <a:r>
              <a:rPr lang="en-US" dirty="0" smtClean="0"/>
              <a:t>Goal is to prepare the project for implementation</a:t>
            </a:r>
          </a:p>
          <a:p>
            <a:pPr eaLnBrk="1" hangingPunct="1"/>
            <a:r>
              <a:rPr lang="en-US" dirty="0" smtClean="0"/>
              <a:t>Includes</a:t>
            </a:r>
          </a:p>
          <a:p>
            <a:pPr lvl="1" eaLnBrk="1" hangingPunct="1"/>
            <a:r>
              <a:rPr lang="en-US" dirty="0" smtClean="0"/>
              <a:t>Module definitions</a:t>
            </a:r>
          </a:p>
          <a:p>
            <a:pPr lvl="1" eaLnBrk="1" hangingPunct="1"/>
            <a:r>
              <a:rPr lang="en-US" dirty="0" smtClean="0"/>
              <a:t>Processes (if relevant)</a:t>
            </a:r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/>
              <a:t>definitions</a:t>
            </a:r>
            <a:endParaRPr lang="en-US" dirty="0" smtClean="0"/>
          </a:p>
          <a:p>
            <a:pPr lvl="1" eaLnBrk="1" hangingPunct="1"/>
            <a:r>
              <a:rPr lang="en-US" dirty="0" smtClean="0"/>
              <a:t>Design decisions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Detailed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Object-oriented paradigm, </a:t>
            </a:r>
            <a:r>
              <a:rPr lang="en-US" dirty="0" smtClean="0">
                <a:solidFill>
                  <a:schemeClr val="accent1"/>
                </a:solidFill>
              </a:rPr>
              <a:t>not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Domain = application specific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defined in natural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to explain the architecture and design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derived from the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Need not match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Hard to not fall into that trap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Domain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Benefits</a:t>
            </a:r>
          </a:p>
          <a:p>
            <a:pPr lvl="1" eaLnBrk="1" hangingPunct="1"/>
            <a:r>
              <a:rPr lang="en-US" sz="3200" dirty="0" smtClean="0"/>
              <a:t>Simplicity of mapping</a:t>
            </a:r>
          </a:p>
          <a:p>
            <a:pPr eaLnBrk="1" hangingPunct="1"/>
            <a:r>
              <a:rPr lang="en-US" sz="3600" dirty="0" smtClean="0"/>
              <a:t>Drawbacks</a:t>
            </a:r>
          </a:p>
          <a:p>
            <a:pPr lvl="1" eaLnBrk="1" hangingPunct="1"/>
            <a:r>
              <a:rPr lang="en-US" sz="3200" dirty="0" smtClean="0"/>
              <a:t>Later changes</a:t>
            </a:r>
          </a:p>
          <a:p>
            <a:pPr lvl="2" eaLnBrk="1" hangingPunct="1"/>
            <a:r>
              <a:rPr lang="en-US" sz="3200" dirty="0" smtClean="0"/>
              <a:t>No worse off then if not matched</a:t>
            </a:r>
          </a:p>
          <a:p>
            <a:pPr lvl="1" eaLnBrk="1" hangingPunct="1"/>
            <a:r>
              <a:rPr lang="en-US" sz="3200" dirty="0" smtClean="0"/>
              <a:t>May be too early for implementation decisions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5895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Domain Classes </a:t>
            </a:r>
            <a:r>
              <a:rPr lang="en-US" sz="3600" dirty="0" smtClean="0"/>
              <a:t>= Implementation Classes?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Begin with Use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Identify nouns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External agents are not domain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these key classes for the application?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there others?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Identify attributes and functionality for each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Validate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Walkthrough 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Try changes and extensions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Look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Missing attributes 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Changes that reach every where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Defining Domain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read messages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schedule an 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create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post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view class content 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722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Speaker: Next Monday</a:t>
            </a:r>
            <a:endParaRPr lang="en-US" dirty="0"/>
          </a:p>
        </p:txBody>
      </p:sp>
      <p:pic>
        <p:nvPicPr>
          <p:cNvPr id="1028" name="Picture 4" descr="http://www1.alibris-static.com/isbn/97802010065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6773">
            <a:off x="803579" y="1865425"/>
            <a:ext cx="1422136" cy="2077653"/>
          </a:xfrm>
          <a:prstGeom prst="rect">
            <a:avLst/>
          </a:prstGeom>
          <a:noFill/>
        </p:spPr>
      </p:pic>
      <p:pic>
        <p:nvPicPr>
          <p:cNvPr id="1030" name="Picture 6" descr="http://0.tqn.com/d/visualbasic/1/G/Y/U/Br9780201362985-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6720">
            <a:off x="6230541" y="3802548"/>
            <a:ext cx="1524000" cy="2295526"/>
          </a:xfrm>
          <a:prstGeom prst="rect">
            <a:avLst/>
          </a:prstGeom>
          <a:noFill/>
        </p:spPr>
      </p:pic>
      <p:pic>
        <p:nvPicPr>
          <p:cNvPr id="1032" name="Picture 8" descr="http://jgre.org/images/design-of-design/brooks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447800"/>
            <a:ext cx="2857500" cy="429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read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schedule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create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post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view class content 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2484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read</a:t>
            </a:r>
            <a:r>
              <a:rPr lang="en-US" sz="1800" smtClean="0"/>
              <a:t>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schedule</a:t>
            </a:r>
            <a:r>
              <a:rPr lang="en-US" sz="1800" smtClean="0"/>
              <a:t>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selects</a:t>
            </a:r>
            <a:r>
              <a:rPr lang="en-US" sz="1600" smtClean="0"/>
              <a:t>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create</a:t>
            </a:r>
            <a:r>
              <a:rPr lang="en-US" sz="1800" smtClean="0"/>
              <a:t>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edit</a:t>
            </a:r>
            <a:r>
              <a:rPr lang="en-US" sz="1600" smtClean="0"/>
              <a:t>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post</a:t>
            </a:r>
            <a:r>
              <a:rPr lang="en-US" sz="1800" smtClean="0"/>
              <a:t>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view</a:t>
            </a:r>
            <a:r>
              <a:rPr lang="en-US" sz="1800" smtClean="0"/>
              <a:t> class content 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246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read</a:t>
            </a:r>
            <a:r>
              <a:rPr lang="en-US" sz="1800" smtClean="0"/>
              <a:t>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schedule</a:t>
            </a:r>
            <a:r>
              <a:rPr lang="en-US" sz="1800" smtClean="0"/>
              <a:t>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selects</a:t>
            </a:r>
            <a:r>
              <a:rPr lang="en-US" sz="1600" smtClean="0"/>
              <a:t>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</a:t>
            </a:r>
            <a:r>
              <a:rPr lang="en-US" sz="1600" smtClean="0">
                <a:solidFill>
                  <a:srgbClr val="00B050"/>
                </a:solidFill>
              </a:rPr>
              <a:t>difficulty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rgbClr val="00B050"/>
                </a:solidFill>
              </a:rPr>
              <a:t>subject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create</a:t>
            </a:r>
            <a:r>
              <a:rPr lang="en-US" sz="1800" smtClean="0"/>
              <a:t>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B050"/>
                </a:solidFill>
              </a:rPr>
              <a:t>type</a:t>
            </a:r>
            <a:r>
              <a:rPr lang="en-US" sz="1400" smtClean="0"/>
              <a:t>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B050"/>
                </a:solidFill>
              </a:rPr>
              <a:t>correct</a:t>
            </a:r>
            <a:r>
              <a:rPr lang="en-US" sz="1400" smtClean="0"/>
              <a:t>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edit</a:t>
            </a:r>
            <a:r>
              <a:rPr lang="en-US" sz="1600" smtClean="0"/>
              <a:t>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post</a:t>
            </a:r>
            <a:r>
              <a:rPr lang="en-US" sz="1800" smtClean="0"/>
              <a:t>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00B050"/>
                </a:solidFill>
              </a:rPr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00B050"/>
                </a:solidFill>
              </a:rPr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view</a:t>
            </a:r>
            <a:r>
              <a:rPr lang="en-US" sz="1800" smtClean="0"/>
              <a:t> class content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324600" y="4419600"/>
            <a:ext cx="21351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solidFill>
                  <a:srgbClr val="00B050"/>
                </a:solidFill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are we starting with?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Domain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System design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cases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do we need to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implementation classes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realize the domain classes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within the architecture framework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and implement the functions defined in the use cases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Back to Detailed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 Principles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Same as architecture:</a:t>
            </a:r>
          </a:p>
          <a:p>
            <a:pPr eaLnBrk="1" hangingPunct="1"/>
            <a:r>
              <a:rPr lang="en-US" dirty="0" smtClean="0"/>
              <a:t>Correctness</a:t>
            </a:r>
            <a:endParaRPr lang="en-US" dirty="0" smtClean="0"/>
          </a:p>
          <a:p>
            <a:pPr eaLnBrk="1" hangingPunct="1"/>
            <a:r>
              <a:rPr lang="en-US" dirty="0" smtClean="0"/>
              <a:t>Robustness</a:t>
            </a:r>
          </a:p>
          <a:p>
            <a:pPr eaLnBrk="1" hangingPunct="1"/>
            <a:r>
              <a:rPr lang="en-US" dirty="0" smtClean="0"/>
              <a:t>Flexibility</a:t>
            </a:r>
          </a:p>
          <a:p>
            <a:pPr eaLnBrk="1" hangingPunct="1"/>
            <a:r>
              <a:rPr lang="en-US" dirty="0" smtClean="0"/>
              <a:t>Reusability</a:t>
            </a:r>
          </a:p>
          <a:p>
            <a:pPr eaLnBrk="1" hangingPunct="1"/>
            <a:r>
              <a:rPr lang="en-US" dirty="0" smtClean="0"/>
              <a:t>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Correctness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Always a goal.  Others may be negotiable.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Definition: satisfies all of the application’s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 do we know the requirements are correct?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Inspections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Readable (“I didn’t have time to write a short letter, so I wrote a long one instead.”)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Modular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Formal 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Invariants, pre- and post-conditions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Usually used only in critical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Robustness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Ability to handle anomalous situations</a:t>
            </a:r>
          </a:p>
          <a:p>
            <a:pPr eaLnBrk="1" hangingPunct="1"/>
            <a:r>
              <a:rPr lang="en-US" smtClean="0"/>
              <a:t>Techniques</a:t>
            </a:r>
          </a:p>
          <a:p>
            <a:pPr lvl="1" eaLnBrk="1" hangingPunct="1"/>
            <a:r>
              <a:rPr lang="en-US" smtClean="0"/>
              <a:t>Verifying input</a:t>
            </a:r>
          </a:p>
          <a:p>
            <a:pPr lvl="1" eaLnBrk="1" hangingPunct="1"/>
            <a:r>
              <a:rPr lang="en-US" smtClean="0"/>
              <a:t>Initialization</a:t>
            </a:r>
          </a:p>
          <a:p>
            <a:pPr lvl="1" eaLnBrk="1" hangingPunct="1"/>
            <a:r>
              <a:rPr lang="en-US" smtClean="0"/>
              <a:t>Parameter checking</a:t>
            </a:r>
          </a:p>
          <a:p>
            <a:pPr lvl="2" eaLnBrk="1" hangingPunct="1"/>
            <a:r>
              <a:rPr lang="en-US" smtClean="0"/>
              <a:t>Range</a:t>
            </a:r>
          </a:p>
          <a:p>
            <a:pPr lvl="2" eaLnBrk="1" hangingPunct="1"/>
            <a:r>
              <a:rPr lang="en-US" smtClean="0"/>
              <a:t>Constraints</a:t>
            </a:r>
          </a:p>
          <a:p>
            <a:pPr lvl="2" eaLnBrk="1" hangingPunct="1"/>
            <a:r>
              <a:rPr lang="en-US" smtClean="0"/>
              <a:t>Husk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Importance of Robustness: USS Yorktown (1998)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Guided missile cruiser that suffered widespread system failure off the coast of Virginia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Dead in the water for more than two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Crew member mistakenly entered a zero in a data field of an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Divide by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Buffer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Shut down the propulsion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Flexibility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Requirements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Adding more of the same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New type of member, account, question or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Adding new type of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Printing what was only displayed, withdrawing when only depositing was allowed, creating a new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Changing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Allowing reverse as well as forward, overdraft protection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smtClean="0"/>
              <a:t>XML: Interpreter Model 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Encapsulating things that may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Late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Separation of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Layout of your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Description of changeable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6629400" cy="1826363"/>
          </a:xfrm>
        </p:spPr>
        <p:txBody>
          <a:bodyPr/>
          <a:lstStyle/>
          <a:p>
            <a:r>
              <a:rPr lang="en-US" dirty="0" smtClean="0"/>
              <a:t>Well-known  Architectures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4572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 Controller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</a:t>
            </a:r>
            <a:r>
              <a:rPr lang="en-US" sz="2400" dirty="0" smtClean="0"/>
              <a:t>components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</a:t>
            </a:r>
            <a:r>
              <a:rPr lang="en-US" sz="2400" dirty="0" smtClean="0"/>
              <a:t>machines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</a:t>
            </a:r>
            <a:r>
              <a:rPr lang="en-US" sz="2400" dirty="0" smtClean="0"/>
              <a:t>architectures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Repository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Reusability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make it reusable</a:t>
            </a:r>
          </a:p>
          <a:p>
            <a:pPr lvl="1" eaLnBrk="1" hangingPunct="1"/>
            <a:r>
              <a:rPr lang="en-US" smtClean="0"/>
              <a:t>Match real world concepts</a:t>
            </a:r>
          </a:p>
          <a:p>
            <a:pPr lvl="1" eaLnBrk="1" hangingPunct="1"/>
            <a:r>
              <a:rPr lang="en-US" smtClean="0"/>
              <a:t>Avoid unnecessary coupling</a:t>
            </a:r>
          </a:p>
          <a:p>
            <a:pPr lvl="1" eaLnBrk="1" hangingPunct="1"/>
            <a:r>
              <a:rPr lang="en-US" smtClean="0"/>
              <a:t>Document</a:t>
            </a:r>
          </a:p>
          <a:p>
            <a:pPr lvl="2" eaLnBrk="1" hangingPunct="1"/>
            <a:r>
              <a:rPr lang="en-US" smtClean="0"/>
              <a:t>Complete specification (assertions, constraints)</a:t>
            </a:r>
          </a:p>
          <a:p>
            <a:pPr lvl="2" eaLnBrk="1" hangingPunct="1"/>
            <a:r>
              <a:rPr lang="en-US" smtClean="0"/>
              <a:t>Explanation of function and algorithm</a:t>
            </a:r>
          </a:p>
          <a:p>
            <a:pPr lvl="1" eaLnBrk="1" hangingPunct="1"/>
            <a:r>
              <a:rPr lang="en-US" smtClean="0"/>
              <a:t>Generic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built around data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sz="2400" dirty="0" smtClean="0"/>
              <a:t>Databases</a:t>
            </a:r>
          </a:p>
          <a:p>
            <a:pPr lvl="1"/>
            <a:r>
              <a:rPr lang="en-US" sz="2400" dirty="0" smtClean="0"/>
              <a:t>Hypertext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sz="3600" dirty="0" smtClean="0"/>
              <a:t>A Typical Repository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7291388" cy="3884612"/>
            <a:chOff x="393" y="701"/>
            <a:chExt cx="5023" cy="3325"/>
          </a:xfrm>
        </p:grpSpPr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2064" y="3357"/>
              <a:ext cx="1776" cy="669"/>
            </a:xfrm>
            <a:prstGeom prst="can">
              <a:avLst>
                <a:gd name="adj" fmla="val 25000"/>
              </a:avLst>
            </a:prstGeom>
            <a:solidFill>
              <a:srgbClr val="CDCD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 b="1" i="1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432" y="1098"/>
              <a:ext cx="1536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464" y="2526"/>
              <a:ext cx="928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 i="1">
                  <a:latin typeface="Times New Roman" pitchFamily="18" charset="0"/>
                </a:rPr>
                <a:t>DBMS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2597" y="701"/>
              <a:ext cx="662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 b="1" dirty="0">
                  <a:latin typeface="Times New Roman" pitchFamily="18" charset="0"/>
                </a:rPr>
                <a:t>GUI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93" y="1401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1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4271" y="1450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n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216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88" name="AutoShape 11"/>
            <p:cNvCxnSpPr>
              <a:cxnSpLocks noChangeShapeType="1"/>
              <a:stCxn id="24595" idx="2"/>
              <a:endCxn id="24583" idx="0"/>
            </p:cNvCxnSpPr>
            <p:nvPr/>
          </p:nvCxnSpPr>
          <p:spPr bwMode="auto">
            <a:xfrm flipH="1">
              <a:off x="2928" y="2051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89" name="AutoShape 12"/>
            <p:cNvCxnSpPr>
              <a:cxnSpLocks noChangeShapeType="1"/>
              <a:endCxn id="24583" idx="1"/>
            </p:cNvCxnSpPr>
            <p:nvPr/>
          </p:nvCxnSpPr>
          <p:spPr bwMode="auto">
            <a:xfrm>
              <a:off x="1600" y="2136"/>
              <a:ext cx="864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0" name="AutoShape 13"/>
            <p:cNvCxnSpPr>
              <a:cxnSpLocks noChangeShapeType="1"/>
              <a:endCxn id="24583" idx="3"/>
            </p:cNvCxnSpPr>
            <p:nvPr/>
          </p:nvCxnSpPr>
          <p:spPr bwMode="auto">
            <a:xfrm rot="10800000" flipV="1">
              <a:off x="3392" y="2136"/>
              <a:ext cx="833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1" name="AutoShape 14"/>
            <p:cNvCxnSpPr>
              <a:cxnSpLocks noChangeShapeType="1"/>
              <a:stCxn id="24583" idx="2"/>
              <a:endCxn id="24581" idx="1"/>
            </p:cNvCxnSpPr>
            <p:nvPr/>
          </p:nvCxnSpPr>
          <p:spPr bwMode="auto">
            <a:xfrm>
              <a:off x="2928" y="2963"/>
              <a:ext cx="24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1968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93" name="AutoShape 16"/>
            <p:cNvCxnSpPr>
              <a:cxnSpLocks noChangeShapeType="1"/>
              <a:endCxn id="24584" idx="1"/>
            </p:cNvCxnSpPr>
            <p:nvPr/>
          </p:nvCxnSpPr>
          <p:spPr bwMode="auto">
            <a:xfrm flipV="1">
              <a:off x="1548" y="953"/>
              <a:ext cx="1049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4" name="AutoShape 17"/>
            <p:cNvCxnSpPr>
              <a:cxnSpLocks noChangeShapeType="1"/>
              <a:endCxn id="24584" idx="3"/>
            </p:cNvCxnSpPr>
            <p:nvPr/>
          </p:nvCxnSpPr>
          <p:spPr bwMode="auto">
            <a:xfrm rot="10800000">
              <a:off x="3259" y="953"/>
              <a:ext cx="1071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2395" y="1613"/>
              <a:ext cx="1067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Control</a:t>
              </a:r>
            </a:p>
          </p:txBody>
        </p:sp>
        <p:cxnSp>
          <p:nvCxnSpPr>
            <p:cNvPr id="24596" name="AutoShape 19"/>
            <p:cNvCxnSpPr>
              <a:cxnSpLocks noChangeShapeType="1"/>
              <a:stCxn id="24584" idx="2"/>
              <a:endCxn id="24595" idx="0"/>
            </p:cNvCxnSpPr>
            <p:nvPr/>
          </p:nvCxnSpPr>
          <p:spPr bwMode="auto">
            <a:xfrm>
              <a:off x="2928" y="1139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1548" y="1866"/>
              <a:ext cx="90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438" y="1875"/>
              <a:ext cx="817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2514600" y="59436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6764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Hypertext:  Basis of the Web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391400" cy="4114800"/>
          </a:xfrm>
        </p:spPr>
        <p:txBody>
          <a:bodyPr/>
          <a:lstStyle/>
          <a:p>
            <a:r>
              <a:rPr lang="en-US" sz="2800" dirty="0" smtClean="0"/>
              <a:t>Motivated by </a:t>
            </a:r>
            <a:r>
              <a:rPr lang="en-US" sz="2800" dirty="0" err="1" smtClean="0">
                <a:hlinkClick r:id="rId3"/>
              </a:rPr>
              <a:t>Vannevar</a:t>
            </a:r>
            <a:r>
              <a:rPr lang="en-US" sz="2800" dirty="0" smtClean="0">
                <a:hlinkClick r:id="rId3"/>
              </a:rPr>
              <a:t> Bush </a:t>
            </a:r>
            <a:r>
              <a:rPr lang="en-US" sz="2800" dirty="0" smtClean="0"/>
              <a:t>in 1945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hlinkClick r:id="rId4"/>
              </a:rPr>
              <a:t>As We May Think</a:t>
            </a:r>
            <a:r>
              <a:rPr lang="en-US" sz="2400" dirty="0" smtClean="0"/>
              <a:t>” (Atlantic Monthly)</a:t>
            </a:r>
          </a:p>
          <a:p>
            <a:pPr lvl="1"/>
            <a:r>
              <a:rPr lang="en-US" sz="2400" dirty="0" smtClean="0"/>
              <a:t>Theoretical machine, "</a:t>
            </a:r>
            <a:r>
              <a:rPr lang="en-US" sz="2400" dirty="0" err="1" smtClean="0"/>
              <a:t>memex</a:t>
            </a:r>
            <a:r>
              <a:rPr lang="en-US" sz="2400" dirty="0" smtClean="0"/>
              <a:t>," to enhance human memory by allowing the user to store and retrieve documents linked by associations</a:t>
            </a:r>
          </a:p>
          <a:p>
            <a:r>
              <a:rPr lang="en-US" sz="2800" dirty="0" smtClean="0"/>
              <a:t>Invented by </a:t>
            </a:r>
            <a:r>
              <a:rPr lang="en-US" sz="2800" dirty="0" smtClean="0">
                <a:hlinkClick r:id="rId5"/>
              </a:rPr>
              <a:t>Ted Nelson </a:t>
            </a:r>
            <a:r>
              <a:rPr lang="en-US" sz="2800" dirty="0" smtClean="0"/>
              <a:t>in the 1960s</a:t>
            </a:r>
          </a:p>
          <a:p>
            <a:r>
              <a:rPr lang="en-US" sz="2800" dirty="0" smtClean="0"/>
              <a:t>Popularized with HTML (</a:t>
            </a:r>
            <a:r>
              <a:rPr lang="en-US" sz="2800" dirty="0" smtClean="0">
                <a:hlinkClick r:id="rId6"/>
              </a:rPr>
              <a:t>Tim Berners-Lee</a:t>
            </a:r>
            <a:r>
              <a:rPr lang="en-US" sz="2800" dirty="0" smtClean="0"/>
              <a:t>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524000"/>
            <a:ext cx="1273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800600"/>
            <a:ext cx="23812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Ted Nelson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"If computers are the wave of the future, displays are the surfboards." 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Xanadu</a:t>
            </a:r>
            <a:r>
              <a:rPr lang="en-US" sz="2800" dirty="0" smtClean="0"/>
              <a:t>: 1974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400" i="1" dirty="0" smtClean="0"/>
              <a:t>"give you a screen in your home from which you can see into the world's hypertext libraries... offer high-performance computer graphics and text services at a price anyone can afford... allow you to send and receive written messages... [and] make you a part of a new electronic literature and art, where you can get all your questions answered...“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hlinkClick r:id="rId2"/>
              </a:rPr>
              <a:t>Computer Lib/Dream Machines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For more details, see </a:t>
            </a:r>
            <a:r>
              <a:rPr lang="en-US" sz="2400" dirty="0" err="1" smtClean="0">
                <a:hlinkClick r:id="rId3"/>
              </a:rPr>
              <a:t>pdf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Model-View-Controller	Web application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Data flow systems		</a:t>
            </a:r>
            <a:r>
              <a:rPr lang="en-US" sz="2400" dirty="0" smtClean="0">
                <a:solidFill>
                  <a:schemeClr val="tx2"/>
                </a:solidFill>
              </a:rPr>
              <a:t>Pipes and filters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Batch </a:t>
            </a:r>
            <a:r>
              <a:rPr lang="en-US" sz="2400" dirty="0" smtClean="0">
                <a:solidFill>
                  <a:schemeClr val="tx2"/>
                </a:solidFill>
              </a:rPr>
              <a:t>sequential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Independent components	</a:t>
            </a:r>
            <a:r>
              <a:rPr lang="en-US" sz="2400" dirty="0" smtClean="0">
                <a:solidFill>
                  <a:schemeClr val="tx2"/>
                </a:solidFill>
              </a:rPr>
              <a:t>Client-server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</a:t>
            </a:r>
            <a:r>
              <a:rPr lang="en-US" sz="2400" dirty="0" smtClean="0">
                <a:solidFill>
                  <a:schemeClr val="tx2"/>
                </a:solidFill>
              </a:rPr>
              <a:t>	Parallel communicating processes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                              </a:t>
            </a:r>
            <a:r>
              <a:rPr lang="en-US" sz="2400" dirty="0" smtClean="0">
                <a:solidFill>
                  <a:schemeClr val="tx2"/>
                </a:solidFill>
              </a:rPr>
              <a:t>	Event systems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Service Oriented Architecture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Virtual machines		</a:t>
            </a:r>
            <a:r>
              <a:rPr lang="en-US" sz="2400" dirty="0" smtClean="0">
                <a:solidFill>
                  <a:schemeClr val="tx2"/>
                </a:solidFill>
              </a:rPr>
              <a:t>Interpreters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 Rule-based systems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Repositories			</a:t>
            </a:r>
            <a:r>
              <a:rPr lang="en-US" sz="2400" dirty="0" smtClean="0">
                <a:solidFill>
                  <a:schemeClr val="tx2"/>
                </a:solidFill>
              </a:rPr>
              <a:t>Databases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Hypertext systems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Prior Years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3131</TotalTime>
  <Words>1009</Words>
  <Application>Microsoft Office PowerPoint</Application>
  <PresentationFormat>On-screen Show (4:3)</PresentationFormat>
  <Paragraphs>274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design </vt:lpstr>
      <vt:lpstr>Guest Speaker: Next Monday</vt:lpstr>
      <vt:lpstr>Well-known  Architectures</vt:lpstr>
      <vt:lpstr>Repository</vt:lpstr>
      <vt:lpstr>A Typical Repository System</vt:lpstr>
      <vt:lpstr>Hypertext:  Basis of the Web</vt:lpstr>
      <vt:lpstr>Ted Nelson</vt:lpstr>
      <vt:lpstr>Summary</vt:lpstr>
      <vt:lpstr>Examples from Prior Years</vt:lpstr>
      <vt:lpstr>Virtual Reality for Stroke Patients</vt:lpstr>
      <vt:lpstr>Social Welfare Web Site</vt:lpstr>
      <vt:lpstr>Wireless Deployment</vt:lpstr>
      <vt:lpstr>Design</vt:lpstr>
      <vt:lpstr>Design Overview</vt:lpstr>
      <vt:lpstr>Detailed Design</vt:lpstr>
      <vt:lpstr>Domain Classes</vt:lpstr>
      <vt:lpstr>Domain Classes = Implementation Classes?</vt:lpstr>
      <vt:lpstr>Defining Domain Classes</vt:lpstr>
      <vt:lpstr>Use Cases for a Teacher Portal</vt:lpstr>
      <vt:lpstr>Use Cases for a Teacher Portal</vt:lpstr>
      <vt:lpstr>Use Cases for a Teacher Portal</vt:lpstr>
      <vt:lpstr>Use Cases for a Teacher Portal</vt:lpstr>
      <vt:lpstr>Back to Detailed Design</vt:lpstr>
      <vt:lpstr>Design Principles</vt:lpstr>
      <vt:lpstr>Correctness</vt:lpstr>
      <vt:lpstr>Robustness</vt:lpstr>
      <vt:lpstr>Importance of Robustness: USS Yorktown (1998)</vt:lpstr>
      <vt:lpstr>Flexibility</vt:lpstr>
      <vt:lpstr>Using XML: Interpreter Model </vt:lpstr>
      <vt:lpstr>Reusability</vt:lpstr>
    </vt:vector>
  </TitlesOfParts>
  <Company>University of North Carolina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Department of Computer Science</cp:lastModifiedBy>
  <cp:revision>206</cp:revision>
  <dcterms:created xsi:type="dcterms:W3CDTF">2009-08-26T18:24:12Z</dcterms:created>
  <dcterms:modified xsi:type="dcterms:W3CDTF">2011-09-26T16:46:21Z</dcterms:modified>
</cp:coreProperties>
</file>