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0"/>
  </p:notesMasterIdLst>
  <p:sldIdLst>
    <p:sldId id="318" r:id="rId2"/>
    <p:sldId id="339" r:id="rId3"/>
    <p:sldId id="319" r:id="rId4"/>
    <p:sldId id="338" r:id="rId5"/>
    <p:sldId id="321" r:id="rId6"/>
    <p:sldId id="323" r:id="rId7"/>
    <p:sldId id="325" r:id="rId8"/>
    <p:sldId id="326" r:id="rId9"/>
    <p:sldId id="332" r:id="rId10"/>
    <p:sldId id="329" r:id="rId11"/>
    <p:sldId id="330" r:id="rId12"/>
    <p:sldId id="331" r:id="rId13"/>
    <p:sldId id="333" r:id="rId14"/>
    <p:sldId id="334" r:id="rId15"/>
    <p:sldId id="335" r:id="rId16"/>
    <p:sldId id="327" r:id="rId17"/>
    <p:sldId id="336" r:id="rId18"/>
    <p:sldId id="33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8" d="100"/>
          <a:sy n="88" d="100"/>
        </p:scale>
        <p:origin x="-230" y="2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13280-41A4-4818-9971-3134B66FFF45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E4C0E-C2BE-47ED-B6FD-F63DCA06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0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04850"/>
            <a:ext cx="4694238" cy="35226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462464"/>
            <a:ext cx="4895850" cy="4229100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1900" dirty="0">
                <a:solidFill>
                  <a:srgbClr val="000000"/>
                </a:solidFill>
              </a:rPr>
              <a:t>The usability of an interface is determined by the visuals, interaction techniques and object model. Like an iceberg, the part that is hidden is larger than the part you see.</a:t>
            </a:r>
          </a:p>
          <a:p>
            <a:pPr eaLnBrk="1" hangingPunct="1"/>
            <a:r>
              <a:rPr lang="en-US" sz="1900" dirty="0">
                <a:solidFill>
                  <a:srgbClr val="000000"/>
                </a:solidFill>
              </a:rPr>
              <a:t>We estimate these components contribute to usability in the proportions shown.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EEE23F7-A6DE-4D44-98BC-64CDA1EC043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EEE23F7-A6DE-4D44-98BC-64CDA1EC043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youtube.com/watch?v=LRBIVRwvUe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2.com/cgi/wiki?EdwardTuft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pagesthatsuck.com/biggest-mistakes-in-web-design-1995-2015.html" TargetMode="External"/><Relationship Id="rId2" Type="http://schemas.openxmlformats.org/officeDocument/2006/relationships/hyperlink" Target="http://www.webpagesthatsuc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" TargetMode="External"/><Relationship Id="rId2" Type="http://schemas.openxmlformats.org/officeDocument/2006/relationships/hyperlink" Target="http://www.eba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acebook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User Interfaces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5 October</a:t>
            </a:r>
          </a:p>
        </p:txBody>
      </p:sp>
      <p:pic>
        <p:nvPicPr>
          <p:cNvPr id="1026" name="Picture 2" descr="C:\Users\pozefsky\Downloads\MC900441734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3400" y="45720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Windows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3048000"/>
            <a:ext cx="4343400" cy="2301875"/>
            <a:chOff x="1248" y="1872"/>
            <a:chExt cx="2736" cy="1450"/>
          </a:xfrm>
        </p:grpSpPr>
        <p:sp>
          <p:nvSpPr>
            <p:cNvPr id="16400" name="Text Box 5"/>
            <p:cNvSpPr txBox="1">
              <a:spLocks noChangeArrowheads="1"/>
            </p:cNvSpPr>
            <p:nvPr/>
          </p:nvSpPr>
          <p:spPr bwMode="auto">
            <a:xfrm>
              <a:off x="1248" y="1872"/>
              <a:ext cx="2736" cy="298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Properties of automobile 189</a:t>
              </a:r>
            </a:p>
          </p:txBody>
        </p:sp>
        <p:sp>
          <p:nvSpPr>
            <p:cNvPr id="16401" name="Text Box 6"/>
            <p:cNvSpPr txBox="1">
              <a:spLocks noChangeArrowheads="1"/>
            </p:cNvSpPr>
            <p:nvPr/>
          </p:nvSpPr>
          <p:spPr bwMode="auto">
            <a:xfrm>
              <a:off x="1248" y="2160"/>
              <a:ext cx="912" cy="298"/>
            </a:xfrm>
            <a:prstGeom prst="rect">
              <a:avLst/>
            </a:prstGeom>
            <a:solidFill>
              <a:schemeClr val="folHlink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solidFill>
                    <a:schemeClr val="accent2"/>
                  </a:solidFill>
                  <a:latin typeface="Times New Roman" pitchFamily="18" charset="0"/>
                  <a:cs typeface="Arial" pitchFamily="34" charset="0"/>
                </a:rPr>
                <a:t>Property</a:t>
              </a:r>
            </a:p>
          </p:txBody>
        </p:sp>
        <p:sp>
          <p:nvSpPr>
            <p:cNvPr id="16402" name="Text Box 7"/>
            <p:cNvSpPr txBox="1">
              <a:spLocks noChangeArrowheads="1"/>
            </p:cNvSpPr>
            <p:nvPr/>
          </p:nvSpPr>
          <p:spPr bwMode="auto">
            <a:xfrm>
              <a:off x="2160" y="2160"/>
              <a:ext cx="1824" cy="298"/>
            </a:xfrm>
            <a:prstGeom prst="rect">
              <a:avLst/>
            </a:prstGeom>
            <a:solidFill>
              <a:schemeClr val="folHlink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solidFill>
                    <a:schemeClr val="accent2"/>
                  </a:solidFill>
                  <a:latin typeface="Times New Roman" pitchFamily="18" charset="0"/>
                  <a:cs typeface="Arial" pitchFamily="34" charset="0"/>
                </a:rPr>
                <a:t>Value</a:t>
              </a:r>
            </a:p>
          </p:txBody>
        </p:sp>
        <p:sp>
          <p:nvSpPr>
            <p:cNvPr id="16403" name="Text Box 8"/>
            <p:cNvSpPr txBox="1">
              <a:spLocks noChangeArrowheads="1"/>
            </p:cNvSpPr>
            <p:nvPr/>
          </p:nvSpPr>
          <p:spPr bwMode="auto">
            <a:xfrm>
              <a:off x="1248" y="2448"/>
              <a:ext cx="912" cy="29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  <a:cs typeface="Arial" pitchFamily="34" charset="0"/>
                </a:rPr>
                <a:t>Brand</a:t>
              </a:r>
            </a:p>
          </p:txBody>
        </p:sp>
        <p:sp>
          <p:nvSpPr>
            <p:cNvPr id="16404" name="Text Box 9"/>
            <p:cNvSpPr txBox="1">
              <a:spLocks noChangeArrowheads="1"/>
            </p:cNvSpPr>
            <p:nvPr/>
          </p:nvSpPr>
          <p:spPr bwMode="auto">
            <a:xfrm>
              <a:off x="2160" y="2448"/>
              <a:ext cx="1824" cy="29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  <a:cs typeface="Arial" pitchFamily="34" charset="0"/>
                </a:rPr>
                <a:t>Toyota</a:t>
              </a:r>
            </a:p>
          </p:txBody>
        </p:sp>
        <p:sp>
          <p:nvSpPr>
            <p:cNvPr id="16405" name="Text Box 10"/>
            <p:cNvSpPr txBox="1">
              <a:spLocks noChangeArrowheads="1"/>
            </p:cNvSpPr>
            <p:nvPr/>
          </p:nvSpPr>
          <p:spPr bwMode="auto">
            <a:xfrm>
              <a:off x="1248" y="2736"/>
              <a:ext cx="912" cy="29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  <a:cs typeface="Arial" pitchFamily="34" charset="0"/>
                </a:rPr>
                <a:t>Model</a:t>
              </a:r>
            </a:p>
          </p:txBody>
        </p:sp>
        <p:sp>
          <p:nvSpPr>
            <p:cNvPr id="16406" name="Text Box 11"/>
            <p:cNvSpPr txBox="1">
              <a:spLocks noChangeArrowheads="1"/>
            </p:cNvSpPr>
            <p:nvPr/>
          </p:nvSpPr>
          <p:spPr bwMode="auto">
            <a:xfrm>
              <a:off x="2160" y="2736"/>
              <a:ext cx="1824" cy="29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  <a:cs typeface="Arial" pitchFamily="34" charset="0"/>
                </a:rPr>
                <a:t>Camry</a:t>
              </a:r>
            </a:p>
          </p:txBody>
        </p:sp>
        <p:sp>
          <p:nvSpPr>
            <p:cNvPr id="16407" name="Text Box 12"/>
            <p:cNvSpPr txBox="1">
              <a:spLocks noChangeArrowheads="1"/>
            </p:cNvSpPr>
            <p:nvPr/>
          </p:nvSpPr>
          <p:spPr bwMode="auto">
            <a:xfrm>
              <a:off x="1248" y="3024"/>
              <a:ext cx="912" cy="29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  <a:cs typeface="Arial" pitchFamily="34" charset="0"/>
                </a:rPr>
                <a:t>ID</a:t>
              </a:r>
            </a:p>
          </p:txBody>
        </p:sp>
        <p:sp>
          <p:nvSpPr>
            <p:cNvPr id="16408" name="Text Box 13"/>
            <p:cNvSpPr txBox="1">
              <a:spLocks noChangeArrowheads="1"/>
            </p:cNvSpPr>
            <p:nvPr/>
          </p:nvSpPr>
          <p:spPr bwMode="auto">
            <a:xfrm>
              <a:off x="2160" y="3024"/>
              <a:ext cx="1824" cy="29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  <a:cs typeface="Arial" pitchFamily="34" charset="0"/>
                </a:rPr>
                <a:t>893-8913-789014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495800" y="5181600"/>
            <a:ext cx="4343400" cy="1403350"/>
            <a:chOff x="2784" y="3014"/>
            <a:chExt cx="2736" cy="884"/>
          </a:xfrm>
        </p:grpSpPr>
        <p:sp>
          <p:nvSpPr>
            <p:cNvPr id="16394" name="Text Box 15"/>
            <p:cNvSpPr txBox="1">
              <a:spLocks noChangeArrowheads="1"/>
            </p:cNvSpPr>
            <p:nvPr/>
          </p:nvSpPr>
          <p:spPr bwMode="auto">
            <a:xfrm>
              <a:off x="2784" y="3014"/>
              <a:ext cx="2736" cy="298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Help</a:t>
              </a:r>
            </a:p>
          </p:txBody>
        </p:sp>
        <p:sp>
          <p:nvSpPr>
            <p:cNvPr id="16395" name="Text Box 16"/>
            <p:cNvSpPr txBox="1">
              <a:spLocks noChangeArrowheads="1"/>
            </p:cNvSpPr>
            <p:nvPr/>
          </p:nvSpPr>
          <p:spPr bwMode="auto">
            <a:xfrm>
              <a:off x="2784" y="3312"/>
              <a:ext cx="672" cy="29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  <a:cs typeface="Arial" pitchFamily="34" charset="0"/>
                </a:rPr>
                <a:t>Word</a:t>
              </a:r>
            </a:p>
          </p:txBody>
        </p:sp>
        <p:sp>
          <p:nvSpPr>
            <p:cNvPr id="16396" name="Text Box 17"/>
            <p:cNvSpPr txBox="1">
              <a:spLocks noChangeArrowheads="1"/>
            </p:cNvSpPr>
            <p:nvPr/>
          </p:nvSpPr>
          <p:spPr bwMode="auto">
            <a:xfrm>
              <a:off x="3456" y="3312"/>
              <a:ext cx="2064" cy="29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  <a:cs typeface="Arial" pitchFamily="34" charset="0"/>
                </a:rPr>
                <a:t> ___________________</a:t>
              </a:r>
            </a:p>
          </p:txBody>
        </p:sp>
        <p:sp>
          <p:nvSpPr>
            <p:cNvPr id="16397" name="Text Box 18"/>
            <p:cNvSpPr txBox="1">
              <a:spLocks noChangeArrowheads="1"/>
            </p:cNvSpPr>
            <p:nvPr/>
          </p:nvSpPr>
          <p:spPr bwMode="auto">
            <a:xfrm>
              <a:off x="2784" y="3600"/>
              <a:ext cx="2736" cy="29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  <a:cs typeface="Arial" pitchFamily="34" charset="0"/>
                </a:rPr>
                <a:t> This screen        All screens</a:t>
              </a:r>
            </a:p>
          </p:txBody>
        </p:sp>
        <p:sp>
          <p:nvSpPr>
            <p:cNvPr id="16398" name="Oval 19"/>
            <p:cNvSpPr>
              <a:spLocks noChangeArrowheads="1"/>
            </p:cNvSpPr>
            <p:nvPr/>
          </p:nvSpPr>
          <p:spPr bwMode="auto">
            <a:xfrm>
              <a:off x="3936" y="3696"/>
              <a:ext cx="96" cy="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Oval 20"/>
            <p:cNvSpPr>
              <a:spLocks noChangeArrowheads="1"/>
            </p:cNvSpPr>
            <p:nvPr/>
          </p:nvSpPr>
          <p:spPr bwMode="auto">
            <a:xfrm>
              <a:off x="5184" y="3696"/>
              <a:ext cx="96" cy="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572000" y="1447800"/>
            <a:ext cx="4343400" cy="1493838"/>
            <a:chOff x="2832" y="144"/>
            <a:chExt cx="2736" cy="941"/>
          </a:xfrm>
        </p:grpSpPr>
        <p:sp>
          <p:nvSpPr>
            <p:cNvPr id="16391" name="Text Box 22"/>
            <p:cNvSpPr txBox="1">
              <a:spLocks noChangeArrowheads="1"/>
            </p:cNvSpPr>
            <p:nvPr/>
          </p:nvSpPr>
          <p:spPr bwMode="auto">
            <a:xfrm>
              <a:off x="2832" y="144"/>
              <a:ext cx="2736" cy="298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ABC alert message</a:t>
              </a:r>
            </a:p>
          </p:txBody>
        </p:sp>
        <p:sp>
          <p:nvSpPr>
            <p:cNvPr id="16392" name="Text Box 23"/>
            <p:cNvSpPr txBox="1">
              <a:spLocks noChangeArrowheads="1"/>
            </p:cNvSpPr>
            <p:nvPr/>
          </p:nvSpPr>
          <p:spPr bwMode="auto">
            <a:xfrm>
              <a:off x="2832" y="442"/>
              <a:ext cx="2736" cy="64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  <a:cs typeface="Arial" pitchFamily="34" charset="0"/>
                </a:rPr>
                <a:t>Caution: “age” must be &lt; 120</a:t>
              </a:r>
            </a:p>
            <a:p>
              <a:pPr>
                <a:spcBef>
                  <a:spcPct val="50000"/>
                </a:spcBef>
              </a:pPr>
              <a:endParaRPr lang="en-US" sz="2400" b="1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6393" name="AutoShape 24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3984" y="768"/>
              <a:ext cx="400" cy="288"/>
            </a:xfrm>
            <a:prstGeom prst="actionButtonBlank">
              <a:avLst/>
            </a:prstGeom>
            <a:solidFill>
              <a:schemeClr val="folHlink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>
                  <a:latin typeface="Times New Roman" pitchFamily="18" charset="0"/>
                  <a:cs typeface="Arial" pitchFamily="34" charset="0"/>
                </a:rPr>
                <a:t>OK</a:t>
              </a:r>
            </a:p>
          </p:txBody>
        </p:sp>
      </p:grpSp>
      <p:sp>
        <p:nvSpPr>
          <p:cNvPr id="16390" name="Text Box 25"/>
          <p:cNvSpPr txBox="1">
            <a:spLocks noChangeArrowheads="1"/>
          </p:cNvSpPr>
          <p:nvPr/>
        </p:nvSpPr>
        <p:spPr bwMode="auto">
          <a:xfrm>
            <a:off x="1127125" y="71945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4800" y="2667000"/>
            <a:ext cx="2966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Property – information only</a:t>
            </a:r>
          </a:p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19200" y="55626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Dialogue – input from user and subsequent action</a:t>
            </a: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57800" y="30480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Alert – information that needs to be seen before continuing.  </a:t>
            </a:r>
            <a:r>
              <a:rPr lang="en-US" dirty="0" smtClean="0">
                <a:solidFill>
                  <a:schemeClr val="folHlink"/>
                </a:solidFill>
              </a:rPr>
              <a:t>Developer determined.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Classify?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the right type of window</a:t>
            </a:r>
          </a:p>
          <a:p>
            <a:pPr eaLnBrk="1" hangingPunct="1"/>
            <a:r>
              <a:rPr lang="en-US" smtClean="0"/>
              <a:t>Consider purpose when designing</a:t>
            </a:r>
          </a:p>
          <a:p>
            <a:pPr lvl="1" eaLnBrk="1" hangingPunct="1"/>
            <a:r>
              <a:rPr lang="en-US" smtClean="0"/>
              <a:t>Example: alert window must be seen; property window not as critical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Rollovers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Information that is optional and selected by the user 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But it often can’t be copied.  </a:t>
            </a:r>
          </a:p>
          <a:p>
            <a:pPr eaLnBrk="1" hangingPunct="1"/>
            <a:r>
              <a:rPr lang="en-US" sz="2800" dirty="0" smtClean="0"/>
              <a:t>It doesn’t remain visible.</a:t>
            </a:r>
          </a:p>
          <a:p>
            <a:pPr eaLnBrk="1" hangingPunct="1"/>
            <a:r>
              <a:rPr lang="en-US" sz="2800" dirty="0" smtClean="0"/>
              <a:t>Are those important for this usage?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667000" y="2209800"/>
            <a:ext cx="2819400" cy="1274195"/>
          </a:xfrm>
          <a:prstGeom prst="rect">
            <a:avLst/>
          </a:prstGeom>
          <a:solidFill>
            <a:srgbClr val="FFFFCC"/>
          </a:solidFill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This is a rollover window, designed to provide on-the-fly amplification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1228725" y="1676400"/>
            <a:ext cx="735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cs typeface="Arial" pitchFamily="34" charset="0"/>
              </a:rPr>
              <a:t>Type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2349500" y="1676400"/>
            <a:ext cx="1143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cs typeface="Arial" pitchFamily="34" charset="0"/>
              </a:rPr>
              <a:t>checking</a:t>
            </a:r>
          </a:p>
        </p:txBody>
      </p:sp>
      <p:sp>
        <p:nvSpPr>
          <p:cNvPr id="20484" name="Oval 5"/>
          <p:cNvSpPr>
            <a:spLocks noChangeArrowheads="1"/>
          </p:cNvSpPr>
          <p:nvPr/>
        </p:nvSpPr>
        <p:spPr bwMode="auto">
          <a:xfrm>
            <a:off x="3514725" y="1828800"/>
            <a:ext cx="138113" cy="1174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4081463" y="1676400"/>
            <a:ext cx="8747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cs typeface="Arial" pitchFamily="34" charset="0"/>
              </a:rPr>
              <a:t>saving</a:t>
            </a:r>
          </a:p>
        </p:txBody>
      </p:sp>
      <p:sp>
        <p:nvSpPr>
          <p:cNvPr id="20486" name="Oval 7"/>
          <p:cNvSpPr>
            <a:spLocks noChangeArrowheads="1"/>
          </p:cNvSpPr>
          <p:nvPr/>
        </p:nvSpPr>
        <p:spPr bwMode="auto">
          <a:xfrm>
            <a:off x="4962525" y="1828800"/>
            <a:ext cx="138113" cy="1174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Text Box 8"/>
          <p:cNvSpPr txBox="1">
            <a:spLocks noChangeArrowheads="1"/>
          </p:cNvSpPr>
          <p:nvPr/>
        </p:nvSpPr>
        <p:spPr bwMode="auto">
          <a:xfrm>
            <a:off x="5715000" y="1676400"/>
            <a:ext cx="6905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cs typeface="Arial" pitchFamily="34" charset="0"/>
              </a:rPr>
              <a:t>mmf</a:t>
            </a:r>
          </a:p>
        </p:txBody>
      </p:sp>
      <p:sp>
        <p:nvSpPr>
          <p:cNvPr id="20488" name="Oval 9"/>
          <p:cNvSpPr>
            <a:spLocks noChangeArrowheads="1"/>
          </p:cNvSpPr>
          <p:nvPr/>
        </p:nvSpPr>
        <p:spPr bwMode="auto">
          <a:xfrm>
            <a:off x="6410325" y="1828800"/>
            <a:ext cx="138113" cy="1174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Text Box 10"/>
          <p:cNvSpPr txBox="1">
            <a:spLocks noChangeArrowheads="1"/>
          </p:cNvSpPr>
          <p:nvPr/>
        </p:nvSpPr>
        <p:spPr bwMode="auto">
          <a:xfrm>
            <a:off x="7164388" y="1676400"/>
            <a:ext cx="5524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cs typeface="Arial" pitchFamily="34" charset="0"/>
              </a:rPr>
              <a:t>CD</a:t>
            </a:r>
          </a:p>
        </p:txBody>
      </p:sp>
      <p:sp>
        <p:nvSpPr>
          <p:cNvPr id="20490" name="Oval 11"/>
          <p:cNvSpPr>
            <a:spLocks noChangeArrowheads="1"/>
          </p:cNvSpPr>
          <p:nvPr/>
        </p:nvSpPr>
        <p:spPr bwMode="auto">
          <a:xfrm>
            <a:off x="7716838" y="1795463"/>
            <a:ext cx="138112" cy="1174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Text Box 12"/>
          <p:cNvSpPr txBox="1">
            <a:spLocks noChangeArrowheads="1"/>
          </p:cNvSpPr>
          <p:nvPr/>
        </p:nvSpPr>
        <p:spPr bwMode="auto">
          <a:xfrm>
            <a:off x="1228725" y="2136775"/>
            <a:ext cx="989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cs typeface="Arial" pitchFamily="34" charset="0"/>
              </a:rPr>
              <a:t>Branch</a:t>
            </a:r>
          </a:p>
        </p:txBody>
      </p:sp>
      <p:sp>
        <p:nvSpPr>
          <p:cNvPr id="20492" name="Text Box 13"/>
          <p:cNvSpPr txBox="1">
            <a:spLocks noChangeArrowheads="1"/>
          </p:cNvSpPr>
          <p:nvPr/>
        </p:nvSpPr>
        <p:spPr bwMode="auto">
          <a:xfrm>
            <a:off x="2254250" y="2136775"/>
            <a:ext cx="11144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cs typeface="Arial" pitchFamily="34" charset="0"/>
              </a:rPr>
              <a:t>Main St.</a:t>
            </a:r>
          </a:p>
        </p:txBody>
      </p:sp>
      <p:sp>
        <p:nvSpPr>
          <p:cNvPr id="20493" name="Oval 14"/>
          <p:cNvSpPr>
            <a:spLocks noChangeArrowheads="1"/>
          </p:cNvSpPr>
          <p:nvPr/>
        </p:nvSpPr>
        <p:spPr bwMode="auto">
          <a:xfrm>
            <a:off x="3368675" y="2255838"/>
            <a:ext cx="138113" cy="1174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Text Box 15"/>
          <p:cNvSpPr txBox="1">
            <a:spLocks noChangeArrowheads="1"/>
          </p:cNvSpPr>
          <p:nvPr/>
        </p:nvSpPr>
        <p:spPr bwMode="auto">
          <a:xfrm>
            <a:off x="3692525" y="2149475"/>
            <a:ext cx="9874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cs typeface="Arial" pitchFamily="34" charset="0"/>
              </a:rPr>
              <a:t>Elm St.</a:t>
            </a:r>
          </a:p>
        </p:txBody>
      </p:sp>
      <p:sp>
        <p:nvSpPr>
          <p:cNvPr id="20495" name="Oval 16"/>
          <p:cNvSpPr>
            <a:spLocks noChangeArrowheads="1"/>
          </p:cNvSpPr>
          <p:nvPr/>
        </p:nvSpPr>
        <p:spPr bwMode="auto">
          <a:xfrm>
            <a:off x="4679950" y="2268538"/>
            <a:ext cx="138113" cy="1174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Text Box 17"/>
          <p:cNvSpPr txBox="1">
            <a:spLocks noChangeArrowheads="1"/>
          </p:cNvSpPr>
          <p:nvPr/>
        </p:nvSpPr>
        <p:spPr bwMode="auto">
          <a:xfrm>
            <a:off x="4919663" y="2149475"/>
            <a:ext cx="107156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cs typeface="Arial" pitchFamily="34" charset="0"/>
              </a:rPr>
              <a:t>High St.</a:t>
            </a:r>
          </a:p>
        </p:txBody>
      </p:sp>
      <p:sp>
        <p:nvSpPr>
          <p:cNvPr id="20497" name="Oval 18"/>
          <p:cNvSpPr>
            <a:spLocks noChangeArrowheads="1"/>
          </p:cNvSpPr>
          <p:nvPr/>
        </p:nvSpPr>
        <p:spPr bwMode="auto">
          <a:xfrm>
            <a:off x="5991225" y="2268538"/>
            <a:ext cx="138113" cy="1174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Text Box 19"/>
          <p:cNvSpPr txBox="1">
            <a:spLocks noChangeArrowheads="1"/>
          </p:cNvSpPr>
          <p:nvPr/>
        </p:nvSpPr>
        <p:spPr bwMode="auto">
          <a:xfrm>
            <a:off x="1228725" y="2609850"/>
            <a:ext cx="12398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cs typeface="Arial" pitchFamily="34" charset="0"/>
              </a:rPr>
              <a:t>Privileges</a:t>
            </a:r>
          </a:p>
        </p:txBody>
      </p:sp>
      <p:sp>
        <p:nvSpPr>
          <p:cNvPr id="20499" name="Text Box 20"/>
          <p:cNvSpPr txBox="1">
            <a:spLocks noChangeArrowheads="1"/>
          </p:cNvSpPr>
          <p:nvPr/>
        </p:nvSpPr>
        <p:spPr bwMode="auto">
          <a:xfrm>
            <a:off x="2416175" y="2609850"/>
            <a:ext cx="12969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cs typeface="Arial" pitchFamily="34" charset="0"/>
              </a:rPr>
              <a:t>newsletter</a:t>
            </a:r>
          </a:p>
        </p:txBody>
      </p:sp>
      <p:sp>
        <p:nvSpPr>
          <p:cNvPr id="20500" name="Rectangle 21"/>
          <p:cNvSpPr>
            <a:spLocks noChangeArrowheads="1"/>
          </p:cNvSpPr>
          <p:nvPr/>
        </p:nvSpPr>
        <p:spPr bwMode="auto">
          <a:xfrm>
            <a:off x="3743325" y="2819400"/>
            <a:ext cx="138113" cy="1174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Text Box 22"/>
          <p:cNvSpPr txBox="1">
            <a:spLocks noChangeArrowheads="1"/>
          </p:cNvSpPr>
          <p:nvPr/>
        </p:nvSpPr>
        <p:spPr bwMode="auto">
          <a:xfrm>
            <a:off x="4033838" y="2622550"/>
            <a:ext cx="119856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cs typeface="Arial" pitchFamily="34" charset="0"/>
              </a:rPr>
              <a:t>discounts</a:t>
            </a:r>
          </a:p>
        </p:txBody>
      </p:sp>
      <p:sp>
        <p:nvSpPr>
          <p:cNvPr id="20502" name="Rectangle 23"/>
          <p:cNvSpPr>
            <a:spLocks noChangeArrowheads="1"/>
          </p:cNvSpPr>
          <p:nvPr/>
        </p:nvSpPr>
        <p:spPr bwMode="auto">
          <a:xfrm>
            <a:off x="5191125" y="2819400"/>
            <a:ext cx="136525" cy="1190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5400675" y="2622550"/>
            <a:ext cx="14176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cs typeface="Arial" pitchFamily="34" charset="0"/>
              </a:rPr>
              <a:t>quick loans</a:t>
            </a:r>
          </a:p>
        </p:txBody>
      </p:sp>
      <p:sp>
        <p:nvSpPr>
          <p:cNvPr id="20504" name="Rectangle 25"/>
          <p:cNvSpPr>
            <a:spLocks noChangeArrowheads="1"/>
          </p:cNvSpPr>
          <p:nvPr/>
        </p:nvSpPr>
        <p:spPr bwMode="auto">
          <a:xfrm>
            <a:off x="6818313" y="2752725"/>
            <a:ext cx="138112" cy="1190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Text Box 26"/>
          <p:cNvSpPr txBox="1">
            <a:spLocks noChangeArrowheads="1"/>
          </p:cNvSpPr>
          <p:nvPr/>
        </p:nvSpPr>
        <p:spPr bwMode="auto">
          <a:xfrm>
            <a:off x="1228725" y="3024188"/>
            <a:ext cx="13604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cs typeface="Arial" pitchFamily="34" charset="0"/>
              </a:rPr>
              <a:t>First name</a:t>
            </a:r>
          </a:p>
        </p:txBody>
      </p:sp>
      <p:sp>
        <p:nvSpPr>
          <p:cNvPr id="20506" name="Rectangle 27"/>
          <p:cNvSpPr>
            <a:spLocks noChangeArrowheads="1"/>
          </p:cNvSpPr>
          <p:nvPr/>
        </p:nvSpPr>
        <p:spPr bwMode="auto">
          <a:xfrm>
            <a:off x="2816225" y="3095625"/>
            <a:ext cx="1379538" cy="2365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Text Box 28"/>
          <p:cNvSpPr txBox="1">
            <a:spLocks noChangeArrowheads="1"/>
          </p:cNvSpPr>
          <p:nvPr/>
        </p:nvSpPr>
        <p:spPr bwMode="auto">
          <a:xfrm>
            <a:off x="1228725" y="3379788"/>
            <a:ext cx="16144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cs typeface="Arial" pitchFamily="34" charset="0"/>
              </a:rPr>
              <a:t>Middle name</a:t>
            </a:r>
          </a:p>
        </p:txBody>
      </p:sp>
      <p:sp>
        <p:nvSpPr>
          <p:cNvPr id="20508" name="Rectangle 29"/>
          <p:cNvSpPr>
            <a:spLocks noChangeArrowheads="1"/>
          </p:cNvSpPr>
          <p:nvPr/>
        </p:nvSpPr>
        <p:spPr bwMode="auto">
          <a:xfrm>
            <a:off x="2816225" y="3451225"/>
            <a:ext cx="1379538" cy="2365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9" name="Text Box 30"/>
          <p:cNvSpPr txBox="1">
            <a:spLocks noChangeArrowheads="1"/>
          </p:cNvSpPr>
          <p:nvPr/>
        </p:nvSpPr>
        <p:spPr bwMode="auto">
          <a:xfrm>
            <a:off x="1228725" y="3794125"/>
            <a:ext cx="13192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cs typeface="Arial" pitchFamily="34" charset="0"/>
              </a:rPr>
              <a:t>Last name</a:t>
            </a:r>
          </a:p>
        </p:txBody>
      </p:sp>
      <p:sp>
        <p:nvSpPr>
          <p:cNvPr id="20510" name="Rectangle 31"/>
          <p:cNvSpPr>
            <a:spLocks noChangeArrowheads="1"/>
          </p:cNvSpPr>
          <p:nvPr/>
        </p:nvSpPr>
        <p:spPr bwMode="auto">
          <a:xfrm>
            <a:off x="2816225" y="3865563"/>
            <a:ext cx="1863725" cy="2365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1" name="Text Box 32"/>
          <p:cNvSpPr txBox="1">
            <a:spLocks noChangeArrowheads="1"/>
          </p:cNvSpPr>
          <p:nvPr/>
        </p:nvSpPr>
        <p:spPr bwMode="auto">
          <a:xfrm>
            <a:off x="1228725" y="4206875"/>
            <a:ext cx="8318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cs typeface="Arial" pitchFamily="34" charset="0"/>
              </a:rPr>
              <a:t>Street</a:t>
            </a:r>
          </a:p>
        </p:txBody>
      </p:sp>
      <p:sp>
        <p:nvSpPr>
          <p:cNvPr id="20512" name="Rectangle 33"/>
          <p:cNvSpPr>
            <a:spLocks noChangeArrowheads="1"/>
          </p:cNvSpPr>
          <p:nvPr/>
        </p:nvSpPr>
        <p:spPr bwMode="auto">
          <a:xfrm>
            <a:off x="2816225" y="4278313"/>
            <a:ext cx="2484438" cy="2381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3" name="Rectangle 34"/>
          <p:cNvSpPr>
            <a:spLocks noChangeArrowheads="1"/>
          </p:cNvSpPr>
          <p:nvPr/>
        </p:nvSpPr>
        <p:spPr bwMode="auto">
          <a:xfrm>
            <a:off x="2816225" y="3451225"/>
            <a:ext cx="1379538" cy="2365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4" name="Text Box 35"/>
          <p:cNvSpPr txBox="1">
            <a:spLocks noChangeArrowheads="1"/>
          </p:cNvSpPr>
          <p:nvPr/>
        </p:nvSpPr>
        <p:spPr bwMode="auto">
          <a:xfrm>
            <a:off x="1228725" y="4562475"/>
            <a:ext cx="6492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cs typeface="Arial" pitchFamily="34" charset="0"/>
              </a:rPr>
              <a:t>City</a:t>
            </a:r>
          </a:p>
        </p:txBody>
      </p:sp>
      <p:sp>
        <p:nvSpPr>
          <p:cNvPr id="20515" name="Rectangle 36"/>
          <p:cNvSpPr>
            <a:spLocks noChangeArrowheads="1"/>
          </p:cNvSpPr>
          <p:nvPr/>
        </p:nvSpPr>
        <p:spPr bwMode="auto">
          <a:xfrm>
            <a:off x="2816225" y="4633913"/>
            <a:ext cx="1863725" cy="2365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Text Box 37"/>
          <p:cNvSpPr txBox="1">
            <a:spLocks noChangeArrowheads="1"/>
          </p:cNvSpPr>
          <p:nvPr/>
        </p:nvSpPr>
        <p:spPr bwMode="auto">
          <a:xfrm>
            <a:off x="1228725" y="4976813"/>
            <a:ext cx="15367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cs typeface="Arial" pitchFamily="34" charset="0"/>
              </a:rPr>
              <a:t>State/county</a:t>
            </a:r>
          </a:p>
        </p:txBody>
      </p:sp>
      <p:sp>
        <p:nvSpPr>
          <p:cNvPr id="20517" name="Rectangle 38"/>
          <p:cNvSpPr>
            <a:spLocks noChangeArrowheads="1"/>
          </p:cNvSpPr>
          <p:nvPr/>
        </p:nvSpPr>
        <p:spPr bwMode="auto">
          <a:xfrm>
            <a:off x="2816225" y="5048250"/>
            <a:ext cx="758825" cy="2365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8" name="AutoShape 3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474788" y="5500688"/>
            <a:ext cx="636587" cy="455612"/>
          </a:xfrm>
          <a:prstGeom prst="actionButtonBlank">
            <a:avLst/>
          </a:prstGeom>
          <a:solidFill>
            <a:schemeClr val="folHlink">
              <a:alpha val="50195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1">
                <a:latin typeface="Times New Roman" pitchFamily="18" charset="0"/>
                <a:cs typeface="Arial" pitchFamily="34" charset="0"/>
              </a:rPr>
              <a:t>OK</a:t>
            </a:r>
          </a:p>
        </p:txBody>
      </p:sp>
      <p:sp>
        <p:nvSpPr>
          <p:cNvPr id="20519" name="AutoShape 4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397250" y="5502275"/>
            <a:ext cx="906463" cy="454025"/>
          </a:xfrm>
          <a:prstGeom prst="actionButtonBlank">
            <a:avLst/>
          </a:prstGeom>
          <a:solidFill>
            <a:schemeClr val="folHlink">
              <a:alpha val="50195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1">
                <a:latin typeface="Times New Roman" pitchFamily="18" charset="0"/>
                <a:cs typeface="Arial" pitchFamily="34" charset="0"/>
              </a:rPr>
              <a:t>Apply</a:t>
            </a:r>
          </a:p>
        </p:txBody>
      </p:sp>
      <p:sp>
        <p:nvSpPr>
          <p:cNvPr id="20520" name="AutoShape 4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602288" y="5470525"/>
            <a:ext cx="990600" cy="455613"/>
          </a:xfrm>
          <a:prstGeom prst="actionButtonBlank">
            <a:avLst/>
          </a:prstGeom>
          <a:solidFill>
            <a:schemeClr val="folHlink">
              <a:alpha val="50195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1">
                <a:latin typeface="Times New Roman" pitchFamily="18" charset="0"/>
                <a:cs typeface="Arial" pitchFamily="34" charset="0"/>
              </a:rPr>
              <a:t>Cancel</a:t>
            </a:r>
          </a:p>
        </p:txBody>
      </p:sp>
      <p:sp>
        <p:nvSpPr>
          <p:cNvPr id="20521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815263" y="5470525"/>
            <a:ext cx="763587" cy="455613"/>
          </a:xfrm>
          <a:prstGeom prst="actionButtonBlank">
            <a:avLst/>
          </a:prstGeom>
          <a:solidFill>
            <a:schemeClr val="folHlink">
              <a:alpha val="50195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1">
                <a:latin typeface="Times New Roman" pitchFamily="18" charset="0"/>
                <a:cs typeface="Arial" pitchFamily="34" charset="0"/>
              </a:rPr>
              <a:t>Help</a:t>
            </a:r>
          </a:p>
        </p:txBody>
      </p:sp>
      <p:sp>
        <p:nvSpPr>
          <p:cNvPr id="20522" name="Rectangle 43"/>
          <p:cNvSpPr>
            <a:spLocks noChangeArrowheads="1"/>
          </p:cNvSpPr>
          <p:nvPr/>
        </p:nvSpPr>
        <p:spPr bwMode="auto">
          <a:xfrm>
            <a:off x="76200" y="6629400"/>
            <a:ext cx="6288088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pPr eaLnBrk="1" hangingPunct="1"/>
            <a:r>
              <a:rPr lang="en-US" sz="1000">
                <a:latin typeface="Times New Roman" pitchFamily="18" charset="0"/>
                <a:cs typeface="Arial" pitchFamily="34" charset="0"/>
              </a:rPr>
              <a:t>Adapted from </a:t>
            </a:r>
            <a:r>
              <a:rPr lang="en-US" sz="1000" i="1">
                <a:latin typeface="Times New Roman" pitchFamily="18" charset="0"/>
                <a:cs typeface="Arial" pitchFamily="34" charset="0"/>
              </a:rPr>
              <a:t>Software Engineering: An Object-Oriented Perspective </a:t>
            </a:r>
            <a:r>
              <a:rPr lang="en-US" sz="1000">
                <a:latin typeface="Times New Roman" pitchFamily="18" charset="0"/>
                <a:cs typeface="Arial" pitchFamily="34" charset="0"/>
              </a:rPr>
              <a:t>by Eric J. Braude (Wiley 2001), with permission.</a:t>
            </a:r>
          </a:p>
        </p:txBody>
      </p:sp>
      <p:sp>
        <p:nvSpPr>
          <p:cNvPr id="20523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content is all there…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246562" y="3962400"/>
            <a:ext cx="1143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cs typeface="Arial" pitchFamily="34" charset="0"/>
              </a:rPr>
              <a:t>checking</a:t>
            </a:r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4041775" y="4149725"/>
            <a:ext cx="136525" cy="1143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025775" y="5622925"/>
            <a:ext cx="636587" cy="455613"/>
          </a:xfrm>
          <a:prstGeom prst="actionButtonBlank">
            <a:avLst/>
          </a:prstGeom>
          <a:solidFill>
            <a:schemeClr val="folHlink">
              <a:alpha val="50195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1">
                <a:latin typeface="Times New Roman" pitchFamily="18" charset="0"/>
                <a:cs typeface="Arial" pitchFamily="34" charset="0"/>
              </a:rPr>
              <a:t>OK</a:t>
            </a:r>
          </a:p>
        </p:txBody>
      </p:sp>
      <p:sp>
        <p:nvSpPr>
          <p:cNvPr id="21509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856037" y="5622925"/>
            <a:ext cx="906463" cy="455613"/>
          </a:xfrm>
          <a:prstGeom prst="actionButtonBlank">
            <a:avLst/>
          </a:prstGeom>
          <a:solidFill>
            <a:schemeClr val="folHlink">
              <a:alpha val="50195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1">
                <a:latin typeface="Times New Roman" pitchFamily="18" charset="0"/>
                <a:cs typeface="Arial" pitchFamily="34" charset="0"/>
              </a:rPr>
              <a:t>Apply</a:t>
            </a:r>
          </a:p>
        </p:txBody>
      </p:sp>
      <p:sp>
        <p:nvSpPr>
          <p:cNvPr id="21510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946650" y="5622925"/>
            <a:ext cx="990600" cy="455613"/>
          </a:xfrm>
          <a:prstGeom prst="actionButtonBlank">
            <a:avLst/>
          </a:prstGeom>
          <a:solidFill>
            <a:schemeClr val="folHlink">
              <a:alpha val="50195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1">
                <a:latin typeface="Times New Roman" pitchFamily="18" charset="0"/>
                <a:cs typeface="Arial" pitchFamily="34" charset="0"/>
              </a:rPr>
              <a:t>Cancel</a:t>
            </a:r>
          </a:p>
        </p:txBody>
      </p:sp>
      <p:sp>
        <p:nvSpPr>
          <p:cNvPr id="21511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149975" y="5622925"/>
            <a:ext cx="763587" cy="455613"/>
          </a:xfrm>
          <a:prstGeom prst="actionButtonBlank">
            <a:avLst/>
          </a:prstGeom>
          <a:solidFill>
            <a:schemeClr val="folHlink">
              <a:alpha val="50195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1">
                <a:latin typeface="Times New Roman" pitchFamily="18" charset="0"/>
                <a:cs typeface="Arial" pitchFamily="34" charset="0"/>
              </a:rPr>
              <a:t>Help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3768725" y="3867150"/>
            <a:ext cx="2455862" cy="1473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6361112" y="3867150"/>
            <a:ext cx="2457450" cy="1473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3905250" y="3695700"/>
            <a:ext cx="1616075" cy="3968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cs typeface="Arial" pitchFamily="34" charset="0"/>
              </a:rPr>
              <a:t>Account type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6497637" y="3695700"/>
            <a:ext cx="1239838" cy="3968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cs typeface="Arial" pitchFamily="34" charset="0"/>
              </a:rPr>
              <a:t>Privileges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4246562" y="4267200"/>
            <a:ext cx="8747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cs typeface="Arial" pitchFamily="34" charset="0"/>
              </a:rPr>
              <a:t>saving</a:t>
            </a:r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4041775" y="4421188"/>
            <a:ext cx="136525" cy="1143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4246562" y="4572000"/>
            <a:ext cx="17557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cs typeface="Arial" pitchFamily="34" charset="0"/>
              </a:rPr>
              <a:t>money market</a:t>
            </a:r>
          </a:p>
        </p:txBody>
      </p:sp>
      <p:sp>
        <p:nvSpPr>
          <p:cNvPr id="21519" name="Oval 15"/>
          <p:cNvSpPr>
            <a:spLocks noChangeArrowheads="1"/>
          </p:cNvSpPr>
          <p:nvPr/>
        </p:nvSpPr>
        <p:spPr bwMode="auto">
          <a:xfrm>
            <a:off x="4041775" y="4705350"/>
            <a:ext cx="136525" cy="1127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4246562" y="4876800"/>
            <a:ext cx="5524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cs typeface="Arial" pitchFamily="34" charset="0"/>
              </a:rPr>
              <a:t>CD</a:t>
            </a:r>
          </a:p>
        </p:txBody>
      </p:sp>
      <p:sp>
        <p:nvSpPr>
          <p:cNvPr id="21521" name="Oval 17"/>
          <p:cNvSpPr>
            <a:spLocks noChangeArrowheads="1"/>
          </p:cNvSpPr>
          <p:nvPr/>
        </p:nvSpPr>
        <p:spPr bwMode="auto">
          <a:xfrm>
            <a:off x="4041775" y="4987925"/>
            <a:ext cx="136525" cy="1143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6837362" y="4038600"/>
            <a:ext cx="12969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cs typeface="Arial" pitchFamily="34" charset="0"/>
              </a:rPr>
              <a:t>newsletter</a:t>
            </a:r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6661150" y="4217988"/>
            <a:ext cx="136525" cy="114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6837362" y="4419600"/>
            <a:ext cx="11985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cs typeface="Arial" pitchFamily="34" charset="0"/>
              </a:rPr>
              <a:t>discounts</a:t>
            </a:r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6661150" y="4546600"/>
            <a:ext cx="136525" cy="114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6837362" y="4724400"/>
            <a:ext cx="14176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cs typeface="Arial" pitchFamily="34" charset="0"/>
              </a:rPr>
              <a:t>quick loans</a:t>
            </a:r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6661150" y="4899025"/>
            <a:ext cx="136525" cy="1127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1174750" y="3867150"/>
            <a:ext cx="2457450" cy="1473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1311275" y="3695700"/>
            <a:ext cx="989012" cy="3968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cs typeface="Arial" pitchFamily="34" charset="0"/>
              </a:rPr>
              <a:t>Branch</a:t>
            </a:r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1562100" y="4092575"/>
            <a:ext cx="11144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cs typeface="Arial" pitchFamily="34" charset="0"/>
              </a:rPr>
              <a:t>Main St.</a:t>
            </a:r>
          </a:p>
        </p:txBody>
      </p:sp>
      <p:sp>
        <p:nvSpPr>
          <p:cNvPr id="21531" name="Oval 27"/>
          <p:cNvSpPr>
            <a:spLocks noChangeArrowheads="1"/>
          </p:cNvSpPr>
          <p:nvPr/>
        </p:nvSpPr>
        <p:spPr bwMode="auto">
          <a:xfrm>
            <a:off x="1447800" y="4206875"/>
            <a:ext cx="136525" cy="1127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1549400" y="4421188"/>
            <a:ext cx="9874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cs typeface="Arial" pitchFamily="34" charset="0"/>
              </a:rPr>
              <a:t>Elm St.</a:t>
            </a:r>
          </a:p>
        </p:txBody>
      </p:sp>
      <p:sp>
        <p:nvSpPr>
          <p:cNvPr id="21533" name="Oval 29"/>
          <p:cNvSpPr>
            <a:spLocks noChangeArrowheads="1"/>
          </p:cNvSpPr>
          <p:nvPr/>
        </p:nvSpPr>
        <p:spPr bwMode="auto">
          <a:xfrm>
            <a:off x="1447800" y="4535488"/>
            <a:ext cx="136525" cy="1127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1539875" y="4762500"/>
            <a:ext cx="107156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cs typeface="Arial" pitchFamily="34" charset="0"/>
              </a:rPr>
              <a:t>High St.</a:t>
            </a:r>
          </a:p>
        </p:txBody>
      </p:sp>
      <p:sp>
        <p:nvSpPr>
          <p:cNvPr id="21535" name="Oval 31"/>
          <p:cNvSpPr>
            <a:spLocks noChangeArrowheads="1"/>
          </p:cNvSpPr>
          <p:nvPr/>
        </p:nvSpPr>
        <p:spPr bwMode="auto">
          <a:xfrm>
            <a:off x="1447800" y="4875213"/>
            <a:ext cx="136525" cy="1127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990600" y="1371600"/>
            <a:ext cx="2243137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u="sng">
                <a:latin typeface="Times New Roman" pitchFamily="18" charset="0"/>
                <a:cs typeface="Arial" pitchFamily="34" charset="0"/>
              </a:rPr>
              <a:t>New Customers</a:t>
            </a:r>
          </a:p>
        </p:txBody>
      </p:sp>
      <p:sp>
        <p:nvSpPr>
          <p:cNvPr id="21537" name="Rectangle 33"/>
          <p:cNvSpPr>
            <a:spLocks noChangeArrowheads="1"/>
          </p:cNvSpPr>
          <p:nvPr/>
        </p:nvSpPr>
        <p:spPr bwMode="auto">
          <a:xfrm>
            <a:off x="1174750" y="2052638"/>
            <a:ext cx="3003550" cy="1473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8" name="Text Box 34"/>
          <p:cNvSpPr txBox="1">
            <a:spLocks noChangeArrowheads="1"/>
          </p:cNvSpPr>
          <p:nvPr/>
        </p:nvSpPr>
        <p:spPr bwMode="auto">
          <a:xfrm>
            <a:off x="1311275" y="1881188"/>
            <a:ext cx="819150" cy="3968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cs typeface="Arial" pitchFamily="34" charset="0"/>
              </a:rPr>
              <a:t>Name</a:t>
            </a:r>
          </a:p>
        </p:txBody>
      </p:sp>
      <p:sp>
        <p:nvSpPr>
          <p:cNvPr id="21539" name="Text Box 35"/>
          <p:cNvSpPr txBox="1">
            <a:spLocks noChangeArrowheads="1"/>
          </p:cNvSpPr>
          <p:nvPr/>
        </p:nvSpPr>
        <p:spPr bwMode="auto">
          <a:xfrm>
            <a:off x="1311275" y="2278063"/>
            <a:ext cx="7048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cs typeface="Arial" pitchFamily="34" charset="0"/>
              </a:rPr>
              <a:t>First</a:t>
            </a:r>
          </a:p>
        </p:txBody>
      </p:sp>
      <p:sp>
        <p:nvSpPr>
          <p:cNvPr id="21540" name="Rectangle 36"/>
          <p:cNvSpPr>
            <a:spLocks noChangeArrowheads="1"/>
          </p:cNvSpPr>
          <p:nvPr/>
        </p:nvSpPr>
        <p:spPr bwMode="auto">
          <a:xfrm>
            <a:off x="2265362" y="2362200"/>
            <a:ext cx="1365250" cy="2270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1" name="Text Box 37"/>
          <p:cNvSpPr txBox="1">
            <a:spLocks noChangeArrowheads="1"/>
          </p:cNvSpPr>
          <p:nvPr/>
        </p:nvSpPr>
        <p:spPr bwMode="auto">
          <a:xfrm>
            <a:off x="1311275" y="2619375"/>
            <a:ext cx="9588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cs typeface="Arial" pitchFamily="34" charset="0"/>
              </a:rPr>
              <a:t>Middle</a:t>
            </a:r>
          </a:p>
        </p:txBody>
      </p:sp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1311275" y="3016250"/>
            <a:ext cx="6635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cs typeface="Arial" pitchFamily="34" charset="0"/>
              </a:rPr>
              <a:t>Last</a:t>
            </a:r>
          </a:p>
        </p:txBody>
      </p:sp>
      <p:sp>
        <p:nvSpPr>
          <p:cNvPr id="21543" name="Rectangle 39"/>
          <p:cNvSpPr>
            <a:spLocks noChangeArrowheads="1"/>
          </p:cNvSpPr>
          <p:nvPr/>
        </p:nvSpPr>
        <p:spPr bwMode="auto">
          <a:xfrm>
            <a:off x="2265362" y="3048000"/>
            <a:ext cx="1843088" cy="2270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2265362" y="2743200"/>
            <a:ext cx="1365250" cy="2270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5" name="Rectangle 41"/>
          <p:cNvSpPr>
            <a:spLocks noChangeArrowheads="1"/>
          </p:cNvSpPr>
          <p:nvPr/>
        </p:nvSpPr>
        <p:spPr bwMode="auto">
          <a:xfrm>
            <a:off x="4519612" y="2052638"/>
            <a:ext cx="4298950" cy="1473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6" name="Text Box 42"/>
          <p:cNvSpPr txBox="1">
            <a:spLocks noChangeArrowheads="1"/>
          </p:cNvSpPr>
          <p:nvPr/>
        </p:nvSpPr>
        <p:spPr bwMode="auto">
          <a:xfrm>
            <a:off x="4656137" y="1881188"/>
            <a:ext cx="1073150" cy="3968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cs typeface="Arial" pitchFamily="34" charset="0"/>
              </a:rPr>
              <a:t>Address</a:t>
            </a:r>
          </a:p>
        </p:txBody>
      </p:sp>
      <p:sp>
        <p:nvSpPr>
          <p:cNvPr id="21547" name="Text Box 43"/>
          <p:cNvSpPr txBox="1">
            <a:spLocks noChangeArrowheads="1"/>
          </p:cNvSpPr>
          <p:nvPr/>
        </p:nvSpPr>
        <p:spPr bwMode="auto">
          <a:xfrm>
            <a:off x="4660900" y="2290763"/>
            <a:ext cx="8318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cs typeface="Arial" pitchFamily="34" charset="0"/>
              </a:rPr>
              <a:t>Street</a:t>
            </a:r>
          </a:p>
        </p:txBody>
      </p:sp>
      <p:sp>
        <p:nvSpPr>
          <p:cNvPr id="21548" name="Rectangle 44"/>
          <p:cNvSpPr>
            <a:spLocks noChangeArrowheads="1"/>
          </p:cNvSpPr>
          <p:nvPr/>
        </p:nvSpPr>
        <p:spPr bwMode="auto">
          <a:xfrm>
            <a:off x="6088062" y="2359025"/>
            <a:ext cx="2525713" cy="2270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9" name="Text Box 45"/>
          <p:cNvSpPr txBox="1">
            <a:spLocks noChangeArrowheads="1"/>
          </p:cNvSpPr>
          <p:nvPr/>
        </p:nvSpPr>
        <p:spPr bwMode="auto">
          <a:xfrm>
            <a:off x="4660900" y="2630488"/>
            <a:ext cx="6492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cs typeface="Arial" pitchFamily="34" charset="0"/>
              </a:rPr>
              <a:t>City</a:t>
            </a:r>
          </a:p>
        </p:txBody>
      </p:sp>
      <p:sp>
        <p:nvSpPr>
          <p:cNvPr id="21550" name="Rectangle 46"/>
          <p:cNvSpPr>
            <a:spLocks noChangeArrowheads="1"/>
          </p:cNvSpPr>
          <p:nvPr/>
        </p:nvSpPr>
        <p:spPr bwMode="auto">
          <a:xfrm>
            <a:off x="6088062" y="2698750"/>
            <a:ext cx="1838325" cy="2270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1" name="Text Box 47"/>
          <p:cNvSpPr txBox="1">
            <a:spLocks noChangeArrowheads="1"/>
          </p:cNvSpPr>
          <p:nvPr/>
        </p:nvSpPr>
        <p:spPr bwMode="auto">
          <a:xfrm>
            <a:off x="4660900" y="3027363"/>
            <a:ext cx="15367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cs typeface="Arial" pitchFamily="34" charset="0"/>
              </a:rPr>
              <a:t>State/county</a:t>
            </a:r>
          </a:p>
        </p:txBody>
      </p:sp>
      <p:sp>
        <p:nvSpPr>
          <p:cNvPr id="21552" name="Rectangle 48"/>
          <p:cNvSpPr>
            <a:spLocks noChangeArrowheads="1"/>
          </p:cNvSpPr>
          <p:nvPr/>
        </p:nvSpPr>
        <p:spPr bwMode="auto">
          <a:xfrm>
            <a:off x="6227762" y="3124200"/>
            <a:ext cx="611188" cy="2270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3" name="Rectangle 49"/>
          <p:cNvSpPr>
            <a:spLocks noChangeArrowheads="1"/>
          </p:cNvSpPr>
          <p:nvPr/>
        </p:nvSpPr>
        <p:spPr bwMode="auto">
          <a:xfrm>
            <a:off x="969962" y="6135688"/>
            <a:ext cx="6288088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pPr eaLnBrk="1" hangingPunct="1"/>
            <a:r>
              <a:rPr lang="en-US" sz="1000">
                <a:latin typeface="Times New Roman" pitchFamily="18" charset="0"/>
                <a:cs typeface="Arial" pitchFamily="34" charset="0"/>
              </a:rPr>
              <a:t>Adapted from </a:t>
            </a:r>
            <a:r>
              <a:rPr lang="en-US" sz="1000" i="1">
                <a:latin typeface="Times New Roman" pitchFamily="18" charset="0"/>
                <a:cs typeface="Arial" pitchFamily="34" charset="0"/>
              </a:rPr>
              <a:t>Software Engineering: An Object-Oriented Perspective </a:t>
            </a:r>
            <a:r>
              <a:rPr lang="en-US" sz="1000">
                <a:latin typeface="Times New Roman" pitchFamily="18" charset="0"/>
                <a:cs typeface="Arial" pitchFamily="34" charset="0"/>
              </a:rPr>
              <a:t>by Eric J. Braude (Wiley 2001), with permission.</a:t>
            </a:r>
          </a:p>
        </p:txBody>
      </p:sp>
      <p:sp>
        <p:nvSpPr>
          <p:cNvPr id="21554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But it can be better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of White Space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advice than you could ever want</a:t>
            </a:r>
          </a:p>
          <a:p>
            <a:pPr lvl="1" eaLnBrk="1" hangingPunct="1"/>
            <a:r>
              <a:rPr lang="en-US" smtClean="0"/>
              <a:t>Active and passive</a:t>
            </a:r>
          </a:p>
          <a:p>
            <a:pPr lvl="1" eaLnBrk="1" hangingPunct="1"/>
            <a:r>
              <a:rPr lang="en-US" smtClean="0"/>
              <a:t>Classy vs. mass-produced</a:t>
            </a:r>
          </a:p>
          <a:p>
            <a:pPr lvl="1" eaLnBrk="1" hangingPunct="1"/>
            <a:r>
              <a:rPr lang="en-US" smtClean="0"/>
              <a:t>Clutter or incomplete </a:t>
            </a:r>
          </a:p>
          <a:p>
            <a:pPr lvl="1" eaLnBrk="1" hangingPunct="1"/>
            <a:r>
              <a:rPr lang="en-US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93038" cy="7762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GUI Screen Design Process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Know Your User or Client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Understand the Business Function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Understand the Principles of Good Screen Design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Select the Proper Kinds of Windows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Develop System Menus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Select the Proper Device-Based Controls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Select the Proper Screen-Based Controls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Organize and Lay Out Windows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Choose the Proper Colors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Create Meaningful Icons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Provide Effective Messages, Feedback, Guidance, and Language Translation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Test, Test, and Retest 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003925" y="6051550"/>
            <a:ext cx="1528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Wilbert Galitz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Visualization and Information Design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to present results</a:t>
            </a:r>
          </a:p>
          <a:p>
            <a:pPr lvl="1" eaLnBrk="1" hangingPunct="1"/>
            <a:r>
              <a:rPr lang="en-US" dirty="0" smtClean="0"/>
              <a:t>Visualization usually refers to dynamically created results</a:t>
            </a:r>
          </a:p>
          <a:p>
            <a:pPr lvl="2" eaLnBrk="1" hangingPunct="1"/>
            <a:r>
              <a:rPr lang="en-US" dirty="0" smtClean="0"/>
              <a:t>Data</a:t>
            </a:r>
          </a:p>
          <a:p>
            <a:pPr lvl="2" eaLnBrk="1" hangingPunct="1"/>
            <a:r>
              <a:rPr lang="en-US" dirty="0" smtClean="0"/>
              <a:t>Information</a:t>
            </a:r>
          </a:p>
          <a:p>
            <a:pPr lvl="1" eaLnBrk="1" hangingPunct="1"/>
            <a:r>
              <a:rPr lang="en-US" dirty="0" smtClean="0"/>
              <a:t>Information design usually refers to crafted piece</a:t>
            </a:r>
          </a:p>
          <a:p>
            <a:pPr lvl="2" eaLnBrk="1" hangingPunct="1"/>
            <a:r>
              <a:rPr lang="en-US" dirty="0" smtClean="0">
                <a:hlinkClick r:id="rId2"/>
              </a:rPr>
              <a:t>Edward </a:t>
            </a:r>
            <a:r>
              <a:rPr lang="en-US" dirty="0" err="1" smtClean="0">
                <a:hlinkClick r:id="rId2"/>
              </a:rPr>
              <a:t>Tufte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Minard: Napoleon’s March to Moscow</a:t>
            </a:r>
          </a:p>
        </p:txBody>
      </p:sp>
      <p:sp>
        <p:nvSpPr>
          <p:cNvPr id="24579" name="Text Box 7"/>
          <p:cNvSpPr txBox="1">
            <a:spLocks noChangeArrowheads="1"/>
          </p:cNvSpPr>
          <p:nvPr/>
        </p:nvSpPr>
        <p:spPr bwMode="auto">
          <a:xfrm>
            <a:off x="381000" y="6096000"/>
            <a:ext cx="8610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sz="1600"/>
              <a:t> Width of band shows size of army at each position. </a:t>
            </a:r>
          </a:p>
          <a:p>
            <a:pPr>
              <a:buFontTx/>
              <a:buChar char="-"/>
            </a:pPr>
            <a:r>
              <a:rPr lang="en-US" sz="1600"/>
              <a:t> Black band shows retreat tied to temperature and time</a:t>
            </a:r>
            <a:endParaRPr lang="en-US"/>
          </a:p>
        </p:txBody>
      </p:sp>
      <p:pic>
        <p:nvPicPr>
          <p:cNvPr id="24580" name="Picture 6" descr="http://www.ddg.com/LIS/InfoDesignF96/Kelvin/Napoleon/napo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05000"/>
            <a:ext cx="736123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Good Design?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Let’s look at designs you like</a:t>
            </a:r>
          </a:p>
          <a:p>
            <a:r>
              <a:rPr lang="en-US" dirty="0" smtClean="0"/>
              <a:t>… and those you don’t</a:t>
            </a:r>
          </a:p>
          <a:p>
            <a:pPr lvl="1"/>
            <a:r>
              <a:rPr lang="en-US" dirty="0" smtClean="0">
                <a:hlinkClick r:id="rId2"/>
              </a:rPr>
              <a:t>Top 10 list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Biggest Mistakes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52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2971800" y="1219200"/>
            <a:ext cx="6172200" cy="4953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912813" y="265113"/>
            <a:ext cx="6434137" cy="1158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defTabSz="822325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4000">
                <a:solidFill>
                  <a:srgbClr val="00B0B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oudita Sans Heavy SF" charset="0"/>
              </a:rPr>
              <a:t>The UI Iceberg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5486400" y="2209800"/>
            <a:ext cx="1128713" cy="320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822325">
              <a:spcAft>
                <a:spcPct val="15000"/>
              </a:spcAft>
              <a:defRPr/>
            </a:pPr>
            <a:r>
              <a:rPr lang="en-US" sz="21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Visuals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5257800" y="3048000"/>
            <a:ext cx="1755775" cy="688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822325">
              <a:spcAft>
                <a:spcPct val="15000"/>
              </a:spcAft>
              <a:defRPr/>
            </a:pPr>
            <a:r>
              <a:rPr lang="en-US" sz="21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Interaction</a:t>
            </a:r>
          </a:p>
          <a:p>
            <a:pPr defTabSz="822325">
              <a:spcAft>
                <a:spcPct val="15000"/>
              </a:spcAft>
              <a:defRPr/>
            </a:pPr>
            <a:r>
              <a:rPr lang="en-US" sz="21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Techniques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5410200" y="4648200"/>
            <a:ext cx="1997075" cy="320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822325">
              <a:spcAft>
                <a:spcPct val="15000"/>
              </a:spcAft>
              <a:defRPr/>
            </a:pPr>
            <a:r>
              <a:rPr lang="en-US" sz="21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Object Model</a:t>
            </a:r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6858000" y="2362200"/>
            <a:ext cx="2112962" cy="1716088"/>
          </a:xfrm>
          <a:prstGeom prst="irregularSeal1">
            <a:avLst/>
          </a:prstGeom>
          <a:gradFill rotWithShape="0">
            <a:gsLst>
              <a:gs pos="0">
                <a:srgbClr val="D8FFFF"/>
              </a:gs>
              <a:gs pos="100000">
                <a:srgbClr val="BA76F7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22325">
              <a:spcAft>
                <a:spcPct val="15000"/>
              </a:spcAf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Feel</a:t>
            </a:r>
          </a:p>
          <a:p>
            <a:pPr algn="ctr" defTabSz="822325">
              <a:spcAft>
                <a:spcPct val="15000"/>
              </a:spcAf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30%</a:t>
            </a:r>
          </a:p>
        </p:txBody>
      </p:sp>
      <p:sp>
        <p:nvSpPr>
          <p:cNvPr id="5128" name="AutoShape 8"/>
          <p:cNvSpPr>
            <a:spLocks noChangeArrowheads="1"/>
          </p:cNvSpPr>
          <p:nvPr/>
        </p:nvSpPr>
        <p:spPr bwMode="auto">
          <a:xfrm>
            <a:off x="5867400" y="685800"/>
            <a:ext cx="2114550" cy="1716088"/>
          </a:xfrm>
          <a:prstGeom prst="irregularSeal1">
            <a:avLst/>
          </a:prstGeom>
          <a:gradFill rotWithShape="0">
            <a:gsLst>
              <a:gs pos="0">
                <a:srgbClr val="D8FFFF"/>
              </a:gs>
              <a:gs pos="100000">
                <a:srgbClr val="BA76F7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22325">
              <a:spcAft>
                <a:spcPct val="15000"/>
              </a:spcAft>
            </a:pPr>
            <a:r>
              <a:rPr lang="en-US" sz="1700" dirty="0">
                <a:solidFill>
                  <a:srgbClr val="000000"/>
                </a:solidFill>
                <a:latin typeface="Arial" pitchFamily="34" charset="0"/>
              </a:rPr>
              <a:t>Look</a:t>
            </a:r>
          </a:p>
          <a:p>
            <a:pPr algn="ctr" defTabSz="822325">
              <a:spcAft>
                <a:spcPct val="15000"/>
              </a:spcAft>
            </a:pPr>
            <a:r>
              <a:rPr lang="en-US" sz="1700" dirty="0">
                <a:solidFill>
                  <a:srgbClr val="000000"/>
                </a:solidFill>
                <a:latin typeface="Arial" pitchFamily="34" charset="0"/>
              </a:rPr>
              <a:t>10%</a:t>
            </a:r>
          </a:p>
        </p:txBody>
      </p:sp>
      <p:sp>
        <p:nvSpPr>
          <p:cNvPr id="5129" name="AutoShape 9"/>
          <p:cNvSpPr>
            <a:spLocks noChangeArrowheads="1"/>
          </p:cNvSpPr>
          <p:nvPr/>
        </p:nvSpPr>
        <p:spPr bwMode="auto">
          <a:xfrm>
            <a:off x="3200400" y="4343400"/>
            <a:ext cx="2655888" cy="2170112"/>
          </a:xfrm>
          <a:prstGeom prst="irregularSeal1">
            <a:avLst/>
          </a:prstGeom>
          <a:gradFill rotWithShape="0">
            <a:gsLst>
              <a:gs pos="0">
                <a:srgbClr val="D8FFFF"/>
              </a:gs>
              <a:gs pos="100000">
                <a:srgbClr val="BA76F7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22325">
              <a:spcAft>
                <a:spcPct val="15000"/>
              </a:spcAf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The things you use</a:t>
            </a:r>
          </a:p>
          <a:p>
            <a:pPr algn="ctr" defTabSz="822325">
              <a:spcAft>
                <a:spcPct val="15000"/>
              </a:spcAft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60%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715963" y="2011363"/>
            <a:ext cx="3494087" cy="3010055"/>
          </a:xfrm>
          <a:prstGeom prst="rect">
            <a:avLst/>
          </a:prstGeom>
          <a:noFill/>
          <a:ln w="1778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49225" indent="-149225" defTabSz="822325">
              <a:spcAft>
                <a:spcPct val="15000"/>
              </a:spcAft>
              <a:buClr>
                <a:srgbClr val="00B0BC"/>
              </a:buClr>
              <a:buSzPct val="100000"/>
              <a:buFont typeface="Wingdings" pitchFamily="2" charset="2"/>
              <a:buChar char="Ÿ"/>
            </a:pPr>
            <a:r>
              <a:rPr lang="en-US" sz="2400" dirty="0">
                <a:latin typeface="Stamford SF" charset="0"/>
              </a:rPr>
              <a:t>Toolkits and style guides help with look and feel, the tip of the usability iceberg.</a:t>
            </a:r>
          </a:p>
          <a:p>
            <a:pPr marL="149225" indent="-149225" defTabSz="822325">
              <a:spcAft>
                <a:spcPct val="15000"/>
              </a:spcAft>
              <a:buClr>
                <a:srgbClr val="00B0BC"/>
              </a:buClr>
              <a:buSzPct val="100000"/>
              <a:buFont typeface="Wingdings" pitchFamily="2" charset="2"/>
              <a:buChar char="Ÿ"/>
            </a:pPr>
            <a:r>
              <a:rPr lang="en-US" sz="2400" dirty="0">
                <a:latin typeface="Stamford SF" charset="0"/>
              </a:rPr>
              <a:t>Real usability gains come from system and application objects perceived by users.</a:t>
            </a:r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2971800" y="6172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5181600" y="2667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4343400" y="40386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Consider well-known sites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the object model?</a:t>
            </a:r>
          </a:p>
          <a:p>
            <a:pPr lvl="1" eaLnBrk="1" hangingPunct="1"/>
            <a:r>
              <a:rPr lang="en-US" dirty="0" err="1" smtClean="0">
                <a:hlinkClick r:id="rId2"/>
              </a:rPr>
              <a:t>Ebay</a:t>
            </a:r>
            <a:endParaRPr lang="en-US" dirty="0" smtClean="0"/>
          </a:p>
          <a:p>
            <a:pPr lvl="1" eaLnBrk="1" hangingPunct="1"/>
            <a:r>
              <a:rPr lang="en-US" dirty="0" smtClean="0">
                <a:hlinkClick r:id="rId3"/>
              </a:rPr>
              <a:t>Amazon</a:t>
            </a:r>
            <a:endParaRPr lang="en-US" dirty="0" smtClean="0"/>
          </a:p>
          <a:p>
            <a:pPr lvl="1" eaLnBrk="1" hangingPunct="1"/>
            <a:r>
              <a:rPr lang="en-US" dirty="0" smtClean="0">
                <a:hlinkClick r:id="rId4"/>
              </a:rPr>
              <a:t>Facebook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198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User Interface Models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Object-action</a:t>
            </a:r>
          </a:p>
          <a:p>
            <a:pPr lvl="1" eaLnBrk="1" hangingPunct="1"/>
            <a:r>
              <a:rPr lang="en-US" dirty="0" smtClean="0"/>
              <a:t>Choose the object and then the action to perform</a:t>
            </a:r>
          </a:p>
          <a:p>
            <a:pPr lvl="1" eaLnBrk="1" hangingPunct="1"/>
            <a:r>
              <a:rPr lang="en-US" dirty="0" smtClean="0">
                <a:solidFill>
                  <a:schemeClr val="hlink"/>
                </a:solidFill>
              </a:rPr>
              <a:t>Windows GUI: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chemeClr val="hlink"/>
                </a:solidFill>
              </a:rPr>
              <a:t>select the file, right click for actions</a:t>
            </a:r>
          </a:p>
          <a:p>
            <a:pPr eaLnBrk="1" hangingPunct="1"/>
            <a:r>
              <a:rPr lang="en-US" dirty="0" smtClean="0"/>
              <a:t>Action-object</a:t>
            </a:r>
          </a:p>
          <a:p>
            <a:pPr lvl="1" eaLnBrk="1" hangingPunct="1"/>
            <a:r>
              <a:rPr lang="en-US" dirty="0" smtClean="0"/>
              <a:t>Choose the action and then the object</a:t>
            </a:r>
          </a:p>
          <a:p>
            <a:pPr lvl="1" eaLnBrk="1" hangingPunct="1"/>
            <a:r>
              <a:rPr lang="en-US" dirty="0" smtClean="0">
                <a:solidFill>
                  <a:schemeClr val="hlink"/>
                </a:solidFill>
              </a:rPr>
              <a:t>Windows command line: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chemeClr val="hlink"/>
                </a:solidFill>
              </a:rPr>
              <a:t>“copy” </a:t>
            </a:r>
            <a:r>
              <a:rPr lang="en-US" dirty="0" err="1" smtClean="0">
                <a:solidFill>
                  <a:schemeClr val="hlink"/>
                </a:solidFill>
              </a:rPr>
              <a:t>file_a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err="1" smtClean="0">
                <a:solidFill>
                  <a:schemeClr val="hlink"/>
                </a:solidFill>
              </a:rPr>
              <a:t>file_b</a:t>
            </a:r>
            <a:endParaRPr lang="en-US" dirty="0">
              <a:solidFill>
                <a:schemeClr val="hlink"/>
              </a:solidFill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dirty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Fundamental Concepts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8100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What the user needs to do</a:t>
            </a:r>
          </a:p>
          <a:p>
            <a:pPr eaLnBrk="1" hangingPunct="1"/>
            <a:r>
              <a:rPr lang="en-US" dirty="0" smtClean="0"/>
              <a:t>The order that he does it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Is it natural?</a:t>
            </a:r>
          </a:p>
          <a:p>
            <a:pPr eaLnBrk="1" hangingPunct="1"/>
            <a:r>
              <a:rPr lang="en-US" dirty="0" smtClean="0"/>
              <a:t>How much does he have to remember?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3848" y="2438400"/>
            <a:ext cx="4700033" cy="330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GUI or not to GUI?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often is the task done?</a:t>
            </a:r>
          </a:p>
          <a:p>
            <a:pPr eaLnBrk="1" hangingPunct="1"/>
            <a:r>
              <a:rPr lang="en-US" dirty="0" smtClean="0"/>
              <a:t>How many objects are done at a time?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Physical limitations</a:t>
            </a:r>
          </a:p>
          <a:p>
            <a:pPr eaLnBrk="1" hangingPunct="1"/>
            <a:r>
              <a:rPr lang="en-US" dirty="0" smtClean="0"/>
              <a:t>Environment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4883888"/>
            <a:ext cx="4040188" cy="8382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Text</a:t>
            </a: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645025" y="4883888"/>
            <a:ext cx="4041775" cy="8382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Other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1905000"/>
            <a:ext cx="4040188" cy="2826488"/>
          </a:xfrm>
        </p:spPr>
        <p:txBody>
          <a:bodyPr/>
          <a:lstStyle/>
          <a:p>
            <a:r>
              <a:rPr lang="en-US" dirty="0" smtClean="0"/>
              <a:t>Command line</a:t>
            </a:r>
          </a:p>
          <a:p>
            <a:r>
              <a:rPr lang="en-US" dirty="0" smtClean="0"/>
              <a:t>Question and answer</a:t>
            </a:r>
          </a:p>
          <a:p>
            <a:r>
              <a:rPr lang="en-US" dirty="0" smtClean="0"/>
              <a:t>Form based</a:t>
            </a:r>
          </a:p>
          <a:p>
            <a:r>
              <a:rPr lang="en-US" dirty="0" smtClean="0"/>
              <a:t>Menu</a:t>
            </a:r>
          </a:p>
          <a:p>
            <a:r>
              <a:rPr lang="en-US" dirty="0" smtClean="0"/>
              <a:t>Natural language</a:t>
            </a:r>
          </a:p>
          <a:p>
            <a:r>
              <a:rPr lang="en-US" dirty="0" smtClean="0"/>
              <a:t>Speech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645025" y="1905000"/>
            <a:ext cx="4041775" cy="2826488"/>
          </a:xfrm>
        </p:spPr>
        <p:txBody>
          <a:bodyPr/>
          <a:lstStyle/>
          <a:p>
            <a:r>
              <a:rPr lang="en-US" dirty="0" smtClean="0"/>
              <a:t>GUI</a:t>
            </a:r>
          </a:p>
          <a:p>
            <a:r>
              <a:rPr lang="en-US" dirty="0" smtClean="0"/>
              <a:t>Gesture</a:t>
            </a:r>
          </a:p>
          <a:p>
            <a:r>
              <a:rPr lang="en-US" dirty="0" smtClean="0"/>
              <a:t>Virtual reality</a:t>
            </a:r>
          </a:p>
          <a:p>
            <a:r>
              <a:rPr lang="en-US" dirty="0" smtClean="0"/>
              <a:t>Augmented reality</a:t>
            </a:r>
          </a:p>
          <a:p>
            <a:r>
              <a:rPr lang="en-US" dirty="0" smtClean="0"/>
              <a:t>Ubiquitous (unaware)</a:t>
            </a:r>
          </a:p>
          <a:p>
            <a:r>
              <a:rPr lang="en-US" dirty="0" smtClean="0"/>
              <a:t>Perceptual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Styles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Good Screen Design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Consistency: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/>
              <a:t>use of pull-downs vs. entry</a:t>
            </a:r>
          </a:p>
          <a:p>
            <a:pPr eaLnBrk="1" hangingPunct="1"/>
            <a:r>
              <a:rPr lang="en-US" dirty="0" smtClean="0"/>
              <a:t>Starting in the upper left corner: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/>
              <a:t>first thing to fill in</a:t>
            </a:r>
          </a:p>
          <a:p>
            <a:pPr eaLnBrk="1" hangingPunct="1"/>
            <a:r>
              <a:rPr lang="en-US" dirty="0" smtClean="0"/>
              <a:t>Simple navigation</a:t>
            </a:r>
          </a:p>
          <a:p>
            <a:pPr lvl="1" eaLnBrk="1" hangingPunct="1"/>
            <a:r>
              <a:rPr lang="en-US" dirty="0" smtClean="0"/>
              <a:t>Grouping and alignment</a:t>
            </a:r>
          </a:p>
          <a:p>
            <a:pPr lvl="1" eaLnBrk="1" hangingPunct="1"/>
            <a:r>
              <a:rPr lang="en-US" dirty="0" smtClean="0"/>
              <a:t>Keep related issues together</a:t>
            </a:r>
          </a:p>
          <a:p>
            <a:r>
              <a:rPr lang="en-US" dirty="0" smtClean="0"/>
              <a:t>Hierarchy </a:t>
            </a:r>
            <a:r>
              <a:rPr lang="en-US" dirty="0"/>
              <a:t>for importance</a:t>
            </a:r>
          </a:p>
          <a:p>
            <a:r>
              <a:rPr lang="en-US" dirty="0" smtClean="0"/>
              <a:t>Pleasing </a:t>
            </a:r>
            <a:r>
              <a:rPr lang="en-US" dirty="0"/>
              <a:t>visuals</a:t>
            </a:r>
          </a:p>
          <a:p>
            <a:r>
              <a:rPr lang="en-US" dirty="0" smtClean="0"/>
              <a:t>Captions for clarity</a:t>
            </a:r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1723</TotalTime>
  <Words>688</Words>
  <Application>Microsoft Office PowerPoint</Application>
  <PresentationFormat>On-screen Show (4:3)</PresentationFormat>
  <Paragraphs>189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Technic</vt:lpstr>
      <vt:lpstr>User Interfaces</vt:lpstr>
      <vt:lpstr>What Makes a Good Design?</vt:lpstr>
      <vt:lpstr>PowerPoint Presentation</vt:lpstr>
      <vt:lpstr>Consider well-known sites</vt:lpstr>
      <vt:lpstr>User Interface Models</vt:lpstr>
      <vt:lpstr>Fundamental Concepts</vt:lpstr>
      <vt:lpstr>GUI or not to GUI?</vt:lpstr>
      <vt:lpstr>Interaction Styles</vt:lpstr>
      <vt:lpstr>Good Screen Design</vt:lpstr>
      <vt:lpstr>Three Types of Windows</vt:lpstr>
      <vt:lpstr>Why Classify?</vt:lpstr>
      <vt:lpstr>Rollovers</vt:lpstr>
      <vt:lpstr>The content is all there…</vt:lpstr>
      <vt:lpstr>But it can be better</vt:lpstr>
      <vt:lpstr>Use of White Space</vt:lpstr>
      <vt:lpstr>GUI Screen Design Process</vt:lpstr>
      <vt:lpstr>Visualization and Information Design </vt:lpstr>
      <vt:lpstr>Minard: Napoleon’s March to Moscow</vt:lpstr>
    </vt:vector>
  </TitlesOfParts>
  <Company>University of North Carolina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Department of Computer Science</dc:creator>
  <cp:lastModifiedBy>pozefsky</cp:lastModifiedBy>
  <cp:revision>114</cp:revision>
  <dcterms:created xsi:type="dcterms:W3CDTF">2009-08-26T18:24:12Z</dcterms:created>
  <dcterms:modified xsi:type="dcterms:W3CDTF">2011-10-05T19:06:18Z</dcterms:modified>
</cp:coreProperties>
</file>