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0"/>
  </p:notes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308" r:id="rId13"/>
    <p:sldId id="267" r:id="rId14"/>
    <p:sldId id="269" r:id="rId15"/>
    <p:sldId id="30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6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7" r:id="rId35"/>
    <p:sldId id="298" r:id="rId36"/>
    <p:sldId id="299" r:id="rId37"/>
    <p:sldId id="300" r:id="rId38"/>
    <p:sldId id="30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76815-B9A2-4E33-9D52-E7AAC3B6818D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F3F37-4E2D-40A2-8802-3A0142F6E4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1A2269-903F-4166-BAA0-41EF641E38A9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1E1FE3-1EE6-41BD-BF4C-01D0BFE43D78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193887-682F-4CB2-BF5B-666F76D2F9B8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FCFBB6-D7F1-4A10-8B2C-84FABD81E7ED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970F8-C7BD-4195-B1CA-D4660FDC6293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4F465-51CE-4A9A-9AA8-2096D486FE57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2D2E4E-E9F6-406C-96AA-A28B35D0C325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19FF9D-B7E7-4EFA-9F0F-7F2ECF197B3E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CC707-CBF9-477E-A559-E9AC0A355A64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36BF84-7CFD-4590-9E66-3FAA068A9567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5241A3-3D55-4BD0-97FE-F3E23D2A531E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29343E-3CD6-4DFA-97BC-4D1C95443A0E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EE9583-FB8C-4391-ACCA-B179B9A6312B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5241A3-3D55-4BD0-97FE-F3E23D2A531E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B9D4A9-7EC5-4C45-A38C-BB9F6099809C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B9D16-C625-4A04-BF90-E0F1E5F79AB9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11F61F-6E75-44A3-BE77-502FB8D3AFDB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83666E-E33A-4D2D-8BA1-E11736D257CE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4738A0-65A5-44B5-9C76-DC3C089B042F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BB36F0-E87C-4F9B-ADA8-1B79EE5D672B}" type="slidenum">
              <a:rPr lang="en-US" smtClean="0"/>
              <a:pPr>
                <a:defRPr/>
              </a:pPr>
              <a:t>30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899784-A2FB-42C3-B46C-CE10AB0BCBB6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2E972-E36A-475F-BFB0-55704A9FAB88}" type="slidenum">
              <a:rPr lang="en-US"/>
              <a:pPr/>
              <a:t>34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CF4141-1788-46A1-9C77-83027F70DD92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8A1A0-1523-48A4-AA2E-5E7FA2DC55AA}" type="slidenum">
              <a:rPr lang="en-US"/>
              <a:pPr/>
              <a:t>35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12C31-0494-4748-94EE-5A38ED0699B7}" type="slidenum">
              <a:rPr lang="en-US"/>
              <a:pPr/>
              <a:t>36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ADBEB-EE3C-4698-8DE1-D8DF6B462560}" type="slidenum">
              <a:rPr lang="en-US"/>
              <a:pPr/>
              <a:t>37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BCB354-4709-4C72-925E-D48E88C4F079}" type="slidenum">
              <a:rPr lang="en-US"/>
              <a:pPr/>
              <a:t>38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B89586-D172-440E-BFE9-8BA4BFFE5242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C0340B-AD0F-41E5-A7A5-D8EAF017A990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67B483-B345-4C60-B96B-C93443374173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FA70B6-D921-44C0-893D-2E544D16F276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627701-B743-48DB-933F-89D8EF8D6AFF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1E1FE3-1EE6-41BD-BF4C-01D0BFE43D78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EE23F7-A6DE-4D44-98BC-64CDA1EC0438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scons/files/scons/2.1.0/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ssembla.com/" TargetMode="External"/><Relationship Id="rId5" Type="http://schemas.openxmlformats.org/officeDocument/2006/relationships/hyperlink" Target="http://trac.edgewall.org/" TargetMode="External"/><Relationship Id="rId4" Type="http://schemas.openxmlformats.org/officeDocument/2006/relationships/hyperlink" Target="http://code.google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vs.nongnu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ubversion.apache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make/" TargetMode="External"/><Relationship Id="rId7" Type="http://schemas.openxmlformats.org/officeDocument/2006/relationships/hyperlink" Target="http://freetype.sourceforge.net/ja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orce.com/jam/jam.html" TargetMode="External"/><Relationship Id="rId5" Type="http://schemas.openxmlformats.org/officeDocument/2006/relationships/hyperlink" Target="http://www.cmake.org/" TargetMode="External"/><Relationship Id="rId4" Type="http://schemas.openxmlformats.org/officeDocument/2006/relationships/hyperlink" Target="http://sourceforge.net/projects/scons/files/scons/2.1.0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nt.apache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xubero.com/blog/20060309_Introduction_to_Ant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harpcode.net/OpenSource/SD/Default.asp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nu.org/software/emacs/emac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br>
              <a:rPr lang="en-US" dirty="0" smtClean="0"/>
            </a:br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</a:t>
            </a:r>
            <a:r>
              <a:rPr lang="en-US" dirty="0" smtClean="0"/>
              <a:t>October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 Special Tools Needed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Identify procedures and data needed to</a:t>
            </a:r>
          </a:p>
          <a:p>
            <a:pPr lvl="1" eaLnBrk="1" hangingPunct="1"/>
            <a:r>
              <a:rPr lang="en-US" smtClean="0"/>
              <a:t>add and remove changes</a:t>
            </a:r>
          </a:p>
          <a:p>
            <a:pPr lvl="1" eaLnBrk="1" hangingPunct="1"/>
            <a:r>
              <a:rPr lang="en-US" smtClean="0"/>
              <a:t>identify differences</a:t>
            </a:r>
          </a:p>
          <a:p>
            <a:pPr lvl="1" eaLnBrk="1" hangingPunct="1"/>
            <a:r>
              <a:rPr lang="en-US" smtClean="0"/>
              <a:t>record changes made</a:t>
            </a:r>
          </a:p>
          <a:p>
            <a:pPr lvl="1" eaLnBrk="1" hangingPunct="1"/>
            <a:r>
              <a:rPr lang="en-US" smtClean="0"/>
              <a:t>store different versions</a:t>
            </a:r>
          </a:p>
          <a:p>
            <a:pPr lvl="1" eaLnBrk="1" hangingPunct="1"/>
            <a:r>
              <a:rPr lang="en-US" smtClean="0"/>
              <a:t>get access to one or more versions</a:t>
            </a:r>
          </a:p>
          <a:p>
            <a:pPr lvl="1" eaLnBrk="1" hangingPunct="1"/>
            <a:r>
              <a:rPr lang="en-US" smtClean="0"/>
              <a:t>build any version</a:t>
            </a:r>
          </a:p>
        </p:txBody>
      </p:sp>
    </p:spTree>
    <p:extLst>
      <p:ext uri="{BB962C8B-B14F-4D97-AF65-F5344CB8AC3E}">
        <p14:creationId xmlns:p14="http://schemas.microsoft.com/office/powerpoint/2010/main" val="257320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Two Classes of Tools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Client-Server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Distributed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SVN: Subversion</a:t>
            </a:r>
          </a:p>
          <a:p>
            <a:r>
              <a:rPr lang="en-US" sz="3200" dirty="0" smtClean="0"/>
              <a:t>CVS</a:t>
            </a:r>
            <a:r>
              <a:rPr lang="en-US" sz="3200" dirty="0"/>
              <a:t>: Concurrent Version System</a:t>
            </a:r>
          </a:p>
          <a:p>
            <a:r>
              <a:rPr lang="en-US" sz="3200" dirty="0" smtClean="0"/>
              <a:t>Rational Concert</a:t>
            </a:r>
          </a:p>
          <a:p>
            <a:r>
              <a:rPr lang="en-US" sz="3200" dirty="0" err="1"/>
              <a:t>LibreSource</a:t>
            </a:r>
            <a:r>
              <a:rPr lang="en-US" sz="3200" dirty="0"/>
              <a:t> Synchronizer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Git</a:t>
            </a:r>
            <a:endParaRPr lang="en-US" sz="3200" dirty="0" smtClean="0"/>
          </a:p>
          <a:p>
            <a:r>
              <a:rPr lang="en-US" sz="3200" dirty="0" smtClean="0"/>
              <a:t>Mercurial</a:t>
            </a:r>
          </a:p>
          <a:p>
            <a:r>
              <a:rPr lang="en-US" sz="3200" dirty="0" smtClean="0"/>
              <a:t>Bazaar</a:t>
            </a:r>
          </a:p>
          <a:p>
            <a:r>
              <a:rPr lang="en-US" sz="3200" dirty="0" smtClean="0"/>
              <a:t>Monotone</a:t>
            </a:r>
          </a:p>
          <a:p>
            <a:r>
              <a:rPr lang="en-US" sz="3200" dirty="0" smtClean="0"/>
              <a:t>Fossil</a:t>
            </a:r>
          </a:p>
          <a:p>
            <a:r>
              <a:rPr lang="en-US" sz="3200" dirty="0" err="1" smtClean="0"/>
              <a:t>Darcs</a:t>
            </a:r>
            <a:endParaRPr lang="en-US" sz="3200" dirty="0" smtClean="0"/>
          </a:p>
          <a:p>
            <a:r>
              <a:rPr lang="en-US" sz="3200" dirty="0" err="1" smtClean="0"/>
              <a:t>Codeville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015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And sites </a:t>
            </a:r>
            <a:r>
              <a:rPr lang="en-US" dirty="0" smtClean="0"/>
              <a:t>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 err="1" smtClean="0">
                <a:hlinkClick r:id="rId3"/>
              </a:rPr>
              <a:t>SourceForge</a:t>
            </a:r>
            <a:endParaRPr lang="en-US" sz="4400" dirty="0" smtClean="0"/>
          </a:p>
          <a:p>
            <a:r>
              <a:rPr lang="en-US" sz="4400" dirty="0" smtClean="0">
                <a:hlinkClick r:id="rId4"/>
              </a:rPr>
              <a:t>Google </a:t>
            </a:r>
            <a:r>
              <a:rPr lang="en-US" sz="4400" dirty="0">
                <a:hlinkClick r:id="rId4"/>
              </a:rPr>
              <a:t>code </a:t>
            </a:r>
            <a:endParaRPr lang="en-US" sz="4400" dirty="0"/>
          </a:p>
          <a:p>
            <a:r>
              <a:rPr lang="en-US" sz="4400" dirty="0">
                <a:hlinkClick r:id="rId5"/>
              </a:rPr>
              <a:t>TRAC</a:t>
            </a:r>
            <a:endParaRPr lang="en-US" sz="4400" dirty="0"/>
          </a:p>
          <a:p>
            <a:r>
              <a:rPr lang="en-US" sz="4400" dirty="0" err="1" smtClean="0">
                <a:hlinkClick r:id="rId6"/>
              </a:rPr>
              <a:t>Assembla</a:t>
            </a:r>
            <a:endParaRPr lang="en-US" sz="4400" dirty="0" smtClean="0"/>
          </a:p>
          <a:p>
            <a:r>
              <a:rPr lang="en-US" sz="4400" dirty="0" err="1" smtClean="0">
                <a:hlinkClick r:id="rId7"/>
              </a:rPr>
              <a:t>Github</a:t>
            </a:r>
            <a:endParaRPr lang="en-US" sz="4400" dirty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50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Concurrent Versioning System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Developed in the mid 80s</a:t>
            </a:r>
          </a:p>
          <a:p>
            <a:pPr lvl="1" eaLnBrk="1" hangingPunct="1"/>
            <a:r>
              <a:rPr lang="en-US" dirty="0" smtClean="0"/>
              <a:t>Predecessor RCS (Revision Control System)</a:t>
            </a:r>
          </a:p>
          <a:p>
            <a:pPr lvl="1" eaLnBrk="1" hangingPunct="1"/>
            <a:r>
              <a:rPr lang="en-US" dirty="0" err="1" smtClean="0"/>
              <a:t>Vrije</a:t>
            </a:r>
            <a:r>
              <a:rPr lang="en-US" dirty="0" smtClean="0"/>
              <a:t> University, Amsterdam</a:t>
            </a:r>
          </a:p>
          <a:p>
            <a:pPr eaLnBrk="1" hangingPunct="1"/>
            <a:r>
              <a:rPr lang="en-US" dirty="0" smtClean="0"/>
              <a:t>Now open source</a:t>
            </a:r>
          </a:p>
          <a:p>
            <a:pPr eaLnBrk="1" hangingPunct="1"/>
            <a:r>
              <a:rPr lang="en-US" dirty="0" smtClean="0"/>
              <a:t>For many years, the most commonly used tool</a:t>
            </a:r>
            <a:endParaRPr lang="en-US" dirty="0"/>
          </a:p>
          <a:p>
            <a:r>
              <a:rPr lang="en-US" dirty="0">
                <a:hlinkClick r:id="rId3"/>
              </a:rPr>
              <a:t>http://cvs.nongnu.org/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53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Subversion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800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hlinkClick r:id="rId3"/>
              </a:rPr>
              <a:t>http://subversion.apache.org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pPr>
              <a:lnSpc>
                <a:spcPct val="90000"/>
              </a:lnSpc>
            </a:pPr>
            <a:r>
              <a:rPr lang="en-US" sz="3200" dirty="0" smtClean="0"/>
              <a:t>improved version of CVS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consistent interfaces except for “compelling reasons”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key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everything is versioned: directories and file meta-data as well as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atomic commits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guarantee that all aspects are completed or none 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better performance </a:t>
            </a:r>
          </a:p>
        </p:txBody>
      </p:sp>
    </p:spTree>
    <p:extLst>
      <p:ext uri="{BB962C8B-B14F-4D97-AF65-F5344CB8AC3E}">
        <p14:creationId xmlns:p14="http://schemas.microsoft.com/office/powerpoint/2010/main" val="38795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Linus Torvalds for Linux kernel</a:t>
            </a:r>
          </a:p>
          <a:p>
            <a:r>
              <a:rPr lang="en-US" dirty="0" smtClean="0"/>
              <a:t>Every directory full-fledged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3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SourceForge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Open source development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Free web-based facility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Purchasable software as well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hlinkClick r:id="rId3"/>
              </a:rPr>
              <a:t>SourceForge.net</a:t>
            </a:r>
            <a:r>
              <a:rPr lang="en-US" dirty="0" smtClean="0"/>
              <a:t> supports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CVS and SVN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Compile farm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Trackers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Web site</a:t>
            </a:r>
          </a:p>
        </p:txBody>
      </p:sp>
    </p:spTree>
    <p:extLst>
      <p:ext uri="{BB962C8B-B14F-4D97-AF65-F5344CB8AC3E}">
        <p14:creationId xmlns:p14="http://schemas.microsoft.com/office/powerpoint/2010/main" val="22392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Tools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Version Management</a:t>
            </a:r>
          </a:p>
          <a:p>
            <a:pPr eaLnBrk="1" hangingPunct="1"/>
            <a:r>
              <a:rPr lang="en-US" i="1" smtClean="0">
                <a:solidFill>
                  <a:schemeClr val="folHlink"/>
                </a:solidFill>
              </a:rPr>
              <a:t>Build Systems</a:t>
            </a:r>
          </a:p>
          <a:p>
            <a:pPr eaLnBrk="1" hangingPunct="1"/>
            <a:r>
              <a:rPr lang="en-US" smtClean="0"/>
              <a:t>Integrated Development Environments</a:t>
            </a:r>
          </a:p>
          <a:p>
            <a:pPr eaLnBrk="1" hangingPunct="1"/>
            <a:r>
              <a:rPr lang="en-US" smtClean="0"/>
              <a:t>Document Extraction</a:t>
            </a:r>
          </a:p>
        </p:txBody>
      </p:sp>
    </p:spTree>
    <p:extLst>
      <p:ext uri="{BB962C8B-B14F-4D97-AF65-F5344CB8AC3E}">
        <p14:creationId xmlns:p14="http://schemas.microsoft.com/office/powerpoint/2010/main" val="80487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Build System Functions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configuration</a:t>
            </a:r>
          </a:p>
          <a:p>
            <a:pPr eaLnBrk="1" hangingPunct="1"/>
            <a:r>
              <a:rPr lang="en-US" smtClean="0"/>
              <a:t>Executing</a:t>
            </a:r>
          </a:p>
          <a:p>
            <a:pPr lvl="1" eaLnBrk="1" hangingPunct="1"/>
            <a:r>
              <a:rPr lang="en-US" smtClean="0"/>
              <a:t>preprocessors</a:t>
            </a:r>
          </a:p>
          <a:p>
            <a:pPr lvl="1" eaLnBrk="1" hangingPunct="1"/>
            <a:r>
              <a:rPr lang="en-US" smtClean="0"/>
              <a:t>compilers</a:t>
            </a:r>
          </a:p>
          <a:p>
            <a:pPr lvl="1" eaLnBrk="1" hangingPunct="1"/>
            <a:r>
              <a:rPr lang="en-US" smtClean="0"/>
              <a:t>linkers</a:t>
            </a:r>
          </a:p>
          <a:p>
            <a:pPr eaLnBrk="1" hangingPunct="1"/>
            <a:r>
              <a:rPr lang="en-US" smtClean="0"/>
              <a:t>Manage paths and libraries</a:t>
            </a:r>
          </a:p>
          <a:p>
            <a:pPr eaLnBrk="1" hangingPunct="1"/>
            <a:r>
              <a:rPr lang="en-US" smtClean="0"/>
              <a:t>Create executables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16630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Types of Build Systems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Platform </a:t>
            </a:r>
          </a:p>
          <a:p>
            <a:pPr lvl="1" eaLnBrk="1" hangingPunct="1"/>
            <a:r>
              <a:rPr lang="en-US" smtClean="0"/>
              <a:t>specific </a:t>
            </a:r>
          </a:p>
          <a:p>
            <a:pPr lvl="1" eaLnBrk="1" hangingPunct="1"/>
            <a:r>
              <a:rPr lang="en-US" smtClean="0"/>
              <a:t>independent</a:t>
            </a:r>
          </a:p>
          <a:p>
            <a:pPr eaLnBrk="1" hangingPunct="1"/>
            <a:r>
              <a:rPr lang="en-US" smtClean="0"/>
              <a:t>Part of </a:t>
            </a:r>
          </a:p>
          <a:p>
            <a:pPr lvl="1" eaLnBrk="1" hangingPunct="1"/>
            <a:r>
              <a:rPr lang="en-US" smtClean="0"/>
              <a:t>version management systems </a:t>
            </a:r>
          </a:p>
          <a:p>
            <a:pPr lvl="1" eaLnBrk="1" hangingPunct="1"/>
            <a:r>
              <a:rPr lang="en-US" smtClean="0"/>
              <a:t>integrated development environments</a:t>
            </a:r>
          </a:p>
          <a:p>
            <a:pPr lvl="1" eaLnBrk="1" hangingPunct="1"/>
            <a:r>
              <a:rPr lang="en-US" smtClean="0"/>
              <a:t>nothing (standalone)</a:t>
            </a:r>
          </a:p>
        </p:txBody>
      </p:sp>
    </p:spTree>
    <p:extLst>
      <p:ext uri="{BB962C8B-B14F-4D97-AF65-F5344CB8AC3E}">
        <p14:creationId xmlns:p14="http://schemas.microsoft.com/office/powerpoint/2010/main" val="34296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Platform Specific System: </a:t>
            </a:r>
            <a:br>
              <a:rPr lang="en-US" sz="4000" smtClean="0"/>
            </a:br>
            <a:r>
              <a:rPr lang="en-US" sz="4000" smtClean="0"/>
              <a:t>Unix make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a makefile</a:t>
            </a:r>
          </a:p>
          <a:p>
            <a:pPr lvl="1" eaLnBrk="1" hangingPunct="1"/>
            <a:r>
              <a:rPr lang="en-US" smtClean="0"/>
              <a:t>Can build full systems or parts</a:t>
            </a:r>
          </a:p>
          <a:p>
            <a:pPr lvl="1" eaLnBrk="1" hangingPunct="1"/>
            <a:r>
              <a:rPr lang="en-US" smtClean="0"/>
              <a:t>Defines dependencies</a:t>
            </a:r>
          </a:p>
          <a:p>
            <a:pPr lvl="2" eaLnBrk="1" hangingPunct="1"/>
            <a:r>
              <a:rPr lang="en-US" smtClean="0"/>
              <a:t>Simplest example: object file depends on its source file</a:t>
            </a:r>
          </a:p>
          <a:p>
            <a:pPr lvl="1" eaLnBrk="1" hangingPunct="1"/>
            <a:r>
              <a:rPr lang="en-US" smtClean="0"/>
              <a:t>Executes commands for any (and only) pieces that need to be rebuilt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61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Open Source Systems:</a:t>
            </a:r>
            <a:br>
              <a:rPr lang="en-US" sz="4000" smtClean="0"/>
            </a:br>
            <a:r>
              <a:rPr lang="en-US" sz="4000" smtClean="0"/>
              <a:t>Lots of Them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hlinkClick r:id="rId3"/>
              </a:rPr>
              <a:t>GNU make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Been around for a while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Built in Perl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>
                <a:hlinkClick r:id="rId4"/>
              </a:rPr>
              <a:t>SCons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Python scripts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>
                <a:hlinkClick r:id="rId5"/>
              </a:rPr>
              <a:t>CMake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cross-platform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used in conjunction with the native build environment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hlinkClick r:id="rId6"/>
              </a:rPr>
              <a:t>Jam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 and C++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See also </a:t>
            </a:r>
            <a:r>
              <a:rPr lang="en-US" sz="2000" dirty="0" smtClean="0">
                <a:hlinkClick r:id="rId7"/>
              </a:rPr>
              <a:t>FT Jam</a:t>
            </a:r>
            <a:r>
              <a:rPr lang="en-US" sz="2000" dirty="0" smtClean="0"/>
              <a:t> (additional platforms)</a:t>
            </a:r>
          </a:p>
        </p:txBody>
      </p:sp>
    </p:spTree>
    <p:extLst>
      <p:ext uri="{BB962C8B-B14F-4D97-AF65-F5344CB8AC3E}">
        <p14:creationId xmlns:p14="http://schemas.microsoft.com/office/powerpoint/2010/main" val="37219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Apache Ant: build +++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hlinkClick r:id="rId3"/>
              </a:rPr>
              <a:t>http://ant.apache.org</a:t>
            </a:r>
            <a:endParaRPr lang="en-US" smtClean="0"/>
          </a:p>
          <a:p>
            <a:pPr eaLnBrk="1" hangingPunct="1"/>
            <a:r>
              <a:rPr lang="en-US" smtClean="0">
                <a:hlinkClick r:id="rId4"/>
              </a:rPr>
              <a:t>Introduction</a:t>
            </a:r>
            <a:endParaRPr lang="en-US" smtClean="0"/>
          </a:p>
          <a:p>
            <a:pPr eaLnBrk="1" hangingPunct="1"/>
            <a:r>
              <a:rPr lang="en-US" smtClean="0"/>
              <a:t>Workflow elements</a:t>
            </a:r>
          </a:p>
          <a:p>
            <a:pPr eaLnBrk="1" hangingPunct="1"/>
            <a:r>
              <a:rPr lang="en-US" smtClean="0"/>
              <a:t>XML-based configuration files </a:t>
            </a:r>
          </a:p>
          <a:p>
            <a:pPr eaLnBrk="1" hangingPunct="1"/>
            <a:r>
              <a:rPr lang="en-US" smtClean="0"/>
              <a:t>Java based</a:t>
            </a:r>
          </a:p>
          <a:p>
            <a:pPr lvl="1" eaLnBrk="1" hangingPunct="1"/>
            <a:r>
              <a:rPr lang="en-US" smtClean="0"/>
              <a:t>contains features specifically for J2EE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95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Ant Control Commands </a:t>
            </a:r>
            <a:r>
              <a:rPr lang="en-US" sz="3200" smtClean="0"/>
              <a:t>(sample)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Ant: Runs Ant on a supplied </a:t>
            </a:r>
            <a:r>
              <a:rPr lang="en-US" sz="2800" dirty="0" err="1" smtClean="0"/>
              <a:t>buildfile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AntCall</a:t>
            </a:r>
            <a:r>
              <a:rPr lang="en-US" sz="2800" dirty="0" smtClean="0"/>
              <a:t>: Runs another target within the same </a:t>
            </a:r>
            <a:r>
              <a:rPr lang="en-US" sz="2800" dirty="0" err="1" smtClean="0"/>
              <a:t>buildfile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Exec: Executes a system command (can be OS specific)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Java: Executes a Java class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Parallel: Forks a new thread for another Ant tasks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Sequential: Grouping of commands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Waitfor</a:t>
            </a:r>
            <a:r>
              <a:rPr lang="en-US" sz="2800" dirty="0" smtClean="0"/>
              <a:t>: Blocks execution until a set of specified conditions become true</a:t>
            </a:r>
          </a:p>
        </p:txBody>
      </p:sp>
    </p:spTree>
    <p:extLst>
      <p:ext uri="{BB962C8B-B14F-4D97-AF65-F5344CB8AC3E}">
        <p14:creationId xmlns:p14="http://schemas.microsoft.com/office/powerpoint/2010/main" val="312058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Maven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http://maven.apache.org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eaLnBrk="1" hangingPunct="1"/>
            <a:r>
              <a:rPr lang="en-US" dirty="0" smtClean="0"/>
              <a:t>Often used with Ant</a:t>
            </a:r>
          </a:p>
          <a:p>
            <a:pPr eaLnBrk="1" hangingPunct="1"/>
            <a:r>
              <a:rPr lang="en-US" dirty="0" smtClean="0"/>
              <a:t>Manages dependencies</a:t>
            </a:r>
          </a:p>
          <a:p>
            <a:pPr eaLnBrk="1" hangingPunct="1"/>
            <a:r>
              <a:rPr lang="en-US" dirty="0" smtClean="0"/>
              <a:t>Inherently parallel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Tools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Version Management</a:t>
            </a:r>
          </a:p>
          <a:p>
            <a:pPr eaLnBrk="1" hangingPunct="1"/>
            <a:r>
              <a:rPr lang="en-US" smtClean="0"/>
              <a:t>Build Systems</a:t>
            </a:r>
          </a:p>
          <a:p>
            <a:pPr eaLnBrk="1" hangingPunct="1"/>
            <a:r>
              <a:rPr lang="en-US" i="1" smtClean="0">
                <a:solidFill>
                  <a:schemeClr val="folHlink"/>
                </a:solidFill>
              </a:rPr>
              <a:t>Integrated Development Environments</a:t>
            </a:r>
          </a:p>
          <a:p>
            <a:pPr eaLnBrk="1" hangingPunct="1"/>
            <a:r>
              <a:rPr lang="en-US" smtClean="0"/>
              <a:t>Document Extraction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97862" cy="14620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Integrated Development Environment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What is an IDE?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programming environment integrated into a software application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Normally includes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Source code editor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Compiler and or interpreter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GUI development tools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Build system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May also include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Graphical tools (e.g., class hierarchy diagram)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Debugger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Class browser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Version management system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17797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History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Early programming was not done with IDEs</a:t>
            </a:r>
          </a:p>
          <a:p>
            <a:pPr lvl="1" eaLnBrk="1" hangingPunct="1"/>
            <a:r>
              <a:rPr lang="en-US" smtClean="0"/>
              <a:t>Coding sheets and keypunches</a:t>
            </a:r>
          </a:p>
          <a:p>
            <a:pPr lvl="1" eaLnBrk="1" hangingPunct="1"/>
            <a:r>
              <a:rPr lang="en-US" smtClean="0"/>
              <a:t>Line command make files</a:t>
            </a:r>
          </a:p>
          <a:p>
            <a:pPr eaLnBrk="1" hangingPunct="1"/>
            <a:r>
              <a:rPr lang="en-US" smtClean="0"/>
              <a:t>Hardware enhancements</a:t>
            </a:r>
          </a:p>
          <a:p>
            <a:pPr lvl="1" eaLnBrk="1" hangingPunct="1"/>
            <a:r>
              <a:rPr lang="en-US" smtClean="0"/>
              <a:t>typewriter-like terminals</a:t>
            </a:r>
          </a:p>
          <a:p>
            <a:pPr lvl="1" eaLnBrk="1" hangingPunct="1"/>
            <a:r>
              <a:rPr lang="en-US" smtClean="0"/>
              <a:t>computer screens</a:t>
            </a:r>
          </a:p>
          <a:p>
            <a:pPr eaLnBrk="1" hangingPunct="1"/>
            <a:r>
              <a:rPr lang="en-US" smtClean="0"/>
              <a:t>Which of these enabled IDEs?  Why?</a:t>
            </a:r>
          </a:p>
        </p:txBody>
      </p:sp>
    </p:spTree>
    <p:extLst>
      <p:ext uri="{BB962C8B-B14F-4D97-AF65-F5344CB8AC3E}">
        <p14:creationId xmlns:p14="http://schemas.microsoft.com/office/powerpoint/2010/main" val="29220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Dartmouth Time Sharing System (1964)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Command line system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Supported Basic, Algol and FORTRAN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DTSS commands: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NEW, OLD, LIST, SAVE, RUN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Line starting with number replaced that line in the current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 other commands implied execution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Considered by most people the first IDE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53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Today’s IDEs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Menu-driven</a:t>
            </a:r>
          </a:p>
          <a:p>
            <a:pPr eaLnBrk="1" hangingPunct="1"/>
            <a:r>
              <a:rPr lang="en-US" sz="2800" dirty="0" smtClean="0"/>
              <a:t>Proprietary</a:t>
            </a:r>
          </a:p>
          <a:p>
            <a:pPr lvl="1" eaLnBrk="1" hangingPunct="1"/>
            <a:r>
              <a:rPr lang="en-US" sz="2400" dirty="0" smtClean="0"/>
              <a:t>Microsoft Visual Studio (C#, C++, Visual BASIC)</a:t>
            </a:r>
          </a:p>
          <a:p>
            <a:pPr lvl="1" eaLnBrk="1" hangingPunct="1"/>
            <a:r>
              <a:rPr lang="en-US" sz="2400" dirty="0" smtClean="0"/>
              <a:t>Borland </a:t>
            </a:r>
            <a:r>
              <a:rPr lang="en-US" sz="2400" dirty="0" err="1" smtClean="0"/>
              <a:t>JBuilder</a:t>
            </a:r>
            <a:r>
              <a:rPr lang="en-US" sz="2400" dirty="0" smtClean="0"/>
              <a:t> (Java)</a:t>
            </a:r>
          </a:p>
          <a:p>
            <a:pPr lvl="1" eaLnBrk="1" hangingPunct="1"/>
            <a:r>
              <a:rPr lang="en-US" sz="2400" dirty="0" smtClean="0"/>
              <a:t>Apple </a:t>
            </a:r>
            <a:r>
              <a:rPr lang="en-US" sz="2400" dirty="0" err="1" smtClean="0"/>
              <a:t>XCode</a:t>
            </a:r>
            <a:r>
              <a:rPr lang="en-US" sz="2400" dirty="0" smtClean="0"/>
              <a:t> (Mac OS X)</a:t>
            </a:r>
          </a:p>
          <a:p>
            <a:pPr eaLnBrk="1" hangingPunct="1"/>
            <a:r>
              <a:rPr lang="en-US" sz="2800" dirty="0" smtClean="0"/>
              <a:t>Open Source</a:t>
            </a:r>
          </a:p>
          <a:p>
            <a:pPr lvl="1" eaLnBrk="1" hangingPunct="1"/>
            <a:r>
              <a:rPr lang="en-US" sz="2400" dirty="0" err="1" smtClean="0">
                <a:hlinkClick r:id="rId3"/>
              </a:rPr>
              <a:t>SharpDevelop</a:t>
            </a:r>
            <a:r>
              <a:rPr lang="en-US" sz="2400" dirty="0" smtClean="0"/>
              <a:t> (.NET)</a:t>
            </a:r>
          </a:p>
          <a:p>
            <a:pPr lvl="1" eaLnBrk="1" hangingPunct="1"/>
            <a:r>
              <a:rPr lang="en-US" sz="2400" dirty="0" smtClean="0">
                <a:hlinkClick r:id="rId4"/>
              </a:rPr>
              <a:t>GNU </a:t>
            </a:r>
            <a:r>
              <a:rPr lang="en-US" sz="2400" dirty="0" err="1" smtClean="0">
                <a:hlinkClick r:id="rId4"/>
              </a:rPr>
              <a:t>Emacs</a:t>
            </a:r>
            <a:r>
              <a:rPr lang="en-US" sz="2400" dirty="0" smtClean="0"/>
              <a:t> (Unix) – major modes for languages</a:t>
            </a:r>
          </a:p>
        </p:txBody>
      </p:sp>
    </p:spTree>
    <p:extLst>
      <p:ext uri="{BB962C8B-B14F-4D97-AF65-F5344CB8AC3E}">
        <p14:creationId xmlns:p14="http://schemas.microsoft.com/office/powerpoint/2010/main" val="20760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Tools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chemeClr val="folHlink"/>
                </a:solidFill>
              </a:rPr>
              <a:t>Version Management</a:t>
            </a:r>
          </a:p>
          <a:p>
            <a:pPr eaLnBrk="1" hangingPunct="1"/>
            <a:r>
              <a:rPr lang="en-US" smtClean="0"/>
              <a:t>Build Systems</a:t>
            </a:r>
          </a:p>
          <a:p>
            <a:pPr eaLnBrk="1" hangingPunct="1"/>
            <a:r>
              <a:rPr lang="en-US" smtClean="0"/>
              <a:t>Integrated Development Environments</a:t>
            </a:r>
          </a:p>
          <a:p>
            <a:pPr eaLnBrk="1" hangingPunct="1"/>
            <a:r>
              <a:rPr lang="en-US" smtClean="0"/>
              <a:t>Documentation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275703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Eclipse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hlinkClick r:id="rId3"/>
              </a:rPr>
              <a:t>www.eclipse.org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Both an IDE and an architecture</a:t>
            </a:r>
          </a:p>
          <a:p>
            <a:pPr eaLnBrk="1" hangingPunct="1"/>
            <a:r>
              <a:rPr lang="en-US" sz="2800" dirty="0" smtClean="0"/>
              <a:t>IDEs</a:t>
            </a:r>
          </a:p>
          <a:p>
            <a:pPr lvl="1" eaLnBrk="1" hangingPunct="1"/>
            <a:r>
              <a:rPr lang="en-US" sz="2400" dirty="0" smtClean="0"/>
              <a:t>Java, C++, C, C#, Python, PHP, Perl, Smalltalk, CMFL (</a:t>
            </a:r>
            <a:r>
              <a:rPr lang="en-US" sz="2400" dirty="0" err="1" smtClean="0"/>
              <a:t>Coldfusion</a:t>
            </a:r>
            <a:r>
              <a:rPr lang="en-US" sz="2400" dirty="0" smtClean="0"/>
              <a:t>), Cobol, Fortran, Prolog, </a:t>
            </a:r>
            <a:r>
              <a:rPr lang="en-US" sz="2400" dirty="0" err="1" smtClean="0"/>
              <a:t>Erlang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(you get the idea)</a:t>
            </a:r>
          </a:p>
          <a:p>
            <a:pPr eaLnBrk="1" hangingPunct="1"/>
            <a:r>
              <a:rPr lang="en-US" sz="2800" dirty="0" smtClean="0"/>
              <a:t>IDE built using architecture</a:t>
            </a:r>
          </a:p>
          <a:p>
            <a:pPr lvl="1" eaLnBrk="1" hangingPunct="1"/>
            <a:r>
              <a:rPr lang="en-US" sz="2400" dirty="0" smtClean="0"/>
              <a:t>Enhancements through plug-ins</a:t>
            </a:r>
          </a:p>
        </p:txBody>
      </p:sp>
    </p:spTree>
    <p:extLst>
      <p:ext uri="{BB962C8B-B14F-4D97-AF65-F5344CB8AC3E}">
        <p14:creationId xmlns:p14="http://schemas.microsoft.com/office/powerpoint/2010/main" val="21430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Tools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Version Management</a:t>
            </a:r>
          </a:p>
          <a:p>
            <a:pPr eaLnBrk="1" hangingPunct="1"/>
            <a:r>
              <a:rPr lang="en-US" smtClean="0"/>
              <a:t>Build Systems</a:t>
            </a:r>
          </a:p>
          <a:p>
            <a:pPr eaLnBrk="1" hangingPunct="1"/>
            <a:r>
              <a:rPr lang="en-US" smtClean="0"/>
              <a:t>Integrated Development Environments</a:t>
            </a:r>
          </a:p>
          <a:p>
            <a:pPr eaLnBrk="1" hangingPunct="1"/>
            <a:r>
              <a:rPr lang="en-US" i="1" smtClean="0">
                <a:solidFill>
                  <a:srgbClr val="0070C0"/>
                </a:solidFill>
              </a:rPr>
              <a:t>Documentation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9520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can be extracted?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Documentation</a:t>
            </a:r>
          </a:p>
          <a:p>
            <a:pPr eaLnBrk="1" hangingPunct="1"/>
            <a:r>
              <a:rPr lang="en-US" smtClean="0"/>
              <a:t>Signatures</a:t>
            </a:r>
          </a:p>
          <a:p>
            <a:pPr eaLnBrk="1" hangingPunct="1"/>
            <a:r>
              <a:rPr lang="en-US" smtClean="0"/>
              <a:t>Building interfaces first</a:t>
            </a:r>
          </a:p>
          <a:p>
            <a:pPr lvl="1" eaLnBrk="1" hangingPunct="1"/>
            <a:r>
              <a:rPr lang="en-US" smtClean="0"/>
              <a:t>Initial documentation</a:t>
            </a:r>
          </a:p>
          <a:p>
            <a:pPr eaLnBrk="1" hangingPunct="1"/>
            <a:r>
              <a:rPr lang="en-US" smtClean="0"/>
              <a:t>Tools avoid update issues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Are there drawbacks?</a:t>
            </a:r>
          </a:p>
        </p:txBody>
      </p:sp>
    </p:spTree>
    <p:extLst>
      <p:ext uri="{BB962C8B-B14F-4D97-AF65-F5344CB8AC3E}">
        <p14:creationId xmlns:p14="http://schemas.microsoft.com/office/powerpoint/2010/main" val="26963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Tools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hlinkClick r:id="rId2"/>
              </a:rPr>
              <a:t>Doxygen</a:t>
            </a:r>
            <a:r>
              <a:rPr lang="en-US" dirty="0" smtClean="0"/>
              <a:t> – open source</a:t>
            </a:r>
          </a:p>
          <a:p>
            <a:pPr eaLnBrk="1" hangingPunct="1"/>
            <a:r>
              <a:rPr lang="en-US" dirty="0" err="1" smtClean="0"/>
              <a:t>Javadoc</a:t>
            </a:r>
            <a:r>
              <a:rPr lang="en-US" dirty="0" smtClean="0"/>
              <a:t> – from Sun</a:t>
            </a:r>
          </a:p>
        </p:txBody>
      </p:sp>
    </p:spTree>
    <p:extLst>
      <p:ext uri="{BB962C8B-B14F-4D97-AF65-F5344CB8AC3E}">
        <p14:creationId xmlns:p14="http://schemas.microsoft.com/office/powerpoint/2010/main" val="42336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Ethics</a:t>
            </a:r>
          </a:p>
        </p:txBody>
      </p:sp>
    </p:spTree>
    <p:extLst>
      <p:ext uri="{BB962C8B-B14F-4D97-AF65-F5344CB8AC3E}">
        <p14:creationId xmlns:p14="http://schemas.microsoft.com/office/powerpoint/2010/main" val="512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ACM Code of Ethics and Professionalism</a:t>
            </a:r>
            <a:br>
              <a:rPr lang="en-US" sz="3200" dirty="0"/>
            </a:br>
            <a:r>
              <a:rPr lang="en-US" sz="3200" dirty="0" smtClean="0"/>
              <a:t>                                                                    </a:t>
            </a:r>
            <a:r>
              <a:rPr lang="en-US" sz="2700" dirty="0" smtClean="0"/>
              <a:t>(</a:t>
            </a:r>
            <a:r>
              <a:rPr lang="en-US" sz="2700" dirty="0"/>
              <a:t>Excerpt)</a:t>
            </a:r>
            <a:endParaRPr lang="en-US" sz="320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GENERAL MORAL IMPERATIVES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Contribute to society and human well-being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Avoid harm to others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Be honest and trustworthy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Be fair and take action not to discriminate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Honor property rights including copyrights and patent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Give proper credit for intellectual property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Respect the privacy of others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Honor confidentiality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ORGANIZATIONAL LEADERSHIP IMPERATIVES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Articulate social responsibilities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Enhance the quality of working life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Proper and authorized uses of computing and communication resources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Ensure that those affected by a system have their needs clearly articulated; validate the system to meet requirements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Protect the dignity of users  </a:t>
            </a:r>
          </a:p>
        </p:txBody>
      </p:sp>
    </p:spTree>
    <p:extLst>
      <p:ext uri="{BB962C8B-B14F-4D97-AF65-F5344CB8AC3E}">
        <p14:creationId xmlns:p14="http://schemas.microsoft.com/office/powerpoint/2010/main" val="28402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534400" cy="1066800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</a:pPr>
            <a:r>
              <a:rPr lang="en-US" dirty="0"/>
              <a:t>Intellectual Honesty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</a:t>
            </a:r>
            <a:r>
              <a:rPr lang="en-US" sz="2700" dirty="0" smtClean="0"/>
              <a:t>McConnell</a:t>
            </a:r>
            <a:r>
              <a:rPr lang="en-US" sz="2700" dirty="0"/>
              <a:t>, </a:t>
            </a:r>
            <a:r>
              <a:rPr lang="en-US" sz="2700" i="1" dirty="0"/>
              <a:t>Code </a:t>
            </a:r>
            <a:r>
              <a:rPr lang="en-US" sz="2700" i="1" dirty="0" smtClean="0"/>
              <a:t>Complete</a:t>
            </a:r>
            <a:endParaRPr lang="en-US" sz="27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Refusing to pretend you’re an expert when you’re not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Readily admitting your mistakes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Trying to understand a compiler warning rather than suppressing the message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Clearly understanding your program – not compiling it to see if it works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Providing realistic status reports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Providing realistic schedule estimates and holding your ground when management asks you to adjust them</a:t>
            </a:r>
          </a:p>
        </p:txBody>
      </p:sp>
    </p:spTree>
    <p:extLst>
      <p:ext uri="{BB962C8B-B14F-4D97-AF65-F5344CB8AC3E}">
        <p14:creationId xmlns:p14="http://schemas.microsoft.com/office/powerpoint/2010/main" val="34989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Whistle Blowing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are the alternatives?</a:t>
            </a:r>
          </a:p>
          <a:p>
            <a:r>
              <a:rPr lang="en-US" sz="3200" dirty="0"/>
              <a:t>When is it okay?</a:t>
            </a:r>
          </a:p>
          <a:p>
            <a:r>
              <a:rPr lang="en-US" sz="3200" dirty="0"/>
              <a:t>When is it not a choice?</a:t>
            </a:r>
          </a:p>
        </p:txBody>
      </p:sp>
    </p:spTree>
    <p:extLst>
      <p:ext uri="{BB962C8B-B14F-4D97-AF65-F5344CB8AC3E}">
        <p14:creationId xmlns:p14="http://schemas.microsoft.com/office/powerpoint/2010/main" val="5617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Ethics of a project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intended use</a:t>
            </a:r>
          </a:p>
          <a:p>
            <a:r>
              <a:rPr lang="en-US" sz="3200" dirty="0"/>
              <a:t>potential misuse</a:t>
            </a:r>
          </a:p>
          <a:p>
            <a:r>
              <a:rPr lang="en-US" sz="3200" dirty="0"/>
              <a:t>consequences</a:t>
            </a:r>
          </a:p>
          <a:p>
            <a:r>
              <a:rPr lang="en-US" sz="3200" dirty="0"/>
              <a:t>fairness to the knowing users</a:t>
            </a:r>
          </a:p>
          <a:p>
            <a:r>
              <a:rPr lang="en-US" sz="3200" dirty="0"/>
              <a:t>implications for unknowing users</a:t>
            </a:r>
          </a:p>
        </p:txBody>
      </p:sp>
    </p:spTree>
    <p:extLst>
      <p:ext uri="{BB962C8B-B14F-4D97-AF65-F5344CB8AC3E}">
        <p14:creationId xmlns:p14="http://schemas.microsoft.com/office/powerpoint/2010/main" val="3078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Version Management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Both during and after development</a:t>
            </a:r>
          </a:p>
          <a:p>
            <a:pPr eaLnBrk="1" hangingPunct="1"/>
            <a:r>
              <a:rPr lang="en-US" smtClean="0"/>
              <a:t>Both code and documentation</a:t>
            </a:r>
          </a:p>
          <a:p>
            <a:pPr eaLnBrk="1" hangingPunct="1"/>
            <a:r>
              <a:rPr lang="en-US" smtClean="0"/>
              <a:t>Uses</a:t>
            </a:r>
          </a:p>
          <a:p>
            <a:pPr lvl="1" eaLnBrk="1" hangingPunct="1"/>
            <a:r>
              <a:rPr lang="en-US" smtClean="0"/>
              <a:t>Multi-developer change control</a:t>
            </a:r>
          </a:p>
          <a:p>
            <a:pPr lvl="1" eaLnBrk="1" hangingPunct="1"/>
            <a:r>
              <a:rPr lang="en-US" smtClean="0"/>
              <a:t>Releases</a:t>
            </a:r>
          </a:p>
          <a:p>
            <a:pPr lvl="1" eaLnBrk="1" hangingPunct="1"/>
            <a:r>
              <a:rPr lang="en-US" smtClean="0"/>
              <a:t>Support for different environments</a:t>
            </a:r>
          </a:p>
          <a:p>
            <a:pPr lvl="2" eaLnBrk="1" hangingPunct="1"/>
            <a:r>
              <a:rPr lang="en-US" smtClean="0"/>
              <a:t>Computers</a:t>
            </a:r>
          </a:p>
          <a:p>
            <a:pPr lvl="2" eaLnBrk="1" hangingPunct="1"/>
            <a:r>
              <a:rPr lang="en-US" smtClean="0"/>
              <a:t>Operating systems</a:t>
            </a:r>
          </a:p>
          <a:p>
            <a:pPr lvl="2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84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Top Reasons for Using Version Management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smtClean="0"/>
              <a:t>Bugs which were fixed reappear</a:t>
            </a:r>
          </a:p>
          <a:p>
            <a:pPr eaLnBrk="1" hangingPunct="1"/>
            <a:r>
              <a:rPr lang="en-US" sz="3600" smtClean="0"/>
              <a:t>Latest versions of code overwritten by old versions</a:t>
            </a:r>
          </a:p>
          <a:p>
            <a:pPr eaLnBrk="1" hangingPunct="1"/>
            <a:r>
              <a:rPr lang="en-US" sz="3600" smtClean="0"/>
              <a:t>Which version is the right one? I have so many</a:t>
            </a:r>
          </a:p>
          <a:p>
            <a:pPr eaLnBrk="1" hangingPunct="1"/>
            <a:r>
              <a:rPr lang="en-US" sz="3600" smtClean="0"/>
              <a:t>I have lost my latest changes</a:t>
            </a:r>
          </a:p>
        </p:txBody>
      </p:sp>
    </p:spTree>
    <p:extLst>
      <p:ext uri="{BB962C8B-B14F-4D97-AF65-F5344CB8AC3E}">
        <p14:creationId xmlns:p14="http://schemas.microsoft.com/office/powerpoint/2010/main" val="3728027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Questions Addressed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Development Issues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How do we integrate parallel work?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How do I know which changes were in the code that was being tested?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Who changed this module?  When? Why?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Multi-version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What versions have been made available to people?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How do I assure that all versions get the changes that they need?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What versions need to be re-released to support changes made?</a:t>
            </a:r>
          </a:p>
        </p:txBody>
      </p:sp>
    </p:spTree>
    <p:extLst>
      <p:ext uri="{BB962C8B-B14F-4D97-AF65-F5344CB8AC3E}">
        <p14:creationId xmlns:p14="http://schemas.microsoft.com/office/powerpoint/2010/main" val="5751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Documentation that Needs Version Control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Manuals: need to reflect the variations of the different releases</a:t>
            </a:r>
          </a:p>
          <a:p>
            <a:pPr eaLnBrk="1" hangingPunct="1"/>
            <a:r>
              <a:rPr lang="en-US" smtClean="0"/>
              <a:t>Test data: what tests have been run and what was the result</a:t>
            </a:r>
          </a:p>
          <a:p>
            <a:pPr eaLnBrk="1" hangingPunct="1"/>
            <a:r>
              <a:rPr lang="en-US" smtClean="0"/>
              <a:t>Bug reports</a:t>
            </a:r>
          </a:p>
          <a:p>
            <a:pPr eaLnBrk="1" hangingPunct="1"/>
            <a:r>
              <a:rPr lang="en-US" smtClean="0"/>
              <a:t>Planned changes</a:t>
            </a:r>
          </a:p>
          <a:p>
            <a:pPr eaLnBrk="1" hangingPunct="1"/>
            <a:r>
              <a:rPr lang="en-US" smtClean="0"/>
              <a:t>Any document being edited 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4774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Need a Baseline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Agreed upon document or code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 large project, formally reviewed and agreed upon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 your project, requires consensus agreement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Basis for further development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 large project, changed only through formal change control procedure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 your project, changed when the developer is “comfortable”</a:t>
            </a:r>
          </a:p>
        </p:txBody>
      </p:sp>
    </p:spTree>
    <p:extLst>
      <p:ext uri="{BB962C8B-B14F-4D97-AF65-F5344CB8AC3E}">
        <p14:creationId xmlns:p14="http://schemas.microsoft.com/office/powerpoint/2010/main" val="25590382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When To Start Using Version Control 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Should you use it during unit testing?</a:t>
            </a:r>
          </a:p>
          <a:p>
            <a:pPr lvl="1" eaLnBrk="1" hangingPunct="1"/>
            <a:r>
              <a:rPr lang="en-US" smtClean="0"/>
              <a:t>What is unit testing?</a:t>
            </a:r>
          </a:p>
          <a:p>
            <a:pPr lvl="1" eaLnBrk="1" hangingPunct="1"/>
            <a:r>
              <a:rPr lang="en-US" smtClean="0"/>
              <a:t>How much structure does your unit testing require?</a:t>
            </a:r>
          </a:p>
          <a:p>
            <a:pPr eaLnBrk="1" hangingPunct="1"/>
            <a:r>
              <a:rPr lang="en-US" smtClean="0"/>
              <a:t>If unit testing requires significant infrastructure or scaffolding, it makes sense to start using it very early</a:t>
            </a:r>
          </a:p>
        </p:txBody>
      </p:sp>
    </p:spTree>
    <p:extLst>
      <p:ext uri="{BB962C8B-B14F-4D97-AF65-F5344CB8AC3E}">
        <p14:creationId xmlns:p14="http://schemas.microsoft.com/office/powerpoint/2010/main" val="138789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851</TotalTime>
  <Words>1183</Words>
  <Application>Microsoft Office PowerPoint</Application>
  <PresentationFormat>On-screen Show (4:3)</PresentationFormat>
  <Paragraphs>300</Paragraphs>
  <Slides>38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Technic</vt:lpstr>
      <vt:lpstr>TOOLS ETHICS</vt:lpstr>
      <vt:lpstr>Tools</vt:lpstr>
      <vt:lpstr>Tools</vt:lpstr>
      <vt:lpstr>Version Management</vt:lpstr>
      <vt:lpstr>Top Reasons for Using Version Management</vt:lpstr>
      <vt:lpstr>Questions Addressed</vt:lpstr>
      <vt:lpstr>Documentation that Needs Version Control </vt:lpstr>
      <vt:lpstr>Need a Baseline</vt:lpstr>
      <vt:lpstr>When To Start Using Version Control </vt:lpstr>
      <vt:lpstr>No Special Tools Needed</vt:lpstr>
      <vt:lpstr>Two Classes of Tools</vt:lpstr>
      <vt:lpstr>And sites …</vt:lpstr>
      <vt:lpstr>Concurrent Versioning System</vt:lpstr>
      <vt:lpstr>Subversion</vt:lpstr>
      <vt:lpstr>Git</vt:lpstr>
      <vt:lpstr>SourceForge</vt:lpstr>
      <vt:lpstr>Tools</vt:lpstr>
      <vt:lpstr>Build System Functions</vt:lpstr>
      <vt:lpstr>Types of Build Systems</vt:lpstr>
      <vt:lpstr>Platform Specific System:  Unix make</vt:lpstr>
      <vt:lpstr>Open Source Systems: Lots of Them</vt:lpstr>
      <vt:lpstr>Apache Ant: build +++</vt:lpstr>
      <vt:lpstr>Ant Control Commands (sample)</vt:lpstr>
      <vt:lpstr>Maven</vt:lpstr>
      <vt:lpstr>Tools</vt:lpstr>
      <vt:lpstr>Integrated Development Environment</vt:lpstr>
      <vt:lpstr>History</vt:lpstr>
      <vt:lpstr>Dartmouth Time Sharing System (1964)</vt:lpstr>
      <vt:lpstr>Today’s IDEs</vt:lpstr>
      <vt:lpstr>Eclipse</vt:lpstr>
      <vt:lpstr>Tools</vt:lpstr>
      <vt:lpstr>What can be extracted?</vt:lpstr>
      <vt:lpstr>Tools</vt:lpstr>
      <vt:lpstr>Ethics</vt:lpstr>
      <vt:lpstr>ACM Code of Ethics and Professionalism                                                                     (Excerpt)</vt:lpstr>
      <vt:lpstr>Intellectual Honesty                                 McConnell, Code Complete</vt:lpstr>
      <vt:lpstr>Whistle Blowing</vt:lpstr>
      <vt:lpstr>Ethics of a project</vt:lpstr>
    </vt:vector>
  </TitlesOfParts>
  <Company>University of North Carolina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Computer Science</dc:creator>
  <cp:lastModifiedBy>Diane Pozefsky</cp:lastModifiedBy>
  <cp:revision>43</cp:revision>
  <dcterms:created xsi:type="dcterms:W3CDTF">2009-08-26T18:24:12Z</dcterms:created>
  <dcterms:modified xsi:type="dcterms:W3CDTF">2011-10-12T19:24:34Z</dcterms:modified>
</cp:coreProperties>
</file>