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300" r:id="rId6"/>
    <p:sldId id="29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6815-B9A2-4E33-9D52-E7AAC3B6818D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3F37-4E2D-40A2-8802-3A0142F6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93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F86CD6-CF63-41DC-8065-BE18C515D9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12563-B4BA-43F7-99EA-47F3F9B1568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899A2-E02E-4EC0-8D2B-F9136F01A26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C4B93-9EF3-46F4-843D-AF302187D8B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E009A-1773-41AB-AFED-251B94736AA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D6593-8D13-4947-8059-77EEFD44A5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8ADD2-B4A5-4D17-BEC6-E5E6F10B9AD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F97DD-F159-4232-9099-64ABC540A43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49F3C-78E0-46F2-8EA2-4A0FE768C9A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1E2D5-1B01-4E13-91D8-0B293757E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72C05-ED78-4829-AB66-27BD87D5EC4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B0D7BD-00E2-491B-BBBF-667404B435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92881-CD58-4A36-8FA9-378181B1256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DE3AA7-F214-42FD-830D-041666E4CD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DE3AA7-F214-42FD-830D-041666E4CD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6C2F2-0946-4FB8-B30F-7DA7EFCF974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3301E-BFD1-47FA-A28F-793D6DB5D5A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EFF42-909E-429C-B63D-126D25E5954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90C65-A53B-424A-B665-4D22A64E50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5F90E-38DE-4B17-9B7B-4119C35B01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.arizona.edu/~rubinson/copyright_violations/Go_To_Considered_Harmfu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extremeprogramming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home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st.gov/baldrig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Saltzer/www/publications/Saltzerthumbnail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419536" cy="2301240"/>
          </a:xfrm>
        </p:spPr>
        <p:txBody>
          <a:bodyPr/>
          <a:lstStyle/>
          <a:p>
            <a:r>
              <a:rPr lang="en-US" dirty="0" smtClean="0"/>
              <a:t>Extreme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352" y="1544812"/>
            <a:ext cx="6480048" cy="1752600"/>
          </a:xfrm>
        </p:spPr>
        <p:txBody>
          <a:bodyPr/>
          <a:lstStyle/>
          <a:p>
            <a:r>
              <a:rPr lang="en-US" dirty="0" smtClean="0"/>
              <a:t>17 October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All models address the 4 P’s of Software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03920" cy="39624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3300"/>
                </a:solidFill>
              </a:rPr>
              <a:t>People:</a:t>
            </a:r>
            <a:r>
              <a:rPr lang="en-US" sz="3600" dirty="0" smtClean="0"/>
              <a:t> 	those doing it</a:t>
            </a:r>
          </a:p>
          <a:p>
            <a:pPr eaLnBrk="1" hangingPunct="1"/>
            <a:r>
              <a:rPr lang="en-US" sz="3600" dirty="0" smtClean="0">
                <a:solidFill>
                  <a:srgbClr val="FF3300"/>
                </a:solidFill>
              </a:rPr>
              <a:t>Product:</a:t>
            </a:r>
            <a:r>
              <a:rPr lang="en-US" sz="3600" dirty="0" smtClean="0"/>
              <a:t> 	what is produced</a:t>
            </a:r>
          </a:p>
          <a:p>
            <a:pPr eaLnBrk="1" hangingPunct="1"/>
            <a:r>
              <a:rPr lang="en-US" sz="3600" dirty="0" smtClean="0">
                <a:solidFill>
                  <a:srgbClr val="FF3300"/>
                </a:solidFill>
              </a:rPr>
              <a:t>Process:</a:t>
            </a:r>
            <a:r>
              <a:rPr lang="en-US" sz="3600" dirty="0" smtClean="0"/>
              <a:t> 	manner in which it is done</a:t>
            </a:r>
          </a:p>
          <a:p>
            <a:pPr eaLnBrk="1" hangingPunct="1"/>
            <a:r>
              <a:rPr lang="en-US" sz="3600" dirty="0" smtClean="0">
                <a:solidFill>
                  <a:srgbClr val="FF3300"/>
                </a:solidFill>
              </a:rPr>
              <a:t>Project:</a:t>
            </a:r>
            <a:r>
              <a:rPr lang="en-US" sz="3600" dirty="0" smtClean="0"/>
              <a:t> 	the doing of it</a:t>
            </a:r>
          </a:p>
        </p:txBody>
      </p:sp>
    </p:spTree>
    <p:extLst>
      <p:ext uri="{BB962C8B-B14F-4D97-AF65-F5344CB8AC3E}">
        <p14:creationId xmlns:p14="http://schemas.microsoft.com/office/powerpoint/2010/main" xmlns="" val="35813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Integrated Product Development (IBM)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Originated at GE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Cross-functional teams at all phases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Phased approval (</a:t>
            </a:r>
            <a:r>
              <a:rPr lang="en-US" sz="3600" dirty="0" smtClean="0">
                <a:solidFill>
                  <a:srgbClr val="FFC000"/>
                </a:solidFill>
              </a:rPr>
              <a:t>easy to start, easy to kill</a:t>
            </a:r>
            <a:r>
              <a:rPr lang="en-US" sz="36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Sunset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b="21739"/>
          <a:stretch>
            <a:fillRect/>
          </a:stretch>
        </p:blipFill>
        <p:spPr bwMode="auto">
          <a:xfrm>
            <a:off x="4477052" y="4191000"/>
            <a:ext cx="41063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04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Unified </a:t>
            </a:r>
            <a:r>
              <a:rPr lang="en-US" sz="3600" dirty="0" smtClean="0"/>
              <a:t>(Software Development) </a:t>
            </a:r>
            <a:r>
              <a:rPr lang="en-US" sz="4000" dirty="0" smtClean="0"/>
              <a:t>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8503920" cy="12161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Iterations within phases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4 phases and core workflows for each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2000" y="3131457"/>
            <a:ext cx="1544053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en-US" sz="2000" b="1" dirty="0" smtClean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latin typeface="Times New Roman" pitchFamily="18" charset="0"/>
              </a:rPr>
              <a:t>Requirements</a:t>
            </a:r>
            <a:endParaRPr lang="en-US" sz="14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1400" b="1" dirty="0" smtClean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latin typeface="Times New Roman" pitchFamily="18" charset="0"/>
              </a:rPr>
              <a:t>Analysis</a:t>
            </a:r>
            <a:endParaRPr lang="en-US" sz="1400" b="1" dirty="0">
              <a:latin typeface="Times New Roman" pitchFamily="18" charset="0"/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762000" y="3770086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762000" y="6266543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62000" y="4350657"/>
            <a:ext cx="1544053" cy="1915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</a:pPr>
            <a:endParaRPr lang="en-US" sz="1400" b="1" dirty="0" smtClean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latin typeface="Times New Roman" pitchFamily="18" charset="0"/>
              </a:rPr>
              <a:t>Design</a:t>
            </a:r>
            <a:endParaRPr lang="en-US" sz="14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latin typeface="Times New Roman" pitchFamily="18" charset="0"/>
              </a:rPr>
              <a:t>Implementation</a:t>
            </a:r>
            <a:endParaRPr lang="en-US" sz="14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2000" b="1" dirty="0" smtClean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latin typeface="Times New Roman" pitchFamily="18" charset="0"/>
              </a:rPr>
              <a:t>Test</a:t>
            </a:r>
            <a:endParaRPr lang="en-US" sz="1400" b="1" dirty="0">
              <a:latin typeface="Times New Roman" pitchFamily="18" charset="0"/>
            </a:endParaRPr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762000" y="4350657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762000" y="4931229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762000" y="5685971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>
            <a:off x="762000" y="3131457"/>
            <a:ext cx="8001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"/>
          <p:cNvSpPr>
            <a:spLocks noChangeArrowheads="1"/>
          </p:cNvSpPr>
          <p:nvPr/>
        </p:nvSpPr>
        <p:spPr bwMode="auto">
          <a:xfrm flipV="1">
            <a:off x="5394158" y="6034314"/>
            <a:ext cx="982579" cy="23222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059 w 21600"/>
              <a:gd name="T13" fmla="*/ 6059 h 21600"/>
              <a:gd name="T14" fmla="*/ 15541 w 21600"/>
              <a:gd name="T15" fmla="*/ 15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517" y="21600"/>
                </a:lnTo>
                <a:lnTo>
                  <a:pt x="1308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358816" y="2667000"/>
            <a:ext cx="1333500" cy="359954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Elaboration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306053" y="2667000"/>
            <a:ext cx="1052763" cy="359954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Inception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692316" y="2667000"/>
            <a:ext cx="2175711" cy="359954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Construction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868026" y="2667000"/>
            <a:ext cx="1894974" cy="35814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Transition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 flipV="1">
            <a:off x="2446421" y="3595914"/>
            <a:ext cx="2877553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691 w 21600"/>
              <a:gd name="T13" fmla="*/ 5691 h 21600"/>
              <a:gd name="T14" fmla="*/ 15909 w 21600"/>
              <a:gd name="T15" fmla="*/ 159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1" y="21600"/>
                </a:lnTo>
                <a:lnTo>
                  <a:pt x="1381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 flipV="1">
            <a:off x="2516605" y="4176486"/>
            <a:ext cx="2386263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956 w 21600"/>
              <a:gd name="T13" fmla="*/ 4956 h 21600"/>
              <a:gd name="T14" fmla="*/ 16644 w 21600"/>
              <a:gd name="T15" fmla="*/ 166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312" y="21600"/>
                </a:lnTo>
                <a:lnTo>
                  <a:pt x="15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11"/>
          <p:cNvSpPr>
            <a:spLocks noChangeArrowheads="1"/>
          </p:cNvSpPr>
          <p:nvPr/>
        </p:nvSpPr>
        <p:spPr bwMode="auto">
          <a:xfrm flipV="1">
            <a:off x="2797342" y="4640943"/>
            <a:ext cx="4561974" cy="29028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106 w 21600"/>
              <a:gd name="T13" fmla="*/ 6106 h 21600"/>
              <a:gd name="T14" fmla="*/ 15494 w 21600"/>
              <a:gd name="T15" fmla="*/ 154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612" y="21600"/>
                </a:lnTo>
                <a:lnTo>
                  <a:pt x="129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12"/>
          <p:cNvSpPr>
            <a:spLocks noChangeArrowheads="1"/>
          </p:cNvSpPr>
          <p:nvPr/>
        </p:nvSpPr>
        <p:spPr bwMode="auto">
          <a:xfrm flipV="1">
            <a:off x="2937711" y="5163457"/>
            <a:ext cx="5193632" cy="52251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908 w 21600"/>
              <a:gd name="T13" fmla="*/ 4908 h 21600"/>
              <a:gd name="T14" fmla="*/ 16692 w 21600"/>
              <a:gd name="T15" fmla="*/ 1669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15" y="21600"/>
                </a:lnTo>
                <a:lnTo>
                  <a:pt x="1538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auto">
          <a:xfrm flipV="1">
            <a:off x="3358816" y="6150429"/>
            <a:ext cx="631658" cy="116114"/>
          </a:xfrm>
          <a:custGeom>
            <a:avLst/>
            <a:gdLst>
              <a:gd name="T0" fmla="*/ 2147483647 w 21600"/>
              <a:gd name="T1" fmla="*/ 1332325474 h 21600"/>
              <a:gd name="T2" fmla="*/ 2147483647 w 21600"/>
              <a:gd name="T3" fmla="*/ 2147483647 h 21600"/>
              <a:gd name="T4" fmla="*/ 2147483647 w 21600"/>
              <a:gd name="T5" fmla="*/ 133232547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auto">
          <a:xfrm flipV="1">
            <a:off x="4060658" y="6150429"/>
            <a:ext cx="631658" cy="116114"/>
          </a:xfrm>
          <a:custGeom>
            <a:avLst/>
            <a:gdLst>
              <a:gd name="T0" fmla="*/ 2147483647 w 21600"/>
              <a:gd name="T1" fmla="*/ 1332325474 h 21600"/>
              <a:gd name="T2" fmla="*/ 2147483647 w 21600"/>
              <a:gd name="T3" fmla="*/ 2147483647 h 21600"/>
              <a:gd name="T4" fmla="*/ 2147483647 w 21600"/>
              <a:gd name="T5" fmla="*/ 133232547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AutoShape 15"/>
          <p:cNvSpPr>
            <a:spLocks noChangeArrowheads="1"/>
          </p:cNvSpPr>
          <p:nvPr/>
        </p:nvSpPr>
        <p:spPr bwMode="auto">
          <a:xfrm flipV="1">
            <a:off x="4692316" y="6092371"/>
            <a:ext cx="631658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AutoShape 16"/>
          <p:cNvSpPr>
            <a:spLocks noChangeArrowheads="1"/>
          </p:cNvSpPr>
          <p:nvPr/>
        </p:nvSpPr>
        <p:spPr bwMode="auto">
          <a:xfrm flipV="1">
            <a:off x="6236368" y="5976257"/>
            <a:ext cx="1403684" cy="29028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utoShape 17"/>
          <p:cNvSpPr>
            <a:spLocks noChangeArrowheads="1"/>
          </p:cNvSpPr>
          <p:nvPr/>
        </p:nvSpPr>
        <p:spPr bwMode="auto">
          <a:xfrm flipV="1">
            <a:off x="7218947" y="6092371"/>
            <a:ext cx="1473868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2306053" y="2667000"/>
            <a:ext cx="6456947" cy="359954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4692316" y="3537857"/>
            <a:ext cx="0" cy="348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27"/>
          <p:cNvSpPr>
            <a:spLocks noChangeArrowheads="1"/>
          </p:cNvSpPr>
          <p:nvPr/>
        </p:nvSpPr>
        <p:spPr bwMode="auto">
          <a:xfrm>
            <a:off x="4692316" y="3653971"/>
            <a:ext cx="561474" cy="116114"/>
          </a:xfrm>
          <a:prstGeom prst="rtTriangle">
            <a:avLst/>
          </a:pr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4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90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 Methodologies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Keep only those rules and processes that help</a:t>
            </a:r>
          </a:p>
          <a:p>
            <a:pPr lvl="1" eaLnBrk="1" hangingPunct="1"/>
            <a:r>
              <a:rPr lang="en-US" dirty="0" smtClean="0"/>
              <a:t>Antidote to bureaucracy</a:t>
            </a:r>
          </a:p>
          <a:p>
            <a:pPr lvl="1" eaLnBrk="1" hangingPunct="1"/>
            <a:r>
              <a:rPr lang="en-US" dirty="0" smtClean="0"/>
              <a:t>License to hack</a:t>
            </a:r>
          </a:p>
          <a:p>
            <a:pPr eaLnBrk="1" hangingPunct="1"/>
            <a:r>
              <a:rPr lang="en-US" dirty="0" smtClean="0"/>
              <a:t>Key characteristics</a:t>
            </a:r>
          </a:p>
          <a:p>
            <a:pPr lvl="1" eaLnBrk="1" hangingPunct="1"/>
            <a:r>
              <a:rPr lang="en-US" dirty="0" smtClean="0"/>
              <a:t>Adaptive</a:t>
            </a:r>
          </a:p>
          <a:p>
            <a:pPr lvl="1" eaLnBrk="1" hangingPunct="1"/>
            <a:r>
              <a:rPr lang="en-US" dirty="0" smtClean="0"/>
              <a:t>People-oriented</a:t>
            </a:r>
          </a:p>
        </p:txBody>
      </p:sp>
    </p:spTree>
    <p:extLst>
      <p:ext uri="{BB962C8B-B14F-4D97-AF65-F5344CB8AC3E}">
        <p14:creationId xmlns:p14="http://schemas.microsoft.com/office/powerpoint/2010/main" xmlns="" val="42109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Agile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February 2001</a:t>
            </a:r>
          </a:p>
          <a:p>
            <a:r>
              <a:rPr lang="en-US" dirty="0" smtClean="0"/>
              <a:t>Representatives from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800" dirty="0" smtClean="0"/>
              <a:t>Extreme Programming </a:t>
            </a:r>
          </a:p>
          <a:p>
            <a:pPr lvl="1">
              <a:buNone/>
            </a:pPr>
            <a:r>
              <a:rPr lang="en-US" sz="2800" dirty="0"/>
              <a:t>	</a:t>
            </a:r>
            <a:r>
              <a:rPr lang="en-US" sz="2800" dirty="0" smtClean="0"/>
              <a:t>SCRUM</a:t>
            </a:r>
          </a:p>
          <a:p>
            <a:pPr lvl="1">
              <a:buNone/>
            </a:pPr>
            <a:r>
              <a:rPr lang="en-US" sz="2800" dirty="0"/>
              <a:t>	</a:t>
            </a:r>
            <a:r>
              <a:rPr lang="en-US" sz="2800" dirty="0" smtClean="0"/>
              <a:t>DSDM</a:t>
            </a:r>
          </a:p>
          <a:p>
            <a:pPr lvl="1">
              <a:buNone/>
            </a:pPr>
            <a:r>
              <a:rPr lang="en-US" sz="2800" dirty="0"/>
              <a:t>	</a:t>
            </a:r>
            <a:r>
              <a:rPr lang="en-US" sz="2800" dirty="0" smtClean="0"/>
              <a:t>Adaptive Software Development </a:t>
            </a:r>
          </a:p>
          <a:p>
            <a:pPr lvl="1">
              <a:buNone/>
            </a:pPr>
            <a:r>
              <a:rPr lang="en-US" sz="2800" dirty="0"/>
              <a:t>	</a:t>
            </a:r>
            <a:r>
              <a:rPr lang="en-US" sz="2800" dirty="0" smtClean="0"/>
              <a:t>Crystal</a:t>
            </a:r>
          </a:p>
          <a:p>
            <a:pPr lvl="1">
              <a:buNone/>
            </a:pPr>
            <a:r>
              <a:rPr lang="en-US" sz="2800" dirty="0"/>
              <a:t>	</a:t>
            </a:r>
            <a:r>
              <a:rPr lang="en-US" sz="2800" dirty="0" smtClean="0"/>
              <a:t>Feature-Driven Development</a:t>
            </a:r>
          </a:p>
          <a:p>
            <a:pPr lvl="1">
              <a:buNone/>
            </a:pPr>
            <a:r>
              <a:rPr lang="en-US" sz="2800" dirty="0"/>
              <a:t>	</a:t>
            </a:r>
            <a:r>
              <a:rPr lang="en-US" sz="2800" dirty="0" smtClean="0"/>
              <a:t>Pragmatic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967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Extreme Programming</a:t>
            </a:r>
            <a:endParaRPr lang="en-US" dirty="0"/>
          </a:p>
        </p:txBody>
      </p:sp>
      <p:sp>
        <p:nvSpPr>
          <p:cNvPr id="9219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5679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Extreme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4194048" cy="45720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Complete development process</a:t>
            </a:r>
          </a:p>
          <a:p>
            <a:pPr eaLnBrk="1" hangingPunct="1"/>
            <a:r>
              <a:rPr lang="en-US" dirty="0" smtClean="0"/>
              <a:t>First code drop 2-3 weeks after start </a:t>
            </a:r>
            <a:r>
              <a:rPr lang="en-US" dirty="0" smtClean="0">
                <a:solidFill>
                  <a:srgbClr val="FFC000"/>
                </a:solidFill>
              </a:rPr>
              <a:t>(what is the start?)</a:t>
            </a:r>
          </a:p>
          <a:p>
            <a:pPr eaLnBrk="1" hangingPunct="1"/>
            <a:r>
              <a:rPr lang="en-US" dirty="0" smtClean="0"/>
              <a:t>Customer part of the development team</a:t>
            </a:r>
          </a:p>
          <a:p>
            <a:pPr eaLnBrk="1" hangingPunct="1"/>
            <a:r>
              <a:rPr lang="en-US" dirty="0" smtClean="0"/>
              <a:t>Iterative development to the max</a:t>
            </a:r>
          </a:p>
          <a:p>
            <a:pPr eaLnBrk="1" hangingPunct="1"/>
            <a:r>
              <a:rPr lang="en-US" dirty="0" smtClean="0"/>
              <a:t>Derive requirements with customer through hands-on experimentation</a:t>
            </a:r>
          </a:p>
          <a:p>
            <a:pPr eaLnBrk="1" hangingPunct="1"/>
            <a:r>
              <a:rPr lang="en-US" dirty="0" smtClean="0"/>
              <a:t>Agile methodology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3962400" cy="43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84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655624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Kent Beck considered the inventor</a:t>
            </a:r>
          </a:p>
          <a:p>
            <a:pPr eaLnBrk="1" hangingPunct="1"/>
            <a:r>
              <a:rPr lang="en-US" dirty="0" smtClean="0"/>
              <a:t>Ideas developed in the early 90’s</a:t>
            </a:r>
          </a:p>
          <a:p>
            <a:pPr eaLnBrk="1" hangingPunct="1"/>
            <a:r>
              <a:rPr lang="en-US" dirty="0" smtClean="0"/>
              <a:t>First project at Daimler Chrysler in 1996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524000"/>
            <a:ext cx="17145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48760" y="4114800"/>
            <a:ext cx="2459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Smalltalk</a:t>
            </a:r>
          </a:p>
          <a:p>
            <a:pPr algn="r"/>
            <a:r>
              <a:rPr lang="en-US" dirty="0" smtClean="0"/>
              <a:t>Design patterns</a:t>
            </a:r>
          </a:p>
          <a:p>
            <a:pPr algn="r"/>
            <a:r>
              <a:rPr lang="en-US" dirty="0" smtClean="0"/>
              <a:t>Extreme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 Bills of Rights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Developer has a right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Clear requirements and priorities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Determine how long a requirement will take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Revise estimates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Always produce quality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B2B2B2"/>
                </a:solidFill>
              </a:rPr>
              <a:t>Customer has a right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B2B2B2"/>
                </a:solidFill>
              </a:rPr>
              <a:t>An overall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B2B2B2"/>
                </a:solidFill>
              </a:rPr>
              <a:t>See progress in a running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B2B2B2"/>
                </a:solidFill>
              </a:rPr>
              <a:t>Change requirements and priorities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B2B2B2"/>
                </a:solidFill>
              </a:rPr>
              <a:t>Be informed of changes to schedule and have input as to how to adapt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B2B2B2"/>
                </a:solidFill>
              </a:rPr>
              <a:t>Cancel in the middle and still have something to show for the investment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2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1960’s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60’s 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“Cowboys” wrote software anyway that they could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Difference between best programmers and worst as high as 28:1 (many sources)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1968</a:t>
            </a:r>
          </a:p>
          <a:p>
            <a:pPr lvl="1" eaLnBrk="1" hangingPunct="1"/>
            <a:r>
              <a:rPr lang="en-US" dirty="0" err="1" smtClean="0">
                <a:latin typeface="Arial" charset="0"/>
                <a:cs typeface="Arial" charset="0"/>
              </a:rPr>
              <a:t>Edsger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Dijkstra</a:t>
            </a:r>
            <a:r>
              <a:rPr lang="en-US" dirty="0" smtClean="0">
                <a:latin typeface="Arial" charset="0"/>
                <a:cs typeface="Arial" charset="0"/>
              </a:rPr>
              <a:t>, “</a:t>
            </a:r>
            <a:r>
              <a:rPr lang="en-US" dirty="0" smtClean="0">
                <a:latin typeface="Arial" charset="0"/>
                <a:cs typeface="Arial" charset="0"/>
                <a:hlinkClick r:id="rId3"/>
              </a:rPr>
              <a:t>GOTO Statement Considered Harmful</a:t>
            </a:r>
            <a:r>
              <a:rPr lang="en-US" dirty="0" smtClean="0">
                <a:latin typeface="Arial" charset="0"/>
                <a:cs typeface="Arial" charset="0"/>
              </a:rPr>
              <a:t>” (CACM)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Recognition that rules can improve the average programmer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The start of software engineering?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715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 Bills of Rights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969696"/>
                </a:solidFill>
              </a:rPr>
              <a:t>Developer has a right to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969696"/>
                </a:solidFill>
              </a:rPr>
              <a:t>Clear requirements and priorities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969696"/>
                </a:solidFill>
              </a:rPr>
              <a:t>Determine how long a requirement will take to implement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969696"/>
                </a:solidFill>
              </a:rPr>
              <a:t>Revise estimates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969696"/>
                </a:solidFill>
              </a:rPr>
              <a:t>Always produce quality code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Customer has a right to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An overall plan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See progress in a running system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Change requirements and priorities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Be informed of changes to schedule and have input as to how to adapt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Cancel in the middle and still have something to show for the investment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16019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 Value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Focus on people, not documentation</a:t>
            </a:r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Of process and code</a:t>
            </a:r>
          </a:p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Mechanism to make useful progress</a:t>
            </a:r>
          </a:p>
          <a:p>
            <a:r>
              <a:rPr lang="en-US" dirty="0" smtClean="0"/>
              <a:t>Courage</a:t>
            </a:r>
          </a:p>
          <a:p>
            <a:pPr lvl="1"/>
            <a:r>
              <a:rPr lang="en-US" dirty="0" smtClean="0"/>
              <a:t>To trust in people (</a:t>
            </a:r>
            <a:r>
              <a:rPr lang="en-US" sz="2400" dirty="0" smtClean="0"/>
              <a:t>Bollinger: what you would like to know about software that your life depended 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979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Extreme Programming Flowchart</a:t>
            </a:r>
          </a:p>
        </p:txBody>
      </p:sp>
      <p:pic>
        <p:nvPicPr>
          <p:cNvPr id="4099" name="Picture 6" descr="project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905" t="23167"/>
          <a:stretch>
            <a:fillRect/>
          </a:stretch>
        </p:blipFill>
        <p:spPr>
          <a:xfrm>
            <a:off x="352425" y="1447800"/>
            <a:ext cx="8486775" cy="4191000"/>
          </a:xfrm>
          <a:noFill/>
        </p:spPr>
      </p:pic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572000" y="5791200"/>
            <a:ext cx="409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http://www.extremeprogramming.org/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06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Stories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  <a:p>
            <a:r>
              <a:rPr lang="en-US" dirty="0" smtClean="0"/>
              <a:t>Written by customer</a:t>
            </a:r>
          </a:p>
          <a:p>
            <a:r>
              <a:rPr lang="en-US" dirty="0" smtClean="0"/>
              <a:t>Used for planning </a:t>
            </a:r>
          </a:p>
          <a:p>
            <a:pPr lvl="1"/>
            <a:r>
              <a:rPr lang="en-US" dirty="0" smtClean="0"/>
              <a:t>Developers estimate by story</a:t>
            </a:r>
          </a:p>
          <a:p>
            <a:pPr lvl="1"/>
            <a:r>
              <a:rPr lang="en-US" dirty="0" smtClean="0"/>
              <a:t>Stories basis for iteration</a:t>
            </a:r>
          </a:p>
          <a:p>
            <a:r>
              <a:rPr lang="en-US" dirty="0" smtClean="0"/>
              <a:t>Used to build acceptance tests</a:t>
            </a:r>
          </a:p>
          <a:p>
            <a:pPr lvl="1"/>
            <a:r>
              <a:rPr lang="en-US" dirty="0" smtClean="0"/>
              <a:t>Remember that correctness equals meeting requirements</a:t>
            </a:r>
          </a:p>
        </p:txBody>
      </p:sp>
      <p:pic>
        <p:nvPicPr>
          <p:cNvPr id="5124" name="Picture 4" descr="project"/>
          <p:cNvPicPr>
            <a:picLocks noChangeAspect="1" noChangeArrowheads="1"/>
          </p:cNvPicPr>
          <p:nvPr/>
        </p:nvPicPr>
        <p:blipFill>
          <a:blip r:embed="rId3" cstate="print"/>
          <a:srcRect t="24535"/>
          <a:stretch>
            <a:fillRect/>
          </a:stretch>
        </p:blipFill>
        <p:spPr bwMode="auto">
          <a:xfrm>
            <a:off x="3581400" y="228600"/>
            <a:ext cx="5317412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581400" y="457200"/>
            <a:ext cx="914400" cy="3810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Metaphor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folHlink"/>
                </a:solidFill>
              </a:rPr>
              <a:t>Initial</a:t>
            </a:r>
            <a:r>
              <a:rPr lang="en-US" smtClean="0"/>
              <a:t> system design</a:t>
            </a:r>
          </a:p>
          <a:p>
            <a:r>
              <a:rPr lang="en-US" smtClean="0"/>
              <a:t>About the level that you’re producing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6148" name="Picture 4" descr="project"/>
          <p:cNvPicPr>
            <a:picLocks noChangeAspect="1" noChangeArrowheads="1"/>
          </p:cNvPicPr>
          <p:nvPr/>
        </p:nvPicPr>
        <p:blipFill>
          <a:blip r:embed="rId3" cstate="print"/>
          <a:srcRect t="24535"/>
          <a:stretch>
            <a:fillRect/>
          </a:stretch>
        </p:blipFill>
        <p:spPr bwMode="auto">
          <a:xfrm>
            <a:off x="1447800" y="3124200"/>
            <a:ext cx="7496175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90800" y="4482306"/>
            <a:ext cx="762000" cy="4572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6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Spikes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Technology explorations</a:t>
            </a:r>
          </a:p>
          <a:p>
            <a:r>
              <a:rPr lang="en-US" dirty="0" smtClean="0"/>
              <a:t>Focus on high risk items</a:t>
            </a:r>
          </a:p>
          <a:p>
            <a:r>
              <a:rPr lang="en-US" dirty="0" smtClean="0"/>
              <a:t>Typically considered throw-away code</a:t>
            </a:r>
          </a:p>
          <a:p>
            <a:pPr lvl="1"/>
            <a:r>
              <a:rPr lang="en-US" sz="3000" dirty="0" smtClean="0">
                <a:solidFill>
                  <a:srgbClr val="FFC000"/>
                </a:solidFill>
              </a:rPr>
              <a:t>If not, needs to be agreed to by the whole team</a:t>
            </a:r>
          </a:p>
        </p:txBody>
      </p:sp>
      <p:pic>
        <p:nvPicPr>
          <p:cNvPr id="7172" name="Picture 4" descr="project"/>
          <p:cNvPicPr>
            <a:picLocks noChangeAspect="1" noChangeArrowheads="1"/>
          </p:cNvPicPr>
          <p:nvPr/>
        </p:nvPicPr>
        <p:blipFill>
          <a:blip r:embed="rId3" cstate="print"/>
          <a:srcRect t="24535"/>
          <a:stretch>
            <a:fillRect/>
          </a:stretch>
        </p:blipFill>
        <p:spPr bwMode="auto">
          <a:xfrm>
            <a:off x="3156948" y="4191000"/>
            <a:ext cx="5787027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00400" y="5105400"/>
            <a:ext cx="838200" cy="533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9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776288"/>
          </a:xfrm>
        </p:spPr>
        <p:txBody>
          <a:bodyPr/>
          <a:lstStyle/>
          <a:p>
            <a:r>
              <a:rPr lang="en-US" sz="3600" dirty="0" smtClean="0"/>
              <a:t>Release Planning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327" y="1202644"/>
            <a:ext cx="861364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Each iteration has its own plan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Function </a:t>
            </a:r>
            <a:r>
              <a:rPr lang="en-US" sz="2400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/>
              <a:t> date (other is adjusted accordingly)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(Recall 4 variables: function, date, resources, quality)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Planning adapts as the project progresses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project </a:t>
            </a:r>
            <a:r>
              <a:rPr lang="en-US" sz="2400" b="1" i="1" dirty="0" smtClean="0">
                <a:solidFill>
                  <a:srgbClr val="FF0000"/>
                </a:solidFill>
              </a:rPr>
              <a:t>velocity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Number of user stories and tasks completed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Next iteration looks at planned vs. actual time </a:t>
            </a:r>
            <a:endParaRPr lang="en-US" sz="2400" b="1" i="1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Allowed to plan last iteration’s number for this iteration </a:t>
            </a:r>
          </a:p>
        </p:txBody>
      </p:sp>
      <p:pic>
        <p:nvPicPr>
          <p:cNvPr id="8196" name="Picture 4" descr="project"/>
          <p:cNvPicPr>
            <a:picLocks noChangeAspect="1" noChangeArrowheads="1"/>
          </p:cNvPicPr>
          <p:nvPr/>
        </p:nvPicPr>
        <p:blipFill>
          <a:blip r:embed="rId3" cstate="print"/>
          <a:srcRect t="24535"/>
          <a:stretch>
            <a:fillRect/>
          </a:stretch>
        </p:blipFill>
        <p:spPr bwMode="auto">
          <a:xfrm>
            <a:off x="3073790" y="4800601"/>
            <a:ext cx="587018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192486" y="5589587"/>
            <a:ext cx="609600" cy="3048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1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Structuring Software Development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Few rules helped immensely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Good rules and practices developed over the 70’s and 80’s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If a few rules are good, more are better…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Late 80’s, major focus on process as a key to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  <a:hlinkClick r:id="rId3"/>
              </a:rPr>
              <a:t>ISO 9000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  <a:hlinkClick r:id="rId4"/>
              </a:rPr>
              <a:t>Malcolm </a:t>
            </a:r>
            <a:r>
              <a:rPr lang="en-US" dirty="0" err="1" smtClean="0">
                <a:latin typeface="Arial" charset="0"/>
                <a:cs typeface="Arial" charset="0"/>
                <a:hlinkClick r:id="rId4"/>
              </a:rPr>
              <a:t>Baldrige</a:t>
            </a:r>
            <a:r>
              <a:rPr lang="en-US" dirty="0" smtClean="0">
                <a:latin typeface="Arial" charset="0"/>
                <a:cs typeface="Arial" charset="0"/>
                <a:hlinkClick r:id="rId4"/>
              </a:rPr>
              <a:t> National Quality Award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4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International body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150 national standards organization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US: ANSI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Originally technical standards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Has broadened its scope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xmlns="" val="340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 9000 and 9001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ISO 9000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Generic management system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First published in 1987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Revision in 2000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Not the process but the management of the process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  <a:cs typeface="Arial" charset="0"/>
              </a:rPr>
              <a:t>Compendium of best practices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ISO 9001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requirements that must be fulfilled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Most recent update 2008</a:t>
            </a:r>
          </a:p>
        </p:txBody>
      </p:sp>
    </p:spTree>
    <p:extLst>
      <p:ext uri="{BB962C8B-B14F-4D97-AF65-F5344CB8AC3E}">
        <p14:creationId xmlns:p14="http://schemas.microsoft.com/office/powerpoint/2010/main" xmlns="" val="27499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9001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customer requirement based</a:t>
            </a:r>
          </a:p>
          <a:p>
            <a:pPr lvl="2"/>
            <a:r>
              <a:rPr lang="en-US" dirty="0" smtClean="0"/>
              <a:t>Communication and validation</a:t>
            </a:r>
          </a:p>
          <a:p>
            <a:pPr lvl="1"/>
            <a:r>
              <a:rPr lang="en-US" dirty="0" smtClean="0"/>
              <a:t>internal audits</a:t>
            </a:r>
          </a:p>
          <a:p>
            <a:pPr lvl="2"/>
            <a:r>
              <a:rPr lang="en-US" dirty="0" smtClean="0"/>
              <a:t>evaluation and improvements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 management and effectiveness monitoring</a:t>
            </a:r>
          </a:p>
          <a:p>
            <a:pPr lvl="2"/>
            <a:r>
              <a:rPr lang="en-US" dirty="0" smtClean="0"/>
              <a:t>non-conformances and bad product</a:t>
            </a:r>
          </a:p>
          <a:p>
            <a:r>
              <a:rPr lang="en-US" dirty="0" smtClean="0"/>
              <a:t>quality </a:t>
            </a:r>
            <a:r>
              <a:rPr lang="en-US" dirty="0"/>
              <a:t>policy </a:t>
            </a:r>
            <a:endParaRPr lang="en-US" dirty="0" smtClean="0"/>
          </a:p>
          <a:p>
            <a:pPr lvl="1"/>
            <a:r>
              <a:rPr lang="en-US" dirty="0" smtClean="0"/>
              <a:t>formal </a:t>
            </a:r>
            <a:r>
              <a:rPr lang="en-US" dirty="0"/>
              <a:t>statement from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 smtClean="0"/>
              <a:t>understood </a:t>
            </a:r>
            <a:r>
              <a:rPr lang="en-US" dirty="0"/>
              <a:t>and followed at all levels </a:t>
            </a:r>
            <a:r>
              <a:rPr lang="en-US" dirty="0" smtClean="0"/>
              <a:t>by </a:t>
            </a:r>
            <a:r>
              <a:rPr lang="en-US" dirty="0"/>
              <a:t>all </a:t>
            </a:r>
            <a:r>
              <a:rPr lang="en-US" dirty="0" smtClean="0"/>
              <a:t>employees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to establish employee measurable objectives</a:t>
            </a:r>
            <a:endParaRPr lang="en-US" dirty="0"/>
          </a:p>
          <a:p>
            <a:r>
              <a:rPr lang="en-US" dirty="0" smtClean="0"/>
              <a:t>quality </a:t>
            </a:r>
            <a:r>
              <a:rPr lang="en-US" dirty="0"/>
              <a:t>system </a:t>
            </a:r>
            <a:endParaRPr lang="en-US" dirty="0" smtClean="0"/>
          </a:p>
          <a:p>
            <a:pPr lvl="1"/>
            <a:r>
              <a:rPr lang="en-US" dirty="0" smtClean="0"/>
              <a:t>regularly </a:t>
            </a:r>
            <a:r>
              <a:rPr lang="en-US" dirty="0"/>
              <a:t>audited and evaluated for conformance and </a:t>
            </a:r>
            <a:r>
              <a:rPr lang="en-US" dirty="0" smtClean="0"/>
              <a:t>effectiveness</a:t>
            </a:r>
            <a:endParaRPr lang="en-US" dirty="0"/>
          </a:p>
          <a:p>
            <a:pPr lvl="1"/>
            <a:r>
              <a:rPr lang="en-US" dirty="0" smtClean="0"/>
              <a:t>decisions based on recorded data</a:t>
            </a:r>
          </a:p>
          <a:p>
            <a:pPr lvl="1"/>
            <a:r>
              <a:rPr lang="en-US" dirty="0" smtClean="0"/>
              <a:t>records that trace </a:t>
            </a:r>
            <a:r>
              <a:rPr lang="en-US" dirty="0"/>
              <a:t>raw materials and products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16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" charset="0"/>
                <a:cs typeface="Arial" charset="0"/>
              </a:rPr>
              <a:t>Why not apply to software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Companies started codifying their practices</a:t>
            </a:r>
          </a:p>
          <a:p>
            <a:r>
              <a:rPr lang="en-US" dirty="0" smtClean="0"/>
              <a:t>Large documents and people to manage them</a:t>
            </a:r>
          </a:p>
          <a:p>
            <a:pPr lvl="1"/>
            <a:r>
              <a:rPr lang="en-US" dirty="0" smtClean="0"/>
              <a:t>Rise of the project manager</a:t>
            </a:r>
          </a:p>
          <a:p>
            <a:r>
              <a:rPr lang="en-US" dirty="0" smtClean="0"/>
              <a:t>“Honored in the breach”</a:t>
            </a:r>
          </a:p>
          <a:p>
            <a:r>
              <a:rPr lang="en-US" dirty="0" smtClean="0"/>
              <a:t>More large projects and more late or failed projects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627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1995 Standish Group Study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7048"/>
            <a:ext cx="868984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50% software projects </a:t>
            </a:r>
            <a:r>
              <a:rPr lang="en-US" i="1" dirty="0" smtClean="0"/>
              <a:t>challenged</a:t>
            </a:r>
          </a:p>
          <a:p>
            <a:pPr lvl="1" eaLnBrk="1" hangingPunct="1"/>
            <a:r>
              <a:rPr lang="en-US" dirty="0" smtClean="0"/>
              <a:t>2x budget</a:t>
            </a:r>
          </a:p>
          <a:p>
            <a:pPr lvl="1" eaLnBrk="1" hangingPunct="1"/>
            <a:r>
              <a:rPr lang="en-US" dirty="0" smtClean="0"/>
              <a:t>2x completion time</a:t>
            </a:r>
          </a:p>
          <a:p>
            <a:pPr lvl="1" eaLnBrk="1" hangingPunct="1"/>
            <a:r>
              <a:rPr lang="en-US" dirty="0" smtClean="0"/>
              <a:t>2/3 planned function</a:t>
            </a:r>
          </a:p>
          <a:p>
            <a:pPr eaLnBrk="1" hangingPunct="1"/>
            <a:r>
              <a:rPr lang="en-US" dirty="0" smtClean="0"/>
              <a:t>30% </a:t>
            </a:r>
            <a:r>
              <a:rPr lang="en-US" i="1" dirty="0" smtClean="0"/>
              <a:t>impaired</a:t>
            </a:r>
          </a:p>
          <a:p>
            <a:pPr lvl="1" eaLnBrk="1" hangingPunct="1"/>
            <a:r>
              <a:rPr lang="en-US" dirty="0" smtClean="0"/>
              <a:t>Scrapped</a:t>
            </a:r>
          </a:p>
          <a:p>
            <a:pPr eaLnBrk="1" hangingPunct="1"/>
            <a:r>
              <a:rPr lang="en-US" dirty="0" smtClean="0"/>
              <a:t>20% </a:t>
            </a:r>
            <a:r>
              <a:rPr lang="en-US" i="1" dirty="0" smtClean="0"/>
              <a:t>success</a:t>
            </a:r>
          </a:p>
          <a:p>
            <a:pPr eaLnBrk="1" hangingPunct="1"/>
            <a:r>
              <a:rPr lang="en-US" dirty="0" smtClean="0"/>
              <a:t>Examples</a:t>
            </a:r>
          </a:p>
          <a:p>
            <a:pPr eaLnBrk="1" hangingPunct="1">
              <a:buNone/>
            </a:pPr>
            <a:r>
              <a:rPr lang="en-US" sz="2000" i="1" dirty="0" smtClean="0"/>
              <a:t>	</a:t>
            </a:r>
            <a:r>
              <a:rPr lang="en-US" sz="2000" i="1" dirty="0" smtClean="0">
                <a:hlinkClick r:id="rId3"/>
              </a:rPr>
              <a:t>http://web.mit.edu/Saltzer/www/publications/Saltzerthumbnails.pdf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187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6666FF"/>
                </a:solidFill>
              </a:rPr>
              <a:t>Software Engineering Processes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Differ by how often you do the 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Points on the spectrum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Differences in overhead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Three fundamental models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Waterfall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Spiral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Iterative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Widely used models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Integrated Product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Unified Software Development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Extreme Programming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79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977</TotalTime>
  <Words>834</Words>
  <Application>Microsoft Office PowerPoint</Application>
  <PresentationFormat>On-screen Show (4:3)</PresentationFormat>
  <Paragraphs>225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Extreme Programming</vt:lpstr>
      <vt:lpstr>1960’s</vt:lpstr>
      <vt:lpstr>Structuring Software Development</vt:lpstr>
      <vt:lpstr>ISO</vt:lpstr>
      <vt:lpstr>ISO 9000 and 9001</vt:lpstr>
      <vt:lpstr>ISO 9001 Requirements</vt:lpstr>
      <vt:lpstr>Why not apply to software development?</vt:lpstr>
      <vt:lpstr>1995 Standish Group Study</vt:lpstr>
      <vt:lpstr>Software Engineering Processes</vt:lpstr>
      <vt:lpstr>All models address the 4 P’s of Software Engineering</vt:lpstr>
      <vt:lpstr>Integrated Product Development (IBM)</vt:lpstr>
      <vt:lpstr>Unified (Software Development) Process</vt:lpstr>
      <vt:lpstr>Agile Methodologies</vt:lpstr>
      <vt:lpstr>Agile Methodologies</vt:lpstr>
      <vt:lpstr>Agile Manifesto</vt:lpstr>
      <vt:lpstr>Extreme Programming</vt:lpstr>
      <vt:lpstr>Extreme Programming</vt:lpstr>
      <vt:lpstr>History</vt:lpstr>
      <vt:lpstr>XP Bills of Rights</vt:lpstr>
      <vt:lpstr>XP Bills of Rights</vt:lpstr>
      <vt:lpstr>XP Value System</vt:lpstr>
      <vt:lpstr>Extreme Programming Flowchart</vt:lpstr>
      <vt:lpstr>User Stories</vt:lpstr>
      <vt:lpstr>System Metaphor</vt:lpstr>
      <vt:lpstr>Spikes</vt:lpstr>
      <vt:lpstr>Release Planning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57</cp:revision>
  <dcterms:created xsi:type="dcterms:W3CDTF">2009-08-26T18:24:12Z</dcterms:created>
  <dcterms:modified xsi:type="dcterms:W3CDTF">2011-10-18T02:08:07Z</dcterms:modified>
</cp:coreProperties>
</file>