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3"/>
  </p:notesMasterIdLst>
  <p:sldIdLst>
    <p:sldId id="256" r:id="rId2"/>
    <p:sldId id="275" r:id="rId3"/>
    <p:sldId id="280" r:id="rId4"/>
    <p:sldId id="281" r:id="rId5"/>
    <p:sldId id="282" r:id="rId6"/>
    <p:sldId id="283" r:id="rId7"/>
    <p:sldId id="284" r:id="rId8"/>
    <p:sldId id="285" r:id="rId9"/>
    <p:sldId id="287" r:id="rId10"/>
    <p:sldId id="288" r:id="rId11"/>
    <p:sldId id="289" r:id="rId12"/>
    <p:sldId id="302" r:id="rId13"/>
    <p:sldId id="303" r:id="rId14"/>
    <p:sldId id="293" r:id="rId15"/>
    <p:sldId id="304" r:id="rId16"/>
    <p:sldId id="305" r:id="rId17"/>
    <p:sldId id="290" r:id="rId18"/>
    <p:sldId id="297" r:id="rId19"/>
    <p:sldId id="298" r:id="rId20"/>
    <p:sldId id="291" r:id="rId21"/>
    <p:sldId id="29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76815-B9A2-4E33-9D52-E7AAC3B6818D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F3F37-4E2D-40A2-8802-3A0142F6E4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6939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AF97DD-F159-4232-9099-64ABC540A43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B58DFE-6710-40C8-B432-36F04798C97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57E072-86CD-4D54-B19A-09ED0148F09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76B6C9-A25B-4320-B631-A7CAB1DC2CD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1397DE-F88E-43BF-AD53-DE74A0107BD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B126B-691B-4F1B-B9B7-3E20A365FC5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A91DCF-D66E-4272-8F2A-0E29BA1A44D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5175E7-7A06-4FF7-9814-FF39A7AA06BB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383E86-478D-45E1-8D86-E9DAA38649D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EEE23F7-A6DE-4D44-98BC-64CDA1EC0438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EEE23F7-A6DE-4D44-98BC-64CDA1EC0438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tremeprogramming.org/rules/space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osherove.com/blog/2007/11/21/songs-every-build-you-break-reflection.html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tinfowler.com/articles/newMethodology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p.c2.com/ExtremeProgrammingRoadmap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raldmweinberg.com/Site/Programming_Psychology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extremeprogramming.org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breen.ab.ca/SoftwareCraftsmanship/" TargetMode="External"/><Relationship Id="rId2" Type="http://schemas.openxmlformats.org/officeDocument/2006/relationships/hyperlink" Target="http://www.codinghorror.com/blog/files/Pragmatic%20Quick%20Reference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nifesto.softwarecraftsmanship.org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iel5/52/18557/00854064.pdf?arnumber=85406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tremeprogramming.org/rules.html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7419536" cy="2301240"/>
          </a:xfrm>
        </p:spPr>
        <p:txBody>
          <a:bodyPr/>
          <a:lstStyle/>
          <a:p>
            <a:r>
              <a:rPr lang="en-US" dirty="0" smtClean="0"/>
              <a:t>Extreme </a:t>
            </a:r>
            <a:r>
              <a:rPr lang="en-US" dirty="0" smtClean="0"/>
              <a:t>Programming (CONT)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2352" y="1544812"/>
            <a:ext cx="6480048" cy="1752600"/>
          </a:xfrm>
        </p:spPr>
        <p:txBody>
          <a:bodyPr/>
          <a:lstStyle/>
          <a:p>
            <a:r>
              <a:rPr lang="en-US" dirty="0" smtClean="0"/>
              <a:t>19 </a:t>
            </a:r>
            <a:r>
              <a:rPr lang="en-US" dirty="0" smtClean="0"/>
              <a:t>October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Designing           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100" dirty="0" smtClean="0"/>
              <a:t>Simplicity</a:t>
            </a:r>
          </a:p>
          <a:p>
            <a:r>
              <a:rPr lang="en-US" sz="3100" dirty="0" smtClean="0"/>
              <a:t>Choose a system metaphor</a:t>
            </a:r>
          </a:p>
          <a:p>
            <a:r>
              <a:rPr lang="en-US" sz="3100" dirty="0" smtClean="0"/>
              <a:t>Use </a:t>
            </a:r>
            <a:r>
              <a:rPr lang="en-US" sz="3100" u="sng" dirty="0" smtClean="0"/>
              <a:t>CRC cards</a:t>
            </a:r>
            <a:r>
              <a:rPr lang="en-US" sz="3100" dirty="0" smtClean="0"/>
              <a:t> for design sessions</a:t>
            </a:r>
          </a:p>
          <a:p>
            <a:r>
              <a:rPr lang="en-US" sz="3100" dirty="0" smtClean="0"/>
              <a:t>Spike solutions to reduce risk</a:t>
            </a:r>
          </a:p>
          <a:p>
            <a:r>
              <a:rPr lang="en-US" sz="3100" dirty="0" smtClean="0"/>
              <a:t>No functionality is added early</a:t>
            </a:r>
          </a:p>
          <a:p>
            <a:r>
              <a:rPr lang="en-US" sz="3100" dirty="0" smtClean="0"/>
              <a:t>Refactor whenever and wherever possible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900" dirty="0" smtClean="0"/>
              <a:t>Customer is always available</a:t>
            </a:r>
          </a:p>
          <a:p>
            <a:r>
              <a:rPr lang="en-US" sz="2900" dirty="0" smtClean="0"/>
              <a:t>Code must be written to agreed standards</a:t>
            </a:r>
          </a:p>
          <a:p>
            <a:r>
              <a:rPr lang="en-US" sz="2900" dirty="0" smtClean="0"/>
              <a:t>Code the unit test first</a:t>
            </a:r>
          </a:p>
          <a:p>
            <a:r>
              <a:rPr lang="en-US" sz="2900" dirty="0" smtClean="0"/>
              <a:t>All production code pair programmed</a:t>
            </a:r>
          </a:p>
          <a:p>
            <a:r>
              <a:rPr lang="en-US" sz="2900" dirty="0" smtClean="0"/>
              <a:t>Only one pair integrates code at a time</a:t>
            </a:r>
          </a:p>
          <a:p>
            <a:r>
              <a:rPr lang="en-US" sz="2900" dirty="0" smtClean="0"/>
              <a:t>Integrate often</a:t>
            </a:r>
          </a:p>
          <a:p>
            <a:r>
              <a:rPr lang="en-US" sz="2900" dirty="0" smtClean="0"/>
              <a:t>Set up a dedicated integration computer</a:t>
            </a:r>
          </a:p>
          <a:p>
            <a:r>
              <a:rPr lang="en-US" sz="2900" dirty="0"/>
              <a:t>C</a:t>
            </a:r>
            <a:r>
              <a:rPr lang="en-US" sz="2900" dirty="0" smtClean="0"/>
              <a:t>ollective ownership</a:t>
            </a:r>
            <a:endParaRPr lang="en-US" dirty="0"/>
          </a:p>
        </p:txBody>
      </p:sp>
      <p:pic>
        <p:nvPicPr>
          <p:cNvPr id="1026" name="Picture 2" descr="http://t2.gstatic.com/images?q=tbn:ANd9GcQUlTMZ5-ZXoiGR9vEXZgm3tSwuJZOCn13ELhnJrX6w_m4fpl5wtQ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438"/>
          <a:stretch/>
        </p:blipFill>
        <p:spPr bwMode="auto">
          <a:xfrm>
            <a:off x="2133600" y="5323114"/>
            <a:ext cx="213360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0666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All code must have unit tests</a:t>
            </a:r>
          </a:p>
          <a:p>
            <a:r>
              <a:rPr lang="en-US" sz="3000" dirty="0" smtClean="0"/>
              <a:t>All code must pass all unit tests before released</a:t>
            </a:r>
          </a:p>
          <a:p>
            <a:r>
              <a:rPr lang="en-US" sz="3000" dirty="0" smtClean="0"/>
              <a:t>When a bug found, tests created</a:t>
            </a:r>
          </a:p>
          <a:p>
            <a:r>
              <a:rPr lang="en-US" sz="3000" dirty="0" smtClean="0"/>
              <a:t>Acceptance tests run often and score published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en-US" dirty="0" smtClean="0">
                <a:hlinkClick r:id="rId2"/>
              </a:rPr>
              <a:t/>
            </a:r>
            <a:br>
              <a:rPr lang="en-US" dirty="0" smtClean="0">
                <a:hlinkClick r:id="rId2"/>
              </a:rPr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648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to Use XP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Types of projects</a:t>
            </a:r>
          </a:p>
          <a:p>
            <a:pPr lvl="1"/>
            <a:r>
              <a:rPr lang="en-US" smtClean="0"/>
              <a:t>High risk</a:t>
            </a:r>
          </a:p>
          <a:p>
            <a:pPr lvl="1"/>
            <a:r>
              <a:rPr lang="en-US" smtClean="0"/>
              <a:t>Poorly understood requirements</a:t>
            </a:r>
          </a:p>
          <a:p>
            <a:r>
              <a:rPr lang="en-US" smtClean="0"/>
              <a:t>Team</a:t>
            </a:r>
          </a:p>
          <a:p>
            <a:pPr lvl="1"/>
            <a:r>
              <a:rPr lang="en-US" smtClean="0"/>
              <a:t>Small size: 2 to 12</a:t>
            </a:r>
          </a:p>
          <a:p>
            <a:pPr lvl="1"/>
            <a:r>
              <a:rPr lang="en-US" smtClean="0"/>
              <a:t>Needs to include customer</a:t>
            </a:r>
          </a:p>
          <a:p>
            <a:r>
              <a:rPr lang="en-US" smtClean="0"/>
              <a:t>Automated testing</a:t>
            </a:r>
          </a:p>
          <a:p>
            <a:pPr lvl="1"/>
            <a:r>
              <a:rPr lang="en-US" smtClean="0"/>
              <a:t>Timing issue</a:t>
            </a:r>
          </a:p>
        </p:txBody>
      </p:sp>
    </p:spTree>
    <p:extLst>
      <p:ext uri="{BB962C8B-B14F-4D97-AF65-F5344CB8AC3E}">
        <p14:creationId xmlns:p14="http://schemas.microsoft.com/office/powerpoint/2010/main" xmlns="" val="124505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Makes a Project XP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b="1" dirty="0" smtClean="0"/>
              <a:t>Paradigm</a:t>
            </a:r>
            <a:endParaRPr lang="en-US" sz="2000" dirty="0" smtClean="0"/>
          </a:p>
          <a:p>
            <a:pPr lvl="1">
              <a:lnSpc>
                <a:spcPct val="80000"/>
              </a:lnSpc>
            </a:pPr>
            <a:r>
              <a:rPr lang="en-US" sz="1900" dirty="0" smtClean="0"/>
              <a:t>see change as the norm, not the exception </a:t>
            </a:r>
          </a:p>
          <a:p>
            <a:pPr lvl="1">
              <a:lnSpc>
                <a:spcPct val="80000"/>
              </a:lnSpc>
            </a:pPr>
            <a:r>
              <a:rPr lang="en-US" sz="1900" dirty="0" smtClean="0"/>
              <a:t>optimize for change </a:t>
            </a:r>
          </a:p>
          <a:p>
            <a:pPr>
              <a:lnSpc>
                <a:spcPct val="80000"/>
              </a:lnSpc>
            </a:pPr>
            <a:r>
              <a:rPr lang="en-US" sz="2000" b="1" dirty="0" smtClean="0"/>
              <a:t>Values</a:t>
            </a:r>
          </a:p>
          <a:p>
            <a:pPr lvl="1">
              <a:lnSpc>
                <a:spcPct val="80000"/>
              </a:lnSpc>
            </a:pPr>
            <a:r>
              <a:rPr lang="en-US" sz="1900" dirty="0" smtClean="0"/>
              <a:t>communication, simplicity, feedback, and courage</a:t>
            </a:r>
          </a:p>
          <a:p>
            <a:pPr lvl="1">
              <a:lnSpc>
                <a:spcPct val="80000"/>
              </a:lnSpc>
            </a:pPr>
            <a:r>
              <a:rPr lang="en-US" sz="1900" dirty="0" smtClean="0"/>
              <a:t>honor in actions</a:t>
            </a:r>
          </a:p>
          <a:p>
            <a:pPr>
              <a:lnSpc>
                <a:spcPct val="80000"/>
              </a:lnSpc>
            </a:pPr>
            <a:r>
              <a:rPr lang="en-US" sz="2000" b="1" dirty="0" smtClean="0"/>
              <a:t>Power sharing</a:t>
            </a:r>
          </a:p>
          <a:p>
            <a:pPr lvl="1">
              <a:lnSpc>
                <a:spcPct val="80000"/>
              </a:lnSpc>
            </a:pPr>
            <a:r>
              <a:rPr lang="en-US" sz="1900" dirty="0" smtClean="0"/>
              <a:t>business makes business decisions </a:t>
            </a:r>
          </a:p>
          <a:p>
            <a:pPr lvl="1">
              <a:lnSpc>
                <a:spcPct val="80000"/>
              </a:lnSpc>
            </a:pPr>
            <a:r>
              <a:rPr lang="en-US" sz="1900" dirty="0" smtClean="0"/>
              <a:t>development makes technical decisions </a:t>
            </a:r>
          </a:p>
          <a:p>
            <a:pPr>
              <a:lnSpc>
                <a:spcPct val="80000"/>
              </a:lnSpc>
            </a:pPr>
            <a:r>
              <a:rPr lang="en-US" sz="2000" b="1" dirty="0" smtClean="0"/>
              <a:t>Distributed responsibility and authority</a:t>
            </a:r>
          </a:p>
          <a:p>
            <a:pPr lvl="1">
              <a:lnSpc>
                <a:spcPct val="80000"/>
              </a:lnSpc>
            </a:pPr>
            <a:r>
              <a:rPr lang="en-US" sz="1900" dirty="0" smtClean="0"/>
              <a:t>people make commitments for which they are accountable </a:t>
            </a:r>
          </a:p>
          <a:p>
            <a:pPr>
              <a:lnSpc>
                <a:spcPct val="80000"/>
              </a:lnSpc>
            </a:pPr>
            <a:r>
              <a:rPr lang="en-US" sz="2000" b="1" dirty="0" smtClean="0"/>
              <a:t>Optimizing process</a:t>
            </a:r>
          </a:p>
          <a:p>
            <a:pPr lvl="1">
              <a:lnSpc>
                <a:spcPct val="80000"/>
              </a:lnSpc>
            </a:pPr>
            <a:r>
              <a:rPr lang="en-US" sz="1900" dirty="0" smtClean="0"/>
              <a:t>aware of process and whether it is working</a:t>
            </a:r>
          </a:p>
          <a:p>
            <a:pPr lvl="1">
              <a:lnSpc>
                <a:spcPct val="80000"/>
              </a:lnSpc>
            </a:pPr>
            <a:r>
              <a:rPr lang="en-US" sz="1900" dirty="0" smtClean="0"/>
              <a:t>experiment to fix </a:t>
            </a:r>
          </a:p>
          <a:p>
            <a:pPr lvl="1">
              <a:lnSpc>
                <a:spcPct val="80000"/>
              </a:lnSpc>
            </a:pPr>
            <a:r>
              <a:rPr lang="en-US" sz="1900" dirty="0" smtClean="0"/>
              <a:t>acculturate new team members 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133600" y="6324600"/>
            <a:ext cx="6757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Ward Cunningham, Ron Jeffries, Martin Fowler, Kent Beck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71844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hlinkClick r:id="rId2"/>
              </a:rPr>
              <a:t>NOT everyone loves XP</a:t>
            </a:r>
            <a:endParaRPr lang="en-US" dirty="0"/>
          </a:p>
        </p:txBody>
      </p:sp>
      <p:sp>
        <p:nvSpPr>
          <p:cNvPr id="11267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69235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193088" cy="4114800"/>
          </a:xfrm>
        </p:spPr>
        <p:txBody>
          <a:bodyPr/>
          <a:lstStyle/>
          <a:p>
            <a:r>
              <a:rPr lang="en-US" dirty="0" smtClean="0"/>
              <a:t>Agile Methodologies </a:t>
            </a:r>
            <a:r>
              <a:rPr lang="en-US" sz="2400" dirty="0" smtClean="0">
                <a:hlinkClick r:id="rId3"/>
              </a:rPr>
              <a:t>www.martinfowler.com/articles/newMethodology.html</a:t>
            </a:r>
            <a:endParaRPr lang="en-US" sz="2400" dirty="0" smtClean="0"/>
          </a:p>
          <a:p>
            <a:r>
              <a:rPr lang="en-US" dirty="0" smtClean="0"/>
              <a:t>Discussion </a:t>
            </a:r>
            <a:r>
              <a:rPr lang="en-US" sz="2400" dirty="0" smtClean="0">
                <a:hlinkClick r:id="rId4"/>
              </a:rPr>
              <a:t>http://xp.c2.com/ExtremeProgrammingRoadmap.html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47643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Trust in People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4681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Egoless Programming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Weinberg 1971, </a:t>
            </a:r>
            <a:r>
              <a:rPr lang="en-US" sz="2800" i="1" dirty="0" smtClean="0">
                <a:hlinkClick r:id="rId3"/>
              </a:rPr>
              <a:t>The Psychology of Computer Programming</a:t>
            </a:r>
            <a:endParaRPr lang="en-US" sz="2800" i="1" dirty="0" smtClean="0"/>
          </a:p>
          <a:p>
            <a:pPr lvl="1"/>
            <a:r>
              <a:rPr lang="en-US" sz="2400" dirty="0" smtClean="0"/>
              <a:t>During the “cowboy” era</a:t>
            </a:r>
          </a:p>
          <a:p>
            <a:pPr lvl="1"/>
            <a:r>
              <a:rPr lang="en-US" sz="2400" dirty="0" smtClean="0"/>
              <a:t>Re-issued in 1998</a:t>
            </a:r>
          </a:p>
          <a:p>
            <a:r>
              <a:rPr lang="en-US" sz="2800" dirty="0" smtClean="0"/>
              <a:t>Observed that programmers needed to be team players</a:t>
            </a:r>
          </a:p>
          <a:p>
            <a:pPr lvl="1"/>
            <a:r>
              <a:rPr lang="en-US" sz="2400" dirty="0" smtClean="0"/>
              <a:t>Accept inspections and reviews</a:t>
            </a:r>
          </a:p>
          <a:p>
            <a:pPr lvl="1"/>
            <a:r>
              <a:rPr lang="en-US" sz="2400" dirty="0" smtClean="0"/>
              <a:t>Open to corrections and critiques</a:t>
            </a:r>
          </a:p>
        </p:txBody>
      </p:sp>
    </p:spTree>
    <p:extLst>
      <p:ext uri="{BB962C8B-B14F-4D97-AF65-F5344CB8AC3E}">
        <p14:creationId xmlns:p14="http://schemas.microsoft.com/office/powerpoint/2010/main" xmlns="" val="28042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ncommandments.doc [Read-Only] (Last saved by user) [Compatibility Mode] - Microsoft Word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480" t="22151" r="8682" b="14409"/>
          <a:stretch/>
        </p:blipFill>
        <p:spPr>
          <a:xfrm>
            <a:off x="117271" y="304800"/>
            <a:ext cx="8874329" cy="6400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05600" y="685800"/>
            <a:ext cx="1877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Lamont Adams)</a:t>
            </a:r>
          </a:p>
        </p:txBody>
      </p:sp>
    </p:spTree>
    <p:extLst>
      <p:ext uri="{BB962C8B-B14F-4D97-AF65-F5344CB8AC3E}">
        <p14:creationId xmlns:p14="http://schemas.microsoft.com/office/powerpoint/2010/main" xmlns="" val="3477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But pride of ownership is critical to quality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823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Extreme Programming Flowchart</a:t>
            </a:r>
          </a:p>
        </p:txBody>
      </p:sp>
      <p:pic>
        <p:nvPicPr>
          <p:cNvPr id="4099" name="Picture 6" descr="project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 l="-905" t="23167"/>
          <a:stretch>
            <a:fillRect/>
          </a:stretch>
        </p:blipFill>
        <p:spPr>
          <a:xfrm>
            <a:off x="352425" y="1447800"/>
            <a:ext cx="8486775" cy="4191000"/>
          </a:xfrm>
          <a:noFill/>
        </p:spPr>
      </p:pic>
      <p:sp>
        <p:nvSpPr>
          <p:cNvPr id="4100" name="Rectangle 7"/>
          <p:cNvSpPr>
            <a:spLocks noChangeArrowheads="1"/>
          </p:cNvSpPr>
          <p:nvPr/>
        </p:nvSpPr>
        <p:spPr bwMode="auto">
          <a:xfrm>
            <a:off x="4572000" y="5791200"/>
            <a:ext cx="4095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http://www.extremeprogramming.org/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064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Craftsmanship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Emphasizes coding skills of the developers</a:t>
            </a:r>
          </a:p>
          <a:p>
            <a:r>
              <a:rPr lang="en-US" dirty="0" smtClean="0"/>
              <a:t>Recognition of importance of the individual</a:t>
            </a:r>
          </a:p>
          <a:p>
            <a:r>
              <a:rPr lang="en-US" dirty="0" smtClean="0"/>
              <a:t>Basis</a:t>
            </a:r>
          </a:p>
          <a:p>
            <a:pPr lvl="1"/>
            <a:r>
              <a:rPr lang="en-US" dirty="0" smtClean="0">
                <a:hlinkClick r:id="rId2"/>
              </a:rPr>
              <a:t>Pragmatic Programmer</a:t>
            </a:r>
            <a:r>
              <a:rPr lang="en-US" dirty="0" smtClean="0"/>
              <a:t> (Hunt and Thomas)</a:t>
            </a:r>
          </a:p>
          <a:p>
            <a:pPr lvl="1"/>
            <a:r>
              <a:rPr lang="en-US" dirty="0" smtClean="0">
                <a:hlinkClick r:id="rId3"/>
              </a:rPr>
              <a:t>Software Craftsmanship</a:t>
            </a:r>
            <a:r>
              <a:rPr lang="en-US" dirty="0" smtClean="0"/>
              <a:t> (</a:t>
            </a:r>
            <a:r>
              <a:rPr lang="en-US" dirty="0" err="1" smtClean="0"/>
              <a:t>McBreen</a:t>
            </a:r>
            <a:r>
              <a:rPr lang="en-US" dirty="0" smtClean="0"/>
              <a:t>)</a:t>
            </a:r>
          </a:p>
          <a:p>
            <a:r>
              <a:rPr lang="en-US" dirty="0" smtClean="0">
                <a:hlinkClick r:id="rId4"/>
              </a:rPr>
              <a:t>Manifesto</a:t>
            </a:r>
            <a:endParaRPr lang="en-US" dirty="0" smtClean="0"/>
          </a:p>
          <a:p>
            <a:r>
              <a:rPr lang="en-US" dirty="0" smtClean="0"/>
              <a:t>First conference 2009</a:t>
            </a:r>
          </a:p>
          <a:p>
            <a:r>
              <a:rPr lang="en-US" dirty="0" smtClean="0"/>
              <a:t>Fundamentals</a:t>
            </a:r>
          </a:p>
          <a:p>
            <a:pPr lvl="1"/>
            <a:r>
              <a:rPr lang="en-US" dirty="0" smtClean="0"/>
              <a:t>Apprenticeship</a:t>
            </a:r>
          </a:p>
          <a:p>
            <a:pPr lvl="1"/>
            <a:r>
              <a:rPr lang="en-US" dirty="0" smtClean="0"/>
              <a:t>Pride in your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350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Craftsmanship Help the Software Crisis?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Craftsmen sign their work</a:t>
            </a:r>
          </a:p>
          <a:p>
            <a:pPr lvl="1"/>
            <a:r>
              <a:rPr lang="en-US" dirty="0" smtClean="0"/>
              <a:t>basis for reputation</a:t>
            </a:r>
          </a:p>
          <a:p>
            <a:pPr lvl="1"/>
            <a:r>
              <a:rPr lang="en-US" dirty="0" smtClean="0"/>
              <a:t>hiring on portfolio</a:t>
            </a:r>
          </a:p>
          <a:p>
            <a:pPr lvl="1"/>
            <a:r>
              <a:rPr lang="en-US" dirty="0" smtClean="0"/>
              <a:t>Forget licensing</a:t>
            </a:r>
          </a:p>
          <a:p>
            <a:r>
              <a:rPr lang="en-US" dirty="0" smtClean="0"/>
              <a:t>Exploit productivity differences between individuals </a:t>
            </a:r>
          </a:p>
          <a:p>
            <a:pPr lvl="1"/>
            <a:r>
              <a:rPr lang="en-US" dirty="0" smtClean="0"/>
              <a:t>not  managing hordes of 'average' programmers</a:t>
            </a:r>
          </a:p>
          <a:p>
            <a:pPr lvl="1"/>
            <a:r>
              <a:rPr lang="en-US" dirty="0" smtClean="0"/>
              <a:t>small teams of good developers</a:t>
            </a:r>
          </a:p>
          <a:p>
            <a:pPr lvl="1"/>
            <a:r>
              <a:rPr lang="en-US" dirty="0" smtClean="0"/>
              <a:t>pay differentials</a:t>
            </a:r>
          </a:p>
          <a:p>
            <a:r>
              <a:rPr lang="en-US" dirty="0" smtClean="0"/>
              <a:t>Expose the fallacy of </a:t>
            </a:r>
            <a:r>
              <a:rPr lang="en-US" i="1" dirty="0" smtClean="0"/>
              <a:t>good enough software</a:t>
            </a:r>
            <a:endParaRPr lang="en-US" dirty="0" smtClean="0"/>
          </a:p>
          <a:p>
            <a:r>
              <a:rPr lang="en-US" dirty="0" smtClean="0"/>
              <a:t>Software development is a social, intellectual activity</a:t>
            </a:r>
          </a:p>
          <a:p>
            <a:pPr lvl="1"/>
            <a:r>
              <a:rPr lang="en-US" dirty="0" smtClean="0"/>
              <a:t>not mechanical :  engineering wrong metaphor</a:t>
            </a:r>
          </a:p>
          <a:p>
            <a:pPr lvl="1"/>
            <a:r>
              <a:rPr lang="en-US" dirty="0" smtClean="0"/>
              <a:t>mythical man month problem still exists </a:t>
            </a:r>
          </a:p>
          <a:p>
            <a:r>
              <a:rPr lang="en-US" dirty="0" smtClean="0"/>
              <a:t>Apprenticeship more effective than training </a:t>
            </a:r>
          </a:p>
          <a:p>
            <a:pPr lvl="1"/>
            <a:r>
              <a:rPr lang="en-US" dirty="0" smtClean="0"/>
              <a:t>software development as a craft</a:t>
            </a:r>
          </a:p>
          <a:p>
            <a:pPr lvl="1"/>
            <a:r>
              <a:rPr lang="en-US" dirty="0" smtClean="0"/>
              <a:t>not the same as being taught how to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956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Feedback Loops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 cstate="print"/>
          <a:srcRect t="10170"/>
          <a:stretch>
            <a:fillRect/>
          </a:stretch>
        </p:blipFill>
        <p:spPr bwMode="auto">
          <a:xfrm>
            <a:off x="1828800" y="1752600"/>
            <a:ext cx="5887974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1561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Scope: </a:t>
            </a:r>
            <a:r>
              <a:rPr lang="en-US" sz="2400" dirty="0" smtClean="0"/>
              <a:t>all parts of the system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Only add functions needed for current user stories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Recommendation: 3 weeks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Moving people around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Backup and training</a:t>
            </a:r>
          </a:p>
          <a:p>
            <a:pPr lvl="1">
              <a:lnSpc>
                <a:spcPct val="90000"/>
              </a:lnSpc>
            </a:pPr>
            <a:r>
              <a:rPr lang="en-US" sz="2400" b="1" i="1" dirty="0" smtClean="0">
                <a:solidFill>
                  <a:srgbClr val="FF0000"/>
                </a:solidFill>
              </a:rPr>
              <a:t>Code is owned by the whole team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Pair programming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Re-factoring</a:t>
            </a:r>
          </a:p>
        </p:txBody>
      </p:sp>
      <p:pic>
        <p:nvPicPr>
          <p:cNvPr id="10244" name="Picture 4" descr="project"/>
          <p:cNvPicPr>
            <a:picLocks noChangeAspect="1" noChangeArrowheads="1"/>
          </p:cNvPicPr>
          <p:nvPr/>
        </p:nvPicPr>
        <p:blipFill>
          <a:blip r:embed="rId3" cstate="print"/>
          <a:srcRect t="24535"/>
          <a:stretch>
            <a:fillRect/>
          </a:stretch>
        </p:blipFill>
        <p:spPr bwMode="auto">
          <a:xfrm>
            <a:off x="3543404" y="4648201"/>
            <a:ext cx="540057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6019800" y="5486400"/>
            <a:ext cx="685800" cy="228600"/>
          </a:xfrm>
          <a:prstGeom prst="rect">
            <a:avLst/>
          </a:prstGeom>
          <a:solidFill>
            <a:schemeClr val="accent1">
              <a:alpha val="18823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303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Pair Programming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Two people working at a single computer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Built-in backup and inspections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Collaboration builds better code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Mechanical model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One drives, the other talks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Keyboard slides between the two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Logical model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One tactical, the other strategic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Both think about the full spectrum but bring different perspectives</a:t>
            </a:r>
          </a:p>
          <a:p>
            <a:pPr lvl="1">
              <a:lnSpc>
                <a:spcPct val="90000"/>
              </a:lnSpc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xmlns="" val="132597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Pair Programming Experiments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Typical numbers show the total manpower consumed not very different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Numbers range, but no more than ¼ additional manpower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Implication:  actual time is reduced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Improved satisfaction also improves productivity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Williams et al, “</a:t>
            </a:r>
            <a:r>
              <a:rPr lang="en-US" dirty="0" smtClean="0">
                <a:hlinkClick r:id="rId3"/>
              </a:rPr>
              <a:t>Strengthening the Case for Pair-Programming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46491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Each iteration adds just the function needed</a:t>
            </a:r>
          </a:p>
          <a:p>
            <a:r>
              <a:rPr lang="en-US" dirty="0" smtClean="0"/>
              <a:t>If you continue to add new functions every two weeks, code can get messy</a:t>
            </a:r>
          </a:p>
          <a:p>
            <a:r>
              <a:rPr lang="en-US" dirty="0" smtClean="0"/>
              <a:t>Refactoring is the cleaning up of the code at the end of the iteration</a:t>
            </a:r>
          </a:p>
          <a:p>
            <a:r>
              <a:rPr lang="en-US" dirty="0" smtClean="0"/>
              <a:t>Critical to maintaining quality code</a:t>
            </a:r>
          </a:p>
          <a:p>
            <a:r>
              <a:rPr lang="en-US" dirty="0" smtClean="0"/>
              <a:t>(Also applies to the design)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Difference between refactoring &amp; rewriting?</a:t>
            </a:r>
          </a:p>
        </p:txBody>
      </p:sp>
    </p:spTree>
    <p:extLst>
      <p:ext uri="{BB962C8B-B14F-4D97-AF65-F5344CB8AC3E}">
        <p14:creationId xmlns:p14="http://schemas.microsoft.com/office/powerpoint/2010/main" xmlns="" val="423879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320"/>
            <a:ext cx="7848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The Rules of Extreme Programming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4294967295"/>
          </p:nvPr>
        </p:nvSpPr>
        <p:spPr>
          <a:xfrm>
            <a:off x="0" y="1371600"/>
            <a:ext cx="3201988" cy="838200"/>
          </a:xfrm>
        </p:spPr>
        <p:txBody>
          <a:bodyPr/>
          <a:lstStyle/>
          <a:p>
            <a:pPr algn="ctr"/>
            <a:r>
              <a:rPr lang="en-US" sz="3600" dirty="0" smtClean="0"/>
              <a:t>Planning</a:t>
            </a:r>
            <a:endParaRPr lang="en-US" sz="2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4294967295"/>
          </p:nvPr>
        </p:nvSpPr>
        <p:spPr>
          <a:xfrm>
            <a:off x="1063625" y="2209800"/>
            <a:ext cx="4041775" cy="838200"/>
          </a:xfrm>
        </p:spPr>
        <p:txBody>
          <a:bodyPr/>
          <a:lstStyle/>
          <a:p>
            <a:pPr algn="ctr"/>
            <a:r>
              <a:rPr lang="en-US" sz="3600" dirty="0" smtClean="0"/>
              <a:t>Managing</a:t>
            </a:r>
            <a:endParaRPr lang="en-US" sz="3600" dirty="0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2741612" y="2895600"/>
            <a:ext cx="4040188" cy="838200"/>
          </a:xfrm>
          <a:prstGeom prst="rect">
            <a:avLst/>
          </a:prstGeom>
        </p:spPr>
        <p:txBody>
          <a:bodyPr/>
          <a:lstStyle/>
          <a:p>
            <a:pPr marL="420624" marR="0" lvl="0" indent="-384048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Designing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187825" y="3581400"/>
            <a:ext cx="4041775" cy="838200"/>
          </a:xfrm>
          <a:prstGeom prst="rect">
            <a:avLst/>
          </a:prstGeom>
        </p:spPr>
        <p:txBody>
          <a:bodyPr/>
          <a:lstStyle/>
          <a:p>
            <a:pPr marL="420624" marR="0" lvl="0" indent="-384048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Coding</a:t>
            </a:r>
          </a:p>
        </p:txBody>
      </p:sp>
      <p:sp>
        <p:nvSpPr>
          <p:cNvPr id="15" name="Text Placeholder 6"/>
          <p:cNvSpPr txBox="1">
            <a:spLocks/>
          </p:cNvSpPr>
          <p:nvPr/>
        </p:nvSpPr>
        <p:spPr>
          <a:xfrm>
            <a:off x="6248400" y="4267200"/>
            <a:ext cx="2209800" cy="838200"/>
          </a:xfrm>
          <a:prstGeom prst="rect">
            <a:avLst/>
          </a:prstGeom>
        </p:spPr>
        <p:txBody>
          <a:bodyPr/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49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Planning              Managing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3657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User stories written</a:t>
            </a:r>
          </a:p>
          <a:p>
            <a:r>
              <a:rPr lang="en-US" dirty="0" smtClean="0"/>
              <a:t>Each release creates schedule</a:t>
            </a:r>
          </a:p>
          <a:p>
            <a:r>
              <a:rPr lang="en-US" dirty="0" smtClean="0"/>
              <a:t>Frequent small releases</a:t>
            </a:r>
          </a:p>
          <a:p>
            <a:r>
              <a:rPr lang="en-US" dirty="0" smtClean="0"/>
              <a:t>Project divided into iterations</a:t>
            </a:r>
          </a:p>
          <a:p>
            <a:r>
              <a:rPr lang="en-US" dirty="0" smtClean="0"/>
              <a:t>Each iteration starts with planning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67200" y="1371600"/>
            <a:ext cx="3657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Dedicated open work space</a:t>
            </a:r>
          </a:p>
          <a:p>
            <a:r>
              <a:rPr lang="en-US" dirty="0" smtClean="0"/>
              <a:t>Sustainable pace</a:t>
            </a:r>
          </a:p>
          <a:p>
            <a:r>
              <a:rPr lang="en-US" dirty="0" smtClean="0"/>
              <a:t>Stand up meeting starts each day</a:t>
            </a:r>
          </a:p>
          <a:p>
            <a:r>
              <a:rPr lang="en-US" dirty="0" smtClean="0"/>
              <a:t>Project </a:t>
            </a:r>
            <a:r>
              <a:rPr lang="en-US" dirty="0"/>
              <a:t>v</a:t>
            </a:r>
            <a:r>
              <a:rPr lang="en-US" dirty="0" smtClean="0"/>
              <a:t>elocity measured</a:t>
            </a:r>
          </a:p>
          <a:p>
            <a:r>
              <a:rPr lang="en-US" dirty="0" smtClean="0"/>
              <a:t>Move people around</a:t>
            </a:r>
          </a:p>
          <a:p>
            <a:r>
              <a:rPr lang="en-US" dirty="0" smtClean="0"/>
              <a:t>Fix XP when it breaks</a:t>
            </a:r>
          </a:p>
          <a:p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t="10170"/>
          <a:stretch>
            <a:fillRect/>
          </a:stretch>
        </p:blipFill>
        <p:spPr bwMode="auto">
          <a:xfrm>
            <a:off x="228601" y="5256676"/>
            <a:ext cx="1676399" cy="137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24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978</TotalTime>
  <Words>658</Words>
  <Application>Microsoft Office PowerPoint</Application>
  <PresentationFormat>On-screen Show (4:3)</PresentationFormat>
  <Paragraphs>152</Paragraphs>
  <Slides>21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Technic</vt:lpstr>
      <vt:lpstr>Extreme Programming (CONT)</vt:lpstr>
      <vt:lpstr>Extreme Programming Flowchart</vt:lpstr>
      <vt:lpstr>Feedback Loops</vt:lpstr>
      <vt:lpstr>Iteration</vt:lpstr>
      <vt:lpstr>Pair Programming</vt:lpstr>
      <vt:lpstr>Pair Programming Experiments</vt:lpstr>
      <vt:lpstr>Refactoring</vt:lpstr>
      <vt:lpstr>The Rules of Extreme Programming</vt:lpstr>
      <vt:lpstr>   Planning              Managing</vt:lpstr>
      <vt:lpstr>   Designing            Coding</vt:lpstr>
      <vt:lpstr>   Testing</vt:lpstr>
      <vt:lpstr>When to Use XP</vt:lpstr>
      <vt:lpstr>What Makes a Project XP</vt:lpstr>
      <vt:lpstr>NOT everyone loves XP</vt:lpstr>
      <vt:lpstr>References</vt:lpstr>
      <vt:lpstr>More on Trust in People</vt:lpstr>
      <vt:lpstr>Egoless Programming</vt:lpstr>
      <vt:lpstr>Slide 18</vt:lpstr>
      <vt:lpstr>But pride of ownership is critical to quality </vt:lpstr>
      <vt:lpstr>Software Craftsmanship</vt:lpstr>
      <vt:lpstr>Can Craftsmanship Help the Software Crisis?</vt:lpstr>
    </vt:vector>
  </TitlesOfParts>
  <Company>University of North Carolina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Department of Computer Science</dc:creator>
  <cp:lastModifiedBy>Diane Pozefsky</cp:lastModifiedBy>
  <cp:revision>57</cp:revision>
  <dcterms:created xsi:type="dcterms:W3CDTF">2009-08-26T18:24:12Z</dcterms:created>
  <dcterms:modified xsi:type="dcterms:W3CDTF">2011-10-18T02:09:28Z</dcterms:modified>
</cp:coreProperties>
</file>