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62" r:id="rId3"/>
    <p:sldId id="26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9EC5-123F-4192-A2AE-2FC00339876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BCFB-B3EC-4F81-8B19-D8C8B4D75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FB4B9-43EF-465A-80B0-797F1068064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130BD-B624-4693-B986-F037B2776E7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033D1-3C0F-4706-8EBD-A7802068AF8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0E8D0-5AFF-4AC0-B4D5-D6687B4C577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E4766-0BB5-49C8-A02E-92537E067D5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AA7C5-CC68-4788-BA95-F17552A4A39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129CA-9AA8-4852-A93E-7D56FDE6CF9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01993-60EF-4541-BA98-E133A8ED728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CB510-2123-402A-886A-A80857753DA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A413A-7E35-45CB-8BE6-A36A2D56141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November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Identify criteria of concern: availability, quality, performance, …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Risk of it not being met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likelihood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consequences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I’m testing code for a grocery store, what is the impact of the code not being highly available? 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to identify what to test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3814762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New features </a:t>
            </a:r>
          </a:p>
          <a:p>
            <a:pPr eaLnBrk="1" hangingPunct="1"/>
            <a:r>
              <a:rPr lang="en-US" sz="2400" dirty="0" smtClean="0"/>
              <a:t>New technology</a:t>
            </a:r>
          </a:p>
          <a:p>
            <a:pPr eaLnBrk="1" hangingPunct="1"/>
            <a:r>
              <a:rPr lang="en-US" sz="2400" dirty="0" smtClean="0"/>
              <a:t>Overworked developers</a:t>
            </a:r>
          </a:p>
          <a:p>
            <a:pPr eaLnBrk="1" hangingPunct="1"/>
            <a:r>
              <a:rPr lang="en-US" sz="2400" dirty="0" smtClean="0"/>
              <a:t>Regression</a:t>
            </a:r>
          </a:p>
          <a:p>
            <a:pPr eaLnBrk="1" hangingPunct="1"/>
            <a:r>
              <a:rPr lang="en-US" sz="2400" dirty="0" smtClean="0"/>
              <a:t>Dependencies</a:t>
            </a:r>
          </a:p>
          <a:p>
            <a:pPr eaLnBrk="1" hangingPunct="1"/>
            <a:r>
              <a:rPr lang="en-US" sz="2400" dirty="0" smtClean="0"/>
              <a:t>Complexity</a:t>
            </a:r>
          </a:p>
          <a:p>
            <a:pPr eaLnBrk="1" hangingPunct="1"/>
            <a:r>
              <a:rPr lang="en-US" sz="2400" dirty="0" smtClean="0"/>
              <a:t>Bug history</a:t>
            </a:r>
          </a:p>
          <a:p>
            <a:pPr eaLnBrk="1" hangingPunct="1"/>
            <a:r>
              <a:rPr lang="en-US" sz="2400" dirty="0" smtClean="0"/>
              <a:t>Language specific bugs</a:t>
            </a:r>
          </a:p>
          <a:p>
            <a:pPr eaLnBrk="1" hangingPunct="1"/>
            <a:r>
              <a:rPr lang="en-US" sz="2400" dirty="0" smtClean="0"/>
              <a:t>Environment changes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828800"/>
            <a:ext cx="3814763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Late changes</a:t>
            </a:r>
          </a:p>
          <a:p>
            <a:pPr eaLnBrk="1" hangingPunct="1"/>
            <a:r>
              <a:rPr lang="en-US" sz="2400" dirty="0" smtClean="0"/>
              <a:t>Slipped in “pet” features</a:t>
            </a:r>
          </a:p>
          <a:p>
            <a:pPr eaLnBrk="1" hangingPunct="1"/>
            <a:r>
              <a:rPr lang="en-US" sz="2400" dirty="0" smtClean="0"/>
              <a:t>Ambiguity</a:t>
            </a:r>
          </a:p>
          <a:p>
            <a:pPr eaLnBrk="1" hangingPunct="1"/>
            <a:r>
              <a:rPr lang="en-US" sz="2400" dirty="0" smtClean="0"/>
              <a:t>Changing requirements</a:t>
            </a:r>
          </a:p>
          <a:p>
            <a:pPr eaLnBrk="1" hangingPunct="1"/>
            <a:r>
              <a:rPr lang="en-US" sz="2400" dirty="0" smtClean="0"/>
              <a:t>Bad publicity</a:t>
            </a:r>
          </a:p>
          <a:p>
            <a:pPr eaLnBrk="1" hangingPunct="1"/>
            <a:r>
              <a:rPr lang="en-US" sz="2400" dirty="0" smtClean="0"/>
              <a:t>Liability</a:t>
            </a:r>
          </a:p>
          <a:p>
            <a:pPr eaLnBrk="1" hangingPunct="1"/>
            <a:r>
              <a:rPr lang="en-US" sz="2400" dirty="0" smtClean="0"/>
              <a:t>Learning curve</a:t>
            </a:r>
          </a:p>
          <a:p>
            <a:pPr eaLnBrk="1" hangingPunct="1"/>
            <a:r>
              <a:rPr lang="en-US" sz="2400" dirty="0" smtClean="0"/>
              <a:t>Criticality</a:t>
            </a:r>
          </a:p>
          <a:p>
            <a:pPr eaLnBrk="1" hangingPunct="1"/>
            <a:r>
              <a:rPr lang="en-US" sz="2400" dirty="0" smtClean="0"/>
              <a:t>Popularity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Four Parts of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 </a:t>
            </a:r>
          </a:p>
          <a:p>
            <a:pPr eaLnBrk="1" hangingPunct="1"/>
            <a:r>
              <a:rPr lang="en-US" smtClean="0"/>
              <a:t>Select test cases</a:t>
            </a:r>
          </a:p>
          <a:p>
            <a:pPr eaLnBrk="1" hangingPunct="1"/>
            <a:r>
              <a:rPr lang="en-US" smtClean="0"/>
              <a:t>Execute test cases</a:t>
            </a:r>
          </a:p>
          <a:p>
            <a:pPr eaLnBrk="1" hangingPunct="1"/>
            <a:r>
              <a:rPr lang="en-US" smtClean="0"/>
              <a:t>Measure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Software Model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990600" y="2133600"/>
            <a:ext cx="5181600" cy="4038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1905000" y="3352800"/>
            <a:ext cx="3657600" cy="1981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Arial" charset="0"/>
                <a:cs typeface="Arial" charset="0"/>
              </a:rPr>
              <a:t>capabilities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43200" y="2286000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environment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400800" y="1828800"/>
            <a:ext cx="22098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User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APIs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Operating system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Files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400800" y="4114800"/>
            <a:ext cx="22098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Input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Storage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Processing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572000" y="2514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648200" y="44196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Selection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45488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Environments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happens if a file changes out from under you?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Consider all error cases from system calls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(e.g., you can’t get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Test on different platforms: software and 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Test on different versions and with different languages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Capabilities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Inputs (boundary conditions, equivalence classes)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Outputs (can I generate a bad output?)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States (reverse state exploration)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From the User Interface:  Inputs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Error messages</a:t>
            </a:r>
          </a:p>
          <a:p>
            <a:pPr eaLnBrk="1" hangingPunct="1"/>
            <a:r>
              <a:rPr lang="en-US" sz="2800" smtClean="0"/>
              <a:t>Default values</a:t>
            </a:r>
          </a:p>
          <a:p>
            <a:pPr eaLnBrk="1" hangingPunct="1"/>
            <a:r>
              <a:rPr lang="en-US" sz="2800" smtClean="0"/>
              <a:t>Character sets and data types</a:t>
            </a:r>
          </a:p>
          <a:p>
            <a:pPr eaLnBrk="1" hangingPunct="1"/>
            <a:r>
              <a:rPr lang="en-US" sz="2800" smtClean="0"/>
              <a:t>Overflow input buffers</a:t>
            </a:r>
          </a:p>
          <a:p>
            <a:pPr eaLnBrk="1" hangingPunct="1"/>
            <a:r>
              <a:rPr lang="en-US" sz="2800" smtClean="0"/>
              <a:t>Input interactions</a:t>
            </a:r>
          </a:p>
          <a:p>
            <a:pPr eaLnBrk="1" hangingPunct="1"/>
            <a:r>
              <a:rPr lang="en-US" sz="2800" smtClean="0"/>
              <a:t>Repeated inputs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How easy is it to find bugs in 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Questions to Ask for Each 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will this test find a defect?</a:t>
            </a:r>
          </a:p>
          <a:p>
            <a:pPr eaLnBrk="1" hangingPunct="1"/>
            <a:r>
              <a:rPr lang="en-US" sz="3600" smtClean="0"/>
              <a:t>What kind of defect?</a:t>
            </a:r>
          </a:p>
          <a:p>
            <a:pPr eaLnBrk="1" hangingPunct="1"/>
            <a:r>
              <a:rPr lang="en-US" sz="3600" smtClean="0"/>
              <a:t>How powerful is this test against that type of defect?  Are there more powerful ones?</a:t>
            </a:r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we care?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Therac-25 (1985)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/>
              <a:t>6 massive radiation overdoses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Multiple space fiascos (1990s)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Ariane</a:t>
            </a:r>
            <a:r>
              <a:rPr lang="en-US" sz="2400" dirty="0" smtClean="0"/>
              <a:t> V exploded after 40 seconds (conversion)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Mars Pathfinder computer kept turning itself off (system timing)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Patriot missile </a:t>
            </a:r>
            <a:r>
              <a:rPr lang="en-US" sz="2400" dirty="0" err="1" smtClean="0"/>
              <a:t>misquided</a:t>
            </a:r>
            <a:r>
              <a:rPr lang="en-US" sz="2400" dirty="0" smtClean="0"/>
              <a:t> (floating point accuracy)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Millenium</a:t>
            </a:r>
            <a:r>
              <a:rPr lang="en-US" sz="2800" dirty="0" smtClean="0"/>
              <a:t> bug (2000)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Microsoft attacks (ongoing)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NIST: cost to US, $59 billion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 and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“Errors should be found and fixed as close to their place of origin as possible.”</a:t>
            </a:r>
            <a:r>
              <a:rPr lang="en-US" smtClean="0"/>
              <a:t> </a:t>
            </a:r>
            <a:r>
              <a:rPr lang="en-US" sz="2400" smtClean="0"/>
              <a:t>Fagan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800" smtClean="0"/>
              <a:t>“Trying to improve quality by increasing testing is like trying to lose weight by weighing yourself more often.”  </a:t>
            </a:r>
            <a:r>
              <a:rPr lang="en-US" sz="2400" smtClean="0"/>
              <a:t>McConnell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Life Testing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Used regularly in 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Addresses “normal use”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 specimens put to test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Test until r failures have been observed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Choose n and r to obtain the desired statistical errors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As r and n increase, statistical errors decrease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Expected time in test = mu</a:t>
            </a:r>
            <a:r>
              <a:rPr lang="en-US" sz="2800" baseline="-25000" smtClean="0"/>
              <a:t>0</a:t>
            </a:r>
            <a:r>
              <a:rPr lang="en-US" sz="2800" smtClean="0"/>
              <a:t> (r / 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Where mu</a:t>
            </a:r>
            <a:r>
              <a:rPr lang="en-US" sz="2400" baseline="-25000" smtClean="0"/>
              <a:t>0</a:t>
            </a:r>
            <a:r>
              <a:rPr lang="en-US" sz="2400" smtClean="0"/>
              <a:t> = mean failure time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Butler and </a:t>
            </a:r>
            <a:r>
              <a:rPr lang="en-US" dirty="0" err="1" smtClean="0"/>
              <a:t>Finelli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“The Infeasibility of Experimental Quantification of Life-Critical Software Reliability”</a:t>
            </a:r>
          </a:p>
          <a:p>
            <a:pPr eaLnBrk="1" hangingPunct="1"/>
            <a:r>
              <a:rPr lang="en-US" smtClean="0"/>
              <a:t>In order to establish that the probability of failure of software is less than 10</a:t>
            </a:r>
            <a:r>
              <a:rPr lang="en-US" baseline="30000" smtClean="0"/>
              <a:t>-9</a:t>
            </a:r>
            <a:r>
              <a:rPr lang="en-US" smtClean="0"/>
              <a:t> in 10 hours, testing required with one computer is </a:t>
            </a:r>
            <a:r>
              <a:rPr lang="en-US" b="1" u="sng" smtClean="0"/>
              <a:t>greater than 1 million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Testing: Purpose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03920" cy="3654552"/>
          </a:xfrm>
        </p:spPr>
        <p:txBody>
          <a:bodyPr/>
          <a:lstStyle/>
          <a:p>
            <a:pPr eaLnBrk="1" hangingPunct="1"/>
            <a:r>
              <a:rPr lang="en-US" dirty="0" smtClean="0"/>
              <a:t>Conformance testing</a:t>
            </a:r>
          </a:p>
          <a:p>
            <a:pPr eaLnBrk="1" hangingPunct="1"/>
            <a:r>
              <a:rPr lang="en-US" dirty="0" smtClean="0"/>
              <a:t>Usability testing</a:t>
            </a:r>
          </a:p>
          <a:p>
            <a:pPr eaLnBrk="1" hangingPunct="1"/>
            <a:r>
              <a:rPr lang="en-US" dirty="0" smtClean="0"/>
              <a:t>Performance testing</a:t>
            </a:r>
          </a:p>
          <a:p>
            <a:pPr eaLnBrk="1" hangingPunct="1"/>
            <a:r>
              <a:rPr lang="en-US" dirty="0" smtClean="0"/>
              <a:t>Acceptance testing</a:t>
            </a:r>
          </a:p>
          <a:p>
            <a:pPr eaLnBrk="1" hangingPunct="1"/>
            <a:r>
              <a:rPr lang="en-US" dirty="0" smtClean="0"/>
              <a:t>Reliability testing</a:t>
            </a:r>
          </a:p>
          <a:p>
            <a:pPr eaLnBrk="1" hangingPunct="1"/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classifications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</a:t>
            </a:r>
          </a:p>
          <a:p>
            <a:pPr lvl="1" eaLnBrk="1" hangingPunct="1"/>
            <a:r>
              <a:rPr lang="en-US" smtClean="0"/>
              <a:t>Unit, component, system, regression, …</a:t>
            </a:r>
          </a:p>
          <a:p>
            <a:pPr eaLnBrk="1" hangingPunct="1"/>
            <a:r>
              <a:rPr lang="en-US" smtClean="0"/>
              <a:t>Access to code</a:t>
            </a:r>
          </a:p>
          <a:p>
            <a:pPr lvl="1" eaLnBrk="1" hangingPunct="1"/>
            <a:r>
              <a:rPr lang="en-US" smtClean="0"/>
              <a:t>Black box vs. white box</a:t>
            </a:r>
          </a:p>
          <a:p>
            <a:pPr lvl="1" eaLnBrk="1" hangingPunct="1"/>
            <a:r>
              <a:rPr lang="en-US" smtClean="0"/>
              <a:t>(Note that black box testing still assumes knowledge of coding and development in general)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important is unit test?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The Voyager bug (sent the probe into the sun).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90: The AT&amp;T bug that took out 1/3 of US telephones (crash on receipt of crash notice).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The DCS bug that took out the other 1/3 a few months later.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93: The Intel Pentium chip bug (it was software, not hardware).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96: The Ariane V bug: auto-destruct (data conversion).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you trying to test?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03920" cy="3197352"/>
          </a:xfrm>
        </p:spPr>
        <p:txBody>
          <a:bodyPr/>
          <a:lstStyle/>
          <a:p>
            <a:pPr eaLnBrk="1" hangingPunct="1"/>
            <a:r>
              <a:rPr lang="en-US" dirty="0" smtClean="0"/>
              <a:t>Most common actions?</a:t>
            </a:r>
          </a:p>
          <a:p>
            <a:pPr eaLnBrk="1" hangingPunct="1"/>
            <a:r>
              <a:rPr lang="en-US" dirty="0" smtClean="0"/>
              <a:t>Most likely problem areas?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Risk-based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811</TotalTime>
  <Words>622</Words>
  <Application>Microsoft Office PowerPoint</Application>
  <PresentationFormat>On-screen Show (4:3)</PresentationFormat>
  <Paragraphs>134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Testing</vt:lpstr>
      <vt:lpstr>Why do we care?</vt:lpstr>
      <vt:lpstr>Quality and testing</vt:lpstr>
      <vt:lpstr>Life Testing</vt:lpstr>
      <vt:lpstr>Butler and Finelli</vt:lpstr>
      <vt:lpstr>Types of Testing: Purpose</vt:lpstr>
      <vt:lpstr>Other classifications</vt:lpstr>
      <vt:lpstr>How important is unit test?</vt:lpstr>
      <vt:lpstr>What are you trying to test?</vt:lpstr>
      <vt:lpstr>Risks </vt:lpstr>
      <vt:lpstr>How to identify what to test </vt:lpstr>
      <vt:lpstr>Four Parts of Testing</vt:lpstr>
      <vt:lpstr>Basic Software Model</vt:lpstr>
      <vt:lpstr>Test Case Selection</vt:lpstr>
      <vt:lpstr>From the User Interface:  Inputs</vt:lpstr>
      <vt:lpstr>Questions to Ask for Each Test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38</cp:revision>
  <dcterms:created xsi:type="dcterms:W3CDTF">2009-08-26T18:24:12Z</dcterms:created>
  <dcterms:modified xsi:type="dcterms:W3CDTF">2011-11-28T16:30:15Z</dcterms:modified>
</cp:coreProperties>
</file>