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5"/>
  </p:notesMasterIdLst>
  <p:sldIdLst>
    <p:sldId id="256" r:id="rId2"/>
    <p:sldId id="307" r:id="rId3"/>
    <p:sldId id="312" r:id="rId4"/>
    <p:sldId id="297" r:id="rId5"/>
    <p:sldId id="295" r:id="rId6"/>
    <p:sldId id="311" r:id="rId7"/>
    <p:sldId id="300" r:id="rId8"/>
    <p:sldId id="313" r:id="rId9"/>
    <p:sldId id="303" r:id="rId10"/>
    <p:sldId id="304" r:id="rId11"/>
    <p:sldId id="305" r:id="rId12"/>
    <p:sldId id="306" r:id="rId13"/>
    <p:sldId id="314" r:id="rId14"/>
    <p:sldId id="308" r:id="rId15"/>
    <p:sldId id="309" r:id="rId16"/>
    <p:sldId id="310" r:id="rId17"/>
    <p:sldId id="315" r:id="rId18"/>
    <p:sldId id="264" r:id="rId19"/>
    <p:sldId id="270" r:id="rId20"/>
    <p:sldId id="271" r:id="rId21"/>
    <p:sldId id="272" r:id="rId22"/>
    <p:sldId id="316" r:id="rId23"/>
    <p:sldId id="29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A9EC5-123F-4192-A2AE-2FC003398761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1BCFB-B3EC-4F81-8B19-D8C8B4D75F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1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7EC1ED-9111-470F-A700-0482915E2B6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CC44F0-2D39-40C6-95D4-0CCA0F96F2A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EEE23F7-A6DE-4D44-98BC-64CDA1EC0438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EEE23F7-A6DE-4D44-98BC-64CDA1EC0438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ejasconsulting.com/open-testware/feature/unit-test-tool-survey.html" TargetMode="External"/><Relationship Id="rId2" Type="http://schemas.openxmlformats.org/officeDocument/2006/relationships/hyperlink" Target="http://www.testingfaqs.org/t-uni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qatest.com/qatweb1.html" TargetMode="External"/><Relationship Id="rId2" Type="http://schemas.openxmlformats.org/officeDocument/2006/relationships/hyperlink" Target="http://www.xprogramming.com/software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ft.com/News/TTN-Online/ttnnov99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s.vt.edu/~cs3604/lib/Therac_25/Therac_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th.uaa.alaska.edu/~afkjm/cs470/handouts/breaking.pdf" TargetMode="External"/><Relationship Id="rId5" Type="http://schemas.openxmlformats.org/officeDocument/2006/relationships/hyperlink" Target="http://www.esa.int/export/esaCP/Pr_33_1996_p_EN.html" TargetMode="External"/><Relationship Id="rId4" Type="http://schemas.openxmlformats.org/officeDocument/2006/relationships/hyperlink" Target="http://www.fas.org/spp/starwars/gao/im92026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Testing, continued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28 </a:t>
            </a:r>
            <a:r>
              <a:rPr lang="en-US" dirty="0" smtClean="0"/>
              <a:t>November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Estimating how many bugs are left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229600" cy="2286000"/>
          </a:xfrm>
        </p:spPr>
        <p:txBody>
          <a:bodyPr/>
          <a:lstStyle/>
          <a:p>
            <a:pPr eaLnBrk="1" hangingPunct="1"/>
            <a:r>
              <a:rPr lang="en-US" sz="3600" smtClean="0"/>
              <a:t>Historical data</a:t>
            </a:r>
          </a:p>
          <a:p>
            <a:pPr eaLnBrk="1" hangingPunct="1"/>
            <a:r>
              <a:rPr lang="en-US" sz="3600" smtClean="0"/>
              <a:t>Capture-recapture model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Historical Data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Lots of variants based on statistical modeling</a:t>
            </a:r>
          </a:p>
          <a:p>
            <a:pPr eaLnBrk="1" hangingPunct="1"/>
            <a:r>
              <a:rPr lang="en-US" sz="2800" dirty="0" smtClean="0"/>
              <a:t>What data should be kept?</a:t>
            </a:r>
          </a:p>
          <a:p>
            <a:pPr eaLnBrk="1" hangingPunct="1"/>
            <a:r>
              <a:rPr lang="en-US" sz="2800" dirty="0" smtClean="0"/>
              <a:t>When are releases comparable?</a:t>
            </a:r>
          </a:p>
          <a:p>
            <a:pPr eaLnBrk="1" hangingPunct="1"/>
            <a:r>
              <a:rPr lang="en-US" sz="2800" dirty="0" smtClean="0"/>
              <a:t>Dangers with a good release</a:t>
            </a:r>
          </a:p>
          <a:p>
            <a:pPr lvl="1" eaLnBrk="1" hangingPunct="1"/>
            <a:r>
              <a:rPr lang="en-US" sz="2400" dirty="0" smtClean="0"/>
              <a:t>Test forever</a:t>
            </a:r>
          </a:p>
          <a:p>
            <a:pPr lvl="1" eaLnBrk="1" hangingPunct="1"/>
            <a:r>
              <a:rPr lang="en-US" sz="2400" dirty="0" smtClean="0"/>
              <a:t>Adversarial relation between developers and tester</a:t>
            </a:r>
          </a:p>
          <a:p>
            <a:pPr eaLnBrk="1" hangingPunct="1"/>
            <a:r>
              <a:rPr lang="en-US" sz="2800" dirty="0" smtClean="0"/>
              <a:t>Dangers with a bad release</a:t>
            </a:r>
          </a:p>
          <a:p>
            <a:pPr lvl="1" eaLnBrk="1" hangingPunct="1"/>
            <a:r>
              <a:rPr lang="en-US" sz="2400" dirty="0" smtClean="0"/>
              <a:t>Stop too soon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Capture-recapture model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Estimate animal populations: How many deer in the forest?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Tag and recount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If all tagged, assume you’ve seen them all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Applied to software by Basin in 73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Number of errors = |e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| * |e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| / |e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cs typeface="Arial" charset="0"/>
              </a:rPr>
              <a:t>∩</a:t>
            </a:r>
            <a:r>
              <a:rPr lang="en-US" sz="2800" dirty="0" smtClean="0"/>
              <a:t> e</a:t>
            </a:r>
            <a:r>
              <a:rPr lang="en-US" sz="2800" baseline="-25000" dirty="0" smtClean="0"/>
              <a:t>2 </a:t>
            </a:r>
            <a:r>
              <a:rPr lang="en-US" sz="2800" dirty="0" smtClean="0"/>
              <a:t>|</a:t>
            </a:r>
          </a:p>
          <a:p>
            <a:pPr lvl="3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400" dirty="0" smtClean="0"/>
              <a:t>where e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= errors found by tester 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2 testers: 25, 27, 12 overlap: 56 total errors</a:t>
            </a:r>
            <a:endParaRPr lang="en-US" sz="32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What’s wrong with this model (aside from the fact the denominator can be 0)?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Assumptions about independence of testers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3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Tools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72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Tools: Unit Test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What do they do?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Regression testing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Incrementally build test suites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Typically language specific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What is available?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JUnit</a:t>
            </a:r>
            <a:r>
              <a:rPr lang="en-US" sz="2400" dirty="0" smtClean="0"/>
              <a:t> most well known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SUnit</a:t>
            </a:r>
            <a:r>
              <a:rPr lang="en-US" sz="2400" dirty="0" smtClean="0"/>
              <a:t> was the first (Smalltalk)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xxUnit</a:t>
            </a:r>
            <a:r>
              <a:rPr lang="en-US" sz="2400" dirty="0" smtClean="0"/>
              <a:t> where xx represents every language known to CS!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hlinkClick r:id="rId2"/>
              </a:rPr>
              <a:t>http://www.testingfaqs.org/t-unit.html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>
                <a:hlinkClick r:id="rId3"/>
              </a:rPr>
              <a:t>http://tejasconsulting.com/open-testware/feature/unit-test-tool-survey.html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Performance Test Tools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do they do?</a:t>
            </a:r>
          </a:p>
          <a:p>
            <a:pPr lvl="1" eaLnBrk="1" hangingPunct="1"/>
            <a:r>
              <a:rPr lang="en-US" smtClean="0"/>
              <a:t>Orchestrate test scripts</a:t>
            </a:r>
          </a:p>
          <a:p>
            <a:pPr lvl="1" eaLnBrk="1" hangingPunct="1"/>
            <a:r>
              <a:rPr lang="en-US" smtClean="0"/>
              <a:t>Simulate heavy loads</a:t>
            </a:r>
          </a:p>
          <a:p>
            <a:pPr eaLnBrk="1" hangingPunct="1"/>
            <a:r>
              <a:rPr lang="en-US" smtClean="0"/>
              <a:t>What is available?</a:t>
            </a:r>
          </a:p>
          <a:p>
            <a:pPr lvl="1" eaLnBrk="1" hangingPunct="1"/>
            <a:r>
              <a:rPr lang="en-US" smtClean="0"/>
              <a:t>JMeter </a:t>
            </a:r>
          </a:p>
          <a:p>
            <a:pPr lvl="1" eaLnBrk="1" hangingPunct="1"/>
            <a:r>
              <a:rPr lang="en-US" smtClean="0"/>
              <a:t>Grinder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Test Tools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Tons of test tools</a:t>
            </a:r>
          </a:p>
          <a:p>
            <a:pPr eaLnBrk="1" hangingPunct="1"/>
            <a:r>
              <a:rPr lang="en-US" dirty="0" smtClean="0"/>
              <a:t>Two web sites as starting points</a:t>
            </a:r>
          </a:p>
          <a:p>
            <a:pPr lvl="1" eaLnBrk="1" hangingPunct="1"/>
            <a:r>
              <a:rPr lang="en-US" altLang="zh-CN" sz="2400" dirty="0" smtClean="0">
                <a:ea typeface="宋体" charset="-122"/>
                <a:hlinkClick r:id="rId2"/>
              </a:rPr>
              <a:t>http://www.xprogramming.com/software.htm</a:t>
            </a:r>
            <a:endParaRPr lang="en-US" altLang="zh-CN" sz="2400" dirty="0" smtClean="0">
              <a:ea typeface="宋体" charset="-122"/>
              <a:hlinkClick r:id="rId3"/>
            </a:endParaRPr>
          </a:p>
          <a:p>
            <a:pPr lvl="1" eaLnBrk="1" hangingPunct="1"/>
            <a:r>
              <a:rPr lang="en-US" altLang="zh-CN" sz="2400" dirty="0" smtClean="0">
                <a:ea typeface="宋体" charset="-122"/>
                <a:hlinkClick r:id="rId3"/>
              </a:rPr>
              <a:t>http://www.softwareqatest.com/qatweb1.html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Quality Improvers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76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Other Ways of Improving Quality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Reviews and inspections</a:t>
            </a:r>
          </a:p>
          <a:p>
            <a:pPr eaLnBrk="1" hangingPunct="1"/>
            <a:r>
              <a:rPr lang="en-US" dirty="0" smtClean="0"/>
              <a:t>Formal specification</a:t>
            </a:r>
          </a:p>
          <a:p>
            <a:pPr eaLnBrk="1" hangingPunct="1"/>
            <a:r>
              <a:rPr lang="en-US" dirty="0" smtClean="0"/>
              <a:t>Program verification and validation</a:t>
            </a:r>
          </a:p>
          <a:p>
            <a:pPr eaLnBrk="1" hangingPunct="1"/>
            <a:r>
              <a:rPr lang="en-US" dirty="0" smtClean="0"/>
              <a:t>Self-checking (paranoid) code</a:t>
            </a:r>
          </a:p>
          <a:p>
            <a:pPr eaLnBrk="1" hangingPunct="1"/>
            <a:r>
              <a:rPr lang="en-US" dirty="0" smtClean="0"/>
              <a:t>Deploy with capabilities to repair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Formal Methods and Specifications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Mathematically-based techniques for describing system properties</a:t>
            </a:r>
          </a:p>
          <a:p>
            <a:pPr eaLnBrk="1" hangingPunct="1"/>
            <a:r>
              <a:rPr lang="en-US" dirty="0" smtClean="0"/>
              <a:t>Used in </a:t>
            </a:r>
            <a:r>
              <a:rPr lang="en-US" i="1" dirty="0" smtClean="0"/>
              <a:t>inference systems</a:t>
            </a:r>
          </a:p>
          <a:p>
            <a:pPr lvl="1"/>
            <a:r>
              <a:rPr lang="en-US" sz="2400" dirty="0" smtClean="0"/>
              <a:t>Do not require executing the program</a:t>
            </a:r>
          </a:p>
          <a:p>
            <a:pPr lvl="1"/>
            <a:r>
              <a:rPr lang="en-US" sz="2400" dirty="0" smtClean="0"/>
              <a:t>Proving something about the specification not already stated</a:t>
            </a:r>
          </a:p>
          <a:p>
            <a:pPr lvl="1"/>
            <a:r>
              <a:rPr lang="en-US" sz="2400" dirty="0" smtClean="0"/>
              <a:t>Formal proofs</a:t>
            </a:r>
          </a:p>
          <a:p>
            <a:pPr lvl="1"/>
            <a:r>
              <a:rPr lang="en-US" sz="2400" dirty="0" err="1" smtClean="0"/>
              <a:t>Mechanizable</a:t>
            </a:r>
            <a:endParaRPr lang="en-US" sz="2400" dirty="0" smtClean="0"/>
          </a:p>
          <a:p>
            <a:pPr lvl="1"/>
            <a:r>
              <a:rPr lang="en-US" sz="2400" dirty="0" smtClean="0"/>
              <a:t>Examples: theorem </a:t>
            </a:r>
            <a:r>
              <a:rPr lang="en-US" sz="2400" dirty="0" err="1" smtClean="0"/>
              <a:t>provers</a:t>
            </a:r>
            <a:r>
              <a:rPr lang="en-US" sz="2400" dirty="0" smtClean="0"/>
              <a:t> and proof checkers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00B0F0"/>
                </a:solidFill>
                <a:hlinkClick r:id="rId2"/>
              </a:rPr>
              <a:t>Best (and Worst) Testing Practices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200" dirty="0" smtClean="0"/>
              <a:t>(Boris </a:t>
            </a:r>
            <a:r>
              <a:rPr lang="en-US" sz="3200" dirty="0" err="1" smtClean="0"/>
              <a:t>Beizer</a:t>
            </a:r>
            <a:r>
              <a:rPr lang="en-US" sz="3200" dirty="0" smtClean="0"/>
              <a:t>)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Unit testing to 100% coverage</a:t>
            </a:r>
            <a:r>
              <a:rPr lang="en-US" sz="2000" dirty="0" smtClean="0">
                <a:solidFill>
                  <a:srgbClr val="3333FF"/>
                </a:solidFill>
              </a:rPr>
              <a:t>:</a:t>
            </a:r>
            <a:r>
              <a:rPr lang="en-US" sz="2000" dirty="0" smtClean="0"/>
              <a:t> necessary but not sufficient for new or changed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Integration testing: </a:t>
            </a:r>
            <a:r>
              <a:rPr lang="en-US" sz="2000" dirty="0" smtClean="0"/>
              <a:t>at every step; not once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System testing: </a:t>
            </a:r>
            <a:r>
              <a:rPr lang="en-US" sz="2000" dirty="0" smtClean="0"/>
              <a:t>AFTER unit and integration testing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Testing to requirements:</a:t>
            </a:r>
            <a:r>
              <a:rPr lang="en-US" sz="2000" dirty="0" smtClean="0"/>
              <a:t> test to end users AND internal users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Test execution automation: </a:t>
            </a:r>
            <a:r>
              <a:rPr lang="en-US" sz="2000" dirty="0" smtClean="0"/>
              <a:t>not all tests can be automated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Test design automation: </a:t>
            </a:r>
            <a:r>
              <a:rPr lang="en-US" sz="2000" dirty="0" smtClean="0"/>
              <a:t>implies building a model. Use only if you can manage the many tests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Stress testing:</a:t>
            </a:r>
            <a:r>
              <a:rPr lang="en-US" sz="2000" dirty="0" smtClean="0"/>
              <a:t> only need to do it at the start of testing. Runs itself out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Regression testing: </a:t>
            </a:r>
            <a:r>
              <a:rPr lang="en-US" sz="2000" dirty="0" smtClean="0"/>
              <a:t>needs to be automated and frequent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Reliability testing:</a:t>
            </a:r>
            <a:r>
              <a:rPr lang="en-US" sz="2000" dirty="0" smtClean="0"/>
              <a:t> not always applicable. statistics skills required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Performance testing: </a:t>
            </a:r>
            <a:r>
              <a:rPr lang="en-US" sz="2000" dirty="0" smtClean="0"/>
              <a:t>need to consider payoff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Independent test groups: </a:t>
            </a:r>
            <a:r>
              <a:rPr lang="en-US" sz="2000" dirty="0" smtClean="0"/>
              <a:t>not for unit and integration testing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Usability testing: </a:t>
            </a:r>
            <a:r>
              <a:rPr lang="en-US" sz="2000" dirty="0" smtClean="0"/>
              <a:t>only useful if done early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Beta testing: </a:t>
            </a:r>
            <a:r>
              <a:rPr lang="en-US" sz="2000" dirty="0" smtClean="0"/>
              <a:t>not instead of in-house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Uses of Specifications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Requirements analysis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rigor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System design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Decomposition, interfaces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Verification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Specific sections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Documentation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System analysis and evaluation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Reference point, uncovering bugs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Examples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Abstract data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Algebras, theories, and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VDM (Praxis: UK Civil aviation display system CDIS), Z (Oxford and IBM: CICS), Larch (MIT)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Concurrent and distributed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State or event sequences, transitions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Hoare’s CSP, Transition axioms, Lamport’s Temporal Logic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Programming languages!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67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Bugs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/>
              <a:t>	Therac-25: </a:t>
            </a:r>
            <a:r>
              <a:rPr lang="en-US" sz="2000" dirty="0" smtClean="0">
                <a:hlinkClick r:id="rId3"/>
              </a:rPr>
              <a:t>http://courses.cs.vt.edu/~cs3604/lib/Therac_25/Therac_1.html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/>
              <a:t>	Patriot missile: </a:t>
            </a:r>
            <a:r>
              <a:rPr lang="en-US" sz="2000" dirty="0" smtClean="0">
                <a:hlinkClick r:id="rId4"/>
              </a:rPr>
              <a:t>http://www.fas.org/spp/starwars/gao/im92026.htm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Ariane</a:t>
            </a:r>
            <a:r>
              <a:rPr lang="en-US" sz="2000" dirty="0" smtClean="0"/>
              <a:t> 5: </a:t>
            </a:r>
            <a:r>
              <a:rPr lang="en-US" sz="2000" dirty="0" smtClean="0">
                <a:hlinkClick r:id="rId5"/>
              </a:rPr>
              <a:t>http://www.esa.int/export/esaCP/Pr_33_1996_p_EN.html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Testing</a:t>
            </a:r>
          </a:p>
          <a:p>
            <a:pPr lvl="1">
              <a:buNone/>
            </a:pPr>
            <a:r>
              <a:rPr lang="en-US" sz="2000" dirty="0" smtClean="0"/>
              <a:t>Whittaker, </a:t>
            </a:r>
            <a:r>
              <a:rPr lang="en-US" sz="2000" b="1" i="1" dirty="0" smtClean="0"/>
              <a:t>How to Break Software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6"/>
              </a:rPr>
              <a:t>presentation</a:t>
            </a:r>
            <a:r>
              <a:rPr lang="en-US" sz="2000" dirty="0" smtClean="0"/>
              <a:t>)</a:t>
            </a:r>
          </a:p>
          <a:p>
            <a:pPr lvl="1">
              <a:lnSpc>
                <a:spcPct val="90000"/>
              </a:lnSpc>
              <a:buNone/>
            </a:pPr>
            <a:endParaRPr lang="en-US" sz="1600" dirty="0" smtClean="0"/>
          </a:p>
          <a:p>
            <a:pPr lvl="1">
              <a:lnSpc>
                <a:spcPct val="90000"/>
              </a:lnSpc>
              <a:buNone/>
            </a:pPr>
            <a:endParaRPr lang="en-US" sz="1800" dirty="0" smtClean="0"/>
          </a:p>
          <a:p>
            <a:pPr lvl="1">
              <a:lnSpc>
                <a:spcPct val="90000"/>
              </a:lnSpc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4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Usability Testing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Frequency</a:t>
            </a:r>
            <a:r>
              <a:rPr lang="en-US" smtClean="0"/>
              <a:t> with which the problem occurs</a:t>
            </a:r>
          </a:p>
          <a:p>
            <a:pPr lvl="1" eaLnBrk="1" hangingPunct="1"/>
            <a:r>
              <a:rPr lang="en-US" smtClean="0"/>
              <a:t>Common or rare? </a:t>
            </a:r>
          </a:p>
          <a:p>
            <a:pPr eaLnBrk="1" hangingPunct="1"/>
            <a:r>
              <a:rPr lang="en-US" b="1" smtClean="0"/>
              <a:t>Impact</a:t>
            </a:r>
            <a:r>
              <a:rPr lang="en-US" smtClean="0"/>
              <a:t> of the problem if it occurs</a:t>
            </a:r>
          </a:p>
          <a:p>
            <a:pPr lvl="1" eaLnBrk="1" hangingPunct="1"/>
            <a:r>
              <a:rPr lang="en-US" smtClean="0"/>
              <a:t>Easy or difficult to overcome? </a:t>
            </a:r>
          </a:p>
          <a:p>
            <a:pPr eaLnBrk="1" hangingPunct="1"/>
            <a:r>
              <a:rPr lang="en-US" b="1" smtClean="0"/>
              <a:t>Persistence</a:t>
            </a:r>
            <a:r>
              <a:rPr lang="en-US" smtClean="0"/>
              <a:t> of the problem</a:t>
            </a:r>
          </a:p>
          <a:p>
            <a:pPr lvl="1" eaLnBrk="1" hangingPunct="1"/>
            <a:r>
              <a:rPr lang="en-US" smtClean="0"/>
              <a:t>One-time problem or repeated?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Wizard of Oz Testing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Inputs and outputs are as expected</a:t>
            </a:r>
          </a:p>
          <a:p>
            <a:pPr eaLnBrk="1" hangingPunct="1"/>
            <a:r>
              <a:rPr lang="en-US" dirty="0" smtClean="0"/>
              <a:t>How you get between the two is “anything that works”</a:t>
            </a:r>
          </a:p>
          <a:p>
            <a:pPr eaLnBrk="1" hangingPunct="1"/>
            <a:r>
              <a:rPr lang="en-US" dirty="0" smtClean="0"/>
              <a:t>Particularly useful when you have</a:t>
            </a:r>
          </a:p>
          <a:p>
            <a:pPr lvl="1" eaLnBrk="1" hangingPunct="1"/>
            <a:r>
              <a:rPr lang="en-US" dirty="0" smtClean="0"/>
              <a:t>An internal interface </a:t>
            </a:r>
          </a:p>
          <a:p>
            <a:pPr lvl="1" eaLnBrk="1" hangingPunct="1"/>
            <a:r>
              <a:rPr lang="en-US" dirty="0" smtClean="0"/>
              <a:t>Choices to make on user interfaces</a:t>
            </a:r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073736" y="1524001"/>
          <a:ext cx="4908339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hoto Editor Photo" r:id="rId3" imgW="5477640" imgH="3315163" progId="MSPhotoEd.3">
                  <p:embed/>
                </p:oleObj>
              </mc:Choice>
              <mc:Fallback>
                <p:oleObj name="Photo Editor Photo" r:id="rId3" imgW="5477640" imgH="3315163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736" y="1524001"/>
                        <a:ext cx="4908339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724400" y="4419600"/>
            <a:ext cx="42054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dirty="0">
                <a:latin typeface="Arial" charset="0"/>
              </a:rPr>
              <a:t>Children’s Intuitive Gestures in Vision-Based Action Games</a:t>
            </a:r>
          </a:p>
          <a:p>
            <a:pPr algn="ctr" eaLnBrk="1" hangingPunct="1"/>
            <a:r>
              <a:rPr lang="en-US" sz="1200" dirty="0">
                <a:latin typeface="Arial" charset="0"/>
              </a:rPr>
              <a:t>CACM Jan 2005, vol. 48, no. 1, p. 47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000" dirty="0" smtClean="0"/>
              <a:t>Number of Usability Test Users Needed </a:t>
            </a:r>
          </a:p>
        </p:txBody>
      </p:sp>
      <p:pic>
        <p:nvPicPr>
          <p:cNvPr id="31747" name="Picture 3" descr="20000319_problemfindingcurv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77502" y="4191000"/>
            <a:ext cx="4352198" cy="2503488"/>
          </a:xfrm>
          <a:noFill/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Usability problems found = N(1-(1-L)</a:t>
            </a:r>
            <a:r>
              <a:rPr kumimoji="0" lang="en-US" sz="30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= total number of usability problems in the design</a:t>
            </a:r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 = proportion of usability problems discovered by a single user</a:t>
            </a:r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= number of users</a:t>
            </a:r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5200" y="624840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L=31%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as an Estimator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Found 100 problems with 10 users</a:t>
            </a:r>
          </a:p>
          <a:p>
            <a:pPr eaLnBrk="1" hangingPunct="1"/>
            <a:r>
              <a:rPr lang="en-US" sz="2800" dirty="0" smtClean="0"/>
              <a:t>Assumption: each user find 10% of problems</a:t>
            </a:r>
          </a:p>
          <a:p>
            <a:pPr eaLnBrk="1" hangingPunct="1"/>
            <a:r>
              <a:rPr lang="en-US" sz="2800" dirty="0" smtClean="0"/>
              <a:t>How many are left?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sz="2800" dirty="0" smtClean="0"/>
              <a:t>found = N(1-(1-L)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/>
              <a:t>100 = N(1-(1-.1)</a:t>
            </a:r>
            <a:r>
              <a:rPr lang="en-US" sz="2400" baseline="30000" dirty="0" smtClean="0"/>
              <a:t>10</a:t>
            </a:r>
            <a:r>
              <a:rPr lang="en-US" sz="2400" dirty="0" smtClean="0"/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/>
              <a:t>N = 100/(1-.9</a:t>
            </a:r>
            <a:r>
              <a:rPr lang="en-US" sz="2400" baseline="30000" dirty="0" smtClean="0"/>
              <a:t>10</a:t>
            </a:r>
            <a:r>
              <a:rPr lang="en-US" sz="2400" dirty="0" smtClean="0"/>
              <a:t>)=154</a:t>
            </a:r>
          </a:p>
          <a:p>
            <a:pPr eaLnBrk="1" hangingPunct="1"/>
            <a:r>
              <a:rPr lang="en-US" sz="2800" dirty="0" smtClean="0"/>
              <a:t>54 left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Measurements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5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Coverage Metrics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Statement coverage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basic block coverage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Decision coverage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Each Boolean expression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Condition coverage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Each entity in Boolean expressions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Path coverage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loops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Advantages of different models?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816</TotalTime>
  <Words>751</Words>
  <Application>Microsoft Office PowerPoint</Application>
  <PresentationFormat>On-screen Show (4:3)</PresentationFormat>
  <Paragraphs>149</Paragraphs>
  <Slides>23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Technic</vt:lpstr>
      <vt:lpstr>Photo Editor Photo</vt:lpstr>
      <vt:lpstr>Testing, continued</vt:lpstr>
      <vt:lpstr>Best (and Worst) Testing Practices (Boris Beizer) </vt:lpstr>
      <vt:lpstr>Usability Testing</vt:lpstr>
      <vt:lpstr>Usability Testing</vt:lpstr>
      <vt:lpstr>Wizard of Oz Testing</vt:lpstr>
      <vt:lpstr>Number of Usability Test Users Needed </vt:lpstr>
      <vt:lpstr>Using as an Estimator</vt:lpstr>
      <vt:lpstr>Test Measurements</vt:lpstr>
      <vt:lpstr>Test Coverage Metrics</vt:lpstr>
      <vt:lpstr>Estimating how many bugs are left</vt:lpstr>
      <vt:lpstr>Historical Data</vt:lpstr>
      <vt:lpstr>Capture-recapture model</vt:lpstr>
      <vt:lpstr>Test Tools</vt:lpstr>
      <vt:lpstr>Test Tools: Unit Test</vt:lpstr>
      <vt:lpstr>Performance Test Tools</vt:lpstr>
      <vt:lpstr>Other Test Tools</vt:lpstr>
      <vt:lpstr>Other Quality Improvers </vt:lpstr>
      <vt:lpstr>Other Ways of Improving Quality</vt:lpstr>
      <vt:lpstr>Formal Methods and Specifications</vt:lpstr>
      <vt:lpstr>Uses of Specifications</vt:lpstr>
      <vt:lpstr>Examples</vt:lpstr>
      <vt:lpstr>References</vt:lpstr>
      <vt:lpstr>References</vt:lpstr>
    </vt:vector>
  </TitlesOfParts>
  <Company>University of North Carolina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Computer Science</dc:creator>
  <cp:lastModifiedBy>Diane Pozefsky</cp:lastModifiedBy>
  <cp:revision>39</cp:revision>
  <dcterms:created xsi:type="dcterms:W3CDTF">2009-08-26T18:24:12Z</dcterms:created>
  <dcterms:modified xsi:type="dcterms:W3CDTF">2011-11-28T16:36:34Z</dcterms:modified>
</cp:coreProperties>
</file>