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8"/>
  </p:notesMasterIdLst>
  <p:sldIdLst>
    <p:sldId id="256" r:id="rId2"/>
    <p:sldId id="312" r:id="rId3"/>
    <p:sldId id="293" r:id="rId4"/>
    <p:sldId id="301" r:id="rId5"/>
    <p:sldId id="302" r:id="rId6"/>
    <p:sldId id="304" r:id="rId7"/>
    <p:sldId id="305" r:id="rId8"/>
    <p:sldId id="311" r:id="rId9"/>
    <p:sldId id="306" r:id="rId10"/>
    <p:sldId id="299" r:id="rId11"/>
    <p:sldId id="297" r:id="rId12"/>
    <p:sldId id="298" r:id="rId13"/>
    <p:sldId id="307" r:id="rId14"/>
    <p:sldId id="309" r:id="rId15"/>
    <p:sldId id="308" r:id="rId16"/>
    <p:sldId id="31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462"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45CBBA-A614-4E06-9BA3-67AD48F65331}" type="datetimeFigureOut">
              <a:rPr lang="en-US" smtClean="0"/>
              <a:pPr/>
              <a:t>12/7/2011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9AC647-4B65-43CF-BB44-B64BD5843D29}" type="slidenum">
              <a:rPr lang="en-US" smtClean="0"/>
              <a:pPr/>
              <a:t>‹#›</a:t>
            </a:fld>
            <a:endParaRPr lang="en-US"/>
          </a:p>
        </p:txBody>
      </p:sp>
    </p:spTree>
    <p:extLst>
      <p:ext uri="{BB962C8B-B14F-4D97-AF65-F5344CB8AC3E}">
        <p14:creationId xmlns:p14="http://schemas.microsoft.com/office/powerpoint/2010/main" val="1576150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p:txBody>
          <a:bodyPr/>
          <a:lstStyle/>
          <a:p>
            <a:pPr>
              <a:defRPr/>
            </a:pPr>
            <a:fld id="{5E84F937-16C2-4E8E-BB15-21704517A98D}" type="slidenum">
              <a:rPr lang="en-US" smtClean="0"/>
              <a:pPr>
                <a:defRPr/>
              </a:pPr>
              <a:t>6</a:t>
            </a:fld>
            <a:endParaRPr lang="en-US" smtClean="0"/>
          </a:p>
        </p:txBody>
      </p:sp>
      <p:sp>
        <p:nvSpPr>
          <p:cNvPr id="440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40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p:txBody>
          <a:bodyPr/>
          <a:lstStyle/>
          <a:p>
            <a:pPr>
              <a:defRPr/>
            </a:pPr>
            <a:fld id="{4288048F-5F6A-4C2E-BF06-4D8F4B8E6984}" type="slidenum">
              <a:rPr lang="en-US" smtClean="0"/>
              <a:pPr>
                <a:defRPr/>
              </a:pPr>
              <a:t>7</a:t>
            </a:fld>
            <a:endParaRPr lang="en-US" smtClean="0"/>
          </a:p>
        </p:txBody>
      </p:sp>
      <p:sp>
        <p:nvSpPr>
          <p:cNvPr id="450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50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Speaker Notes</a:t>
            </a:r>
          </a:p>
        </p:txBody>
      </p:sp>
      <p:sp>
        <p:nvSpPr>
          <p:cNvPr id="5" name="Rectangle 7"/>
          <p:cNvSpPr>
            <a:spLocks noGrp="1" noChangeArrowheads="1"/>
          </p:cNvSpPr>
          <p:nvPr>
            <p:ph type="sldNum" sz="quarter" idx="5"/>
          </p:nvPr>
        </p:nvSpPr>
        <p:spPr>
          <a:ln/>
        </p:spPr>
        <p:txBody>
          <a:bodyPr/>
          <a:lstStyle/>
          <a:p>
            <a:fld id="{0119170C-E48C-43BF-84D1-FF727C3A2B30}" type="slidenum">
              <a:rPr lang="en-US"/>
              <a:pPr/>
              <a:t>11</a:t>
            </a:fld>
            <a:endParaRPr lang="en-US"/>
          </a:p>
        </p:txBody>
      </p:sp>
      <p:sp>
        <p:nvSpPr>
          <p:cNvPr id="1419266" name="Rectangle 2"/>
          <p:cNvSpPr>
            <a:spLocks noGrp="1" noChangeArrowheads="1"/>
          </p:cNvSpPr>
          <p:nvPr>
            <p:ph type="body" idx="1"/>
          </p:nvPr>
        </p:nvSpPr>
        <p:spPr>
          <a:xfrm>
            <a:off x="685801" y="4501783"/>
            <a:ext cx="5637213" cy="3974760"/>
          </a:xfrm>
          <a:noFill/>
          <a:ln/>
        </p:spPr>
        <p:txBody>
          <a:bodyPr lIns="85294" tIns="41871" rIns="85294" bIns="41871"/>
          <a:lstStyle/>
          <a:p>
            <a:pPr marL="119063" indent="-119063" defTabSz="876300"/>
            <a:r>
              <a:rPr lang="en-US">
                <a:solidFill>
                  <a:srgbClr val="000000"/>
                </a:solidFill>
                <a:cs typeface="Times New Roman" pitchFamily="18" charset="0"/>
              </a:rPr>
              <a:t>This slide shows three generations of basic technology advancement in tools, components, and processes. The levels of quality and personnel required are assumed to be constant. The three generations of software development are defined as follows:</a:t>
            </a:r>
          </a:p>
          <a:p>
            <a:pPr marL="119063" indent="-119063" defTabSz="876300">
              <a:buFontTx/>
              <a:buChar char="•"/>
            </a:pPr>
            <a:r>
              <a:rPr lang="en-US" b="1">
                <a:solidFill>
                  <a:srgbClr val="000000"/>
                </a:solidFill>
                <a:cs typeface="Times New Roman" pitchFamily="18" charset="0"/>
              </a:rPr>
              <a:t>Conventional: </a:t>
            </a:r>
            <a:r>
              <a:rPr lang="en-US">
                <a:solidFill>
                  <a:srgbClr val="000000"/>
                </a:solidFill>
                <a:cs typeface="Times New Roman" pitchFamily="18" charset="0"/>
              </a:rPr>
              <a:t>1960s and 1970s, craftsmanship. Organizations used custom tools, custom processes, and virtually all custom components built in primitive languages. Project performance was highly predictable in that cost, schedule, and quality objectives were almost always under-achieved.</a:t>
            </a:r>
          </a:p>
          <a:p>
            <a:pPr marL="119063" indent="-119063" defTabSz="876300">
              <a:buFontTx/>
              <a:buChar char="•"/>
            </a:pPr>
            <a:r>
              <a:rPr lang="en-US" b="1">
                <a:solidFill>
                  <a:srgbClr val="000000"/>
                </a:solidFill>
                <a:cs typeface="Times New Roman" pitchFamily="18" charset="0"/>
              </a:rPr>
              <a:t> Transition: </a:t>
            </a:r>
            <a:r>
              <a:rPr lang="en-US">
                <a:solidFill>
                  <a:srgbClr val="000000"/>
                </a:solidFill>
                <a:cs typeface="Times New Roman" pitchFamily="18" charset="0"/>
              </a:rPr>
              <a:t>1980s and 1990s, software engineering. Organizations used more repeatable processes, off-the-shelf tools, and mostly (&gt;70%) custom components built in higher level languages. Some of the components (&lt;30%) were available as commercial products, including the operating system, database management system, networking, and graphical user interface. </a:t>
            </a:r>
          </a:p>
          <a:p>
            <a:pPr marL="119063" indent="-119063" defTabSz="876300">
              <a:buFontTx/>
              <a:buChar char="•"/>
            </a:pPr>
            <a:r>
              <a:rPr lang="en-US" b="1">
                <a:solidFill>
                  <a:srgbClr val="000000"/>
                </a:solidFill>
                <a:cs typeface="Times New Roman" pitchFamily="18" charset="0"/>
              </a:rPr>
              <a:t> Modern best practices: </a:t>
            </a:r>
            <a:r>
              <a:rPr lang="en-US">
                <a:solidFill>
                  <a:srgbClr val="000000"/>
                </a:solidFill>
                <a:cs typeface="Times New Roman" pitchFamily="18" charset="0"/>
              </a:rPr>
              <a:t>2000 on, software production. Today’s philosophy is rooted in the use of managed and measured processes, integrated automation environments, and mostly (70%) off-the-shelf components. Perhaps as few as 30% of the components need to be custom built. With advances in visual modeling and integrated production environments, these custom components can be produced very rapidly.</a:t>
            </a:r>
          </a:p>
          <a:p>
            <a:pPr marL="119063" indent="-119063" defTabSz="876300"/>
            <a:r>
              <a:rPr lang="en-US">
                <a:solidFill>
                  <a:srgbClr val="000000"/>
                </a:solidFill>
                <a:cs typeface="Times New Roman" pitchFamily="18" charset="0"/>
              </a:rPr>
              <a:t>Technologies for environment automation, size reduction, and process improvement are not independent of one another. In each new era, the key is complementary growth in all technologies. For example, the process advances could not be used successfully without new component technologies and increased tool automation.</a:t>
            </a:r>
          </a:p>
          <a:p>
            <a:pPr marL="119063" indent="-119063" defTabSz="876300"/>
            <a:endParaRPr lang="en-US"/>
          </a:p>
          <a:p>
            <a:pPr marL="119063" indent="-119063" defTabSz="876300"/>
            <a:r>
              <a:rPr lang="en-US"/>
              <a:t>For more information,  see Royce pages 21-24.</a:t>
            </a:r>
          </a:p>
          <a:p>
            <a:pPr marL="119063" indent="-119063" defTabSz="876300"/>
            <a:endParaRPr lang="en-US"/>
          </a:p>
        </p:txBody>
      </p:sp>
      <p:sp>
        <p:nvSpPr>
          <p:cNvPr id="1419267" name="Rectangle 3"/>
          <p:cNvSpPr>
            <a:spLocks noGrp="1" noRot="1" noChangeAspect="1" noChangeArrowheads="1" noTextEdit="1"/>
          </p:cNvSpPr>
          <p:nvPr>
            <p:ph type="sldImg"/>
          </p:nvPr>
        </p:nvSpPr>
        <p:spPr>
          <a:xfrm>
            <a:off x="900113" y="441325"/>
            <a:ext cx="5183187" cy="3887788"/>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EEE23F7-A6DE-4D44-98BC-64CDA1EC0438}" type="datetimeFigureOut">
              <a:rPr lang="en-US" smtClean="0"/>
              <a:pPr/>
              <a:t>12/7/2011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8329D54-EB51-439B-A6A2-415ACBE85D8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EE23F7-A6DE-4D44-98BC-64CDA1EC0438}" type="datetimeFigureOut">
              <a:rPr lang="en-US" smtClean="0"/>
              <a:pPr/>
              <a:t>12/7/2011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29D54-EB51-439B-A6A2-415ACBE85D8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EE23F7-A6DE-4D44-98BC-64CDA1EC0438}" type="datetimeFigureOut">
              <a:rPr lang="en-US" smtClean="0"/>
              <a:pPr/>
              <a:t>12/7/2011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29D54-EB51-439B-A6A2-415ACBE85D8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EE23F7-A6DE-4D44-98BC-64CDA1EC0438}" type="datetimeFigureOut">
              <a:rPr lang="en-US" smtClean="0"/>
              <a:pPr/>
              <a:t>12/7/2011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29D54-EB51-439B-A6A2-415ACBE85D8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EEE23F7-A6DE-4D44-98BC-64CDA1EC0438}" type="datetimeFigureOut">
              <a:rPr lang="en-US" smtClean="0"/>
              <a:pPr/>
              <a:t>12/7/2011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29D54-EB51-439B-A6A2-415ACBE85D8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EEE23F7-A6DE-4D44-98BC-64CDA1EC0438}" type="datetimeFigureOut">
              <a:rPr lang="en-US" smtClean="0"/>
              <a:pPr/>
              <a:t>12/7/2011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329D54-EB51-439B-A6A2-415ACBE85D8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EEE23F7-A6DE-4D44-98BC-64CDA1EC0438}" type="datetimeFigureOut">
              <a:rPr lang="en-US" smtClean="0"/>
              <a:pPr/>
              <a:t>12/7/2011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329D54-EB51-439B-A6A2-415ACBE85D8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EEE23F7-A6DE-4D44-98BC-64CDA1EC0438}" type="datetimeFigureOut">
              <a:rPr lang="en-US" smtClean="0"/>
              <a:pPr/>
              <a:t>12/7/2011</a:t>
            </a:fld>
            <a:endParaRPr lang="en-US"/>
          </a:p>
        </p:txBody>
      </p:sp>
      <p:sp>
        <p:nvSpPr>
          <p:cNvPr id="8" name="Slide Number Placeholder 7"/>
          <p:cNvSpPr>
            <a:spLocks noGrp="1"/>
          </p:cNvSpPr>
          <p:nvPr>
            <p:ph type="sldNum" sz="quarter" idx="11"/>
          </p:nvPr>
        </p:nvSpPr>
        <p:spPr/>
        <p:txBody>
          <a:bodyPr/>
          <a:lstStyle/>
          <a:p>
            <a:fld id="{78329D54-EB51-439B-A6A2-415ACBE85D87}"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E23F7-A6DE-4D44-98BC-64CDA1EC0438}" type="datetimeFigureOut">
              <a:rPr lang="en-US" smtClean="0"/>
              <a:pPr/>
              <a:t>12/7/2011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329D54-EB51-439B-A6A2-415ACBE85D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EEE23F7-A6DE-4D44-98BC-64CDA1EC0438}" type="datetimeFigureOut">
              <a:rPr lang="en-US" smtClean="0"/>
              <a:pPr/>
              <a:t>12/7/2011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78329D54-EB51-439B-A6A2-415ACBE85D8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5EEE23F7-A6DE-4D44-98BC-64CDA1EC0438}" type="datetimeFigureOut">
              <a:rPr lang="en-US" smtClean="0"/>
              <a:pPr/>
              <a:t>12/7/2011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329D54-EB51-439B-A6A2-415ACBE85D8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5EEE23F7-A6DE-4D44-98BC-64CDA1EC0438}" type="datetimeFigureOut">
              <a:rPr lang="en-US" smtClean="0"/>
              <a:pPr/>
              <a:t>12/7/2011</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78329D54-EB51-439B-A6A2-415ACBE85D8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projectcartoon.com/cartoon/2"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youtube.com/watch?v=6ILQrUrEWe8" TargetMode="External"/><Relationship Id="rId2" Type="http://schemas.openxmlformats.org/officeDocument/2006/relationships/hyperlink" Target="http://www.youtube.com/watch?v=Gv8pmIr3a7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wired.com/wired/archive/11.09/ppt2.html" TargetMode="External"/><Relationship Id="rId2" Type="http://schemas.openxmlformats.org/officeDocument/2006/relationships/hyperlink" Target="http://www.slideshare.net/thecroaker/death-by-powerpoin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Wrap up</a:t>
            </a:r>
            <a:endParaRPr lang="en-US" dirty="0"/>
          </a:p>
        </p:txBody>
      </p:sp>
      <p:sp>
        <p:nvSpPr>
          <p:cNvPr id="3" name="Subtitle 2"/>
          <p:cNvSpPr>
            <a:spLocks noGrp="1"/>
          </p:cNvSpPr>
          <p:nvPr>
            <p:ph type="subTitle" idx="1"/>
          </p:nvPr>
        </p:nvSpPr>
        <p:spPr/>
        <p:txBody>
          <a:bodyPr/>
          <a:lstStyle/>
          <a:p>
            <a:r>
              <a:rPr lang="en-US" dirty="0" smtClean="0"/>
              <a:t>7 December 2011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p:txBody>
          <a:bodyPr/>
          <a:lstStyle/>
          <a:p>
            <a:r>
              <a:rPr lang="en-US" dirty="0" smtClean="0">
                <a:hlinkClick r:id="rId2"/>
              </a:rPr>
              <a:t>Processes Summary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8242" name="Rectangle 2"/>
          <p:cNvSpPr>
            <a:spLocks noChangeArrowheads="1"/>
          </p:cNvSpPr>
          <p:nvPr/>
        </p:nvSpPr>
        <p:spPr bwMode="auto">
          <a:xfrm>
            <a:off x="423863" y="395288"/>
            <a:ext cx="993775" cy="558800"/>
          </a:xfrm>
          <a:prstGeom prst="rect">
            <a:avLst/>
          </a:prstGeom>
          <a:noFill/>
          <a:ln w="9525">
            <a:noFill/>
            <a:miter lim="800000"/>
            <a:headEnd/>
            <a:tailEnd/>
          </a:ln>
          <a:effectLst/>
        </p:spPr>
        <p:txBody>
          <a:bodyPr wrap="none" anchor="ctr"/>
          <a:lstStyle/>
          <a:p>
            <a:endParaRPr lang="en-US"/>
          </a:p>
        </p:txBody>
      </p:sp>
      <p:sp>
        <p:nvSpPr>
          <p:cNvPr id="1418243" name="Rectangle 3"/>
          <p:cNvSpPr>
            <a:spLocks noGrp="1" noChangeArrowheads="1"/>
          </p:cNvSpPr>
          <p:nvPr>
            <p:ph type="title" idx="4294967295"/>
          </p:nvPr>
        </p:nvSpPr>
        <p:spPr>
          <a:xfrm>
            <a:off x="533400" y="381000"/>
            <a:ext cx="7467600" cy="1143000"/>
          </a:xfrm>
        </p:spPr>
        <p:txBody>
          <a:bodyPr>
            <a:normAutofit fontScale="90000"/>
          </a:bodyPr>
          <a:lstStyle/>
          <a:p>
            <a:pPr marL="173038"/>
            <a:r>
              <a:rPr lang="en-US" dirty="0">
                <a:solidFill>
                  <a:schemeClr val="tx1"/>
                </a:solidFill>
              </a:rPr>
              <a:t>Software </a:t>
            </a:r>
            <a:r>
              <a:rPr lang="en-US" dirty="0" smtClean="0">
                <a:solidFill>
                  <a:schemeClr val="tx1"/>
                </a:solidFill>
              </a:rPr>
              <a:t>Generations </a:t>
            </a:r>
            <a:br>
              <a:rPr lang="en-US" dirty="0" smtClean="0">
                <a:solidFill>
                  <a:schemeClr val="tx1"/>
                </a:solidFill>
              </a:rPr>
            </a:br>
            <a:r>
              <a:rPr lang="en-US" dirty="0" smtClean="0">
                <a:solidFill>
                  <a:schemeClr val="tx1"/>
                </a:solidFill>
              </a:rPr>
              <a:t>(Rational View)  </a:t>
            </a:r>
            <a:endParaRPr lang="en-US" dirty="0">
              <a:solidFill>
                <a:schemeClr val="tx1"/>
              </a:solidFill>
            </a:endParaRPr>
          </a:p>
        </p:txBody>
      </p:sp>
      <p:sp>
        <p:nvSpPr>
          <p:cNvPr id="1418244" name="Rectangle 4"/>
          <p:cNvSpPr>
            <a:spLocks noChangeArrowheads="1"/>
          </p:cNvSpPr>
          <p:nvPr/>
        </p:nvSpPr>
        <p:spPr bwMode="auto">
          <a:xfrm>
            <a:off x="896938" y="2095500"/>
            <a:ext cx="1339850" cy="4152900"/>
          </a:xfrm>
          <a:prstGeom prst="rect">
            <a:avLst/>
          </a:prstGeom>
          <a:noFill/>
          <a:ln w="12700">
            <a:noFill/>
            <a:miter lim="800000"/>
            <a:headEnd/>
            <a:tailEnd/>
          </a:ln>
          <a:effectLst/>
        </p:spPr>
        <p:txBody>
          <a:bodyPr wrap="none" anchor="ctr"/>
          <a:lstStyle/>
          <a:p>
            <a:endParaRPr lang="en-US"/>
          </a:p>
        </p:txBody>
      </p:sp>
      <p:sp>
        <p:nvSpPr>
          <p:cNvPr id="1418245" name="Rectangle 5"/>
          <p:cNvSpPr>
            <a:spLocks noChangeArrowheads="1"/>
          </p:cNvSpPr>
          <p:nvPr/>
        </p:nvSpPr>
        <p:spPr bwMode="auto">
          <a:xfrm>
            <a:off x="2403475" y="4270375"/>
            <a:ext cx="1296988" cy="447675"/>
          </a:xfrm>
          <a:prstGeom prst="rect">
            <a:avLst/>
          </a:prstGeom>
          <a:noFill/>
          <a:ln w="9525">
            <a:noFill/>
            <a:miter lim="800000"/>
            <a:headEnd/>
            <a:tailEnd/>
          </a:ln>
          <a:effectLst/>
        </p:spPr>
        <p:txBody>
          <a:bodyPr wrap="none" lIns="86771" tIns="43386" rIns="86771" bIns="43386">
            <a:spAutoFit/>
          </a:bodyPr>
          <a:lstStyle/>
          <a:p>
            <a:pPr defTabSz="857250" eaLnBrk="0" hangingPunct="0">
              <a:lnSpc>
                <a:spcPct val="85000"/>
              </a:lnSpc>
            </a:pPr>
            <a:r>
              <a:rPr lang="en-US" sz="1400" b="0">
                <a:solidFill>
                  <a:srgbClr val="CC9900"/>
                </a:solidFill>
              </a:rPr>
              <a:t>Proprietary</a:t>
            </a:r>
          </a:p>
          <a:p>
            <a:pPr defTabSz="857250" eaLnBrk="0" hangingPunct="0">
              <a:lnSpc>
                <a:spcPct val="85000"/>
              </a:lnSpc>
            </a:pPr>
            <a:r>
              <a:rPr lang="en-US" sz="1400" b="0">
                <a:solidFill>
                  <a:srgbClr val="CC9900"/>
                </a:solidFill>
              </a:rPr>
              <a:t>Not Integrated</a:t>
            </a:r>
          </a:p>
        </p:txBody>
      </p:sp>
      <p:sp>
        <p:nvSpPr>
          <p:cNvPr id="1418246" name="Rectangle 6"/>
          <p:cNvSpPr>
            <a:spLocks noChangeArrowheads="1"/>
          </p:cNvSpPr>
          <p:nvPr/>
        </p:nvSpPr>
        <p:spPr bwMode="auto">
          <a:xfrm>
            <a:off x="2403475" y="2305050"/>
            <a:ext cx="1289050" cy="266700"/>
          </a:xfrm>
          <a:prstGeom prst="rect">
            <a:avLst/>
          </a:prstGeom>
          <a:noFill/>
          <a:ln w="9525">
            <a:noFill/>
            <a:miter lim="800000"/>
            <a:headEnd/>
            <a:tailEnd/>
          </a:ln>
          <a:effectLst/>
        </p:spPr>
        <p:txBody>
          <a:bodyPr wrap="none" lIns="86771" tIns="43386" rIns="86771" bIns="43386">
            <a:spAutoFit/>
          </a:bodyPr>
          <a:lstStyle/>
          <a:p>
            <a:pPr defTabSz="857250" eaLnBrk="0" hangingPunct="0">
              <a:lnSpc>
                <a:spcPct val="85000"/>
              </a:lnSpc>
            </a:pPr>
            <a:r>
              <a:rPr lang="en-US" sz="1400" b="0" dirty="0">
                <a:solidFill>
                  <a:srgbClr val="CC9900"/>
                </a:solidFill>
              </a:rPr>
              <a:t>100% Custom</a:t>
            </a:r>
          </a:p>
        </p:txBody>
      </p:sp>
      <p:sp>
        <p:nvSpPr>
          <p:cNvPr id="1418247" name="Rectangle 7"/>
          <p:cNvSpPr>
            <a:spLocks noChangeArrowheads="1"/>
          </p:cNvSpPr>
          <p:nvPr/>
        </p:nvSpPr>
        <p:spPr bwMode="auto">
          <a:xfrm>
            <a:off x="2403475" y="2970212"/>
            <a:ext cx="736600" cy="266700"/>
          </a:xfrm>
          <a:prstGeom prst="rect">
            <a:avLst/>
          </a:prstGeom>
          <a:noFill/>
          <a:ln w="9525">
            <a:noFill/>
            <a:miter lim="800000"/>
            <a:headEnd/>
            <a:tailEnd/>
          </a:ln>
          <a:effectLst/>
        </p:spPr>
        <p:txBody>
          <a:bodyPr wrap="none" lIns="86771" tIns="43386" rIns="86771" bIns="43386">
            <a:spAutoFit/>
          </a:bodyPr>
          <a:lstStyle/>
          <a:p>
            <a:pPr defTabSz="857250" eaLnBrk="0" hangingPunct="0">
              <a:lnSpc>
                <a:spcPct val="85000"/>
              </a:lnSpc>
            </a:pPr>
            <a:r>
              <a:rPr lang="en-US" sz="1400" b="0">
                <a:solidFill>
                  <a:srgbClr val="CC9900"/>
                </a:solidFill>
              </a:rPr>
              <a:t>Ad-hoc</a:t>
            </a:r>
          </a:p>
        </p:txBody>
      </p:sp>
      <p:sp>
        <p:nvSpPr>
          <p:cNvPr id="1418248" name="Rectangle 8"/>
          <p:cNvSpPr>
            <a:spLocks noChangeArrowheads="1"/>
          </p:cNvSpPr>
          <p:nvPr/>
        </p:nvSpPr>
        <p:spPr bwMode="auto">
          <a:xfrm>
            <a:off x="4414837" y="4179887"/>
            <a:ext cx="1563688" cy="628650"/>
          </a:xfrm>
          <a:prstGeom prst="rect">
            <a:avLst/>
          </a:prstGeom>
          <a:noFill/>
          <a:ln w="9525">
            <a:noFill/>
            <a:miter lim="800000"/>
            <a:headEnd/>
            <a:tailEnd/>
          </a:ln>
          <a:effectLst/>
        </p:spPr>
        <p:txBody>
          <a:bodyPr wrap="none" lIns="86771" tIns="43386" rIns="86771" bIns="43386">
            <a:spAutoFit/>
          </a:bodyPr>
          <a:lstStyle/>
          <a:p>
            <a:pPr defTabSz="857250" eaLnBrk="0" hangingPunct="0">
              <a:lnSpc>
                <a:spcPct val="85000"/>
              </a:lnSpc>
            </a:pPr>
            <a:r>
              <a:rPr lang="en-US" sz="1400" b="0">
                <a:solidFill>
                  <a:srgbClr val="808000"/>
                </a:solidFill>
              </a:rPr>
              <a:t>Mix of Proprietary</a:t>
            </a:r>
          </a:p>
          <a:p>
            <a:pPr defTabSz="857250" eaLnBrk="0" hangingPunct="0">
              <a:lnSpc>
                <a:spcPct val="85000"/>
              </a:lnSpc>
            </a:pPr>
            <a:r>
              <a:rPr lang="en-US" sz="1400" b="0">
                <a:solidFill>
                  <a:srgbClr val="808000"/>
                </a:solidFill>
              </a:rPr>
              <a:t>and Commercial</a:t>
            </a:r>
          </a:p>
          <a:p>
            <a:pPr defTabSz="857250" eaLnBrk="0" hangingPunct="0">
              <a:lnSpc>
                <a:spcPct val="85000"/>
              </a:lnSpc>
            </a:pPr>
            <a:r>
              <a:rPr lang="en-US" sz="1400" b="0">
                <a:solidFill>
                  <a:srgbClr val="808000"/>
                </a:solidFill>
              </a:rPr>
              <a:t>Not Integrated</a:t>
            </a:r>
          </a:p>
        </p:txBody>
      </p:sp>
      <p:sp>
        <p:nvSpPr>
          <p:cNvPr id="1418249" name="Rectangle 9"/>
          <p:cNvSpPr>
            <a:spLocks noChangeArrowheads="1"/>
          </p:cNvSpPr>
          <p:nvPr/>
        </p:nvSpPr>
        <p:spPr bwMode="auto">
          <a:xfrm>
            <a:off x="4414837" y="2206625"/>
            <a:ext cx="1773237" cy="447675"/>
          </a:xfrm>
          <a:prstGeom prst="rect">
            <a:avLst/>
          </a:prstGeom>
          <a:noFill/>
          <a:ln w="9525">
            <a:noFill/>
            <a:miter lim="800000"/>
            <a:headEnd/>
            <a:tailEnd/>
          </a:ln>
          <a:effectLst/>
        </p:spPr>
        <p:txBody>
          <a:bodyPr wrap="none" lIns="86771" tIns="43386" rIns="86771" bIns="43386">
            <a:spAutoFit/>
          </a:bodyPr>
          <a:lstStyle/>
          <a:p>
            <a:pPr defTabSz="857250" eaLnBrk="0" hangingPunct="0">
              <a:lnSpc>
                <a:spcPct val="85000"/>
              </a:lnSpc>
            </a:pPr>
            <a:r>
              <a:rPr lang="en-US" sz="1400" b="0">
                <a:solidFill>
                  <a:srgbClr val="808000"/>
                </a:solidFill>
              </a:rPr>
              <a:t>30% Reused Assets</a:t>
            </a:r>
          </a:p>
          <a:p>
            <a:pPr defTabSz="857250" eaLnBrk="0" hangingPunct="0">
              <a:lnSpc>
                <a:spcPct val="85000"/>
              </a:lnSpc>
            </a:pPr>
            <a:r>
              <a:rPr lang="en-US" sz="1400" b="0">
                <a:solidFill>
                  <a:srgbClr val="808000"/>
                </a:solidFill>
              </a:rPr>
              <a:t>70% Custom</a:t>
            </a:r>
          </a:p>
        </p:txBody>
      </p:sp>
      <p:sp>
        <p:nvSpPr>
          <p:cNvPr id="1418250" name="Rectangle 10"/>
          <p:cNvSpPr>
            <a:spLocks noChangeArrowheads="1"/>
          </p:cNvSpPr>
          <p:nvPr/>
        </p:nvSpPr>
        <p:spPr bwMode="auto">
          <a:xfrm>
            <a:off x="4414837" y="2970212"/>
            <a:ext cx="1081087" cy="266700"/>
          </a:xfrm>
          <a:prstGeom prst="rect">
            <a:avLst/>
          </a:prstGeom>
          <a:noFill/>
          <a:ln w="9525">
            <a:noFill/>
            <a:miter lim="800000"/>
            <a:headEnd/>
            <a:tailEnd/>
          </a:ln>
          <a:effectLst/>
        </p:spPr>
        <p:txBody>
          <a:bodyPr wrap="none" lIns="86771" tIns="43386" rIns="86771" bIns="43386">
            <a:spAutoFit/>
          </a:bodyPr>
          <a:lstStyle/>
          <a:p>
            <a:pPr defTabSz="857250" eaLnBrk="0" hangingPunct="0">
              <a:lnSpc>
                <a:spcPct val="85000"/>
              </a:lnSpc>
            </a:pPr>
            <a:r>
              <a:rPr lang="en-US" sz="1400" b="0" dirty="0">
                <a:solidFill>
                  <a:srgbClr val="808000"/>
                </a:solidFill>
              </a:rPr>
              <a:t>Repeatable</a:t>
            </a:r>
          </a:p>
        </p:txBody>
      </p:sp>
      <p:sp>
        <p:nvSpPr>
          <p:cNvPr id="1418251" name="Rectangle 11"/>
          <p:cNvSpPr>
            <a:spLocks noChangeArrowheads="1"/>
          </p:cNvSpPr>
          <p:nvPr/>
        </p:nvSpPr>
        <p:spPr bwMode="auto">
          <a:xfrm>
            <a:off x="6457950" y="4227512"/>
            <a:ext cx="1495425" cy="628650"/>
          </a:xfrm>
          <a:prstGeom prst="rect">
            <a:avLst/>
          </a:prstGeom>
          <a:noFill/>
          <a:ln w="9525">
            <a:noFill/>
            <a:miter lim="800000"/>
            <a:headEnd/>
            <a:tailEnd/>
          </a:ln>
          <a:effectLst/>
        </p:spPr>
        <p:txBody>
          <a:bodyPr wrap="none" lIns="86771" tIns="43386" rIns="86771" bIns="43386">
            <a:spAutoFit/>
          </a:bodyPr>
          <a:lstStyle/>
          <a:p>
            <a:pPr defTabSz="857250" eaLnBrk="0" hangingPunct="0">
              <a:lnSpc>
                <a:spcPct val="85000"/>
              </a:lnSpc>
            </a:pPr>
            <a:r>
              <a:rPr lang="en-US" sz="1400" b="0">
                <a:solidFill>
                  <a:schemeClr val="accent1"/>
                </a:solidFill>
              </a:rPr>
              <a:t>Commercial</a:t>
            </a:r>
          </a:p>
          <a:p>
            <a:pPr defTabSz="857250" eaLnBrk="0" hangingPunct="0">
              <a:lnSpc>
                <a:spcPct val="85000"/>
              </a:lnSpc>
            </a:pPr>
            <a:r>
              <a:rPr lang="en-US" sz="1400" b="0">
                <a:solidFill>
                  <a:schemeClr val="accent1"/>
                </a:solidFill>
              </a:rPr>
              <a:t>Integrated</a:t>
            </a:r>
          </a:p>
          <a:p>
            <a:pPr defTabSz="857250" eaLnBrk="0" hangingPunct="0">
              <a:lnSpc>
                <a:spcPct val="85000"/>
              </a:lnSpc>
            </a:pPr>
            <a:r>
              <a:rPr lang="en-US" sz="1400" b="0">
                <a:solidFill>
                  <a:schemeClr val="accent1"/>
                </a:solidFill>
              </a:rPr>
              <a:t>Processes-Tools</a:t>
            </a:r>
          </a:p>
        </p:txBody>
      </p:sp>
      <p:sp>
        <p:nvSpPr>
          <p:cNvPr id="1418252" name="Rectangle 12"/>
          <p:cNvSpPr>
            <a:spLocks noChangeArrowheads="1"/>
          </p:cNvSpPr>
          <p:nvPr/>
        </p:nvSpPr>
        <p:spPr bwMode="auto">
          <a:xfrm>
            <a:off x="6457950" y="2879725"/>
            <a:ext cx="1257300" cy="447675"/>
          </a:xfrm>
          <a:prstGeom prst="rect">
            <a:avLst/>
          </a:prstGeom>
          <a:noFill/>
          <a:ln w="9525">
            <a:noFill/>
            <a:miter lim="800000"/>
            <a:headEnd/>
            <a:tailEnd/>
          </a:ln>
          <a:effectLst/>
        </p:spPr>
        <p:txBody>
          <a:bodyPr wrap="none" lIns="86771" tIns="43386" rIns="86771" bIns="43386">
            <a:spAutoFit/>
          </a:bodyPr>
          <a:lstStyle/>
          <a:p>
            <a:pPr defTabSz="857250" eaLnBrk="0" hangingPunct="0">
              <a:lnSpc>
                <a:spcPct val="85000"/>
              </a:lnSpc>
            </a:pPr>
            <a:r>
              <a:rPr lang="en-US" sz="1400" b="0">
                <a:solidFill>
                  <a:schemeClr val="accent1"/>
                </a:solidFill>
              </a:rPr>
              <a:t>Managed and</a:t>
            </a:r>
          </a:p>
          <a:p>
            <a:pPr defTabSz="857250" eaLnBrk="0" hangingPunct="0">
              <a:lnSpc>
                <a:spcPct val="85000"/>
              </a:lnSpc>
            </a:pPr>
            <a:r>
              <a:rPr lang="en-US" sz="1400" b="0">
                <a:solidFill>
                  <a:schemeClr val="accent1"/>
                </a:solidFill>
              </a:rPr>
              <a:t>Measured</a:t>
            </a:r>
          </a:p>
        </p:txBody>
      </p:sp>
      <p:sp>
        <p:nvSpPr>
          <p:cNvPr id="1418253" name="Rectangle 13"/>
          <p:cNvSpPr>
            <a:spLocks noChangeArrowheads="1"/>
          </p:cNvSpPr>
          <p:nvPr/>
        </p:nvSpPr>
        <p:spPr bwMode="auto">
          <a:xfrm>
            <a:off x="304800" y="4319587"/>
            <a:ext cx="1744663" cy="384175"/>
          </a:xfrm>
          <a:prstGeom prst="rect">
            <a:avLst/>
          </a:prstGeom>
          <a:noFill/>
          <a:ln w="9525">
            <a:noFill/>
            <a:miter lim="800000"/>
            <a:headEnd/>
            <a:tailEnd/>
          </a:ln>
          <a:effectLst/>
        </p:spPr>
        <p:txBody>
          <a:bodyPr lIns="80787" tIns="40393" rIns="80787" bIns="40393">
            <a:spAutoFit/>
          </a:bodyPr>
          <a:lstStyle/>
          <a:p>
            <a:pPr algn="r" defTabSz="850900">
              <a:buClr>
                <a:srgbClr val="33CCCC"/>
              </a:buClr>
              <a:buFont typeface="Wingdings" pitchFamily="2" charset="2"/>
              <a:buNone/>
            </a:pPr>
            <a:r>
              <a:rPr lang="en-US" sz="2000">
                <a:solidFill>
                  <a:schemeClr val="hlink"/>
                </a:solidFill>
              </a:rPr>
              <a:t>Tools</a:t>
            </a:r>
          </a:p>
        </p:txBody>
      </p:sp>
      <p:sp>
        <p:nvSpPr>
          <p:cNvPr id="1418254" name="Rectangle 14"/>
          <p:cNvSpPr>
            <a:spLocks noChangeArrowheads="1"/>
          </p:cNvSpPr>
          <p:nvPr/>
        </p:nvSpPr>
        <p:spPr bwMode="auto">
          <a:xfrm>
            <a:off x="423863" y="2244725"/>
            <a:ext cx="1662112" cy="360362"/>
          </a:xfrm>
          <a:prstGeom prst="rect">
            <a:avLst/>
          </a:prstGeom>
          <a:noFill/>
          <a:ln w="9525">
            <a:noFill/>
            <a:miter lim="800000"/>
            <a:headEnd/>
            <a:tailEnd/>
          </a:ln>
          <a:effectLst/>
        </p:spPr>
        <p:txBody>
          <a:bodyPr lIns="86771" tIns="43386" rIns="86771" bIns="43386">
            <a:spAutoFit/>
          </a:bodyPr>
          <a:lstStyle/>
          <a:p>
            <a:pPr algn="r" defTabSz="857250" eaLnBrk="0" hangingPunct="0">
              <a:lnSpc>
                <a:spcPct val="90000"/>
              </a:lnSpc>
            </a:pPr>
            <a:r>
              <a:rPr lang="en-US" sz="2000">
                <a:solidFill>
                  <a:schemeClr val="hlink"/>
                </a:solidFill>
              </a:rPr>
              <a:t>Complexity</a:t>
            </a:r>
          </a:p>
        </p:txBody>
      </p:sp>
      <p:sp>
        <p:nvSpPr>
          <p:cNvPr id="1418255" name="Rectangle 15"/>
          <p:cNvSpPr>
            <a:spLocks noChangeArrowheads="1"/>
          </p:cNvSpPr>
          <p:nvPr/>
        </p:nvSpPr>
        <p:spPr bwMode="auto">
          <a:xfrm>
            <a:off x="423863" y="2922587"/>
            <a:ext cx="1662112" cy="360363"/>
          </a:xfrm>
          <a:prstGeom prst="rect">
            <a:avLst/>
          </a:prstGeom>
          <a:noFill/>
          <a:ln w="9525">
            <a:noFill/>
            <a:miter lim="800000"/>
            <a:headEnd/>
            <a:tailEnd/>
          </a:ln>
          <a:effectLst/>
        </p:spPr>
        <p:txBody>
          <a:bodyPr lIns="86771" tIns="43386" rIns="86771" bIns="43386">
            <a:spAutoFit/>
          </a:bodyPr>
          <a:lstStyle/>
          <a:p>
            <a:pPr algn="r" defTabSz="857250" eaLnBrk="0" hangingPunct="0">
              <a:lnSpc>
                <a:spcPct val="90000"/>
              </a:lnSpc>
            </a:pPr>
            <a:r>
              <a:rPr lang="en-US" sz="2000">
                <a:solidFill>
                  <a:schemeClr val="hlink"/>
                </a:solidFill>
              </a:rPr>
              <a:t>Process</a:t>
            </a:r>
          </a:p>
        </p:txBody>
      </p:sp>
      <p:sp>
        <p:nvSpPr>
          <p:cNvPr id="1418256" name="Rectangle 16"/>
          <p:cNvSpPr>
            <a:spLocks noChangeArrowheads="1"/>
          </p:cNvSpPr>
          <p:nvPr/>
        </p:nvSpPr>
        <p:spPr bwMode="auto">
          <a:xfrm>
            <a:off x="2403475" y="1552575"/>
            <a:ext cx="1671637" cy="360362"/>
          </a:xfrm>
          <a:prstGeom prst="rect">
            <a:avLst/>
          </a:prstGeom>
          <a:noFill/>
          <a:ln w="9525">
            <a:noFill/>
            <a:miter lim="800000"/>
            <a:headEnd/>
            <a:tailEnd/>
          </a:ln>
          <a:effectLst/>
        </p:spPr>
        <p:txBody>
          <a:bodyPr wrap="none" lIns="86771" tIns="43386" rIns="86771" bIns="43386">
            <a:spAutoFit/>
          </a:bodyPr>
          <a:lstStyle/>
          <a:p>
            <a:pPr defTabSz="857250" eaLnBrk="0" hangingPunct="0">
              <a:lnSpc>
                <a:spcPct val="90000"/>
              </a:lnSpc>
            </a:pPr>
            <a:r>
              <a:rPr lang="en-US" sz="2000" dirty="0">
                <a:solidFill>
                  <a:srgbClr val="CC9900"/>
                </a:solidFill>
              </a:rPr>
              <a:t>1960s-1980s</a:t>
            </a:r>
          </a:p>
        </p:txBody>
      </p:sp>
      <p:sp>
        <p:nvSpPr>
          <p:cNvPr id="1418257" name="Rectangle 17"/>
          <p:cNvSpPr>
            <a:spLocks noChangeArrowheads="1"/>
          </p:cNvSpPr>
          <p:nvPr/>
        </p:nvSpPr>
        <p:spPr bwMode="auto">
          <a:xfrm>
            <a:off x="4414837" y="1552575"/>
            <a:ext cx="1671637" cy="360362"/>
          </a:xfrm>
          <a:prstGeom prst="rect">
            <a:avLst/>
          </a:prstGeom>
          <a:noFill/>
          <a:ln w="9525">
            <a:noFill/>
            <a:miter lim="800000"/>
            <a:headEnd/>
            <a:tailEnd/>
          </a:ln>
          <a:effectLst/>
        </p:spPr>
        <p:txBody>
          <a:bodyPr wrap="none" lIns="86771" tIns="43386" rIns="86771" bIns="43386">
            <a:spAutoFit/>
          </a:bodyPr>
          <a:lstStyle/>
          <a:p>
            <a:pPr defTabSz="857250" eaLnBrk="0" hangingPunct="0">
              <a:lnSpc>
                <a:spcPct val="90000"/>
              </a:lnSpc>
            </a:pPr>
            <a:r>
              <a:rPr lang="en-US" sz="2000" dirty="0">
                <a:solidFill>
                  <a:srgbClr val="808000"/>
                </a:solidFill>
              </a:rPr>
              <a:t>1990s-2000s</a:t>
            </a:r>
          </a:p>
        </p:txBody>
      </p:sp>
      <p:sp>
        <p:nvSpPr>
          <p:cNvPr id="1418258" name="Rectangle 18"/>
          <p:cNvSpPr>
            <a:spLocks noChangeArrowheads="1"/>
          </p:cNvSpPr>
          <p:nvPr/>
        </p:nvSpPr>
        <p:spPr bwMode="auto">
          <a:xfrm>
            <a:off x="6457950" y="1552575"/>
            <a:ext cx="887412" cy="360362"/>
          </a:xfrm>
          <a:prstGeom prst="rect">
            <a:avLst/>
          </a:prstGeom>
          <a:noFill/>
          <a:ln w="9525">
            <a:noFill/>
            <a:miter lim="800000"/>
            <a:headEnd/>
            <a:tailEnd/>
          </a:ln>
          <a:effectLst/>
        </p:spPr>
        <p:txBody>
          <a:bodyPr wrap="none" lIns="86771" tIns="43386" rIns="86771" bIns="43386">
            <a:spAutoFit/>
          </a:bodyPr>
          <a:lstStyle/>
          <a:p>
            <a:pPr defTabSz="857250" eaLnBrk="0" hangingPunct="0">
              <a:lnSpc>
                <a:spcPct val="90000"/>
              </a:lnSpc>
            </a:pPr>
            <a:r>
              <a:rPr lang="en-US" sz="2000" dirty="0">
                <a:solidFill>
                  <a:schemeClr val="accent1"/>
                </a:solidFill>
              </a:rPr>
              <a:t>2005+</a:t>
            </a:r>
          </a:p>
        </p:txBody>
      </p:sp>
      <p:sp>
        <p:nvSpPr>
          <p:cNvPr id="1418259" name="Rectangle 19"/>
          <p:cNvSpPr>
            <a:spLocks noChangeArrowheads="1"/>
          </p:cNvSpPr>
          <p:nvPr/>
        </p:nvSpPr>
        <p:spPr bwMode="auto">
          <a:xfrm>
            <a:off x="-4763" y="5102225"/>
            <a:ext cx="2103438" cy="635000"/>
          </a:xfrm>
          <a:prstGeom prst="rect">
            <a:avLst/>
          </a:prstGeom>
          <a:noFill/>
          <a:ln w="9525">
            <a:noFill/>
            <a:miter lim="800000"/>
            <a:headEnd/>
            <a:tailEnd/>
          </a:ln>
          <a:effectLst/>
        </p:spPr>
        <p:txBody>
          <a:bodyPr lIns="86771" tIns="43386" rIns="86771" bIns="43386">
            <a:spAutoFit/>
          </a:bodyPr>
          <a:lstStyle/>
          <a:p>
            <a:pPr algn="r" defTabSz="857250" eaLnBrk="0" hangingPunct="0">
              <a:lnSpc>
                <a:spcPct val="90000"/>
              </a:lnSpc>
            </a:pPr>
            <a:r>
              <a:rPr lang="en-US" sz="2000">
                <a:solidFill>
                  <a:schemeClr val="hlink"/>
                </a:solidFill>
              </a:rPr>
              <a:t>Project Performance</a:t>
            </a:r>
          </a:p>
        </p:txBody>
      </p:sp>
      <p:sp>
        <p:nvSpPr>
          <p:cNvPr id="1418260" name="Rectangle 20"/>
          <p:cNvSpPr>
            <a:spLocks noChangeArrowheads="1"/>
          </p:cNvSpPr>
          <p:nvPr/>
        </p:nvSpPr>
        <p:spPr bwMode="auto">
          <a:xfrm>
            <a:off x="2403475" y="4956175"/>
            <a:ext cx="1979613" cy="306387"/>
          </a:xfrm>
          <a:prstGeom prst="rect">
            <a:avLst/>
          </a:prstGeom>
          <a:noFill/>
          <a:ln w="9525">
            <a:noFill/>
            <a:miter lim="800000"/>
            <a:headEnd/>
            <a:tailEnd/>
          </a:ln>
          <a:effectLst/>
        </p:spPr>
        <p:txBody>
          <a:bodyPr lIns="86771" tIns="43386" rIns="86771" bIns="43386">
            <a:spAutoFit/>
          </a:bodyPr>
          <a:lstStyle/>
          <a:p>
            <a:pPr defTabSz="857250" eaLnBrk="0" hangingPunct="0">
              <a:lnSpc>
                <a:spcPct val="90000"/>
              </a:lnSpc>
            </a:pPr>
            <a:r>
              <a:rPr lang="en-US" sz="1600">
                <a:solidFill>
                  <a:srgbClr val="CC9900"/>
                </a:solidFill>
              </a:rPr>
              <a:t>Predictable</a:t>
            </a:r>
          </a:p>
        </p:txBody>
      </p:sp>
      <p:sp>
        <p:nvSpPr>
          <p:cNvPr id="1418261" name="Rectangle 21"/>
          <p:cNvSpPr>
            <a:spLocks noChangeArrowheads="1"/>
          </p:cNvSpPr>
          <p:nvPr/>
        </p:nvSpPr>
        <p:spPr bwMode="auto">
          <a:xfrm>
            <a:off x="4414837" y="4956175"/>
            <a:ext cx="1620837" cy="527050"/>
          </a:xfrm>
          <a:prstGeom prst="rect">
            <a:avLst/>
          </a:prstGeom>
          <a:noFill/>
          <a:ln w="9525">
            <a:noFill/>
            <a:miter lim="800000"/>
            <a:headEnd/>
            <a:tailEnd/>
          </a:ln>
          <a:effectLst/>
        </p:spPr>
        <p:txBody>
          <a:bodyPr lIns="86771" tIns="43386" rIns="86771" bIns="43386">
            <a:spAutoFit/>
          </a:bodyPr>
          <a:lstStyle/>
          <a:p>
            <a:pPr defTabSz="857250" eaLnBrk="0" hangingPunct="0">
              <a:lnSpc>
                <a:spcPct val="90000"/>
              </a:lnSpc>
            </a:pPr>
            <a:r>
              <a:rPr lang="en-US" sz="1600">
                <a:solidFill>
                  <a:srgbClr val="808000"/>
                </a:solidFill>
              </a:rPr>
              <a:t>Unpredictable</a:t>
            </a:r>
            <a:br>
              <a:rPr lang="en-US" sz="1600">
                <a:solidFill>
                  <a:srgbClr val="808000"/>
                </a:solidFill>
              </a:rPr>
            </a:br>
            <a:endParaRPr lang="en-US" sz="1600">
              <a:solidFill>
                <a:srgbClr val="808000"/>
              </a:solidFill>
            </a:endParaRPr>
          </a:p>
        </p:txBody>
      </p:sp>
      <p:sp>
        <p:nvSpPr>
          <p:cNvPr id="1418262" name="Rectangle 22"/>
          <p:cNvSpPr>
            <a:spLocks noChangeArrowheads="1"/>
          </p:cNvSpPr>
          <p:nvPr/>
        </p:nvSpPr>
        <p:spPr bwMode="auto">
          <a:xfrm>
            <a:off x="6457950" y="4956175"/>
            <a:ext cx="2000250" cy="527050"/>
          </a:xfrm>
          <a:prstGeom prst="rect">
            <a:avLst/>
          </a:prstGeom>
          <a:noFill/>
          <a:ln w="9525">
            <a:noFill/>
            <a:miter lim="800000"/>
            <a:headEnd/>
            <a:tailEnd/>
          </a:ln>
          <a:effectLst/>
        </p:spPr>
        <p:txBody>
          <a:bodyPr lIns="86771" tIns="43386" rIns="86771" bIns="43386">
            <a:spAutoFit/>
          </a:bodyPr>
          <a:lstStyle/>
          <a:p>
            <a:pPr defTabSz="857250" eaLnBrk="0" hangingPunct="0">
              <a:lnSpc>
                <a:spcPct val="90000"/>
              </a:lnSpc>
            </a:pPr>
            <a:r>
              <a:rPr lang="en-US" sz="1600">
                <a:solidFill>
                  <a:schemeClr val="accent1"/>
                </a:solidFill>
              </a:rPr>
              <a:t>Predictable</a:t>
            </a:r>
          </a:p>
          <a:p>
            <a:pPr defTabSz="857250" eaLnBrk="0" hangingPunct="0">
              <a:lnSpc>
                <a:spcPct val="90000"/>
              </a:lnSpc>
            </a:pPr>
            <a:endParaRPr lang="en-US" sz="1600">
              <a:solidFill>
                <a:schemeClr val="accent1"/>
              </a:solidFill>
            </a:endParaRPr>
          </a:p>
        </p:txBody>
      </p:sp>
      <p:sp>
        <p:nvSpPr>
          <p:cNvPr id="1418263" name="Rectangle 23"/>
          <p:cNvSpPr>
            <a:spLocks noChangeArrowheads="1"/>
          </p:cNvSpPr>
          <p:nvPr/>
        </p:nvSpPr>
        <p:spPr bwMode="auto">
          <a:xfrm>
            <a:off x="6457950" y="2203450"/>
            <a:ext cx="1773238" cy="447675"/>
          </a:xfrm>
          <a:prstGeom prst="rect">
            <a:avLst/>
          </a:prstGeom>
          <a:noFill/>
          <a:ln w="9525">
            <a:noFill/>
            <a:miter lim="800000"/>
            <a:headEnd/>
            <a:tailEnd/>
          </a:ln>
          <a:effectLst/>
        </p:spPr>
        <p:txBody>
          <a:bodyPr wrap="none" lIns="86771" tIns="43386" rIns="86771" bIns="43386">
            <a:spAutoFit/>
          </a:bodyPr>
          <a:lstStyle/>
          <a:p>
            <a:pPr defTabSz="857250" eaLnBrk="0" hangingPunct="0">
              <a:lnSpc>
                <a:spcPct val="85000"/>
              </a:lnSpc>
            </a:pPr>
            <a:r>
              <a:rPr lang="en-US" sz="1400" b="0">
                <a:solidFill>
                  <a:schemeClr val="accent1"/>
                </a:solidFill>
              </a:rPr>
              <a:t>70% Reused Assets</a:t>
            </a:r>
          </a:p>
          <a:p>
            <a:pPr defTabSz="857250" eaLnBrk="0" hangingPunct="0">
              <a:lnSpc>
                <a:spcPct val="85000"/>
              </a:lnSpc>
            </a:pPr>
            <a:r>
              <a:rPr lang="en-US" sz="1400" b="0">
                <a:solidFill>
                  <a:schemeClr val="accent1"/>
                </a:solidFill>
              </a:rPr>
              <a:t>30% Custom</a:t>
            </a:r>
          </a:p>
        </p:txBody>
      </p:sp>
      <p:sp>
        <p:nvSpPr>
          <p:cNvPr id="1418264" name="Rectangle 24"/>
          <p:cNvSpPr>
            <a:spLocks noChangeArrowheads="1"/>
          </p:cNvSpPr>
          <p:nvPr/>
        </p:nvSpPr>
        <p:spPr bwMode="auto">
          <a:xfrm>
            <a:off x="2403475" y="5257800"/>
            <a:ext cx="2016125" cy="476250"/>
          </a:xfrm>
          <a:prstGeom prst="rect">
            <a:avLst/>
          </a:prstGeom>
          <a:noFill/>
          <a:ln w="9525">
            <a:noFill/>
            <a:miter lim="800000"/>
            <a:headEnd/>
            <a:tailEnd/>
          </a:ln>
          <a:effectLst/>
        </p:spPr>
        <p:txBody>
          <a:bodyPr lIns="86771" tIns="43386" rIns="86771" bIns="43386">
            <a:spAutoFit/>
          </a:bodyPr>
          <a:lstStyle/>
          <a:p>
            <a:pPr defTabSz="857250" eaLnBrk="0" hangingPunct="0">
              <a:lnSpc>
                <a:spcPct val="80000"/>
              </a:lnSpc>
            </a:pPr>
            <a:r>
              <a:rPr lang="en-US" sz="1600" b="0" i="1" dirty="0">
                <a:solidFill>
                  <a:srgbClr val="CC9900"/>
                </a:solidFill>
              </a:rPr>
              <a:t>over budget,</a:t>
            </a:r>
          </a:p>
          <a:p>
            <a:pPr defTabSz="857250" eaLnBrk="0" hangingPunct="0">
              <a:lnSpc>
                <a:spcPct val="80000"/>
              </a:lnSpc>
            </a:pPr>
            <a:r>
              <a:rPr lang="en-US" sz="1600" b="0" i="1" dirty="0">
                <a:solidFill>
                  <a:srgbClr val="CC9900"/>
                </a:solidFill>
              </a:rPr>
              <a:t>over schedule</a:t>
            </a:r>
          </a:p>
        </p:txBody>
      </p:sp>
      <p:sp>
        <p:nvSpPr>
          <p:cNvPr id="1418265" name="Rectangle 25"/>
          <p:cNvSpPr>
            <a:spLocks noChangeArrowheads="1"/>
          </p:cNvSpPr>
          <p:nvPr/>
        </p:nvSpPr>
        <p:spPr bwMode="auto">
          <a:xfrm>
            <a:off x="4414837" y="5257800"/>
            <a:ext cx="1985963" cy="671513"/>
          </a:xfrm>
          <a:prstGeom prst="rect">
            <a:avLst/>
          </a:prstGeom>
          <a:noFill/>
          <a:ln w="9525">
            <a:noFill/>
            <a:miter lim="800000"/>
            <a:headEnd/>
            <a:tailEnd/>
          </a:ln>
          <a:effectLst/>
        </p:spPr>
        <p:txBody>
          <a:bodyPr lIns="86771" tIns="43386" rIns="86771" bIns="43386">
            <a:spAutoFit/>
          </a:bodyPr>
          <a:lstStyle/>
          <a:p>
            <a:pPr defTabSz="857250" eaLnBrk="0" hangingPunct="0">
              <a:lnSpc>
                <a:spcPct val="80000"/>
              </a:lnSpc>
            </a:pPr>
            <a:r>
              <a:rPr lang="en-US" sz="1600" b="0" i="1" dirty="0">
                <a:solidFill>
                  <a:srgbClr val="808000"/>
                </a:solidFill>
              </a:rPr>
              <a:t>Infrequently</a:t>
            </a:r>
          </a:p>
          <a:p>
            <a:pPr defTabSz="857250" eaLnBrk="0" hangingPunct="0">
              <a:lnSpc>
                <a:spcPct val="80000"/>
              </a:lnSpc>
            </a:pPr>
            <a:r>
              <a:rPr lang="en-US" sz="1600" b="0" i="1" dirty="0">
                <a:solidFill>
                  <a:srgbClr val="808000"/>
                </a:solidFill>
              </a:rPr>
              <a:t>on budget,</a:t>
            </a:r>
          </a:p>
          <a:p>
            <a:pPr defTabSz="857250" eaLnBrk="0" hangingPunct="0">
              <a:lnSpc>
                <a:spcPct val="80000"/>
              </a:lnSpc>
            </a:pPr>
            <a:r>
              <a:rPr lang="en-US" sz="1600" b="0" i="1" dirty="0">
                <a:solidFill>
                  <a:srgbClr val="808000"/>
                </a:solidFill>
              </a:rPr>
              <a:t>on schedule</a:t>
            </a:r>
          </a:p>
        </p:txBody>
      </p:sp>
      <p:sp>
        <p:nvSpPr>
          <p:cNvPr id="1418266" name="Rectangle 26"/>
          <p:cNvSpPr>
            <a:spLocks noChangeArrowheads="1"/>
          </p:cNvSpPr>
          <p:nvPr/>
        </p:nvSpPr>
        <p:spPr bwMode="auto">
          <a:xfrm>
            <a:off x="6457950" y="5257800"/>
            <a:ext cx="1984375" cy="671513"/>
          </a:xfrm>
          <a:prstGeom prst="rect">
            <a:avLst/>
          </a:prstGeom>
          <a:noFill/>
          <a:ln w="9525">
            <a:noFill/>
            <a:miter lim="800000"/>
            <a:headEnd/>
            <a:tailEnd/>
          </a:ln>
          <a:effectLst/>
        </p:spPr>
        <p:txBody>
          <a:bodyPr lIns="86771" tIns="43386" rIns="86771" bIns="43386">
            <a:spAutoFit/>
          </a:bodyPr>
          <a:lstStyle/>
          <a:p>
            <a:pPr defTabSz="857250" eaLnBrk="0" hangingPunct="0">
              <a:lnSpc>
                <a:spcPct val="80000"/>
              </a:lnSpc>
            </a:pPr>
            <a:r>
              <a:rPr lang="en-US" sz="1600" b="0" i="1" dirty="0">
                <a:solidFill>
                  <a:schemeClr val="accent1"/>
                </a:solidFill>
              </a:rPr>
              <a:t>Frequently </a:t>
            </a:r>
          </a:p>
          <a:p>
            <a:pPr defTabSz="857250" eaLnBrk="0" hangingPunct="0">
              <a:lnSpc>
                <a:spcPct val="80000"/>
              </a:lnSpc>
            </a:pPr>
            <a:r>
              <a:rPr lang="en-US" sz="1600" b="0" i="1" dirty="0">
                <a:solidFill>
                  <a:schemeClr val="accent1"/>
                </a:solidFill>
              </a:rPr>
              <a:t>on budget,</a:t>
            </a:r>
          </a:p>
          <a:p>
            <a:pPr defTabSz="857250" eaLnBrk="0" hangingPunct="0">
              <a:lnSpc>
                <a:spcPct val="80000"/>
              </a:lnSpc>
            </a:pPr>
            <a:r>
              <a:rPr lang="en-US" sz="1600" b="0" i="1" dirty="0">
                <a:solidFill>
                  <a:schemeClr val="accent1"/>
                </a:solidFill>
              </a:rPr>
              <a:t>on schedule</a:t>
            </a:r>
          </a:p>
        </p:txBody>
      </p:sp>
      <p:sp>
        <p:nvSpPr>
          <p:cNvPr id="1418267" name="Rectangle 27"/>
          <p:cNvSpPr>
            <a:spLocks noChangeArrowheads="1"/>
          </p:cNvSpPr>
          <p:nvPr/>
        </p:nvSpPr>
        <p:spPr bwMode="auto">
          <a:xfrm>
            <a:off x="2403475" y="3532187"/>
            <a:ext cx="1770225" cy="453873"/>
          </a:xfrm>
          <a:prstGeom prst="rect">
            <a:avLst/>
          </a:prstGeom>
          <a:noFill/>
          <a:ln w="9525">
            <a:noFill/>
            <a:miter lim="800000"/>
            <a:headEnd/>
            <a:tailEnd/>
          </a:ln>
          <a:effectLst/>
        </p:spPr>
        <p:txBody>
          <a:bodyPr wrap="none" lIns="86771" tIns="43386" rIns="86771" bIns="43386">
            <a:spAutoFit/>
          </a:bodyPr>
          <a:lstStyle/>
          <a:p>
            <a:pPr defTabSz="857250" eaLnBrk="0" hangingPunct="0">
              <a:lnSpc>
                <a:spcPct val="85000"/>
              </a:lnSpc>
            </a:pPr>
            <a:r>
              <a:rPr lang="en-US" sz="1400" b="0" dirty="0">
                <a:solidFill>
                  <a:srgbClr val="CC9900"/>
                </a:solidFill>
              </a:rPr>
              <a:t>Collocated</a:t>
            </a:r>
          </a:p>
          <a:p>
            <a:pPr defTabSz="857250" eaLnBrk="0" hangingPunct="0">
              <a:lnSpc>
                <a:spcPct val="85000"/>
              </a:lnSpc>
            </a:pPr>
            <a:r>
              <a:rPr lang="en-US" sz="1400" b="0" dirty="0" smtClean="0">
                <a:solidFill>
                  <a:srgbClr val="CC9900"/>
                </a:solidFill>
              </a:rPr>
              <a:t>On the Job Training</a:t>
            </a:r>
            <a:endParaRPr lang="en-US" sz="1400" b="0" dirty="0">
              <a:solidFill>
                <a:srgbClr val="CC9900"/>
              </a:solidFill>
            </a:endParaRPr>
          </a:p>
        </p:txBody>
      </p:sp>
      <p:sp>
        <p:nvSpPr>
          <p:cNvPr id="1418268" name="Rectangle 28"/>
          <p:cNvSpPr>
            <a:spLocks noChangeArrowheads="1"/>
          </p:cNvSpPr>
          <p:nvPr/>
        </p:nvSpPr>
        <p:spPr bwMode="auto">
          <a:xfrm>
            <a:off x="4414837" y="3532187"/>
            <a:ext cx="1828800" cy="453873"/>
          </a:xfrm>
          <a:prstGeom prst="rect">
            <a:avLst/>
          </a:prstGeom>
          <a:noFill/>
          <a:ln w="9525">
            <a:noFill/>
            <a:miter lim="800000"/>
            <a:headEnd/>
            <a:tailEnd/>
          </a:ln>
          <a:effectLst/>
        </p:spPr>
        <p:txBody>
          <a:bodyPr wrap="square" lIns="86771" tIns="43386" rIns="86771" bIns="43386">
            <a:spAutoFit/>
          </a:bodyPr>
          <a:lstStyle/>
          <a:p>
            <a:pPr defTabSz="857250" eaLnBrk="0" hangingPunct="0">
              <a:lnSpc>
                <a:spcPct val="85000"/>
              </a:lnSpc>
            </a:pPr>
            <a:r>
              <a:rPr lang="en-US" sz="1400" b="0" dirty="0">
                <a:solidFill>
                  <a:srgbClr val="808000"/>
                </a:solidFill>
              </a:rPr>
              <a:t>Collocated</a:t>
            </a:r>
          </a:p>
          <a:p>
            <a:pPr defTabSz="857250" eaLnBrk="0" hangingPunct="0">
              <a:lnSpc>
                <a:spcPct val="85000"/>
              </a:lnSpc>
            </a:pPr>
            <a:r>
              <a:rPr lang="en-US" sz="1400" b="0" dirty="0">
                <a:solidFill>
                  <a:srgbClr val="808000"/>
                </a:solidFill>
              </a:rPr>
              <a:t>Software Skills</a:t>
            </a:r>
          </a:p>
        </p:txBody>
      </p:sp>
      <p:sp>
        <p:nvSpPr>
          <p:cNvPr id="1418269" name="Rectangle 29"/>
          <p:cNvSpPr>
            <a:spLocks noChangeArrowheads="1"/>
          </p:cNvSpPr>
          <p:nvPr/>
        </p:nvSpPr>
        <p:spPr bwMode="auto">
          <a:xfrm>
            <a:off x="6457950" y="3443287"/>
            <a:ext cx="1604962" cy="628650"/>
          </a:xfrm>
          <a:prstGeom prst="rect">
            <a:avLst/>
          </a:prstGeom>
          <a:noFill/>
          <a:ln w="9525">
            <a:noFill/>
            <a:miter lim="800000"/>
            <a:headEnd/>
            <a:tailEnd/>
          </a:ln>
          <a:effectLst/>
        </p:spPr>
        <p:txBody>
          <a:bodyPr wrap="none" lIns="86771" tIns="43386" rIns="86771" bIns="43386">
            <a:spAutoFit/>
          </a:bodyPr>
          <a:lstStyle/>
          <a:p>
            <a:pPr defTabSz="857250" eaLnBrk="0" hangingPunct="0">
              <a:lnSpc>
                <a:spcPct val="85000"/>
              </a:lnSpc>
            </a:pPr>
            <a:r>
              <a:rPr lang="en-US" sz="1400" b="0">
                <a:solidFill>
                  <a:schemeClr val="accent1"/>
                </a:solidFill>
              </a:rPr>
              <a:t>Distributed</a:t>
            </a:r>
          </a:p>
          <a:p>
            <a:pPr defTabSz="857250" eaLnBrk="0" hangingPunct="0">
              <a:lnSpc>
                <a:spcPct val="85000"/>
              </a:lnSpc>
            </a:pPr>
            <a:r>
              <a:rPr lang="en-US" sz="1400" b="0">
                <a:solidFill>
                  <a:schemeClr val="accent1"/>
                </a:solidFill>
              </a:rPr>
              <a:t>Systems/Software</a:t>
            </a:r>
          </a:p>
          <a:p>
            <a:pPr defTabSz="857250" eaLnBrk="0" hangingPunct="0">
              <a:lnSpc>
                <a:spcPct val="85000"/>
              </a:lnSpc>
            </a:pPr>
            <a:r>
              <a:rPr lang="en-US" sz="1400" b="0">
                <a:solidFill>
                  <a:schemeClr val="accent1"/>
                </a:solidFill>
              </a:rPr>
              <a:t>Professionals</a:t>
            </a:r>
          </a:p>
        </p:txBody>
      </p:sp>
      <p:sp>
        <p:nvSpPr>
          <p:cNvPr id="1418270" name="Rectangle 30"/>
          <p:cNvSpPr>
            <a:spLocks noChangeArrowheads="1"/>
          </p:cNvSpPr>
          <p:nvPr/>
        </p:nvSpPr>
        <p:spPr bwMode="auto">
          <a:xfrm>
            <a:off x="423863" y="3576637"/>
            <a:ext cx="1662112" cy="360363"/>
          </a:xfrm>
          <a:prstGeom prst="rect">
            <a:avLst/>
          </a:prstGeom>
          <a:noFill/>
          <a:ln w="9525">
            <a:noFill/>
            <a:miter lim="800000"/>
            <a:headEnd/>
            <a:tailEnd/>
          </a:ln>
          <a:effectLst/>
        </p:spPr>
        <p:txBody>
          <a:bodyPr lIns="86771" tIns="43386" rIns="86771" bIns="43386">
            <a:spAutoFit/>
          </a:bodyPr>
          <a:lstStyle/>
          <a:p>
            <a:pPr algn="r" defTabSz="857250" eaLnBrk="0" hangingPunct="0">
              <a:lnSpc>
                <a:spcPct val="90000"/>
              </a:lnSpc>
            </a:pPr>
            <a:r>
              <a:rPr lang="en-US" sz="2000">
                <a:solidFill>
                  <a:schemeClr val="hlink"/>
                </a:solidFill>
              </a:rPr>
              <a:t>Team</a:t>
            </a:r>
          </a:p>
        </p:txBody>
      </p:sp>
      <p:sp>
        <p:nvSpPr>
          <p:cNvPr id="1418275" name="Line 35"/>
          <p:cNvSpPr>
            <a:spLocks noChangeShapeType="1"/>
          </p:cNvSpPr>
          <p:nvPr/>
        </p:nvSpPr>
        <p:spPr bwMode="auto">
          <a:xfrm>
            <a:off x="258763" y="5980112"/>
            <a:ext cx="8134350" cy="0"/>
          </a:xfrm>
          <a:prstGeom prst="line">
            <a:avLst/>
          </a:prstGeom>
          <a:noFill/>
          <a:ln w="3175">
            <a:solidFill>
              <a:schemeClr val="hlink"/>
            </a:solidFill>
            <a:round/>
            <a:headEnd/>
            <a:tailEnd/>
          </a:ln>
          <a:effectLst/>
        </p:spPr>
        <p:txBody>
          <a:bodyPr wrap="none" anchor="ctr"/>
          <a:lstStyle/>
          <a:p>
            <a:endParaRPr lang="en-US"/>
          </a:p>
        </p:txBody>
      </p:sp>
      <p:sp>
        <p:nvSpPr>
          <p:cNvPr id="1418276" name="Line 36"/>
          <p:cNvSpPr>
            <a:spLocks noChangeShapeType="1"/>
          </p:cNvSpPr>
          <p:nvPr/>
        </p:nvSpPr>
        <p:spPr bwMode="auto">
          <a:xfrm>
            <a:off x="258763" y="4892675"/>
            <a:ext cx="8134350" cy="0"/>
          </a:xfrm>
          <a:prstGeom prst="line">
            <a:avLst/>
          </a:prstGeom>
          <a:noFill/>
          <a:ln w="3175">
            <a:solidFill>
              <a:schemeClr val="hlink"/>
            </a:solidFill>
            <a:round/>
            <a:headEnd/>
            <a:tailEnd/>
          </a:ln>
          <a:effectLst/>
        </p:spPr>
        <p:txBody>
          <a:bodyPr wrap="none" anchor="ctr"/>
          <a:lstStyle/>
          <a:p>
            <a:endParaRPr lang="en-US"/>
          </a:p>
        </p:txBody>
      </p:sp>
      <p:sp>
        <p:nvSpPr>
          <p:cNvPr id="1418277" name="Line 37"/>
          <p:cNvSpPr>
            <a:spLocks noChangeShapeType="1"/>
          </p:cNvSpPr>
          <p:nvPr/>
        </p:nvSpPr>
        <p:spPr bwMode="auto">
          <a:xfrm>
            <a:off x="258763" y="4081462"/>
            <a:ext cx="8134350" cy="0"/>
          </a:xfrm>
          <a:prstGeom prst="line">
            <a:avLst/>
          </a:prstGeom>
          <a:noFill/>
          <a:ln w="3175">
            <a:solidFill>
              <a:schemeClr val="hlink"/>
            </a:solidFill>
            <a:round/>
            <a:headEnd/>
            <a:tailEnd/>
          </a:ln>
          <a:effectLst/>
        </p:spPr>
        <p:txBody>
          <a:bodyPr wrap="none" anchor="ctr"/>
          <a:lstStyle/>
          <a:p>
            <a:endParaRPr lang="en-US"/>
          </a:p>
        </p:txBody>
      </p:sp>
      <p:sp>
        <p:nvSpPr>
          <p:cNvPr id="1418278" name="Line 38"/>
          <p:cNvSpPr>
            <a:spLocks noChangeShapeType="1"/>
          </p:cNvSpPr>
          <p:nvPr/>
        </p:nvSpPr>
        <p:spPr bwMode="auto">
          <a:xfrm>
            <a:off x="258763" y="3384550"/>
            <a:ext cx="8134350" cy="0"/>
          </a:xfrm>
          <a:prstGeom prst="line">
            <a:avLst/>
          </a:prstGeom>
          <a:noFill/>
          <a:ln w="3175">
            <a:solidFill>
              <a:schemeClr val="hlink"/>
            </a:solidFill>
            <a:round/>
            <a:headEnd/>
            <a:tailEnd/>
          </a:ln>
          <a:effectLst/>
        </p:spPr>
        <p:txBody>
          <a:bodyPr wrap="none" anchor="ctr"/>
          <a:lstStyle/>
          <a:p>
            <a:endParaRPr lang="en-US"/>
          </a:p>
        </p:txBody>
      </p:sp>
      <p:sp>
        <p:nvSpPr>
          <p:cNvPr id="1418279" name="Line 39"/>
          <p:cNvSpPr>
            <a:spLocks noChangeShapeType="1"/>
          </p:cNvSpPr>
          <p:nvPr/>
        </p:nvSpPr>
        <p:spPr bwMode="auto">
          <a:xfrm>
            <a:off x="258763" y="2744787"/>
            <a:ext cx="8134350" cy="0"/>
          </a:xfrm>
          <a:prstGeom prst="line">
            <a:avLst/>
          </a:prstGeom>
          <a:noFill/>
          <a:ln w="3175">
            <a:solidFill>
              <a:schemeClr val="hlink"/>
            </a:solidFill>
            <a:round/>
            <a:headEnd/>
            <a:tailEnd/>
          </a:ln>
          <a:effectLst/>
        </p:spPr>
        <p:txBody>
          <a:bodyPr wrap="none" anchor="ctr"/>
          <a:lstStyle/>
          <a:p>
            <a:endParaRPr lang="en-US"/>
          </a:p>
        </p:txBody>
      </p:sp>
      <p:sp>
        <p:nvSpPr>
          <p:cNvPr id="1418280" name="Line 40"/>
          <p:cNvSpPr>
            <a:spLocks noChangeShapeType="1"/>
          </p:cNvSpPr>
          <p:nvPr/>
        </p:nvSpPr>
        <p:spPr bwMode="auto">
          <a:xfrm>
            <a:off x="258763" y="2028825"/>
            <a:ext cx="8134350" cy="0"/>
          </a:xfrm>
          <a:prstGeom prst="line">
            <a:avLst/>
          </a:prstGeom>
          <a:noFill/>
          <a:ln w="3175">
            <a:solidFill>
              <a:schemeClr val="hlink"/>
            </a:solidFill>
            <a:round/>
            <a:headEnd/>
            <a:tailEnd/>
          </a:ln>
          <a:effectLst/>
        </p:spPr>
        <p:txBody>
          <a:bodyPr wrap="none" anchor="ctr"/>
          <a:lstStyle/>
          <a:p>
            <a:endParaRPr lang="en-US"/>
          </a:p>
        </p:txBody>
      </p:sp>
      <p:sp>
        <p:nvSpPr>
          <p:cNvPr id="1418281" name="Line 41"/>
          <p:cNvSpPr>
            <a:spLocks noChangeShapeType="1"/>
          </p:cNvSpPr>
          <p:nvPr/>
        </p:nvSpPr>
        <p:spPr bwMode="auto">
          <a:xfrm flipV="1">
            <a:off x="258763" y="2022475"/>
            <a:ext cx="0" cy="3943350"/>
          </a:xfrm>
          <a:prstGeom prst="line">
            <a:avLst/>
          </a:prstGeom>
          <a:noFill/>
          <a:ln w="3175">
            <a:solidFill>
              <a:schemeClr val="hlink"/>
            </a:solidFill>
            <a:round/>
            <a:headEnd/>
            <a:tailEnd/>
          </a:ln>
          <a:effectLst/>
        </p:spPr>
        <p:txBody>
          <a:bodyPr wrap="none" anchor="ctr"/>
          <a:lstStyle/>
          <a:p>
            <a:endParaRPr lang="en-US"/>
          </a:p>
        </p:txBody>
      </p:sp>
      <p:sp>
        <p:nvSpPr>
          <p:cNvPr id="1418282" name="Line 42"/>
          <p:cNvSpPr>
            <a:spLocks noChangeShapeType="1"/>
          </p:cNvSpPr>
          <p:nvPr/>
        </p:nvSpPr>
        <p:spPr bwMode="auto">
          <a:xfrm flipV="1">
            <a:off x="2314575" y="2022475"/>
            <a:ext cx="0" cy="3943350"/>
          </a:xfrm>
          <a:prstGeom prst="line">
            <a:avLst/>
          </a:prstGeom>
          <a:noFill/>
          <a:ln w="3175">
            <a:solidFill>
              <a:schemeClr val="hlink"/>
            </a:solidFill>
            <a:round/>
            <a:headEnd/>
            <a:tailEnd/>
          </a:ln>
          <a:effectLst/>
        </p:spPr>
        <p:txBody>
          <a:bodyPr wrap="none" anchor="ctr"/>
          <a:lstStyle/>
          <a:p>
            <a:endParaRPr lang="en-US"/>
          </a:p>
        </p:txBody>
      </p:sp>
      <p:sp>
        <p:nvSpPr>
          <p:cNvPr id="1418283" name="Line 43"/>
          <p:cNvSpPr>
            <a:spLocks noChangeShapeType="1"/>
          </p:cNvSpPr>
          <p:nvPr/>
        </p:nvSpPr>
        <p:spPr bwMode="auto">
          <a:xfrm flipV="1">
            <a:off x="4217988" y="2022475"/>
            <a:ext cx="0" cy="3943350"/>
          </a:xfrm>
          <a:prstGeom prst="line">
            <a:avLst/>
          </a:prstGeom>
          <a:noFill/>
          <a:ln w="3175">
            <a:solidFill>
              <a:schemeClr val="hlink"/>
            </a:solidFill>
            <a:round/>
            <a:headEnd/>
            <a:tailEnd/>
          </a:ln>
          <a:effectLst/>
        </p:spPr>
        <p:txBody>
          <a:bodyPr wrap="none" anchor="ctr"/>
          <a:lstStyle/>
          <a:p>
            <a:endParaRPr lang="en-US"/>
          </a:p>
        </p:txBody>
      </p:sp>
      <p:sp>
        <p:nvSpPr>
          <p:cNvPr id="1418284" name="Line 44"/>
          <p:cNvSpPr>
            <a:spLocks noChangeShapeType="1"/>
          </p:cNvSpPr>
          <p:nvPr/>
        </p:nvSpPr>
        <p:spPr bwMode="auto">
          <a:xfrm flipV="1">
            <a:off x="6283325" y="2022475"/>
            <a:ext cx="0" cy="3943350"/>
          </a:xfrm>
          <a:prstGeom prst="line">
            <a:avLst/>
          </a:prstGeom>
          <a:noFill/>
          <a:ln w="3175">
            <a:solidFill>
              <a:schemeClr val="hlink"/>
            </a:solidFill>
            <a:round/>
            <a:headEnd/>
            <a:tailEnd/>
          </a:ln>
          <a:effectLst/>
        </p:spPr>
        <p:txBody>
          <a:bodyPr wrap="none" anchor="ctr"/>
          <a:lstStyle/>
          <a:p>
            <a:endParaRPr lang="en-US"/>
          </a:p>
        </p:txBody>
      </p:sp>
      <p:sp>
        <p:nvSpPr>
          <p:cNvPr id="1418285" name="Line 45"/>
          <p:cNvSpPr>
            <a:spLocks noChangeShapeType="1"/>
          </p:cNvSpPr>
          <p:nvPr/>
        </p:nvSpPr>
        <p:spPr bwMode="auto">
          <a:xfrm flipV="1">
            <a:off x="8386763" y="2022475"/>
            <a:ext cx="0" cy="3943350"/>
          </a:xfrm>
          <a:prstGeom prst="line">
            <a:avLst/>
          </a:prstGeom>
          <a:noFill/>
          <a:ln w="3175">
            <a:solidFill>
              <a:schemeClr val="hlink"/>
            </a:solidFill>
            <a:round/>
            <a:headEnd/>
            <a:tailEnd/>
          </a:ln>
          <a:effectLst/>
        </p:spPr>
        <p:txBody>
          <a:bodyPr wrap="none" anchor="ctr"/>
          <a:lstStyle/>
          <a:p>
            <a:endParaRPr lang="en-US"/>
          </a:p>
        </p:txBody>
      </p: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1490" name="Rectangle 2"/>
          <p:cNvSpPr>
            <a:spLocks noGrp="1" noChangeArrowheads="1"/>
          </p:cNvSpPr>
          <p:nvPr>
            <p:ph type="title" idx="4294967295"/>
          </p:nvPr>
        </p:nvSpPr>
        <p:spPr>
          <a:xfrm>
            <a:off x="0" y="274638"/>
            <a:ext cx="7467600" cy="1143000"/>
          </a:xfrm>
        </p:spPr>
        <p:txBody>
          <a:bodyPr/>
          <a:lstStyle/>
          <a:p>
            <a:r>
              <a:rPr lang="en-US">
                <a:solidFill>
                  <a:schemeClr val="tx1"/>
                </a:solidFill>
              </a:rPr>
              <a:t>Four Patterns of Success</a:t>
            </a:r>
          </a:p>
        </p:txBody>
      </p:sp>
      <p:sp>
        <p:nvSpPr>
          <p:cNvPr id="1471491" name="Rectangle 3"/>
          <p:cNvSpPr>
            <a:spLocks noGrp="1" noChangeArrowheads="1"/>
          </p:cNvSpPr>
          <p:nvPr>
            <p:ph type="body" idx="4294967295"/>
          </p:nvPr>
        </p:nvSpPr>
        <p:spPr>
          <a:xfrm>
            <a:off x="0" y="1408113"/>
            <a:ext cx="8667750" cy="5297487"/>
          </a:xfrm>
        </p:spPr>
        <p:txBody>
          <a:bodyPr/>
          <a:lstStyle/>
          <a:p>
            <a:r>
              <a:rPr lang="en-US" sz="2000" dirty="0"/>
              <a:t>Scope management </a:t>
            </a:r>
            <a:r>
              <a:rPr lang="en-US" sz="2000" dirty="0">
                <a:sym typeface="Wingdings" pitchFamily="2" charset="2"/>
              </a:rPr>
              <a:t> </a:t>
            </a:r>
            <a:r>
              <a:rPr lang="en-US" sz="2000" i="1" dirty="0">
                <a:solidFill>
                  <a:srgbClr val="6699FF"/>
                </a:solidFill>
                <a:sym typeface="Wingdings" pitchFamily="2" charset="2"/>
              </a:rPr>
              <a:t>Asset based development</a:t>
            </a:r>
            <a:endParaRPr lang="en-US" sz="2000" i="1" dirty="0">
              <a:solidFill>
                <a:srgbClr val="6699FF"/>
              </a:solidFill>
            </a:endParaRPr>
          </a:p>
          <a:p>
            <a:pPr lvl="1"/>
            <a:r>
              <a:rPr lang="en-US" sz="1800" dirty="0">
                <a:solidFill>
                  <a:srgbClr val="808000"/>
                </a:solidFill>
              </a:rPr>
              <a:t>Solutions need to evolve from user specifications AND user specifications need to evolve from candidate solutions.</a:t>
            </a:r>
            <a:r>
              <a:rPr lang="en-US" sz="1800" dirty="0"/>
              <a:t> </a:t>
            </a:r>
          </a:p>
          <a:p>
            <a:pPr lvl="2"/>
            <a:r>
              <a:rPr lang="en-US" sz="1800" dirty="0">
                <a:solidFill>
                  <a:srgbClr val="CC9900"/>
                </a:solidFill>
              </a:rPr>
              <a:t>As opposed to getting all the requirements right up front.</a:t>
            </a:r>
          </a:p>
          <a:p>
            <a:r>
              <a:rPr lang="en-US" sz="2000" dirty="0"/>
              <a:t>Process management </a:t>
            </a:r>
            <a:r>
              <a:rPr lang="en-US" sz="2000" dirty="0">
                <a:sym typeface="Wingdings" pitchFamily="2" charset="2"/>
              </a:rPr>
              <a:t> </a:t>
            </a:r>
            <a:r>
              <a:rPr lang="en-US" sz="2000" i="1" dirty="0" err="1">
                <a:solidFill>
                  <a:srgbClr val="6699FF"/>
                </a:solidFill>
                <a:sym typeface="Wingdings" pitchFamily="2" charset="2"/>
              </a:rPr>
              <a:t>Rightsize</a:t>
            </a:r>
            <a:r>
              <a:rPr lang="en-US" sz="2000" i="1" dirty="0">
                <a:solidFill>
                  <a:srgbClr val="6699FF"/>
                </a:solidFill>
                <a:sym typeface="Wingdings" pitchFamily="2" charset="2"/>
              </a:rPr>
              <a:t> the process</a:t>
            </a:r>
            <a:endParaRPr lang="en-US" sz="2000" dirty="0"/>
          </a:p>
          <a:p>
            <a:pPr lvl="1"/>
            <a:r>
              <a:rPr lang="en-US" sz="1800" dirty="0">
                <a:solidFill>
                  <a:srgbClr val="808000"/>
                </a:solidFill>
              </a:rPr>
              <a:t>Process and instrumentation rigor evolves from light to heavy.</a:t>
            </a:r>
            <a:r>
              <a:rPr lang="en-US" sz="1800" dirty="0"/>
              <a:t> </a:t>
            </a:r>
          </a:p>
          <a:p>
            <a:pPr lvl="2"/>
            <a:r>
              <a:rPr lang="en-US" sz="1800" dirty="0">
                <a:solidFill>
                  <a:srgbClr val="CC9900"/>
                </a:solidFill>
              </a:rPr>
              <a:t>As opposed to the entire project’s lifecycle process should be light or heavy depending on the character of the project.</a:t>
            </a:r>
          </a:p>
          <a:p>
            <a:r>
              <a:rPr lang="en-US" sz="2000" dirty="0"/>
              <a:t>Progress management </a:t>
            </a:r>
            <a:r>
              <a:rPr lang="en-US" sz="2000" dirty="0">
                <a:sym typeface="Wingdings" pitchFamily="2" charset="2"/>
              </a:rPr>
              <a:t> </a:t>
            </a:r>
            <a:r>
              <a:rPr lang="en-US" sz="2000" i="1" dirty="0">
                <a:solidFill>
                  <a:srgbClr val="6699FF"/>
                </a:solidFill>
                <a:sym typeface="Wingdings" pitchFamily="2" charset="2"/>
              </a:rPr>
              <a:t>Honest assessments</a:t>
            </a:r>
            <a:endParaRPr lang="en-US" sz="2000" dirty="0"/>
          </a:p>
          <a:p>
            <a:pPr lvl="1"/>
            <a:r>
              <a:rPr lang="en-US" sz="1800" dirty="0">
                <a:solidFill>
                  <a:srgbClr val="808000"/>
                </a:solidFill>
              </a:rPr>
              <a:t>Healthy projects display a sequence of progressions and digressions.</a:t>
            </a:r>
            <a:r>
              <a:rPr lang="en-US" sz="1800" dirty="0"/>
              <a:t> </a:t>
            </a:r>
          </a:p>
          <a:p>
            <a:pPr lvl="2"/>
            <a:r>
              <a:rPr lang="en-US" sz="1800" dirty="0">
                <a:solidFill>
                  <a:srgbClr val="CC9900"/>
                </a:solidFill>
              </a:rPr>
              <a:t>As opposed to healthy projects progress </a:t>
            </a:r>
            <a:r>
              <a:rPr lang="en-US" sz="1800" dirty="0" smtClean="0">
                <a:solidFill>
                  <a:srgbClr val="CC9900"/>
                </a:solidFill>
              </a:rPr>
              <a:t>through </a:t>
            </a:r>
            <a:r>
              <a:rPr lang="en-US" sz="1800" dirty="0">
                <a:solidFill>
                  <a:srgbClr val="CC9900"/>
                </a:solidFill>
              </a:rPr>
              <a:t>a monotonically increasing and predictable plan.</a:t>
            </a:r>
          </a:p>
          <a:p>
            <a:r>
              <a:rPr lang="en-US" sz="2000" dirty="0"/>
              <a:t>Quality management </a:t>
            </a:r>
            <a:r>
              <a:rPr lang="en-US" sz="2000" dirty="0">
                <a:sym typeface="Wingdings" pitchFamily="2" charset="2"/>
              </a:rPr>
              <a:t> </a:t>
            </a:r>
            <a:r>
              <a:rPr lang="en-US" sz="2000" i="1" dirty="0">
                <a:solidFill>
                  <a:srgbClr val="6699FF"/>
                </a:solidFill>
                <a:sym typeface="Wingdings" pitchFamily="2" charset="2"/>
              </a:rPr>
              <a:t>Incremental demonstrable results</a:t>
            </a:r>
            <a:endParaRPr lang="en-US" sz="2000" i="1" dirty="0">
              <a:solidFill>
                <a:srgbClr val="6699FF"/>
              </a:solidFill>
            </a:endParaRPr>
          </a:p>
          <a:p>
            <a:pPr lvl="1"/>
            <a:r>
              <a:rPr lang="en-US" sz="1800" dirty="0">
                <a:solidFill>
                  <a:srgbClr val="808000"/>
                </a:solidFill>
              </a:rPr>
              <a:t>Testing needs to be a </a:t>
            </a:r>
            <a:r>
              <a:rPr lang="en-US" sz="1800" dirty="0" smtClean="0">
                <a:solidFill>
                  <a:srgbClr val="808000"/>
                </a:solidFill>
              </a:rPr>
              <a:t>first </a:t>
            </a:r>
            <a:r>
              <a:rPr lang="en-US" sz="1800" dirty="0">
                <a:solidFill>
                  <a:srgbClr val="808000"/>
                </a:solidFill>
              </a:rPr>
              <a:t>class, full lifecycle activity.</a:t>
            </a:r>
            <a:r>
              <a:rPr lang="en-US" sz="1800" dirty="0"/>
              <a:t> </a:t>
            </a:r>
          </a:p>
          <a:p>
            <a:pPr lvl="2"/>
            <a:r>
              <a:rPr lang="en-US" sz="1800" dirty="0">
                <a:solidFill>
                  <a:srgbClr val="CC9900"/>
                </a:solidFill>
              </a:rPr>
              <a:t>As opposed to a subordinate, later lifecycle activity. </a:t>
            </a:r>
          </a:p>
          <a:p>
            <a:endParaRPr lang="en-US" sz="2000" dirty="0">
              <a:solidFill>
                <a:srgbClr val="CC99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p:txBody>
          <a:bodyPr/>
          <a:lstStyle/>
          <a:p>
            <a:r>
              <a:rPr lang="en-US" dirty="0" smtClean="0"/>
              <a:t>Looking at Companies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IMPORTANT</a:t>
            </a:r>
            <a:endParaRPr lang="en-US" dirty="0"/>
          </a:p>
        </p:txBody>
      </p:sp>
      <p:sp>
        <p:nvSpPr>
          <p:cNvPr id="3" name="Content Placeholder 2"/>
          <p:cNvSpPr>
            <a:spLocks noGrp="1"/>
          </p:cNvSpPr>
          <p:nvPr>
            <p:ph idx="1"/>
          </p:nvPr>
        </p:nvSpPr>
        <p:spPr/>
        <p:txBody>
          <a:bodyPr/>
          <a:lstStyle/>
          <a:p>
            <a:r>
              <a:rPr lang="en-US" dirty="0" smtClean="0"/>
              <a:t>You do well what you enjoy doing</a:t>
            </a:r>
          </a:p>
          <a:p>
            <a:endParaRPr lang="en-US" dirty="0" smtClean="0"/>
          </a:p>
          <a:p>
            <a:r>
              <a:rPr lang="en-US" dirty="0" smtClean="0"/>
              <a:t>You want to smile on your way to work</a:t>
            </a:r>
          </a:p>
          <a:p>
            <a:endParaRPr lang="en-US" dirty="0" smtClean="0"/>
          </a:p>
          <a:p>
            <a:r>
              <a:rPr lang="en-US" dirty="0" smtClean="0"/>
              <a:t>Is it a job or a career?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When considering a job…</a:t>
            </a:r>
            <a:endParaRPr lang="en-US" dirty="0"/>
          </a:p>
        </p:txBody>
      </p:sp>
      <p:sp>
        <p:nvSpPr>
          <p:cNvPr id="5" name="Content Placeholder 4"/>
          <p:cNvSpPr>
            <a:spLocks noGrp="1"/>
          </p:cNvSpPr>
          <p:nvPr>
            <p:ph idx="1"/>
          </p:nvPr>
        </p:nvSpPr>
        <p:spPr/>
        <p:txBody>
          <a:bodyPr>
            <a:normAutofit lnSpcReduction="10000"/>
          </a:bodyPr>
          <a:lstStyle/>
          <a:p>
            <a:r>
              <a:rPr lang="en-US" dirty="0" smtClean="0"/>
              <a:t>A large company may have a “culture”</a:t>
            </a:r>
          </a:p>
          <a:p>
            <a:pPr>
              <a:buNone/>
            </a:pPr>
            <a:r>
              <a:rPr lang="en-US" dirty="0" smtClean="0"/>
              <a:t>	BUT your experience will depend on your manager</a:t>
            </a:r>
          </a:p>
          <a:p>
            <a:r>
              <a:rPr lang="en-US" dirty="0" smtClean="0"/>
              <a:t>To learn what it is like, talk to peers -- not bosses</a:t>
            </a:r>
          </a:p>
          <a:p>
            <a:r>
              <a:rPr lang="en-US" dirty="0" smtClean="0"/>
              <a:t>Look around</a:t>
            </a:r>
          </a:p>
          <a:p>
            <a:pPr>
              <a:buNone/>
            </a:pPr>
            <a:r>
              <a:rPr lang="en-US" dirty="0" smtClean="0"/>
              <a:t>	environment, behavior, parking lot</a:t>
            </a:r>
          </a:p>
          <a:p>
            <a:r>
              <a:rPr lang="en-US" dirty="0" smtClean="0"/>
              <a:t>Do they cherish learning?</a:t>
            </a:r>
          </a:p>
          <a:p>
            <a:pPr>
              <a:buNone/>
            </a:pPr>
            <a:r>
              <a:rPr lang="en-US" dirty="0" smtClean="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Need for Life-Long Learning</a:t>
            </a:r>
            <a:endParaRPr lang="en-US" dirty="0"/>
          </a:p>
        </p:txBody>
      </p:sp>
      <p:sp>
        <p:nvSpPr>
          <p:cNvPr id="3" name="Content Placeholder 2"/>
          <p:cNvSpPr>
            <a:spLocks noGrp="1"/>
          </p:cNvSpPr>
          <p:nvPr>
            <p:ph idx="1"/>
          </p:nvPr>
        </p:nvSpPr>
        <p:spPr>
          <a:xfrm>
            <a:off x="2057400" y="1600200"/>
            <a:ext cx="4495800" cy="4525963"/>
          </a:xfrm>
        </p:spPr>
        <p:txBody>
          <a:bodyPr/>
          <a:lstStyle/>
          <a:p>
            <a:pPr algn="ctr">
              <a:buNone/>
            </a:pPr>
            <a:r>
              <a:rPr lang="en-US" dirty="0" smtClean="0">
                <a:hlinkClick r:id="rId2"/>
              </a:rPr>
              <a:t>Did You Know Original</a:t>
            </a:r>
            <a:endParaRPr lang="en-US" dirty="0" smtClean="0"/>
          </a:p>
          <a:p>
            <a:pPr algn="ctr">
              <a:buNone/>
            </a:pPr>
            <a:endParaRPr lang="en-US" dirty="0" smtClean="0"/>
          </a:p>
          <a:p>
            <a:pPr algn="ctr">
              <a:buNone/>
            </a:pPr>
            <a:r>
              <a:rPr lang="en-US" dirty="0" smtClean="0">
                <a:hlinkClick r:id="rId3"/>
              </a:rPr>
              <a:t>Did You Know 4.0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Deliverables: </a:t>
            </a:r>
            <a:r>
              <a:rPr lang="en-US" smtClean="0"/>
              <a:t>on the web</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5452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p:txBody>
          <a:bodyPr/>
          <a:lstStyle/>
          <a:p>
            <a:r>
              <a:rPr lang="en-US" smtClean="0"/>
              <a:t>Presentations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Logistics</a:t>
            </a:r>
            <a:endParaRPr lang="en-US" dirty="0"/>
          </a:p>
        </p:txBody>
      </p:sp>
      <p:sp>
        <p:nvSpPr>
          <p:cNvPr id="10" name="Content Placeholder 9"/>
          <p:cNvSpPr>
            <a:spLocks noGrp="1"/>
          </p:cNvSpPr>
          <p:nvPr>
            <p:ph idx="1"/>
          </p:nvPr>
        </p:nvSpPr>
        <p:spPr/>
        <p:txBody>
          <a:bodyPr>
            <a:normAutofit/>
          </a:bodyPr>
          <a:lstStyle/>
          <a:p>
            <a:r>
              <a:rPr lang="en-US" dirty="0" smtClean="0"/>
              <a:t>FB008 at 4 pm Monday, Dec 12</a:t>
            </a:r>
          </a:p>
          <a:p>
            <a:r>
              <a:rPr lang="en-US" dirty="0" smtClean="0"/>
              <a:t>Inviting all clients</a:t>
            </a:r>
          </a:p>
          <a:p>
            <a:r>
              <a:rPr lang="en-US" dirty="0" smtClean="0"/>
              <a:t>Schedule will depend on client constraints (email once booked)</a:t>
            </a:r>
          </a:p>
          <a:p>
            <a:r>
              <a:rPr lang="en-US" dirty="0" smtClean="0"/>
              <a:t>15 minute presentations, INCLUDING set up</a:t>
            </a:r>
          </a:p>
          <a:p>
            <a:r>
              <a:rPr lang="en-US" dirty="0" smtClean="0"/>
              <a:t>Pizza will be served</a:t>
            </a:r>
          </a:p>
          <a:p>
            <a:r>
              <a:rPr lang="en-US" dirty="0" smtClean="0"/>
              <a:t>Attendance is mandatory</a:t>
            </a:r>
          </a:p>
          <a:p>
            <a:endParaRPr lang="en-US" dirty="0" smtClean="0"/>
          </a:p>
        </p:txBody>
      </p:sp>
      <p:sp>
        <p:nvSpPr>
          <p:cNvPr id="9" name="Text Placeholder 8"/>
          <p:cNvSpPr>
            <a:spLocks noGrp="1"/>
          </p:cNvSpPr>
          <p:nvPr>
            <p:ph type="body" idx="4294967295"/>
          </p:nvPr>
        </p:nvSpPr>
        <p:spPr>
          <a:xfrm>
            <a:off x="0" y="5486400"/>
            <a:ext cx="4040188" cy="838200"/>
          </a:xfrm>
        </p:spPr>
        <p:txBody>
          <a:bodyPr/>
          <a:lstStyle/>
          <a:p>
            <a:endParaRPr lang="en-US" sz="2800" dirty="0" smtClean="0"/>
          </a:p>
          <a:p>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What is Expected</a:t>
            </a:r>
            <a:endParaRPr lang="en-US" dirty="0"/>
          </a:p>
        </p:txBody>
      </p:sp>
      <p:sp>
        <p:nvSpPr>
          <p:cNvPr id="8" name="Content Placeholder 7"/>
          <p:cNvSpPr>
            <a:spLocks noGrp="1"/>
          </p:cNvSpPr>
          <p:nvPr>
            <p:ph sz="quarter" idx="1"/>
          </p:nvPr>
        </p:nvSpPr>
        <p:spPr/>
        <p:txBody>
          <a:bodyPr>
            <a:normAutofit/>
          </a:bodyPr>
          <a:lstStyle/>
          <a:p>
            <a:r>
              <a:rPr lang="en-US" dirty="0" smtClean="0"/>
              <a:t>Overview of your project</a:t>
            </a:r>
          </a:p>
          <a:p>
            <a:pPr lvl="1"/>
            <a:r>
              <a:rPr lang="en-US" dirty="0" smtClean="0"/>
              <a:t>Review </a:t>
            </a:r>
            <a:r>
              <a:rPr lang="en-US" dirty="0" smtClean="0">
                <a:solidFill>
                  <a:srgbClr val="FF0000"/>
                </a:solidFill>
              </a:rPr>
              <a:t>what</a:t>
            </a:r>
            <a:r>
              <a:rPr lang="en-US" dirty="0" smtClean="0"/>
              <a:t> you did and </a:t>
            </a:r>
            <a:r>
              <a:rPr lang="en-US" dirty="0" smtClean="0">
                <a:solidFill>
                  <a:srgbClr val="FF0000"/>
                </a:solidFill>
              </a:rPr>
              <a:t>why</a:t>
            </a:r>
          </a:p>
          <a:p>
            <a:pPr lvl="1"/>
            <a:r>
              <a:rPr lang="en-US" dirty="0" smtClean="0"/>
              <a:t>Briefly explain </a:t>
            </a:r>
            <a:r>
              <a:rPr lang="en-US" dirty="0" smtClean="0">
                <a:solidFill>
                  <a:srgbClr val="FF0000"/>
                </a:solidFill>
              </a:rPr>
              <a:t>how </a:t>
            </a:r>
            <a:r>
              <a:rPr lang="en-US" dirty="0" smtClean="0"/>
              <a:t>you did it</a:t>
            </a:r>
          </a:p>
          <a:p>
            <a:pPr lvl="2">
              <a:lnSpc>
                <a:spcPct val="80000"/>
              </a:lnSpc>
            </a:pPr>
            <a:r>
              <a:rPr lang="en-US" dirty="0" smtClean="0"/>
              <a:t>Architecture</a:t>
            </a:r>
          </a:p>
          <a:p>
            <a:pPr lvl="2">
              <a:lnSpc>
                <a:spcPct val="80000"/>
              </a:lnSpc>
            </a:pPr>
            <a:r>
              <a:rPr lang="en-US" dirty="0" smtClean="0"/>
              <a:t>Technologies</a:t>
            </a:r>
          </a:p>
          <a:p>
            <a:pPr>
              <a:lnSpc>
                <a:spcPct val="80000"/>
              </a:lnSpc>
            </a:pPr>
            <a:r>
              <a:rPr lang="en-US" dirty="0" smtClean="0"/>
              <a:t>Lessons learned</a:t>
            </a:r>
          </a:p>
          <a:p>
            <a:pPr lvl="1">
              <a:lnSpc>
                <a:spcPct val="80000"/>
              </a:lnSpc>
            </a:pPr>
            <a:r>
              <a:rPr lang="en-US" dirty="0" smtClean="0"/>
              <a:t>Development</a:t>
            </a:r>
          </a:p>
          <a:p>
            <a:pPr lvl="1">
              <a:lnSpc>
                <a:spcPct val="80000"/>
              </a:lnSpc>
            </a:pPr>
            <a:r>
              <a:rPr lang="en-US" dirty="0" smtClean="0"/>
              <a:t>Process</a:t>
            </a:r>
          </a:p>
          <a:p>
            <a:pPr lvl="1">
              <a:lnSpc>
                <a:spcPct val="80000"/>
              </a:lnSpc>
            </a:pPr>
            <a:r>
              <a:rPr lang="en-US" dirty="0" smtClean="0"/>
              <a:t>Technologies</a:t>
            </a:r>
          </a:p>
          <a:p>
            <a:r>
              <a:rPr lang="en-US" dirty="0" smtClean="0"/>
              <a:t>Demo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r>
              <a:rPr lang="en-US" sz="4000" dirty="0" smtClean="0"/>
              <a:t>The Basics</a:t>
            </a:r>
          </a:p>
        </p:txBody>
      </p:sp>
      <p:sp>
        <p:nvSpPr>
          <p:cNvPr id="13315" name="Rectangle 3"/>
          <p:cNvSpPr>
            <a:spLocks noGrp="1" noChangeArrowheads="1"/>
          </p:cNvSpPr>
          <p:nvPr>
            <p:ph type="body" idx="1"/>
          </p:nvPr>
        </p:nvSpPr>
        <p:spPr/>
        <p:txBody>
          <a:bodyPr>
            <a:normAutofit/>
          </a:bodyPr>
          <a:lstStyle/>
          <a:p>
            <a:pPr eaLnBrk="1" hangingPunct="1"/>
            <a:r>
              <a:rPr lang="en-US" dirty="0" smtClean="0"/>
              <a:t>Speak loudly and clearly</a:t>
            </a:r>
          </a:p>
          <a:p>
            <a:pPr eaLnBrk="1" hangingPunct="1"/>
            <a:r>
              <a:rPr lang="en-US" dirty="0" smtClean="0"/>
              <a:t>Speak, don’t read: you ARE the experts</a:t>
            </a:r>
          </a:p>
          <a:p>
            <a:pPr eaLnBrk="1" hangingPunct="1"/>
            <a:r>
              <a:rPr lang="en-US" dirty="0" smtClean="0"/>
              <a:t>Set up and test demos on Sunday</a:t>
            </a:r>
          </a:p>
          <a:p>
            <a:pPr lvl="1"/>
            <a:r>
              <a:rPr lang="en-US" dirty="0" smtClean="0"/>
              <a:t>Last minute “fixes” are often disasters</a:t>
            </a:r>
          </a:p>
          <a:p>
            <a:r>
              <a:rPr lang="en-US" dirty="0" smtClean="0"/>
              <a:t>Script your demos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defRPr/>
            </a:pPr>
            <a:r>
              <a:rPr lang="en-US" sz="4000" smtClean="0"/>
              <a:t>Presentations Hints</a:t>
            </a:r>
          </a:p>
        </p:txBody>
      </p:sp>
      <p:sp>
        <p:nvSpPr>
          <p:cNvPr id="14339" name="Rectangle 3"/>
          <p:cNvSpPr>
            <a:spLocks noGrp="1" noChangeArrowheads="1"/>
          </p:cNvSpPr>
          <p:nvPr>
            <p:ph type="body" idx="1"/>
          </p:nvPr>
        </p:nvSpPr>
        <p:spPr/>
        <p:txBody>
          <a:bodyPr/>
          <a:lstStyle/>
          <a:p>
            <a:pPr eaLnBrk="1" hangingPunct="1"/>
            <a:r>
              <a:rPr lang="en-US" dirty="0" smtClean="0"/>
              <a:t>Cover all topics, but they don’t need equal time!</a:t>
            </a:r>
          </a:p>
          <a:p>
            <a:pPr eaLnBrk="1" hangingPunct="1"/>
            <a:r>
              <a:rPr lang="en-US" dirty="0" smtClean="0"/>
              <a:t>Focus on what’s special about your project</a:t>
            </a:r>
          </a:p>
          <a:p>
            <a:pPr eaLnBrk="1" hangingPunct="1"/>
            <a:r>
              <a:rPr lang="en-US" dirty="0" smtClean="0"/>
              <a:t>Don’t try to cover too much</a:t>
            </a:r>
          </a:p>
          <a:p>
            <a:pPr eaLnBrk="1" hangingPunct="1"/>
            <a:r>
              <a:rPr lang="en-US" dirty="0" smtClean="0"/>
              <a:t>Keep it light</a:t>
            </a:r>
          </a:p>
          <a:p>
            <a:pPr eaLnBrk="1" hangingPunct="1"/>
            <a:r>
              <a:rPr lang="en-US" dirty="0" smtClean="0"/>
              <a:t>Give the audience something to look at</a:t>
            </a:r>
          </a:p>
          <a:p>
            <a:pPr eaLnBrk="1" hangingPunct="1">
              <a:buNone/>
            </a:pP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p:txBody>
          <a:bodyPr/>
          <a:lstStyle/>
          <a:p>
            <a:r>
              <a:rPr lang="en-US" dirty="0" smtClean="0"/>
              <a:t>You’re speaking for 15 minutes</a:t>
            </a:r>
          </a:p>
          <a:p>
            <a:r>
              <a:rPr lang="en-US" dirty="0" smtClean="0"/>
              <a:t>Everyone is listening for 180 minutes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defRPr/>
            </a:pPr>
            <a:r>
              <a:rPr lang="en-US" smtClean="0"/>
              <a:t>Death by PowerPoint</a:t>
            </a:r>
          </a:p>
        </p:txBody>
      </p:sp>
      <p:sp>
        <p:nvSpPr>
          <p:cNvPr id="15363" name="Content Placeholder 2"/>
          <p:cNvSpPr>
            <a:spLocks noGrp="1"/>
          </p:cNvSpPr>
          <p:nvPr>
            <p:ph idx="1"/>
          </p:nvPr>
        </p:nvSpPr>
        <p:spPr/>
        <p:txBody>
          <a:bodyPr/>
          <a:lstStyle/>
          <a:p>
            <a:pPr eaLnBrk="1" hangingPunct="1"/>
            <a:r>
              <a:rPr lang="en-US" dirty="0" smtClean="0"/>
              <a:t>Google it and you can waste many hours</a:t>
            </a:r>
          </a:p>
          <a:p>
            <a:pPr eaLnBrk="1" hangingPunct="1"/>
            <a:r>
              <a:rPr lang="en-US" dirty="0" smtClean="0"/>
              <a:t>One that I like…</a:t>
            </a:r>
          </a:p>
          <a:p>
            <a:pPr lvl="1" eaLnBrk="1" hangingPunct="1"/>
            <a:r>
              <a:rPr lang="en-US" sz="2000" dirty="0" smtClean="0">
                <a:hlinkClick r:id="rId2"/>
              </a:rPr>
              <a:t>http://www.slideshare.net/thecroaker/death-by-powerpoint</a:t>
            </a:r>
            <a:endParaRPr lang="en-US" sz="2000" dirty="0" smtClean="0"/>
          </a:p>
          <a:p>
            <a:pPr eaLnBrk="1" hangingPunct="1"/>
            <a:r>
              <a:rPr lang="en-US" dirty="0" smtClean="0">
                <a:hlinkClick r:id="rId3"/>
              </a:rPr>
              <a:t>PowerPoint is Evil</a:t>
            </a:r>
            <a:r>
              <a:rPr lang="en-US" dirty="0" smtClean="0"/>
              <a:t> (Edward </a:t>
            </a:r>
            <a:r>
              <a:rPr lang="en-US" dirty="0" err="1" smtClean="0"/>
              <a:t>Tufte</a:t>
            </a:r>
            <a:r>
              <a:rPr lang="en-US" dirty="0" smtClean="0"/>
              <a:t>)</a:t>
            </a:r>
          </a:p>
          <a:p>
            <a:pPr eaLnBrk="1" hangingPunct="1">
              <a:buNone/>
            </a:pPr>
            <a:r>
              <a:rPr lang="en-US" sz="4400" dirty="0" smtClean="0"/>
              <a:t>     Do not let the media  </a:t>
            </a:r>
          </a:p>
          <a:p>
            <a:pPr eaLnBrk="1" hangingPunct="1">
              <a:buNone/>
            </a:pPr>
            <a:r>
              <a:rPr lang="en-US" sz="4400" dirty="0" smtClean="0"/>
              <a:t>    become the message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1114</TotalTime>
  <Words>743</Words>
  <Application>Microsoft Office PowerPoint</Application>
  <PresentationFormat>On-screen Show (4:3)</PresentationFormat>
  <Paragraphs>132</Paragraphs>
  <Slides>16</Slides>
  <Notes>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Technic</vt:lpstr>
      <vt:lpstr>Wrap up</vt:lpstr>
      <vt:lpstr>Deliverables: on the web</vt:lpstr>
      <vt:lpstr>Presentations</vt:lpstr>
      <vt:lpstr>Logistics</vt:lpstr>
      <vt:lpstr>What is Expected</vt:lpstr>
      <vt:lpstr>The Basics</vt:lpstr>
      <vt:lpstr>Presentations Hints</vt:lpstr>
      <vt:lpstr>Remember</vt:lpstr>
      <vt:lpstr>Death by PowerPoint</vt:lpstr>
      <vt:lpstr>Processes Summary</vt:lpstr>
      <vt:lpstr>Software Generations  (Rational View)  </vt:lpstr>
      <vt:lpstr>Four Patterns of Success</vt:lpstr>
      <vt:lpstr>Looking at Companies</vt:lpstr>
      <vt:lpstr>MOST IMPORTANT</vt:lpstr>
      <vt:lpstr>When considering a job…</vt:lpstr>
      <vt:lpstr>The Need for Life-Long Learning</vt:lpstr>
    </vt:vector>
  </TitlesOfParts>
  <Company>University of North Carolina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Department of Computer Science</dc:creator>
  <cp:lastModifiedBy>Diane Pozefsky</cp:lastModifiedBy>
  <cp:revision>52</cp:revision>
  <dcterms:created xsi:type="dcterms:W3CDTF">2009-08-26T18:24:12Z</dcterms:created>
  <dcterms:modified xsi:type="dcterms:W3CDTF">2011-12-07T15:57:45Z</dcterms:modified>
</cp:coreProperties>
</file>