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Nunito" panose="020B0604020202020204" charset="0"/>
      <p:regular r:id="rId16"/>
      <p:bold r:id="rId17"/>
      <p:italic r:id="rId18"/>
      <p:boldItalic r:id="rId19"/>
    </p:embeddedFont>
    <p:embeddedFont>
      <p:font typeface="Source Sans Pro" panose="020B0503030403020204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44" y="20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d4308dbc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d4308dbc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d4308dbc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d4308dbc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6d4308dbc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6d4308dbc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6d4308dbc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6d4308dbc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6d4308dbc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6d4308dbc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6d4308dbce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6d4308dbce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6d4308dbce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6d4308dbce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d034c88904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d034c88904_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jmlr.org/papers/volume20/18-444/18-444.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1858703" y="14799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Tworzenie i Analiza zbioru Rashomon</a:t>
            </a:r>
            <a:endParaRPr/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Jan Borowski, Krzysztof Wolny, Konstanty Kraszewski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title"/>
          </p:nvPr>
        </p:nvSpPr>
        <p:spPr>
          <a:xfrm>
            <a:off x="819150" y="48127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Problem i Założenia</a:t>
            </a:r>
            <a:endParaRPr/>
          </a:p>
        </p:txBody>
      </p:sp>
      <p:sp>
        <p:nvSpPr>
          <p:cNvPr id="135" name="Google Shape;135;p14"/>
          <p:cNvSpPr txBox="1">
            <a:spLocks noGrp="1"/>
          </p:cNvSpPr>
          <p:nvPr>
            <p:ph type="body" idx="1"/>
          </p:nvPr>
        </p:nvSpPr>
        <p:spPr>
          <a:xfrm>
            <a:off x="819150" y="1497750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b="0" i="0" dirty="0">
                <a:solidFill>
                  <a:srgbClr val="000000"/>
                </a:solidFill>
                <a:effectLst/>
                <a:latin typeface="Source Sans Pro" panose="020B0604020202020204" pitchFamily="34" charset="0"/>
              </a:rPr>
              <a:t>Problem klasyfikacyjny:</a:t>
            </a:r>
            <a:endParaRPr lang="en-GB" b="0" i="0" dirty="0">
              <a:solidFill>
                <a:srgbClr val="000000"/>
              </a:solidFill>
              <a:effectLst/>
              <a:latin typeface="Source Sans Pro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pl-PL" dirty="0"/>
            </a:br>
            <a:r>
              <a:rPr lang="pl-PL" b="0" i="0" dirty="0">
                <a:solidFill>
                  <a:srgbClr val="000000"/>
                </a:solidFill>
                <a:effectLst/>
                <a:latin typeface="Source Sans Pro" panose="020B0604020202020204" pitchFamily="34" charset="0"/>
              </a:rPr>
              <a:t>Określenie czy pacjent umrze na podstawie danych z 72h przed śmiercią/wypisem. Cały trening został wykonany na podzbiorze bazy MIMIC liczącym około 1000 wierszy.</a:t>
            </a:r>
            <a:endParaRPr lang="en-GB" b="0" i="0" dirty="0">
              <a:solidFill>
                <a:srgbClr val="000000"/>
              </a:solidFill>
              <a:effectLst/>
              <a:latin typeface="Source Sans Pro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pl-PL" dirty="0"/>
            </a:br>
            <a:r>
              <a:rPr lang="pl-PL" b="0" i="0" dirty="0">
                <a:solidFill>
                  <a:srgbClr val="000000"/>
                </a:solidFill>
                <a:effectLst/>
                <a:latin typeface="Source Sans Pro" panose="020B0604020202020204" pitchFamily="34" charset="0"/>
              </a:rPr>
              <a:t>Wykorzystaliśmy algorytm XGB trenowany na parametrach z artykułu. </a:t>
            </a:r>
            <a:r>
              <a:rPr lang="pl" u="sng" dirty="0">
                <a:solidFill>
                  <a:schemeClr val="hlink"/>
                </a:solidFill>
                <a:hlinkClick r:id="rId3"/>
              </a:rPr>
              <a:t>https://jmlr.org/papers/volume20/18-444/18-444.pdf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Wybór modeli do dalszych testów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5"/>
          <p:cNvSpPr txBox="1">
            <a:spLocks noGrp="1"/>
          </p:cNvSpPr>
          <p:nvPr>
            <p:ph type="body" idx="1"/>
          </p:nvPr>
        </p:nvSpPr>
        <p:spPr>
          <a:xfrm>
            <a:off x="744125" y="1412075"/>
            <a:ext cx="5867400" cy="3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l" dirty="0"/>
              <a:t>Z wykorzystaniem randomSearch stworzyliśmy i przetestowaliśmy 300 modeli xgb. </a:t>
            </a:r>
            <a:endParaRPr dirty="0"/>
          </a:p>
        </p:txBody>
      </p:sp>
      <p:pic>
        <p:nvPicPr>
          <p:cNvPr id="142" name="Google Shape;14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757325"/>
            <a:ext cx="4452950" cy="305822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5"/>
          <p:cNvSpPr txBox="1"/>
          <p:nvPr/>
        </p:nvSpPr>
        <p:spPr>
          <a:xfrm>
            <a:off x="5464950" y="2085838"/>
            <a:ext cx="2859900" cy="2400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200" dirty="0">
                <a:latin typeface="Calibri"/>
                <a:ea typeface="Calibri"/>
                <a:cs typeface="Calibri"/>
                <a:sym typeface="Calibri"/>
              </a:rPr>
              <a:t>Krzywa przedstawia dość standardowy rozkład wykładniczy gdzie najlepszych modeli mamy mało w porównaniu z dużą ilością modeli średnich i przeciętnych. Liczba modeli powyżej 0.92 AUC powinna być odpowiednia do dalszych testów. Dla uproszczenia analizy wykorzystam tylko 8 najlepszych modeli.</a:t>
            </a:r>
            <a:endParaRPr lang="en-GB" sz="12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 dirty="0">
                <a:latin typeface="Calibri"/>
                <a:ea typeface="Calibri"/>
                <a:cs typeface="Calibri"/>
                <a:sym typeface="Calibri"/>
              </a:rPr>
              <a:t>Dokładny punkt odcięcia to 0.924. Wybieramy 2.7% wszystkich utworzonych modeli.</a:t>
            </a:r>
            <a:endParaRPr sz="12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>
            <a:spLocks noGrp="1"/>
          </p:cNvSpPr>
          <p:nvPr>
            <p:ph type="title"/>
          </p:nvPr>
        </p:nvSpPr>
        <p:spPr>
          <a:xfrm>
            <a:off x="819150" y="2348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Istotność zmiennych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9" name="Google Shape;14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875" y="704013"/>
            <a:ext cx="3921925" cy="214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2925" y="732950"/>
            <a:ext cx="3815950" cy="208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3250" y="2817100"/>
            <a:ext cx="3718325" cy="203082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6"/>
          <p:cNvSpPr txBox="1"/>
          <p:nvPr/>
        </p:nvSpPr>
        <p:spPr>
          <a:xfrm>
            <a:off x="4446975" y="3051800"/>
            <a:ext cx="4071900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200">
                <a:latin typeface="Calibri"/>
                <a:ea typeface="Calibri"/>
                <a:cs typeface="Calibri"/>
                <a:sym typeface="Calibri"/>
              </a:rPr>
              <a:t>Po kilku przedstawionych wykresach istotności widać, że nie wszystkie modele kierowały się tym samym przy predykcji. Występują zmienne często się powtarzające jak age czy GSC ale ich F-score potrafi się diametralnie różnić. Na przykład zmienna weight najistotniejsza dla modelu 198 w pozostałych modelach nie została uznana za istotną.</a:t>
            </a:r>
            <a:endParaRPr sz="12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>
            <a:spLocks noGrp="1"/>
          </p:cNvSpPr>
          <p:nvPr>
            <p:ph type="title"/>
          </p:nvPr>
        </p:nvSpPr>
        <p:spPr>
          <a:xfrm>
            <a:off x="819150" y="40625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Wyjaśnienie zmiennych </a:t>
            </a:r>
            <a:endParaRPr/>
          </a:p>
        </p:txBody>
      </p:sp>
      <p:sp>
        <p:nvSpPr>
          <p:cNvPr id="158" name="Google Shape;158;p17"/>
          <p:cNvSpPr txBox="1">
            <a:spLocks noGrp="1"/>
          </p:cNvSpPr>
          <p:nvPr>
            <p:ph type="body" idx="1"/>
          </p:nvPr>
        </p:nvSpPr>
        <p:spPr>
          <a:xfrm>
            <a:off x="5155350" y="1317975"/>
            <a:ext cx="3169500" cy="341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b="1" dirty="0"/>
              <a:t>age </a:t>
            </a:r>
            <a:r>
              <a:rPr lang="pl" dirty="0"/>
              <a:t>- wiek pacjenta 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l" b="1" dirty="0"/>
              <a:t>glucose</a:t>
            </a:r>
            <a:r>
              <a:rPr lang="pl" dirty="0"/>
              <a:t> - poziom cukru we krwi 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l" b="1" dirty="0"/>
              <a:t>wbc</a:t>
            </a:r>
            <a:r>
              <a:rPr lang="pl" dirty="0"/>
              <a:t> - Liczba leukocytów we krwi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l" b="1" dirty="0"/>
              <a:t>temp</a:t>
            </a:r>
            <a:r>
              <a:rPr lang="pl" dirty="0"/>
              <a:t> - temperatura ciała pacjenta 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l" b="1" dirty="0"/>
              <a:t>heartrate</a:t>
            </a:r>
            <a:r>
              <a:rPr lang="pl" dirty="0"/>
              <a:t> - tętno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l" b="1" dirty="0"/>
              <a:t>potassium</a:t>
            </a:r>
            <a:r>
              <a:rPr lang="pl" dirty="0"/>
              <a:t> - poziom potasu we krwi 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pl" dirty="0"/>
              <a:t>Ponadto zakładam,</a:t>
            </a:r>
            <a:r>
              <a:rPr lang="en-GB" dirty="0"/>
              <a:t> </a:t>
            </a:r>
            <a:r>
              <a:rPr lang="pl" dirty="0"/>
              <a:t>że dopisek </a:t>
            </a:r>
            <a:r>
              <a:rPr lang="pl" b="1" dirty="0"/>
              <a:t>last</a:t>
            </a:r>
            <a:r>
              <a:rPr lang="pl" dirty="0"/>
              <a:t> oznacza pomiary wykonane jako ostatnie  a </a:t>
            </a:r>
            <a:r>
              <a:rPr lang="pl" b="1" dirty="0"/>
              <a:t>early</a:t>
            </a:r>
            <a:r>
              <a:rPr lang="pl" dirty="0"/>
              <a:t> wykonane rano. </a:t>
            </a:r>
            <a:endParaRPr dirty="0"/>
          </a:p>
        </p:txBody>
      </p:sp>
      <p:pic>
        <p:nvPicPr>
          <p:cNvPr id="159" name="Google Shape;15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525" y="1360850"/>
            <a:ext cx="4438650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>
            <a:spLocks noGrp="1"/>
          </p:cNvSpPr>
          <p:nvPr>
            <p:ph type="title"/>
          </p:nvPr>
        </p:nvSpPr>
        <p:spPr>
          <a:xfrm>
            <a:off x="947775" y="43842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Porównanie dwóch wybranych modeli</a:t>
            </a:r>
            <a:endParaRPr/>
          </a:p>
        </p:txBody>
      </p:sp>
      <p:sp>
        <p:nvSpPr>
          <p:cNvPr id="165" name="Google Shape;165;p18"/>
          <p:cNvSpPr txBox="1">
            <a:spLocks noGrp="1"/>
          </p:cNvSpPr>
          <p:nvPr>
            <p:ph type="body" idx="1"/>
          </p:nvPr>
        </p:nvSpPr>
        <p:spPr>
          <a:xfrm>
            <a:off x="872750" y="35750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l" dirty="0"/>
              <a:t>Dwa wybrane modele stosują inne zmienne do uzyskania podobnej jakości predykcji</a:t>
            </a:r>
            <a:r>
              <a:rPr lang="en-GB" dirty="0"/>
              <a:t>,</a:t>
            </a:r>
            <a:r>
              <a:rPr lang="pl" dirty="0"/>
              <a:t> co może dać ciekawe efekty w analizie.</a:t>
            </a:r>
            <a:endParaRPr dirty="0"/>
          </a:p>
        </p:txBody>
      </p:sp>
      <p:pic>
        <p:nvPicPr>
          <p:cNvPr id="166" name="Google Shape;16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950" y="1346150"/>
            <a:ext cx="4450075" cy="222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2025" y="1346150"/>
            <a:ext cx="4239800" cy="222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>
            <a:spLocks noGrp="1"/>
          </p:cNvSpPr>
          <p:nvPr>
            <p:ph type="body" idx="1"/>
          </p:nvPr>
        </p:nvSpPr>
        <p:spPr>
          <a:xfrm>
            <a:off x="6156081" y="1107050"/>
            <a:ext cx="2668200" cy="41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l-PL" dirty="0"/>
              <a:t>Różnica w niektórych krzywych jest dość wyraźna. Nie występują jednak sytuacje, gdzie dana zmienna ma odwrotny wpływ na predykcję. Najczęściej mamy do czynienia z lekkim zeskanowaniem krzywych o podobnym kształcie. Problemem może być też oczywista (glucose) i nieoczywista (wbc, tempc). Korelacja niektórych zmiennych.</a:t>
            </a:r>
            <a:endParaRPr dirty="0"/>
          </a:p>
        </p:txBody>
      </p:sp>
      <p:pic>
        <p:nvPicPr>
          <p:cNvPr id="173" name="Google Shape;17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200" y="267875"/>
            <a:ext cx="5915025" cy="4607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775" y="567925"/>
            <a:ext cx="4381500" cy="427672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0"/>
          <p:cNvSpPr txBox="1">
            <a:spLocks noGrp="1"/>
          </p:cNvSpPr>
          <p:nvPr>
            <p:ph type="title"/>
          </p:nvPr>
        </p:nvSpPr>
        <p:spPr>
          <a:xfrm>
            <a:off x="819150" y="30982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Jakość modelu a hiperparametry</a:t>
            </a:r>
            <a:endParaRPr/>
          </a:p>
        </p:txBody>
      </p:sp>
      <p:sp>
        <p:nvSpPr>
          <p:cNvPr id="180" name="Google Shape;180;p20"/>
          <p:cNvSpPr txBox="1"/>
          <p:nvPr/>
        </p:nvSpPr>
        <p:spPr>
          <a:xfrm>
            <a:off x="6150775" y="1264425"/>
            <a:ext cx="2174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20"/>
          <p:cNvSpPr txBox="1"/>
          <p:nvPr/>
        </p:nvSpPr>
        <p:spPr>
          <a:xfrm>
            <a:off x="5564054" y="1308398"/>
            <a:ext cx="2486100" cy="23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dirty="0">
                <a:latin typeface="Calibri"/>
                <a:ea typeface="Calibri"/>
                <a:cs typeface="Calibri"/>
                <a:sym typeface="Calibri"/>
              </a:rPr>
              <a:t>Zdecydowaliśmy się na sprawdzenie dwóch parametrów i ich wpływu na jakość modelu. W tym celu przeprowadziliśmy dodatkowy gridSearch. Biorąc pod uwagę wielkość zbioru wyniki są dość stabilne choć najlepsze rezultaty uzyskują niskie drzewa o małej minimalnej wadze.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>
            <a:spLocks noGrp="1"/>
          </p:cNvSpPr>
          <p:nvPr>
            <p:ph type="title"/>
          </p:nvPr>
        </p:nvSpPr>
        <p:spPr>
          <a:xfrm>
            <a:off x="819150" y="34195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Porównanie modeli bez treningu</a:t>
            </a:r>
            <a:endParaRPr/>
          </a:p>
        </p:txBody>
      </p:sp>
      <p:sp>
        <p:nvSpPr>
          <p:cNvPr id="187" name="Google Shape;187;p21"/>
          <p:cNvSpPr txBox="1">
            <a:spLocks noGrp="1"/>
          </p:cNvSpPr>
          <p:nvPr>
            <p:ph type="body" idx="1"/>
          </p:nvPr>
        </p:nvSpPr>
        <p:spPr>
          <a:xfrm flipH="1">
            <a:off x="642950" y="3846900"/>
            <a:ext cx="2795700" cy="4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l" dirty="0"/>
              <a:t>Warto zwłaszcza spojrzeć na wykresy regresji gdzie widać wyraźną różnicę w działaniu algorytmów.</a:t>
            </a:r>
            <a:endParaRPr dirty="0"/>
          </a:p>
        </p:txBody>
      </p:sp>
      <p:pic>
        <p:nvPicPr>
          <p:cNvPr id="188" name="Google Shape;18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300" y="846500"/>
            <a:ext cx="5157775" cy="280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1552" y="1933601"/>
            <a:ext cx="3696874" cy="280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379</Words>
  <Application>Microsoft Office PowerPoint</Application>
  <PresentationFormat>On-screen Show (16:9)</PresentationFormat>
  <Paragraphs>28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Nunito</vt:lpstr>
      <vt:lpstr>Source Sans Pro</vt:lpstr>
      <vt:lpstr>Calibri</vt:lpstr>
      <vt:lpstr>Shift</vt:lpstr>
      <vt:lpstr>Tworzenie i Analiza zbioru Rashomon</vt:lpstr>
      <vt:lpstr>Problem i Założenia</vt:lpstr>
      <vt:lpstr>Wybór modeli do dalszych testów </vt:lpstr>
      <vt:lpstr>Istotność zmiennych </vt:lpstr>
      <vt:lpstr>Wyjaśnienie zmiennych </vt:lpstr>
      <vt:lpstr>Porównanie dwóch wybranych modeli</vt:lpstr>
      <vt:lpstr>PowerPoint Presentation</vt:lpstr>
      <vt:lpstr>Jakość modelu a hiperparametry</vt:lpstr>
      <vt:lpstr>Porównanie modeli bez treningu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Tworzenie i Analiza zbioru Rashomon</dc:title>
  <cp:lastModifiedBy>Jan Borowski</cp:lastModifiedBy>
  <cp:revision>2</cp:revision>
  <dcterms:modified xsi:type="dcterms:W3CDTF">2021-04-21T22:03:27Z</dcterms:modified>
</cp:coreProperties>
</file>