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67" r:id="rId3"/>
    <p:sldId id="257" r:id="rId4"/>
    <p:sldId id="261" r:id="rId5"/>
    <p:sldId id="258" r:id="rId6"/>
    <p:sldId id="259" r:id="rId7"/>
    <p:sldId id="260" r:id="rId8"/>
    <p:sldId id="264" r:id="rId9"/>
    <p:sldId id="263" r:id="rId10"/>
    <p:sldId id="262"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p:scale>
          <a:sx n="100" d="100"/>
          <a:sy n="100" d="100"/>
        </p:scale>
        <p:origin x="12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asshare003\users\jjanenda\My%20Documents\code_academy_full_databa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asshare003\users\jjanenda\My%20Documents\code_academy_full_databa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asshare003\users\jjanenda\My%20Documents\code_academy_full_databa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asshare003\users\jjanenda\My%20Documents\code_academy_full_databa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asshare003\users\jjanenda\My%20Documents\code_academy_full_databas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asshare003\users\jjanenda\My%20Documents\code_academy_full_databas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[code_academy_full_database.xlsx]first-last touch at!PivotTable1</c:name>
    <c:fmtId val="9"/>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1200" dirty="0"/>
              <a:t>First Touches by Campaign</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'first-last touch at'!$L$5</c:f>
              <c:strCache>
                <c:ptCount val="1"/>
                <c:pt idx="0">
                  <c:v>Count of first_touch_at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DB6-4E5F-8E8D-713A38141B1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DB6-4E5F-8E8D-713A38141B1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DB6-4E5F-8E8D-713A38141B1D}"/>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5DB6-4E5F-8E8D-713A38141B1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at'!$K$6:$K$10</c:f>
              <c:strCache>
                <c:ptCount val="4"/>
                <c:pt idx="0">
                  <c:v>interview-with-cool-tshirts-founder</c:v>
                </c:pt>
                <c:pt idx="1">
                  <c:v>getting-to-know-cool-tshirts</c:v>
                </c:pt>
                <c:pt idx="2">
                  <c:v>ten-crazy-cool-tshirts-facts</c:v>
                </c:pt>
                <c:pt idx="3">
                  <c:v>cool-tshirts-search</c:v>
                </c:pt>
              </c:strCache>
            </c:strRef>
          </c:cat>
          <c:val>
            <c:numRef>
              <c:f>'first-last touch at'!$L$6:$L$10</c:f>
              <c:numCache>
                <c:formatCode>General</c:formatCode>
                <c:ptCount val="4"/>
                <c:pt idx="0">
                  <c:v>622</c:v>
                </c:pt>
                <c:pt idx="1">
                  <c:v>612</c:v>
                </c:pt>
                <c:pt idx="2">
                  <c:v>576</c:v>
                </c:pt>
                <c:pt idx="3">
                  <c:v>169</c:v>
                </c:pt>
              </c:numCache>
            </c:numRef>
          </c:val>
          <c:extLst>
            <c:ext xmlns:c16="http://schemas.microsoft.com/office/drawing/2014/chart" uri="{C3380CC4-5D6E-409C-BE32-E72D297353CC}">
              <c16:uniqueId val="{00000008-5DB6-4E5F-8E8D-713A38141B1D}"/>
            </c:ext>
          </c:extLst>
        </c:ser>
        <c:ser>
          <c:idx val="1"/>
          <c:order val="1"/>
          <c:tx>
            <c:strRef>
              <c:f>'first-last touch at'!$M$5</c:f>
              <c:strCache>
                <c:ptCount val="1"/>
                <c:pt idx="0">
                  <c:v>Count of first_touch_at2</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A-5DB6-4E5F-8E8D-713A38141B1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C-5DB6-4E5F-8E8D-713A38141B1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E-5DB6-4E5F-8E8D-713A38141B1D}"/>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0-5DB6-4E5F-8E8D-713A38141B1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at'!$K$6:$K$10</c:f>
              <c:strCache>
                <c:ptCount val="4"/>
                <c:pt idx="0">
                  <c:v>interview-with-cool-tshirts-founder</c:v>
                </c:pt>
                <c:pt idx="1">
                  <c:v>getting-to-know-cool-tshirts</c:v>
                </c:pt>
                <c:pt idx="2">
                  <c:v>ten-crazy-cool-tshirts-facts</c:v>
                </c:pt>
                <c:pt idx="3">
                  <c:v>cool-tshirts-search</c:v>
                </c:pt>
              </c:strCache>
            </c:strRef>
          </c:cat>
          <c:val>
            <c:numRef>
              <c:f>'first-last touch at'!$M$6:$M$10</c:f>
              <c:numCache>
                <c:formatCode>0%</c:formatCode>
                <c:ptCount val="4"/>
                <c:pt idx="0">
                  <c:v>0.31430015159171298</c:v>
                </c:pt>
                <c:pt idx="1">
                  <c:v>0.30924709449216775</c:v>
                </c:pt>
                <c:pt idx="2">
                  <c:v>0.29105608893380497</c:v>
                </c:pt>
                <c:pt idx="3">
                  <c:v>8.5396664982314296E-2</c:v>
                </c:pt>
              </c:numCache>
            </c:numRef>
          </c:val>
          <c:extLst>
            <c:ext xmlns:c16="http://schemas.microsoft.com/office/drawing/2014/chart" uri="{C3380CC4-5D6E-409C-BE32-E72D297353CC}">
              <c16:uniqueId val="{00000011-5DB6-4E5F-8E8D-713A38141B1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[code_academy_full_database.xlsx]first-last touch at!PivotTable2</c:name>
    <c:fmtId val="11"/>
  </c:pivotSource>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a:t>Last Touches by Campaign</a:t>
            </a:r>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5"/>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'first-last touch at'!$U$5</c:f>
              <c:strCache>
                <c:ptCount val="1"/>
                <c:pt idx="0">
                  <c:v>Count of last_touch_at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8D7-4AD0-AFED-8E2AAFAA204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8D7-4AD0-AFED-8E2AAFAA204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8D7-4AD0-AFED-8E2AAFAA204A}"/>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28D7-4AD0-AFED-8E2AAFAA204A}"/>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28D7-4AD0-AFED-8E2AAFAA204A}"/>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28D7-4AD0-AFED-8E2AAFAA204A}"/>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28D7-4AD0-AFED-8E2AAFAA204A}"/>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28D7-4AD0-AFED-8E2AAFAA204A}"/>
              </c:ext>
            </c:extLst>
          </c:dPt>
          <c:dLbls>
            <c:dLbl>
              <c:idx val="4"/>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9-28D7-4AD0-AFED-8E2AAFAA204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at'!$T$6:$T$14</c:f>
              <c:strCache>
                <c:ptCount val="8"/>
                <c:pt idx="0">
                  <c:v>weekly-newsletter</c:v>
                </c:pt>
                <c:pt idx="1">
                  <c:v>retargetting-ad</c:v>
                </c:pt>
                <c:pt idx="2">
                  <c:v>retargetting-campaign</c:v>
                </c:pt>
                <c:pt idx="3">
                  <c:v>getting-to-know-cool-tshirts</c:v>
                </c:pt>
                <c:pt idx="4">
                  <c:v>ten-crazy-cool-tshirts-facts</c:v>
                </c:pt>
                <c:pt idx="5">
                  <c:v>interview-with-cool-tshirts-founder</c:v>
                </c:pt>
                <c:pt idx="6">
                  <c:v>paid-search</c:v>
                </c:pt>
                <c:pt idx="7">
                  <c:v>cool-tshirts-search</c:v>
                </c:pt>
              </c:strCache>
            </c:strRef>
          </c:cat>
          <c:val>
            <c:numRef>
              <c:f>'first-last touch at'!$U$6:$U$14</c:f>
              <c:numCache>
                <c:formatCode>General</c:formatCode>
                <c:ptCount val="8"/>
                <c:pt idx="0">
                  <c:v>447</c:v>
                </c:pt>
                <c:pt idx="1">
                  <c:v>443</c:v>
                </c:pt>
                <c:pt idx="2">
                  <c:v>245</c:v>
                </c:pt>
                <c:pt idx="3">
                  <c:v>232</c:v>
                </c:pt>
                <c:pt idx="4">
                  <c:v>190</c:v>
                </c:pt>
                <c:pt idx="5">
                  <c:v>184</c:v>
                </c:pt>
                <c:pt idx="6">
                  <c:v>178</c:v>
                </c:pt>
                <c:pt idx="7">
                  <c:v>60</c:v>
                </c:pt>
              </c:numCache>
            </c:numRef>
          </c:val>
          <c:extLst>
            <c:ext xmlns:c16="http://schemas.microsoft.com/office/drawing/2014/chart" uri="{C3380CC4-5D6E-409C-BE32-E72D297353CC}">
              <c16:uniqueId val="{00000010-28D7-4AD0-AFED-8E2AAFAA204A}"/>
            </c:ext>
          </c:extLst>
        </c:ser>
        <c:ser>
          <c:idx val="1"/>
          <c:order val="1"/>
          <c:tx>
            <c:strRef>
              <c:f>'first-last touch at'!$V$5</c:f>
              <c:strCache>
                <c:ptCount val="1"/>
                <c:pt idx="0">
                  <c:v>Count of last_touch_at2</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2-28D7-4AD0-AFED-8E2AAFAA204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4-28D7-4AD0-AFED-8E2AAFAA204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6-28D7-4AD0-AFED-8E2AAFAA204A}"/>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8-28D7-4AD0-AFED-8E2AAFAA204A}"/>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A-28D7-4AD0-AFED-8E2AAFAA204A}"/>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C-28D7-4AD0-AFED-8E2AAFAA204A}"/>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E-28D7-4AD0-AFED-8E2AAFAA204A}"/>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0-28D7-4AD0-AFED-8E2AAFAA204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at'!$T$6:$T$14</c:f>
              <c:strCache>
                <c:ptCount val="8"/>
                <c:pt idx="0">
                  <c:v>weekly-newsletter</c:v>
                </c:pt>
                <c:pt idx="1">
                  <c:v>retargetting-ad</c:v>
                </c:pt>
                <c:pt idx="2">
                  <c:v>retargetting-campaign</c:v>
                </c:pt>
                <c:pt idx="3">
                  <c:v>getting-to-know-cool-tshirts</c:v>
                </c:pt>
                <c:pt idx="4">
                  <c:v>ten-crazy-cool-tshirts-facts</c:v>
                </c:pt>
                <c:pt idx="5">
                  <c:v>interview-with-cool-tshirts-founder</c:v>
                </c:pt>
                <c:pt idx="6">
                  <c:v>paid-search</c:v>
                </c:pt>
                <c:pt idx="7">
                  <c:v>cool-tshirts-search</c:v>
                </c:pt>
              </c:strCache>
            </c:strRef>
          </c:cat>
          <c:val>
            <c:numRef>
              <c:f>'first-last touch at'!$V$6:$V$14</c:f>
              <c:numCache>
                <c:formatCode>0%</c:formatCode>
                <c:ptCount val="8"/>
                <c:pt idx="0">
                  <c:v>0.22587165234967155</c:v>
                </c:pt>
                <c:pt idx="1">
                  <c:v>0.22385042950985345</c:v>
                </c:pt>
                <c:pt idx="2">
                  <c:v>0.12379989893885801</c:v>
                </c:pt>
                <c:pt idx="3">
                  <c:v>0.11723092470944922</c:v>
                </c:pt>
                <c:pt idx="4">
                  <c:v>9.6008084891359272E-2</c:v>
                </c:pt>
                <c:pt idx="5">
                  <c:v>9.2976250631632132E-2</c:v>
                </c:pt>
                <c:pt idx="6">
                  <c:v>8.9944416371905006E-2</c:v>
                </c:pt>
                <c:pt idx="7">
                  <c:v>3.0318342597271349E-2</c:v>
                </c:pt>
              </c:numCache>
            </c:numRef>
          </c:val>
          <c:extLst>
            <c:ext xmlns:c16="http://schemas.microsoft.com/office/drawing/2014/chart" uri="{C3380CC4-5D6E-409C-BE32-E72D297353CC}">
              <c16:uniqueId val="{00000021-28D7-4AD0-AFED-8E2AAFAA204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6.4731899438004878E-2"/>
          <c:y val="0.14164865520841091"/>
          <c:w val="0.87765652503859559"/>
          <c:h val="0.21501866586636503"/>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a:t>Purchases</a:t>
            </a:r>
            <a:r>
              <a:rPr lang="en-US" sz="1200" baseline="0"/>
              <a:t> by Campaign</a:t>
            </a:r>
            <a:endParaRPr lang="en-US" sz="120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'first-last touch at'!$Z$9</c:f>
              <c:strCache>
                <c:ptCount val="1"/>
                <c:pt idx="0">
                  <c:v>COUNT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161-4F97-BBBF-BA2F8408700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161-4F97-BBBF-BA2F8408700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161-4F97-BBBF-BA2F8408700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161-4F97-BBBF-BA2F8408700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4161-4F97-BBBF-BA2F8408700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4161-4F97-BBBF-BA2F8408700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4161-4F97-BBBF-BA2F8408700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4161-4F97-BBBF-BA2F8408700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at'!$Y$10:$Y$17</c:f>
              <c:strCache>
                <c:ptCount val="8"/>
                <c:pt idx="0">
                  <c:v>weekly-newsletter</c:v>
                </c:pt>
                <c:pt idx="1">
                  <c:v>retargetting-ad</c:v>
                </c:pt>
                <c:pt idx="2">
                  <c:v>retargetting-campaign</c:v>
                </c:pt>
                <c:pt idx="3">
                  <c:v>paid-search</c:v>
                </c:pt>
                <c:pt idx="4">
                  <c:v>ten-crazy-cool-tshirts-facts</c:v>
                </c:pt>
                <c:pt idx="5">
                  <c:v>getting-to-know-cool-tshirts</c:v>
                </c:pt>
                <c:pt idx="6">
                  <c:v>interview-with-cool-tshirts-founder</c:v>
                </c:pt>
                <c:pt idx="7">
                  <c:v>cool-tshirts-search</c:v>
                </c:pt>
              </c:strCache>
            </c:strRef>
          </c:cat>
          <c:val>
            <c:numRef>
              <c:f>'first-last touch at'!$Z$10:$Z$17</c:f>
              <c:numCache>
                <c:formatCode>General</c:formatCode>
                <c:ptCount val="8"/>
                <c:pt idx="0">
                  <c:v>115</c:v>
                </c:pt>
                <c:pt idx="1">
                  <c:v>113</c:v>
                </c:pt>
                <c:pt idx="2">
                  <c:v>54</c:v>
                </c:pt>
                <c:pt idx="3">
                  <c:v>52</c:v>
                </c:pt>
                <c:pt idx="4">
                  <c:v>9</c:v>
                </c:pt>
                <c:pt idx="5">
                  <c:v>9</c:v>
                </c:pt>
                <c:pt idx="6">
                  <c:v>7</c:v>
                </c:pt>
                <c:pt idx="7">
                  <c:v>2</c:v>
                </c:pt>
              </c:numCache>
            </c:numRef>
          </c:val>
          <c:extLst>
            <c:ext xmlns:c16="http://schemas.microsoft.com/office/drawing/2014/chart" uri="{C3380CC4-5D6E-409C-BE32-E72D297353CC}">
              <c16:uniqueId val="{00000010-4161-4F97-BBBF-BA2F8408700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4.6930388804615933E-2"/>
          <c:y val="0.12638514082085758"/>
          <c:w val="0.89545803567198456"/>
          <c:h val="0.25869407424564739"/>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[code_academy_full_database.xlsx]first-last touch at!PivotTable1</c:name>
    <c:fmtId val="5"/>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First Touches by Campaign</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'first-last touch at'!$L$5</c:f>
              <c:strCache>
                <c:ptCount val="1"/>
                <c:pt idx="0">
                  <c:v>Count of first_touch_at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50D-4726-93D9-CFE037C3D92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50D-4726-93D9-CFE037C3D92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50D-4726-93D9-CFE037C3D92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250D-4726-93D9-CFE037C3D92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at'!$K$6:$K$10</c:f>
              <c:strCache>
                <c:ptCount val="4"/>
                <c:pt idx="0">
                  <c:v>interview-with-cool-tshirts-founder</c:v>
                </c:pt>
                <c:pt idx="1">
                  <c:v>getting-to-know-cool-tshirts</c:v>
                </c:pt>
                <c:pt idx="2">
                  <c:v>ten-crazy-cool-tshirts-facts</c:v>
                </c:pt>
                <c:pt idx="3">
                  <c:v>cool-tshirts-search</c:v>
                </c:pt>
              </c:strCache>
            </c:strRef>
          </c:cat>
          <c:val>
            <c:numRef>
              <c:f>'first-last touch at'!$L$6:$L$10</c:f>
              <c:numCache>
                <c:formatCode>General</c:formatCode>
                <c:ptCount val="4"/>
                <c:pt idx="0">
                  <c:v>622</c:v>
                </c:pt>
                <c:pt idx="1">
                  <c:v>612</c:v>
                </c:pt>
                <c:pt idx="2">
                  <c:v>576</c:v>
                </c:pt>
                <c:pt idx="3">
                  <c:v>169</c:v>
                </c:pt>
              </c:numCache>
            </c:numRef>
          </c:val>
          <c:extLst>
            <c:ext xmlns:c16="http://schemas.microsoft.com/office/drawing/2014/chart" uri="{C3380CC4-5D6E-409C-BE32-E72D297353CC}">
              <c16:uniqueId val="{00000008-250D-4726-93D9-CFE037C3D925}"/>
            </c:ext>
          </c:extLst>
        </c:ser>
        <c:ser>
          <c:idx val="1"/>
          <c:order val="1"/>
          <c:tx>
            <c:strRef>
              <c:f>'first-last touch at'!$M$5</c:f>
              <c:strCache>
                <c:ptCount val="1"/>
                <c:pt idx="0">
                  <c:v>Count of first_touch_at2</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A-250D-4726-93D9-CFE037C3D92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C-250D-4726-93D9-CFE037C3D92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E-250D-4726-93D9-CFE037C3D92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0-250D-4726-93D9-CFE037C3D92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at'!$K$6:$K$10</c:f>
              <c:strCache>
                <c:ptCount val="4"/>
                <c:pt idx="0">
                  <c:v>interview-with-cool-tshirts-founder</c:v>
                </c:pt>
                <c:pt idx="1">
                  <c:v>getting-to-know-cool-tshirts</c:v>
                </c:pt>
                <c:pt idx="2">
                  <c:v>ten-crazy-cool-tshirts-facts</c:v>
                </c:pt>
                <c:pt idx="3">
                  <c:v>cool-tshirts-search</c:v>
                </c:pt>
              </c:strCache>
            </c:strRef>
          </c:cat>
          <c:val>
            <c:numRef>
              <c:f>'first-last touch at'!$M$6:$M$10</c:f>
              <c:numCache>
                <c:formatCode>0%</c:formatCode>
                <c:ptCount val="4"/>
                <c:pt idx="0">
                  <c:v>0.31430015159171298</c:v>
                </c:pt>
                <c:pt idx="1">
                  <c:v>0.30924709449216775</c:v>
                </c:pt>
                <c:pt idx="2">
                  <c:v>0.29105608893380497</c:v>
                </c:pt>
                <c:pt idx="3">
                  <c:v>8.5396664982314296E-2</c:v>
                </c:pt>
              </c:numCache>
            </c:numRef>
          </c:val>
          <c:extLst>
            <c:ext xmlns:c16="http://schemas.microsoft.com/office/drawing/2014/chart" uri="{C3380CC4-5D6E-409C-BE32-E72D297353CC}">
              <c16:uniqueId val="{00000011-250D-4726-93D9-CFE037C3D92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[code_academy_full_database.xlsx]first-last touch at!PivotTable2</c:name>
    <c:fmtId val="5"/>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Last Touches by Campaign</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5"/>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'first-last touch at'!$U$5</c:f>
              <c:strCache>
                <c:ptCount val="1"/>
                <c:pt idx="0">
                  <c:v>Count of last_touch_at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A16-47DD-BB7E-05867F9BF52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A16-47DD-BB7E-05867F9BF52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A16-47DD-BB7E-05867F9BF52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A16-47DD-BB7E-05867F9BF52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A16-47DD-BB7E-05867F9BF52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A16-47DD-BB7E-05867F9BF52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A16-47DD-BB7E-05867F9BF52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A16-47DD-BB7E-05867F9BF527}"/>
              </c:ext>
            </c:extLst>
          </c:dPt>
          <c:dLbls>
            <c:dLbl>
              <c:idx val="4"/>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9-0A16-47DD-BB7E-05867F9BF527}"/>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at'!$T$6:$T$14</c:f>
              <c:strCache>
                <c:ptCount val="8"/>
                <c:pt idx="0">
                  <c:v>weekly-newsletter</c:v>
                </c:pt>
                <c:pt idx="1">
                  <c:v>retargetting-ad</c:v>
                </c:pt>
                <c:pt idx="2">
                  <c:v>retargetting-campaign</c:v>
                </c:pt>
                <c:pt idx="3">
                  <c:v>getting-to-know-cool-tshirts</c:v>
                </c:pt>
                <c:pt idx="4">
                  <c:v>ten-crazy-cool-tshirts-facts</c:v>
                </c:pt>
                <c:pt idx="5">
                  <c:v>interview-with-cool-tshirts-founder</c:v>
                </c:pt>
                <c:pt idx="6">
                  <c:v>paid-search</c:v>
                </c:pt>
                <c:pt idx="7">
                  <c:v>cool-tshirts-search</c:v>
                </c:pt>
              </c:strCache>
            </c:strRef>
          </c:cat>
          <c:val>
            <c:numRef>
              <c:f>'first-last touch at'!$U$6:$U$14</c:f>
              <c:numCache>
                <c:formatCode>General</c:formatCode>
                <c:ptCount val="8"/>
                <c:pt idx="0">
                  <c:v>447</c:v>
                </c:pt>
                <c:pt idx="1">
                  <c:v>443</c:v>
                </c:pt>
                <c:pt idx="2">
                  <c:v>245</c:v>
                </c:pt>
                <c:pt idx="3">
                  <c:v>232</c:v>
                </c:pt>
                <c:pt idx="4">
                  <c:v>190</c:v>
                </c:pt>
                <c:pt idx="5">
                  <c:v>184</c:v>
                </c:pt>
                <c:pt idx="6">
                  <c:v>178</c:v>
                </c:pt>
                <c:pt idx="7">
                  <c:v>60</c:v>
                </c:pt>
              </c:numCache>
            </c:numRef>
          </c:val>
          <c:extLst>
            <c:ext xmlns:c16="http://schemas.microsoft.com/office/drawing/2014/chart" uri="{C3380CC4-5D6E-409C-BE32-E72D297353CC}">
              <c16:uniqueId val="{00000010-0A16-47DD-BB7E-05867F9BF527}"/>
            </c:ext>
          </c:extLst>
        </c:ser>
        <c:ser>
          <c:idx val="1"/>
          <c:order val="1"/>
          <c:tx>
            <c:strRef>
              <c:f>'first-last touch at'!$V$5</c:f>
              <c:strCache>
                <c:ptCount val="1"/>
                <c:pt idx="0">
                  <c:v>Count of last_touch_at2</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2-0A16-47DD-BB7E-05867F9BF52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4-0A16-47DD-BB7E-05867F9BF52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6-0A16-47DD-BB7E-05867F9BF52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8-0A16-47DD-BB7E-05867F9BF52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A-0A16-47DD-BB7E-05867F9BF52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C-0A16-47DD-BB7E-05867F9BF52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E-0A16-47DD-BB7E-05867F9BF52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0-0A16-47DD-BB7E-05867F9BF52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at'!$T$6:$T$14</c:f>
              <c:strCache>
                <c:ptCount val="8"/>
                <c:pt idx="0">
                  <c:v>weekly-newsletter</c:v>
                </c:pt>
                <c:pt idx="1">
                  <c:v>retargetting-ad</c:v>
                </c:pt>
                <c:pt idx="2">
                  <c:v>retargetting-campaign</c:v>
                </c:pt>
                <c:pt idx="3">
                  <c:v>getting-to-know-cool-tshirts</c:v>
                </c:pt>
                <c:pt idx="4">
                  <c:v>ten-crazy-cool-tshirts-facts</c:v>
                </c:pt>
                <c:pt idx="5">
                  <c:v>interview-with-cool-tshirts-founder</c:v>
                </c:pt>
                <c:pt idx="6">
                  <c:v>paid-search</c:v>
                </c:pt>
                <c:pt idx="7">
                  <c:v>cool-tshirts-search</c:v>
                </c:pt>
              </c:strCache>
            </c:strRef>
          </c:cat>
          <c:val>
            <c:numRef>
              <c:f>'first-last touch at'!$V$6:$V$14</c:f>
              <c:numCache>
                <c:formatCode>0%</c:formatCode>
                <c:ptCount val="8"/>
                <c:pt idx="0">
                  <c:v>0.22587165234967155</c:v>
                </c:pt>
                <c:pt idx="1">
                  <c:v>0.22385042950985345</c:v>
                </c:pt>
                <c:pt idx="2">
                  <c:v>0.12379989893885801</c:v>
                </c:pt>
                <c:pt idx="3">
                  <c:v>0.11723092470944922</c:v>
                </c:pt>
                <c:pt idx="4">
                  <c:v>9.6008084891359272E-2</c:v>
                </c:pt>
                <c:pt idx="5">
                  <c:v>9.2976250631632132E-2</c:v>
                </c:pt>
                <c:pt idx="6">
                  <c:v>8.9944416371905006E-2</c:v>
                </c:pt>
                <c:pt idx="7">
                  <c:v>3.0318342597271349E-2</c:v>
                </c:pt>
              </c:numCache>
            </c:numRef>
          </c:val>
          <c:extLst>
            <c:ext xmlns:c16="http://schemas.microsoft.com/office/drawing/2014/chart" uri="{C3380CC4-5D6E-409C-BE32-E72D297353CC}">
              <c16:uniqueId val="{00000021-0A16-47DD-BB7E-05867F9BF52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6.4731899438004878E-2"/>
          <c:y val="0.14164865520841091"/>
          <c:w val="0.87765652503859559"/>
          <c:h val="0.385484131315924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Purchases</a:t>
            </a:r>
            <a:r>
              <a:rPr lang="en-US" baseline="0"/>
              <a:t> by Campaign</a:t>
            </a:r>
            <a:endParaRPr lang="en-US"/>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'first-last touch at'!$Z$9</c:f>
              <c:strCache>
                <c:ptCount val="1"/>
                <c:pt idx="0">
                  <c:v>COUNT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E14-49D5-9150-A432F420BC7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E14-49D5-9150-A432F420BC7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E14-49D5-9150-A432F420BC7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FE14-49D5-9150-A432F420BC72}"/>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FE14-49D5-9150-A432F420BC72}"/>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FE14-49D5-9150-A432F420BC72}"/>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FE14-49D5-9150-A432F420BC72}"/>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FE14-49D5-9150-A432F420BC7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'first-last touch at'!$Y$10:$Y$17</c:f>
              <c:strCache>
                <c:ptCount val="8"/>
                <c:pt idx="0">
                  <c:v>weekly-newsletter</c:v>
                </c:pt>
                <c:pt idx="1">
                  <c:v>retargetting-ad</c:v>
                </c:pt>
                <c:pt idx="2">
                  <c:v>retargetting-campaign</c:v>
                </c:pt>
                <c:pt idx="3">
                  <c:v>paid-search</c:v>
                </c:pt>
                <c:pt idx="4">
                  <c:v>ten-crazy-cool-tshirts-facts</c:v>
                </c:pt>
                <c:pt idx="5">
                  <c:v>getting-to-know-cool-tshirts</c:v>
                </c:pt>
                <c:pt idx="6">
                  <c:v>interview-with-cool-tshirts-founder</c:v>
                </c:pt>
                <c:pt idx="7">
                  <c:v>cool-tshirts-search</c:v>
                </c:pt>
              </c:strCache>
            </c:strRef>
          </c:cat>
          <c:val>
            <c:numRef>
              <c:f>'first-last touch at'!$Z$10:$Z$17</c:f>
              <c:numCache>
                <c:formatCode>General</c:formatCode>
                <c:ptCount val="8"/>
                <c:pt idx="0">
                  <c:v>115</c:v>
                </c:pt>
                <c:pt idx="1">
                  <c:v>113</c:v>
                </c:pt>
                <c:pt idx="2">
                  <c:v>54</c:v>
                </c:pt>
                <c:pt idx="3">
                  <c:v>52</c:v>
                </c:pt>
                <c:pt idx="4">
                  <c:v>9</c:v>
                </c:pt>
                <c:pt idx="5">
                  <c:v>9</c:v>
                </c:pt>
                <c:pt idx="6">
                  <c:v>7</c:v>
                </c:pt>
                <c:pt idx="7">
                  <c:v>2</c:v>
                </c:pt>
              </c:numCache>
            </c:numRef>
          </c:val>
          <c:extLst>
            <c:ext xmlns:c16="http://schemas.microsoft.com/office/drawing/2014/chart" uri="{C3380CC4-5D6E-409C-BE32-E72D297353CC}">
              <c16:uniqueId val="{00000010-FE14-49D5-9150-A432F420BC7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7B20D-FAEE-4864-99A5-CF1947272229}" type="datetimeFigureOut">
              <a:rPr lang="en-US" smtClean="0"/>
              <a:t>5/20/2018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B89E3-BA67-42B4-9CD3-65F0F23375B0}" type="slidenum">
              <a:rPr lang="en-US" smtClean="0"/>
              <a:t>‹#›</a:t>
            </a:fld>
            <a:endParaRPr lang="en-US"/>
          </a:p>
        </p:txBody>
      </p:sp>
    </p:spTree>
    <p:extLst>
      <p:ext uri="{BB962C8B-B14F-4D97-AF65-F5344CB8AC3E}">
        <p14:creationId xmlns:p14="http://schemas.microsoft.com/office/powerpoint/2010/main" val="260393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4B663B7-0553-4EFF-BC35-E8232058A842}" type="datetime1">
              <a:rPr lang="en-US" smtClean="0"/>
              <a:t>5/20/2018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John Janenda | Learn SQL  from Scratch</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44786DC-E94A-444B-B9B4-EBA1846C552F}" type="slidenum">
              <a:rPr lang="en-US" smtClean="0"/>
              <a:t>‹#›</a:t>
            </a:fld>
            <a:endParaRPr lang="en-US"/>
          </a:p>
        </p:txBody>
      </p:sp>
    </p:spTree>
    <p:extLst>
      <p:ext uri="{BB962C8B-B14F-4D97-AF65-F5344CB8AC3E}">
        <p14:creationId xmlns:p14="http://schemas.microsoft.com/office/powerpoint/2010/main" val="50254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D3A36-B99E-474E-B865-DACB65834D2F}" type="datetime1">
              <a:rPr lang="en-US" smtClean="0"/>
              <a:t>5/20/2018</a:t>
            </a:fld>
            <a:endParaRPr lang="en-US"/>
          </a:p>
        </p:txBody>
      </p:sp>
      <p:sp>
        <p:nvSpPr>
          <p:cNvPr id="5" name="Footer Placeholder 4"/>
          <p:cNvSpPr>
            <a:spLocks noGrp="1"/>
          </p:cNvSpPr>
          <p:nvPr>
            <p:ph type="ftr" sz="quarter" idx="11"/>
          </p:nvPr>
        </p:nvSpPr>
        <p:spPr/>
        <p:txBody>
          <a:bodyPr/>
          <a:lstStyle/>
          <a:p>
            <a:r>
              <a:rPr lang="en-US"/>
              <a:t>John Janenda | Learn SQL  from Scratch</a:t>
            </a:r>
          </a:p>
        </p:txBody>
      </p:sp>
      <p:sp>
        <p:nvSpPr>
          <p:cNvPr id="6" name="Slide Number Placeholder 5"/>
          <p:cNvSpPr>
            <a:spLocks noGrp="1"/>
          </p:cNvSpPr>
          <p:nvPr>
            <p:ph type="sldNum" sz="quarter" idx="12"/>
          </p:nvPr>
        </p:nvSpPr>
        <p:spPr/>
        <p:txBody>
          <a:bodyPr/>
          <a:lstStyle/>
          <a:p>
            <a:fld id="{244786DC-E94A-444B-B9B4-EBA1846C552F}" type="slidenum">
              <a:rPr lang="en-US" smtClean="0"/>
              <a:t>‹#›</a:t>
            </a:fld>
            <a:endParaRPr lang="en-US"/>
          </a:p>
        </p:txBody>
      </p:sp>
    </p:spTree>
    <p:extLst>
      <p:ext uri="{BB962C8B-B14F-4D97-AF65-F5344CB8AC3E}">
        <p14:creationId xmlns:p14="http://schemas.microsoft.com/office/powerpoint/2010/main" val="7059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72FC16C-0F00-4AC9-8859-C82997C54793}" type="datetime1">
              <a:rPr lang="en-US" smtClean="0"/>
              <a:t>5/20/2018</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John Janenda | Learn SQL  from Scratch</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44786DC-E94A-444B-B9B4-EBA1846C552F}" type="slidenum">
              <a:rPr lang="en-US" smtClean="0"/>
              <a:t>‹#›</a:t>
            </a:fld>
            <a:endParaRPr lang="en-US"/>
          </a:p>
        </p:txBody>
      </p:sp>
    </p:spTree>
    <p:extLst>
      <p:ext uri="{BB962C8B-B14F-4D97-AF65-F5344CB8AC3E}">
        <p14:creationId xmlns:p14="http://schemas.microsoft.com/office/powerpoint/2010/main" val="267238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FDDC2-AC49-4A1A-9868-7F9995DAA57D}" type="datetime1">
              <a:rPr lang="en-US" smtClean="0"/>
              <a:t>5/20/2018</a:t>
            </a:fld>
            <a:endParaRPr lang="en-US"/>
          </a:p>
        </p:txBody>
      </p:sp>
      <p:sp>
        <p:nvSpPr>
          <p:cNvPr id="5" name="Footer Placeholder 4"/>
          <p:cNvSpPr>
            <a:spLocks noGrp="1"/>
          </p:cNvSpPr>
          <p:nvPr>
            <p:ph type="ftr" sz="quarter" idx="11"/>
          </p:nvPr>
        </p:nvSpPr>
        <p:spPr/>
        <p:txBody>
          <a:bodyPr/>
          <a:lstStyle/>
          <a:p>
            <a:r>
              <a:rPr lang="en-US"/>
              <a:t>John Janenda | Learn SQL  from Scratch</a:t>
            </a:r>
          </a:p>
        </p:txBody>
      </p:sp>
      <p:sp>
        <p:nvSpPr>
          <p:cNvPr id="6" name="Slide Number Placeholder 5"/>
          <p:cNvSpPr>
            <a:spLocks noGrp="1"/>
          </p:cNvSpPr>
          <p:nvPr>
            <p:ph type="sldNum" sz="quarter" idx="12"/>
          </p:nvPr>
        </p:nvSpPr>
        <p:spPr>
          <a:xfrm>
            <a:off x="10558300" y="5956137"/>
            <a:ext cx="1052508" cy="365125"/>
          </a:xfrm>
        </p:spPr>
        <p:txBody>
          <a:bodyPr/>
          <a:lstStyle/>
          <a:p>
            <a:fld id="{244786DC-E94A-444B-B9B4-EBA1846C552F}" type="slidenum">
              <a:rPr lang="en-US" smtClean="0"/>
              <a:t>‹#›</a:t>
            </a:fld>
            <a:endParaRPr lang="en-US"/>
          </a:p>
        </p:txBody>
      </p:sp>
    </p:spTree>
    <p:extLst>
      <p:ext uri="{BB962C8B-B14F-4D97-AF65-F5344CB8AC3E}">
        <p14:creationId xmlns:p14="http://schemas.microsoft.com/office/powerpoint/2010/main" val="175945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83C0D16-649F-4882-9628-77B236B8A17D}" type="datetime1">
              <a:rPr lang="en-US" smtClean="0"/>
              <a:t>5/20/2018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John Janenda | Learn SQL  from Scratch</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44786DC-E94A-444B-B9B4-EBA1846C552F}" type="slidenum">
              <a:rPr lang="en-US" smtClean="0"/>
              <a:t>‹#›</a:t>
            </a:fld>
            <a:endParaRPr lang="en-US"/>
          </a:p>
        </p:txBody>
      </p:sp>
    </p:spTree>
    <p:extLst>
      <p:ext uri="{BB962C8B-B14F-4D97-AF65-F5344CB8AC3E}">
        <p14:creationId xmlns:p14="http://schemas.microsoft.com/office/powerpoint/2010/main" val="360315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088330"/>
            <a:ext cx="3566160" cy="4254310"/>
          </a:xfrm>
        </p:spPr>
        <p:txBody>
          <a:bodyPr anchor="t">
            <a:normAutofit/>
          </a:bodyPr>
          <a:lstStyle>
            <a:lvl1pPr>
              <a:defRPr sz="1400">
                <a:solidFill>
                  <a:schemeClr val="bg1">
                    <a:lumMod val="50000"/>
                  </a:schemeClr>
                </a:solidFill>
              </a:defRPr>
            </a:lvl1pPr>
            <a:lvl2pPr>
              <a:defRPr sz="1200">
                <a:solidFill>
                  <a:schemeClr val="bg1">
                    <a:lumMod val="50000"/>
                  </a:schemeClr>
                </a:solidFill>
              </a:defRPr>
            </a:lvl2pPr>
            <a:lvl3pPr>
              <a:defRPr sz="1100">
                <a:solidFill>
                  <a:schemeClr val="bg1">
                    <a:lumMod val="50000"/>
                  </a:schemeClr>
                </a:solidFill>
              </a:defRPr>
            </a:lvl3pPr>
            <a:lvl4pPr>
              <a:defRPr sz="1050">
                <a:solidFill>
                  <a:schemeClr val="bg1">
                    <a:lumMod val="50000"/>
                  </a:schemeClr>
                </a:solidFill>
              </a:defRPr>
            </a:lvl4pPr>
            <a:lvl5pPr>
              <a:defRPr sz="1050">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80049" y="2088330"/>
            <a:ext cx="3566160" cy="4254310"/>
          </a:xfrm>
        </p:spPr>
        <p:txBody>
          <a:bodyPr anchor="t">
            <a:normAutofit/>
          </a:bodyPr>
          <a:lstStyle>
            <a:lvl1pPr>
              <a:defRPr sz="1400">
                <a:solidFill>
                  <a:schemeClr val="bg1">
                    <a:lumMod val="50000"/>
                  </a:schemeClr>
                </a:solidFill>
              </a:defRPr>
            </a:lvl1pPr>
            <a:lvl2pPr>
              <a:defRPr sz="1200">
                <a:solidFill>
                  <a:schemeClr val="bg1">
                    <a:lumMod val="50000"/>
                  </a:schemeClr>
                </a:solidFill>
              </a:defRPr>
            </a:lvl2pPr>
            <a:lvl3pPr>
              <a:defRPr sz="1100">
                <a:solidFill>
                  <a:schemeClr val="bg1">
                    <a:lumMod val="50000"/>
                  </a:schemeClr>
                </a:solidFill>
              </a:defRPr>
            </a:lvl3pPr>
            <a:lvl4pPr>
              <a:defRPr sz="1050">
                <a:solidFill>
                  <a:schemeClr val="bg1">
                    <a:lumMod val="50000"/>
                  </a:schemeClr>
                </a:solidFill>
              </a:defRPr>
            </a:lvl4pPr>
            <a:lvl5pPr>
              <a:defRPr sz="1050">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276389" y="6649927"/>
            <a:ext cx="6917210" cy="163735"/>
          </a:xfrm>
        </p:spPr>
        <p:txBody>
          <a:bodyPr/>
          <a:lstStyle>
            <a:lvl1pPr>
              <a:defRPr sz="800"/>
            </a:lvl1pPr>
          </a:lstStyle>
          <a:p>
            <a:r>
              <a:rPr lang="en-US"/>
              <a:t>John Janenda | Learn SQL  from Scratch</a:t>
            </a:r>
          </a:p>
        </p:txBody>
      </p:sp>
      <p:sp>
        <p:nvSpPr>
          <p:cNvPr id="7" name="Slide Number Placeholder 6"/>
          <p:cNvSpPr>
            <a:spLocks noGrp="1"/>
          </p:cNvSpPr>
          <p:nvPr>
            <p:ph type="sldNum" sz="quarter" idx="12"/>
          </p:nvPr>
        </p:nvSpPr>
        <p:spPr>
          <a:xfrm>
            <a:off x="0" y="6605588"/>
            <a:ext cx="276389" cy="252412"/>
          </a:xfrm>
          <a:solidFill>
            <a:schemeClr val="tx2"/>
          </a:solidFill>
        </p:spPr>
        <p:txBody>
          <a:bodyPr/>
          <a:lstStyle>
            <a:lvl1pPr algn="ctr">
              <a:defRPr sz="600">
                <a:solidFill>
                  <a:schemeClr val="tx1"/>
                </a:solidFill>
              </a:defRPr>
            </a:lvl1pPr>
          </a:lstStyle>
          <a:p>
            <a:fld id="{244786DC-E94A-444B-B9B4-EBA1846C552F}" type="slidenum">
              <a:rPr lang="en-US" smtClean="0"/>
              <a:pPr/>
              <a:t>‹#›</a:t>
            </a:fld>
            <a:endParaRPr lang="en-US"/>
          </a:p>
        </p:txBody>
      </p:sp>
      <p:sp>
        <p:nvSpPr>
          <p:cNvPr id="10" name="Table Placeholder 9">
            <a:extLst>
              <a:ext uri="{FF2B5EF4-FFF2-40B4-BE49-F238E27FC236}">
                <a16:creationId xmlns:a16="http://schemas.microsoft.com/office/drawing/2014/main" id="{D3D0377F-3E51-4B1B-AE85-97C063CF82CC}"/>
              </a:ext>
            </a:extLst>
          </p:cNvPr>
          <p:cNvSpPr>
            <a:spLocks noGrp="1"/>
          </p:cNvSpPr>
          <p:nvPr>
            <p:ph type="tbl" sz="quarter" idx="13"/>
          </p:nvPr>
        </p:nvSpPr>
        <p:spPr>
          <a:xfrm>
            <a:off x="8178905" y="2088330"/>
            <a:ext cx="3567113" cy="4255177"/>
          </a:xfrm>
        </p:spPr>
        <p:txBody>
          <a:bodyPr/>
          <a:lstStyle>
            <a:lvl1pPr>
              <a:defRPr>
                <a:solidFill>
                  <a:schemeClr val="bg1">
                    <a:lumMod val="50000"/>
                  </a:schemeClr>
                </a:solidFill>
              </a:defRPr>
            </a:lvl1pPr>
          </a:lstStyle>
          <a:p>
            <a:endParaRPr lang="en-US"/>
          </a:p>
        </p:txBody>
      </p:sp>
      <p:pic>
        <p:nvPicPr>
          <p:cNvPr id="11" name="Shape 299">
            <a:extLst>
              <a:ext uri="{FF2B5EF4-FFF2-40B4-BE49-F238E27FC236}">
                <a16:creationId xmlns:a16="http://schemas.microsoft.com/office/drawing/2014/main" id="{3952DDE8-A335-4508-8BFD-FD2D55D17802}"/>
              </a:ext>
            </a:extLst>
          </p:cNvPr>
          <p:cNvPicPr preferRelativeResize="0"/>
          <p:nvPr userDrawn="1"/>
        </p:nvPicPr>
        <p:blipFill>
          <a:blip r:embed="rId2">
            <a:alphaModFix/>
          </a:blip>
          <a:stretch>
            <a:fillRect/>
          </a:stretch>
        </p:blipFill>
        <p:spPr>
          <a:xfrm>
            <a:off x="9753600" y="1333500"/>
            <a:ext cx="1857209" cy="337816"/>
          </a:xfrm>
          <a:prstGeom prst="rect">
            <a:avLst/>
          </a:prstGeom>
          <a:noFill/>
          <a:ln>
            <a:noFill/>
          </a:ln>
        </p:spPr>
      </p:pic>
    </p:spTree>
    <p:extLst>
      <p:ext uri="{BB962C8B-B14F-4D97-AF65-F5344CB8AC3E}">
        <p14:creationId xmlns:p14="http://schemas.microsoft.com/office/powerpoint/2010/main" val="155867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72619-4164-45A6-9E0B-3C851A807394}" type="datetime1">
              <a:rPr lang="en-US" smtClean="0"/>
              <a:t>5/20/2018</a:t>
            </a:fld>
            <a:endParaRPr lang="en-US"/>
          </a:p>
        </p:txBody>
      </p:sp>
      <p:sp>
        <p:nvSpPr>
          <p:cNvPr id="8" name="Footer Placeholder 7"/>
          <p:cNvSpPr>
            <a:spLocks noGrp="1"/>
          </p:cNvSpPr>
          <p:nvPr>
            <p:ph type="ftr" sz="quarter" idx="11"/>
          </p:nvPr>
        </p:nvSpPr>
        <p:spPr/>
        <p:txBody>
          <a:bodyPr/>
          <a:lstStyle/>
          <a:p>
            <a:r>
              <a:rPr lang="en-US"/>
              <a:t>John Janenda | Learn SQL  from Scratch</a:t>
            </a:r>
          </a:p>
        </p:txBody>
      </p:sp>
      <p:sp>
        <p:nvSpPr>
          <p:cNvPr id="9" name="Slide Number Placeholder 8"/>
          <p:cNvSpPr>
            <a:spLocks noGrp="1"/>
          </p:cNvSpPr>
          <p:nvPr>
            <p:ph type="sldNum" sz="quarter" idx="12"/>
          </p:nvPr>
        </p:nvSpPr>
        <p:spPr/>
        <p:txBody>
          <a:bodyPr/>
          <a:lstStyle/>
          <a:p>
            <a:fld id="{244786DC-E94A-444B-B9B4-EBA1846C552F}" type="slidenum">
              <a:rPr lang="en-US" smtClean="0"/>
              <a:t>‹#›</a:t>
            </a:fld>
            <a:endParaRPr lang="en-US"/>
          </a:p>
        </p:txBody>
      </p:sp>
    </p:spTree>
    <p:extLst>
      <p:ext uri="{BB962C8B-B14F-4D97-AF65-F5344CB8AC3E}">
        <p14:creationId xmlns:p14="http://schemas.microsoft.com/office/powerpoint/2010/main" val="345756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3E194-46E7-40D2-AB7C-61686769E1A5}" type="datetime1">
              <a:rPr lang="en-US" smtClean="0"/>
              <a:t>5/20/2018</a:t>
            </a:fld>
            <a:endParaRPr lang="en-US"/>
          </a:p>
        </p:txBody>
      </p:sp>
      <p:sp>
        <p:nvSpPr>
          <p:cNvPr id="4" name="Footer Placeholder 3"/>
          <p:cNvSpPr>
            <a:spLocks noGrp="1"/>
          </p:cNvSpPr>
          <p:nvPr>
            <p:ph type="ftr" sz="quarter" idx="11"/>
          </p:nvPr>
        </p:nvSpPr>
        <p:spPr/>
        <p:txBody>
          <a:bodyPr/>
          <a:lstStyle/>
          <a:p>
            <a:r>
              <a:rPr lang="en-US"/>
              <a:t>John Janenda | Learn SQL  from Scratch</a:t>
            </a:r>
          </a:p>
        </p:txBody>
      </p:sp>
      <p:sp>
        <p:nvSpPr>
          <p:cNvPr id="5" name="Slide Number Placeholder 4"/>
          <p:cNvSpPr>
            <a:spLocks noGrp="1"/>
          </p:cNvSpPr>
          <p:nvPr>
            <p:ph type="sldNum" sz="quarter" idx="12"/>
          </p:nvPr>
        </p:nvSpPr>
        <p:spPr/>
        <p:txBody>
          <a:bodyPr/>
          <a:lstStyle/>
          <a:p>
            <a:fld id="{244786DC-E94A-444B-B9B4-EBA1846C552F}" type="slidenum">
              <a:rPr lang="en-US" smtClean="0"/>
              <a:t>‹#›</a:t>
            </a:fld>
            <a:endParaRPr lang="en-US"/>
          </a:p>
        </p:txBody>
      </p:sp>
    </p:spTree>
    <p:extLst>
      <p:ext uri="{BB962C8B-B14F-4D97-AF65-F5344CB8AC3E}">
        <p14:creationId xmlns:p14="http://schemas.microsoft.com/office/powerpoint/2010/main" val="366439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D2EBB-C9F1-4F91-B0A1-57FEAEF51670}" type="datetime1">
              <a:rPr lang="en-US" smtClean="0"/>
              <a:t>5/20/2018</a:t>
            </a:fld>
            <a:endParaRPr lang="en-US"/>
          </a:p>
        </p:txBody>
      </p:sp>
      <p:sp>
        <p:nvSpPr>
          <p:cNvPr id="3" name="Footer Placeholder 2"/>
          <p:cNvSpPr>
            <a:spLocks noGrp="1"/>
          </p:cNvSpPr>
          <p:nvPr>
            <p:ph type="ftr" sz="quarter" idx="11"/>
          </p:nvPr>
        </p:nvSpPr>
        <p:spPr/>
        <p:txBody>
          <a:bodyPr/>
          <a:lstStyle/>
          <a:p>
            <a:r>
              <a:rPr lang="en-US"/>
              <a:t>John Janenda | Learn SQL  from Scratch</a:t>
            </a:r>
          </a:p>
        </p:txBody>
      </p:sp>
      <p:sp>
        <p:nvSpPr>
          <p:cNvPr id="4" name="Slide Number Placeholder 3"/>
          <p:cNvSpPr>
            <a:spLocks noGrp="1"/>
          </p:cNvSpPr>
          <p:nvPr>
            <p:ph type="sldNum" sz="quarter" idx="12"/>
          </p:nvPr>
        </p:nvSpPr>
        <p:spPr/>
        <p:txBody>
          <a:bodyPr/>
          <a:lstStyle/>
          <a:p>
            <a:fld id="{244786DC-E94A-444B-B9B4-EBA1846C552F}" type="slidenum">
              <a:rPr lang="en-US" smtClean="0"/>
              <a:t>‹#›</a:t>
            </a:fld>
            <a:endParaRPr lang="en-US"/>
          </a:p>
        </p:txBody>
      </p:sp>
    </p:spTree>
    <p:extLst>
      <p:ext uri="{BB962C8B-B14F-4D97-AF65-F5344CB8AC3E}">
        <p14:creationId xmlns:p14="http://schemas.microsoft.com/office/powerpoint/2010/main" val="310051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5AB535D-68AB-4627-8037-871EB9AEE0D3}" type="datetime1">
              <a:rPr lang="en-US" smtClean="0"/>
              <a:t>5/20/2018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John Janenda | Learn SQL  from Scratch</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44786DC-E94A-444B-B9B4-EBA1846C552F}" type="slidenum">
              <a:rPr lang="en-US" smtClean="0"/>
              <a:t>‹#›</a:t>
            </a:fld>
            <a:endParaRPr lang="en-US"/>
          </a:p>
        </p:txBody>
      </p:sp>
    </p:spTree>
    <p:extLst>
      <p:ext uri="{BB962C8B-B14F-4D97-AF65-F5344CB8AC3E}">
        <p14:creationId xmlns:p14="http://schemas.microsoft.com/office/powerpoint/2010/main" val="418063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86B199-1086-432A-AF7F-19D98FB4550B}" type="datetime1">
              <a:rPr lang="en-US" smtClean="0"/>
              <a:t>5/20/2018</a:t>
            </a:fld>
            <a:endParaRPr lang="en-US"/>
          </a:p>
        </p:txBody>
      </p:sp>
      <p:sp>
        <p:nvSpPr>
          <p:cNvPr id="6" name="Footer Placeholder 5"/>
          <p:cNvSpPr>
            <a:spLocks noGrp="1"/>
          </p:cNvSpPr>
          <p:nvPr>
            <p:ph type="ftr" sz="quarter" idx="11"/>
          </p:nvPr>
        </p:nvSpPr>
        <p:spPr/>
        <p:txBody>
          <a:bodyPr/>
          <a:lstStyle/>
          <a:p>
            <a:r>
              <a:rPr lang="en-US"/>
              <a:t>John Janenda | Learn SQL  from Scratch</a:t>
            </a:r>
          </a:p>
        </p:txBody>
      </p:sp>
      <p:sp>
        <p:nvSpPr>
          <p:cNvPr id="7" name="Slide Number Placeholder 6"/>
          <p:cNvSpPr>
            <a:spLocks noGrp="1"/>
          </p:cNvSpPr>
          <p:nvPr>
            <p:ph type="sldNum" sz="quarter" idx="12"/>
          </p:nvPr>
        </p:nvSpPr>
        <p:spPr/>
        <p:txBody>
          <a:bodyPr/>
          <a:lstStyle/>
          <a:p>
            <a:fld id="{244786DC-E94A-444B-B9B4-EBA1846C552F}" type="slidenum">
              <a:rPr lang="en-US" smtClean="0"/>
              <a:t>‹#›</a:t>
            </a:fld>
            <a:endParaRPr lang="en-US"/>
          </a:p>
        </p:txBody>
      </p:sp>
    </p:spTree>
    <p:extLst>
      <p:ext uri="{BB962C8B-B14F-4D97-AF65-F5344CB8AC3E}">
        <p14:creationId xmlns:p14="http://schemas.microsoft.com/office/powerpoint/2010/main" val="138221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419297"/>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49" y="6589298"/>
            <a:ext cx="2844799" cy="216628"/>
          </a:xfrm>
          <a:prstGeom prst="rect">
            <a:avLst/>
          </a:prstGeom>
        </p:spPr>
        <p:txBody>
          <a:bodyPr vert="horz" lIns="91440" tIns="45720" rIns="91440" bIns="45720" rtlCol="0" anchor="ctr"/>
          <a:lstStyle>
            <a:lvl1pPr algn="r">
              <a:defRPr sz="900">
                <a:solidFill>
                  <a:schemeClr val="accent2"/>
                </a:solidFill>
              </a:defRPr>
            </a:lvl1pPr>
          </a:lstStyle>
          <a:p>
            <a:fld id="{407C3E63-A9BC-4D51-BFD0-D129C11EA836}" type="datetime1">
              <a:rPr lang="en-US" smtClean="0"/>
              <a:t>5/20/2018</a:t>
            </a:fld>
            <a:endParaRPr lang="en-US"/>
          </a:p>
        </p:txBody>
      </p:sp>
      <p:sp>
        <p:nvSpPr>
          <p:cNvPr id="5" name="Footer Placeholder 4"/>
          <p:cNvSpPr>
            <a:spLocks noGrp="1"/>
          </p:cNvSpPr>
          <p:nvPr>
            <p:ph type="ftr" sz="quarter" idx="3"/>
          </p:nvPr>
        </p:nvSpPr>
        <p:spPr>
          <a:xfrm>
            <a:off x="581190" y="6584972"/>
            <a:ext cx="6917210" cy="216628"/>
          </a:xfrm>
          <a:prstGeom prst="rect">
            <a:avLst/>
          </a:prstGeom>
        </p:spPr>
        <p:txBody>
          <a:bodyPr vert="horz" lIns="91440" tIns="45720" rIns="91440" bIns="45720" rtlCol="0" anchor="ctr"/>
          <a:lstStyle>
            <a:lvl1pPr algn="l">
              <a:defRPr sz="900" cap="all">
                <a:solidFill>
                  <a:schemeClr val="accent2"/>
                </a:solidFill>
              </a:defRPr>
            </a:lvl1pPr>
          </a:lstStyle>
          <a:p>
            <a:r>
              <a:rPr lang="en-US"/>
              <a:t>John Janenda | Learn SQL  from Scratch</a:t>
            </a:r>
          </a:p>
        </p:txBody>
      </p:sp>
      <p:sp>
        <p:nvSpPr>
          <p:cNvPr id="6" name="Slide Number Placeholder 5"/>
          <p:cNvSpPr>
            <a:spLocks noGrp="1"/>
          </p:cNvSpPr>
          <p:nvPr>
            <p:ph type="sldNum" sz="quarter" idx="4"/>
          </p:nvPr>
        </p:nvSpPr>
        <p:spPr>
          <a:xfrm>
            <a:off x="10558298" y="6589298"/>
            <a:ext cx="1052510" cy="216628"/>
          </a:xfrm>
          <a:prstGeom prst="rect">
            <a:avLst/>
          </a:prstGeom>
        </p:spPr>
        <p:txBody>
          <a:bodyPr vert="horz" lIns="91440" tIns="45720" rIns="91440" bIns="45720" rtlCol="0" anchor="ctr"/>
          <a:lstStyle>
            <a:lvl1pPr algn="r">
              <a:defRPr sz="900">
                <a:solidFill>
                  <a:schemeClr val="accent2"/>
                </a:solidFill>
              </a:defRPr>
            </a:lvl1pPr>
          </a:lstStyle>
          <a:p>
            <a:fld id="{244786DC-E94A-444B-B9B4-EBA1846C552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069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latinLnBrk="0" hangingPunct="1">
        <a:spcBef>
          <a:spcPct val="0"/>
        </a:spcBef>
        <a:buNone/>
        <a:defRPr sz="24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1DA5-31A8-496B-B8B5-82FA62A6264E}"/>
              </a:ext>
            </a:extLst>
          </p:cNvPr>
          <p:cNvSpPr>
            <a:spLocks noGrp="1"/>
          </p:cNvSpPr>
          <p:nvPr>
            <p:ph type="ctrTitle"/>
          </p:nvPr>
        </p:nvSpPr>
        <p:spPr>
          <a:xfrm>
            <a:off x="581191" y="1020431"/>
            <a:ext cx="10993549" cy="1245975"/>
          </a:xfrm>
        </p:spPr>
        <p:txBody>
          <a:bodyPr/>
          <a:lstStyle/>
          <a:p>
            <a:r>
              <a:rPr lang="en-US" dirty="0"/>
              <a:t>codeacademy</a:t>
            </a:r>
          </a:p>
        </p:txBody>
      </p:sp>
      <p:sp>
        <p:nvSpPr>
          <p:cNvPr id="3" name="Subtitle 2">
            <a:extLst>
              <a:ext uri="{FF2B5EF4-FFF2-40B4-BE49-F238E27FC236}">
                <a16:creationId xmlns:a16="http://schemas.microsoft.com/office/drawing/2014/main" id="{AC237C25-E0F6-4DDC-9FC4-317DFA19EFAE}"/>
              </a:ext>
            </a:extLst>
          </p:cNvPr>
          <p:cNvSpPr>
            <a:spLocks noGrp="1"/>
          </p:cNvSpPr>
          <p:nvPr>
            <p:ph type="subTitle" idx="1"/>
          </p:nvPr>
        </p:nvSpPr>
        <p:spPr>
          <a:xfrm>
            <a:off x="581194" y="2319095"/>
            <a:ext cx="10993546" cy="590321"/>
          </a:xfrm>
        </p:spPr>
        <p:txBody>
          <a:bodyPr>
            <a:normAutofit fontScale="92500" lnSpcReduction="20000"/>
          </a:bodyPr>
          <a:lstStyle/>
          <a:p>
            <a:r>
              <a:rPr lang="en-US" dirty="0"/>
              <a:t>Learn SQL from Scratch</a:t>
            </a:r>
          </a:p>
          <a:p>
            <a:r>
              <a:rPr lang="en-US" dirty="0"/>
              <a:t>John Janenda | 2018.05.31</a:t>
            </a:r>
          </a:p>
        </p:txBody>
      </p:sp>
      <p:pic>
        <p:nvPicPr>
          <p:cNvPr id="5" name="Picture 4">
            <a:extLst>
              <a:ext uri="{FF2B5EF4-FFF2-40B4-BE49-F238E27FC236}">
                <a16:creationId xmlns:a16="http://schemas.microsoft.com/office/drawing/2014/main" id="{65E15992-31C3-4897-8907-484560A9C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102" y="3568751"/>
            <a:ext cx="2341248" cy="2341248"/>
          </a:xfrm>
          <a:prstGeom prst="rect">
            <a:avLst/>
          </a:prstGeom>
        </p:spPr>
      </p:pic>
      <p:pic>
        <p:nvPicPr>
          <p:cNvPr id="6" name="Shape 299">
            <a:extLst>
              <a:ext uri="{FF2B5EF4-FFF2-40B4-BE49-F238E27FC236}">
                <a16:creationId xmlns:a16="http://schemas.microsoft.com/office/drawing/2014/main" id="{CD6C5DFE-F7F7-4581-80B6-F86D86772205}"/>
              </a:ext>
            </a:extLst>
          </p:cNvPr>
          <p:cNvPicPr preferRelativeResize="0"/>
          <p:nvPr/>
        </p:nvPicPr>
        <p:blipFill>
          <a:blip r:embed="rId3">
            <a:alphaModFix/>
          </a:blip>
          <a:stretch>
            <a:fillRect/>
          </a:stretch>
        </p:blipFill>
        <p:spPr>
          <a:xfrm>
            <a:off x="809724" y="5484175"/>
            <a:ext cx="2024775" cy="425824"/>
          </a:xfrm>
          <a:prstGeom prst="rect">
            <a:avLst/>
          </a:prstGeom>
          <a:noFill/>
          <a:ln>
            <a:noFill/>
          </a:ln>
        </p:spPr>
      </p:pic>
    </p:spTree>
    <p:extLst>
      <p:ext uri="{BB962C8B-B14F-4D97-AF65-F5344CB8AC3E}">
        <p14:creationId xmlns:p14="http://schemas.microsoft.com/office/powerpoint/2010/main" val="3189590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E9FC-5C72-478C-BBA8-B1AC93862B06}"/>
              </a:ext>
            </a:extLst>
          </p:cNvPr>
          <p:cNvSpPr>
            <a:spLocks noGrp="1"/>
          </p:cNvSpPr>
          <p:nvPr>
            <p:ph type="title"/>
          </p:nvPr>
        </p:nvSpPr>
        <p:spPr/>
        <p:txBody>
          <a:bodyPr/>
          <a:lstStyle/>
          <a:p>
            <a:r>
              <a:rPr lang="en-US" dirty="0"/>
              <a:t>Optimizing the campaign budget</a:t>
            </a:r>
            <a:br>
              <a:rPr lang="en-US" dirty="0"/>
            </a:br>
            <a:r>
              <a:rPr lang="en-US" cap="none" dirty="0"/>
              <a:t>Which 5 campaigns should CoolTShirts re-invest in?</a:t>
            </a:r>
          </a:p>
        </p:txBody>
      </p:sp>
      <p:sp>
        <p:nvSpPr>
          <p:cNvPr id="3" name="Content Placeholder 2">
            <a:extLst>
              <a:ext uri="{FF2B5EF4-FFF2-40B4-BE49-F238E27FC236}">
                <a16:creationId xmlns:a16="http://schemas.microsoft.com/office/drawing/2014/main" id="{0A7332F5-2DB4-45D6-AADD-7C75126043F3}"/>
              </a:ext>
            </a:extLst>
          </p:cNvPr>
          <p:cNvSpPr>
            <a:spLocks noGrp="1"/>
          </p:cNvSpPr>
          <p:nvPr>
            <p:ph sz="half" idx="1"/>
          </p:nvPr>
        </p:nvSpPr>
        <p:spPr>
          <a:xfrm>
            <a:off x="581193" y="2088330"/>
            <a:ext cx="11092362" cy="1845199"/>
          </a:xfrm>
        </p:spPr>
        <p:txBody>
          <a:bodyPr>
            <a:normAutofit fontScale="85000" lnSpcReduction="10000"/>
          </a:bodyPr>
          <a:lstStyle/>
          <a:p>
            <a:r>
              <a:rPr lang="en-US" dirty="0"/>
              <a:t>Limiting re-investment to 5 campaigns will likely leave money on the table as there are at least 6 high performing campaigns.</a:t>
            </a:r>
          </a:p>
          <a:p>
            <a:r>
              <a:rPr lang="en-US" dirty="0"/>
              <a:t>If CoolTShirts can only invest in 5, data recommends that all 3 ‘story’ campaigns highlighted in blue are exceptional at generating interest, they should be continued</a:t>
            </a:r>
          </a:p>
          <a:p>
            <a:r>
              <a:rPr lang="en-US" dirty="0"/>
              <a:t>In addition, retargeting is critical, so the two remaining campaigns should be based on a retargeting strategy.</a:t>
            </a:r>
          </a:p>
          <a:p>
            <a:pPr lvl="1"/>
            <a:r>
              <a:rPr lang="en-US" dirty="0"/>
              <a:t>Perhaps slightly counter-intuitive, but suggest that weekly newsletter be discontinued, despite it’s success, under the assumption that all ‘touches’ that remind customer of company ‘may’ be equal</a:t>
            </a:r>
          </a:p>
          <a:p>
            <a:pPr lvl="1"/>
            <a:r>
              <a:rPr lang="en-US" dirty="0"/>
              <a:t>Suggest continuing the email retargeting campaign and place a premium on email capture as part of journey from story campaign to site as email newsletters and retargeting campaigns account for 47% of sales.  Having customer email address is extremely important to conversion.  Would have been interesting to see how many email addresses were in the database as compared to visitors.</a:t>
            </a:r>
          </a:p>
          <a:p>
            <a:pPr lvl="1"/>
            <a:r>
              <a:rPr lang="en-US" dirty="0"/>
              <a:t>Further suggest extending retargeting ad campaigns as they have the potential to reach 100% of prospects that interact with site, INCLUDING those that do not provide an email address.  Would strongly consider purchasing retargeting ads on additional sites like NYT, Buzzfeed and Medium, if possible, as they generate excellent traffic from ‘story’ campaigns.</a:t>
            </a:r>
          </a:p>
        </p:txBody>
      </p:sp>
      <p:graphicFrame>
        <p:nvGraphicFramePr>
          <p:cNvPr id="10" name="Table Placeholder 9">
            <a:extLst>
              <a:ext uri="{FF2B5EF4-FFF2-40B4-BE49-F238E27FC236}">
                <a16:creationId xmlns:a16="http://schemas.microsoft.com/office/drawing/2014/main" id="{0C47CC0D-6B80-47C0-B24D-147C4270579D}"/>
              </a:ext>
            </a:extLst>
          </p:cNvPr>
          <p:cNvGraphicFramePr>
            <a:graphicFrameLocks noGrp="1"/>
          </p:cNvGraphicFramePr>
          <p:nvPr>
            <p:ph type="tbl" sz="quarter" idx="13"/>
            <p:extLst>
              <p:ext uri="{D42A27DB-BD31-4B8C-83A1-F6EECF244321}">
                <p14:modId xmlns:p14="http://schemas.microsoft.com/office/powerpoint/2010/main" val="2540220792"/>
              </p:ext>
            </p:extLst>
          </p:nvPr>
        </p:nvGraphicFramePr>
        <p:xfrm>
          <a:off x="2297777" y="4215485"/>
          <a:ext cx="7892097" cy="2409111"/>
        </p:xfrm>
        <a:graphic>
          <a:graphicData uri="http://schemas.openxmlformats.org/drawingml/2006/table">
            <a:tbl>
              <a:tblPr firstRow="1" bandRow="1">
                <a:tableStyleId>{10A1B5D5-9B99-4C35-A422-299274C87663}</a:tableStyleId>
              </a:tblPr>
              <a:tblGrid>
                <a:gridCol w="2041843">
                  <a:extLst>
                    <a:ext uri="{9D8B030D-6E8A-4147-A177-3AD203B41FA5}">
                      <a16:colId xmlns:a16="http://schemas.microsoft.com/office/drawing/2014/main" val="2176466748"/>
                    </a:ext>
                  </a:extLst>
                </a:gridCol>
                <a:gridCol w="925830">
                  <a:extLst>
                    <a:ext uri="{9D8B030D-6E8A-4147-A177-3AD203B41FA5}">
                      <a16:colId xmlns:a16="http://schemas.microsoft.com/office/drawing/2014/main" val="1319641644"/>
                    </a:ext>
                  </a:extLst>
                </a:gridCol>
                <a:gridCol w="1052830">
                  <a:extLst>
                    <a:ext uri="{9D8B030D-6E8A-4147-A177-3AD203B41FA5}">
                      <a16:colId xmlns:a16="http://schemas.microsoft.com/office/drawing/2014/main" val="2768319720"/>
                    </a:ext>
                  </a:extLst>
                </a:gridCol>
                <a:gridCol w="1000442">
                  <a:extLst>
                    <a:ext uri="{9D8B030D-6E8A-4147-A177-3AD203B41FA5}">
                      <a16:colId xmlns:a16="http://schemas.microsoft.com/office/drawing/2014/main" val="1733117831"/>
                    </a:ext>
                  </a:extLst>
                </a:gridCol>
                <a:gridCol w="1127442">
                  <a:extLst>
                    <a:ext uri="{9D8B030D-6E8A-4147-A177-3AD203B41FA5}">
                      <a16:colId xmlns:a16="http://schemas.microsoft.com/office/drawing/2014/main" val="3811409531"/>
                    </a:ext>
                  </a:extLst>
                </a:gridCol>
                <a:gridCol w="808355">
                  <a:extLst>
                    <a:ext uri="{9D8B030D-6E8A-4147-A177-3AD203B41FA5}">
                      <a16:colId xmlns:a16="http://schemas.microsoft.com/office/drawing/2014/main" val="3945216078"/>
                    </a:ext>
                  </a:extLst>
                </a:gridCol>
                <a:gridCol w="935355">
                  <a:extLst>
                    <a:ext uri="{9D8B030D-6E8A-4147-A177-3AD203B41FA5}">
                      <a16:colId xmlns:a16="http://schemas.microsoft.com/office/drawing/2014/main" val="561555191"/>
                    </a:ext>
                  </a:extLst>
                </a:gridCol>
              </a:tblGrid>
              <a:tr h="267679">
                <a:tc>
                  <a:txBody>
                    <a:bodyPr/>
                    <a:lstStyle/>
                    <a:p>
                      <a:pPr algn="l" fontAlgn="b"/>
                      <a:r>
                        <a:rPr lang="en-US" sz="1000" u="none" strike="noStrike" dirty="0">
                          <a:effectLst/>
                        </a:rPr>
                        <a:t>Campaign</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1st Touches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 1st Touches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Last Touches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 Last Touches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Purchases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 Purchases</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3369402253"/>
                  </a:ext>
                </a:extLst>
              </a:tr>
              <a:tr h="267679">
                <a:tc>
                  <a:txBody>
                    <a:bodyPr/>
                    <a:lstStyle/>
                    <a:p>
                      <a:pPr algn="l" fontAlgn="b"/>
                      <a:r>
                        <a:rPr lang="en-US" sz="1000" u="none" strike="noStrike" dirty="0">
                          <a:effectLst/>
                        </a:rPr>
                        <a:t>interview-with-cool-</a:t>
                      </a:r>
                      <a:r>
                        <a:rPr lang="en-US" sz="1000" u="none" strike="noStrike" dirty="0" err="1">
                          <a:effectLst/>
                        </a:rPr>
                        <a:t>tshirts</a:t>
                      </a:r>
                      <a:r>
                        <a:rPr lang="en-US" sz="1000" u="none" strike="noStrike" dirty="0">
                          <a:effectLst/>
                        </a:rPr>
                        <a:t>-founder</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a:effectLst/>
                        </a:rPr>
                        <a:t>622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31%</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dirty="0">
                          <a:effectLst/>
                        </a:rPr>
                        <a:t>184</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9%</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7</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755442154"/>
                  </a:ext>
                </a:extLst>
              </a:tr>
              <a:tr h="267679">
                <a:tc>
                  <a:txBody>
                    <a:bodyPr/>
                    <a:lstStyle/>
                    <a:p>
                      <a:pPr algn="l" fontAlgn="b"/>
                      <a:r>
                        <a:rPr lang="en-US" sz="1000" u="none" strike="noStrike" dirty="0">
                          <a:effectLst/>
                        </a:rPr>
                        <a:t>getting-to-know-cool-</a:t>
                      </a:r>
                      <a:r>
                        <a:rPr lang="en-US" sz="1000" u="none" strike="noStrike" dirty="0" err="1">
                          <a:effectLst/>
                        </a:rPr>
                        <a:t>tshirts</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a:effectLst/>
                        </a:rPr>
                        <a:t>612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31%</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dirty="0">
                          <a:effectLst/>
                        </a:rPr>
                        <a:t>232</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12%</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9</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117561458"/>
                  </a:ext>
                </a:extLst>
              </a:tr>
              <a:tr h="267679">
                <a:tc>
                  <a:txBody>
                    <a:bodyPr/>
                    <a:lstStyle/>
                    <a:p>
                      <a:pPr algn="l" fontAlgn="b"/>
                      <a:r>
                        <a:rPr lang="en-US" sz="1000" u="none" strike="noStrike" dirty="0">
                          <a:effectLst/>
                        </a:rPr>
                        <a:t>ten-crazy-cool-</a:t>
                      </a:r>
                      <a:r>
                        <a:rPr lang="en-US" sz="1000" u="none" strike="noStrike" dirty="0" err="1">
                          <a:effectLst/>
                        </a:rPr>
                        <a:t>tshirts</a:t>
                      </a:r>
                      <a:r>
                        <a:rPr lang="en-US" sz="1000" u="none" strike="noStrike" dirty="0">
                          <a:effectLst/>
                        </a:rPr>
                        <a:t>-facts</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dirty="0">
                          <a:effectLst/>
                        </a:rPr>
                        <a:t>576</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29%</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dirty="0">
                          <a:effectLst/>
                        </a:rPr>
                        <a:t>190</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10%</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9</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3139302479"/>
                  </a:ext>
                </a:extLst>
              </a:tr>
              <a:tr h="267679">
                <a:tc>
                  <a:txBody>
                    <a:bodyPr/>
                    <a:lstStyle/>
                    <a:p>
                      <a:pPr algn="l" fontAlgn="b"/>
                      <a:r>
                        <a:rPr lang="en-US" sz="1000" u="none" strike="noStrike" dirty="0">
                          <a:effectLst/>
                        </a:rPr>
                        <a:t>cool-</a:t>
                      </a:r>
                      <a:r>
                        <a:rPr lang="en-US" sz="1000" u="none" strike="noStrike" dirty="0" err="1">
                          <a:effectLst/>
                        </a:rPr>
                        <a:t>tshirts</a:t>
                      </a:r>
                      <a:r>
                        <a:rPr lang="en-US" sz="1000" u="none" strike="noStrike" dirty="0">
                          <a:effectLst/>
                        </a:rPr>
                        <a:t>-search</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169</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9%</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60</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3%</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4251127260"/>
                  </a:ext>
                </a:extLst>
              </a:tr>
              <a:tr h="267679">
                <a:tc>
                  <a:txBody>
                    <a:bodyPr/>
                    <a:lstStyle/>
                    <a:p>
                      <a:pPr algn="l" fontAlgn="b"/>
                      <a:r>
                        <a:rPr lang="en-US" sz="1000" u="none" strike="noStrike" dirty="0">
                          <a:effectLst/>
                        </a:rPr>
                        <a:t>weekly-newsletter</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tc>
                  <a:txBody>
                    <a:bodyPr/>
                    <a:lstStyle/>
                    <a:p>
                      <a:pPr algn="ctr" fontAlgn="b"/>
                      <a:r>
                        <a:rPr lang="en-US" sz="1000" u="none" strike="noStrike">
                          <a:effectLst/>
                        </a:rPr>
                        <a:t>0</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b="0" i="0" u="none" strike="noStrike" dirty="0">
                          <a:solidFill>
                            <a:srgbClr val="181818"/>
                          </a:solidFill>
                          <a:effectLst/>
                          <a:latin typeface="Calibri" panose="020F0502020204030204" pitchFamily="34" charset="0"/>
                        </a:rPr>
                        <a:t>0%</a:t>
                      </a:r>
                    </a:p>
                  </a:txBody>
                  <a:tcPr anchor="b"/>
                </a:tc>
                <a:tc>
                  <a:txBody>
                    <a:bodyPr/>
                    <a:lstStyle/>
                    <a:p>
                      <a:pPr algn="ctr" fontAlgn="b"/>
                      <a:r>
                        <a:rPr lang="en-US" sz="1000" u="none" strike="noStrike">
                          <a:effectLst/>
                        </a:rPr>
                        <a:t>447</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23%</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115</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32%</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extLst>
                  <a:ext uri="{0D108BD9-81ED-4DB2-BD59-A6C34878D82A}">
                    <a16:rowId xmlns:a16="http://schemas.microsoft.com/office/drawing/2014/main" val="2094086927"/>
                  </a:ext>
                </a:extLst>
              </a:tr>
              <a:tr h="267679">
                <a:tc>
                  <a:txBody>
                    <a:bodyPr/>
                    <a:lstStyle/>
                    <a:p>
                      <a:pPr algn="l" fontAlgn="b"/>
                      <a:r>
                        <a:rPr lang="en-US" sz="1000" u="none" strike="noStrike" dirty="0" err="1">
                          <a:effectLst/>
                        </a:rPr>
                        <a:t>retargetting</a:t>
                      </a:r>
                      <a:r>
                        <a:rPr lang="en-US" sz="1000" u="none" strike="noStrike" dirty="0">
                          <a:effectLst/>
                        </a:rPr>
                        <a:t>-ad</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tc>
                  <a:txBody>
                    <a:bodyPr/>
                    <a:lstStyle/>
                    <a:p>
                      <a:pPr algn="ctr" fontAlgn="b"/>
                      <a:r>
                        <a:rPr lang="en-US" sz="1000" u="none" strike="noStrike">
                          <a:effectLst/>
                        </a:rPr>
                        <a:t>0</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b="0" i="0" u="none" strike="noStrike" dirty="0">
                          <a:solidFill>
                            <a:srgbClr val="181818"/>
                          </a:solidFill>
                          <a:effectLst/>
                          <a:latin typeface="Calibri" panose="020F0502020204030204" pitchFamily="34" charset="0"/>
                        </a:rPr>
                        <a:t>0%</a:t>
                      </a:r>
                    </a:p>
                  </a:txBody>
                  <a:tcPr anchor="b"/>
                </a:tc>
                <a:tc>
                  <a:txBody>
                    <a:bodyPr/>
                    <a:lstStyle/>
                    <a:p>
                      <a:pPr algn="ctr" fontAlgn="b"/>
                      <a:r>
                        <a:rPr lang="en-US" sz="1000" u="none" strike="noStrike">
                          <a:effectLst/>
                        </a:rPr>
                        <a:t>443</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113</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31%</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extLst>
                  <a:ext uri="{0D108BD9-81ED-4DB2-BD59-A6C34878D82A}">
                    <a16:rowId xmlns:a16="http://schemas.microsoft.com/office/drawing/2014/main" val="3981336703"/>
                  </a:ext>
                </a:extLst>
              </a:tr>
              <a:tr h="267679">
                <a:tc>
                  <a:txBody>
                    <a:bodyPr/>
                    <a:lstStyle/>
                    <a:p>
                      <a:pPr algn="l" fontAlgn="b"/>
                      <a:r>
                        <a:rPr lang="en-US" sz="1000" u="none" strike="noStrike" dirty="0" err="1">
                          <a:effectLst/>
                        </a:rPr>
                        <a:t>retargetting</a:t>
                      </a:r>
                      <a:r>
                        <a:rPr lang="en-US" sz="1000" u="none" strike="noStrike" dirty="0">
                          <a:effectLst/>
                        </a:rPr>
                        <a:t>-campaign</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tc>
                  <a:txBody>
                    <a:bodyPr/>
                    <a:lstStyle/>
                    <a:p>
                      <a:pPr algn="ctr" fontAlgn="b"/>
                      <a:r>
                        <a:rPr lang="en-US" sz="1000" u="none" strike="noStrike">
                          <a:effectLst/>
                        </a:rPr>
                        <a:t>0</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b="0" i="0" u="none" strike="noStrike" dirty="0">
                          <a:solidFill>
                            <a:srgbClr val="181818"/>
                          </a:solidFill>
                          <a:effectLst/>
                          <a:latin typeface="Calibri" panose="020F0502020204030204" pitchFamily="34" charset="0"/>
                        </a:rPr>
                        <a:t>0%</a:t>
                      </a:r>
                    </a:p>
                  </a:txBody>
                  <a:tcPr anchor="b"/>
                </a:tc>
                <a:tc>
                  <a:txBody>
                    <a:bodyPr/>
                    <a:lstStyle/>
                    <a:p>
                      <a:pPr algn="ctr" fontAlgn="b"/>
                      <a:r>
                        <a:rPr lang="en-US" sz="1000" u="none" strike="noStrike">
                          <a:effectLst/>
                        </a:rPr>
                        <a:t>245</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54</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15%</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extLst>
                  <a:ext uri="{0D108BD9-81ED-4DB2-BD59-A6C34878D82A}">
                    <a16:rowId xmlns:a16="http://schemas.microsoft.com/office/drawing/2014/main" val="3208784147"/>
                  </a:ext>
                </a:extLst>
              </a:tr>
              <a:tr h="267679">
                <a:tc>
                  <a:txBody>
                    <a:bodyPr/>
                    <a:lstStyle/>
                    <a:p>
                      <a:pPr algn="l" fontAlgn="b"/>
                      <a:r>
                        <a:rPr lang="en-US" sz="1000" u="none" strike="noStrike" dirty="0">
                          <a:effectLst/>
                        </a:rPr>
                        <a:t>paid-search</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0</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b="0" i="0" u="none" strike="noStrike" dirty="0">
                          <a:solidFill>
                            <a:srgbClr val="181818"/>
                          </a:solidFill>
                          <a:effectLst/>
                          <a:latin typeface="Calibri" panose="020F0502020204030204" pitchFamily="34" charset="0"/>
                        </a:rPr>
                        <a:t>0%</a:t>
                      </a:r>
                    </a:p>
                  </a:txBody>
                  <a:tcPr anchor="b"/>
                </a:tc>
                <a:tc>
                  <a:txBody>
                    <a:bodyPr/>
                    <a:lstStyle/>
                    <a:p>
                      <a:pPr algn="ctr" fontAlgn="b"/>
                      <a:r>
                        <a:rPr lang="en-US" sz="1000" u="none" strike="noStrike" dirty="0">
                          <a:effectLst/>
                        </a:rPr>
                        <a:t>178</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9%</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52</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14%</a:t>
                      </a:r>
                      <a:endParaRPr lang="en-US" sz="1000" b="0" i="0" u="none" strike="noStrike" dirty="0">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342669912"/>
                  </a:ext>
                </a:extLst>
              </a:tr>
            </a:tbl>
          </a:graphicData>
        </a:graphic>
      </p:graphicFrame>
      <p:sp>
        <p:nvSpPr>
          <p:cNvPr id="11" name="Footer Placeholder 10">
            <a:extLst>
              <a:ext uri="{FF2B5EF4-FFF2-40B4-BE49-F238E27FC236}">
                <a16:creationId xmlns:a16="http://schemas.microsoft.com/office/drawing/2014/main" id="{D4892741-77CF-437C-8E8D-08F37A431965}"/>
              </a:ext>
            </a:extLst>
          </p:cNvPr>
          <p:cNvSpPr>
            <a:spLocks noGrp="1"/>
          </p:cNvSpPr>
          <p:nvPr>
            <p:ph type="ftr" sz="quarter" idx="11"/>
          </p:nvPr>
        </p:nvSpPr>
        <p:spPr/>
        <p:txBody>
          <a:bodyPr/>
          <a:lstStyle/>
          <a:p>
            <a:r>
              <a:rPr lang="en-US"/>
              <a:t>John Janenda | Learn SQL  from Scratch</a:t>
            </a:r>
          </a:p>
        </p:txBody>
      </p:sp>
      <p:sp>
        <p:nvSpPr>
          <p:cNvPr id="12" name="Slide Number Placeholder 11">
            <a:extLst>
              <a:ext uri="{FF2B5EF4-FFF2-40B4-BE49-F238E27FC236}">
                <a16:creationId xmlns:a16="http://schemas.microsoft.com/office/drawing/2014/main" id="{59A9BEF1-C534-4A72-BAD8-AC372562310B}"/>
              </a:ext>
            </a:extLst>
          </p:cNvPr>
          <p:cNvSpPr>
            <a:spLocks noGrp="1"/>
          </p:cNvSpPr>
          <p:nvPr>
            <p:ph type="sldNum" sz="quarter" idx="12"/>
          </p:nvPr>
        </p:nvSpPr>
        <p:spPr/>
        <p:txBody>
          <a:bodyPr/>
          <a:lstStyle/>
          <a:p>
            <a:fld id="{244786DC-E94A-444B-B9B4-EBA1846C552F}" type="slidenum">
              <a:rPr lang="en-US" smtClean="0"/>
              <a:t>10</a:t>
            </a:fld>
            <a:endParaRPr lang="en-US"/>
          </a:p>
        </p:txBody>
      </p:sp>
    </p:spTree>
    <p:extLst>
      <p:ext uri="{BB962C8B-B14F-4D97-AF65-F5344CB8AC3E}">
        <p14:creationId xmlns:p14="http://schemas.microsoft.com/office/powerpoint/2010/main" val="137061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E9FC-5C72-478C-BBA8-B1AC93862B06}"/>
              </a:ext>
            </a:extLst>
          </p:cNvPr>
          <p:cNvSpPr>
            <a:spLocks noGrp="1"/>
          </p:cNvSpPr>
          <p:nvPr>
            <p:ph type="title"/>
          </p:nvPr>
        </p:nvSpPr>
        <p:spPr/>
        <p:txBody>
          <a:bodyPr/>
          <a:lstStyle/>
          <a:p>
            <a:r>
              <a:rPr lang="en-US" dirty="0"/>
              <a:t>Optimizing the campaign budget</a:t>
            </a:r>
            <a:br>
              <a:rPr lang="en-US" dirty="0"/>
            </a:br>
            <a:r>
              <a:rPr lang="en-US" cap="none" dirty="0"/>
              <a:t>Rationale for discontinued campaigns</a:t>
            </a:r>
          </a:p>
        </p:txBody>
      </p:sp>
      <p:sp>
        <p:nvSpPr>
          <p:cNvPr id="3" name="Content Placeholder 2">
            <a:extLst>
              <a:ext uri="{FF2B5EF4-FFF2-40B4-BE49-F238E27FC236}">
                <a16:creationId xmlns:a16="http://schemas.microsoft.com/office/drawing/2014/main" id="{0A7332F5-2DB4-45D6-AADD-7C75126043F3}"/>
              </a:ext>
            </a:extLst>
          </p:cNvPr>
          <p:cNvSpPr>
            <a:spLocks noGrp="1"/>
          </p:cNvSpPr>
          <p:nvPr>
            <p:ph sz="half" idx="1"/>
          </p:nvPr>
        </p:nvSpPr>
        <p:spPr>
          <a:xfrm>
            <a:off x="581193" y="2088330"/>
            <a:ext cx="11092362" cy="1845199"/>
          </a:xfrm>
        </p:spPr>
        <p:txBody>
          <a:bodyPr>
            <a:normAutofit fontScale="92500"/>
          </a:bodyPr>
          <a:lstStyle/>
          <a:p>
            <a:r>
              <a:rPr lang="en-US" dirty="0"/>
              <a:t>A note on the discontinued campaigns</a:t>
            </a:r>
          </a:p>
          <a:p>
            <a:pPr lvl="1"/>
            <a:r>
              <a:rPr lang="en-US" dirty="0"/>
              <a:t>As noted previously regarding weekly-newsletter, would prefer to keep it active, but assuming that possibly </a:t>
            </a:r>
            <a:r>
              <a:rPr lang="en-US" i="1" dirty="0"/>
              <a:t>any</a:t>
            </a:r>
            <a:r>
              <a:rPr lang="en-US" dirty="0"/>
              <a:t> appearance in customer’s inbox will trigger a response and since a newsletter costs ‘something’ to produce, perhaps that money can be spent on increasing retargeting ads to additional sites beyond Facebook (see note on ‘Extra’s’ page regarding traffic by source. </a:t>
            </a:r>
          </a:p>
          <a:p>
            <a:pPr lvl="1"/>
            <a:r>
              <a:rPr lang="en-US" dirty="0"/>
              <a:t>Organic search, presumably generated via SEO activities generates 9% of traffic – not insignificant, but if budget needs to be cut, this is a less effective means of reaching prospects for initial capture, presumably because brand recognition for CoolTShirts is relatively low and there are likely hundreds of competitors in the t-shirt space.</a:t>
            </a:r>
          </a:p>
          <a:p>
            <a:pPr lvl="1"/>
            <a:r>
              <a:rPr lang="en-US" dirty="0"/>
              <a:t>Paid search accounts for 14% of actual purchases, so it is valuable, but only after customers have been introduced to site via ‘story’ campaigns as it does not appear in initial visit data.  If something needs to be cut, this is a candidate.</a:t>
            </a:r>
          </a:p>
        </p:txBody>
      </p:sp>
      <p:graphicFrame>
        <p:nvGraphicFramePr>
          <p:cNvPr id="10" name="Table Placeholder 9">
            <a:extLst>
              <a:ext uri="{FF2B5EF4-FFF2-40B4-BE49-F238E27FC236}">
                <a16:creationId xmlns:a16="http://schemas.microsoft.com/office/drawing/2014/main" id="{0C47CC0D-6B80-47C0-B24D-147C4270579D}"/>
              </a:ext>
            </a:extLst>
          </p:cNvPr>
          <p:cNvGraphicFramePr>
            <a:graphicFrameLocks noGrp="1"/>
          </p:cNvGraphicFramePr>
          <p:nvPr>
            <p:ph type="tbl" sz="quarter" idx="13"/>
          </p:nvPr>
        </p:nvGraphicFramePr>
        <p:xfrm>
          <a:off x="2297777" y="4215485"/>
          <a:ext cx="7892097" cy="2409111"/>
        </p:xfrm>
        <a:graphic>
          <a:graphicData uri="http://schemas.openxmlformats.org/drawingml/2006/table">
            <a:tbl>
              <a:tblPr firstRow="1" bandRow="1">
                <a:tableStyleId>{10A1B5D5-9B99-4C35-A422-299274C87663}</a:tableStyleId>
              </a:tblPr>
              <a:tblGrid>
                <a:gridCol w="2041843">
                  <a:extLst>
                    <a:ext uri="{9D8B030D-6E8A-4147-A177-3AD203B41FA5}">
                      <a16:colId xmlns:a16="http://schemas.microsoft.com/office/drawing/2014/main" val="2176466748"/>
                    </a:ext>
                  </a:extLst>
                </a:gridCol>
                <a:gridCol w="925830">
                  <a:extLst>
                    <a:ext uri="{9D8B030D-6E8A-4147-A177-3AD203B41FA5}">
                      <a16:colId xmlns:a16="http://schemas.microsoft.com/office/drawing/2014/main" val="1319641644"/>
                    </a:ext>
                  </a:extLst>
                </a:gridCol>
                <a:gridCol w="1052830">
                  <a:extLst>
                    <a:ext uri="{9D8B030D-6E8A-4147-A177-3AD203B41FA5}">
                      <a16:colId xmlns:a16="http://schemas.microsoft.com/office/drawing/2014/main" val="2768319720"/>
                    </a:ext>
                  </a:extLst>
                </a:gridCol>
                <a:gridCol w="1000442">
                  <a:extLst>
                    <a:ext uri="{9D8B030D-6E8A-4147-A177-3AD203B41FA5}">
                      <a16:colId xmlns:a16="http://schemas.microsoft.com/office/drawing/2014/main" val="1733117831"/>
                    </a:ext>
                  </a:extLst>
                </a:gridCol>
                <a:gridCol w="1127442">
                  <a:extLst>
                    <a:ext uri="{9D8B030D-6E8A-4147-A177-3AD203B41FA5}">
                      <a16:colId xmlns:a16="http://schemas.microsoft.com/office/drawing/2014/main" val="3811409531"/>
                    </a:ext>
                  </a:extLst>
                </a:gridCol>
                <a:gridCol w="808355">
                  <a:extLst>
                    <a:ext uri="{9D8B030D-6E8A-4147-A177-3AD203B41FA5}">
                      <a16:colId xmlns:a16="http://schemas.microsoft.com/office/drawing/2014/main" val="3945216078"/>
                    </a:ext>
                  </a:extLst>
                </a:gridCol>
                <a:gridCol w="935355">
                  <a:extLst>
                    <a:ext uri="{9D8B030D-6E8A-4147-A177-3AD203B41FA5}">
                      <a16:colId xmlns:a16="http://schemas.microsoft.com/office/drawing/2014/main" val="561555191"/>
                    </a:ext>
                  </a:extLst>
                </a:gridCol>
              </a:tblGrid>
              <a:tr h="267679">
                <a:tc>
                  <a:txBody>
                    <a:bodyPr/>
                    <a:lstStyle/>
                    <a:p>
                      <a:pPr algn="l" fontAlgn="b"/>
                      <a:r>
                        <a:rPr lang="en-US" sz="1000" u="none" strike="noStrike" dirty="0">
                          <a:effectLst/>
                        </a:rPr>
                        <a:t>Campaign</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1st Touches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 1st Touches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Last Touches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 Last Touches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Purchases</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 Purchases</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3369402253"/>
                  </a:ext>
                </a:extLst>
              </a:tr>
              <a:tr h="267679">
                <a:tc>
                  <a:txBody>
                    <a:bodyPr/>
                    <a:lstStyle/>
                    <a:p>
                      <a:pPr algn="l" fontAlgn="b"/>
                      <a:r>
                        <a:rPr lang="en-US" sz="1000" u="none" strike="noStrike" dirty="0">
                          <a:effectLst/>
                        </a:rPr>
                        <a:t>interview-with-cool-</a:t>
                      </a:r>
                      <a:r>
                        <a:rPr lang="en-US" sz="1000" u="none" strike="noStrike" dirty="0" err="1">
                          <a:effectLst/>
                        </a:rPr>
                        <a:t>tshirts</a:t>
                      </a:r>
                      <a:r>
                        <a:rPr lang="en-US" sz="1000" u="none" strike="noStrike" dirty="0">
                          <a:effectLst/>
                        </a:rPr>
                        <a:t>-founder</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a:effectLst/>
                        </a:rPr>
                        <a:t>622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31%</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dirty="0">
                          <a:effectLst/>
                        </a:rPr>
                        <a:t>184</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9%</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7</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755442154"/>
                  </a:ext>
                </a:extLst>
              </a:tr>
              <a:tr h="267679">
                <a:tc>
                  <a:txBody>
                    <a:bodyPr/>
                    <a:lstStyle/>
                    <a:p>
                      <a:pPr algn="l" fontAlgn="b"/>
                      <a:r>
                        <a:rPr lang="en-US" sz="1000" u="none" strike="noStrike" dirty="0">
                          <a:effectLst/>
                        </a:rPr>
                        <a:t>getting-to-know-cool-</a:t>
                      </a:r>
                      <a:r>
                        <a:rPr lang="en-US" sz="1000" u="none" strike="noStrike" dirty="0" err="1">
                          <a:effectLst/>
                        </a:rPr>
                        <a:t>tshirts</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a:effectLst/>
                        </a:rPr>
                        <a:t>612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31%</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dirty="0">
                          <a:effectLst/>
                        </a:rPr>
                        <a:t>232</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12%</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9</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117561458"/>
                  </a:ext>
                </a:extLst>
              </a:tr>
              <a:tr h="267679">
                <a:tc>
                  <a:txBody>
                    <a:bodyPr/>
                    <a:lstStyle/>
                    <a:p>
                      <a:pPr algn="l" fontAlgn="b"/>
                      <a:r>
                        <a:rPr lang="en-US" sz="1000" u="none" strike="noStrike" dirty="0">
                          <a:effectLst/>
                        </a:rPr>
                        <a:t>ten-crazy-cool-</a:t>
                      </a:r>
                      <a:r>
                        <a:rPr lang="en-US" sz="1000" u="none" strike="noStrike" dirty="0" err="1">
                          <a:effectLst/>
                        </a:rPr>
                        <a:t>tshirts</a:t>
                      </a:r>
                      <a:r>
                        <a:rPr lang="en-US" sz="1000" u="none" strike="noStrike" dirty="0">
                          <a:effectLst/>
                        </a:rPr>
                        <a:t>-facts</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dirty="0">
                          <a:effectLst/>
                        </a:rPr>
                        <a:t>576</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29%</a:t>
                      </a:r>
                      <a:endParaRPr lang="en-US" sz="1000" b="0" i="0" u="none" strike="noStrike" dirty="0">
                        <a:solidFill>
                          <a:srgbClr val="181818"/>
                        </a:solidFill>
                        <a:effectLst/>
                        <a:latin typeface="Calibri" panose="020F0502020204030204" pitchFamily="34" charset="0"/>
                      </a:endParaRPr>
                    </a:p>
                  </a:txBody>
                  <a:tcPr anchor="b">
                    <a:solidFill>
                      <a:schemeClr val="tx2">
                        <a:lumMod val="40000"/>
                        <a:lumOff val="60000"/>
                      </a:schemeClr>
                    </a:solidFill>
                  </a:tcPr>
                </a:tc>
                <a:tc>
                  <a:txBody>
                    <a:bodyPr/>
                    <a:lstStyle/>
                    <a:p>
                      <a:pPr algn="ctr" fontAlgn="b"/>
                      <a:r>
                        <a:rPr lang="en-US" sz="1000" u="none" strike="noStrike" dirty="0">
                          <a:effectLst/>
                        </a:rPr>
                        <a:t>190</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10%</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9</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3139302479"/>
                  </a:ext>
                </a:extLst>
              </a:tr>
              <a:tr h="267679">
                <a:tc>
                  <a:txBody>
                    <a:bodyPr/>
                    <a:lstStyle/>
                    <a:p>
                      <a:pPr algn="l" fontAlgn="b"/>
                      <a:r>
                        <a:rPr lang="en-US" sz="1000" u="none" strike="noStrike" dirty="0">
                          <a:effectLst/>
                        </a:rPr>
                        <a:t>cool-</a:t>
                      </a:r>
                      <a:r>
                        <a:rPr lang="en-US" sz="1000" u="none" strike="noStrike" dirty="0" err="1">
                          <a:effectLst/>
                        </a:rPr>
                        <a:t>tshirts</a:t>
                      </a:r>
                      <a:r>
                        <a:rPr lang="en-US" sz="1000" u="none" strike="noStrike" dirty="0">
                          <a:effectLst/>
                        </a:rPr>
                        <a:t>-search</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169</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9%</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60</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3%</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a:t>
                      </a:r>
                      <a:endParaRPr lang="en-US" sz="1000" b="0" i="0" u="none" strike="noStrike">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4251127260"/>
                  </a:ext>
                </a:extLst>
              </a:tr>
              <a:tr h="267679">
                <a:tc>
                  <a:txBody>
                    <a:bodyPr/>
                    <a:lstStyle/>
                    <a:p>
                      <a:pPr algn="l" fontAlgn="b"/>
                      <a:r>
                        <a:rPr lang="en-US" sz="1000" u="none" strike="noStrike" dirty="0">
                          <a:effectLst/>
                        </a:rPr>
                        <a:t>weekly-newsletter</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tc>
                  <a:txBody>
                    <a:bodyPr/>
                    <a:lstStyle/>
                    <a:p>
                      <a:pPr algn="ctr" fontAlgn="b"/>
                      <a:r>
                        <a:rPr lang="en-US" sz="1000" u="none" strike="noStrike">
                          <a:effectLst/>
                        </a:rPr>
                        <a:t>0</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b="0" i="0" u="none" strike="noStrike" dirty="0">
                          <a:solidFill>
                            <a:srgbClr val="181818"/>
                          </a:solidFill>
                          <a:effectLst/>
                          <a:latin typeface="Calibri" panose="020F0502020204030204" pitchFamily="34" charset="0"/>
                        </a:rPr>
                        <a:t>0%</a:t>
                      </a:r>
                    </a:p>
                  </a:txBody>
                  <a:tcPr anchor="b"/>
                </a:tc>
                <a:tc>
                  <a:txBody>
                    <a:bodyPr/>
                    <a:lstStyle/>
                    <a:p>
                      <a:pPr algn="ctr" fontAlgn="b"/>
                      <a:r>
                        <a:rPr lang="en-US" sz="1000" u="none" strike="noStrike">
                          <a:effectLst/>
                        </a:rPr>
                        <a:t>447</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23%</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115</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32%</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extLst>
                  <a:ext uri="{0D108BD9-81ED-4DB2-BD59-A6C34878D82A}">
                    <a16:rowId xmlns:a16="http://schemas.microsoft.com/office/drawing/2014/main" val="2094086927"/>
                  </a:ext>
                </a:extLst>
              </a:tr>
              <a:tr h="267679">
                <a:tc>
                  <a:txBody>
                    <a:bodyPr/>
                    <a:lstStyle/>
                    <a:p>
                      <a:pPr algn="l" fontAlgn="b"/>
                      <a:r>
                        <a:rPr lang="en-US" sz="1000" u="none" strike="noStrike" dirty="0" err="1">
                          <a:effectLst/>
                        </a:rPr>
                        <a:t>retargetting</a:t>
                      </a:r>
                      <a:r>
                        <a:rPr lang="en-US" sz="1000" u="none" strike="noStrike" dirty="0">
                          <a:effectLst/>
                        </a:rPr>
                        <a:t>-ad</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tc>
                  <a:txBody>
                    <a:bodyPr/>
                    <a:lstStyle/>
                    <a:p>
                      <a:pPr algn="ctr" fontAlgn="b"/>
                      <a:r>
                        <a:rPr lang="en-US" sz="1000" u="none" strike="noStrike">
                          <a:effectLst/>
                        </a:rPr>
                        <a:t>0</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b="0" i="0" u="none" strike="noStrike" dirty="0">
                          <a:solidFill>
                            <a:srgbClr val="181818"/>
                          </a:solidFill>
                          <a:effectLst/>
                          <a:latin typeface="Calibri" panose="020F0502020204030204" pitchFamily="34" charset="0"/>
                        </a:rPr>
                        <a:t>0%</a:t>
                      </a:r>
                    </a:p>
                  </a:txBody>
                  <a:tcPr anchor="b"/>
                </a:tc>
                <a:tc>
                  <a:txBody>
                    <a:bodyPr/>
                    <a:lstStyle/>
                    <a:p>
                      <a:pPr algn="ctr" fontAlgn="b"/>
                      <a:r>
                        <a:rPr lang="en-US" sz="1000" u="none" strike="noStrike">
                          <a:effectLst/>
                        </a:rPr>
                        <a:t>443</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22%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113</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31%</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extLst>
                  <a:ext uri="{0D108BD9-81ED-4DB2-BD59-A6C34878D82A}">
                    <a16:rowId xmlns:a16="http://schemas.microsoft.com/office/drawing/2014/main" val="3981336703"/>
                  </a:ext>
                </a:extLst>
              </a:tr>
              <a:tr h="267679">
                <a:tc>
                  <a:txBody>
                    <a:bodyPr/>
                    <a:lstStyle/>
                    <a:p>
                      <a:pPr algn="l" fontAlgn="b"/>
                      <a:r>
                        <a:rPr lang="en-US" sz="1000" u="none" strike="noStrike" dirty="0" err="1">
                          <a:effectLst/>
                        </a:rPr>
                        <a:t>retargetting</a:t>
                      </a:r>
                      <a:r>
                        <a:rPr lang="en-US" sz="1000" u="none" strike="noStrike" dirty="0">
                          <a:effectLst/>
                        </a:rPr>
                        <a:t>-campaign</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tc>
                  <a:txBody>
                    <a:bodyPr/>
                    <a:lstStyle/>
                    <a:p>
                      <a:pPr algn="ctr" fontAlgn="b"/>
                      <a:r>
                        <a:rPr lang="en-US" sz="1000" u="none" strike="noStrike">
                          <a:effectLst/>
                        </a:rPr>
                        <a:t>0</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b="0" i="0" u="none" strike="noStrike" dirty="0">
                          <a:solidFill>
                            <a:srgbClr val="181818"/>
                          </a:solidFill>
                          <a:effectLst/>
                          <a:latin typeface="Calibri" panose="020F0502020204030204" pitchFamily="34" charset="0"/>
                        </a:rPr>
                        <a:t>0%</a:t>
                      </a:r>
                    </a:p>
                  </a:txBody>
                  <a:tcPr anchor="b"/>
                </a:tc>
                <a:tc>
                  <a:txBody>
                    <a:bodyPr/>
                    <a:lstStyle/>
                    <a:p>
                      <a:pPr algn="ctr" fontAlgn="b"/>
                      <a:r>
                        <a:rPr lang="en-US" sz="1000" u="none" strike="noStrike">
                          <a:effectLst/>
                        </a:rPr>
                        <a:t>245</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12%</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a:effectLst/>
                        </a:rPr>
                        <a:t>54</a:t>
                      </a:r>
                      <a:endParaRPr lang="en-US" sz="1000" b="0" i="0" u="none" strike="noStrike">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15%</a:t>
                      </a:r>
                      <a:endParaRPr lang="en-US" sz="1000" b="0" i="0" u="none" strike="noStrike" dirty="0">
                        <a:solidFill>
                          <a:srgbClr val="181818"/>
                        </a:solidFill>
                        <a:effectLst/>
                        <a:latin typeface="Calibri" panose="020F0502020204030204" pitchFamily="34" charset="0"/>
                      </a:endParaRPr>
                    </a:p>
                  </a:txBody>
                  <a:tcPr anchor="b">
                    <a:solidFill>
                      <a:srgbClr val="99FF99"/>
                    </a:solidFill>
                  </a:tcPr>
                </a:tc>
                <a:extLst>
                  <a:ext uri="{0D108BD9-81ED-4DB2-BD59-A6C34878D82A}">
                    <a16:rowId xmlns:a16="http://schemas.microsoft.com/office/drawing/2014/main" val="3208784147"/>
                  </a:ext>
                </a:extLst>
              </a:tr>
              <a:tr h="267679">
                <a:tc>
                  <a:txBody>
                    <a:bodyPr/>
                    <a:lstStyle/>
                    <a:p>
                      <a:pPr algn="l" fontAlgn="b"/>
                      <a:r>
                        <a:rPr lang="en-US" sz="1000" u="none" strike="noStrike" dirty="0">
                          <a:effectLst/>
                        </a:rPr>
                        <a:t>paid-search</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0</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b="0" i="0" u="none" strike="noStrike" dirty="0">
                          <a:solidFill>
                            <a:srgbClr val="181818"/>
                          </a:solidFill>
                          <a:effectLst/>
                          <a:latin typeface="Calibri" panose="020F0502020204030204" pitchFamily="34" charset="0"/>
                        </a:rPr>
                        <a:t>0%</a:t>
                      </a:r>
                    </a:p>
                  </a:txBody>
                  <a:tcPr anchor="b"/>
                </a:tc>
                <a:tc>
                  <a:txBody>
                    <a:bodyPr/>
                    <a:lstStyle/>
                    <a:p>
                      <a:pPr algn="ctr" fontAlgn="b"/>
                      <a:r>
                        <a:rPr lang="en-US" sz="1000" u="none" strike="noStrike" dirty="0">
                          <a:effectLst/>
                        </a:rPr>
                        <a:t>178</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9%</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52</a:t>
                      </a:r>
                      <a:endParaRPr lang="en-US" sz="1000" b="0" i="0" u="none" strike="noStrike" dirty="0">
                        <a:solidFill>
                          <a:srgbClr val="181818"/>
                        </a:solidFill>
                        <a:effectLst/>
                        <a:latin typeface="Calibri" panose="020F0502020204030204" pitchFamily="34" charset="0"/>
                      </a:endParaRPr>
                    </a:p>
                  </a:txBody>
                  <a:tcPr anchor="b"/>
                </a:tc>
                <a:tc>
                  <a:txBody>
                    <a:bodyPr/>
                    <a:lstStyle/>
                    <a:p>
                      <a:pPr algn="ctr" fontAlgn="b"/>
                      <a:r>
                        <a:rPr lang="en-US" sz="1000" u="none" strike="noStrike" dirty="0">
                          <a:effectLst/>
                        </a:rPr>
                        <a:t>14%</a:t>
                      </a:r>
                      <a:endParaRPr lang="en-US" sz="1000" b="0" i="0" u="none" strike="noStrike" dirty="0">
                        <a:solidFill>
                          <a:srgbClr val="181818"/>
                        </a:solidFill>
                        <a:effectLst/>
                        <a:latin typeface="Calibri" panose="020F0502020204030204" pitchFamily="34" charset="0"/>
                      </a:endParaRPr>
                    </a:p>
                  </a:txBody>
                  <a:tcPr anchor="b"/>
                </a:tc>
                <a:extLst>
                  <a:ext uri="{0D108BD9-81ED-4DB2-BD59-A6C34878D82A}">
                    <a16:rowId xmlns:a16="http://schemas.microsoft.com/office/drawing/2014/main" val="342669912"/>
                  </a:ext>
                </a:extLst>
              </a:tr>
            </a:tbl>
          </a:graphicData>
        </a:graphic>
      </p:graphicFrame>
      <p:sp>
        <p:nvSpPr>
          <p:cNvPr id="4" name="Footer Placeholder 3">
            <a:extLst>
              <a:ext uri="{FF2B5EF4-FFF2-40B4-BE49-F238E27FC236}">
                <a16:creationId xmlns:a16="http://schemas.microsoft.com/office/drawing/2014/main" id="{3392E108-FC77-444D-AF24-1A7C108A3DC9}"/>
              </a:ext>
            </a:extLst>
          </p:cNvPr>
          <p:cNvSpPr>
            <a:spLocks noGrp="1"/>
          </p:cNvSpPr>
          <p:nvPr>
            <p:ph type="ftr" sz="quarter" idx="11"/>
          </p:nvPr>
        </p:nvSpPr>
        <p:spPr/>
        <p:txBody>
          <a:bodyPr/>
          <a:lstStyle/>
          <a:p>
            <a:r>
              <a:rPr lang="en-US"/>
              <a:t>John Janenda | Learn SQL  from Scratch</a:t>
            </a:r>
          </a:p>
        </p:txBody>
      </p:sp>
      <p:sp>
        <p:nvSpPr>
          <p:cNvPr id="5" name="Slide Number Placeholder 4">
            <a:extLst>
              <a:ext uri="{FF2B5EF4-FFF2-40B4-BE49-F238E27FC236}">
                <a16:creationId xmlns:a16="http://schemas.microsoft.com/office/drawing/2014/main" id="{E3DC9500-02B1-4FF1-BB02-8C0B92F42608}"/>
              </a:ext>
            </a:extLst>
          </p:cNvPr>
          <p:cNvSpPr>
            <a:spLocks noGrp="1"/>
          </p:cNvSpPr>
          <p:nvPr>
            <p:ph type="sldNum" sz="quarter" idx="12"/>
          </p:nvPr>
        </p:nvSpPr>
        <p:spPr/>
        <p:txBody>
          <a:bodyPr/>
          <a:lstStyle/>
          <a:p>
            <a:fld id="{244786DC-E94A-444B-B9B4-EBA1846C552F}" type="slidenum">
              <a:rPr lang="en-US" smtClean="0"/>
              <a:t>11</a:t>
            </a:fld>
            <a:endParaRPr lang="en-US"/>
          </a:p>
        </p:txBody>
      </p:sp>
    </p:spTree>
    <p:extLst>
      <p:ext uri="{BB962C8B-B14F-4D97-AF65-F5344CB8AC3E}">
        <p14:creationId xmlns:p14="http://schemas.microsoft.com/office/powerpoint/2010/main" val="19643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2C9C-1443-4B89-95D4-5EB65F9EE902}"/>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714261D4-6484-4B41-80A8-2D27407119A1}"/>
              </a:ext>
            </a:extLst>
          </p:cNvPr>
          <p:cNvSpPr>
            <a:spLocks noGrp="1"/>
          </p:cNvSpPr>
          <p:nvPr>
            <p:ph sz="half" idx="1"/>
          </p:nvPr>
        </p:nvSpPr>
        <p:spPr/>
        <p:txBody>
          <a:bodyPr/>
          <a:lstStyle/>
          <a:p>
            <a:r>
              <a:rPr lang="en-US" dirty="0"/>
              <a:t>Retargeting ads should be considered for New York Times, Buzzfeed and Medium as they all appear better at generating traffic than Facebook or Google</a:t>
            </a:r>
          </a:p>
          <a:p>
            <a:endParaRPr lang="en-US" dirty="0"/>
          </a:p>
        </p:txBody>
      </p:sp>
      <p:pic>
        <p:nvPicPr>
          <p:cNvPr id="6" name="Content Placeholder 5">
            <a:extLst>
              <a:ext uri="{FF2B5EF4-FFF2-40B4-BE49-F238E27FC236}">
                <a16:creationId xmlns:a16="http://schemas.microsoft.com/office/drawing/2014/main" id="{F6846273-03D2-464F-BCA4-E030CDD40AF1}"/>
              </a:ext>
            </a:extLst>
          </p:cNvPr>
          <p:cNvPicPr>
            <a:picLocks noGrp="1" noChangeAspect="1"/>
          </p:cNvPicPr>
          <p:nvPr>
            <p:ph sz="half" idx="2"/>
          </p:nvPr>
        </p:nvPicPr>
        <p:blipFill>
          <a:blip r:embed="rId2"/>
          <a:stretch>
            <a:fillRect/>
          </a:stretch>
        </p:blipFill>
        <p:spPr>
          <a:xfrm>
            <a:off x="4380366" y="2088330"/>
            <a:ext cx="3565525" cy="958273"/>
          </a:xfrm>
          <a:prstGeom prst="rect">
            <a:avLst/>
          </a:prstGeom>
        </p:spPr>
      </p:pic>
      <p:graphicFrame>
        <p:nvGraphicFramePr>
          <p:cNvPr id="7" name="Table Placeholder 6">
            <a:extLst>
              <a:ext uri="{FF2B5EF4-FFF2-40B4-BE49-F238E27FC236}">
                <a16:creationId xmlns:a16="http://schemas.microsoft.com/office/drawing/2014/main" id="{5E3502CA-22C4-4E81-9F8D-CB243CA2A04C}"/>
              </a:ext>
            </a:extLst>
          </p:cNvPr>
          <p:cNvGraphicFramePr>
            <a:graphicFrameLocks noGrp="1"/>
          </p:cNvGraphicFramePr>
          <p:nvPr>
            <p:ph type="tbl" sz="quarter" idx="13"/>
            <p:extLst>
              <p:ext uri="{D42A27DB-BD31-4B8C-83A1-F6EECF244321}">
                <p14:modId xmlns:p14="http://schemas.microsoft.com/office/powerpoint/2010/main" val="1516723019"/>
              </p:ext>
            </p:extLst>
          </p:nvPr>
        </p:nvGraphicFramePr>
        <p:xfrm>
          <a:off x="8178904" y="2088330"/>
          <a:ext cx="3567113" cy="1716753"/>
        </p:xfrm>
        <a:graphic>
          <a:graphicData uri="http://schemas.openxmlformats.org/drawingml/2006/table">
            <a:tbl>
              <a:tblPr firstRow="1" bandRow="1">
                <a:tableStyleId>{10A1B5D5-9B99-4C35-A422-299274C87663}</a:tableStyleId>
              </a:tblPr>
              <a:tblGrid>
                <a:gridCol w="1724010">
                  <a:extLst>
                    <a:ext uri="{9D8B030D-6E8A-4147-A177-3AD203B41FA5}">
                      <a16:colId xmlns:a16="http://schemas.microsoft.com/office/drawing/2014/main" val="465855379"/>
                    </a:ext>
                  </a:extLst>
                </a:gridCol>
                <a:gridCol w="1843103">
                  <a:extLst>
                    <a:ext uri="{9D8B030D-6E8A-4147-A177-3AD203B41FA5}">
                      <a16:colId xmlns:a16="http://schemas.microsoft.com/office/drawing/2014/main" val="3068392159"/>
                    </a:ext>
                  </a:extLst>
                </a:gridCol>
              </a:tblGrid>
              <a:tr h="279471">
                <a:tc>
                  <a:txBody>
                    <a:bodyPr/>
                    <a:lstStyle/>
                    <a:p>
                      <a:pPr algn="ctr" fontAlgn="ctr"/>
                      <a:r>
                        <a:rPr lang="en-US" sz="1000">
                          <a:effectLst/>
                        </a:rPr>
                        <a:t>Source</a:t>
                      </a:r>
                      <a:endParaRPr lang="en-US" sz="1000" b="1">
                        <a:solidFill>
                          <a:srgbClr val="3E3E40"/>
                        </a:solidFill>
                        <a:effectLst/>
                        <a:latin typeface="Oxygen"/>
                      </a:endParaRPr>
                    </a:p>
                  </a:txBody>
                  <a:tcPr marL="49906" marR="49906" marT="49906" marB="49906" anchor="ctr"/>
                </a:tc>
                <a:tc>
                  <a:txBody>
                    <a:bodyPr/>
                    <a:lstStyle/>
                    <a:p>
                      <a:pPr algn="ctr" fontAlgn="ctr"/>
                      <a:r>
                        <a:rPr lang="en-US" sz="1000">
                          <a:effectLst/>
                        </a:rPr>
                        <a:t>Visit Count</a:t>
                      </a:r>
                      <a:endParaRPr lang="en-US" sz="1000" b="1">
                        <a:solidFill>
                          <a:srgbClr val="3E3E40"/>
                        </a:solidFill>
                        <a:effectLst/>
                        <a:latin typeface="Oxygen"/>
                      </a:endParaRPr>
                    </a:p>
                  </a:txBody>
                  <a:tcPr marL="49906" marR="49906" marT="49906" marB="49906" anchor="ctr"/>
                </a:tc>
                <a:extLst>
                  <a:ext uri="{0D108BD9-81ED-4DB2-BD59-A6C34878D82A}">
                    <a16:rowId xmlns:a16="http://schemas.microsoft.com/office/drawing/2014/main" val="2218474774"/>
                  </a:ext>
                </a:extLst>
              </a:tr>
              <a:tr h="239547">
                <a:tc>
                  <a:txBody>
                    <a:bodyPr/>
                    <a:lstStyle/>
                    <a:p>
                      <a:pPr algn="ctr" fontAlgn="ctr"/>
                      <a:r>
                        <a:rPr lang="en-US" sz="1000">
                          <a:effectLst/>
                        </a:rPr>
                        <a:t>nytimes</a:t>
                      </a:r>
                      <a:endParaRPr lang="en-US" sz="1000" b="0">
                        <a:solidFill>
                          <a:srgbClr val="3E3E40"/>
                        </a:solidFill>
                        <a:effectLst/>
                        <a:latin typeface="inherit"/>
                      </a:endParaRPr>
                    </a:p>
                  </a:txBody>
                  <a:tcPr marL="59887" marR="59887" marT="29943" marB="29943" anchor="ctr"/>
                </a:tc>
                <a:tc>
                  <a:txBody>
                    <a:bodyPr/>
                    <a:lstStyle/>
                    <a:p>
                      <a:pPr algn="ctr" fontAlgn="ctr"/>
                      <a:r>
                        <a:rPr lang="en-US" sz="1000">
                          <a:effectLst/>
                        </a:rPr>
                        <a:t>747</a:t>
                      </a:r>
                      <a:endParaRPr lang="en-US" sz="1000" b="0">
                        <a:solidFill>
                          <a:srgbClr val="3E3E40"/>
                        </a:solidFill>
                        <a:effectLst/>
                        <a:latin typeface="inherit"/>
                      </a:endParaRPr>
                    </a:p>
                  </a:txBody>
                  <a:tcPr marL="59887" marR="59887" marT="29943" marB="29943" anchor="ctr"/>
                </a:tc>
                <a:extLst>
                  <a:ext uri="{0D108BD9-81ED-4DB2-BD59-A6C34878D82A}">
                    <a16:rowId xmlns:a16="http://schemas.microsoft.com/office/drawing/2014/main" val="2626733262"/>
                  </a:ext>
                </a:extLst>
              </a:tr>
              <a:tr h="239547">
                <a:tc>
                  <a:txBody>
                    <a:bodyPr/>
                    <a:lstStyle/>
                    <a:p>
                      <a:pPr algn="ctr" fontAlgn="ctr"/>
                      <a:r>
                        <a:rPr lang="en-US" sz="1000">
                          <a:effectLst/>
                        </a:rPr>
                        <a:t>email</a:t>
                      </a:r>
                      <a:endParaRPr lang="en-US" sz="1000" b="0">
                        <a:solidFill>
                          <a:srgbClr val="3E3E40"/>
                        </a:solidFill>
                        <a:effectLst/>
                        <a:latin typeface="inherit"/>
                      </a:endParaRPr>
                    </a:p>
                  </a:txBody>
                  <a:tcPr marL="59887" marR="59887" marT="29943" marB="29943" anchor="ctr"/>
                </a:tc>
                <a:tc>
                  <a:txBody>
                    <a:bodyPr/>
                    <a:lstStyle/>
                    <a:p>
                      <a:pPr algn="ctr" fontAlgn="ctr"/>
                      <a:r>
                        <a:rPr lang="en-US" sz="1000">
                          <a:effectLst/>
                        </a:rPr>
                        <a:t>696</a:t>
                      </a:r>
                      <a:endParaRPr lang="en-US" sz="1000" b="0">
                        <a:solidFill>
                          <a:srgbClr val="3E3E40"/>
                        </a:solidFill>
                        <a:effectLst/>
                        <a:latin typeface="inherit"/>
                      </a:endParaRPr>
                    </a:p>
                  </a:txBody>
                  <a:tcPr marL="59887" marR="59887" marT="29943" marB="29943" anchor="ctr"/>
                </a:tc>
                <a:extLst>
                  <a:ext uri="{0D108BD9-81ED-4DB2-BD59-A6C34878D82A}">
                    <a16:rowId xmlns:a16="http://schemas.microsoft.com/office/drawing/2014/main" val="1196588967"/>
                  </a:ext>
                </a:extLst>
              </a:tr>
              <a:tr h="239547">
                <a:tc>
                  <a:txBody>
                    <a:bodyPr/>
                    <a:lstStyle/>
                    <a:p>
                      <a:pPr algn="ctr" fontAlgn="ctr"/>
                      <a:r>
                        <a:rPr lang="en-US" sz="1000">
                          <a:effectLst/>
                        </a:rPr>
                        <a:t>buzzfeed</a:t>
                      </a:r>
                      <a:endParaRPr lang="en-US" sz="1000" b="0">
                        <a:solidFill>
                          <a:srgbClr val="3E3E40"/>
                        </a:solidFill>
                        <a:effectLst/>
                        <a:latin typeface="inherit"/>
                      </a:endParaRPr>
                    </a:p>
                  </a:txBody>
                  <a:tcPr marL="59887" marR="59887" marT="29943" marB="29943" anchor="ctr"/>
                </a:tc>
                <a:tc>
                  <a:txBody>
                    <a:bodyPr/>
                    <a:lstStyle/>
                    <a:p>
                      <a:pPr algn="ctr" fontAlgn="ctr"/>
                      <a:r>
                        <a:rPr lang="en-US" sz="1000">
                          <a:effectLst/>
                        </a:rPr>
                        <a:t>648</a:t>
                      </a:r>
                      <a:endParaRPr lang="en-US" sz="1000" b="0">
                        <a:solidFill>
                          <a:srgbClr val="3E3E40"/>
                        </a:solidFill>
                        <a:effectLst/>
                        <a:latin typeface="inherit"/>
                      </a:endParaRPr>
                    </a:p>
                  </a:txBody>
                  <a:tcPr marL="59887" marR="59887" marT="29943" marB="29943" anchor="ctr"/>
                </a:tc>
                <a:extLst>
                  <a:ext uri="{0D108BD9-81ED-4DB2-BD59-A6C34878D82A}">
                    <a16:rowId xmlns:a16="http://schemas.microsoft.com/office/drawing/2014/main" val="402681894"/>
                  </a:ext>
                </a:extLst>
              </a:tr>
              <a:tr h="239547">
                <a:tc>
                  <a:txBody>
                    <a:bodyPr/>
                    <a:lstStyle/>
                    <a:p>
                      <a:pPr algn="ctr" fontAlgn="ctr"/>
                      <a:r>
                        <a:rPr lang="en-US" sz="1000">
                          <a:effectLst/>
                        </a:rPr>
                        <a:t>medium</a:t>
                      </a:r>
                      <a:endParaRPr lang="en-US" sz="1000" b="0">
                        <a:solidFill>
                          <a:srgbClr val="3E3E40"/>
                        </a:solidFill>
                        <a:effectLst/>
                        <a:latin typeface="inherit"/>
                      </a:endParaRPr>
                    </a:p>
                  </a:txBody>
                  <a:tcPr marL="59887" marR="59887" marT="29943" marB="29943" anchor="ctr"/>
                </a:tc>
                <a:tc>
                  <a:txBody>
                    <a:bodyPr/>
                    <a:lstStyle/>
                    <a:p>
                      <a:pPr algn="ctr" fontAlgn="ctr"/>
                      <a:r>
                        <a:rPr lang="en-US" sz="1000">
                          <a:effectLst/>
                        </a:rPr>
                        <a:t>625</a:t>
                      </a:r>
                      <a:endParaRPr lang="en-US" sz="1000" b="0">
                        <a:solidFill>
                          <a:srgbClr val="3E3E40"/>
                        </a:solidFill>
                        <a:effectLst/>
                        <a:latin typeface="inherit"/>
                      </a:endParaRPr>
                    </a:p>
                  </a:txBody>
                  <a:tcPr marL="59887" marR="59887" marT="29943" marB="29943" anchor="ctr"/>
                </a:tc>
                <a:extLst>
                  <a:ext uri="{0D108BD9-81ED-4DB2-BD59-A6C34878D82A}">
                    <a16:rowId xmlns:a16="http://schemas.microsoft.com/office/drawing/2014/main" val="650654469"/>
                  </a:ext>
                </a:extLst>
              </a:tr>
              <a:tr h="239547">
                <a:tc>
                  <a:txBody>
                    <a:bodyPr/>
                    <a:lstStyle/>
                    <a:p>
                      <a:pPr algn="ctr" fontAlgn="ctr"/>
                      <a:r>
                        <a:rPr lang="en-US" sz="1000">
                          <a:effectLst/>
                        </a:rPr>
                        <a:t>facebook</a:t>
                      </a:r>
                      <a:endParaRPr lang="en-US" sz="1000" b="0">
                        <a:solidFill>
                          <a:srgbClr val="3E3E40"/>
                        </a:solidFill>
                        <a:effectLst/>
                        <a:latin typeface="inherit"/>
                      </a:endParaRPr>
                    </a:p>
                  </a:txBody>
                  <a:tcPr marL="59887" marR="59887" marT="29943" marB="29943" anchor="ctr"/>
                </a:tc>
                <a:tc>
                  <a:txBody>
                    <a:bodyPr/>
                    <a:lstStyle/>
                    <a:p>
                      <a:pPr algn="ctr" fontAlgn="ctr"/>
                      <a:r>
                        <a:rPr lang="en-US" sz="1000">
                          <a:effectLst/>
                        </a:rPr>
                        <a:t>445</a:t>
                      </a:r>
                      <a:endParaRPr lang="en-US" sz="1000" b="0">
                        <a:solidFill>
                          <a:srgbClr val="3E3E40"/>
                        </a:solidFill>
                        <a:effectLst/>
                        <a:latin typeface="inherit"/>
                      </a:endParaRPr>
                    </a:p>
                  </a:txBody>
                  <a:tcPr marL="59887" marR="59887" marT="29943" marB="29943" anchor="ctr"/>
                </a:tc>
                <a:extLst>
                  <a:ext uri="{0D108BD9-81ED-4DB2-BD59-A6C34878D82A}">
                    <a16:rowId xmlns:a16="http://schemas.microsoft.com/office/drawing/2014/main" val="4023483955"/>
                  </a:ext>
                </a:extLst>
              </a:tr>
              <a:tr h="239547">
                <a:tc>
                  <a:txBody>
                    <a:bodyPr/>
                    <a:lstStyle/>
                    <a:p>
                      <a:pPr algn="ctr" fontAlgn="ctr"/>
                      <a:r>
                        <a:rPr lang="en-US" sz="1000">
                          <a:effectLst/>
                        </a:rPr>
                        <a:t>google</a:t>
                      </a:r>
                      <a:endParaRPr lang="en-US" sz="1000" b="0">
                        <a:solidFill>
                          <a:srgbClr val="3E3E40"/>
                        </a:solidFill>
                        <a:effectLst/>
                        <a:latin typeface="inherit"/>
                      </a:endParaRPr>
                    </a:p>
                  </a:txBody>
                  <a:tcPr marL="59887" marR="59887" marT="29943" marB="29943" anchor="ctr"/>
                </a:tc>
                <a:tc>
                  <a:txBody>
                    <a:bodyPr/>
                    <a:lstStyle/>
                    <a:p>
                      <a:pPr algn="ctr" fontAlgn="ctr"/>
                      <a:r>
                        <a:rPr lang="en-US" sz="1000" dirty="0">
                          <a:effectLst/>
                        </a:rPr>
                        <a:t>339</a:t>
                      </a:r>
                      <a:endParaRPr lang="en-US" sz="1000" b="0" dirty="0">
                        <a:solidFill>
                          <a:srgbClr val="3E3E40"/>
                        </a:solidFill>
                        <a:effectLst/>
                        <a:latin typeface="inherit"/>
                      </a:endParaRPr>
                    </a:p>
                  </a:txBody>
                  <a:tcPr marL="59887" marR="59887" marT="29943" marB="29943" anchor="ctr"/>
                </a:tc>
                <a:extLst>
                  <a:ext uri="{0D108BD9-81ED-4DB2-BD59-A6C34878D82A}">
                    <a16:rowId xmlns:a16="http://schemas.microsoft.com/office/drawing/2014/main" val="1218896391"/>
                  </a:ext>
                </a:extLst>
              </a:tr>
            </a:tbl>
          </a:graphicData>
        </a:graphic>
      </p:graphicFrame>
      <p:sp>
        <p:nvSpPr>
          <p:cNvPr id="9" name="Footer Placeholder 8">
            <a:extLst>
              <a:ext uri="{FF2B5EF4-FFF2-40B4-BE49-F238E27FC236}">
                <a16:creationId xmlns:a16="http://schemas.microsoft.com/office/drawing/2014/main" id="{CFB66A79-E1B1-4140-BFE5-3AEE05425DF5}"/>
              </a:ext>
            </a:extLst>
          </p:cNvPr>
          <p:cNvSpPr>
            <a:spLocks noGrp="1"/>
          </p:cNvSpPr>
          <p:nvPr>
            <p:ph type="ftr" sz="quarter" idx="11"/>
          </p:nvPr>
        </p:nvSpPr>
        <p:spPr/>
        <p:txBody>
          <a:bodyPr/>
          <a:lstStyle/>
          <a:p>
            <a:r>
              <a:rPr lang="en-US"/>
              <a:t>John Janenda | Learn SQL  from Scratch</a:t>
            </a:r>
          </a:p>
        </p:txBody>
      </p:sp>
      <p:sp>
        <p:nvSpPr>
          <p:cNvPr id="10" name="Slide Number Placeholder 9">
            <a:extLst>
              <a:ext uri="{FF2B5EF4-FFF2-40B4-BE49-F238E27FC236}">
                <a16:creationId xmlns:a16="http://schemas.microsoft.com/office/drawing/2014/main" id="{01E5DD8A-545D-4D72-89B0-0DE4F36C5FF4}"/>
              </a:ext>
            </a:extLst>
          </p:cNvPr>
          <p:cNvSpPr>
            <a:spLocks noGrp="1"/>
          </p:cNvSpPr>
          <p:nvPr>
            <p:ph type="sldNum" sz="quarter" idx="12"/>
          </p:nvPr>
        </p:nvSpPr>
        <p:spPr/>
        <p:txBody>
          <a:bodyPr/>
          <a:lstStyle/>
          <a:p>
            <a:fld id="{244786DC-E94A-444B-B9B4-EBA1846C552F}" type="slidenum">
              <a:rPr lang="en-US" smtClean="0"/>
              <a:t>12</a:t>
            </a:fld>
            <a:endParaRPr lang="en-US"/>
          </a:p>
        </p:txBody>
      </p:sp>
    </p:spTree>
    <p:extLst>
      <p:ext uri="{BB962C8B-B14F-4D97-AF65-F5344CB8AC3E}">
        <p14:creationId xmlns:p14="http://schemas.microsoft.com/office/powerpoint/2010/main" val="380694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79D59CF2-9AD0-43E0-A158-BF2251CEB78A}"/>
              </a:ext>
            </a:extLst>
          </p:cNvPr>
          <p:cNvPicPr>
            <a:picLocks noChangeAspect="1"/>
          </p:cNvPicPr>
          <p:nvPr/>
        </p:nvPicPr>
        <p:blipFill>
          <a:blip r:embed="rId2"/>
          <a:stretch>
            <a:fillRect/>
          </a:stretch>
        </p:blipFill>
        <p:spPr>
          <a:xfrm>
            <a:off x="1469568" y="1047665"/>
            <a:ext cx="5438255" cy="5030386"/>
          </a:xfrm>
          <a:prstGeom prst="rect">
            <a:avLst/>
          </a:prstGeom>
        </p:spPr>
      </p:pic>
      <p:sp>
        <p:nvSpPr>
          <p:cNvPr id="4" name="Title 3">
            <a:extLst>
              <a:ext uri="{FF2B5EF4-FFF2-40B4-BE49-F238E27FC236}">
                <a16:creationId xmlns:a16="http://schemas.microsoft.com/office/drawing/2014/main" id="{6DBA52D1-2622-499B-A095-1487623C5E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a:solidFill>
                  <a:srgbClr val="FFFFFF"/>
                </a:solidFill>
              </a:rPr>
              <a:t>Table of contents</a:t>
            </a:r>
          </a:p>
        </p:txBody>
      </p:sp>
      <p:sp>
        <p:nvSpPr>
          <p:cNvPr id="5" name="Text Placeholder 4">
            <a:extLst>
              <a:ext uri="{FF2B5EF4-FFF2-40B4-BE49-F238E27FC236}">
                <a16:creationId xmlns:a16="http://schemas.microsoft.com/office/drawing/2014/main" id="{A1A23E36-ED5D-47DB-850D-C7E8D78F65D3}"/>
              </a:ext>
            </a:extLst>
          </p:cNvPr>
          <p:cNvSpPr>
            <a:spLocks noGrp="1"/>
          </p:cNvSpPr>
          <p:nvPr>
            <p:ph type="body" idx="1"/>
          </p:nvPr>
        </p:nvSpPr>
        <p:spPr>
          <a:xfrm>
            <a:off x="8296275" y="3505095"/>
            <a:ext cx="3081576" cy="1733655"/>
          </a:xfrm>
        </p:spPr>
        <p:txBody>
          <a:bodyPr vert="horz" lIns="91440" tIns="45720" rIns="91440" bIns="45720" rtlCol="0" anchor="t">
            <a:normAutofit lnSpcReduction="10000"/>
          </a:bodyPr>
          <a:lstStyle/>
          <a:p>
            <a:pPr marL="285750" lvl="0" indent="-285750">
              <a:buFont typeface="Arial" panose="020B0604020202020204" pitchFamily="34" charset="0"/>
              <a:buChar char="•"/>
            </a:pPr>
            <a:r>
              <a:rPr lang="en-US" sz="1600" dirty="0">
                <a:solidFill>
                  <a:srgbClr val="EBEBEB"/>
                </a:solidFill>
                <a:sym typeface="Roboto"/>
              </a:rPr>
              <a:t>Get familiar with CoolTShirts</a:t>
            </a:r>
          </a:p>
          <a:p>
            <a:pPr marL="285750" lvl="0" indent="-285750">
              <a:buFont typeface="Arial" panose="020B0604020202020204" pitchFamily="34" charset="0"/>
              <a:buChar char="•"/>
            </a:pPr>
            <a:r>
              <a:rPr lang="en-US" sz="1600" dirty="0">
                <a:solidFill>
                  <a:srgbClr val="EBEBEB"/>
                </a:solidFill>
                <a:sym typeface="Roboto"/>
              </a:rPr>
              <a:t>What is the user journey?</a:t>
            </a:r>
          </a:p>
          <a:p>
            <a:pPr marL="285750" lvl="0" indent="-285750">
              <a:buFont typeface="Arial" panose="020B0604020202020204" pitchFamily="34" charset="0"/>
              <a:buChar char="•"/>
            </a:pPr>
            <a:r>
              <a:rPr lang="en-US" sz="1600" dirty="0">
                <a:solidFill>
                  <a:srgbClr val="EBEBEB"/>
                </a:solidFill>
                <a:sym typeface="Roboto"/>
              </a:rPr>
              <a:t>Optimize the campaign budget</a:t>
            </a:r>
            <a:endParaRPr lang="en-US" sz="1600" dirty="0">
              <a:solidFill>
                <a:srgbClr val="EBEBEB"/>
              </a:solidFill>
            </a:endParaRPr>
          </a:p>
        </p:txBody>
      </p:sp>
      <p:sp>
        <p:nvSpPr>
          <p:cNvPr id="7" name="Footer Placeholder 6">
            <a:extLst>
              <a:ext uri="{FF2B5EF4-FFF2-40B4-BE49-F238E27FC236}">
                <a16:creationId xmlns:a16="http://schemas.microsoft.com/office/drawing/2014/main" id="{CC954CB1-63A5-4280-A1EA-828E8C9D6A3D}"/>
              </a:ext>
            </a:extLst>
          </p:cNvPr>
          <p:cNvSpPr>
            <a:spLocks noGrp="1"/>
          </p:cNvSpPr>
          <p:nvPr>
            <p:ph type="ftr" sz="quarter" idx="11"/>
          </p:nvPr>
        </p:nvSpPr>
        <p:spPr/>
        <p:txBody>
          <a:bodyPr/>
          <a:lstStyle/>
          <a:p>
            <a:r>
              <a:rPr lang="en-US"/>
              <a:t>John Janenda | Learn SQL  from Scratch</a:t>
            </a:r>
          </a:p>
        </p:txBody>
      </p:sp>
      <p:sp>
        <p:nvSpPr>
          <p:cNvPr id="8" name="Slide Number Placeholder 7">
            <a:extLst>
              <a:ext uri="{FF2B5EF4-FFF2-40B4-BE49-F238E27FC236}">
                <a16:creationId xmlns:a16="http://schemas.microsoft.com/office/drawing/2014/main" id="{1BEBEDD5-CD49-40B3-9DC6-591D26FF2621}"/>
              </a:ext>
            </a:extLst>
          </p:cNvPr>
          <p:cNvSpPr>
            <a:spLocks noGrp="1"/>
          </p:cNvSpPr>
          <p:nvPr>
            <p:ph type="sldNum" sz="quarter" idx="12"/>
          </p:nvPr>
        </p:nvSpPr>
        <p:spPr/>
        <p:txBody>
          <a:bodyPr/>
          <a:lstStyle/>
          <a:p>
            <a:fld id="{244786DC-E94A-444B-B9B4-EBA1846C552F}" type="slidenum">
              <a:rPr lang="en-US" smtClean="0"/>
              <a:t>2</a:t>
            </a:fld>
            <a:endParaRPr lang="en-US"/>
          </a:p>
        </p:txBody>
      </p:sp>
      <p:pic>
        <p:nvPicPr>
          <p:cNvPr id="16" name="Shape 299">
            <a:extLst>
              <a:ext uri="{FF2B5EF4-FFF2-40B4-BE49-F238E27FC236}">
                <a16:creationId xmlns:a16="http://schemas.microsoft.com/office/drawing/2014/main" id="{8DD25C98-CD40-4A15-AC8D-7F1DF80EFD2E}"/>
              </a:ext>
            </a:extLst>
          </p:cNvPr>
          <p:cNvPicPr preferRelativeResize="0"/>
          <p:nvPr/>
        </p:nvPicPr>
        <p:blipFill>
          <a:blip r:embed="rId3">
            <a:alphaModFix/>
          </a:blip>
          <a:stretch>
            <a:fillRect/>
          </a:stretch>
        </p:blipFill>
        <p:spPr>
          <a:xfrm>
            <a:off x="8824675" y="1034611"/>
            <a:ext cx="2024775" cy="425824"/>
          </a:xfrm>
          <a:prstGeom prst="rect">
            <a:avLst/>
          </a:prstGeom>
          <a:noFill/>
          <a:ln>
            <a:noFill/>
          </a:ln>
        </p:spPr>
      </p:pic>
    </p:spTree>
    <p:extLst>
      <p:ext uri="{BB962C8B-B14F-4D97-AF65-F5344CB8AC3E}">
        <p14:creationId xmlns:p14="http://schemas.microsoft.com/office/powerpoint/2010/main" val="4126491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B60C21-35B6-4574-BC5F-F138EB3CBC05}"/>
              </a:ext>
            </a:extLst>
          </p:cNvPr>
          <p:cNvSpPr>
            <a:spLocks noGrp="1"/>
          </p:cNvSpPr>
          <p:nvPr>
            <p:ph type="title"/>
          </p:nvPr>
        </p:nvSpPr>
        <p:spPr/>
        <p:txBody>
          <a:bodyPr/>
          <a:lstStyle/>
          <a:p>
            <a:r>
              <a:rPr lang="en-US" dirty="0"/>
              <a:t>1. Get familiar with CoolTShirts</a:t>
            </a:r>
          </a:p>
        </p:txBody>
      </p:sp>
      <p:sp>
        <p:nvSpPr>
          <p:cNvPr id="8" name="Content Placeholder 7">
            <a:extLst>
              <a:ext uri="{FF2B5EF4-FFF2-40B4-BE49-F238E27FC236}">
                <a16:creationId xmlns:a16="http://schemas.microsoft.com/office/drawing/2014/main" id="{7CD46FE6-59DD-49D3-A43A-82A4E03D1D04}"/>
              </a:ext>
            </a:extLst>
          </p:cNvPr>
          <p:cNvSpPr>
            <a:spLocks noGrp="1"/>
          </p:cNvSpPr>
          <p:nvPr>
            <p:ph sz="half" idx="1"/>
          </p:nvPr>
        </p:nvSpPr>
        <p:spPr/>
        <p:txBody>
          <a:bodyPr>
            <a:normAutofit/>
          </a:bodyPr>
          <a:lstStyle/>
          <a:p>
            <a:pPr marL="342900" indent="-342900">
              <a:buFont typeface="+mj-lt"/>
              <a:buAutoNum type="arabicPeriod" startAt="2"/>
            </a:pPr>
            <a:r>
              <a:rPr lang="en-US" sz="1400" dirty="0"/>
              <a:t>How many campaigns and sources does CoolTShirts use? Which source is used for each campaign?</a:t>
            </a:r>
          </a:p>
          <a:p>
            <a:pPr lvl="1"/>
            <a:r>
              <a:rPr lang="en-US" dirty="0"/>
              <a:t>A source is the type of communication, like email, or site on which a campaign is shared with prospective customers, like google, Facebook, Medium, Buzzfeed or the New York Times</a:t>
            </a:r>
          </a:p>
          <a:p>
            <a:pPr lvl="1"/>
            <a:r>
              <a:rPr lang="en-US" dirty="0"/>
              <a:t>A campaign is a specific message designed to elicit a specific response from a specific group of prospective customers.</a:t>
            </a:r>
          </a:p>
          <a:p>
            <a:pPr lvl="1"/>
            <a:r>
              <a:rPr lang="en-US" dirty="0"/>
              <a:t>A source, like email, can run multiple campaigns, like ‘retargeting’ or ‘weekly newsletter’.</a:t>
            </a:r>
          </a:p>
          <a:p>
            <a:pPr lvl="1"/>
            <a:r>
              <a:rPr lang="en-US" dirty="0"/>
              <a:t>The same campaign could be run across multiple sources, although that is not represented in this dataset.</a:t>
            </a:r>
          </a:p>
        </p:txBody>
      </p:sp>
      <p:graphicFrame>
        <p:nvGraphicFramePr>
          <p:cNvPr id="2" name="Table 1">
            <a:extLst>
              <a:ext uri="{FF2B5EF4-FFF2-40B4-BE49-F238E27FC236}">
                <a16:creationId xmlns:a16="http://schemas.microsoft.com/office/drawing/2014/main" id="{3CF68A0E-0417-4094-B89E-FD59F6C17F57}"/>
              </a:ext>
            </a:extLst>
          </p:cNvPr>
          <p:cNvGraphicFramePr>
            <a:graphicFrameLocks noGrp="1"/>
          </p:cNvGraphicFramePr>
          <p:nvPr>
            <p:extLst>
              <p:ext uri="{D42A27DB-BD31-4B8C-83A1-F6EECF244321}">
                <p14:modId xmlns:p14="http://schemas.microsoft.com/office/powerpoint/2010/main" val="4049846945"/>
              </p:ext>
            </p:extLst>
          </p:nvPr>
        </p:nvGraphicFramePr>
        <p:xfrm>
          <a:off x="8177218" y="2816563"/>
          <a:ext cx="3566160" cy="2194560"/>
        </p:xfrm>
        <a:graphic>
          <a:graphicData uri="http://schemas.openxmlformats.org/drawingml/2006/table">
            <a:tbl>
              <a:tblPr firstRow="1" bandRow="1">
                <a:tableStyleId>{10A1B5D5-9B99-4C35-A422-299274C87663}</a:tableStyleId>
              </a:tblPr>
              <a:tblGrid>
                <a:gridCol w="2267827">
                  <a:extLst>
                    <a:ext uri="{9D8B030D-6E8A-4147-A177-3AD203B41FA5}">
                      <a16:colId xmlns:a16="http://schemas.microsoft.com/office/drawing/2014/main" val="2680020395"/>
                    </a:ext>
                  </a:extLst>
                </a:gridCol>
                <a:gridCol w="1298333">
                  <a:extLst>
                    <a:ext uri="{9D8B030D-6E8A-4147-A177-3AD203B41FA5}">
                      <a16:colId xmlns:a16="http://schemas.microsoft.com/office/drawing/2014/main" val="3090148010"/>
                    </a:ext>
                  </a:extLst>
                </a:gridCol>
              </a:tblGrid>
              <a:tr h="0">
                <a:tc>
                  <a:txBody>
                    <a:bodyPr/>
                    <a:lstStyle/>
                    <a:p>
                      <a:pPr algn="l" fontAlgn="ctr"/>
                      <a:r>
                        <a:rPr lang="en-US" sz="1000">
                          <a:effectLst/>
                        </a:rPr>
                        <a:t>Campaigns</a:t>
                      </a:r>
                      <a:endParaRPr lang="en-US" sz="1000" b="1">
                        <a:solidFill>
                          <a:srgbClr val="3E3E40"/>
                        </a:solidFill>
                        <a:effectLst/>
                        <a:latin typeface="Oxygen"/>
                      </a:endParaRPr>
                    </a:p>
                  </a:txBody>
                  <a:tcPr anchor="ctr"/>
                </a:tc>
                <a:tc>
                  <a:txBody>
                    <a:bodyPr/>
                    <a:lstStyle/>
                    <a:p>
                      <a:pPr algn="l" fontAlgn="ctr"/>
                      <a:r>
                        <a:rPr lang="en-US" sz="1000">
                          <a:effectLst/>
                        </a:rPr>
                        <a:t>Sources</a:t>
                      </a:r>
                      <a:endParaRPr lang="en-US" sz="1000" b="1">
                        <a:solidFill>
                          <a:srgbClr val="3E3E40"/>
                        </a:solidFill>
                        <a:effectLst/>
                        <a:latin typeface="Oxygen"/>
                      </a:endParaRPr>
                    </a:p>
                  </a:txBody>
                  <a:tcPr anchor="ctr"/>
                </a:tc>
                <a:extLst>
                  <a:ext uri="{0D108BD9-81ED-4DB2-BD59-A6C34878D82A}">
                    <a16:rowId xmlns:a16="http://schemas.microsoft.com/office/drawing/2014/main" val="1202199095"/>
                  </a:ext>
                </a:extLst>
              </a:tr>
              <a:tr h="0">
                <a:tc>
                  <a:txBody>
                    <a:bodyPr/>
                    <a:lstStyle/>
                    <a:p>
                      <a:pPr algn="l" fontAlgn="ctr"/>
                      <a:r>
                        <a:rPr lang="en-US" sz="1000">
                          <a:effectLst/>
                        </a:rPr>
                        <a:t>getting-to-know-cool-tshirts</a:t>
                      </a:r>
                      <a:endParaRPr lang="en-US" sz="1000" b="0">
                        <a:solidFill>
                          <a:srgbClr val="3E3E40"/>
                        </a:solidFill>
                        <a:effectLst/>
                        <a:latin typeface="inherit"/>
                      </a:endParaRPr>
                    </a:p>
                  </a:txBody>
                  <a:tcPr anchor="ctr"/>
                </a:tc>
                <a:tc>
                  <a:txBody>
                    <a:bodyPr/>
                    <a:lstStyle/>
                    <a:p>
                      <a:pPr algn="l" fontAlgn="ctr"/>
                      <a:r>
                        <a:rPr lang="en-US" sz="1000">
                          <a:effectLst/>
                        </a:rPr>
                        <a:t>nytimes</a:t>
                      </a:r>
                      <a:endParaRPr lang="en-US" sz="1000" b="0">
                        <a:solidFill>
                          <a:srgbClr val="3E3E40"/>
                        </a:solidFill>
                        <a:effectLst/>
                        <a:latin typeface="inherit"/>
                      </a:endParaRPr>
                    </a:p>
                  </a:txBody>
                  <a:tcPr anchor="ctr"/>
                </a:tc>
                <a:extLst>
                  <a:ext uri="{0D108BD9-81ED-4DB2-BD59-A6C34878D82A}">
                    <a16:rowId xmlns:a16="http://schemas.microsoft.com/office/drawing/2014/main" val="2135749404"/>
                  </a:ext>
                </a:extLst>
              </a:tr>
              <a:tr h="0">
                <a:tc>
                  <a:txBody>
                    <a:bodyPr/>
                    <a:lstStyle/>
                    <a:p>
                      <a:pPr algn="l" fontAlgn="ctr"/>
                      <a:r>
                        <a:rPr lang="en-US" sz="1000">
                          <a:effectLst/>
                        </a:rPr>
                        <a:t>weekly-newsletter</a:t>
                      </a:r>
                      <a:endParaRPr lang="en-US" sz="1000" b="0">
                        <a:solidFill>
                          <a:srgbClr val="3E3E40"/>
                        </a:solidFill>
                        <a:effectLst/>
                        <a:latin typeface="inherit"/>
                      </a:endParaRPr>
                    </a:p>
                  </a:txBody>
                  <a:tcPr anchor="ctr"/>
                </a:tc>
                <a:tc>
                  <a:txBody>
                    <a:bodyPr/>
                    <a:lstStyle/>
                    <a:p>
                      <a:pPr algn="l" fontAlgn="ctr"/>
                      <a:r>
                        <a:rPr lang="en-US" sz="1000">
                          <a:effectLst/>
                        </a:rPr>
                        <a:t>email</a:t>
                      </a:r>
                      <a:endParaRPr lang="en-US" sz="1000" b="0">
                        <a:solidFill>
                          <a:srgbClr val="3E3E40"/>
                        </a:solidFill>
                        <a:effectLst/>
                        <a:latin typeface="inherit"/>
                      </a:endParaRPr>
                    </a:p>
                  </a:txBody>
                  <a:tcPr anchor="ctr"/>
                </a:tc>
                <a:extLst>
                  <a:ext uri="{0D108BD9-81ED-4DB2-BD59-A6C34878D82A}">
                    <a16:rowId xmlns:a16="http://schemas.microsoft.com/office/drawing/2014/main" val="1542567324"/>
                  </a:ext>
                </a:extLst>
              </a:tr>
              <a:tr h="0">
                <a:tc>
                  <a:txBody>
                    <a:bodyPr/>
                    <a:lstStyle/>
                    <a:p>
                      <a:pPr algn="l" fontAlgn="ctr"/>
                      <a:r>
                        <a:rPr lang="en-US" sz="1000">
                          <a:effectLst/>
                        </a:rPr>
                        <a:t>ten-crazy-cool-tshirts-facts</a:t>
                      </a:r>
                      <a:endParaRPr lang="en-US" sz="1000" b="0">
                        <a:solidFill>
                          <a:srgbClr val="3E3E40"/>
                        </a:solidFill>
                        <a:effectLst/>
                        <a:latin typeface="inherit"/>
                      </a:endParaRPr>
                    </a:p>
                  </a:txBody>
                  <a:tcPr anchor="ctr"/>
                </a:tc>
                <a:tc>
                  <a:txBody>
                    <a:bodyPr/>
                    <a:lstStyle/>
                    <a:p>
                      <a:pPr algn="l" fontAlgn="ctr"/>
                      <a:r>
                        <a:rPr lang="en-US" sz="1000">
                          <a:effectLst/>
                        </a:rPr>
                        <a:t>buzzfeed</a:t>
                      </a:r>
                      <a:endParaRPr lang="en-US" sz="1000" b="0">
                        <a:solidFill>
                          <a:srgbClr val="3E3E40"/>
                        </a:solidFill>
                        <a:effectLst/>
                        <a:latin typeface="inherit"/>
                      </a:endParaRPr>
                    </a:p>
                  </a:txBody>
                  <a:tcPr anchor="ctr"/>
                </a:tc>
                <a:extLst>
                  <a:ext uri="{0D108BD9-81ED-4DB2-BD59-A6C34878D82A}">
                    <a16:rowId xmlns:a16="http://schemas.microsoft.com/office/drawing/2014/main" val="1287570035"/>
                  </a:ext>
                </a:extLst>
              </a:tr>
              <a:tr h="0">
                <a:tc>
                  <a:txBody>
                    <a:bodyPr/>
                    <a:lstStyle/>
                    <a:p>
                      <a:pPr algn="l" fontAlgn="ctr"/>
                      <a:r>
                        <a:rPr lang="en-US" sz="1000">
                          <a:effectLst/>
                        </a:rPr>
                        <a:t>retargetting-campaign</a:t>
                      </a:r>
                      <a:endParaRPr lang="en-US" sz="1000" b="0">
                        <a:solidFill>
                          <a:srgbClr val="3E3E40"/>
                        </a:solidFill>
                        <a:effectLst/>
                        <a:latin typeface="inherit"/>
                      </a:endParaRPr>
                    </a:p>
                  </a:txBody>
                  <a:tcPr anchor="ctr"/>
                </a:tc>
                <a:tc>
                  <a:txBody>
                    <a:bodyPr/>
                    <a:lstStyle/>
                    <a:p>
                      <a:pPr algn="l" fontAlgn="ctr"/>
                      <a:r>
                        <a:rPr lang="en-US" sz="1000">
                          <a:effectLst/>
                        </a:rPr>
                        <a:t>email</a:t>
                      </a:r>
                      <a:endParaRPr lang="en-US" sz="1000" b="0">
                        <a:solidFill>
                          <a:srgbClr val="3E3E40"/>
                        </a:solidFill>
                        <a:effectLst/>
                        <a:latin typeface="inherit"/>
                      </a:endParaRPr>
                    </a:p>
                  </a:txBody>
                  <a:tcPr anchor="ctr"/>
                </a:tc>
                <a:extLst>
                  <a:ext uri="{0D108BD9-81ED-4DB2-BD59-A6C34878D82A}">
                    <a16:rowId xmlns:a16="http://schemas.microsoft.com/office/drawing/2014/main" val="197198040"/>
                  </a:ext>
                </a:extLst>
              </a:tr>
              <a:tr h="0">
                <a:tc>
                  <a:txBody>
                    <a:bodyPr/>
                    <a:lstStyle/>
                    <a:p>
                      <a:pPr algn="l" fontAlgn="ctr"/>
                      <a:r>
                        <a:rPr lang="en-US" sz="1000">
                          <a:effectLst/>
                        </a:rPr>
                        <a:t>retargetting-ad</a:t>
                      </a:r>
                      <a:endParaRPr lang="en-US" sz="1000" b="0">
                        <a:solidFill>
                          <a:srgbClr val="3E3E40"/>
                        </a:solidFill>
                        <a:effectLst/>
                        <a:latin typeface="inherit"/>
                      </a:endParaRPr>
                    </a:p>
                  </a:txBody>
                  <a:tcPr anchor="ctr"/>
                </a:tc>
                <a:tc>
                  <a:txBody>
                    <a:bodyPr/>
                    <a:lstStyle/>
                    <a:p>
                      <a:pPr algn="l" fontAlgn="ctr"/>
                      <a:r>
                        <a:rPr lang="en-US" sz="1000">
                          <a:effectLst/>
                        </a:rPr>
                        <a:t>facebook</a:t>
                      </a:r>
                      <a:endParaRPr lang="en-US" sz="1000" b="0">
                        <a:solidFill>
                          <a:srgbClr val="3E3E40"/>
                        </a:solidFill>
                        <a:effectLst/>
                        <a:latin typeface="inherit"/>
                      </a:endParaRPr>
                    </a:p>
                  </a:txBody>
                  <a:tcPr anchor="ctr"/>
                </a:tc>
                <a:extLst>
                  <a:ext uri="{0D108BD9-81ED-4DB2-BD59-A6C34878D82A}">
                    <a16:rowId xmlns:a16="http://schemas.microsoft.com/office/drawing/2014/main" val="3304348889"/>
                  </a:ext>
                </a:extLst>
              </a:tr>
              <a:tr h="0">
                <a:tc>
                  <a:txBody>
                    <a:bodyPr/>
                    <a:lstStyle/>
                    <a:p>
                      <a:pPr algn="l" fontAlgn="ctr"/>
                      <a:r>
                        <a:rPr lang="en-US" sz="1000">
                          <a:effectLst/>
                        </a:rPr>
                        <a:t>interview-with-cool-tshirts-founder</a:t>
                      </a:r>
                      <a:endParaRPr lang="en-US" sz="1000" b="0">
                        <a:solidFill>
                          <a:srgbClr val="3E3E40"/>
                        </a:solidFill>
                        <a:effectLst/>
                        <a:latin typeface="inherit"/>
                      </a:endParaRPr>
                    </a:p>
                  </a:txBody>
                  <a:tcPr anchor="ctr"/>
                </a:tc>
                <a:tc>
                  <a:txBody>
                    <a:bodyPr/>
                    <a:lstStyle/>
                    <a:p>
                      <a:pPr algn="l" fontAlgn="ctr"/>
                      <a:r>
                        <a:rPr lang="en-US" sz="1000">
                          <a:effectLst/>
                        </a:rPr>
                        <a:t>medium</a:t>
                      </a:r>
                      <a:endParaRPr lang="en-US" sz="1000" b="0">
                        <a:solidFill>
                          <a:srgbClr val="3E3E40"/>
                        </a:solidFill>
                        <a:effectLst/>
                        <a:latin typeface="inherit"/>
                      </a:endParaRPr>
                    </a:p>
                  </a:txBody>
                  <a:tcPr anchor="ctr"/>
                </a:tc>
                <a:extLst>
                  <a:ext uri="{0D108BD9-81ED-4DB2-BD59-A6C34878D82A}">
                    <a16:rowId xmlns:a16="http://schemas.microsoft.com/office/drawing/2014/main" val="3118327364"/>
                  </a:ext>
                </a:extLst>
              </a:tr>
              <a:tr h="0">
                <a:tc>
                  <a:txBody>
                    <a:bodyPr/>
                    <a:lstStyle/>
                    <a:p>
                      <a:pPr algn="l" fontAlgn="ctr"/>
                      <a:r>
                        <a:rPr lang="en-US" sz="1000">
                          <a:effectLst/>
                        </a:rPr>
                        <a:t>paid-search</a:t>
                      </a:r>
                      <a:endParaRPr lang="en-US" sz="1000" b="0">
                        <a:solidFill>
                          <a:srgbClr val="3E3E40"/>
                        </a:solidFill>
                        <a:effectLst/>
                        <a:latin typeface="inherit"/>
                      </a:endParaRPr>
                    </a:p>
                  </a:txBody>
                  <a:tcPr anchor="ctr"/>
                </a:tc>
                <a:tc>
                  <a:txBody>
                    <a:bodyPr/>
                    <a:lstStyle/>
                    <a:p>
                      <a:pPr algn="l" fontAlgn="ctr"/>
                      <a:r>
                        <a:rPr lang="en-US" sz="1000">
                          <a:effectLst/>
                        </a:rPr>
                        <a:t>google</a:t>
                      </a:r>
                      <a:endParaRPr lang="en-US" sz="1000" b="0">
                        <a:solidFill>
                          <a:srgbClr val="3E3E40"/>
                        </a:solidFill>
                        <a:effectLst/>
                        <a:latin typeface="inherit"/>
                      </a:endParaRPr>
                    </a:p>
                  </a:txBody>
                  <a:tcPr anchor="ctr"/>
                </a:tc>
                <a:extLst>
                  <a:ext uri="{0D108BD9-81ED-4DB2-BD59-A6C34878D82A}">
                    <a16:rowId xmlns:a16="http://schemas.microsoft.com/office/drawing/2014/main" val="3061188463"/>
                  </a:ext>
                </a:extLst>
              </a:tr>
              <a:tr h="0">
                <a:tc>
                  <a:txBody>
                    <a:bodyPr/>
                    <a:lstStyle/>
                    <a:p>
                      <a:pPr algn="l" fontAlgn="ctr"/>
                      <a:r>
                        <a:rPr lang="en-US" sz="1000">
                          <a:effectLst/>
                        </a:rPr>
                        <a:t>cool-tshirts-search</a:t>
                      </a:r>
                      <a:endParaRPr lang="en-US" sz="1000" b="0">
                        <a:solidFill>
                          <a:srgbClr val="3E3E40"/>
                        </a:solidFill>
                        <a:effectLst/>
                        <a:latin typeface="inherit"/>
                      </a:endParaRPr>
                    </a:p>
                  </a:txBody>
                  <a:tcPr anchor="ctr"/>
                </a:tc>
                <a:tc>
                  <a:txBody>
                    <a:bodyPr/>
                    <a:lstStyle/>
                    <a:p>
                      <a:pPr algn="l" fontAlgn="ctr"/>
                      <a:r>
                        <a:rPr lang="en-US" sz="1000" dirty="0">
                          <a:effectLst/>
                        </a:rPr>
                        <a:t>google</a:t>
                      </a:r>
                      <a:endParaRPr lang="en-US" sz="1000" b="0" dirty="0">
                        <a:solidFill>
                          <a:srgbClr val="3E3E40"/>
                        </a:solidFill>
                        <a:effectLst/>
                        <a:latin typeface="inherit"/>
                      </a:endParaRPr>
                    </a:p>
                  </a:txBody>
                  <a:tcPr anchor="ctr"/>
                </a:tc>
                <a:extLst>
                  <a:ext uri="{0D108BD9-81ED-4DB2-BD59-A6C34878D82A}">
                    <a16:rowId xmlns:a16="http://schemas.microsoft.com/office/drawing/2014/main" val="1137724234"/>
                  </a:ext>
                </a:extLst>
              </a:tr>
            </a:tbl>
          </a:graphicData>
        </a:graphic>
      </p:graphicFrame>
      <p:pic>
        <p:nvPicPr>
          <p:cNvPr id="10" name="Content Placeholder 9">
            <a:extLst>
              <a:ext uri="{FF2B5EF4-FFF2-40B4-BE49-F238E27FC236}">
                <a16:creationId xmlns:a16="http://schemas.microsoft.com/office/drawing/2014/main" id="{3C1892BE-6CAB-416C-AB75-DD8B3665D225}"/>
              </a:ext>
            </a:extLst>
          </p:cNvPr>
          <p:cNvPicPr>
            <a:picLocks noGrp="1" noChangeAspect="1"/>
          </p:cNvPicPr>
          <p:nvPr>
            <p:ph sz="half" idx="2"/>
          </p:nvPr>
        </p:nvPicPr>
        <p:blipFill>
          <a:blip r:embed="rId2"/>
          <a:stretch>
            <a:fillRect/>
          </a:stretch>
        </p:blipFill>
        <p:spPr>
          <a:xfrm>
            <a:off x="4379999" y="2192912"/>
            <a:ext cx="3565525" cy="1955287"/>
          </a:xfrm>
          <a:prstGeom prst="rect">
            <a:avLst/>
          </a:prstGeom>
        </p:spPr>
      </p:pic>
      <p:graphicFrame>
        <p:nvGraphicFramePr>
          <p:cNvPr id="19" name="Table Placeholder 18">
            <a:extLst>
              <a:ext uri="{FF2B5EF4-FFF2-40B4-BE49-F238E27FC236}">
                <a16:creationId xmlns:a16="http://schemas.microsoft.com/office/drawing/2014/main" id="{A1A12E67-801B-435C-9EC6-733FB3A333EA}"/>
              </a:ext>
            </a:extLst>
          </p:cNvPr>
          <p:cNvGraphicFramePr>
            <a:graphicFrameLocks noGrp="1"/>
          </p:cNvGraphicFramePr>
          <p:nvPr>
            <p:ph type="tbl" sz="quarter" idx="13"/>
            <p:extLst>
              <p:ext uri="{D42A27DB-BD31-4B8C-83A1-F6EECF244321}">
                <p14:modId xmlns:p14="http://schemas.microsoft.com/office/powerpoint/2010/main" val="3593737691"/>
              </p:ext>
            </p:extLst>
          </p:nvPr>
        </p:nvGraphicFramePr>
        <p:xfrm>
          <a:off x="8177218" y="2192912"/>
          <a:ext cx="1737360" cy="519018"/>
        </p:xfrm>
        <a:graphic>
          <a:graphicData uri="http://schemas.openxmlformats.org/drawingml/2006/table">
            <a:tbl>
              <a:tblPr firstRow="1">
                <a:tableStyleId>{10A1B5D5-9B99-4C35-A422-299274C87663}</a:tableStyleId>
              </a:tblPr>
              <a:tblGrid>
                <a:gridCol w="1737360">
                  <a:extLst>
                    <a:ext uri="{9D8B030D-6E8A-4147-A177-3AD203B41FA5}">
                      <a16:colId xmlns:a16="http://schemas.microsoft.com/office/drawing/2014/main" val="1411290913"/>
                    </a:ext>
                  </a:extLst>
                </a:gridCol>
              </a:tblGrid>
              <a:tr h="279471">
                <a:tc>
                  <a:txBody>
                    <a:bodyPr/>
                    <a:lstStyle/>
                    <a:p>
                      <a:pPr algn="ctr" fontAlgn="ctr"/>
                      <a:r>
                        <a:rPr lang="en-US" sz="1000">
                          <a:effectLst/>
                        </a:rPr>
                        <a:t>Campaign Count</a:t>
                      </a:r>
                      <a:endParaRPr lang="en-US" sz="1000" b="1">
                        <a:solidFill>
                          <a:srgbClr val="3E3E40"/>
                        </a:solidFill>
                        <a:effectLst/>
                        <a:latin typeface="Oxygen"/>
                      </a:endParaRPr>
                    </a:p>
                  </a:txBody>
                  <a:tcPr marL="49906" marR="49906" marT="49906" marB="49906" anchor="ctr"/>
                </a:tc>
                <a:extLst>
                  <a:ext uri="{0D108BD9-81ED-4DB2-BD59-A6C34878D82A}">
                    <a16:rowId xmlns:a16="http://schemas.microsoft.com/office/drawing/2014/main" val="2980960408"/>
                  </a:ext>
                </a:extLst>
              </a:tr>
              <a:tr h="239547">
                <a:tc>
                  <a:txBody>
                    <a:bodyPr/>
                    <a:lstStyle/>
                    <a:p>
                      <a:pPr algn="ctr" fontAlgn="ctr"/>
                      <a:r>
                        <a:rPr lang="en-US" sz="1000" dirty="0">
                          <a:effectLst/>
                        </a:rPr>
                        <a:t>8</a:t>
                      </a:r>
                      <a:endParaRPr lang="en-US" sz="1000" b="0" dirty="0">
                        <a:solidFill>
                          <a:srgbClr val="3E3E40"/>
                        </a:solidFill>
                        <a:effectLst/>
                        <a:latin typeface="inherit"/>
                      </a:endParaRPr>
                    </a:p>
                  </a:txBody>
                  <a:tcPr marL="59887" marR="59887" marT="29943" marB="29943" anchor="ctr"/>
                </a:tc>
                <a:extLst>
                  <a:ext uri="{0D108BD9-81ED-4DB2-BD59-A6C34878D82A}">
                    <a16:rowId xmlns:a16="http://schemas.microsoft.com/office/drawing/2014/main" val="1114403473"/>
                  </a:ext>
                </a:extLst>
              </a:tr>
            </a:tbl>
          </a:graphicData>
        </a:graphic>
      </p:graphicFrame>
      <p:graphicFrame>
        <p:nvGraphicFramePr>
          <p:cNvPr id="20" name="Table 19">
            <a:extLst>
              <a:ext uri="{FF2B5EF4-FFF2-40B4-BE49-F238E27FC236}">
                <a16:creationId xmlns:a16="http://schemas.microsoft.com/office/drawing/2014/main" id="{E0600982-CF5F-4AA4-93ED-9212F8F74D77}"/>
              </a:ext>
            </a:extLst>
          </p:cNvPr>
          <p:cNvGraphicFramePr>
            <a:graphicFrameLocks noGrp="1"/>
          </p:cNvGraphicFramePr>
          <p:nvPr>
            <p:extLst>
              <p:ext uri="{D42A27DB-BD31-4B8C-83A1-F6EECF244321}">
                <p14:modId xmlns:p14="http://schemas.microsoft.com/office/powerpoint/2010/main" val="584226865"/>
              </p:ext>
            </p:extLst>
          </p:nvPr>
        </p:nvGraphicFramePr>
        <p:xfrm>
          <a:off x="10006971" y="2163290"/>
          <a:ext cx="1737360" cy="548640"/>
        </p:xfrm>
        <a:graphic>
          <a:graphicData uri="http://schemas.openxmlformats.org/drawingml/2006/table">
            <a:tbl>
              <a:tblPr firstRow="1">
                <a:tableStyleId>{10A1B5D5-9B99-4C35-A422-299274C87663}</a:tableStyleId>
              </a:tblPr>
              <a:tblGrid>
                <a:gridCol w="1737360">
                  <a:extLst>
                    <a:ext uri="{9D8B030D-6E8A-4147-A177-3AD203B41FA5}">
                      <a16:colId xmlns:a16="http://schemas.microsoft.com/office/drawing/2014/main" val="2368932923"/>
                    </a:ext>
                  </a:extLst>
                </a:gridCol>
              </a:tblGrid>
              <a:tr h="0">
                <a:tc>
                  <a:txBody>
                    <a:bodyPr/>
                    <a:lstStyle/>
                    <a:p>
                      <a:pPr algn="ctr" fontAlgn="ctr"/>
                      <a:r>
                        <a:rPr lang="en-US" sz="1000" dirty="0">
                          <a:effectLst/>
                        </a:rPr>
                        <a:t>Source Count</a:t>
                      </a:r>
                      <a:endParaRPr lang="en-US" sz="1000" b="1" dirty="0">
                        <a:solidFill>
                          <a:srgbClr val="3E3E40"/>
                        </a:solidFill>
                        <a:effectLst/>
                        <a:latin typeface="Oxygen"/>
                      </a:endParaRPr>
                    </a:p>
                  </a:txBody>
                  <a:tcPr marL="76200" marR="76200" marT="76200" marB="76200" anchor="ctr"/>
                </a:tc>
                <a:extLst>
                  <a:ext uri="{0D108BD9-81ED-4DB2-BD59-A6C34878D82A}">
                    <a16:rowId xmlns:a16="http://schemas.microsoft.com/office/drawing/2014/main" val="1398689856"/>
                  </a:ext>
                </a:extLst>
              </a:tr>
              <a:tr h="0">
                <a:tc>
                  <a:txBody>
                    <a:bodyPr/>
                    <a:lstStyle/>
                    <a:p>
                      <a:pPr algn="ctr" fontAlgn="ctr"/>
                      <a:r>
                        <a:rPr lang="en-US" sz="1000" dirty="0">
                          <a:effectLst/>
                        </a:rPr>
                        <a:t>6</a:t>
                      </a:r>
                      <a:endParaRPr lang="en-US" sz="1000" b="0" dirty="0">
                        <a:solidFill>
                          <a:srgbClr val="3E3E40"/>
                        </a:solidFill>
                        <a:effectLst/>
                        <a:latin typeface="inherit"/>
                      </a:endParaRPr>
                    </a:p>
                  </a:txBody>
                  <a:tcPr anchor="ctr"/>
                </a:tc>
                <a:extLst>
                  <a:ext uri="{0D108BD9-81ED-4DB2-BD59-A6C34878D82A}">
                    <a16:rowId xmlns:a16="http://schemas.microsoft.com/office/drawing/2014/main" val="2017761758"/>
                  </a:ext>
                </a:extLst>
              </a:tr>
            </a:tbl>
          </a:graphicData>
        </a:graphic>
      </p:graphicFrame>
      <p:sp>
        <p:nvSpPr>
          <p:cNvPr id="21" name="Footer Placeholder 20">
            <a:extLst>
              <a:ext uri="{FF2B5EF4-FFF2-40B4-BE49-F238E27FC236}">
                <a16:creationId xmlns:a16="http://schemas.microsoft.com/office/drawing/2014/main" id="{4BCC1379-F1DE-422E-B3AA-C194D8261A2F}"/>
              </a:ext>
            </a:extLst>
          </p:cNvPr>
          <p:cNvSpPr>
            <a:spLocks noGrp="1"/>
          </p:cNvSpPr>
          <p:nvPr>
            <p:ph type="ftr" sz="quarter" idx="11"/>
          </p:nvPr>
        </p:nvSpPr>
        <p:spPr/>
        <p:txBody>
          <a:bodyPr/>
          <a:lstStyle/>
          <a:p>
            <a:r>
              <a:rPr lang="en-US"/>
              <a:t>John Janenda | Learn SQL  from Scratch</a:t>
            </a:r>
          </a:p>
        </p:txBody>
      </p:sp>
      <p:sp>
        <p:nvSpPr>
          <p:cNvPr id="22" name="Slide Number Placeholder 21">
            <a:extLst>
              <a:ext uri="{FF2B5EF4-FFF2-40B4-BE49-F238E27FC236}">
                <a16:creationId xmlns:a16="http://schemas.microsoft.com/office/drawing/2014/main" id="{71F608CC-2A3C-4962-8583-54211E8F7FCC}"/>
              </a:ext>
            </a:extLst>
          </p:cNvPr>
          <p:cNvSpPr>
            <a:spLocks noGrp="1"/>
          </p:cNvSpPr>
          <p:nvPr>
            <p:ph type="sldNum" sz="quarter" idx="12"/>
          </p:nvPr>
        </p:nvSpPr>
        <p:spPr/>
        <p:txBody>
          <a:bodyPr/>
          <a:lstStyle/>
          <a:p>
            <a:fld id="{244786DC-E94A-444B-B9B4-EBA1846C552F}" type="slidenum">
              <a:rPr lang="en-US" smtClean="0"/>
              <a:t>3</a:t>
            </a:fld>
            <a:endParaRPr lang="en-US"/>
          </a:p>
        </p:txBody>
      </p:sp>
    </p:spTree>
    <p:extLst>
      <p:ext uri="{BB962C8B-B14F-4D97-AF65-F5344CB8AC3E}">
        <p14:creationId xmlns:p14="http://schemas.microsoft.com/office/powerpoint/2010/main" val="1706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B60C21-35B6-4574-BC5F-F138EB3CBC05}"/>
              </a:ext>
            </a:extLst>
          </p:cNvPr>
          <p:cNvSpPr>
            <a:spLocks noGrp="1"/>
          </p:cNvSpPr>
          <p:nvPr>
            <p:ph type="title"/>
          </p:nvPr>
        </p:nvSpPr>
        <p:spPr/>
        <p:txBody>
          <a:bodyPr/>
          <a:lstStyle/>
          <a:p>
            <a:r>
              <a:rPr lang="en-US" dirty="0"/>
              <a:t>Get familiar with CoolTShirts – cont’d</a:t>
            </a:r>
          </a:p>
        </p:txBody>
      </p:sp>
      <p:sp>
        <p:nvSpPr>
          <p:cNvPr id="8" name="Content Placeholder 7">
            <a:extLst>
              <a:ext uri="{FF2B5EF4-FFF2-40B4-BE49-F238E27FC236}">
                <a16:creationId xmlns:a16="http://schemas.microsoft.com/office/drawing/2014/main" id="{7CD46FE6-59DD-49D3-A43A-82A4E03D1D04}"/>
              </a:ext>
            </a:extLst>
          </p:cNvPr>
          <p:cNvSpPr>
            <a:spLocks noGrp="1"/>
          </p:cNvSpPr>
          <p:nvPr>
            <p:ph sz="half" idx="1"/>
          </p:nvPr>
        </p:nvSpPr>
        <p:spPr/>
        <p:txBody>
          <a:bodyPr>
            <a:normAutofit/>
          </a:bodyPr>
          <a:lstStyle/>
          <a:p>
            <a:pPr marL="342900" indent="-342900">
              <a:buFont typeface="+mj-lt"/>
              <a:buAutoNum type="arabicPeriod" startAt="3"/>
            </a:pPr>
            <a:r>
              <a:rPr lang="en-US" dirty="0"/>
              <a:t>What pages are on the CoolTShirts website?</a:t>
            </a:r>
          </a:p>
          <a:p>
            <a:pPr lvl="1"/>
            <a:r>
              <a:rPr lang="en-US" dirty="0"/>
              <a:t>Find the distinct values of the </a:t>
            </a:r>
            <a:r>
              <a:rPr lang="en-US" dirty="0" err="1"/>
              <a:t>page_name</a:t>
            </a:r>
            <a:r>
              <a:rPr lang="en-US" dirty="0"/>
              <a:t> column.  A simple ‘SELECT DISTINCT’ query answers this question quickly.</a:t>
            </a:r>
          </a:p>
          <a:p>
            <a:pPr lvl="1"/>
            <a:r>
              <a:rPr lang="en-US" dirty="0"/>
              <a:t>Pages names shown are presumably a subset of actual pages on site and denote the specific page the campaign directed the prospective customer to upon clicking the link in the campaign.  For instance, there are no specific ‘</a:t>
            </a:r>
            <a:r>
              <a:rPr lang="en-US" dirty="0" err="1"/>
              <a:t>product_pages</a:t>
            </a:r>
            <a:r>
              <a:rPr lang="en-US" dirty="0"/>
              <a:t>’ or ‘</a:t>
            </a:r>
            <a:r>
              <a:rPr lang="en-US" dirty="0" err="1"/>
              <a:t>department_pages</a:t>
            </a:r>
            <a:r>
              <a:rPr lang="en-US" dirty="0"/>
              <a:t>’.</a:t>
            </a:r>
          </a:p>
          <a:p>
            <a:pPr lvl="1"/>
            <a:endParaRPr lang="en-US" dirty="0"/>
          </a:p>
        </p:txBody>
      </p:sp>
      <p:pic>
        <p:nvPicPr>
          <p:cNvPr id="10" name="Content Placeholder 9">
            <a:extLst>
              <a:ext uri="{FF2B5EF4-FFF2-40B4-BE49-F238E27FC236}">
                <a16:creationId xmlns:a16="http://schemas.microsoft.com/office/drawing/2014/main" id="{7D0A9B15-2376-42A8-82AB-3F6356C69F8B}"/>
              </a:ext>
            </a:extLst>
          </p:cNvPr>
          <p:cNvPicPr>
            <a:picLocks noGrp="1" noChangeAspect="1"/>
          </p:cNvPicPr>
          <p:nvPr>
            <p:ph sz="half" idx="2"/>
          </p:nvPr>
        </p:nvPicPr>
        <p:blipFill>
          <a:blip r:embed="rId2"/>
          <a:stretch>
            <a:fillRect/>
          </a:stretch>
        </p:blipFill>
        <p:spPr>
          <a:xfrm>
            <a:off x="4380314" y="2087563"/>
            <a:ext cx="3565525" cy="678359"/>
          </a:xfrm>
          <a:prstGeom prst="rect">
            <a:avLst/>
          </a:prstGeom>
        </p:spPr>
      </p:pic>
      <p:graphicFrame>
        <p:nvGraphicFramePr>
          <p:cNvPr id="21" name="Table Placeholder 20">
            <a:extLst>
              <a:ext uri="{FF2B5EF4-FFF2-40B4-BE49-F238E27FC236}">
                <a16:creationId xmlns:a16="http://schemas.microsoft.com/office/drawing/2014/main" id="{E9601032-9AA1-4EAB-9F12-1046840FECC3}"/>
              </a:ext>
            </a:extLst>
          </p:cNvPr>
          <p:cNvGraphicFramePr>
            <a:graphicFrameLocks noGrp="1"/>
          </p:cNvGraphicFramePr>
          <p:nvPr>
            <p:ph type="tbl" sz="quarter" idx="13"/>
            <p:extLst>
              <p:ext uri="{D42A27DB-BD31-4B8C-83A1-F6EECF244321}">
                <p14:modId xmlns:p14="http://schemas.microsoft.com/office/powerpoint/2010/main" val="1326223395"/>
              </p:ext>
            </p:extLst>
          </p:nvPr>
        </p:nvGraphicFramePr>
        <p:xfrm>
          <a:off x="8178800" y="2087563"/>
          <a:ext cx="3567113" cy="1237659"/>
        </p:xfrm>
        <a:graphic>
          <a:graphicData uri="http://schemas.openxmlformats.org/drawingml/2006/table">
            <a:tbl>
              <a:tblPr firstRow="1" bandRow="1">
                <a:tableStyleId>{10A1B5D5-9B99-4C35-A422-299274C87663}</a:tableStyleId>
              </a:tblPr>
              <a:tblGrid>
                <a:gridCol w="3567113">
                  <a:extLst>
                    <a:ext uri="{9D8B030D-6E8A-4147-A177-3AD203B41FA5}">
                      <a16:colId xmlns:a16="http://schemas.microsoft.com/office/drawing/2014/main" val="1503073930"/>
                    </a:ext>
                  </a:extLst>
                </a:gridCol>
              </a:tblGrid>
              <a:tr h="279471">
                <a:tc>
                  <a:txBody>
                    <a:bodyPr/>
                    <a:lstStyle/>
                    <a:p>
                      <a:pPr algn="ctr" fontAlgn="ctr"/>
                      <a:r>
                        <a:rPr lang="en-US" sz="1000">
                          <a:effectLst/>
                        </a:rPr>
                        <a:t>Page Names</a:t>
                      </a:r>
                      <a:endParaRPr lang="en-US" sz="1000" b="1">
                        <a:solidFill>
                          <a:srgbClr val="3E3E40"/>
                        </a:solidFill>
                        <a:effectLst/>
                        <a:latin typeface="Oxygen"/>
                      </a:endParaRPr>
                    </a:p>
                  </a:txBody>
                  <a:tcPr marL="49906" marR="49906" marT="49906" marB="49906" anchor="ctr"/>
                </a:tc>
                <a:extLst>
                  <a:ext uri="{0D108BD9-81ED-4DB2-BD59-A6C34878D82A}">
                    <a16:rowId xmlns:a16="http://schemas.microsoft.com/office/drawing/2014/main" val="876577251"/>
                  </a:ext>
                </a:extLst>
              </a:tr>
              <a:tr h="239547">
                <a:tc>
                  <a:txBody>
                    <a:bodyPr/>
                    <a:lstStyle/>
                    <a:p>
                      <a:pPr algn="ctr" fontAlgn="ctr"/>
                      <a:r>
                        <a:rPr lang="en-US" sz="1000">
                          <a:effectLst/>
                        </a:rPr>
                        <a:t>1 - landing_page</a:t>
                      </a:r>
                      <a:endParaRPr lang="en-US" sz="1000" b="0">
                        <a:solidFill>
                          <a:srgbClr val="3E3E40"/>
                        </a:solidFill>
                        <a:effectLst/>
                        <a:latin typeface="inherit"/>
                      </a:endParaRPr>
                    </a:p>
                  </a:txBody>
                  <a:tcPr marL="59887" marR="59887" marT="29943" marB="29943" anchor="ctr"/>
                </a:tc>
                <a:extLst>
                  <a:ext uri="{0D108BD9-81ED-4DB2-BD59-A6C34878D82A}">
                    <a16:rowId xmlns:a16="http://schemas.microsoft.com/office/drawing/2014/main" val="4269797448"/>
                  </a:ext>
                </a:extLst>
              </a:tr>
              <a:tr h="239547">
                <a:tc>
                  <a:txBody>
                    <a:bodyPr/>
                    <a:lstStyle/>
                    <a:p>
                      <a:pPr algn="ctr" fontAlgn="ctr"/>
                      <a:r>
                        <a:rPr lang="en-US" sz="1000">
                          <a:effectLst/>
                        </a:rPr>
                        <a:t>2 - shopping_cart</a:t>
                      </a:r>
                      <a:endParaRPr lang="en-US" sz="1000" b="0">
                        <a:solidFill>
                          <a:srgbClr val="3E3E40"/>
                        </a:solidFill>
                        <a:effectLst/>
                        <a:latin typeface="inherit"/>
                      </a:endParaRPr>
                    </a:p>
                  </a:txBody>
                  <a:tcPr marL="59887" marR="59887" marT="29943" marB="29943" anchor="ctr"/>
                </a:tc>
                <a:extLst>
                  <a:ext uri="{0D108BD9-81ED-4DB2-BD59-A6C34878D82A}">
                    <a16:rowId xmlns:a16="http://schemas.microsoft.com/office/drawing/2014/main" val="1180248489"/>
                  </a:ext>
                </a:extLst>
              </a:tr>
              <a:tr h="239547">
                <a:tc>
                  <a:txBody>
                    <a:bodyPr/>
                    <a:lstStyle/>
                    <a:p>
                      <a:pPr algn="ctr" fontAlgn="ctr"/>
                      <a:r>
                        <a:rPr lang="en-US" sz="1000">
                          <a:effectLst/>
                        </a:rPr>
                        <a:t>3 - checkout</a:t>
                      </a:r>
                      <a:endParaRPr lang="en-US" sz="1000" b="0">
                        <a:solidFill>
                          <a:srgbClr val="3E3E40"/>
                        </a:solidFill>
                        <a:effectLst/>
                        <a:latin typeface="inherit"/>
                      </a:endParaRPr>
                    </a:p>
                  </a:txBody>
                  <a:tcPr marL="59887" marR="59887" marT="29943" marB="29943" anchor="ctr"/>
                </a:tc>
                <a:extLst>
                  <a:ext uri="{0D108BD9-81ED-4DB2-BD59-A6C34878D82A}">
                    <a16:rowId xmlns:a16="http://schemas.microsoft.com/office/drawing/2014/main" val="1054395982"/>
                  </a:ext>
                </a:extLst>
              </a:tr>
              <a:tr h="239547">
                <a:tc>
                  <a:txBody>
                    <a:bodyPr/>
                    <a:lstStyle/>
                    <a:p>
                      <a:pPr algn="ctr" fontAlgn="ctr"/>
                      <a:r>
                        <a:rPr lang="en-US" sz="1000" dirty="0">
                          <a:effectLst/>
                        </a:rPr>
                        <a:t>4 - purchase</a:t>
                      </a:r>
                      <a:endParaRPr lang="en-US" sz="1000" b="0" dirty="0">
                        <a:solidFill>
                          <a:srgbClr val="3E3E40"/>
                        </a:solidFill>
                        <a:effectLst/>
                        <a:latin typeface="inherit"/>
                      </a:endParaRPr>
                    </a:p>
                  </a:txBody>
                  <a:tcPr marL="59887" marR="59887" marT="29943" marB="29943" anchor="ctr"/>
                </a:tc>
                <a:extLst>
                  <a:ext uri="{0D108BD9-81ED-4DB2-BD59-A6C34878D82A}">
                    <a16:rowId xmlns:a16="http://schemas.microsoft.com/office/drawing/2014/main" val="2213797692"/>
                  </a:ext>
                </a:extLst>
              </a:tr>
            </a:tbl>
          </a:graphicData>
        </a:graphic>
      </p:graphicFrame>
      <p:sp>
        <p:nvSpPr>
          <p:cNvPr id="22" name="Footer Placeholder 21">
            <a:extLst>
              <a:ext uri="{FF2B5EF4-FFF2-40B4-BE49-F238E27FC236}">
                <a16:creationId xmlns:a16="http://schemas.microsoft.com/office/drawing/2014/main" id="{B6A58AE4-BE25-4A98-B1F0-0F55A2BBFDA1}"/>
              </a:ext>
            </a:extLst>
          </p:cNvPr>
          <p:cNvSpPr>
            <a:spLocks noGrp="1"/>
          </p:cNvSpPr>
          <p:nvPr>
            <p:ph type="ftr" sz="quarter" idx="11"/>
          </p:nvPr>
        </p:nvSpPr>
        <p:spPr/>
        <p:txBody>
          <a:bodyPr/>
          <a:lstStyle/>
          <a:p>
            <a:r>
              <a:rPr lang="en-US"/>
              <a:t>John Janenda | Learn SQL  from Scratch</a:t>
            </a:r>
          </a:p>
        </p:txBody>
      </p:sp>
      <p:sp>
        <p:nvSpPr>
          <p:cNvPr id="23" name="Slide Number Placeholder 22">
            <a:extLst>
              <a:ext uri="{FF2B5EF4-FFF2-40B4-BE49-F238E27FC236}">
                <a16:creationId xmlns:a16="http://schemas.microsoft.com/office/drawing/2014/main" id="{BFF56202-6986-450C-8678-22E287471F74}"/>
              </a:ext>
            </a:extLst>
          </p:cNvPr>
          <p:cNvSpPr>
            <a:spLocks noGrp="1"/>
          </p:cNvSpPr>
          <p:nvPr>
            <p:ph type="sldNum" sz="quarter" idx="12"/>
          </p:nvPr>
        </p:nvSpPr>
        <p:spPr/>
        <p:txBody>
          <a:bodyPr/>
          <a:lstStyle/>
          <a:p>
            <a:fld id="{244786DC-E94A-444B-B9B4-EBA1846C552F}" type="slidenum">
              <a:rPr lang="en-US" smtClean="0"/>
              <a:t>4</a:t>
            </a:fld>
            <a:endParaRPr lang="en-US"/>
          </a:p>
        </p:txBody>
      </p:sp>
    </p:spTree>
    <p:extLst>
      <p:ext uri="{BB962C8B-B14F-4D97-AF65-F5344CB8AC3E}">
        <p14:creationId xmlns:p14="http://schemas.microsoft.com/office/powerpoint/2010/main" val="104593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5CBD-D529-49FD-8C19-225AF9EBA6F9}"/>
              </a:ext>
            </a:extLst>
          </p:cNvPr>
          <p:cNvSpPr>
            <a:spLocks noGrp="1"/>
          </p:cNvSpPr>
          <p:nvPr>
            <p:ph type="title"/>
          </p:nvPr>
        </p:nvSpPr>
        <p:spPr/>
        <p:txBody>
          <a:bodyPr/>
          <a:lstStyle/>
          <a:p>
            <a:r>
              <a:rPr lang="en-US" dirty="0"/>
              <a:t>4.  What is the User Journey?</a:t>
            </a:r>
          </a:p>
        </p:txBody>
      </p:sp>
      <p:sp>
        <p:nvSpPr>
          <p:cNvPr id="3" name="Content Placeholder 2">
            <a:extLst>
              <a:ext uri="{FF2B5EF4-FFF2-40B4-BE49-F238E27FC236}">
                <a16:creationId xmlns:a16="http://schemas.microsoft.com/office/drawing/2014/main" id="{F2A02EB6-A6A5-42D9-B603-19A81C5ED16A}"/>
              </a:ext>
            </a:extLst>
          </p:cNvPr>
          <p:cNvSpPr>
            <a:spLocks noGrp="1"/>
          </p:cNvSpPr>
          <p:nvPr>
            <p:ph sz="half" idx="1"/>
          </p:nvPr>
        </p:nvSpPr>
        <p:spPr/>
        <p:txBody>
          <a:bodyPr/>
          <a:lstStyle/>
          <a:p>
            <a:pPr marL="342900" indent="-342900" fontAlgn="base">
              <a:buFont typeface="+mj-lt"/>
              <a:buAutoNum type="arabicPeriod" startAt="5"/>
            </a:pPr>
            <a:r>
              <a:rPr lang="en-US" dirty="0"/>
              <a:t>How many </a:t>
            </a:r>
            <a:r>
              <a:rPr lang="en-US" dirty="0">
                <a:solidFill>
                  <a:schemeClr val="tx2"/>
                </a:solidFill>
              </a:rPr>
              <a:t>first</a:t>
            </a:r>
            <a:r>
              <a:rPr lang="en-US" dirty="0"/>
              <a:t> touches is each campaign responsible for?</a:t>
            </a:r>
          </a:p>
          <a:p>
            <a:pPr lvl="1" fontAlgn="base"/>
            <a:r>
              <a:rPr lang="en-US" dirty="0"/>
              <a:t>By identifying the timestamps with the MIN date for each user, it is possible to determine which source and campaign first captured the prospects attention and prompted them to click through to the site.</a:t>
            </a:r>
          </a:p>
          <a:p>
            <a:pPr lvl="1" fontAlgn="base"/>
            <a:r>
              <a:rPr lang="en-US" dirty="0"/>
              <a:t>Interesting to note that out of 1,979 unique visitors only 4 campaigns of the 8 active were responsible for first touch.</a:t>
            </a:r>
          </a:p>
        </p:txBody>
      </p:sp>
      <p:graphicFrame>
        <p:nvGraphicFramePr>
          <p:cNvPr id="11" name="Table Placeholder 10">
            <a:extLst>
              <a:ext uri="{FF2B5EF4-FFF2-40B4-BE49-F238E27FC236}">
                <a16:creationId xmlns:a16="http://schemas.microsoft.com/office/drawing/2014/main" id="{152FF501-8E30-49A6-8C58-14A684BE3336}"/>
              </a:ext>
            </a:extLst>
          </p:cNvPr>
          <p:cNvGraphicFramePr>
            <a:graphicFrameLocks noGrp="1"/>
          </p:cNvGraphicFramePr>
          <p:nvPr>
            <p:ph type="tbl" sz="quarter" idx="13"/>
            <p:extLst>
              <p:ext uri="{D42A27DB-BD31-4B8C-83A1-F6EECF244321}">
                <p14:modId xmlns:p14="http://schemas.microsoft.com/office/powerpoint/2010/main" val="165148273"/>
              </p:ext>
            </p:extLst>
          </p:nvPr>
        </p:nvGraphicFramePr>
        <p:xfrm>
          <a:off x="8178800" y="2088330"/>
          <a:ext cx="3468156" cy="1960590"/>
        </p:xfrm>
        <a:graphic>
          <a:graphicData uri="http://schemas.openxmlformats.org/drawingml/2006/table">
            <a:tbl>
              <a:tblPr firstRow="1" bandRow="1">
                <a:tableStyleId>{10A1B5D5-9B99-4C35-A422-299274C87663}</a:tableStyleId>
              </a:tblPr>
              <a:tblGrid>
                <a:gridCol w="660718">
                  <a:extLst>
                    <a:ext uri="{9D8B030D-6E8A-4147-A177-3AD203B41FA5}">
                      <a16:colId xmlns:a16="http://schemas.microsoft.com/office/drawing/2014/main" val="1210767003"/>
                    </a:ext>
                  </a:extLst>
                </a:gridCol>
                <a:gridCol w="2041843">
                  <a:extLst>
                    <a:ext uri="{9D8B030D-6E8A-4147-A177-3AD203B41FA5}">
                      <a16:colId xmlns:a16="http://schemas.microsoft.com/office/drawing/2014/main" val="996925050"/>
                    </a:ext>
                  </a:extLst>
                </a:gridCol>
                <a:gridCol w="765595">
                  <a:extLst>
                    <a:ext uri="{9D8B030D-6E8A-4147-A177-3AD203B41FA5}">
                      <a16:colId xmlns:a16="http://schemas.microsoft.com/office/drawing/2014/main" val="2704996053"/>
                    </a:ext>
                  </a:extLst>
                </a:gridCol>
              </a:tblGrid>
              <a:tr h="392118">
                <a:tc>
                  <a:txBody>
                    <a:bodyPr/>
                    <a:lstStyle/>
                    <a:p>
                      <a:pPr algn="l" fontAlgn="ctr"/>
                      <a:r>
                        <a:rPr lang="en-US" sz="1000" dirty="0">
                          <a:effectLst/>
                        </a:rPr>
                        <a:t>Source*</a:t>
                      </a:r>
                      <a:endParaRPr lang="en-US" sz="1000" b="1" dirty="0">
                        <a:solidFill>
                          <a:srgbClr val="3E3E40"/>
                        </a:solidFill>
                        <a:effectLst/>
                        <a:latin typeface="Oxygen"/>
                      </a:endParaRPr>
                    </a:p>
                  </a:txBody>
                  <a:tcPr marL="76200" marR="76200" marT="76200" marB="76200" anchor="ctr"/>
                </a:tc>
                <a:tc>
                  <a:txBody>
                    <a:bodyPr/>
                    <a:lstStyle/>
                    <a:p>
                      <a:pPr algn="l" fontAlgn="ctr"/>
                      <a:r>
                        <a:rPr lang="en-US" sz="1000">
                          <a:effectLst/>
                        </a:rPr>
                        <a:t>Campaign</a:t>
                      </a:r>
                      <a:endParaRPr lang="en-US" sz="1000" b="1">
                        <a:solidFill>
                          <a:srgbClr val="3E3E40"/>
                        </a:solidFill>
                        <a:effectLst/>
                        <a:latin typeface="Oxygen"/>
                      </a:endParaRPr>
                    </a:p>
                  </a:txBody>
                  <a:tcPr marL="76200" marR="76200" marT="76200" marB="76200" anchor="ctr"/>
                </a:tc>
                <a:tc>
                  <a:txBody>
                    <a:bodyPr/>
                    <a:lstStyle/>
                    <a:p>
                      <a:pPr algn="r" fontAlgn="ctr"/>
                      <a:r>
                        <a:rPr lang="en-US" sz="1000">
                          <a:effectLst/>
                        </a:rPr>
                        <a:t>Count</a:t>
                      </a:r>
                      <a:endParaRPr lang="en-US" sz="1000" b="1">
                        <a:solidFill>
                          <a:srgbClr val="3E3E40"/>
                        </a:solidFill>
                        <a:effectLst/>
                        <a:latin typeface="Oxygen"/>
                      </a:endParaRPr>
                    </a:p>
                  </a:txBody>
                  <a:tcPr marL="76200" marR="76200" marT="76200" marB="76200" anchor="ctr"/>
                </a:tc>
                <a:extLst>
                  <a:ext uri="{0D108BD9-81ED-4DB2-BD59-A6C34878D82A}">
                    <a16:rowId xmlns:a16="http://schemas.microsoft.com/office/drawing/2014/main" val="3345170728"/>
                  </a:ext>
                </a:extLst>
              </a:tr>
              <a:tr h="392118">
                <a:tc>
                  <a:txBody>
                    <a:bodyPr/>
                    <a:lstStyle/>
                    <a:p>
                      <a:pPr algn="l" fontAlgn="ctr"/>
                      <a:r>
                        <a:rPr lang="en-US" sz="1000" dirty="0">
                          <a:effectLst/>
                        </a:rPr>
                        <a:t>medium</a:t>
                      </a:r>
                      <a:endParaRPr lang="en-US" sz="1000" b="0" dirty="0">
                        <a:solidFill>
                          <a:srgbClr val="3E3E40"/>
                        </a:solidFill>
                        <a:effectLst/>
                        <a:latin typeface="inherit"/>
                      </a:endParaRPr>
                    </a:p>
                  </a:txBody>
                  <a:tcPr anchor="ctr"/>
                </a:tc>
                <a:tc>
                  <a:txBody>
                    <a:bodyPr/>
                    <a:lstStyle/>
                    <a:p>
                      <a:pPr algn="l" fontAlgn="ctr"/>
                      <a:r>
                        <a:rPr lang="en-US" sz="1000">
                          <a:effectLst/>
                        </a:rPr>
                        <a:t>interview-with-cool-tshirts-founder</a:t>
                      </a:r>
                      <a:endParaRPr lang="en-US" sz="1000" b="0">
                        <a:solidFill>
                          <a:srgbClr val="3E3E40"/>
                        </a:solidFill>
                        <a:effectLst/>
                        <a:latin typeface="inherit"/>
                      </a:endParaRPr>
                    </a:p>
                  </a:txBody>
                  <a:tcPr anchor="ctr"/>
                </a:tc>
                <a:tc>
                  <a:txBody>
                    <a:bodyPr/>
                    <a:lstStyle/>
                    <a:p>
                      <a:pPr algn="r" fontAlgn="ctr"/>
                      <a:r>
                        <a:rPr lang="en-US" sz="1000">
                          <a:effectLst/>
                        </a:rPr>
                        <a:t>622</a:t>
                      </a:r>
                      <a:endParaRPr lang="en-US" sz="1000" b="0">
                        <a:solidFill>
                          <a:srgbClr val="3E3E40"/>
                        </a:solidFill>
                        <a:effectLst/>
                        <a:latin typeface="inherit"/>
                      </a:endParaRPr>
                    </a:p>
                  </a:txBody>
                  <a:tcPr anchor="ctr"/>
                </a:tc>
                <a:extLst>
                  <a:ext uri="{0D108BD9-81ED-4DB2-BD59-A6C34878D82A}">
                    <a16:rowId xmlns:a16="http://schemas.microsoft.com/office/drawing/2014/main" val="2575356244"/>
                  </a:ext>
                </a:extLst>
              </a:tr>
              <a:tr h="392118">
                <a:tc>
                  <a:txBody>
                    <a:bodyPr/>
                    <a:lstStyle/>
                    <a:p>
                      <a:pPr algn="l" fontAlgn="ctr"/>
                      <a:r>
                        <a:rPr lang="en-US" sz="1000" dirty="0" err="1">
                          <a:effectLst/>
                        </a:rPr>
                        <a:t>nytimes</a:t>
                      </a:r>
                      <a:endParaRPr lang="en-US" sz="1000" b="0" dirty="0">
                        <a:solidFill>
                          <a:srgbClr val="3E3E40"/>
                        </a:solidFill>
                        <a:effectLst/>
                        <a:latin typeface="inherit"/>
                      </a:endParaRPr>
                    </a:p>
                  </a:txBody>
                  <a:tcPr anchor="ctr"/>
                </a:tc>
                <a:tc>
                  <a:txBody>
                    <a:bodyPr/>
                    <a:lstStyle/>
                    <a:p>
                      <a:pPr algn="l" fontAlgn="ctr"/>
                      <a:r>
                        <a:rPr lang="en-US" sz="1000">
                          <a:effectLst/>
                        </a:rPr>
                        <a:t>getting-to-know-cool-tshirts</a:t>
                      </a:r>
                      <a:endParaRPr lang="en-US" sz="1000" b="0">
                        <a:solidFill>
                          <a:srgbClr val="3E3E40"/>
                        </a:solidFill>
                        <a:effectLst/>
                        <a:latin typeface="inherit"/>
                      </a:endParaRPr>
                    </a:p>
                  </a:txBody>
                  <a:tcPr anchor="ctr"/>
                </a:tc>
                <a:tc>
                  <a:txBody>
                    <a:bodyPr/>
                    <a:lstStyle/>
                    <a:p>
                      <a:pPr algn="r" fontAlgn="ctr"/>
                      <a:r>
                        <a:rPr lang="en-US" sz="1000">
                          <a:effectLst/>
                        </a:rPr>
                        <a:t>612</a:t>
                      </a:r>
                      <a:endParaRPr lang="en-US" sz="1000" b="0">
                        <a:solidFill>
                          <a:srgbClr val="3E3E40"/>
                        </a:solidFill>
                        <a:effectLst/>
                        <a:latin typeface="inherit"/>
                      </a:endParaRPr>
                    </a:p>
                  </a:txBody>
                  <a:tcPr anchor="ctr"/>
                </a:tc>
                <a:extLst>
                  <a:ext uri="{0D108BD9-81ED-4DB2-BD59-A6C34878D82A}">
                    <a16:rowId xmlns:a16="http://schemas.microsoft.com/office/drawing/2014/main" val="896635931"/>
                  </a:ext>
                </a:extLst>
              </a:tr>
              <a:tr h="392118">
                <a:tc>
                  <a:txBody>
                    <a:bodyPr/>
                    <a:lstStyle/>
                    <a:p>
                      <a:pPr algn="l" fontAlgn="ctr"/>
                      <a:r>
                        <a:rPr lang="en-US" sz="1000" dirty="0" err="1">
                          <a:effectLst/>
                        </a:rPr>
                        <a:t>buzzfeed</a:t>
                      </a:r>
                      <a:endParaRPr lang="en-US" sz="1000" b="0" dirty="0">
                        <a:solidFill>
                          <a:srgbClr val="3E3E40"/>
                        </a:solidFill>
                        <a:effectLst/>
                        <a:latin typeface="inherit"/>
                      </a:endParaRPr>
                    </a:p>
                  </a:txBody>
                  <a:tcPr anchor="ctr"/>
                </a:tc>
                <a:tc>
                  <a:txBody>
                    <a:bodyPr/>
                    <a:lstStyle/>
                    <a:p>
                      <a:pPr algn="l" fontAlgn="ctr"/>
                      <a:r>
                        <a:rPr lang="en-US" sz="1000" dirty="0">
                          <a:effectLst/>
                        </a:rPr>
                        <a:t>ten-crazy-cool-</a:t>
                      </a:r>
                      <a:r>
                        <a:rPr lang="en-US" sz="1000" dirty="0" err="1">
                          <a:effectLst/>
                        </a:rPr>
                        <a:t>tshirts</a:t>
                      </a:r>
                      <a:r>
                        <a:rPr lang="en-US" sz="1000" dirty="0">
                          <a:effectLst/>
                        </a:rPr>
                        <a:t>-facts</a:t>
                      </a:r>
                      <a:endParaRPr lang="en-US" sz="1000" b="0" dirty="0">
                        <a:solidFill>
                          <a:srgbClr val="3E3E40"/>
                        </a:solidFill>
                        <a:effectLst/>
                        <a:latin typeface="inherit"/>
                      </a:endParaRPr>
                    </a:p>
                  </a:txBody>
                  <a:tcPr anchor="ctr"/>
                </a:tc>
                <a:tc>
                  <a:txBody>
                    <a:bodyPr/>
                    <a:lstStyle/>
                    <a:p>
                      <a:pPr algn="r" fontAlgn="ctr"/>
                      <a:r>
                        <a:rPr lang="en-US" sz="1000" dirty="0">
                          <a:effectLst/>
                        </a:rPr>
                        <a:t>576</a:t>
                      </a:r>
                      <a:endParaRPr lang="en-US" sz="1000" b="0" dirty="0">
                        <a:solidFill>
                          <a:srgbClr val="3E3E40"/>
                        </a:solidFill>
                        <a:effectLst/>
                        <a:latin typeface="inherit"/>
                      </a:endParaRPr>
                    </a:p>
                  </a:txBody>
                  <a:tcPr anchor="ctr"/>
                </a:tc>
                <a:extLst>
                  <a:ext uri="{0D108BD9-81ED-4DB2-BD59-A6C34878D82A}">
                    <a16:rowId xmlns:a16="http://schemas.microsoft.com/office/drawing/2014/main" val="1035517663"/>
                  </a:ext>
                </a:extLst>
              </a:tr>
              <a:tr h="392118">
                <a:tc>
                  <a:txBody>
                    <a:bodyPr/>
                    <a:lstStyle/>
                    <a:p>
                      <a:pPr algn="l" fontAlgn="ctr"/>
                      <a:r>
                        <a:rPr lang="en-US" sz="1000">
                          <a:effectLst/>
                        </a:rPr>
                        <a:t>google</a:t>
                      </a:r>
                      <a:endParaRPr lang="en-US" sz="1000" b="0">
                        <a:solidFill>
                          <a:srgbClr val="3E3E40"/>
                        </a:solidFill>
                        <a:effectLst/>
                        <a:latin typeface="inherit"/>
                      </a:endParaRPr>
                    </a:p>
                  </a:txBody>
                  <a:tcPr anchor="ctr"/>
                </a:tc>
                <a:tc>
                  <a:txBody>
                    <a:bodyPr/>
                    <a:lstStyle/>
                    <a:p>
                      <a:pPr algn="l" fontAlgn="ctr"/>
                      <a:r>
                        <a:rPr lang="en-US" sz="1000" dirty="0">
                          <a:effectLst/>
                        </a:rPr>
                        <a:t>cool-</a:t>
                      </a:r>
                      <a:r>
                        <a:rPr lang="en-US" sz="1000" dirty="0" err="1">
                          <a:effectLst/>
                        </a:rPr>
                        <a:t>tshirts</a:t>
                      </a:r>
                      <a:r>
                        <a:rPr lang="en-US" sz="1000" dirty="0">
                          <a:effectLst/>
                        </a:rPr>
                        <a:t>-search</a:t>
                      </a:r>
                      <a:endParaRPr lang="en-US" sz="1000" b="0" dirty="0">
                        <a:solidFill>
                          <a:srgbClr val="3E3E40"/>
                        </a:solidFill>
                        <a:effectLst/>
                        <a:latin typeface="inherit"/>
                      </a:endParaRPr>
                    </a:p>
                  </a:txBody>
                  <a:tcPr anchor="ctr"/>
                </a:tc>
                <a:tc>
                  <a:txBody>
                    <a:bodyPr/>
                    <a:lstStyle/>
                    <a:p>
                      <a:pPr algn="r" fontAlgn="ctr"/>
                      <a:r>
                        <a:rPr lang="en-US" sz="1000" dirty="0">
                          <a:effectLst/>
                        </a:rPr>
                        <a:t>169</a:t>
                      </a:r>
                      <a:endParaRPr lang="en-US" sz="1000" b="0" dirty="0">
                        <a:solidFill>
                          <a:srgbClr val="3E3E40"/>
                        </a:solidFill>
                        <a:effectLst/>
                        <a:latin typeface="inherit"/>
                      </a:endParaRPr>
                    </a:p>
                  </a:txBody>
                  <a:tcPr anchor="ctr"/>
                </a:tc>
                <a:extLst>
                  <a:ext uri="{0D108BD9-81ED-4DB2-BD59-A6C34878D82A}">
                    <a16:rowId xmlns:a16="http://schemas.microsoft.com/office/drawing/2014/main" val="144090102"/>
                  </a:ext>
                </a:extLst>
              </a:tr>
            </a:tbl>
          </a:graphicData>
        </a:graphic>
      </p:graphicFrame>
      <p:pic>
        <p:nvPicPr>
          <p:cNvPr id="23" name="Content Placeholder 22">
            <a:extLst>
              <a:ext uri="{FF2B5EF4-FFF2-40B4-BE49-F238E27FC236}">
                <a16:creationId xmlns:a16="http://schemas.microsoft.com/office/drawing/2014/main" id="{5A2D1BB2-6A69-4CBC-8F42-8F34F124DD48}"/>
              </a:ext>
            </a:extLst>
          </p:cNvPr>
          <p:cNvPicPr>
            <a:picLocks noGrp="1" noChangeAspect="1"/>
          </p:cNvPicPr>
          <p:nvPr>
            <p:ph sz="half" idx="2"/>
          </p:nvPr>
        </p:nvPicPr>
        <p:blipFill>
          <a:blip r:embed="rId2"/>
          <a:stretch>
            <a:fillRect/>
          </a:stretch>
        </p:blipFill>
        <p:spPr>
          <a:xfrm>
            <a:off x="4380314" y="2079425"/>
            <a:ext cx="3565525" cy="3938989"/>
          </a:xfrm>
          <a:prstGeom prst="rect">
            <a:avLst/>
          </a:prstGeom>
        </p:spPr>
      </p:pic>
      <p:sp>
        <p:nvSpPr>
          <p:cNvPr id="24" name="TextBox 23">
            <a:extLst>
              <a:ext uri="{FF2B5EF4-FFF2-40B4-BE49-F238E27FC236}">
                <a16:creationId xmlns:a16="http://schemas.microsoft.com/office/drawing/2014/main" id="{EA653E73-9B8B-4863-88DD-CDCC92A709E8}"/>
              </a:ext>
            </a:extLst>
          </p:cNvPr>
          <p:cNvSpPr txBox="1"/>
          <p:nvPr/>
        </p:nvSpPr>
        <p:spPr>
          <a:xfrm>
            <a:off x="8178800" y="6157974"/>
            <a:ext cx="3468156" cy="369332"/>
          </a:xfrm>
          <a:prstGeom prst="rect">
            <a:avLst/>
          </a:prstGeom>
          <a:noFill/>
        </p:spPr>
        <p:txBody>
          <a:bodyPr wrap="square" rtlCol="0">
            <a:spAutoFit/>
          </a:bodyPr>
          <a:lstStyle/>
          <a:p>
            <a:r>
              <a:rPr lang="en-US" sz="900" dirty="0"/>
              <a:t>*Note that while prompt did not require addition of ‘Source’ column, the ‘Hint’ under the prompt suggested including it.</a:t>
            </a:r>
          </a:p>
        </p:txBody>
      </p:sp>
      <p:sp>
        <p:nvSpPr>
          <p:cNvPr id="25" name="Footer Placeholder 24">
            <a:extLst>
              <a:ext uri="{FF2B5EF4-FFF2-40B4-BE49-F238E27FC236}">
                <a16:creationId xmlns:a16="http://schemas.microsoft.com/office/drawing/2014/main" id="{7902DFF4-ED31-4860-996A-A9C00A241161}"/>
              </a:ext>
            </a:extLst>
          </p:cNvPr>
          <p:cNvSpPr>
            <a:spLocks noGrp="1"/>
          </p:cNvSpPr>
          <p:nvPr>
            <p:ph type="ftr" sz="quarter" idx="11"/>
          </p:nvPr>
        </p:nvSpPr>
        <p:spPr/>
        <p:txBody>
          <a:bodyPr/>
          <a:lstStyle/>
          <a:p>
            <a:r>
              <a:rPr lang="en-US"/>
              <a:t>John Janenda | Learn SQL  from Scratch</a:t>
            </a:r>
          </a:p>
        </p:txBody>
      </p:sp>
      <p:sp>
        <p:nvSpPr>
          <p:cNvPr id="26" name="Slide Number Placeholder 25">
            <a:extLst>
              <a:ext uri="{FF2B5EF4-FFF2-40B4-BE49-F238E27FC236}">
                <a16:creationId xmlns:a16="http://schemas.microsoft.com/office/drawing/2014/main" id="{DACEF1E5-7FD3-4864-B2A2-8FD978D25C84}"/>
              </a:ext>
            </a:extLst>
          </p:cNvPr>
          <p:cNvSpPr>
            <a:spLocks noGrp="1"/>
          </p:cNvSpPr>
          <p:nvPr>
            <p:ph type="sldNum" sz="quarter" idx="12"/>
          </p:nvPr>
        </p:nvSpPr>
        <p:spPr/>
        <p:txBody>
          <a:bodyPr/>
          <a:lstStyle/>
          <a:p>
            <a:fld id="{244786DC-E94A-444B-B9B4-EBA1846C552F}" type="slidenum">
              <a:rPr lang="en-US" smtClean="0"/>
              <a:t>5</a:t>
            </a:fld>
            <a:endParaRPr lang="en-US"/>
          </a:p>
        </p:txBody>
      </p:sp>
    </p:spTree>
    <p:extLst>
      <p:ext uri="{BB962C8B-B14F-4D97-AF65-F5344CB8AC3E}">
        <p14:creationId xmlns:p14="http://schemas.microsoft.com/office/powerpoint/2010/main" val="317302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5CBD-D529-49FD-8C19-225AF9EBA6F9}"/>
              </a:ext>
            </a:extLst>
          </p:cNvPr>
          <p:cNvSpPr>
            <a:spLocks noGrp="1"/>
          </p:cNvSpPr>
          <p:nvPr>
            <p:ph type="title"/>
          </p:nvPr>
        </p:nvSpPr>
        <p:spPr/>
        <p:txBody>
          <a:bodyPr/>
          <a:lstStyle/>
          <a:p>
            <a:r>
              <a:rPr lang="en-US" dirty="0"/>
              <a:t>4. What is the User Journey? – cont’d</a:t>
            </a:r>
          </a:p>
        </p:txBody>
      </p:sp>
      <p:sp>
        <p:nvSpPr>
          <p:cNvPr id="3" name="Content Placeholder 2">
            <a:extLst>
              <a:ext uri="{FF2B5EF4-FFF2-40B4-BE49-F238E27FC236}">
                <a16:creationId xmlns:a16="http://schemas.microsoft.com/office/drawing/2014/main" id="{F2A02EB6-A6A5-42D9-B603-19A81C5ED16A}"/>
              </a:ext>
            </a:extLst>
          </p:cNvPr>
          <p:cNvSpPr>
            <a:spLocks noGrp="1"/>
          </p:cNvSpPr>
          <p:nvPr>
            <p:ph sz="half" idx="1"/>
          </p:nvPr>
        </p:nvSpPr>
        <p:spPr/>
        <p:txBody>
          <a:bodyPr/>
          <a:lstStyle/>
          <a:p>
            <a:pPr marL="342900" indent="-342900" fontAlgn="base">
              <a:buFont typeface="+mj-lt"/>
              <a:buAutoNum type="arabicPeriod" startAt="6"/>
            </a:pPr>
            <a:r>
              <a:rPr lang="en-US" dirty="0"/>
              <a:t>How many </a:t>
            </a:r>
            <a:r>
              <a:rPr lang="en-US" dirty="0">
                <a:solidFill>
                  <a:schemeClr val="tx2"/>
                </a:solidFill>
              </a:rPr>
              <a:t>last</a:t>
            </a:r>
            <a:r>
              <a:rPr lang="en-US" dirty="0"/>
              <a:t> touches is each campaign responsible for?</a:t>
            </a:r>
          </a:p>
          <a:p>
            <a:pPr lvl="1" fontAlgn="base"/>
            <a:r>
              <a:rPr lang="en-US" dirty="0"/>
              <a:t>By identifying the timestamps with the MAX date for each user, it is possible to determine which source and campaign was responsible for driving the prospects </a:t>
            </a:r>
            <a:r>
              <a:rPr lang="en-US" i="1" dirty="0"/>
              <a:t>last</a:t>
            </a:r>
            <a:r>
              <a:rPr lang="en-US" dirty="0"/>
              <a:t> visit to the site.</a:t>
            </a:r>
          </a:p>
          <a:p>
            <a:pPr lvl="1" fontAlgn="base"/>
            <a:r>
              <a:rPr lang="en-US" dirty="0"/>
              <a:t>Worth noting that the campaigns which drove the majority of first touches drop significantly down the list when examining last touches.</a:t>
            </a:r>
          </a:p>
          <a:p>
            <a:pPr marL="342900" indent="-342900" fontAlgn="base">
              <a:buFont typeface="+mj-lt"/>
              <a:buAutoNum type="arabicPeriod" startAt="6"/>
            </a:pPr>
            <a:endParaRPr lang="en-US" dirty="0"/>
          </a:p>
        </p:txBody>
      </p:sp>
      <p:graphicFrame>
        <p:nvGraphicFramePr>
          <p:cNvPr id="8" name="Table Placeholder 7">
            <a:extLst>
              <a:ext uri="{FF2B5EF4-FFF2-40B4-BE49-F238E27FC236}">
                <a16:creationId xmlns:a16="http://schemas.microsoft.com/office/drawing/2014/main" id="{646CEB13-6115-4480-B023-9E775F39205D}"/>
              </a:ext>
            </a:extLst>
          </p:cNvPr>
          <p:cNvGraphicFramePr>
            <a:graphicFrameLocks noGrp="1"/>
          </p:cNvGraphicFramePr>
          <p:nvPr>
            <p:ph type="tbl" sz="quarter" idx="13"/>
            <p:extLst>
              <p:ext uri="{D42A27DB-BD31-4B8C-83A1-F6EECF244321}">
                <p14:modId xmlns:p14="http://schemas.microsoft.com/office/powerpoint/2010/main" val="3560187656"/>
              </p:ext>
            </p:extLst>
          </p:nvPr>
        </p:nvGraphicFramePr>
        <p:xfrm>
          <a:off x="8178905" y="2088330"/>
          <a:ext cx="3515166" cy="2405556"/>
        </p:xfrm>
        <a:graphic>
          <a:graphicData uri="http://schemas.openxmlformats.org/drawingml/2006/table">
            <a:tbl>
              <a:tblPr firstRow="1" bandRow="1">
                <a:tableStyleId>{10A1B5D5-9B99-4C35-A422-299274C87663}</a:tableStyleId>
              </a:tblPr>
              <a:tblGrid>
                <a:gridCol w="778193">
                  <a:extLst>
                    <a:ext uri="{9D8B030D-6E8A-4147-A177-3AD203B41FA5}">
                      <a16:colId xmlns:a16="http://schemas.microsoft.com/office/drawing/2014/main" val="1566559981"/>
                    </a:ext>
                  </a:extLst>
                </a:gridCol>
                <a:gridCol w="2041843">
                  <a:extLst>
                    <a:ext uri="{9D8B030D-6E8A-4147-A177-3AD203B41FA5}">
                      <a16:colId xmlns:a16="http://schemas.microsoft.com/office/drawing/2014/main" val="2778044868"/>
                    </a:ext>
                  </a:extLst>
                </a:gridCol>
                <a:gridCol w="695130">
                  <a:extLst>
                    <a:ext uri="{9D8B030D-6E8A-4147-A177-3AD203B41FA5}">
                      <a16:colId xmlns:a16="http://schemas.microsoft.com/office/drawing/2014/main" val="4081156312"/>
                    </a:ext>
                  </a:extLst>
                </a:gridCol>
              </a:tblGrid>
              <a:tr h="267284">
                <a:tc>
                  <a:txBody>
                    <a:bodyPr/>
                    <a:lstStyle/>
                    <a:p>
                      <a:pPr algn="l" fontAlgn="ctr"/>
                      <a:r>
                        <a:rPr lang="en-US" sz="1000" dirty="0">
                          <a:effectLst/>
                        </a:rPr>
                        <a:t>Source*</a:t>
                      </a:r>
                      <a:endParaRPr lang="en-US" sz="1000" b="1" dirty="0">
                        <a:solidFill>
                          <a:srgbClr val="3E3E40"/>
                        </a:solidFill>
                        <a:effectLst/>
                        <a:latin typeface="Oxygen"/>
                      </a:endParaRPr>
                    </a:p>
                  </a:txBody>
                  <a:tcPr anchor="ctr"/>
                </a:tc>
                <a:tc>
                  <a:txBody>
                    <a:bodyPr/>
                    <a:lstStyle/>
                    <a:p>
                      <a:pPr algn="l" fontAlgn="ctr"/>
                      <a:r>
                        <a:rPr lang="en-US" sz="1000">
                          <a:effectLst/>
                        </a:rPr>
                        <a:t>Campaign</a:t>
                      </a:r>
                      <a:endParaRPr lang="en-US" sz="1000" b="1">
                        <a:solidFill>
                          <a:srgbClr val="3E3E40"/>
                        </a:solidFill>
                        <a:effectLst/>
                        <a:latin typeface="Oxygen"/>
                      </a:endParaRPr>
                    </a:p>
                  </a:txBody>
                  <a:tcPr anchor="ctr"/>
                </a:tc>
                <a:tc>
                  <a:txBody>
                    <a:bodyPr/>
                    <a:lstStyle/>
                    <a:p>
                      <a:pPr algn="r" fontAlgn="ctr"/>
                      <a:r>
                        <a:rPr lang="en-US" sz="1000" dirty="0">
                          <a:effectLst/>
                        </a:rPr>
                        <a:t>Count</a:t>
                      </a:r>
                      <a:endParaRPr lang="en-US" sz="1000" b="1" dirty="0">
                        <a:solidFill>
                          <a:srgbClr val="3E3E40"/>
                        </a:solidFill>
                        <a:effectLst/>
                        <a:latin typeface="Oxygen"/>
                      </a:endParaRPr>
                    </a:p>
                  </a:txBody>
                  <a:tcPr anchor="ctr"/>
                </a:tc>
                <a:extLst>
                  <a:ext uri="{0D108BD9-81ED-4DB2-BD59-A6C34878D82A}">
                    <a16:rowId xmlns:a16="http://schemas.microsoft.com/office/drawing/2014/main" val="40875872"/>
                  </a:ext>
                </a:extLst>
              </a:tr>
              <a:tr h="267284">
                <a:tc>
                  <a:txBody>
                    <a:bodyPr/>
                    <a:lstStyle/>
                    <a:p>
                      <a:pPr algn="l" fontAlgn="ctr"/>
                      <a:r>
                        <a:rPr lang="en-US" sz="1000" dirty="0">
                          <a:effectLst/>
                        </a:rPr>
                        <a:t>email</a:t>
                      </a:r>
                      <a:endParaRPr lang="en-US" sz="1000" b="0" dirty="0">
                        <a:solidFill>
                          <a:srgbClr val="3E3E40"/>
                        </a:solidFill>
                        <a:effectLst/>
                        <a:latin typeface="inherit"/>
                      </a:endParaRPr>
                    </a:p>
                  </a:txBody>
                  <a:tcPr anchor="ctr"/>
                </a:tc>
                <a:tc>
                  <a:txBody>
                    <a:bodyPr/>
                    <a:lstStyle/>
                    <a:p>
                      <a:pPr algn="l" fontAlgn="ctr"/>
                      <a:r>
                        <a:rPr lang="en-US" sz="1000">
                          <a:effectLst/>
                        </a:rPr>
                        <a:t>weekly-newsletter</a:t>
                      </a:r>
                      <a:endParaRPr lang="en-US" sz="1000" b="0">
                        <a:solidFill>
                          <a:srgbClr val="3E3E40"/>
                        </a:solidFill>
                        <a:effectLst/>
                        <a:latin typeface="inherit"/>
                      </a:endParaRPr>
                    </a:p>
                  </a:txBody>
                  <a:tcPr anchor="ctr"/>
                </a:tc>
                <a:tc>
                  <a:txBody>
                    <a:bodyPr/>
                    <a:lstStyle/>
                    <a:p>
                      <a:pPr algn="r" fontAlgn="ctr"/>
                      <a:r>
                        <a:rPr lang="en-US" sz="1000" dirty="0">
                          <a:effectLst/>
                        </a:rPr>
                        <a:t>447</a:t>
                      </a:r>
                      <a:endParaRPr lang="en-US" sz="1000" b="0" dirty="0">
                        <a:solidFill>
                          <a:srgbClr val="3E3E40"/>
                        </a:solidFill>
                        <a:effectLst/>
                        <a:latin typeface="inherit"/>
                      </a:endParaRPr>
                    </a:p>
                  </a:txBody>
                  <a:tcPr anchor="ctr"/>
                </a:tc>
                <a:extLst>
                  <a:ext uri="{0D108BD9-81ED-4DB2-BD59-A6C34878D82A}">
                    <a16:rowId xmlns:a16="http://schemas.microsoft.com/office/drawing/2014/main" val="1632929197"/>
                  </a:ext>
                </a:extLst>
              </a:tr>
              <a:tr h="267284">
                <a:tc>
                  <a:txBody>
                    <a:bodyPr/>
                    <a:lstStyle/>
                    <a:p>
                      <a:pPr algn="l" fontAlgn="ctr"/>
                      <a:r>
                        <a:rPr lang="en-US" sz="1000">
                          <a:effectLst/>
                        </a:rPr>
                        <a:t>facebook</a:t>
                      </a:r>
                      <a:endParaRPr lang="en-US" sz="1000" b="0">
                        <a:solidFill>
                          <a:srgbClr val="3E3E40"/>
                        </a:solidFill>
                        <a:effectLst/>
                        <a:latin typeface="inherit"/>
                      </a:endParaRPr>
                    </a:p>
                  </a:txBody>
                  <a:tcPr anchor="ctr"/>
                </a:tc>
                <a:tc>
                  <a:txBody>
                    <a:bodyPr/>
                    <a:lstStyle/>
                    <a:p>
                      <a:pPr algn="l" fontAlgn="ctr"/>
                      <a:r>
                        <a:rPr lang="en-US" sz="1000">
                          <a:effectLst/>
                        </a:rPr>
                        <a:t>retargetting-ad</a:t>
                      </a:r>
                      <a:endParaRPr lang="en-US" sz="1000" b="0">
                        <a:solidFill>
                          <a:srgbClr val="3E3E40"/>
                        </a:solidFill>
                        <a:effectLst/>
                        <a:latin typeface="inherit"/>
                      </a:endParaRPr>
                    </a:p>
                  </a:txBody>
                  <a:tcPr anchor="ctr"/>
                </a:tc>
                <a:tc>
                  <a:txBody>
                    <a:bodyPr/>
                    <a:lstStyle/>
                    <a:p>
                      <a:pPr algn="r" fontAlgn="ctr"/>
                      <a:r>
                        <a:rPr lang="en-US" sz="1000" dirty="0">
                          <a:effectLst/>
                        </a:rPr>
                        <a:t>443</a:t>
                      </a:r>
                      <a:endParaRPr lang="en-US" sz="1000" b="0" dirty="0">
                        <a:solidFill>
                          <a:srgbClr val="3E3E40"/>
                        </a:solidFill>
                        <a:effectLst/>
                        <a:latin typeface="inherit"/>
                      </a:endParaRPr>
                    </a:p>
                  </a:txBody>
                  <a:tcPr anchor="ctr"/>
                </a:tc>
                <a:extLst>
                  <a:ext uri="{0D108BD9-81ED-4DB2-BD59-A6C34878D82A}">
                    <a16:rowId xmlns:a16="http://schemas.microsoft.com/office/drawing/2014/main" val="1777503841"/>
                  </a:ext>
                </a:extLst>
              </a:tr>
              <a:tr h="267284">
                <a:tc>
                  <a:txBody>
                    <a:bodyPr/>
                    <a:lstStyle/>
                    <a:p>
                      <a:pPr algn="l" fontAlgn="ctr"/>
                      <a:r>
                        <a:rPr lang="en-US" sz="1000">
                          <a:effectLst/>
                        </a:rPr>
                        <a:t>email</a:t>
                      </a:r>
                      <a:endParaRPr lang="en-US" sz="1000" b="0">
                        <a:solidFill>
                          <a:srgbClr val="3E3E40"/>
                        </a:solidFill>
                        <a:effectLst/>
                        <a:latin typeface="inherit"/>
                      </a:endParaRPr>
                    </a:p>
                  </a:txBody>
                  <a:tcPr anchor="ctr"/>
                </a:tc>
                <a:tc>
                  <a:txBody>
                    <a:bodyPr/>
                    <a:lstStyle/>
                    <a:p>
                      <a:pPr algn="l" fontAlgn="ctr"/>
                      <a:r>
                        <a:rPr lang="en-US" sz="1000">
                          <a:effectLst/>
                        </a:rPr>
                        <a:t>retargetting-campaign</a:t>
                      </a:r>
                      <a:endParaRPr lang="en-US" sz="1000" b="0">
                        <a:solidFill>
                          <a:srgbClr val="3E3E40"/>
                        </a:solidFill>
                        <a:effectLst/>
                        <a:latin typeface="inherit"/>
                      </a:endParaRPr>
                    </a:p>
                  </a:txBody>
                  <a:tcPr anchor="ctr"/>
                </a:tc>
                <a:tc>
                  <a:txBody>
                    <a:bodyPr/>
                    <a:lstStyle/>
                    <a:p>
                      <a:pPr algn="r" fontAlgn="ctr"/>
                      <a:r>
                        <a:rPr lang="en-US" sz="1000" dirty="0">
                          <a:effectLst/>
                        </a:rPr>
                        <a:t>245</a:t>
                      </a:r>
                      <a:endParaRPr lang="en-US" sz="1000" b="0" dirty="0">
                        <a:solidFill>
                          <a:srgbClr val="3E3E40"/>
                        </a:solidFill>
                        <a:effectLst/>
                        <a:latin typeface="inherit"/>
                      </a:endParaRPr>
                    </a:p>
                  </a:txBody>
                  <a:tcPr anchor="ctr"/>
                </a:tc>
                <a:extLst>
                  <a:ext uri="{0D108BD9-81ED-4DB2-BD59-A6C34878D82A}">
                    <a16:rowId xmlns:a16="http://schemas.microsoft.com/office/drawing/2014/main" val="885174208"/>
                  </a:ext>
                </a:extLst>
              </a:tr>
              <a:tr h="267284">
                <a:tc>
                  <a:txBody>
                    <a:bodyPr/>
                    <a:lstStyle/>
                    <a:p>
                      <a:pPr algn="l" fontAlgn="ctr"/>
                      <a:r>
                        <a:rPr lang="en-US" sz="1000">
                          <a:effectLst/>
                        </a:rPr>
                        <a:t>nytimes</a:t>
                      </a:r>
                      <a:endParaRPr lang="en-US" sz="1000" b="0">
                        <a:solidFill>
                          <a:srgbClr val="3E3E40"/>
                        </a:solidFill>
                        <a:effectLst/>
                        <a:latin typeface="inherit"/>
                      </a:endParaRPr>
                    </a:p>
                  </a:txBody>
                  <a:tcPr anchor="ctr"/>
                </a:tc>
                <a:tc>
                  <a:txBody>
                    <a:bodyPr/>
                    <a:lstStyle/>
                    <a:p>
                      <a:pPr algn="l" fontAlgn="ctr"/>
                      <a:r>
                        <a:rPr lang="en-US" sz="1000">
                          <a:effectLst/>
                        </a:rPr>
                        <a:t>getting-to-know-cool-tshirts</a:t>
                      </a:r>
                      <a:endParaRPr lang="en-US" sz="1000" b="0">
                        <a:solidFill>
                          <a:srgbClr val="3E3E40"/>
                        </a:solidFill>
                        <a:effectLst/>
                        <a:latin typeface="inherit"/>
                      </a:endParaRPr>
                    </a:p>
                  </a:txBody>
                  <a:tcPr anchor="ctr"/>
                </a:tc>
                <a:tc>
                  <a:txBody>
                    <a:bodyPr/>
                    <a:lstStyle/>
                    <a:p>
                      <a:pPr algn="r" fontAlgn="ctr"/>
                      <a:r>
                        <a:rPr lang="en-US" sz="1000" dirty="0">
                          <a:effectLst/>
                        </a:rPr>
                        <a:t>232</a:t>
                      </a:r>
                      <a:endParaRPr lang="en-US" sz="1000" b="0" dirty="0">
                        <a:solidFill>
                          <a:srgbClr val="3E3E40"/>
                        </a:solidFill>
                        <a:effectLst/>
                        <a:latin typeface="inherit"/>
                      </a:endParaRPr>
                    </a:p>
                  </a:txBody>
                  <a:tcPr anchor="ctr"/>
                </a:tc>
                <a:extLst>
                  <a:ext uri="{0D108BD9-81ED-4DB2-BD59-A6C34878D82A}">
                    <a16:rowId xmlns:a16="http://schemas.microsoft.com/office/drawing/2014/main" val="900398932"/>
                  </a:ext>
                </a:extLst>
              </a:tr>
              <a:tr h="267284">
                <a:tc>
                  <a:txBody>
                    <a:bodyPr/>
                    <a:lstStyle/>
                    <a:p>
                      <a:pPr algn="l" fontAlgn="ctr"/>
                      <a:r>
                        <a:rPr lang="en-US" sz="1000">
                          <a:effectLst/>
                        </a:rPr>
                        <a:t>buzzfeed</a:t>
                      </a:r>
                      <a:endParaRPr lang="en-US" sz="1000" b="0">
                        <a:solidFill>
                          <a:srgbClr val="3E3E40"/>
                        </a:solidFill>
                        <a:effectLst/>
                        <a:latin typeface="inherit"/>
                      </a:endParaRPr>
                    </a:p>
                  </a:txBody>
                  <a:tcPr anchor="ctr"/>
                </a:tc>
                <a:tc>
                  <a:txBody>
                    <a:bodyPr/>
                    <a:lstStyle/>
                    <a:p>
                      <a:pPr algn="l" fontAlgn="ctr"/>
                      <a:r>
                        <a:rPr lang="en-US" sz="1000">
                          <a:effectLst/>
                        </a:rPr>
                        <a:t>ten-crazy-cool-tshirts-facts</a:t>
                      </a:r>
                      <a:endParaRPr lang="en-US" sz="1000" b="0">
                        <a:solidFill>
                          <a:srgbClr val="3E3E40"/>
                        </a:solidFill>
                        <a:effectLst/>
                        <a:latin typeface="inherit"/>
                      </a:endParaRPr>
                    </a:p>
                  </a:txBody>
                  <a:tcPr anchor="ctr"/>
                </a:tc>
                <a:tc>
                  <a:txBody>
                    <a:bodyPr/>
                    <a:lstStyle/>
                    <a:p>
                      <a:pPr algn="r" fontAlgn="ctr"/>
                      <a:r>
                        <a:rPr lang="en-US" sz="1000" dirty="0">
                          <a:effectLst/>
                        </a:rPr>
                        <a:t>190</a:t>
                      </a:r>
                      <a:endParaRPr lang="en-US" sz="1000" b="0" dirty="0">
                        <a:solidFill>
                          <a:srgbClr val="3E3E40"/>
                        </a:solidFill>
                        <a:effectLst/>
                        <a:latin typeface="inherit"/>
                      </a:endParaRPr>
                    </a:p>
                  </a:txBody>
                  <a:tcPr anchor="ctr"/>
                </a:tc>
                <a:extLst>
                  <a:ext uri="{0D108BD9-81ED-4DB2-BD59-A6C34878D82A}">
                    <a16:rowId xmlns:a16="http://schemas.microsoft.com/office/drawing/2014/main" val="3404252421"/>
                  </a:ext>
                </a:extLst>
              </a:tr>
              <a:tr h="267284">
                <a:tc>
                  <a:txBody>
                    <a:bodyPr/>
                    <a:lstStyle/>
                    <a:p>
                      <a:pPr algn="l" fontAlgn="ctr"/>
                      <a:r>
                        <a:rPr lang="en-US" sz="1000">
                          <a:effectLst/>
                        </a:rPr>
                        <a:t>medium</a:t>
                      </a:r>
                      <a:endParaRPr lang="en-US" sz="1000" b="0">
                        <a:solidFill>
                          <a:srgbClr val="3E3E40"/>
                        </a:solidFill>
                        <a:effectLst/>
                        <a:latin typeface="inherit"/>
                      </a:endParaRPr>
                    </a:p>
                  </a:txBody>
                  <a:tcPr anchor="ctr"/>
                </a:tc>
                <a:tc>
                  <a:txBody>
                    <a:bodyPr/>
                    <a:lstStyle/>
                    <a:p>
                      <a:pPr algn="l" fontAlgn="ctr"/>
                      <a:r>
                        <a:rPr lang="en-US" sz="1000" dirty="0">
                          <a:effectLst/>
                        </a:rPr>
                        <a:t>interview-with-cool-</a:t>
                      </a:r>
                      <a:r>
                        <a:rPr lang="en-US" sz="1000" dirty="0" err="1">
                          <a:effectLst/>
                        </a:rPr>
                        <a:t>tshirts</a:t>
                      </a:r>
                      <a:r>
                        <a:rPr lang="en-US" sz="1000" dirty="0">
                          <a:effectLst/>
                        </a:rPr>
                        <a:t>-founder</a:t>
                      </a:r>
                      <a:endParaRPr lang="en-US" sz="1000" b="0" dirty="0">
                        <a:solidFill>
                          <a:srgbClr val="3E3E40"/>
                        </a:solidFill>
                        <a:effectLst/>
                        <a:latin typeface="inherit"/>
                      </a:endParaRPr>
                    </a:p>
                  </a:txBody>
                  <a:tcPr anchor="ctr"/>
                </a:tc>
                <a:tc>
                  <a:txBody>
                    <a:bodyPr/>
                    <a:lstStyle/>
                    <a:p>
                      <a:pPr algn="r" fontAlgn="ctr"/>
                      <a:r>
                        <a:rPr lang="en-US" sz="1000" dirty="0">
                          <a:effectLst/>
                        </a:rPr>
                        <a:t>184</a:t>
                      </a:r>
                      <a:endParaRPr lang="en-US" sz="1000" b="0" dirty="0">
                        <a:solidFill>
                          <a:srgbClr val="3E3E40"/>
                        </a:solidFill>
                        <a:effectLst/>
                        <a:latin typeface="inherit"/>
                      </a:endParaRPr>
                    </a:p>
                  </a:txBody>
                  <a:tcPr anchor="ctr"/>
                </a:tc>
                <a:extLst>
                  <a:ext uri="{0D108BD9-81ED-4DB2-BD59-A6C34878D82A}">
                    <a16:rowId xmlns:a16="http://schemas.microsoft.com/office/drawing/2014/main" val="567237504"/>
                  </a:ext>
                </a:extLst>
              </a:tr>
              <a:tr h="267284">
                <a:tc>
                  <a:txBody>
                    <a:bodyPr/>
                    <a:lstStyle/>
                    <a:p>
                      <a:pPr algn="l" fontAlgn="ctr"/>
                      <a:r>
                        <a:rPr lang="en-US" sz="1000">
                          <a:effectLst/>
                        </a:rPr>
                        <a:t>google</a:t>
                      </a:r>
                      <a:endParaRPr lang="en-US" sz="1000" b="0">
                        <a:solidFill>
                          <a:srgbClr val="3E3E40"/>
                        </a:solidFill>
                        <a:effectLst/>
                        <a:latin typeface="inherit"/>
                      </a:endParaRPr>
                    </a:p>
                  </a:txBody>
                  <a:tcPr anchor="ctr"/>
                </a:tc>
                <a:tc>
                  <a:txBody>
                    <a:bodyPr/>
                    <a:lstStyle/>
                    <a:p>
                      <a:pPr algn="l" fontAlgn="ctr"/>
                      <a:r>
                        <a:rPr lang="en-US" sz="1000">
                          <a:effectLst/>
                        </a:rPr>
                        <a:t>paid-search</a:t>
                      </a:r>
                      <a:endParaRPr lang="en-US" sz="1000" b="0">
                        <a:solidFill>
                          <a:srgbClr val="3E3E40"/>
                        </a:solidFill>
                        <a:effectLst/>
                        <a:latin typeface="inherit"/>
                      </a:endParaRPr>
                    </a:p>
                  </a:txBody>
                  <a:tcPr anchor="ctr"/>
                </a:tc>
                <a:tc>
                  <a:txBody>
                    <a:bodyPr/>
                    <a:lstStyle/>
                    <a:p>
                      <a:pPr algn="r" fontAlgn="ctr"/>
                      <a:r>
                        <a:rPr lang="en-US" sz="1000" dirty="0">
                          <a:effectLst/>
                        </a:rPr>
                        <a:t>178</a:t>
                      </a:r>
                      <a:endParaRPr lang="en-US" sz="1000" b="0" dirty="0">
                        <a:solidFill>
                          <a:srgbClr val="3E3E40"/>
                        </a:solidFill>
                        <a:effectLst/>
                        <a:latin typeface="inherit"/>
                      </a:endParaRPr>
                    </a:p>
                  </a:txBody>
                  <a:tcPr anchor="ctr"/>
                </a:tc>
                <a:extLst>
                  <a:ext uri="{0D108BD9-81ED-4DB2-BD59-A6C34878D82A}">
                    <a16:rowId xmlns:a16="http://schemas.microsoft.com/office/drawing/2014/main" val="2416567825"/>
                  </a:ext>
                </a:extLst>
              </a:tr>
              <a:tr h="267284">
                <a:tc>
                  <a:txBody>
                    <a:bodyPr/>
                    <a:lstStyle/>
                    <a:p>
                      <a:pPr algn="l" fontAlgn="ctr"/>
                      <a:r>
                        <a:rPr lang="en-US" sz="1000">
                          <a:effectLst/>
                        </a:rPr>
                        <a:t>google</a:t>
                      </a:r>
                      <a:endParaRPr lang="en-US" sz="1000" b="0">
                        <a:solidFill>
                          <a:srgbClr val="3E3E40"/>
                        </a:solidFill>
                        <a:effectLst/>
                        <a:latin typeface="inherit"/>
                      </a:endParaRPr>
                    </a:p>
                  </a:txBody>
                  <a:tcPr anchor="ctr"/>
                </a:tc>
                <a:tc>
                  <a:txBody>
                    <a:bodyPr/>
                    <a:lstStyle/>
                    <a:p>
                      <a:pPr algn="l" fontAlgn="ctr"/>
                      <a:r>
                        <a:rPr lang="en-US" sz="1000">
                          <a:effectLst/>
                        </a:rPr>
                        <a:t>cool-tshirts-search</a:t>
                      </a:r>
                      <a:endParaRPr lang="en-US" sz="1000" b="0">
                        <a:solidFill>
                          <a:srgbClr val="3E3E40"/>
                        </a:solidFill>
                        <a:effectLst/>
                        <a:latin typeface="inherit"/>
                      </a:endParaRPr>
                    </a:p>
                  </a:txBody>
                  <a:tcPr anchor="ctr"/>
                </a:tc>
                <a:tc>
                  <a:txBody>
                    <a:bodyPr/>
                    <a:lstStyle/>
                    <a:p>
                      <a:pPr algn="r" fontAlgn="ctr"/>
                      <a:r>
                        <a:rPr lang="en-US" sz="1000" dirty="0">
                          <a:effectLst/>
                        </a:rPr>
                        <a:t>60</a:t>
                      </a:r>
                      <a:endParaRPr lang="en-US" sz="1000" b="0" dirty="0">
                        <a:solidFill>
                          <a:srgbClr val="3E3E40"/>
                        </a:solidFill>
                        <a:effectLst/>
                        <a:latin typeface="inherit"/>
                      </a:endParaRPr>
                    </a:p>
                  </a:txBody>
                  <a:tcPr anchor="ctr"/>
                </a:tc>
                <a:extLst>
                  <a:ext uri="{0D108BD9-81ED-4DB2-BD59-A6C34878D82A}">
                    <a16:rowId xmlns:a16="http://schemas.microsoft.com/office/drawing/2014/main" val="2007195012"/>
                  </a:ext>
                </a:extLst>
              </a:tr>
            </a:tbl>
          </a:graphicData>
        </a:graphic>
      </p:graphicFrame>
      <p:sp>
        <p:nvSpPr>
          <p:cNvPr id="9" name="Rectangle 1">
            <a:extLst>
              <a:ext uri="{FF2B5EF4-FFF2-40B4-BE49-F238E27FC236}">
                <a16:creationId xmlns:a16="http://schemas.microsoft.com/office/drawing/2014/main" id="{A4E72740-9A5B-420F-8FA4-165AF72C067A}"/>
              </a:ext>
            </a:extLst>
          </p:cNvPr>
          <p:cNvSpPr>
            <a:spLocks noChangeArrowheads="1"/>
          </p:cNvSpPr>
          <p:nvPr/>
        </p:nvSpPr>
        <p:spPr bwMode="auto">
          <a:xfrm>
            <a:off x="0" y="-153888"/>
            <a:ext cx="65" cy="307777"/>
          </a:xfrm>
          <a:prstGeom prst="rect">
            <a:avLst/>
          </a:prstGeom>
          <a:solidFill>
            <a:srgbClr val="152B3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Oxygen"/>
              </a:rPr>
            </a:br>
            <a:endParaRPr kumimoji="0" lang="en-US" altLang="en-US" sz="1000" b="0" i="0" u="none" strike="noStrike" cap="none" normalizeH="0" baseline="0">
              <a:ln>
                <a:noFill/>
              </a:ln>
              <a:solidFill>
                <a:schemeClr val="tx1"/>
              </a:solidFill>
              <a:effectLst/>
              <a:latin typeface="Arial" panose="020B0604020202020204" pitchFamily="34" charset="0"/>
            </a:endParaRPr>
          </a:p>
        </p:txBody>
      </p:sp>
      <p:pic>
        <p:nvPicPr>
          <p:cNvPr id="14" name="Content Placeholder 13">
            <a:extLst>
              <a:ext uri="{FF2B5EF4-FFF2-40B4-BE49-F238E27FC236}">
                <a16:creationId xmlns:a16="http://schemas.microsoft.com/office/drawing/2014/main" id="{E0FF7E07-2213-4858-8FEF-C1CF3F834AC2}"/>
              </a:ext>
            </a:extLst>
          </p:cNvPr>
          <p:cNvPicPr>
            <a:picLocks noGrp="1" noChangeAspect="1"/>
          </p:cNvPicPr>
          <p:nvPr>
            <p:ph sz="half" idx="2"/>
          </p:nvPr>
        </p:nvPicPr>
        <p:blipFill>
          <a:blip r:embed="rId2"/>
          <a:stretch>
            <a:fillRect/>
          </a:stretch>
        </p:blipFill>
        <p:spPr>
          <a:xfrm>
            <a:off x="4380366" y="2088330"/>
            <a:ext cx="3565525" cy="4023949"/>
          </a:xfrm>
          <a:prstGeom prst="rect">
            <a:avLst/>
          </a:prstGeom>
        </p:spPr>
      </p:pic>
      <p:sp>
        <p:nvSpPr>
          <p:cNvPr id="16" name="TextBox 15">
            <a:extLst>
              <a:ext uri="{FF2B5EF4-FFF2-40B4-BE49-F238E27FC236}">
                <a16:creationId xmlns:a16="http://schemas.microsoft.com/office/drawing/2014/main" id="{60A4BAAA-305C-4EF4-9EEC-74FFCCA1846E}"/>
              </a:ext>
            </a:extLst>
          </p:cNvPr>
          <p:cNvSpPr txBox="1"/>
          <p:nvPr/>
        </p:nvSpPr>
        <p:spPr>
          <a:xfrm>
            <a:off x="8178800" y="6157974"/>
            <a:ext cx="3468156" cy="369332"/>
          </a:xfrm>
          <a:prstGeom prst="rect">
            <a:avLst/>
          </a:prstGeom>
          <a:noFill/>
        </p:spPr>
        <p:txBody>
          <a:bodyPr wrap="square" rtlCol="0">
            <a:spAutoFit/>
          </a:bodyPr>
          <a:lstStyle/>
          <a:p>
            <a:r>
              <a:rPr lang="en-US" sz="900" dirty="0"/>
              <a:t>*Note that while prompt did not require addition of ‘Source’ column, the ‘Hint’ under the prompt suggested including it.</a:t>
            </a:r>
          </a:p>
        </p:txBody>
      </p:sp>
      <p:sp>
        <p:nvSpPr>
          <p:cNvPr id="15" name="Footer Placeholder 14">
            <a:extLst>
              <a:ext uri="{FF2B5EF4-FFF2-40B4-BE49-F238E27FC236}">
                <a16:creationId xmlns:a16="http://schemas.microsoft.com/office/drawing/2014/main" id="{B353B7C2-AFA9-4313-9347-B6C77AC7D55E}"/>
              </a:ext>
            </a:extLst>
          </p:cNvPr>
          <p:cNvSpPr>
            <a:spLocks noGrp="1"/>
          </p:cNvSpPr>
          <p:nvPr>
            <p:ph type="ftr" sz="quarter" idx="11"/>
          </p:nvPr>
        </p:nvSpPr>
        <p:spPr/>
        <p:txBody>
          <a:bodyPr/>
          <a:lstStyle/>
          <a:p>
            <a:r>
              <a:rPr lang="en-US"/>
              <a:t>John Janenda | Learn SQL  from Scratch</a:t>
            </a:r>
          </a:p>
        </p:txBody>
      </p:sp>
      <p:sp>
        <p:nvSpPr>
          <p:cNvPr id="18" name="Slide Number Placeholder 17">
            <a:extLst>
              <a:ext uri="{FF2B5EF4-FFF2-40B4-BE49-F238E27FC236}">
                <a16:creationId xmlns:a16="http://schemas.microsoft.com/office/drawing/2014/main" id="{2A141E20-CF7C-45A3-B197-AA87F794E1B9}"/>
              </a:ext>
            </a:extLst>
          </p:cNvPr>
          <p:cNvSpPr>
            <a:spLocks noGrp="1"/>
          </p:cNvSpPr>
          <p:nvPr>
            <p:ph type="sldNum" sz="quarter" idx="12"/>
          </p:nvPr>
        </p:nvSpPr>
        <p:spPr/>
        <p:txBody>
          <a:bodyPr/>
          <a:lstStyle/>
          <a:p>
            <a:fld id="{244786DC-E94A-444B-B9B4-EBA1846C552F}" type="slidenum">
              <a:rPr lang="en-US" smtClean="0"/>
              <a:t>6</a:t>
            </a:fld>
            <a:endParaRPr lang="en-US"/>
          </a:p>
        </p:txBody>
      </p:sp>
    </p:spTree>
    <p:extLst>
      <p:ext uri="{BB962C8B-B14F-4D97-AF65-F5344CB8AC3E}">
        <p14:creationId xmlns:p14="http://schemas.microsoft.com/office/powerpoint/2010/main" val="168256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DFF5-D971-42A8-8845-275999677A78}"/>
              </a:ext>
            </a:extLst>
          </p:cNvPr>
          <p:cNvSpPr>
            <a:spLocks noGrp="1"/>
          </p:cNvSpPr>
          <p:nvPr>
            <p:ph type="title"/>
          </p:nvPr>
        </p:nvSpPr>
        <p:spPr/>
        <p:txBody>
          <a:bodyPr/>
          <a:lstStyle/>
          <a:p>
            <a:r>
              <a:rPr lang="en-US" dirty="0"/>
              <a:t>4.  What is the User Journey? – cont’d</a:t>
            </a:r>
          </a:p>
        </p:txBody>
      </p:sp>
      <p:sp>
        <p:nvSpPr>
          <p:cNvPr id="3" name="Content Placeholder 2">
            <a:extLst>
              <a:ext uri="{FF2B5EF4-FFF2-40B4-BE49-F238E27FC236}">
                <a16:creationId xmlns:a16="http://schemas.microsoft.com/office/drawing/2014/main" id="{C0B0A49A-EBDE-42C8-909C-F0F6CDABC56D}"/>
              </a:ext>
            </a:extLst>
          </p:cNvPr>
          <p:cNvSpPr>
            <a:spLocks noGrp="1"/>
          </p:cNvSpPr>
          <p:nvPr>
            <p:ph sz="half" idx="1"/>
          </p:nvPr>
        </p:nvSpPr>
        <p:spPr>
          <a:xfrm>
            <a:off x="581193" y="2011416"/>
            <a:ext cx="3566160" cy="4254310"/>
          </a:xfrm>
        </p:spPr>
        <p:txBody>
          <a:bodyPr/>
          <a:lstStyle/>
          <a:p>
            <a:pPr marL="342900" indent="-342900">
              <a:buFont typeface="+mj-lt"/>
              <a:buAutoNum type="arabicPeriod" startAt="7"/>
            </a:pPr>
            <a:r>
              <a:rPr lang="en-US" dirty="0"/>
              <a:t>How many visitors make a purchase?</a:t>
            </a:r>
          </a:p>
          <a:p>
            <a:pPr lvl="1"/>
            <a:r>
              <a:rPr lang="en-US" dirty="0"/>
              <a:t>Conversion rate from visitor to ‘customer’ is a solid 18% (361 / 1,979 = 18%)</a:t>
            </a:r>
          </a:p>
          <a:p>
            <a:pPr marL="342900" indent="-342900">
              <a:buFont typeface="+mj-lt"/>
              <a:buAutoNum type="arabicPeriod" startAt="7"/>
            </a:pPr>
            <a:r>
              <a:rPr lang="en-US" dirty="0"/>
              <a:t>How many last touches </a:t>
            </a:r>
            <a:r>
              <a:rPr lang="en-US" i="1" dirty="0"/>
              <a:t>on the purchase page</a:t>
            </a:r>
            <a:r>
              <a:rPr lang="en-US" dirty="0"/>
              <a:t> is each campaign responsible for?</a:t>
            </a:r>
          </a:p>
          <a:p>
            <a:pPr lvl="1"/>
            <a:r>
              <a:rPr lang="en-US" dirty="0"/>
              <a:t>By isolating MAX timestamp where the page visited was the ‘purchase page’ we can identify the sources and campaigns that were responsible for conversion and ultimately revenue for the company.</a:t>
            </a:r>
          </a:p>
          <a:p>
            <a:pPr lvl="1"/>
            <a:r>
              <a:rPr lang="en-US" dirty="0"/>
              <a:t>Again, initial traffic generating campaigns continue to drop in effectiveness</a:t>
            </a:r>
          </a:p>
        </p:txBody>
      </p:sp>
      <p:graphicFrame>
        <p:nvGraphicFramePr>
          <p:cNvPr id="7" name="Table Placeholder 6">
            <a:extLst>
              <a:ext uri="{FF2B5EF4-FFF2-40B4-BE49-F238E27FC236}">
                <a16:creationId xmlns:a16="http://schemas.microsoft.com/office/drawing/2014/main" id="{015E9D28-8204-45E9-9C65-6EFBEFE50959}"/>
              </a:ext>
            </a:extLst>
          </p:cNvPr>
          <p:cNvGraphicFramePr>
            <a:graphicFrameLocks noGrp="1"/>
          </p:cNvGraphicFramePr>
          <p:nvPr>
            <p:ph type="tbl" sz="quarter" idx="13"/>
            <p:extLst>
              <p:ext uri="{D42A27DB-BD31-4B8C-83A1-F6EECF244321}">
                <p14:modId xmlns:p14="http://schemas.microsoft.com/office/powerpoint/2010/main" val="3092032709"/>
              </p:ext>
            </p:extLst>
          </p:nvPr>
        </p:nvGraphicFramePr>
        <p:xfrm>
          <a:off x="8316605" y="2011416"/>
          <a:ext cx="3429412" cy="519018"/>
        </p:xfrm>
        <a:graphic>
          <a:graphicData uri="http://schemas.openxmlformats.org/drawingml/2006/table">
            <a:tbl>
              <a:tblPr firstRow="1" bandRow="1">
                <a:tableStyleId>{10A1B5D5-9B99-4C35-A422-299274C87663}</a:tableStyleId>
              </a:tblPr>
              <a:tblGrid>
                <a:gridCol w="3429412">
                  <a:extLst>
                    <a:ext uri="{9D8B030D-6E8A-4147-A177-3AD203B41FA5}">
                      <a16:colId xmlns:a16="http://schemas.microsoft.com/office/drawing/2014/main" val="513952332"/>
                    </a:ext>
                  </a:extLst>
                </a:gridCol>
              </a:tblGrid>
              <a:tr h="279471">
                <a:tc>
                  <a:txBody>
                    <a:bodyPr/>
                    <a:lstStyle/>
                    <a:p>
                      <a:pPr algn="ctr" fontAlgn="ctr"/>
                      <a:r>
                        <a:rPr lang="en-US" sz="1050" dirty="0">
                          <a:effectLst/>
                        </a:rPr>
                        <a:t>Customers that Purchase</a:t>
                      </a:r>
                      <a:endParaRPr lang="en-US" sz="1050" b="1" dirty="0">
                        <a:solidFill>
                          <a:srgbClr val="3E3E40"/>
                        </a:solidFill>
                        <a:effectLst/>
                        <a:latin typeface="Oxygen"/>
                      </a:endParaRPr>
                    </a:p>
                  </a:txBody>
                  <a:tcPr marL="49906" marR="49906" marT="49906" marB="49906" anchor="ctr"/>
                </a:tc>
                <a:extLst>
                  <a:ext uri="{0D108BD9-81ED-4DB2-BD59-A6C34878D82A}">
                    <a16:rowId xmlns:a16="http://schemas.microsoft.com/office/drawing/2014/main" val="1310627376"/>
                  </a:ext>
                </a:extLst>
              </a:tr>
              <a:tr h="239547">
                <a:tc>
                  <a:txBody>
                    <a:bodyPr/>
                    <a:lstStyle/>
                    <a:p>
                      <a:pPr algn="ctr" fontAlgn="ctr"/>
                      <a:r>
                        <a:rPr lang="en-US" sz="1050" dirty="0">
                          <a:effectLst/>
                        </a:rPr>
                        <a:t>361</a:t>
                      </a:r>
                      <a:endParaRPr lang="en-US" sz="1050" b="0" dirty="0">
                        <a:solidFill>
                          <a:srgbClr val="3E3E40"/>
                        </a:solidFill>
                        <a:effectLst/>
                        <a:latin typeface="inherit"/>
                      </a:endParaRPr>
                    </a:p>
                  </a:txBody>
                  <a:tcPr marL="59887" marR="59887" marT="29943" marB="29943" anchor="ctr"/>
                </a:tc>
                <a:extLst>
                  <a:ext uri="{0D108BD9-81ED-4DB2-BD59-A6C34878D82A}">
                    <a16:rowId xmlns:a16="http://schemas.microsoft.com/office/drawing/2014/main" val="3450982796"/>
                  </a:ext>
                </a:extLst>
              </a:tr>
            </a:tbl>
          </a:graphicData>
        </a:graphic>
      </p:graphicFrame>
      <p:graphicFrame>
        <p:nvGraphicFramePr>
          <p:cNvPr id="9" name="Table 8">
            <a:extLst>
              <a:ext uri="{FF2B5EF4-FFF2-40B4-BE49-F238E27FC236}">
                <a16:creationId xmlns:a16="http://schemas.microsoft.com/office/drawing/2014/main" id="{A885341A-67BA-44C7-991D-21F6F9A23873}"/>
              </a:ext>
            </a:extLst>
          </p:cNvPr>
          <p:cNvGraphicFramePr>
            <a:graphicFrameLocks noGrp="1"/>
          </p:cNvGraphicFramePr>
          <p:nvPr>
            <p:extLst>
              <p:ext uri="{D42A27DB-BD31-4B8C-83A1-F6EECF244321}">
                <p14:modId xmlns:p14="http://schemas.microsoft.com/office/powerpoint/2010/main" val="1341934560"/>
              </p:ext>
            </p:extLst>
          </p:nvPr>
        </p:nvGraphicFramePr>
        <p:xfrm>
          <a:off x="8316605" y="2761329"/>
          <a:ext cx="3429412" cy="3524253"/>
        </p:xfrm>
        <a:graphic>
          <a:graphicData uri="http://schemas.openxmlformats.org/drawingml/2006/table">
            <a:tbl>
              <a:tblPr firstRow="1" bandRow="1">
                <a:tableStyleId>{10A1B5D5-9B99-4C35-A422-299274C87663}</a:tableStyleId>
              </a:tblPr>
              <a:tblGrid>
                <a:gridCol w="671407">
                  <a:extLst>
                    <a:ext uri="{9D8B030D-6E8A-4147-A177-3AD203B41FA5}">
                      <a16:colId xmlns:a16="http://schemas.microsoft.com/office/drawing/2014/main" val="1284731498"/>
                    </a:ext>
                  </a:extLst>
                </a:gridCol>
                <a:gridCol w="2036657">
                  <a:extLst>
                    <a:ext uri="{9D8B030D-6E8A-4147-A177-3AD203B41FA5}">
                      <a16:colId xmlns:a16="http://schemas.microsoft.com/office/drawing/2014/main" val="1085654422"/>
                    </a:ext>
                  </a:extLst>
                </a:gridCol>
                <a:gridCol w="721348">
                  <a:extLst>
                    <a:ext uri="{9D8B030D-6E8A-4147-A177-3AD203B41FA5}">
                      <a16:colId xmlns:a16="http://schemas.microsoft.com/office/drawing/2014/main" val="3210101413"/>
                    </a:ext>
                  </a:extLst>
                </a:gridCol>
              </a:tblGrid>
              <a:tr h="414618">
                <a:tc>
                  <a:txBody>
                    <a:bodyPr/>
                    <a:lstStyle/>
                    <a:p>
                      <a:pPr algn="l" fontAlgn="ctr"/>
                      <a:r>
                        <a:rPr lang="en-US" sz="1000" dirty="0">
                          <a:effectLst/>
                        </a:rPr>
                        <a:t>Source*</a:t>
                      </a:r>
                      <a:endParaRPr lang="en-US" sz="1000" b="1" dirty="0">
                        <a:solidFill>
                          <a:srgbClr val="3E3E40"/>
                        </a:solidFill>
                        <a:effectLst/>
                        <a:latin typeface="Oxygen"/>
                      </a:endParaRPr>
                    </a:p>
                  </a:txBody>
                  <a:tcPr anchor="ctr"/>
                </a:tc>
                <a:tc>
                  <a:txBody>
                    <a:bodyPr/>
                    <a:lstStyle/>
                    <a:p>
                      <a:pPr algn="l" fontAlgn="ctr"/>
                      <a:r>
                        <a:rPr lang="en-US" sz="1000">
                          <a:effectLst/>
                        </a:rPr>
                        <a:t>Campaign</a:t>
                      </a:r>
                      <a:endParaRPr lang="en-US" sz="1000" b="1">
                        <a:solidFill>
                          <a:srgbClr val="3E3E40"/>
                        </a:solidFill>
                        <a:effectLst/>
                        <a:latin typeface="Oxygen"/>
                      </a:endParaRPr>
                    </a:p>
                  </a:txBody>
                  <a:tcPr anchor="ctr"/>
                </a:tc>
                <a:tc>
                  <a:txBody>
                    <a:bodyPr/>
                    <a:lstStyle/>
                    <a:p>
                      <a:pPr algn="r" fontAlgn="ctr"/>
                      <a:r>
                        <a:rPr lang="en-US" sz="1000" dirty="0">
                          <a:effectLst/>
                        </a:rPr>
                        <a:t>Count</a:t>
                      </a:r>
                      <a:endParaRPr lang="en-US" sz="1000" b="1" dirty="0">
                        <a:solidFill>
                          <a:srgbClr val="3E3E40"/>
                        </a:solidFill>
                        <a:effectLst/>
                        <a:latin typeface="Oxygen"/>
                      </a:endParaRPr>
                    </a:p>
                  </a:txBody>
                  <a:tcPr anchor="ctr"/>
                </a:tc>
                <a:extLst>
                  <a:ext uri="{0D108BD9-81ED-4DB2-BD59-A6C34878D82A}">
                    <a16:rowId xmlns:a16="http://schemas.microsoft.com/office/drawing/2014/main" val="3157482876"/>
                  </a:ext>
                </a:extLst>
              </a:tr>
              <a:tr h="355387">
                <a:tc>
                  <a:txBody>
                    <a:bodyPr/>
                    <a:lstStyle/>
                    <a:p>
                      <a:pPr algn="l" fontAlgn="ctr"/>
                      <a:r>
                        <a:rPr lang="en-US" sz="1000">
                          <a:effectLst/>
                        </a:rPr>
                        <a:t>email</a:t>
                      </a:r>
                      <a:endParaRPr lang="en-US" sz="1000" b="0">
                        <a:solidFill>
                          <a:srgbClr val="3E3E40"/>
                        </a:solidFill>
                        <a:effectLst/>
                        <a:latin typeface="inherit"/>
                      </a:endParaRPr>
                    </a:p>
                  </a:txBody>
                  <a:tcPr anchor="ctr"/>
                </a:tc>
                <a:tc>
                  <a:txBody>
                    <a:bodyPr/>
                    <a:lstStyle/>
                    <a:p>
                      <a:pPr algn="l" fontAlgn="ctr"/>
                      <a:r>
                        <a:rPr lang="en-US" sz="1000">
                          <a:effectLst/>
                        </a:rPr>
                        <a:t>weekly-newsletter</a:t>
                      </a:r>
                      <a:endParaRPr lang="en-US" sz="1000" b="0">
                        <a:solidFill>
                          <a:srgbClr val="3E3E40"/>
                        </a:solidFill>
                        <a:effectLst/>
                        <a:latin typeface="inherit"/>
                      </a:endParaRPr>
                    </a:p>
                  </a:txBody>
                  <a:tcPr anchor="ctr"/>
                </a:tc>
                <a:tc>
                  <a:txBody>
                    <a:bodyPr/>
                    <a:lstStyle/>
                    <a:p>
                      <a:pPr algn="r" fontAlgn="ctr"/>
                      <a:r>
                        <a:rPr lang="en-US" sz="1000" dirty="0">
                          <a:effectLst/>
                        </a:rPr>
                        <a:t>115</a:t>
                      </a:r>
                      <a:endParaRPr lang="en-US" sz="1000" b="0" dirty="0">
                        <a:solidFill>
                          <a:srgbClr val="3E3E40"/>
                        </a:solidFill>
                        <a:effectLst/>
                        <a:latin typeface="inherit"/>
                      </a:endParaRPr>
                    </a:p>
                  </a:txBody>
                  <a:tcPr anchor="ctr"/>
                </a:tc>
                <a:extLst>
                  <a:ext uri="{0D108BD9-81ED-4DB2-BD59-A6C34878D82A}">
                    <a16:rowId xmlns:a16="http://schemas.microsoft.com/office/drawing/2014/main" val="13412802"/>
                  </a:ext>
                </a:extLst>
              </a:tr>
              <a:tr h="355387">
                <a:tc>
                  <a:txBody>
                    <a:bodyPr/>
                    <a:lstStyle/>
                    <a:p>
                      <a:pPr algn="l" fontAlgn="ctr"/>
                      <a:r>
                        <a:rPr lang="en-US" sz="1000">
                          <a:effectLst/>
                        </a:rPr>
                        <a:t>facebook</a:t>
                      </a:r>
                      <a:endParaRPr lang="en-US" sz="1000" b="0">
                        <a:solidFill>
                          <a:srgbClr val="3E3E40"/>
                        </a:solidFill>
                        <a:effectLst/>
                        <a:latin typeface="inherit"/>
                      </a:endParaRPr>
                    </a:p>
                  </a:txBody>
                  <a:tcPr anchor="ctr"/>
                </a:tc>
                <a:tc>
                  <a:txBody>
                    <a:bodyPr/>
                    <a:lstStyle/>
                    <a:p>
                      <a:pPr algn="l" fontAlgn="ctr"/>
                      <a:r>
                        <a:rPr lang="en-US" sz="1000">
                          <a:effectLst/>
                        </a:rPr>
                        <a:t>retargetting-ad</a:t>
                      </a:r>
                      <a:endParaRPr lang="en-US" sz="1000" b="0">
                        <a:solidFill>
                          <a:srgbClr val="3E3E40"/>
                        </a:solidFill>
                        <a:effectLst/>
                        <a:latin typeface="inherit"/>
                      </a:endParaRPr>
                    </a:p>
                  </a:txBody>
                  <a:tcPr anchor="ctr"/>
                </a:tc>
                <a:tc>
                  <a:txBody>
                    <a:bodyPr/>
                    <a:lstStyle/>
                    <a:p>
                      <a:pPr algn="r" fontAlgn="ctr"/>
                      <a:r>
                        <a:rPr lang="en-US" sz="1000" dirty="0">
                          <a:effectLst/>
                        </a:rPr>
                        <a:t>113</a:t>
                      </a:r>
                      <a:endParaRPr lang="en-US" sz="1000" b="0" dirty="0">
                        <a:solidFill>
                          <a:srgbClr val="3E3E40"/>
                        </a:solidFill>
                        <a:effectLst/>
                        <a:latin typeface="inherit"/>
                      </a:endParaRPr>
                    </a:p>
                  </a:txBody>
                  <a:tcPr anchor="ctr"/>
                </a:tc>
                <a:extLst>
                  <a:ext uri="{0D108BD9-81ED-4DB2-BD59-A6C34878D82A}">
                    <a16:rowId xmlns:a16="http://schemas.microsoft.com/office/drawing/2014/main" val="2427237782"/>
                  </a:ext>
                </a:extLst>
              </a:tr>
              <a:tr h="355387">
                <a:tc>
                  <a:txBody>
                    <a:bodyPr/>
                    <a:lstStyle/>
                    <a:p>
                      <a:pPr algn="l" fontAlgn="ctr"/>
                      <a:r>
                        <a:rPr lang="en-US" sz="1000">
                          <a:effectLst/>
                        </a:rPr>
                        <a:t>email</a:t>
                      </a:r>
                      <a:endParaRPr lang="en-US" sz="1000" b="0">
                        <a:solidFill>
                          <a:srgbClr val="3E3E40"/>
                        </a:solidFill>
                        <a:effectLst/>
                        <a:latin typeface="inherit"/>
                      </a:endParaRPr>
                    </a:p>
                  </a:txBody>
                  <a:tcPr anchor="ctr"/>
                </a:tc>
                <a:tc>
                  <a:txBody>
                    <a:bodyPr/>
                    <a:lstStyle/>
                    <a:p>
                      <a:pPr algn="l" fontAlgn="ctr"/>
                      <a:r>
                        <a:rPr lang="en-US" sz="1000">
                          <a:effectLst/>
                        </a:rPr>
                        <a:t>retargetting-campaign</a:t>
                      </a:r>
                      <a:endParaRPr lang="en-US" sz="1000" b="0">
                        <a:solidFill>
                          <a:srgbClr val="3E3E40"/>
                        </a:solidFill>
                        <a:effectLst/>
                        <a:latin typeface="inherit"/>
                      </a:endParaRPr>
                    </a:p>
                  </a:txBody>
                  <a:tcPr anchor="ctr"/>
                </a:tc>
                <a:tc>
                  <a:txBody>
                    <a:bodyPr/>
                    <a:lstStyle/>
                    <a:p>
                      <a:pPr algn="r" fontAlgn="ctr"/>
                      <a:r>
                        <a:rPr lang="en-US" sz="1000" dirty="0">
                          <a:effectLst/>
                        </a:rPr>
                        <a:t>54</a:t>
                      </a:r>
                      <a:endParaRPr lang="en-US" sz="1000" b="0" dirty="0">
                        <a:solidFill>
                          <a:srgbClr val="3E3E40"/>
                        </a:solidFill>
                        <a:effectLst/>
                        <a:latin typeface="inherit"/>
                      </a:endParaRPr>
                    </a:p>
                  </a:txBody>
                  <a:tcPr anchor="ctr"/>
                </a:tc>
                <a:extLst>
                  <a:ext uri="{0D108BD9-81ED-4DB2-BD59-A6C34878D82A}">
                    <a16:rowId xmlns:a16="http://schemas.microsoft.com/office/drawing/2014/main" val="4105466656"/>
                  </a:ext>
                </a:extLst>
              </a:tr>
              <a:tr h="355387">
                <a:tc>
                  <a:txBody>
                    <a:bodyPr/>
                    <a:lstStyle/>
                    <a:p>
                      <a:pPr algn="l" fontAlgn="ctr"/>
                      <a:r>
                        <a:rPr lang="en-US" sz="1000">
                          <a:effectLst/>
                        </a:rPr>
                        <a:t>google</a:t>
                      </a:r>
                      <a:endParaRPr lang="en-US" sz="1000" b="0">
                        <a:solidFill>
                          <a:srgbClr val="3E3E40"/>
                        </a:solidFill>
                        <a:effectLst/>
                        <a:latin typeface="inherit"/>
                      </a:endParaRPr>
                    </a:p>
                  </a:txBody>
                  <a:tcPr anchor="ctr"/>
                </a:tc>
                <a:tc>
                  <a:txBody>
                    <a:bodyPr/>
                    <a:lstStyle/>
                    <a:p>
                      <a:pPr algn="l" fontAlgn="ctr"/>
                      <a:r>
                        <a:rPr lang="en-US" sz="1000">
                          <a:effectLst/>
                        </a:rPr>
                        <a:t>paid-search</a:t>
                      </a:r>
                      <a:endParaRPr lang="en-US" sz="1000" b="0">
                        <a:solidFill>
                          <a:srgbClr val="3E3E40"/>
                        </a:solidFill>
                        <a:effectLst/>
                        <a:latin typeface="inherit"/>
                      </a:endParaRPr>
                    </a:p>
                  </a:txBody>
                  <a:tcPr anchor="ctr"/>
                </a:tc>
                <a:tc>
                  <a:txBody>
                    <a:bodyPr/>
                    <a:lstStyle/>
                    <a:p>
                      <a:pPr algn="r" fontAlgn="ctr"/>
                      <a:r>
                        <a:rPr lang="en-US" sz="1000" dirty="0">
                          <a:effectLst/>
                        </a:rPr>
                        <a:t>52</a:t>
                      </a:r>
                      <a:endParaRPr lang="en-US" sz="1000" b="0" dirty="0">
                        <a:solidFill>
                          <a:srgbClr val="3E3E40"/>
                        </a:solidFill>
                        <a:effectLst/>
                        <a:latin typeface="inherit"/>
                      </a:endParaRPr>
                    </a:p>
                  </a:txBody>
                  <a:tcPr anchor="ctr"/>
                </a:tc>
                <a:extLst>
                  <a:ext uri="{0D108BD9-81ED-4DB2-BD59-A6C34878D82A}">
                    <a16:rowId xmlns:a16="http://schemas.microsoft.com/office/drawing/2014/main" val="2190022926"/>
                  </a:ext>
                </a:extLst>
              </a:tr>
              <a:tr h="355387">
                <a:tc>
                  <a:txBody>
                    <a:bodyPr/>
                    <a:lstStyle/>
                    <a:p>
                      <a:pPr algn="l" fontAlgn="ctr"/>
                      <a:r>
                        <a:rPr lang="en-US" sz="1000">
                          <a:effectLst/>
                        </a:rPr>
                        <a:t>buzzfeed</a:t>
                      </a:r>
                      <a:endParaRPr lang="en-US" sz="1000" b="0">
                        <a:solidFill>
                          <a:srgbClr val="3E3E40"/>
                        </a:solidFill>
                        <a:effectLst/>
                        <a:latin typeface="inherit"/>
                      </a:endParaRPr>
                    </a:p>
                  </a:txBody>
                  <a:tcPr anchor="ctr"/>
                </a:tc>
                <a:tc>
                  <a:txBody>
                    <a:bodyPr/>
                    <a:lstStyle/>
                    <a:p>
                      <a:pPr algn="l" fontAlgn="ctr"/>
                      <a:r>
                        <a:rPr lang="en-US" sz="1000">
                          <a:effectLst/>
                        </a:rPr>
                        <a:t>ten-crazy-cool-tshirts-facts</a:t>
                      </a:r>
                      <a:endParaRPr lang="en-US" sz="1000" b="0">
                        <a:solidFill>
                          <a:srgbClr val="3E3E40"/>
                        </a:solidFill>
                        <a:effectLst/>
                        <a:latin typeface="inherit"/>
                      </a:endParaRPr>
                    </a:p>
                  </a:txBody>
                  <a:tcPr anchor="ctr"/>
                </a:tc>
                <a:tc>
                  <a:txBody>
                    <a:bodyPr/>
                    <a:lstStyle/>
                    <a:p>
                      <a:pPr algn="r" fontAlgn="ctr"/>
                      <a:r>
                        <a:rPr lang="en-US" sz="1000" dirty="0">
                          <a:effectLst/>
                        </a:rPr>
                        <a:t>9</a:t>
                      </a:r>
                      <a:endParaRPr lang="en-US" sz="1000" b="0" dirty="0">
                        <a:solidFill>
                          <a:srgbClr val="3E3E40"/>
                        </a:solidFill>
                        <a:effectLst/>
                        <a:latin typeface="inherit"/>
                      </a:endParaRPr>
                    </a:p>
                  </a:txBody>
                  <a:tcPr anchor="ctr"/>
                </a:tc>
                <a:extLst>
                  <a:ext uri="{0D108BD9-81ED-4DB2-BD59-A6C34878D82A}">
                    <a16:rowId xmlns:a16="http://schemas.microsoft.com/office/drawing/2014/main" val="1769652954"/>
                  </a:ext>
                </a:extLst>
              </a:tr>
              <a:tr h="355387">
                <a:tc>
                  <a:txBody>
                    <a:bodyPr/>
                    <a:lstStyle/>
                    <a:p>
                      <a:pPr algn="l" fontAlgn="ctr"/>
                      <a:r>
                        <a:rPr lang="en-US" sz="1000">
                          <a:effectLst/>
                        </a:rPr>
                        <a:t>nytimes</a:t>
                      </a:r>
                      <a:endParaRPr lang="en-US" sz="1000" b="0">
                        <a:solidFill>
                          <a:srgbClr val="3E3E40"/>
                        </a:solidFill>
                        <a:effectLst/>
                        <a:latin typeface="inherit"/>
                      </a:endParaRPr>
                    </a:p>
                  </a:txBody>
                  <a:tcPr anchor="ctr"/>
                </a:tc>
                <a:tc>
                  <a:txBody>
                    <a:bodyPr/>
                    <a:lstStyle/>
                    <a:p>
                      <a:pPr algn="l" fontAlgn="ctr"/>
                      <a:r>
                        <a:rPr lang="en-US" sz="1000">
                          <a:effectLst/>
                        </a:rPr>
                        <a:t>getting-to-know-cool-tshirts</a:t>
                      </a:r>
                      <a:endParaRPr lang="en-US" sz="1000" b="0">
                        <a:solidFill>
                          <a:srgbClr val="3E3E40"/>
                        </a:solidFill>
                        <a:effectLst/>
                        <a:latin typeface="inherit"/>
                      </a:endParaRPr>
                    </a:p>
                  </a:txBody>
                  <a:tcPr anchor="ctr"/>
                </a:tc>
                <a:tc>
                  <a:txBody>
                    <a:bodyPr/>
                    <a:lstStyle/>
                    <a:p>
                      <a:pPr algn="r" fontAlgn="ctr"/>
                      <a:r>
                        <a:rPr lang="en-US" sz="1000" dirty="0">
                          <a:effectLst/>
                        </a:rPr>
                        <a:t>9</a:t>
                      </a:r>
                      <a:endParaRPr lang="en-US" sz="1000" b="0" dirty="0">
                        <a:solidFill>
                          <a:srgbClr val="3E3E40"/>
                        </a:solidFill>
                        <a:effectLst/>
                        <a:latin typeface="inherit"/>
                      </a:endParaRPr>
                    </a:p>
                  </a:txBody>
                  <a:tcPr anchor="ctr"/>
                </a:tc>
                <a:extLst>
                  <a:ext uri="{0D108BD9-81ED-4DB2-BD59-A6C34878D82A}">
                    <a16:rowId xmlns:a16="http://schemas.microsoft.com/office/drawing/2014/main" val="3084704793"/>
                  </a:ext>
                </a:extLst>
              </a:tr>
              <a:tr h="621926">
                <a:tc>
                  <a:txBody>
                    <a:bodyPr/>
                    <a:lstStyle/>
                    <a:p>
                      <a:pPr algn="l" fontAlgn="ctr"/>
                      <a:r>
                        <a:rPr lang="en-US" sz="1000">
                          <a:effectLst/>
                        </a:rPr>
                        <a:t>medium</a:t>
                      </a:r>
                      <a:endParaRPr lang="en-US" sz="1000" b="0">
                        <a:solidFill>
                          <a:srgbClr val="3E3E40"/>
                        </a:solidFill>
                        <a:effectLst/>
                        <a:latin typeface="inherit"/>
                      </a:endParaRPr>
                    </a:p>
                  </a:txBody>
                  <a:tcPr anchor="ctr"/>
                </a:tc>
                <a:tc>
                  <a:txBody>
                    <a:bodyPr/>
                    <a:lstStyle/>
                    <a:p>
                      <a:pPr algn="l" fontAlgn="ctr"/>
                      <a:r>
                        <a:rPr lang="en-US" sz="1000">
                          <a:effectLst/>
                        </a:rPr>
                        <a:t>interview-with-cool-tshirts-founder</a:t>
                      </a:r>
                      <a:endParaRPr lang="en-US" sz="1000" b="0">
                        <a:solidFill>
                          <a:srgbClr val="3E3E40"/>
                        </a:solidFill>
                        <a:effectLst/>
                        <a:latin typeface="inherit"/>
                      </a:endParaRPr>
                    </a:p>
                  </a:txBody>
                  <a:tcPr anchor="ctr"/>
                </a:tc>
                <a:tc>
                  <a:txBody>
                    <a:bodyPr/>
                    <a:lstStyle/>
                    <a:p>
                      <a:pPr algn="r" fontAlgn="ctr"/>
                      <a:r>
                        <a:rPr lang="en-US" sz="1000" dirty="0">
                          <a:effectLst/>
                        </a:rPr>
                        <a:t>7</a:t>
                      </a:r>
                      <a:endParaRPr lang="en-US" sz="1000" b="0" dirty="0">
                        <a:solidFill>
                          <a:srgbClr val="3E3E40"/>
                        </a:solidFill>
                        <a:effectLst/>
                        <a:latin typeface="inherit"/>
                      </a:endParaRPr>
                    </a:p>
                  </a:txBody>
                  <a:tcPr anchor="ctr"/>
                </a:tc>
                <a:extLst>
                  <a:ext uri="{0D108BD9-81ED-4DB2-BD59-A6C34878D82A}">
                    <a16:rowId xmlns:a16="http://schemas.microsoft.com/office/drawing/2014/main" val="3975165462"/>
                  </a:ext>
                </a:extLst>
              </a:tr>
              <a:tr h="355387">
                <a:tc>
                  <a:txBody>
                    <a:bodyPr/>
                    <a:lstStyle/>
                    <a:p>
                      <a:pPr algn="l" fontAlgn="ctr"/>
                      <a:r>
                        <a:rPr lang="en-US" sz="1000">
                          <a:effectLst/>
                        </a:rPr>
                        <a:t>google</a:t>
                      </a:r>
                      <a:endParaRPr lang="en-US" sz="1000" b="0">
                        <a:solidFill>
                          <a:srgbClr val="3E3E40"/>
                        </a:solidFill>
                        <a:effectLst/>
                        <a:latin typeface="inherit"/>
                      </a:endParaRPr>
                    </a:p>
                  </a:txBody>
                  <a:tcPr anchor="ctr"/>
                </a:tc>
                <a:tc>
                  <a:txBody>
                    <a:bodyPr/>
                    <a:lstStyle/>
                    <a:p>
                      <a:pPr algn="l" fontAlgn="ctr"/>
                      <a:r>
                        <a:rPr lang="en-US" sz="1000">
                          <a:effectLst/>
                        </a:rPr>
                        <a:t>cool-tshirts-search</a:t>
                      </a:r>
                      <a:endParaRPr lang="en-US" sz="1000" b="0">
                        <a:solidFill>
                          <a:srgbClr val="3E3E40"/>
                        </a:solidFill>
                        <a:effectLst/>
                        <a:latin typeface="inherit"/>
                      </a:endParaRPr>
                    </a:p>
                  </a:txBody>
                  <a:tcPr anchor="ctr"/>
                </a:tc>
                <a:tc>
                  <a:txBody>
                    <a:bodyPr/>
                    <a:lstStyle/>
                    <a:p>
                      <a:pPr algn="r" fontAlgn="ctr"/>
                      <a:r>
                        <a:rPr lang="en-US" sz="1000" dirty="0">
                          <a:effectLst/>
                        </a:rPr>
                        <a:t>2</a:t>
                      </a:r>
                      <a:endParaRPr lang="en-US" sz="1000" b="0" dirty="0">
                        <a:solidFill>
                          <a:srgbClr val="3E3E40"/>
                        </a:solidFill>
                        <a:effectLst/>
                        <a:latin typeface="inherit"/>
                      </a:endParaRPr>
                    </a:p>
                  </a:txBody>
                  <a:tcPr anchor="ctr"/>
                </a:tc>
                <a:extLst>
                  <a:ext uri="{0D108BD9-81ED-4DB2-BD59-A6C34878D82A}">
                    <a16:rowId xmlns:a16="http://schemas.microsoft.com/office/drawing/2014/main" val="4226581004"/>
                  </a:ext>
                </a:extLst>
              </a:tr>
            </a:tbl>
          </a:graphicData>
        </a:graphic>
      </p:graphicFrame>
      <p:pic>
        <p:nvPicPr>
          <p:cNvPr id="12" name="Content Placeholder 11">
            <a:extLst>
              <a:ext uri="{FF2B5EF4-FFF2-40B4-BE49-F238E27FC236}">
                <a16:creationId xmlns:a16="http://schemas.microsoft.com/office/drawing/2014/main" id="{97A99D1A-7649-4B87-BEC4-840C5B59F2BF}"/>
              </a:ext>
            </a:extLst>
          </p:cNvPr>
          <p:cNvPicPr>
            <a:picLocks noGrp="1" noChangeAspect="1"/>
          </p:cNvPicPr>
          <p:nvPr>
            <p:ph sz="half" idx="2"/>
          </p:nvPr>
        </p:nvPicPr>
        <p:blipFill>
          <a:blip r:embed="rId2"/>
          <a:stretch>
            <a:fillRect/>
          </a:stretch>
        </p:blipFill>
        <p:spPr>
          <a:xfrm>
            <a:off x="4381001" y="2011416"/>
            <a:ext cx="3565525" cy="687492"/>
          </a:xfrm>
          <a:prstGeom prst="rect">
            <a:avLst/>
          </a:prstGeom>
        </p:spPr>
      </p:pic>
      <p:pic>
        <p:nvPicPr>
          <p:cNvPr id="13" name="Picture 12">
            <a:extLst>
              <a:ext uri="{FF2B5EF4-FFF2-40B4-BE49-F238E27FC236}">
                <a16:creationId xmlns:a16="http://schemas.microsoft.com/office/drawing/2014/main" id="{A295C31D-3544-427F-9BD4-C85D765869E9}"/>
              </a:ext>
            </a:extLst>
          </p:cNvPr>
          <p:cNvPicPr>
            <a:picLocks noChangeAspect="1"/>
          </p:cNvPicPr>
          <p:nvPr/>
        </p:nvPicPr>
        <p:blipFill>
          <a:blip r:embed="rId3"/>
          <a:stretch>
            <a:fillRect/>
          </a:stretch>
        </p:blipFill>
        <p:spPr>
          <a:xfrm>
            <a:off x="4381001" y="2761329"/>
            <a:ext cx="3566160" cy="4020405"/>
          </a:xfrm>
          <a:prstGeom prst="rect">
            <a:avLst/>
          </a:prstGeom>
        </p:spPr>
      </p:pic>
      <p:sp>
        <p:nvSpPr>
          <p:cNvPr id="14" name="TextBox 13">
            <a:extLst>
              <a:ext uri="{FF2B5EF4-FFF2-40B4-BE49-F238E27FC236}">
                <a16:creationId xmlns:a16="http://schemas.microsoft.com/office/drawing/2014/main" id="{A328BDB0-CD39-403B-82B3-006331122D2F}"/>
              </a:ext>
            </a:extLst>
          </p:cNvPr>
          <p:cNvSpPr txBox="1"/>
          <p:nvPr/>
        </p:nvSpPr>
        <p:spPr>
          <a:xfrm>
            <a:off x="8277861" y="6412402"/>
            <a:ext cx="3468156" cy="369332"/>
          </a:xfrm>
          <a:prstGeom prst="rect">
            <a:avLst/>
          </a:prstGeom>
          <a:noFill/>
        </p:spPr>
        <p:txBody>
          <a:bodyPr wrap="square" rtlCol="0">
            <a:spAutoFit/>
          </a:bodyPr>
          <a:lstStyle/>
          <a:p>
            <a:r>
              <a:rPr lang="en-US" sz="900" dirty="0"/>
              <a:t>*Note that while prompt did not require addition of ‘Source’ column, the ‘Hint’ under the prompt suggested including it.</a:t>
            </a:r>
          </a:p>
        </p:txBody>
      </p:sp>
      <p:sp>
        <p:nvSpPr>
          <p:cNvPr id="15" name="Footer Placeholder 14">
            <a:extLst>
              <a:ext uri="{FF2B5EF4-FFF2-40B4-BE49-F238E27FC236}">
                <a16:creationId xmlns:a16="http://schemas.microsoft.com/office/drawing/2014/main" id="{DF498E6E-E95B-4FAD-8089-8F15B5B9D212}"/>
              </a:ext>
            </a:extLst>
          </p:cNvPr>
          <p:cNvSpPr>
            <a:spLocks noGrp="1"/>
          </p:cNvSpPr>
          <p:nvPr>
            <p:ph type="ftr" sz="quarter" idx="11"/>
          </p:nvPr>
        </p:nvSpPr>
        <p:spPr/>
        <p:txBody>
          <a:bodyPr/>
          <a:lstStyle/>
          <a:p>
            <a:r>
              <a:rPr lang="en-US"/>
              <a:t>John Janenda | Learn SQL  from Scratch</a:t>
            </a:r>
          </a:p>
        </p:txBody>
      </p:sp>
      <p:sp>
        <p:nvSpPr>
          <p:cNvPr id="16" name="Slide Number Placeholder 15">
            <a:extLst>
              <a:ext uri="{FF2B5EF4-FFF2-40B4-BE49-F238E27FC236}">
                <a16:creationId xmlns:a16="http://schemas.microsoft.com/office/drawing/2014/main" id="{B30A55C9-A25C-4BBD-9418-018414644F17}"/>
              </a:ext>
            </a:extLst>
          </p:cNvPr>
          <p:cNvSpPr>
            <a:spLocks noGrp="1"/>
          </p:cNvSpPr>
          <p:nvPr>
            <p:ph type="sldNum" sz="quarter" idx="12"/>
          </p:nvPr>
        </p:nvSpPr>
        <p:spPr/>
        <p:txBody>
          <a:bodyPr/>
          <a:lstStyle/>
          <a:p>
            <a:fld id="{244786DC-E94A-444B-B9B4-EBA1846C552F}" type="slidenum">
              <a:rPr lang="en-US" smtClean="0"/>
              <a:t>7</a:t>
            </a:fld>
            <a:endParaRPr lang="en-US"/>
          </a:p>
        </p:txBody>
      </p:sp>
    </p:spTree>
    <p:extLst>
      <p:ext uri="{BB962C8B-B14F-4D97-AF65-F5344CB8AC3E}">
        <p14:creationId xmlns:p14="http://schemas.microsoft.com/office/powerpoint/2010/main" val="191369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3A49-4194-4A1A-93ED-D927743B81FA}"/>
              </a:ext>
            </a:extLst>
          </p:cNvPr>
          <p:cNvSpPr>
            <a:spLocks noGrp="1"/>
          </p:cNvSpPr>
          <p:nvPr>
            <p:ph type="title"/>
          </p:nvPr>
        </p:nvSpPr>
        <p:spPr/>
        <p:txBody>
          <a:bodyPr/>
          <a:lstStyle/>
          <a:p>
            <a:r>
              <a:rPr lang="en-US" dirty="0"/>
              <a:t>9.  What is the ‘Typical’ User Journey?</a:t>
            </a:r>
          </a:p>
        </p:txBody>
      </p:sp>
      <p:sp>
        <p:nvSpPr>
          <p:cNvPr id="3" name="Content Placeholder 2">
            <a:extLst>
              <a:ext uri="{FF2B5EF4-FFF2-40B4-BE49-F238E27FC236}">
                <a16:creationId xmlns:a16="http://schemas.microsoft.com/office/drawing/2014/main" id="{DB7DBEEA-E8AE-4D58-A422-8B9A3F8219E4}"/>
              </a:ext>
            </a:extLst>
          </p:cNvPr>
          <p:cNvSpPr>
            <a:spLocks noGrp="1"/>
          </p:cNvSpPr>
          <p:nvPr>
            <p:ph sz="half" idx="1"/>
          </p:nvPr>
        </p:nvSpPr>
        <p:spPr>
          <a:xfrm>
            <a:off x="581193" y="1968686"/>
            <a:ext cx="3566160" cy="4254310"/>
          </a:xfrm>
        </p:spPr>
        <p:txBody>
          <a:bodyPr>
            <a:normAutofit/>
          </a:bodyPr>
          <a:lstStyle/>
          <a:p>
            <a:r>
              <a:rPr lang="en-US" dirty="0"/>
              <a:t>‘Story’ campaigns draw users to site</a:t>
            </a:r>
          </a:p>
          <a:p>
            <a:pPr lvl="1"/>
            <a:r>
              <a:rPr lang="en-US" sz="1100" dirty="0"/>
              <a:t>91% of users first come to the site via one of these ‘story’ campaigns:</a:t>
            </a:r>
          </a:p>
          <a:p>
            <a:pPr lvl="2"/>
            <a:r>
              <a:rPr lang="en-US" sz="1000" dirty="0"/>
              <a:t>Interview with CoolTShirts Founder</a:t>
            </a:r>
          </a:p>
          <a:p>
            <a:pPr lvl="2"/>
            <a:r>
              <a:rPr lang="en-US" sz="1000" dirty="0"/>
              <a:t>Getting to Know CoolTShirts</a:t>
            </a:r>
          </a:p>
          <a:p>
            <a:pPr lvl="2"/>
            <a:r>
              <a:rPr lang="en-US" sz="1000" dirty="0"/>
              <a:t>Ten Crazy CoolTShirts Facts</a:t>
            </a:r>
          </a:p>
        </p:txBody>
      </p:sp>
      <p:sp>
        <p:nvSpPr>
          <p:cNvPr id="10" name="Content Placeholder 2">
            <a:extLst>
              <a:ext uri="{FF2B5EF4-FFF2-40B4-BE49-F238E27FC236}">
                <a16:creationId xmlns:a16="http://schemas.microsoft.com/office/drawing/2014/main" id="{7BDD69DE-60CE-4737-A73D-9683F0907EC9}"/>
              </a:ext>
            </a:extLst>
          </p:cNvPr>
          <p:cNvSpPr txBox="1">
            <a:spLocks/>
          </p:cNvSpPr>
          <p:nvPr/>
        </p:nvSpPr>
        <p:spPr>
          <a:xfrm>
            <a:off x="8044649" y="1968686"/>
            <a:ext cx="3566160" cy="425431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bg1">
                    <a:lumMod val="50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bg1">
                    <a:lumMod val="50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100" kern="1200">
                <a:solidFill>
                  <a:schemeClr val="bg1">
                    <a:lumMod val="50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050" kern="1200">
                <a:solidFill>
                  <a:schemeClr val="bg1">
                    <a:lumMod val="50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050" kern="1200">
                <a:solidFill>
                  <a:schemeClr val="bg1">
                    <a:lumMod val="50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And those reminders generate most of the revenue</a:t>
            </a:r>
          </a:p>
          <a:p>
            <a:pPr lvl="1"/>
            <a:r>
              <a:rPr lang="en-US" sz="1100" dirty="0"/>
              <a:t>78% of purchases were generated via email newsletter, email retargeting, or Facebook retargeting ads.</a:t>
            </a:r>
          </a:p>
          <a:p>
            <a:pPr lvl="2"/>
            <a:endParaRPr lang="en-US" dirty="0"/>
          </a:p>
          <a:p>
            <a:pPr lvl="1"/>
            <a:endParaRPr lang="en-US" dirty="0"/>
          </a:p>
        </p:txBody>
      </p:sp>
      <p:sp>
        <p:nvSpPr>
          <p:cNvPr id="8" name="Content Placeholder 7">
            <a:extLst>
              <a:ext uri="{FF2B5EF4-FFF2-40B4-BE49-F238E27FC236}">
                <a16:creationId xmlns:a16="http://schemas.microsoft.com/office/drawing/2014/main" id="{F7A5EBE3-BA2E-4706-BAB0-62B32C96BC1E}"/>
              </a:ext>
            </a:extLst>
          </p:cNvPr>
          <p:cNvSpPr>
            <a:spLocks noGrp="1"/>
          </p:cNvSpPr>
          <p:nvPr>
            <p:ph sz="half" idx="2"/>
          </p:nvPr>
        </p:nvSpPr>
        <p:spPr>
          <a:xfrm>
            <a:off x="4312921" y="1968686"/>
            <a:ext cx="3566160" cy="4254310"/>
          </a:xfrm>
        </p:spPr>
        <p:txBody>
          <a:bodyPr/>
          <a:lstStyle/>
          <a:p>
            <a:r>
              <a:rPr lang="en-US" dirty="0"/>
              <a:t>But, users need additional reminders to stay engaged</a:t>
            </a:r>
          </a:p>
          <a:p>
            <a:pPr lvl="1"/>
            <a:r>
              <a:rPr lang="en-US" sz="1100" dirty="0"/>
              <a:t>31% of users that came to site via a ‘story’ campaign don’t return and ‘story’ campaigns only account for 6% of purchases</a:t>
            </a:r>
          </a:p>
          <a:p>
            <a:pPr lvl="1"/>
            <a:r>
              <a:rPr lang="en-US" sz="1100" dirty="0"/>
              <a:t>The majority of prospects require a 2</a:t>
            </a:r>
            <a:r>
              <a:rPr lang="en-US" sz="1100" baseline="30000" dirty="0"/>
              <a:t>nd</a:t>
            </a:r>
            <a:r>
              <a:rPr lang="en-US" sz="1100" dirty="0"/>
              <a:t> campaign to become purchasing customers.</a:t>
            </a:r>
          </a:p>
        </p:txBody>
      </p:sp>
      <p:graphicFrame>
        <p:nvGraphicFramePr>
          <p:cNvPr id="13" name="Content Placeholder 13">
            <a:extLst>
              <a:ext uri="{FF2B5EF4-FFF2-40B4-BE49-F238E27FC236}">
                <a16:creationId xmlns:a16="http://schemas.microsoft.com/office/drawing/2014/main" id="{F7FD56EA-A4C9-419F-A0F3-BAC0671B2829}"/>
              </a:ext>
            </a:extLst>
          </p:cNvPr>
          <p:cNvGraphicFramePr>
            <a:graphicFrameLocks/>
          </p:cNvGraphicFramePr>
          <p:nvPr>
            <p:extLst>
              <p:ext uri="{D42A27DB-BD31-4B8C-83A1-F6EECF244321}">
                <p14:modId xmlns:p14="http://schemas.microsoft.com/office/powerpoint/2010/main" val="3836908986"/>
              </p:ext>
            </p:extLst>
          </p:nvPr>
        </p:nvGraphicFramePr>
        <p:xfrm>
          <a:off x="581193" y="3623413"/>
          <a:ext cx="3565525" cy="29055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Placeholder 16">
            <a:extLst>
              <a:ext uri="{FF2B5EF4-FFF2-40B4-BE49-F238E27FC236}">
                <a16:creationId xmlns:a16="http://schemas.microsoft.com/office/drawing/2014/main" id="{5B701BBC-E378-44BB-9372-DDBF642E82E2}"/>
              </a:ext>
            </a:extLst>
          </p:cNvPr>
          <p:cNvGraphicFramePr>
            <a:graphicFrameLocks/>
          </p:cNvGraphicFramePr>
          <p:nvPr>
            <p:extLst>
              <p:ext uri="{D42A27DB-BD31-4B8C-83A1-F6EECF244321}">
                <p14:modId xmlns:p14="http://schemas.microsoft.com/office/powerpoint/2010/main" val="2896448029"/>
              </p:ext>
            </p:extLst>
          </p:nvPr>
        </p:nvGraphicFramePr>
        <p:xfrm>
          <a:off x="4396340" y="3623412"/>
          <a:ext cx="3565525" cy="29055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Table Placeholder 21">
            <a:extLst>
              <a:ext uri="{FF2B5EF4-FFF2-40B4-BE49-F238E27FC236}">
                <a16:creationId xmlns:a16="http://schemas.microsoft.com/office/drawing/2014/main" id="{5D36B299-388C-4B18-9D79-7C27C59E739E}"/>
              </a:ext>
            </a:extLst>
          </p:cNvPr>
          <p:cNvGraphicFramePr>
            <a:graphicFrameLocks noGrp="1"/>
          </p:cNvGraphicFramePr>
          <p:nvPr>
            <p:ph type="tbl" sz="quarter" idx="13"/>
            <p:extLst>
              <p:ext uri="{D42A27DB-BD31-4B8C-83A1-F6EECF244321}">
                <p14:modId xmlns:p14="http://schemas.microsoft.com/office/powerpoint/2010/main" val="115296407"/>
              </p:ext>
            </p:extLst>
          </p:nvPr>
        </p:nvGraphicFramePr>
        <p:xfrm>
          <a:off x="8126480" y="3623412"/>
          <a:ext cx="3567113" cy="2905571"/>
        </p:xfrm>
        <a:graphic>
          <a:graphicData uri="http://schemas.openxmlformats.org/drawingml/2006/chart">
            <c:chart xmlns:c="http://schemas.openxmlformats.org/drawingml/2006/chart" xmlns:r="http://schemas.openxmlformats.org/officeDocument/2006/relationships" r:id="rId4"/>
          </a:graphicData>
        </a:graphic>
      </p:graphicFrame>
      <p:sp>
        <p:nvSpPr>
          <p:cNvPr id="11" name="Footer Placeholder 10">
            <a:extLst>
              <a:ext uri="{FF2B5EF4-FFF2-40B4-BE49-F238E27FC236}">
                <a16:creationId xmlns:a16="http://schemas.microsoft.com/office/drawing/2014/main" id="{B8EDC0AC-36EC-444F-A064-3ADEA41F55E3}"/>
              </a:ext>
            </a:extLst>
          </p:cNvPr>
          <p:cNvSpPr>
            <a:spLocks noGrp="1"/>
          </p:cNvSpPr>
          <p:nvPr>
            <p:ph type="ftr" sz="quarter" idx="11"/>
          </p:nvPr>
        </p:nvSpPr>
        <p:spPr/>
        <p:txBody>
          <a:bodyPr/>
          <a:lstStyle/>
          <a:p>
            <a:r>
              <a:rPr lang="en-US"/>
              <a:t>John Janenda | Learn SQL  from Scratch</a:t>
            </a:r>
          </a:p>
        </p:txBody>
      </p:sp>
      <p:sp>
        <p:nvSpPr>
          <p:cNvPr id="12" name="Slide Number Placeholder 11">
            <a:extLst>
              <a:ext uri="{FF2B5EF4-FFF2-40B4-BE49-F238E27FC236}">
                <a16:creationId xmlns:a16="http://schemas.microsoft.com/office/drawing/2014/main" id="{E2FDA32E-7B08-4E86-97EC-1702C7BC6E11}"/>
              </a:ext>
            </a:extLst>
          </p:cNvPr>
          <p:cNvSpPr>
            <a:spLocks noGrp="1"/>
          </p:cNvSpPr>
          <p:nvPr>
            <p:ph type="sldNum" sz="quarter" idx="12"/>
          </p:nvPr>
        </p:nvSpPr>
        <p:spPr/>
        <p:txBody>
          <a:bodyPr/>
          <a:lstStyle/>
          <a:p>
            <a:fld id="{244786DC-E94A-444B-B9B4-EBA1846C552F}" type="slidenum">
              <a:rPr lang="en-US" smtClean="0"/>
              <a:t>8</a:t>
            </a:fld>
            <a:endParaRPr lang="en-US"/>
          </a:p>
        </p:txBody>
      </p:sp>
    </p:spTree>
    <p:extLst>
      <p:ext uri="{BB962C8B-B14F-4D97-AF65-F5344CB8AC3E}">
        <p14:creationId xmlns:p14="http://schemas.microsoft.com/office/powerpoint/2010/main" val="271390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3A49-4194-4A1A-93ED-D927743B81FA}"/>
              </a:ext>
            </a:extLst>
          </p:cNvPr>
          <p:cNvSpPr>
            <a:spLocks noGrp="1"/>
          </p:cNvSpPr>
          <p:nvPr>
            <p:ph type="title"/>
          </p:nvPr>
        </p:nvSpPr>
        <p:spPr/>
        <p:txBody>
          <a:bodyPr/>
          <a:lstStyle/>
          <a:p>
            <a:r>
              <a:rPr lang="en-US" dirty="0"/>
              <a:t>9.  What is the ‘Typical’ User Journey? Cont’d</a:t>
            </a:r>
          </a:p>
        </p:txBody>
      </p:sp>
      <p:sp>
        <p:nvSpPr>
          <p:cNvPr id="3" name="Content Placeholder 2">
            <a:extLst>
              <a:ext uri="{FF2B5EF4-FFF2-40B4-BE49-F238E27FC236}">
                <a16:creationId xmlns:a16="http://schemas.microsoft.com/office/drawing/2014/main" id="{DB7DBEEA-E8AE-4D58-A422-8B9A3F8219E4}"/>
              </a:ext>
            </a:extLst>
          </p:cNvPr>
          <p:cNvSpPr>
            <a:spLocks noGrp="1"/>
          </p:cNvSpPr>
          <p:nvPr>
            <p:ph sz="half" idx="1"/>
          </p:nvPr>
        </p:nvSpPr>
        <p:spPr/>
        <p:txBody>
          <a:bodyPr/>
          <a:lstStyle/>
          <a:p>
            <a:pPr marL="630000" lvl="2" indent="0">
              <a:buNone/>
            </a:pPr>
            <a:endParaRPr lang="en-US" dirty="0"/>
          </a:p>
          <a:p>
            <a:pPr lvl="1"/>
            <a:endParaRPr lang="en-US" dirty="0"/>
          </a:p>
        </p:txBody>
      </p:sp>
      <p:graphicFrame>
        <p:nvGraphicFramePr>
          <p:cNvPr id="19" name="Content Placeholder 13">
            <a:extLst>
              <a:ext uri="{FF2B5EF4-FFF2-40B4-BE49-F238E27FC236}">
                <a16:creationId xmlns:a16="http://schemas.microsoft.com/office/drawing/2014/main" id="{0492441B-B5DE-4538-8054-76A9CCA81966}"/>
              </a:ext>
            </a:extLst>
          </p:cNvPr>
          <p:cNvGraphicFramePr>
            <a:graphicFrameLocks/>
          </p:cNvGraphicFramePr>
          <p:nvPr>
            <p:extLst>
              <p:ext uri="{D42A27DB-BD31-4B8C-83A1-F6EECF244321}">
                <p14:modId xmlns:p14="http://schemas.microsoft.com/office/powerpoint/2010/main" val="749130674"/>
              </p:ext>
            </p:extLst>
          </p:nvPr>
        </p:nvGraphicFramePr>
        <p:xfrm>
          <a:off x="581193" y="2088235"/>
          <a:ext cx="3565525" cy="4254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Table Placeholder 16">
            <a:extLst>
              <a:ext uri="{FF2B5EF4-FFF2-40B4-BE49-F238E27FC236}">
                <a16:creationId xmlns:a16="http://schemas.microsoft.com/office/drawing/2014/main" id="{7855669A-AA2B-4E77-ABD7-9B41E09727B7}"/>
              </a:ext>
            </a:extLst>
          </p:cNvPr>
          <p:cNvGraphicFramePr>
            <a:graphicFrameLocks noGrp="1"/>
          </p:cNvGraphicFramePr>
          <p:nvPr>
            <p:ph sz="half" idx="2"/>
            <p:extLst>
              <p:ext uri="{D42A27DB-BD31-4B8C-83A1-F6EECF244321}">
                <p14:modId xmlns:p14="http://schemas.microsoft.com/office/powerpoint/2010/main" val="2398833239"/>
              </p:ext>
            </p:extLst>
          </p:nvPr>
        </p:nvGraphicFramePr>
        <p:xfrm>
          <a:off x="4379913" y="2087563"/>
          <a:ext cx="3565525" cy="4254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Table Placeholder 21">
            <a:extLst>
              <a:ext uri="{FF2B5EF4-FFF2-40B4-BE49-F238E27FC236}">
                <a16:creationId xmlns:a16="http://schemas.microsoft.com/office/drawing/2014/main" id="{0DB50CF0-B70F-4AC0-A839-68DFAE8ECDA7}"/>
              </a:ext>
            </a:extLst>
          </p:cNvPr>
          <p:cNvGraphicFramePr>
            <a:graphicFrameLocks noGrp="1"/>
          </p:cNvGraphicFramePr>
          <p:nvPr>
            <p:ph type="tbl" sz="quarter" idx="13"/>
            <p:extLst>
              <p:ext uri="{D42A27DB-BD31-4B8C-83A1-F6EECF244321}">
                <p14:modId xmlns:p14="http://schemas.microsoft.com/office/powerpoint/2010/main" val="3699805884"/>
              </p:ext>
            </p:extLst>
          </p:nvPr>
        </p:nvGraphicFramePr>
        <p:xfrm>
          <a:off x="8178800" y="2087563"/>
          <a:ext cx="3567113" cy="4256087"/>
        </p:xfrm>
        <a:graphic>
          <a:graphicData uri="http://schemas.openxmlformats.org/drawingml/2006/chart">
            <c:chart xmlns:c="http://schemas.openxmlformats.org/drawingml/2006/chart" xmlns:r="http://schemas.openxmlformats.org/officeDocument/2006/relationships" r:id="rId4"/>
          </a:graphicData>
        </a:graphic>
      </p:graphicFrame>
      <p:sp>
        <p:nvSpPr>
          <p:cNvPr id="23" name="Rectangle 22">
            <a:extLst>
              <a:ext uri="{FF2B5EF4-FFF2-40B4-BE49-F238E27FC236}">
                <a16:creationId xmlns:a16="http://schemas.microsoft.com/office/drawing/2014/main" id="{14A28FE6-1BF5-4146-9B51-CF89F3014F55}"/>
              </a:ext>
            </a:extLst>
          </p:cNvPr>
          <p:cNvSpPr/>
          <p:nvPr/>
        </p:nvSpPr>
        <p:spPr>
          <a:xfrm>
            <a:off x="1333144" y="2657742"/>
            <a:ext cx="2050991" cy="64093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B4B403C-F8D2-41EE-B0D0-0AA5656BE673}"/>
              </a:ext>
            </a:extLst>
          </p:cNvPr>
          <p:cNvSpPr/>
          <p:nvPr/>
        </p:nvSpPr>
        <p:spPr>
          <a:xfrm>
            <a:off x="5137263" y="3315770"/>
            <a:ext cx="2050991" cy="59057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4F3124-56D2-4EC1-A47B-0526C81768A7}"/>
              </a:ext>
            </a:extLst>
          </p:cNvPr>
          <p:cNvSpPr/>
          <p:nvPr/>
        </p:nvSpPr>
        <p:spPr>
          <a:xfrm>
            <a:off x="8936860" y="3298677"/>
            <a:ext cx="2050991" cy="6067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1205BE-9875-4184-93FD-15E0BF8141EF}"/>
              </a:ext>
            </a:extLst>
          </p:cNvPr>
          <p:cNvSpPr/>
          <p:nvPr/>
        </p:nvSpPr>
        <p:spPr>
          <a:xfrm>
            <a:off x="692429" y="2657742"/>
            <a:ext cx="640080" cy="640935"/>
          </a:xfrm>
          <a:prstGeom prst="rect">
            <a:avLst/>
          </a:prstGeom>
          <a:solidFill>
            <a:schemeClr val="tx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91%</a:t>
            </a:r>
          </a:p>
        </p:txBody>
      </p:sp>
      <p:sp>
        <p:nvSpPr>
          <p:cNvPr id="27" name="Rectangle 26">
            <a:extLst>
              <a:ext uri="{FF2B5EF4-FFF2-40B4-BE49-F238E27FC236}">
                <a16:creationId xmlns:a16="http://schemas.microsoft.com/office/drawing/2014/main" id="{6ABA5DA0-B7DD-443D-B4FD-113CDA16865B}"/>
              </a:ext>
            </a:extLst>
          </p:cNvPr>
          <p:cNvSpPr/>
          <p:nvPr/>
        </p:nvSpPr>
        <p:spPr>
          <a:xfrm>
            <a:off x="4497183" y="3315769"/>
            <a:ext cx="640080" cy="590570"/>
          </a:xfrm>
          <a:prstGeom prst="rect">
            <a:avLst/>
          </a:prstGeom>
          <a:solidFill>
            <a:schemeClr val="tx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31%</a:t>
            </a:r>
          </a:p>
        </p:txBody>
      </p:sp>
      <p:sp>
        <p:nvSpPr>
          <p:cNvPr id="28" name="Rectangle 27">
            <a:extLst>
              <a:ext uri="{FF2B5EF4-FFF2-40B4-BE49-F238E27FC236}">
                <a16:creationId xmlns:a16="http://schemas.microsoft.com/office/drawing/2014/main" id="{290EA3F9-405F-4ED0-A4D6-7C02C73B8D73}"/>
              </a:ext>
            </a:extLst>
          </p:cNvPr>
          <p:cNvSpPr/>
          <p:nvPr/>
        </p:nvSpPr>
        <p:spPr>
          <a:xfrm>
            <a:off x="8296780" y="3298676"/>
            <a:ext cx="640080" cy="606751"/>
          </a:xfrm>
          <a:prstGeom prst="rect">
            <a:avLst/>
          </a:prstGeom>
          <a:solidFill>
            <a:schemeClr val="tx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9" name="Rectangle 28">
            <a:extLst>
              <a:ext uri="{FF2B5EF4-FFF2-40B4-BE49-F238E27FC236}">
                <a16:creationId xmlns:a16="http://schemas.microsoft.com/office/drawing/2014/main" id="{4EFEC1F4-8C66-4FCB-BE4B-BC3E811EEA37}"/>
              </a:ext>
            </a:extLst>
          </p:cNvPr>
          <p:cNvSpPr/>
          <p:nvPr/>
        </p:nvSpPr>
        <p:spPr>
          <a:xfrm>
            <a:off x="5137263" y="2657742"/>
            <a:ext cx="2050991" cy="606749"/>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4A943B-C8CF-48E8-B4B7-0C0A92C2D83A}"/>
              </a:ext>
            </a:extLst>
          </p:cNvPr>
          <p:cNvSpPr/>
          <p:nvPr/>
        </p:nvSpPr>
        <p:spPr>
          <a:xfrm>
            <a:off x="4497183" y="2657741"/>
            <a:ext cx="640080" cy="606749"/>
          </a:xfrm>
          <a:prstGeom prst="rect">
            <a:avLst/>
          </a:prstGeom>
          <a:solidFill>
            <a:schemeClr val="bg1">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p>
        </p:txBody>
      </p:sp>
      <p:sp>
        <p:nvSpPr>
          <p:cNvPr id="31" name="Rectangle 30">
            <a:extLst>
              <a:ext uri="{FF2B5EF4-FFF2-40B4-BE49-F238E27FC236}">
                <a16:creationId xmlns:a16="http://schemas.microsoft.com/office/drawing/2014/main" id="{33A79A58-4F77-48E7-890B-5BB68C425352}"/>
              </a:ext>
            </a:extLst>
          </p:cNvPr>
          <p:cNvSpPr/>
          <p:nvPr/>
        </p:nvSpPr>
        <p:spPr>
          <a:xfrm>
            <a:off x="8935585" y="2472954"/>
            <a:ext cx="2050991" cy="64093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E6FA434-C3DA-419A-9397-45E994881D16}"/>
              </a:ext>
            </a:extLst>
          </p:cNvPr>
          <p:cNvSpPr/>
          <p:nvPr/>
        </p:nvSpPr>
        <p:spPr>
          <a:xfrm>
            <a:off x="8295505" y="2472953"/>
            <a:ext cx="640080" cy="640935"/>
          </a:xfrm>
          <a:prstGeom prst="rect">
            <a:avLst/>
          </a:prstGeom>
          <a:solidFill>
            <a:schemeClr val="bg1">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78%</a:t>
            </a:r>
          </a:p>
        </p:txBody>
      </p:sp>
      <p:sp>
        <p:nvSpPr>
          <p:cNvPr id="33" name="Rectangle 32">
            <a:extLst>
              <a:ext uri="{FF2B5EF4-FFF2-40B4-BE49-F238E27FC236}">
                <a16:creationId xmlns:a16="http://schemas.microsoft.com/office/drawing/2014/main" id="{22C6DCA6-39B9-43FD-BCD5-FDD38B68274D}"/>
              </a:ext>
            </a:extLst>
          </p:cNvPr>
          <p:cNvSpPr/>
          <p:nvPr/>
        </p:nvSpPr>
        <p:spPr>
          <a:xfrm>
            <a:off x="3237737" y="6477712"/>
            <a:ext cx="2050991" cy="22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rPr>
              <a:t>Story Campaigns</a:t>
            </a:r>
          </a:p>
        </p:txBody>
      </p:sp>
      <p:sp>
        <p:nvSpPr>
          <p:cNvPr id="34" name="Rectangle 33">
            <a:extLst>
              <a:ext uri="{FF2B5EF4-FFF2-40B4-BE49-F238E27FC236}">
                <a16:creationId xmlns:a16="http://schemas.microsoft.com/office/drawing/2014/main" id="{D8A82C39-C5A9-457F-A6F7-F78669158042}"/>
              </a:ext>
            </a:extLst>
          </p:cNvPr>
          <p:cNvSpPr/>
          <p:nvPr/>
        </p:nvSpPr>
        <p:spPr>
          <a:xfrm>
            <a:off x="7064828" y="6477712"/>
            <a:ext cx="2050991" cy="22537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Retargeting Campaigns</a:t>
            </a:r>
          </a:p>
        </p:txBody>
      </p:sp>
      <p:sp>
        <p:nvSpPr>
          <p:cNvPr id="35" name="Footer Placeholder 34">
            <a:extLst>
              <a:ext uri="{FF2B5EF4-FFF2-40B4-BE49-F238E27FC236}">
                <a16:creationId xmlns:a16="http://schemas.microsoft.com/office/drawing/2014/main" id="{D1BC6F14-A063-4015-AD09-D4DABC88A1BD}"/>
              </a:ext>
            </a:extLst>
          </p:cNvPr>
          <p:cNvSpPr>
            <a:spLocks noGrp="1"/>
          </p:cNvSpPr>
          <p:nvPr>
            <p:ph type="ftr" sz="quarter" idx="11"/>
          </p:nvPr>
        </p:nvSpPr>
        <p:spPr/>
        <p:txBody>
          <a:bodyPr/>
          <a:lstStyle/>
          <a:p>
            <a:r>
              <a:rPr lang="en-US"/>
              <a:t>John Janenda | Learn SQL  from Scratch</a:t>
            </a:r>
          </a:p>
        </p:txBody>
      </p:sp>
      <p:sp>
        <p:nvSpPr>
          <p:cNvPr id="36" name="Slide Number Placeholder 35">
            <a:extLst>
              <a:ext uri="{FF2B5EF4-FFF2-40B4-BE49-F238E27FC236}">
                <a16:creationId xmlns:a16="http://schemas.microsoft.com/office/drawing/2014/main" id="{15022D92-9FBD-47AA-96EC-66BC3019B2C0}"/>
              </a:ext>
            </a:extLst>
          </p:cNvPr>
          <p:cNvSpPr>
            <a:spLocks noGrp="1"/>
          </p:cNvSpPr>
          <p:nvPr>
            <p:ph type="sldNum" sz="quarter" idx="12"/>
          </p:nvPr>
        </p:nvSpPr>
        <p:spPr/>
        <p:txBody>
          <a:bodyPr/>
          <a:lstStyle/>
          <a:p>
            <a:fld id="{244786DC-E94A-444B-B9B4-EBA1846C552F}" type="slidenum">
              <a:rPr lang="en-US" smtClean="0"/>
              <a:t>9</a:t>
            </a:fld>
            <a:endParaRPr lang="en-US"/>
          </a:p>
        </p:txBody>
      </p:sp>
    </p:spTree>
    <p:extLst>
      <p:ext uri="{BB962C8B-B14F-4D97-AF65-F5344CB8AC3E}">
        <p14:creationId xmlns:p14="http://schemas.microsoft.com/office/powerpoint/2010/main" val="2895036698"/>
      </p:ext>
    </p:extLst>
  </p:cSld>
  <p:clrMapOvr>
    <a:masterClrMapping/>
  </p:clrMapOvr>
</p:sld>
</file>

<file path=ppt/theme/theme1.xml><?xml version="1.0" encoding="utf-8"?>
<a:theme xmlns:a="http://schemas.openxmlformats.org/drawingml/2006/main" name="Dividend">
  <a:themeElements>
    <a:clrScheme name="InkEasy">
      <a:dk1>
        <a:srgbClr val="181818"/>
      </a:dk1>
      <a:lt1>
        <a:srgbClr val="F8F8F8"/>
      </a:lt1>
      <a:dk2>
        <a:srgbClr val="4DC5DF"/>
      </a:dk2>
      <a:lt2>
        <a:srgbClr val="F8F8F8"/>
      </a:lt2>
      <a:accent1>
        <a:srgbClr val="181818"/>
      </a:accent1>
      <a:accent2>
        <a:srgbClr val="4DC5DF"/>
      </a:accent2>
      <a:accent3>
        <a:srgbClr val="4483A2"/>
      </a:accent3>
      <a:accent4>
        <a:srgbClr val="787F89"/>
      </a:accent4>
      <a:accent5>
        <a:srgbClr val="F8F8F8"/>
      </a:accent5>
      <a:accent6>
        <a:srgbClr val="094158"/>
      </a:accent6>
      <a:hlink>
        <a:srgbClr val="F8F8F8"/>
      </a:hlink>
      <a:folHlink>
        <a:srgbClr val="181818"/>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1593</TotalTime>
  <Words>1532</Words>
  <Application>Microsoft Office PowerPoint</Application>
  <PresentationFormat>Widescreen</PresentationFormat>
  <Paragraphs>336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Gill Sans MT</vt:lpstr>
      <vt:lpstr>inherit</vt:lpstr>
      <vt:lpstr>Oxygen</vt:lpstr>
      <vt:lpstr>Roboto</vt:lpstr>
      <vt:lpstr>Wingdings 2</vt:lpstr>
      <vt:lpstr>Dividend</vt:lpstr>
      <vt:lpstr>codeacademy</vt:lpstr>
      <vt:lpstr>Table of contents</vt:lpstr>
      <vt:lpstr>1. Get familiar with CoolTShirts</vt:lpstr>
      <vt:lpstr>Get familiar with CoolTShirts – cont’d</vt:lpstr>
      <vt:lpstr>4.  What is the User Journey?</vt:lpstr>
      <vt:lpstr>4. What is the User Journey? – cont’d</vt:lpstr>
      <vt:lpstr>4.  What is the User Journey? – cont’d</vt:lpstr>
      <vt:lpstr>9.  What is the ‘Typical’ User Journey?</vt:lpstr>
      <vt:lpstr>9.  What is the ‘Typical’ User Journey? Cont’d</vt:lpstr>
      <vt:lpstr>Optimizing the campaign budget Which 5 campaigns should CoolTShirts re-invest in?</vt:lpstr>
      <vt:lpstr>Optimizing the campaign budget Rationale for discontinued campaigns</vt:lpstr>
      <vt:lpstr>EXTRAS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codeacademy</dc:title>
  <dc:creator>John Janenda</dc:creator>
  <cp:lastModifiedBy>John Janenda</cp:lastModifiedBy>
  <cp:revision>37</cp:revision>
  <cp:lastPrinted>2018-05-21T00:44:54Z</cp:lastPrinted>
  <dcterms:created xsi:type="dcterms:W3CDTF">2018-05-19T21:25:33Z</dcterms:created>
  <dcterms:modified xsi:type="dcterms:W3CDTF">2018-05-21T12:52:41Z</dcterms:modified>
</cp:coreProperties>
</file>