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70" r:id="rId4"/>
    <p:sldId id="273" r:id="rId5"/>
    <p:sldId id="265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808F2"/>
    <a:srgbClr val="CCECFF"/>
    <a:srgbClr val="FFCCCC"/>
    <a:srgbClr val="FF8B8B"/>
    <a:srgbClr val="7DB0DF"/>
    <a:srgbClr val="65A2D9"/>
    <a:srgbClr val="72AADC"/>
    <a:srgbClr val="DEEBF7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678"/>
      </p:cViewPr>
      <p:guideLst>
        <p:guide orient="horz" pos="346"/>
        <p:guide pos="325"/>
        <p:guide pos="7355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7D096-E901-4BB6-AEF5-E0B8B18B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4F33D-A74E-439D-87F1-2E6608AB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6D094-761B-4633-A5E8-DC698A8B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8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2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5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8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24460C-E5F2-442C-AD0F-31A700C681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79D-88AE-470D-BD09-9829B42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3072-12CD-4127-89F9-27F2D3CF2A2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4D43-BA78-4F9C-93A9-000C93C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128CD-9DEC-4D3A-B147-36863DD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6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B0FED-E6A8-4878-BAB9-00AC3BA55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3072-12CD-4127-89F9-27F2D3CF2A2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A43CC-F313-468C-A46E-B51DFC448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14585-D683-47C9-90DA-AA6F99FB3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9404-4075-4EE6-ACD6-BDFF43C89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4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3" r:id="rId6"/>
    <p:sldLayoutId id="214748365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1" y="2898217"/>
            <a:ext cx="12192000" cy="1107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4400" dirty="0"/>
              <a:t>OTT</a:t>
            </a:r>
            <a:r>
              <a:rPr lang="ko-KR" altLang="en-US" sz="4400" dirty="0"/>
              <a:t>플랫폼 고객관리 </a:t>
            </a:r>
            <a:r>
              <a:rPr lang="ko-KR" altLang="en-US" sz="4400" dirty="0" smtClean="0"/>
              <a:t>시스템</a:t>
            </a:r>
            <a:endParaRPr lang="en-US" altLang="ko-KR" sz="4400" dirty="0" smtClean="0"/>
          </a:p>
          <a:p>
            <a:pPr algn="ctr"/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DB-Modelling Project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7EDE39-73B3-4242-B5C6-D5739325D50D}"/>
              </a:ext>
            </a:extLst>
          </p:cNvPr>
          <p:cNvSpPr/>
          <p:nvPr/>
        </p:nvSpPr>
        <p:spPr>
          <a:xfrm>
            <a:off x="2450851" y="-380252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E33A43-C42C-478E-B064-00ECB46CE644}"/>
              </a:ext>
            </a:extLst>
          </p:cNvPr>
          <p:cNvSpPr/>
          <p:nvPr/>
        </p:nvSpPr>
        <p:spPr>
          <a:xfrm>
            <a:off x="2450851" y="-380252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53072BA-292B-4693-8BFB-B0C691B661CD}"/>
              </a:ext>
            </a:extLst>
          </p:cNvPr>
          <p:cNvSpPr/>
          <p:nvPr/>
        </p:nvSpPr>
        <p:spPr>
          <a:xfrm>
            <a:off x="6946781" y="699631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B579FC4-C1C4-40D1-A0A2-B7B5EC8E8C32}"/>
              </a:ext>
            </a:extLst>
          </p:cNvPr>
          <p:cNvSpPr/>
          <p:nvPr/>
        </p:nvSpPr>
        <p:spPr>
          <a:xfrm>
            <a:off x="6946781" y="699631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2964837-25A8-416B-9A8C-CCF28344345A}"/>
              </a:ext>
            </a:extLst>
          </p:cNvPr>
          <p:cNvSpPr/>
          <p:nvPr/>
        </p:nvSpPr>
        <p:spPr>
          <a:xfrm>
            <a:off x="11044219" y="1185768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0BA18A7-1392-4832-8A61-AF857B70927D}"/>
              </a:ext>
            </a:extLst>
          </p:cNvPr>
          <p:cNvSpPr/>
          <p:nvPr/>
        </p:nvSpPr>
        <p:spPr>
          <a:xfrm>
            <a:off x="11044219" y="1185768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79EEE77-3010-4D42-98D4-39C3DC6C6A95}"/>
              </a:ext>
            </a:extLst>
          </p:cNvPr>
          <p:cNvSpPr/>
          <p:nvPr/>
        </p:nvSpPr>
        <p:spPr>
          <a:xfrm>
            <a:off x="-113859" y="3559695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D9569D9-90DB-42FD-B1B8-4322CD46E893}"/>
              </a:ext>
            </a:extLst>
          </p:cNvPr>
          <p:cNvSpPr/>
          <p:nvPr/>
        </p:nvSpPr>
        <p:spPr>
          <a:xfrm>
            <a:off x="-113859" y="3559695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B94AAD-966D-4492-A130-D28C84B782F6}"/>
              </a:ext>
            </a:extLst>
          </p:cNvPr>
          <p:cNvSpPr/>
          <p:nvPr/>
        </p:nvSpPr>
        <p:spPr>
          <a:xfrm>
            <a:off x="3416461" y="5243682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9C26540-9F5F-460B-AEB1-76C97B7AF2F0}"/>
              </a:ext>
            </a:extLst>
          </p:cNvPr>
          <p:cNvSpPr/>
          <p:nvPr/>
        </p:nvSpPr>
        <p:spPr>
          <a:xfrm>
            <a:off x="3416461" y="5243682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C53066-7F57-4816-A129-AD3F0E02DEE5}"/>
              </a:ext>
            </a:extLst>
          </p:cNvPr>
          <p:cNvSpPr/>
          <p:nvPr/>
        </p:nvSpPr>
        <p:spPr>
          <a:xfrm>
            <a:off x="8664745" y="5594832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7DF403A-54C2-47F1-B854-D7D8451561E8}"/>
              </a:ext>
            </a:extLst>
          </p:cNvPr>
          <p:cNvSpPr/>
          <p:nvPr/>
        </p:nvSpPr>
        <p:spPr>
          <a:xfrm>
            <a:off x="8664745" y="5594832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2" name="모서리가 둥근 직사각형 1"/>
          <p:cNvSpPr>
            <a:spLocks noChangeAspect="1"/>
          </p:cNvSpPr>
          <p:nvPr/>
        </p:nvSpPr>
        <p:spPr>
          <a:xfrm>
            <a:off x="2727361" y="-61270"/>
            <a:ext cx="1164944" cy="108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</a:t>
            </a:r>
            <a:endParaRPr lang="ko-KR" altLang="en-US" sz="7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" name="모서리가 둥근 직사각형 22"/>
          <p:cNvSpPr>
            <a:spLocks noChangeAspect="1"/>
          </p:cNvSpPr>
          <p:nvPr/>
        </p:nvSpPr>
        <p:spPr>
          <a:xfrm>
            <a:off x="7223291" y="1050654"/>
            <a:ext cx="1164944" cy="108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409286" y="1274289"/>
            <a:ext cx="792954" cy="666557"/>
            <a:chOff x="745122" y="871963"/>
            <a:chExt cx="858983" cy="666557"/>
          </a:xfrm>
        </p:grpSpPr>
        <p:sp>
          <p:nvSpPr>
            <p:cNvPr id="4" name="평행 사변형 3"/>
            <p:cNvSpPr/>
            <p:nvPr/>
          </p:nvSpPr>
          <p:spPr>
            <a:xfrm>
              <a:off x="1018595" y="871963"/>
              <a:ext cx="585510" cy="666557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L 도형 4"/>
            <p:cNvSpPr/>
            <p:nvPr/>
          </p:nvSpPr>
          <p:spPr>
            <a:xfrm rot="10800000">
              <a:off x="745122" y="871963"/>
              <a:ext cx="497218" cy="666557"/>
            </a:xfrm>
            <a:prstGeom prst="corne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/>
          <p:cNvSpPr/>
          <p:nvPr/>
        </p:nvSpPr>
        <p:spPr>
          <a:xfrm rot="10800000">
            <a:off x="7812956" y="1050654"/>
            <a:ext cx="296650" cy="754387"/>
          </a:xfrm>
          <a:custGeom>
            <a:avLst/>
            <a:gdLst>
              <a:gd name="connsiteX0" fmla="*/ 0 w 527380"/>
              <a:gd name="connsiteY0" fmla="*/ 778146 h 778146"/>
              <a:gd name="connsiteX1" fmla="*/ 198938 w 527380"/>
              <a:gd name="connsiteY1" fmla="*/ 0 h 778146"/>
              <a:gd name="connsiteX2" fmla="*/ 527380 w 527380"/>
              <a:gd name="connsiteY2" fmla="*/ 778146 h 778146"/>
              <a:gd name="connsiteX3" fmla="*/ 0 w 527380"/>
              <a:gd name="connsiteY3" fmla="*/ 778146 h 778146"/>
              <a:gd name="connsiteX0" fmla="*/ 0 w 259526"/>
              <a:gd name="connsiteY0" fmla="*/ 778146 h 778146"/>
              <a:gd name="connsiteX1" fmla="*/ 198938 w 259526"/>
              <a:gd name="connsiteY1" fmla="*/ 0 h 778146"/>
              <a:gd name="connsiteX2" fmla="*/ 259526 w 259526"/>
              <a:gd name="connsiteY2" fmla="*/ 778146 h 778146"/>
              <a:gd name="connsiteX3" fmla="*/ 0 w 259526"/>
              <a:gd name="connsiteY3" fmla="*/ 778146 h 778146"/>
              <a:gd name="connsiteX0" fmla="*/ 0 w 241053"/>
              <a:gd name="connsiteY0" fmla="*/ 778146 h 778146"/>
              <a:gd name="connsiteX1" fmla="*/ 198938 w 241053"/>
              <a:gd name="connsiteY1" fmla="*/ 0 h 778146"/>
              <a:gd name="connsiteX2" fmla="*/ 241053 w 241053"/>
              <a:gd name="connsiteY2" fmla="*/ 778146 h 778146"/>
              <a:gd name="connsiteX3" fmla="*/ 0 w 241053"/>
              <a:gd name="connsiteY3" fmla="*/ 778146 h 77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53" h="778146">
                <a:moveTo>
                  <a:pt x="0" y="778146"/>
                </a:moveTo>
                <a:lnTo>
                  <a:pt x="198938" y="0"/>
                </a:lnTo>
                <a:lnTo>
                  <a:pt x="241053" y="778146"/>
                </a:lnTo>
                <a:lnTo>
                  <a:pt x="0" y="778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7"/>
          <p:cNvSpPr/>
          <p:nvPr/>
        </p:nvSpPr>
        <p:spPr>
          <a:xfrm rot="10800000">
            <a:off x="7835808" y="1274287"/>
            <a:ext cx="211401" cy="537580"/>
          </a:xfrm>
          <a:custGeom>
            <a:avLst/>
            <a:gdLst>
              <a:gd name="connsiteX0" fmla="*/ 0 w 527380"/>
              <a:gd name="connsiteY0" fmla="*/ 778146 h 778146"/>
              <a:gd name="connsiteX1" fmla="*/ 198938 w 527380"/>
              <a:gd name="connsiteY1" fmla="*/ 0 h 778146"/>
              <a:gd name="connsiteX2" fmla="*/ 527380 w 527380"/>
              <a:gd name="connsiteY2" fmla="*/ 778146 h 778146"/>
              <a:gd name="connsiteX3" fmla="*/ 0 w 527380"/>
              <a:gd name="connsiteY3" fmla="*/ 778146 h 778146"/>
              <a:gd name="connsiteX0" fmla="*/ 0 w 259526"/>
              <a:gd name="connsiteY0" fmla="*/ 778146 h 778146"/>
              <a:gd name="connsiteX1" fmla="*/ 198938 w 259526"/>
              <a:gd name="connsiteY1" fmla="*/ 0 h 778146"/>
              <a:gd name="connsiteX2" fmla="*/ 259526 w 259526"/>
              <a:gd name="connsiteY2" fmla="*/ 778146 h 778146"/>
              <a:gd name="connsiteX3" fmla="*/ 0 w 259526"/>
              <a:gd name="connsiteY3" fmla="*/ 778146 h 778146"/>
              <a:gd name="connsiteX0" fmla="*/ 0 w 241053"/>
              <a:gd name="connsiteY0" fmla="*/ 778146 h 778146"/>
              <a:gd name="connsiteX1" fmla="*/ 198938 w 241053"/>
              <a:gd name="connsiteY1" fmla="*/ 0 h 778146"/>
              <a:gd name="connsiteX2" fmla="*/ 241053 w 241053"/>
              <a:gd name="connsiteY2" fmla="*/ 778146 h 778146"/>
              <a:gd name="connsiteX3" fmla="*/ 0 w 241053"/>
              <a:gd name="connsiteY3" fmla="*/ 778146 h 77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53" h="778146">
                <a:moveTo>
                  <a:pt x="0" y="778146"/>
                </a:moveTo>
                <a:lnTo>
                  <a:pt x="198938" y="0"/>
                </a:lnTo>
                <a:lnTo>
                  <a:pt x="241053" y="778146"/>
                </a:lnTo>
                <a:lnTo>
                  <a:pt x="0" y="77814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>
            <a:spLocks noChangeAspect="1"/>
          </p:cNvSpPr>
          <p:nvPr/>
        </p:nvSpPr>
        <p:spPr>
          <a:xfrm>
            <a:off x="11320729" y="1504750"/>
            <a:ext cx="1164944" cy="1080000"/>
          </a:xfrm>
          <a:prstGeom prst="roundRect">
            <a:avLst/>
          </a:prstGeom>
          <a:solidFill>
            <a:srgbClr val="080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W</a:t>
            </a:r>
            <a:endParaRPr lang="ko-KR" alt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32" name="모서리가 둥근 직사각형 31"/>
          <p:cNvSpPr>
            <a:spLocks noChangeAspect="1"/>
          </p:cNvSpPr>
          <p:nvPr/>
        </p:nvSpPr>
        <p:spPr>
          <a:xfrm>
            <a:off x="162651" y="3878677"/>
            <a:ext cx="1164944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97" y="5404818"/>
            <a:ext cx="1395692" cy="13956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4" y="4035873"/>
            <a:ext cx="688497" cy="765608"/>
          </a:xfrm>
          <a:prstGeom prst="rect">
            <a:avLst/>
          </a:prstGeom>
        </p:spPr>
      </p:pic>
      <p:sp>
        <p:nvSpPr>
          <p:cNvPr id="41" name="모서리가 둥근 직사각형 40"/>
          <p:cNvSpPr>
            <a:spLocks noChangeAspect="1"/>
          </p:cNvSpPr>
          <p:nvPr/>
        </p:nvSpPr>
        <p:spPr>
          <a:xfrm>
            <a:off x="8949722" y="5913814"/>
            <a:ext cx="1164944" cy="108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ln w="0"/>
                <a:solidFill>
                  <a:srgbClr val="FF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" panose="020B0703020102020204" pitchFamily="34" charset="0"/>
              </a:rPr>
              <a:t>W</a:t>
            </a:r>
            <a:endParaRPr lang="ko-KR" altLang="en-US" sz="7200" b="1" dirty="0">
              <a:ln w="0"/>
              <a:solidFill>
                <a:srgbClr val="FF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457276" y="981075"/>
            <a:ext cx="10776957" cy="881587"/>
            <a:chOff x="5026283" y="651660"/>
            <a:chExt cx="6454565" cy="8815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246193" y="719402"/>
              <a:ext cx="5996165" cy="73342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endParaRPr lang="en-US" altLang="ko-KR" sz="16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316083" y="326029"/>
            <a:ext cx="11504441" cy="655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3200" dirty="0"/>
              <a:t>OTT</a:t>
            </a:r>
            <a:r>
              <a:rPr lang="ko-KR" altLang="en-US" sz="3200" dirty="0"/>
              <a:t>별 회원수가 많은 순서대로 회사명 조회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544917" y="1000888"/>
            <a:ext cx="102092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SELECT </a:t>
            </a:r>
            <a:r>
              <a:rPr lang="en-US" altLang="ko-KR" sz="1600" dirty="0" err="1"/>
              <a:t>t.company</a:t>
            </a:r>
            <a:r>
              <a:rPr lang="en-US" altLang="ko-KR" sz="1600" dirty="0"/>
              <a:t> AS "</a:t>
            </a:r>
            <a:r>
              <a:rPr lang="ko-KR" altLang="en-US" sz="1600" dirty="0"/>
              <a:t>회사명</a:t>
            </a:r>
            <a:r>
              <a:rPr lang="en-US" altLang="ko-KR" sz="1600" dirty="0"/>
              <a:t>",count(*) AS "</a:t>
            </a:r>
            <a:r>
              <a:rPr lang="ko-KR" altLang="en-US" sz="1600" dirty="0" err="1"/>
              <a:t>회원수</a:t>
            </a:r>
            <a:r>
              <a:rPr lang="en-US" altLang="ko-KR" sz="1600" dirty="0"/>
              <a:t>" </a:t>
            </a:r>
            <a:endParaRPr lang="en-US" altLang="ko-KR" sz="1600" dirty="0" smtClean="0"/>
          </a:p>
          <a:p>
            <a:r>
              <a:rPr lang="en-US" altLang="ko-KR" sz="1600" dirty="0" smtClean="0"/>
              <a:t>  FROM </a:t>
            </a:r>
            <a:r>
              <a:rPr lang="en-US" altLang="ko-KR" sz="1600" dirty="0" err="1" smtClean="0"/>
              <a:t>member_management</a:t>
            </a:r>
            <a:r>
              <a:rPr lang="en-US" altLang="ko-KR" sz="1600" dirty="0" smtClean="0"/>
              <a:t> AS m INNER JOIN </a:t>
            </a:r>
            <a:r>
              <a:rPr lang="en-US" altLang="ko-KR" sz="1600" dirty="0" err="1" smtClean="0"/>
              <a:t>ott</a:t>
            </a:r>
            <a:r>
              <a:rPr lang="en-US" altLang="ko-KR" sz="1600" dirty="0" smtClean="0"/>
              <a:t> AS t ON </a:t>
            </a:r>
            <a:r>
              <a:rPr lang="en-US" altLang="ko-KR" sz="1600" dirty="0" err="1" smtClean="0"/>
              <a:t>m.business_number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t.business_number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GROUP </a:t>
            </a:r>
            <a:r>
              <a:rPr lang="en-US" altLang="ko-KR" sz="1600" dirty="0"/>
              <a:t>BY </a:t>
            </a:r>
            <a:r>
              <a:rPr lang="en-US" altLang="ko-KR" sz="1600" dirty="0" err="1"/>
              <a:t>t.business_number</a:t>
            </a:r>
            <a:r>
              <a:rPr lang="en-US" altLang="ko-KR" sz="1600" dirty="0"/>
              <a:t> ORDER BY count(*) </a:t>
            </a:r>
            <a:r>
              <a:rPr lang="en-US" altLang="ko-KR" sz="1600" dirty="0" err="1"/>
              <a:t>desc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86" y="2434530"/>
            <a:ext cx="4928313" cy="37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457276" y="981075"/>
            <a:ext cx="10776957" cy="1533525"/>
            <a:chOff x="5026283" y="651660"/>
            <a:chExt cx="6454565" cy="8815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246193" y="719402"/>
              <a:ext cx="5996165" cy="73342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endParaRPr lang="en-US" altLang="ko-KR" sz="16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316083" y="326029"/>
            <a:ext cx="11504441" cy="655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dirty="0"/>
              <a:t>휴먼계정이고 탈퇴한 고객의 </a:t>
            </a:r>
            <a:r>
              <a:rPr lang="en-US" altLang="ko-KR" sz="3200" dirty="0"/>
              <a:t>ID</a:t>
            </a:r>
            <a:r>
              <a:rPr lang="ko-KR" altLang="en-US" sz="3200" dirty="0"/>
              <a:t>와</a:t>
            </a:r>
            <a:r>
              <a:rPr lang="en-US" altLang="ko-KR" sz="3200" dirty="0"/>
              <a:t>, </a:t>
            </a:r>
            <a:r>
              <a:rPr lang="ko-KR" altLang="en-US" sz="3200" dirty="0"/>
              <a:t>탈퇴한 회사명 조회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824447" y="1270784"/>
            <a:ext cx="96234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err="1"/>
              <a:t>c.c_name</a:t>
            </a:r>
            <a:r>
              <a:rPr lang="en-US" altLang="ko-KR" sz="1400" dirty="0"/>
              <a:t> as '</a:t>
            </a:r>
            <a:r>
              <a:rPr lang="ko-KR" altLang="en-US" sz="1400" dirty="0" err="1"/>
              <a:t>회원이름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c.client_ID</a:t>
            </a:r>
            <a:r>
              <a:rPr lang="en-US" altLang="ko-KR" sz="1400" dirty="0"/>
              <a:t> as '</a:t>
            </a:r>
            <a:r>
              <a:rPr lang="ko-KR" altLang="en-US" sz="1400" dirty="0"/>
              <a:t>회원</a:t>
            </a:r>
            <a:r>
              <a:rPr lang="en-US" altLang="ko-KR" sz="1400" dirty="0"/>
              <a:t>ID', </a:t>
            </a:r>
            <a:r>
              <a:rPr lang="en-US" altLang="ko-KR" sz="1400" dirty="0" err="1"/>
              <a:t>mm.dormant_account</a:t>
            </a:r>
            <a:r>
              <a:rPr lang="en-US" altLang="ko-KR" sz="1400" dirty="0"/>
              <a:t> as '</a:t>
            </a:r>
            <a:r>
              <a:rPr lang="ko-KR" altLang="en-US" sz="1400" dirty="0"/>
              <a:t>휴면계정여부</a:t>
            </a:r>
            <a:r>
              <a:rPr lang="en-US" altLang="ko-KR" sz="1400" dirty="0"/>
              <a:t>',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mm.withdrawal_status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as '</a:t>
            </a:r>
            <a:r>
              <a:rPr lang="ko-KR" altLang="en-US" sz="1400" dirty="0" err="1"/>
              <a:t>탈퇴여부</a:t>
            </a:r>
            <a:r>
              <a:rPr lang="en-US" altLang="ko-KR" sz="1400" dirty="0"/>
              <a:t>',</a:t>
            </a:r>
            <a:r>
              <a:rPr lang="en-US" altLang="ko-KR" sz="1400" dirty="0" err="1"/>
              <a:t>o.company</a:t>
            </a:r>
            <a:r>
              <a:rPr lang="en-US" altLang="ko-KR" sz="1400" dirty="0"/>
              <a:t> as '</a:t>
            </a:r>
            <a:r>
              <a:rPr lang="ko-KR" altLang="en-US" sz="1400" dirty="0"/>
              <a:t>회사명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from client as c </a:t>
            </a:r>
          </a:p>
          <a:p>
            <a:r>
              <a:rPr lang="en-US" altLang="ko-KR" sz="1400" dirty="0" smtClean="0"/>
              <a:t>  inner </a:t>
            </a:r>
            <a:r>
              <a:rPr lang="en-US" altLang="ko-KR" sz="1400" dirty="0"/>
              <a:t>join </a:t>
            </a:r>
            <a:r>
              <a:rPr lang="en-US" altLang="ko-KR" sz="1400" dirty="0" err="1"/>
              <a:t>member_management</a:t>
            </a:r>
            <a:r>
              <a:rPr lang="en-US" altLang="ko-KR" sz="1400" dirty="0"/>
              <a:t> as mm on </a:t>
            </a:r>
            <a:r>
              <a:rPr lang="en-US" altLang="ko-KR" sz="1400" dirty="0" err="1"/>
              <a:t>c.client_ID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mm.client_ID</a:t>
            </a:r>
            <a:r>
              <a:rPr lang="en-US" altLang="ko-KR" sz="1400" dirty="0"/>
              <a:t> inner join </a:t>
            </a:r>
            <a:r>
              <a:rPr lang="en-US" altLang="ko-KR" sz="1400" dirty="0" err="1"/>
              <a:t>ott</a:t>
            </a:r>
            <a:r>
              <a:rPr lang="en-US" altLang="ko-KR" sz="1400" dirty="0"/>
              <a:t> as o </a:t>
            </a:r>
          </a:p>
          <a:p>
            <a:r>
              <a:rPr lang="en-US" altLang="ko-KR" sz="1400" dirty="0" smtClean="0"/>
              <a:t>  on </a:t>
            </a:r>
            <a:r>
              <a:rPr lang="en-US" altLang="ko-KR" sz="1400" dirty="0" err="1"/>
              <a:t>o.business_number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mm.business_number</a:t>
            </a:r>
            <a:r>
              <a:rPr lang="en-US" altLang="ko-KR" sz="1400" dirty="0"/>
              <a:t> where </a:t>
            </a:r>
            <a:r>
              <a:rPr lang="en-US" altLang="ko-KR" sz="1400" dirty="0" err="1"/>
              <a:t>mm.dormant_account</a:t>
            </a:r>
            <a:r>
              <a:rPr lang="en-US" altLang="ko-KR" sz="1400" dirty="0"/>
              <a:t> = 'Y' and </a:t>
            </a:r>
            <a:r>
              <a:rPr lang="en-US" altLang="ko-KR" sz="1400" dirty="0" err="1"/>
              <a:t>mm.withdrawal_status</a:t>
            </a:r>
            <a:r>
              <a:rPr lang="en-US" altLang="ko-KR" sz="1400" dirty="0"/>
              <a:t> = 'Y'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88" y="3059338"/>
            <a:ext cx="6338137" cy="28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457276" y="981075"/>
            <a:ext cx="10776957" cy="1677858"/>
            <a:chOff x="5026283" y="651660"/>
            <a:chExt cx="6454565" cy="8815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246193" y="719402"/>
              <a:ext cx="5996165" cy="73342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endParaRPr lang="en-US" altLang="ko-KR" sz="16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316083" y="326029"/>
            <a:ext cx="11504441" cy="655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dirty="0" err="1"/>
              <a:t>넷플릭스에서</a:t>
            </a:r>
            <a:r>
              <a:rPr lang="ko-KR" altLang="en-US" dirty="0"/>
              <a:t> 성인인증을 하지 않은 회원이 </a:t>
            </a:r>
            <a:r>
              <a:rPr lang="ko-KR" altLang="en-US" dirty="0" err="1"/>
              <a:t>볼수</a:t>
            </a:r>
            <a:r>
              <a:rPr lang="ko-KR" altLang="en-US" dirty="0"/>
              <a:t> 있는 영상의 제목과 </a:t>
            </a:r>
            <a:r>
              <a:rPr lang="ko-KR" altLang="en-US" dirty="0" err="1"/>
              <a:t>영상등급</a:t>
            </a:r>
            <a:r>
              <a:rPr lang="en-US" altLang="ko-KR" dirty="0"/>
              <a:t>, </a:t>
            </a:r>
            <a:r>
              <a:rPr lang="ko-KR" altLang="en-US" dirty="0"/>
              <a:t>성인인증여부</a:t>
            </a:r>
            <a:r>
              <a:rPr lang="en-US" altLang="ko-KR" dirty="0"/>
              <a:t>, </a:t>
            </a:r>
            <a:r>
              <a:rPr lang="ko-KR" altLang="en-US" dirty="0" err="1"/>
              <a:t>회원이름</a:t>
            </a:r>
            <a:r>
              <a:rPr lang="ko-KR" altLang="en-US" dirty="0"/>
              <a:t> 조회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24447" y="1135024"/>
            <a:ext cx="947939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err="1"/>
              <a:t>c.c_name</a:t>
            </a:r>
            <a:r>
              <a:rPr lang="en-US" altLang="ko-KR" sz="1400" dirty="0"/>
              <a:t> as '</a:t>
            </a:r>
            <a:r>
              <a:rPr lang="ko-KR" altLang="en-US" sz="1400" dirty="0"/>
              <a:t>이름</a:t>
            </a:r>
            <a:r>
              <a:rPr lang="en-US" altLang="ko-KR" sz="1400" dirty="0"/>
              <a:t>',</a:t>
            </a:r>
            <a:r>
              <a:rPr lang="en-US" altLang="ko-KR" sz="1400" dirty="0" err="1"/>
              <a:t>mm.adult_certification</a:t>
            </a:r>
            <a:r>
              <a:rPr lang="en-US" altLang="ko-KR" sz="1400" dirty="0"/>
              <a:t> as '</a:t>
            </a:r>
            <a:r>
              <a:rPr lang="ko-KR" altLang="en-US" sz="1400" dirty="0"/>
              <a:t>성인인증여부</a:t>
            </a:r>
            <a:r>
              <a:rPr lang="en-US" altLang="ko-KR" sz="1400" dirty="0"/>
              <a:t>',</a:t>
            </a:r>
            <a:r>
              <a:rPr lang="en-US" altLang="ko-KR" sz="1400" dirty="0" err="1"/>
              <a:t>o.company</a:t>
            </a:r>
            <a:r>
              <a:rPr lang="en-US" altLang="ko-KR" sz="1400" dirty="0"/>
              <a:t> as '</a:t>
            </a:r>
            <a:r>
              <a:rPr lang="ko-KR" altLang="en-US" sz="1400" dirty="0"/>
              <a:t>회사명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ov.v_name</a:t>
            </a:r>
            <a:r>
              <a:rPr lang="en-US" altLang="ko-KR" sz="1400" dirty="0"/>
              <a:t> as '</a:t>
            </a:r>
            <a:r>
              <a:rPr lang="ko-KR" altLang="en-US" sz="1400" dirty="0" err="1"/>
              <a:t>영상제목</a:t>
            </a:r>
            <a:r>
              <a:rPr lang="en-US" altLang="ko-KR" sz="1400" dirty="0"/>
              <a:t>', 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ov.v_type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'</a:t>
            </a:r>
            <a:r>
              <a:rPr lang="ko-KR" altLang="en-US" sz="1400" dirty="0" err="1"/>
              <a:t>영상타입</a:t>
            </a:r>
            <a:r>
              <a:rPr lang="en-US" altLang="ko-KR" sz="1400" dirty="0" smtClean="0"/>
              <a:t>', </a:t>
            </a:r>
            <a:r>
              <a:rPr lang="en-US" altLang="ko-KR" sz="1400" dirty="0" err="1" smtClean="0"/>
              <a:t>ov.v_genre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as '</a:t>
            </a:r>
            <a:r>
              <a:rPr lang="ko-KR" altLang="en-US" sz="1400" dirty="0" err="1"/>
              <a:t>영상장르</a:t>
            </a:r>
            <a:r>
              <a:rPr lang="en-US" altLang="ko-KR" sz="1400" dirty="0" smtClean="0"/>
              <a:t>', </a:t>
            </a:r>
            <a:r>
              <a:rPr lang="en-US" altLang="ko-KR" sz="1400" dirty="0" err="1" smtClean="0"/>
              <a:t>ov.v_ratings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as '</a:t>
            </a:r>
            <a:r>
              <a:rPr lang="ko-KR" altLang="en-US" sz="1400" dirty="0" err="1"/>
              <a:t>영상등급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from </a:t>
            </a:r>
            <a:r>
              <a:rPr lang="en-US" altLang="ko-KR" sz="1400" dirty="0" err="1"/>
              <a:t>ott_video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ov</a:t>
            </a:r>
            <a:r>
              <a:rPr lang="en-US" altLang="ko-KR" sz="1400" dirty="0"/>
              <a:t> inner join </a:t>
            </a:r>
            <a:r>
              <a:rPr lang="en-US" altLang="ko-KR" sz="1400" dirty="0" err="1"/>
              <a:t>ott</a:t>
            </a:r>
            <a:r>
              <a:rPr lang="en-US" altLang="ko-KR" sz="1400" dirty="0"/>
              <a:t> as o </a:t>
            </a:r>
          </a:p>
          <a:p>
            <a:r>
              <a:rPr lang="en-US" altLang="ko-KR" sz="1400" dirty="0" smtClean="0"/>
              <a:t>  on </a:t>
            </a:r>
            <a:r>
              <a:rPr lang="en-US" altLang="ko-KR" sz="1400" dirty="0" err="1"/>
              <a:t>ov.business_number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o.business_number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inner </a:t>
            </a:r>
            <a:r>
              <a:rPr lang="en-US" altLang="ko-KR" sz="1400" dirty="0"/>
              <a:t>join </a:t>
            </a:r>
            <a:r>
              <a:rPr lang="en-US" altLang="ko-KR" sz="1400" dirty="0" err="1"/>
              <a:t>member_management</a:t>
            </a:r>
            <a:r>
              <a:rPr lang="en-US" altLang="ko-KR" sz="1400" dirty="0"/>
              <a:t> as mm on </a:t>
            </a:r>
            <a:r>
              <a:rPr lang="en-US" altLang="ko-KR" sz="1400" dirty="0" err="1"/>
              <a:t>mm.business_number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o.business_number</a:t>
            </a:r>
            <a:r>
              <a:rPr lang="en-US" altLang="ko-KR" sz="1400" dirty="0"/>
              <a:t> 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inner join client as c on </a:t>
            </a:r>
            <a:r>
              <a:rPr lang="en-US" altLang="ko-KR" sz="1400" dirty="0" err="1" smtClean="0"/>
              <a:t>mm.client_ID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c.client_ID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 where </a:t>
            </a:r>
            <a:r>
              <a:rPr lang="en-US" altLang="ko-KR" sz="1400" dirty="0" err="1"/>
              <a:t>o.company</a:t>
            </a:r>
            <a:r>
              <a:rPr lang="en-US" altLang="ko-KR" sz="1400" dirty="0"/>
              <a:t> ='</a:t>
            </a:r>
            <a:r>
              <a:rPr lang="ko-KR" altLang="en-US" sz="1400" dirty="0" err="1"/>
              <a:t>넷플릭스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and </a:t>
            </a:r>
            <a:r>
              <a:rPr lang="en-US" altLang="ko-KR" sz="1400" dirty="0" err="1"/>
              <a:t>mm.adult_certification</a:t>
            </a:r>
            <a:r>
              <a:rPr lang="en-US" altLang="ko-KR" sz="1400" dirty="0"/>
              <a:t> ='N' and </a:t>
            </a:r>
            <a:r>
              <a:rPr lang="en-US" altLang="ko-KR" sz="1400" dirty="0" err="1"/>
              <a:t>ov.v_ratings</a:t>
            </a:r>
            <a:r>
              <a:rPr lang="en-US" altLang="ko-KR" sz="1400" dirty="0"/>
              <a:t> != '</a:t>
            </a:r>
            <a:r>
              <a:rPr lang="ko-KR" altLang="en-US" sz="1400" dirty="0"/>
              <a:t>청소년관람불가</a:t>
            </a:r>
            <a:r>
              <a:rPr lang="en-US" altLang="ko-KR" sz="1400" dirty="0" smtClean="0"/>
              <a:t>'</a:t>
            </a:r>
            <a:endParaRPr lang="ko-KR" altLang="en-US" sz="10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43" y="2981204"/>
            <a:ext cx="8304182" cy="34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457276" y="981075"/>
            <a:ext cx="10776957" cy="1133475"/>
            <a:chOff x="5026283" y="651660"/>
            <a:chExt cx="6454565" cy="8815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246193" y="719402"/>
              <a:ext cx="5996165" cy="73342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endParaRPr lang="en-US" altLang="ko-KR" sz="16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316083" y="234236"/>
            <a:ext cx="11504441" cy="655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2800" dirty="0" err="1"/>
              <a:t>티빙을</a:t>
            </a:r>
            <a:r>
              <a:rPr lang="ko-KR" altLang="en-US" sz="2800" dirty="0"/>
              <a:t> 이용하는 고객들의 이름</a:t>
            </a:r>
            <a:r>
              <a:rPr lang="en-US" altLang="ko-KR" sz="2800" dirty="0"/>
              <a:t>,ID,</a:t>
            </a:r>
            <a:r>
              <a:rPr lang="ko-KR" altLang="en-US" sz="2800" dirty="0"/>
              <a:t>멤버십</a:t>
            </a:r>
            <a:r>
              <a:rPr lang="en-US" altLang="ko-KR" sz="2800" dirty="0"/>
              <a:t>,</a:t>
            </a:r>
            <a:r>
              <a:rPr lang="ko-KR" altLang="en-US" sz="2800" dirty="0"/>
              <a:t>결제일</a:t>
            </a:r>
            <a:r>
              <a:rPr lang="en-US" altLang="ko-KR" sz="2800" dirty="0"/>
              <a:t>,</a:t>
            </a:r>
            <a:r>
              <a:rPr lang="ko-KR" altLang="en-US" sz="2800" dirty="0"/>
              <a:t>가격 조회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824447" y="1135024"/>
            <a:ext cx="106407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select </a:t>
            </a:r>
            <a:r>
              <a:rPr lang="en-US" altLang="ko-KR" sz="1400" dirty="0" err="1"/>
              <a:t>o.company</a:t>
            </a:r>
            <a:r>
              <a:rPr lang="en-US" altLang="ko-KR" sz="1400" dirty="0"/>
              <a:t> as '</a:t>
            </a:r>
            <a:r>
              <a:rPr lang="ko-KR" altLang="en-US" sz="1400" dirty="0"/>
              <a:t>회사명</a:t>
            </a:r>
            <a:r>
              <a:rPr lang="en-US" altLang="ko-KR" sz="1400" dirty="0"/>
              <a:t>',</a:t>
            </a:r>
            <a:r>
              <a:rPr lang="en-US" altLang="ko-KR" sz="1400" dirty="0" err="1"/>
              <a:t>c.c_name</a:t>
            </a:r>
            <a:r>
              <a:rPr lang="en-US" altLang="ko-KR" sz="1400" dirty="0"/>
              <a:t> as '</a:t>
            </a:r>
            <a:r>
              <a:rPr lang="ko-KR" altLang="en-US" sz="1400" dirty="0" err="1"/>
              <a:t>회원이름</a:t>
            </a:r>
            <a:r>
              <a:rPr lang="en-US" altLang="ko-KR" sz="1400" dirty="0"/>
              <a:t>',</a:t>
            </a:r>
            <a:r>
              <a:rPr lang="en-US" altLang="ko-KR" sz="1400" dirty="0" err="1"/>
              <a:t>c.client_ID</a:t>
            </a:r>
            <a:r>
              <a:rPr lang="en-US" altLang="ko-KR" sz="1400" dirty="0"/>
              <a:t> as '</a:t>
            </a:r>
            <a:r>
              <a:rPr lang="ko-KR" altLang="en-US" sz="1400" dirty="0"/>
              <a:t>회원</a:t>
            </a:r>
            <a:r>
              <a:rPr lang="en-US" altLang="ko-KR" sz="1400" dirty="0"/>
              <a:t>ID', </a:t>
            </a:r>
            <a:r>
              <a:rPr lang="en-US" altLang="ko-KR" sz="1400" dirty="0" err="1"/>
              <a:t>mm.membership</a:t>
            </a:r>
            <a:r>
              <a:rPr lang="en-US" altLang="ko-KR" sz="1400" dirty="0"/>
              <a:t> as '</a:t>
            </a:r>
            <a:r>
              <a:rPr lang="ko-KR" altLang="en-US" sz="1400" dirty="0"/>
              <a:t>멤버십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mm.price</a:t>
            </a:r>
            <a:r>
              <a:rPr lang="en-US" altLang="ko-KR" sz="1400" dirty="0"/>
              <a:t> as '</a:t>
            </a:r>
            <a:r>
              <a:rPr lang="ko-KR" altLang="en-US" sz="1400" dirty="0"/>
              <a:t>가격</a:t>
            </a:r>
            <a:r>
              <a:rPr lang="en-US" altLang="ko-KR" sz="1400" dirty="0"/>
              <a:t>',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mm.payment_date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as '</a:t>
            </a:r>
            <a:r>
              <a:rPr lang="ko-KR" altLang="en-US" sz="1400" dirty="0"/>
              <a:t>결제일</a:t>
            </a:r>
            <a:r>
              <a:rPr lang="en-US" altLang="ko-KR" sz="1400" dirty="0"/>
              <a:t>'</a:t>
            </a:r>
            <a:r>
              <a:rPr lang="ko-KR" altLang="en-US" sz="1400" dirty="0"/>
              <a:t> </a:t>
            </a:r>
            <a:r>
              <a:rPr lang="en-US" altLang="ko-KR" sz="1400" dirty="0"/>
              <a:t>from </a:t>
            </a:r>
            <a:r>
              <a:rPr lang="en-US" altLang="ko-KR" sz="1400" dirty="0" err="1"/>
              <a:t>ott</a:t>
            </a:r>
            <a:r>
              <a:rPr lang="en-US" altLang="ko-KR" sz="1400" dirty="0"/>
              <a:t> as o inner join </a:t>
            </a:r>
            <a:r>
              <a:rPr lang="en-US" altLang="ko-KR" sz="1400" dirty="0" err="1"/>
              <a:t>member_management</a:t>
            </a:r>
            <a:r>
              <a:rPr lang="en-US" altLang="ko-KR" sz="1400" dirty="0"/>
              <a:t> as mm </a:t>
            </a:r>
          </a:p>
          <a:p>
            <a:r>
              <a:rPr lang="en-US" altLang="ko-KR" sz="1400" dirty="0" smtClean="0"/>
              <a:t>  on </a:t>
            </a:r>
            <a:r>
              <a:rPr lang="en-US" altLang="ko-KR" sz="1400" dirty="0" err="1"/>
              <a:t>o.business_number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mm.business_number</a:t>
            </a:r>
            <a:r>
              <a:rPr lang="en-US" altLang="ko-KR" sz="1400" dirty="0"/>
              <a:t> inner join client as c on </a:t>
            </a:r>
            <a:r>
              <a:rPr lang="en-US" altLang="ko-KR" sz="1400" dirty="0" err="1"/>
              <a:t>c.client_ID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mm.client_ID</a:t>
            </a:r>
            <a:r>
              <a:rPr lang="en-US" altLang="ko-KR" sz="1400" dirty="0"/>
              <a:t> where </a:t>
            </a:r>
            <a:r>
              <a:rPr lang="en-US" altLang="ko-KR" sz="1400" dirty="0" err="1"/>
              <a:t>o.company</a:t>
            </a:r>
            <a:r>
              <a:rPr lang="en-US" altLang="ko-KR" sz="1400" dirty="0"/>
              <a:t> ='</a:t>
            </a:r>
            <a:r>
              <a:rPr lang="ko-KR" altLang="en-US" sz="1400" dirty="0" err="1"/>
              <a:t>티빙</a:t>
            </a:r>
            <a:r>
              <a:rPr lang="en-US" altLang="ko-KR" sz="1400" dirty="0" smtClean="0"/>
              <a:t>'</a:t>
            </a:r>
            <a:endParaRPr lang="ko-KR" altLang="en-US" sz="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75" y="2644018"/>
            <a:ext cx="6779375" cy="38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7EDE39-73B3-4242-B5C6-D5739325D50D}"/>
              </a:ext>
            </a:extLst>
          </p:cNvPr>
          <p:cNvSpPr/>
          <p:nvPr/>
        </p:nvSpPr>
        <p:spPr>
          <a:xfrm>
            <a:off x="2450851" y="-380252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FE33A43-C42C-478E-B064-00ECB46CE644}"/>
              </a:ext>
            </a:extLst>
          </p:cNvPr>
          <p:cNvSpPr/>
          <p:nvPr/>
        </p:nvSpPr>
        <p:spPr>
          <a:xfrm>
            <a:off x="2450851" y="-380252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53072BA-292B-4693-8BFB-B0C691B661CD}"/>
              </a:ext>
            </a:extLst>
          </p:cNvPr>
          <p:cNvSpPr/>
          <p:nvPr/>
        </p:nvSpPr>
        <p:spPr>
          <a:xfrm>
            <a:off x="6946781" y="699631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B579FC4-C1C4-40D1-A0A2-B7B5EC8E8C32}"/>
              </a:ext>
            </a:extLst>
          </p:cNvPr>
          <p:cNvSpPr/>
          <p:nvPr/>
        </p:nvSpPr>
        <p:spPr>
          <a:xfrm>
            <a:off x="6946781" y="699631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2964837-25A8-416B-9A8C-CCF28344345A}"/>
              </a:ext>
            </a:extLst>
          </p:cNvPr>
          <p:cNvSpPr/>
          <p:nvPr/>
        </p:nvSpPr>
        <p:spPr>
          <a:xfrm>
            <a:off x="11044219" y="1185768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0BA18A7-1392-4832-8A61-AF857B70927D}"/>
              </a:ext>
            </a:extLst>
          </p:cNvPr>
          <p:cNvSpPr/>
          <p:nvPr/>
        </p:nvSpPr>
        <p:spPr>
          <a:xfrm>
            <a:off x="11044219" y="1185768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79EEE77-3010-4D42-98D4-39C3DC6C6A95}"/>
              </a:ext>
            </a:extLst>
          </p:cNvPr>
          <p:cNvSpPr/>
          <p:nvPr/>
        </p:nvSpPr>
        <p:spPr>
          <a:xfrm>
            <a:off x="-113859" y="3559695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D9569D9-90DB-42FD-B1B8-4322CD46E893}"/>
              </a:ext>
            </a:extLst>
          </p:cNvPr>
          <p:cNvSpPr/>
          <p:nvPr/>
        </p:nvSpPr>
        <p:spPr>
          <a:xfrm>
            <a:off x="-113859" y="3559695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B94AAD-966D-4492-A130-D28C84B782F6}"/>
              </a:ext>
            </a:extLst>
          </p:cNvPr>
          <p:cNvSpPr/>
          <p:nvPr/>
        </p:nvSpPr>
        <p:spPr>
          <a:xfrm>
            <a:off x="3416461" y="5243682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9C26540-9F5F-460B-AEB1-76C97B7AF2F0}"/>
              </a:ext>
            </a:extLst>
          </p:cNvPr>
          <p:cNvSpPr/>
          <p:nvPr/>
        </p:nvSpPr>
        <p:spPr>
          <a:xfrm>
            <a:off x="3416461" y="5243682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C53066-7F57-4816-A129-AD3F0E02DEE5}"/>
              </a:ext>
            </a:extLst>
          </p:cNvPr>
          <p:cNvSpPr/>
          <p:nvPr/>
        </p:nvSpPr>
        <p:spPr>
          <a:xfrm>
            <a:off x="8664745" y="5594832"/>
            <a:ext cx="1717964" cy="1717964"/>
          </a:xfrm>
          <a:prstGeom prst="roundRect">
            <a:avLst/>
          </a:prstGeom>
          <a:solidFill>
            <a:srgbClr val="DEEBF7"/>
          </a:solidFill>
          <a:ln>
            <a:noFill/>
          </a:ln>
          <a:effectLst>
            <a:outerShdw blurRad="355600" dist="317500" dir="13500000" algn="br" rotWithShape="0">
              <a:schemeClr val="bg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7DF403A-54C2-47F1-B854-D7D8451561E8}"/>
              </a:ext>
            </a:extLst>
          </p:cNvPr>
          <p:cNvSpPr/>
          <p:nvPr/>
        </p:nvSpPr>
        <p:spPr>
          <a:xfrm>
            <a:off x="8664745" y="5594832"/>
            <a:ext cx="1717964" cy="1717964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DEEBF7"/>
              </a:gs>
            </a:gsLst>
            <a:lin ang="13500000" scaled="1"/>
            <a:tileRect/>
          </a:gradFill>
          <a:ln>
            <a:noFill/>
          </a:ln>
          <a:effectLst>
            <a:outerShdw blurRad="419100" dist="317500" dir="2700000" algn="tl" rotWithShape="0">
              <a:srgbClr val="7DB0D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스스로넷 설립체 OTF" panose="00000500000000000000" pitchFamily="50" charset="-127"/>
              <a:ea typeface="스스로넷 설립체 OTF" panose="00000500000000000000" pitchFamily="50" charset="-127"/>
            </a:endParaRPr>
          </a:p>
        </p:txBody>
      </p:sp>
      <p:sp>
        <p:nvSpPr>
          <p:cNvPr id="2" name="모서리가 둥근 직사각형 1"/>
          <p:cNvSpPr>
            <a:spLocks noChangeAspect="1"/>
          </p:cNvSpPr>
          <p:nvPr/>
        </p:nvSpPr>
        <p:spPr>
          <a:xfrm>
            <a:off x="2727361" y="-61270"/>
            <a:ext cx="1164944" cy="108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N</a:t>
            </a:r>
            <a:endParaRPr lang="ko-KR" altLang="en-US" sz="7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" name="모서리가 둥근 직사각형 22"/>
          <p:cNvSpPr>
            <a:spLocks noChangeAspect="1"/>
          </p:cNvSpPr>
          <p:nvPr/>
        </p:nvSpPr>
        <p:spPr>
          <a:xfrm>
            <a:off x="7223291" y="1050654"/>
            <a:ext cx="1164944" cy="108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409286" y="1274289"/>
            <a:ext cx="792954" cy="666557"/>
            <a:chOff x="745122" y="871963"/>
            <a:chExt cx="858983" cy="666557"/>
          </a:xfrm>
        </p:grpSpPr>
        <p:sp>
          <p:nvSpPr>
            <p:cNvPr id="4" name="평행 사변형 3"/>
            <p:cNvSpPr/>
            <p:nvPr/>
          </p:nvSpPr>
          <p:spPr>
            <a:xfrm>
              <a:off x="1018595" y="871963"/>
              <a:ext cx="585510" cy="666557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L 도형 4"/>
            <p:cNvSpPr/>
            <p:nvPr/>
          </p:nvSpPr>
          <p:spPr>
            <a:xfrm rot="10800000">
              <a:off x="745122" y="871963"/>
              <a:ext cx="497218" cy="666557"/>
            </a:xfrm>
            <a:prstGeom prst="corne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이등변 삼각형 7"/>
          <p:cNvSpPr/>
          <p:nvPr/>
        </p:nvSpPr>
        <p:spPr>
          <a:xfrm rot="10800000">
            <a:off x="7812956" y="1050654"/>
            <a:ext cx="296650" cy="754387"/>
          </a:xfrm>
          <a:custGeom>
            <a:avLst/>
            <a:gdLst>
              <a:gd name="connsiteX0" fmla="*/ 0 w 527380"/>
              <a:gd name="connsiteY0" fmla="*/ 778146 h 778146"/>
              <a:gd name="connsiteX1" fmla="*/ 198938 w 527380"/>
              <a:gd name="connsiteY1" fmla="*/ 0 h 778146"/>
              <a:gd name="connsiteX2" fmla="*/ 527380 w 527380"/>
              <a:gd name="connsiteY2" fmla="*/ 778146 h 778146"/>
              <a:gd name="connsiteX3" fmla="*/ 0 w 527380"/>
              <a:gd name="connsiteY3" fmla="*/ 778146 h 778146"/>
              <a:gd name="connsiteX0" fmla="*/ 0 w 259526"/>
              <a:gd name="connsiteY0" fmla="*/ 778146 h 778146"/>
              <a:gd name="connsiteX1" fmla="*/ 198938 w 259526"/>
              <a:gd name="connsiteY1" fmla="*/ 0 h 778146"/>
              <a:gd name="connsiteX2" fmla="*/ 259526 w 259526"/>
              <a:gd name="connsiteY2" fmla="*/ 778146 h 778146"/>
              <a:gd name="connsiteX3" fmla="*/ 0 w 259526"/>
              <a:gd name="connsiteY3" fmla="*/ 778146 h 778146"/>
              <a:gd name="connsiteX0" fmla="*/ 0 w 241053"/>
              <a:gd name="connsiteY0" fmla="*/ 778146 h 778146"/>
              <a:gd name="connsiteX1" fmla="*/ 198938 w 241053"/>
              <a:gd name="connsiteY1" fmla="*/ 0 h 778146"/>
              <a:gd name="connsiteX2" fmla="*/ 241053 w 241053"/>
              <a:gd name="connsiteY2" fmla="*/ 778146 h 778146"/>
              <a:gd name="connsiteX3" fmla="*/ 0 w 241053"/>
              <a:gd name="connsiteY3" fmla="*/ 778146 h 77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53" h="778146">
                <a:moveTo>
                  <a:pt x="0" y="778146"/>
                </a:moveTo>
                <a:lnTo>
                  <a:pt x="198938" y="0"/>
                </a:lnTo>
                <a:lnTo>
                  <a:pt x="241053" y="778146"/>
                </a:lnTo>
                <a:lnTo>
                  <a:pt x="0" y="778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7"/>
          <p:cNvSpPr/>
          <p:nvPr/>
        </p:nvSpPr>
        <p:spPr>
          <a:xfrm rot="10800000">
            <a:off x="7835808" y="1274287"/>
            <a:ext cx="211401" cy="537580"/>
          </a:xfrm>
          <a:custGeom>
            <a:avLst/>
            <a:gdLst>
              <a:gd name="connsiteX0" fmla="*/ 0 w 527380"/>
              <a:gd name="connsiteY0" fmla="*/ 778146 h 778146"/>
              <a:gd name="connsiteX1" fmla="*/ 198938 w 527380"/>
              <a:gd name="connsiteY1" fmla="*/ 0 h 778146"/>
              <a:gd name="connsiteX2" fmla="*/ 527380 w 527380"/>
              <a:gd name="connsiteY2" fmla="*/ 778146 h 778146"/>
              <a:gd name="connsiteX3" fmla="*/ 0 w 527380"/>
              <a:gd name="connsiteY3" fmla="*/ 778146 h 778146"/>
              <a:gd name="connsiteX0" fmla="*/ 0 w 259526"/>
              <a:gd name="connsiteY0" fmla="*/ 778146 h 778146"/>
              <a:gd name="connsiteX1" fmla="*/ 198938 w 259526"/>
              <a:gd name="connsiteY1" fmla="*/ 0 h 778146"/>
              <a:gd name="connsiteX2" fmla="*/ 259526 w 259526"/>
              <a:gd name="connsiteY2" fmla="*/ 778146 h 778146"/>
              <a:gd name="connsiteX3" fmla="*/ 0 w 259526"/>
              <a:gd name="connsiteY3" fmla="*/ 778146 h 778146"/>
              <a:gd name="connsiteX0" fmla="*/ 0 w 241053"/>
              <a:gd name="connsiteY0" fmla="*/ 778146 h 778146"/>
              <a:gd name="connsiteX1" fmla="*/ 198938 w 241053"/>
              <a:gd name="connsiteY1" fmla="*/ 0 h 778146"/>
              <a:gd name="connsiteX2" fmla="*/ 241053 w 241053"/>
              <a:gd name="connsiteY2" fmla="*/ 778146 h 778146"/>
              <a:gd name="connsiteX3" fmla="*/ 0 w 241053"/>
              <a:gd name="connsiteY3" fmla="*/ 778146 h 77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53" h="778146">
                <a:moveTo>
                  <a:pt x="0" y="778146"/>
                </a:moveTo>
                <a:lnTo>
                  <a:pt x="198938" y="0"/>
                </a:lnTo>
                <a:lnTo>
                  <a:pt x="241053" y="778146"/>
                </a:lnTo>
                <a:lnTo>
                  <a:pt x="0" y="77814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>
            <a:spLocks noChangeAspect="1"/>
          </p:cNvSpPr>
          <p:nvPr/>
        </p:nvSpPr>
        <p:spPr>
          <a:xfrm>
            <a:off x="11320729" y="1504750"/>
            <a:ext cx="1164944" cy="1080000"/>
          </a:xfrm>
          <a:prstGeom prst="roundRect">
            <a:avLst/>
          </a:prstGeom>
          <a:solidFill>
            <a:srgbClr val="080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W</a:t>
            </a:r>
            <a:endParaRPr lang="ko-KR" alt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32" name="모서리가 둥근 직사각형 31"/>
          <p:cNvSpPr>
            <a:spLocks noChangeAspect="1"/>
          </p:cNvSpPr>
          <p:nvPr/>
        </p:nvSpPr>
        <p:spPr>
          <a:xfrm>
            <a:off x="162651" y="3878677"/>
            <a:ext cx="1164944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97" y="5404818"/>
            <a:ext cx="1395692" cy="13956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4" y="4035873"/>
            <a:ext cx="688497" cy="765608"/>
          </a:xfrm>
          <a:prstGeom prst="rect">
            <a:avLst/>
          </a:prstGeom>
        </p:spPr>
      </p:pic>
      <p:sp>
        <p:nvSpPr>
          <p:cNvPr id="41" name="모서리가 둥근 직사각형 40"/>
          <p:cNvSpPr>
            <a:spLocks noChangeAspect="1"/>
          </p:cNvSpPr>
          <p:nvPr/>
        </p:nvSpPr>
        <p:spPr>
          <a:xfrm>
            <a:off x="8949722" y="5913814"/>
            <a:ext cx="1164944" cy="108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ln w="0"/>
                <a:solidFill>
                  <a:srgbClr val="FF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" panose="020B0703020102020204" pitchFamily="34" charset="0"/>
              </a:rPr>
              <a:t>W</a:t>
            </a:r>
            <a:endParaRPr lang="ko-KR" altLang="en-US" sz="7200" b="1" dirty="0">
              <a:ln w="0"/>
              <a:solidFill>
                <a:srgbClr val="FF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Demi" panose="020B07030201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284112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/>
              <a:t>Thank you!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166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515939" y="549275"/>
            <a:ext cx="1445866" cy="8617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auto"/>
            <a:r>
              <a:rPr lang="ko-KR" altLang="en-US" sz="5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순서</a:t>
            </a:r>
            <a:endParaRPr lang="en-US" altLang="ko-KR" sz="5000" u="none" strike="noStrike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5059534" y="2073136"/>
            <a:ext cx="6454565" cy="881587"/>
            <a:chOff x="5026283" y="651660"/>
            <a:chExt cx="6454565" cy="8815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688441" y="822043"/>
              <a:ext cx="5130241" cy="52119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r>
                <a:rPr lang="en-US" altLang="ko-KR" sz="3000" u="none" strike="noStrike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1.  </a:t>
              </a:r>
              <a:r>
                <a:rPr lang="en-US" altLang="ko-KR" sz="30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ERD Modelling</a:t>
              </a:r>
              <a:endParaRPr lang="en-US" altLang="ko-KR" sz="30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3F2D1E-27EE-45A5-ABCA-C4DA123A0EDF}"/>
              </a:ext>
            </a:extLst>
          </p:cNvPr>
          <p:cNvGrpSpPr/>
          <p:nvPr/>
        </p:nvGrpSpPr>
        <p:grpSpPr>
          <a:xfrm>
            <a:off x="5059534" y="3268872"/>
            <a:ext cx="6454565" cy="881587"/>
            <a:chOff x="5026283" y="1847396"/>
            <a:chExt cx="6454565" cy="881587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A9B5214B-E119-4336-B1A3-3AE0CFDC3716}"/>
                </a:ext>
              </a:extLst>
            </p:cNvPr>
            <p:cNvSpPr/>
            <p:nvPr/>
          </p:nvSpPr>
          <p:spPr>
            <a:xfrm>
              <a:off x="5026286" y="1847396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BE93217A-0F9E-4583-B839-BAB9682A847A}"/>
                </a:ext>
              </a:extLst>
            </p:cNvPr>
            <p:cNvSpPr/>
            <p:nvPr/>
          </p:nvSpPr>
          <p:spPr>
            <a:xfrm>
              <a:off x="5026283" y="1847396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65A2242-C2E1-4855-AC26-5A5CDF4274BA}"/>
                </a:ext>
              </a:extLst>
            </p:cNvPr>
            <p:cNvSpPr txBox="1"/>
            <p:nvPr/>
          </p:nvSpPr>
          <p:spPr>
            <a:xfrm>
              <a:off x="5688441" y="2017779"/>
              <a:ext cx="5130241" cy="52119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r>
                <a:rPr lang="en-US" altLang="ko-KR" sz="3000" u="none" strike="noStrike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2.  </a:t>
              </a:r>
              <a:r>
                <a:rPr lang="ko-KR" altLang="en-US" sz="30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엔티티관계도</a:t>
              </a:r>
              <a:endParaRPr lang="en-US" altLang="ko-KR" sz="30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BDF45E-7B61-45ED-A79F-E056A0A91EA2}"/>
              </a:ext>
            </a:extLst>
          </p:cNvPr>
          <p:cNvGrpSpPr/>
          <p:nvPr/>
        </p:nvGrpSpPr>
        <p:grpSpPr>
          <a:xfrm>
            <a:off x="5059534" y="4464608"/>
            <a:ext cx="6454565" cy="881587"/>
            <a:chOff x="5026283" y="3043132"/>
            <a:chExt cx="6454565" cy="881587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9A09946-6D13-4088-B493-3C2CAC132996}"/>
                </a:ext>
              </a:extLst>
            </p:cNvPr>
            <p:cNvSpPr/>
            <p:nvPr/>
          </p:nvSpPr>
          <p:spPr>
            <a:xfrm>
              <a:off x="5026286" y="3043132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CDEA7C0-559E-487B-B524-4039BC0A3DE8}"/>
                </a:ext>
              </a:extLst>
            </p:cNvPr>
            <p:cNvSpPr/>
            <p:nvPr/>
          </p:nvSpPr>
          <p:spPr>
            <a:xfrm>
              <a:off x="5026283" y="3043132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EFC8D4-DB33-46EF-AD11-C7ACEF282309}"/>
                </a:ext>
              </a:extLst>
            </p:cNvPr>
            <p:cNvSpPr txBox="1"/>
            <p:nvPr/>
          </p:nvSpPr>
          <p:spPr>
            <a:xfrm>
              <a:off x="5688441" y="3213515"/>
              <a:ext cx="5130241" cy="52119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r>
                <a:rPr lang="en-US" altLang="ko-KR" sz="3000" u="none" strike="noStrike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3.  </a:t>
              </a:r>
              <a:r>
                <a:rPr lang="ko-KR" altLang="en-US" sz="3000" u="none" strike="noStrike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쿼리문</a:t>
              </a:r>
              <a:endParaRPr lang="en-US" altLang="ko-KR" sz="30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0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02DE98-6344-4282-AB71-9BB083038A09}"/>
              </a:ext>
            </a:extLst>
          </p:cNvPr>
          <p:cNvGrpSpPr/>
          <p:nvPr/>
        </p:nvGrpSpPr>
        <p:grpSpPr>
          <a:xfrm>
            <a:off x="954271" y="-949010"/>
            <a:ext cx="1561785" cy="1561785"/>
            <a:chOff x="4163029" y="2565143"/>
            <a:chExt cx="1889760" cy="188976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0251301-9B29-4CC1-A616-DBBBB195287A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FDA61FF-E3DF-4060-B830-1F2DD5972358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45008C-7F69-47F4-BC83-CDEBBD55B79E}"/>
              </a:ext>
            </a:extLst>
          </p:cNvPr>
          <p:cNvGrpSpPr/>
          <p:nvPr/>
        </p:nvGrpSpPr>
        <p:grpSpPr>
          <a:xfrm>
            <a:off x="954271" y="881299"/>
            <a:ext cx="1561785" cy="1561785"/>
            <a:chOff x="6946781" y="699631"/>
            <a:chExt cx="1717964" cy="171796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AFDCA41-4CFB-4F88-984B-C0A184C24A4D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1680D16A-1DD6-4A5C-A51A-483C6636560D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5D877F6-C6ED-4955-89C0-6AF61264E96B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7C2F9A-7424-432B-91CC-0B0FBCE1F00F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7200" u="none" strike="noStrike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E</a:t>
              </a:r>
              <a:endParaRPr lang="en-US" altLang="ko-KR" sz="72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DEEBF7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1FB5A-59E4-4EA7-9137-8F13664CCC8F}"/>
              </a:ext>
            </a:extLst>
          </p:cNvPr>
          <p:cNvGrpSpPr/>
          <p:nvPr/>
        </p:nvGrpSpPr>
        <p:grpSpPr>
          <a:xfrm>
            <a:off x="954271" y="2711608"/>
            <a:ext cx="1561785" cy="1561785"/>
            <a:chOff x="6946781" y="699631"/>
            <a:chExt cx="1717964" cy="171796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4524D8F-4B8D-4E78-B056-45CFD22304F3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53072BA-292B-4693-8BFB-B0C691B661CD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2B579FC4-C1C4-40D1-A0A2-B7B5EC8E8C32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7200" u="none" strike="noStrike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R</a:t>
              </a:r>
              <a:endParaRPr lang="en-US" altLang="ko-KR" sz="72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DEEBF7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CFC5C1-7027-4FF7-A97E-54E49E28CC0E}"/>
              </a:ext>
            </a:extLst>
          </p:cNvPr>
          <p:cNvGrpSpPr/>
          <p:nvPr/>
        </p:nvGrpSpPr>
        <p:grpSpPr>
          <a:xfrm>
            <a:off x="954271" y="4541917"/>
            <a:ext cx="1561785" cy="1561785"/>
            <a:chOff x="6946781" y="699631"/>
            <a:chExt cx="1717964" cy="171796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DCDE8AB-0576-4ADA-8B24-357219740FDE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3BB9A9E-084C-4FE8-83EF-5574B9C25A36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0BBB37A-A7A9-474D-8510-B9D30081A646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8727E-1AD6-4538-BF83-377F170007B4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en-US" altLang="ko-KR" sz="7200" u="none" strike="noStrike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D</a:t>
              </a:r>
              <a:endParaRPr lang="en-US" altLang="ko-KR" sz="72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DEEBF7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54ABD79-A2DB-414E-99DC-A1BFFCCA2AB0}"/>
              </a:ext>
            </a:extLst>
          </p:cNvPr>
          <p:cNvGrpSpPr/>
          <p:nvPr/>
        </p:nvGrpSpPr>
        <p:grpSpPr>
          <a:xfrm>
            <a:off x="954271" y="6372225"/>
            <a:ext cx="1561785" cy="1561785"/>
            <a:chOff x="4163029" y="2565143"/>
            <a:chExt cx="1889760" cy="18897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F22567E-C48D-4D99-893D-BA65E1B2517A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E0AF5BB-A06B-43AC-9524-A91EBDFB0DEF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37" y="921442"/>
            <a:ext cx="7355381" cy="4953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31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612CB07C-126C-4254-B600-A97E1D376B18}"/>
              </a:ext>
            </a:extLst>
          </p:cNvPr>
          <p:cNvGrpSpPr/>
          <p:nvPr/>
        </p:nvGrpSpPr>
        <p:grpSpPr>
          <a:xfrm>
            <a:off x="-491027" y="582920"/>
            <a:ext cx="1717964" cy="1717964"/>
            <a:chOff x="4163029" y="2565143"/>
            <a:chExt cx="1889760" cy="188976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447B52E-61D2-4F44-A022-3D27AC4C2948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1F5CF6F-D2D2-4560-8F98-070F3B0A0D6D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D22474C-A41A-4086-845A-43439CA748DD}"/>
              </a:ext>
            </a:extLst>
          </p:cNvPr>
          <p:cNvGrpSpPr/>
          <p:nvPr/>
        </p:nvGrpSpPr>
        <p:grpSpPr>
          <a:xfrm>
            <a:off x="1408893" y="582920"/>
            <a:ext cx="1717964" cy="1717964"/>
            <a:chOff x="4163029" y="2565143"/>
            <a:chExt cx="1889760" cy="188976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B25539E-E396-4D8A-A2EA-683176AF5EA0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56E7ADF-98EC-4425-BB16-E653DD193487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51FB5A-59E4-4EA7-9137-8F13664CCC8F}"/>
              </a:ext>
            </a:extLst>
          </p:cNvPr>
          <p:cNvGrpSpPr/>
          <p:nvPr/>
        </p:nvGrpSpPr>
        <p:grpSpPr>
          <a:xfrm>
            <a:off x="3394393" y="582920"/>
            <a:ext cx="1717964" cy="1717964"/>
            <a:chOff x="6946781" y="699631"/>
            <a:chExt cx="1717964" cy="171796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4524D8F-4B8D-4E78-B056-45CFD22304F3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53072BA-292B-4693-8BFB-B0C691B661CD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2B579FC4-C1C4-40D1-A0A2-B7B5EC8E8C32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ko-KR" altLang="en-US" sz="60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엔</a:t>
              </a:r>
              <a:r>
                <a:rPr lang="en-US" altLang="ko-KR" sz="60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	</a:t>
              </a:r>
              <a:endParaRPr lang="en-US" altLang="ko-KR" sz="60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DEEBF7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96F4A3-AC23-49C3-B1AB-F1C648D91A06}"/>
              </a:ext>
            </a:extLst>
          </p:cNvPr>
          <p:cNvGrpSpPr/>
          <p:nvPr/>
        </p:nvGrpSpPr>
        <p:grpSpPr>
          <a:xfrm>
            <a:off x="5379893" y="582920"/>
            <a:ext cx="1717964" cy="1717964"/>
            <a:chOff x="6946781" y="699631"/>
            <a:chExt cx="1717964" cy="171796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319085E-95CF-4492-8B47-75F82F8306E4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254C7AD-EAA0-4B54-9787-81C8FFED83E0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205821F-4ADD-43B2-B09C-CBC9A69B5F56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1A7098-6BAD-4B22-86D9-1D1184AC1F1D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ko-KR" altLang="en-US" sz="6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티</a:t>
              </a:r>
              <a:endParaRPr lang="en-US" altLang="ko-KR" sz="60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DEEBF7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8A224C-3D38-4AF5-987A-6BDD761E09BA}"/>
              </a:ext>
            </a:extLst>
          </p:cNvPr>
          <p:cNvGrpSpPr/>
          <p:nvPr/>
        </p:nvGrpSpPr>
        <p:grpSpPr>
          <a:xfrm>
            <a:off x="7365393" y="582920"/>
            <a:ext cx="1717964" cy="1717964"/>
            <a:chOff x="6946781" y="699631"/>
            <a:chExt cx="1717964" cy="171796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E4B115F-0F87-494F-9DDD-B99D7BB4B6C4}"/>
                </a:ext>
              </a:extLst>
            </p:cNvPr>
            <p:cNvGrpSpPr/>
            <p:nvPr/>
          </p:nvGrpSpPr>
          <p:grpSpPr>
            <a:xfrm>
              <a:off x="6946781" y="699631"/>
              <a:ext cx="1717964" cy="1717964"/>
              <a:chOff x="4163029" y="2565143"/>
              <a:chExt cx="1889760" cy="188976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CE59702B-534E-4A67-BF2C-6B01CB2EC508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solidFill>
                <a:srgbClr val="DEEBF7"/>
              </a:solidFill>
              <a:ln>
                <a:noFill/>
              </a:ln>
              <a:effectLst>
                <a:outerShdw blurRad="355600" dist="317500" dir="13500000" algn="br" rotWithShape="0">
                  <a:schemeClr val="bg1"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0FA5B235-0138-463F-B31C-6AD30B23CFB6}"/>
                  </a:ext>
                </a:extLst>
              </p:cNvPr>
              <p:cNvSpPr/>
              <p:nvPr/>
            </p:nvSpPr>
            <p:spPr>
              <a:xfrm>
                <a:off x="4163029" y="2565143"/>
                <a:ext cx="1889760" cy="188976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/>
                  </a:gs>
                  <a:gs pos="53000">
                    <a:srgbClr val="DEEBF7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419100" dist="317500" dir="2700000" algn="tl" rotWithShape="0">
                  <a:srgbClr val="7DB0DF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스스로넷 설립체 OTF" panose="00000500000000000000" pitchFamily="50" charset="-127"/>
                  <a:ea typeface="스스로넷 설립체 OTF" panose="00000500000000000000" pitchFamily="50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B7BEB6-1431-47DF-A725-D8241F38532D}"/>
                </a:ext>
              </a:extLst>
            </p:cNvPr>
            <p:cNvSpPr txBox="1"/>
            <p:nvPr/>
          </p:nvSpPr>
          <p:spPr>
            <a:xfrm>
              <a:off x="7532290" y="1031659"/>
              <a:ext cx="546945" cy="101566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fontAlgn="auto"/>
              <a:r>
                <a:rPr lang="ko-KR" altLang="en-US" sz="6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rgbClr val="DEEBF7"/>
                      </a:gs>
                      <a:gs pos="53000">
                        <a:srgbClr val="7DB0DF"/>
                      </a:gs>
                    </a:gsLst>
                    <a:lin ang="13500000" scaled="1"/>
                  </a:gra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티</a:t>
              </a:r>
              <a:endParaRPr lang="en-US" altLang="ko-KR" sz="60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rgbClr val="DEEBF7"/>
                    </a:gs>
                    <a:gs pos="53000">
                      <a:srgbClr val="7DB0DF"/>
                    </a:gs>
                  </a:gsLst>
                  <a:lin ang="13500000" scaled="1"/>
                </a:gra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66D693-31BE-418C-969E-0023F988508D}"/>
              </a:ext>
            </a:extLst>
          </p:cNvPr>
          <p:cNvGrpSpPr/>
          <p:nvPr/>
        </p:nvGrpSpPr>
        <p:grpSpPr>
          <a:xfrm>
            <a:off x="9350893" y="582920"/>
            <a:ext cx="1717964" cy="1717964"/>
            <a:chOff x="4163029" y="2565143"/>
            <a:chExt cx="1889760" cy="188976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7FAAB82-CB2F-4701-A886-82BFEC744226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6C3DDA00-566B-4B81-AE27-B178EBDF00FA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032DE1-C4D8-430F-B79F-F7D12E0B3FAB}"/>
              </a:ext>
            </a:extLst>
          </p:cNvPr>
          <p:cNvGrpSpPr/>
          <p:nvPr/>
        </p:nvGrpSpPr>
        <p:grpSpPr>
          <a:xfrm>
            <a:off x="11250813" y="582920"/>
            <a:ext cx="1717964" cy="1717964"/>
            <a:chOff x="4163029" y="2565143"/>
            <a:chExt cx="1889760" cy="18897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E5A31E6-F431-45AC-B766-A82B02960D0E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43E6EE52-33E3-4B98-8ACB-59172C957218}"/>
                </a:ext>
              </a:extLst>
            </p:cNvPr>
            <p:cNvSpPr/>
            <p:nvPr/>
          </p:nvSpPr>
          <p:spPr>
            <a:xfrm>
              <a:off x="4163029" y="2565143"/>
              <a:ext cx="1889760" cy="188976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84" y="2971799"/>
            <a:ext cx="9420225" cy="3514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69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B89230C-2057-4AF5-B681-17772A0FB38A}"/>
              </a:ext>
            </a:extLst>
          </p:cNvPr>
          <p:cNvGrpSpPr/>
          <p:nvPr/>
        </p:nvGrpSpPr>
        <p:grpSpPr>
          <a:xfrm>
            <a:off x="2124484" y="502604"/>
            <a:ext cx="1717964" cy="1717964"/>
            <a:chOff x="7928833" y="520231"/>
            <a:chExt cx="1717964" cy="171796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7EDE39-73B3-4242-B5C6-D5739325D50D}"/>
                </a:ext>
              </a:extLst>
            </p:cNvPr>
            <p:cNvSpPr/>
            <p:nvPr/>
          </p:nvSpPr>
          <p:spPr>
            <a:xfrm>
              <a:off x="7928833" y="520231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FE33A43-C42C-478E-B064-00ECB46CE644}"/>
                </a:ext>
              </a:extLst>
            </p:cNvPr>
            <p:cNvSpPr/>
            <p:nvPr/>
          </p:nvSpPr>
          <p:spPr>
            <a:xfrm>
              <a:off x="7928833" y="520231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4FC664-784E-41B3-971B-23BDF990CD87}"/>
              </a:ext>
            </a:extLst>
          </p:cNvPr>
          <p:cNvGrpSpPr/>
          <p:nvPr/>
        </p:nvGrpSpPr>
        <p:grpSpPr>
          <a:xfrm>
            <a:off x="5241574" y="2590842"/>
            <a:ext cx="1717964" cy="1717964"/>
            <a:chOff x="7928833" y="2565023"/>
            <a:chExt cx="1717964" cy="171796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7928833" y="2565023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7928833" y="2565023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8514342" y="2897051"/>
              <a:ext cx="546945" cy="101566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auto"/>
              <a:r>
                <a:rPr lang="ko-KR" altLang="en-US" sz="6000" u="none" strike="noStrike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99CC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리</a:t>
              </a:r>
              <a:endParaRPr lang="en-US" altLang="ko-KR" sz="60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99CC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AD8C23-A32D-4AEE-ABE1-925B39251677}"/>
              </a:ext>
            </a:extLst>
          </p:cNvPr>
          <p:cNvGrpSpPr/>
          <p:nvPr/>
        </p:nvGrpSpPr>
        <p:grpSpPr>
          <a:xfrm>
            <a:off x="8358664" y="2590842"/>
            <a:ext cx="1717964" cy="1717964"/>
            <a:chOff x="9958491" y="2590842"/>
            <a:chExt cx="1717964" cy="171796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A2964837-25A8-416B-9A8C-CCF28344345A}"/>
                </a:ext>
              </a:extLst>
            </p:cNvPr>
            <p:cNvSpPr/>
            <p:nvPr/>
          </p:nvSpPr>
          <p:spPr>
            <a:xfrm>
              <a:off x="9958491" y="2590842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0BA18A7-1392-4832-8A61-AF857B70927D}"/>
                </a:ext>
              </a:extLst>
            </p:cNvPr>
            <p:cNvSpPr/>
            <p:nvPr/>
          </p:nvSpPr>
          <p:spPr>
            <a:xfrm>
              <a:off x="9958491" y="2590842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B80808-1CE0-4ABD-911B-0E8F6A1BC7CD}"/>
                </a:ext>
              </a:extLst>
            </p:cNvPr>
            <p:cNvSpPr txBox="1"/>
            <p:nvPr/>
          </p:nvSpPr>
          <p:spPr>
            <a:xfrm>
              <a:off x="10544000" y="2953623"/>
              <a:ext cx="546945" cy="101566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auto"/>
              <a:r>
                <a:rPr lang="ko-KR" altLang="en-US" sz="6000" u="none" strike="noStrike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effectLst/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문</a:t>
              </a:r>
              <a:endParaRPr lang="en-US" altLang="ko-KR" sz="60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095C7B-52F1-44D6-98D6-D639840DC24D}"/>
              </a:ext>
            </a:extLst>
          </p:cNvPr>
          <p:cNvGrpSpPr/>
          <p:nvPr/>
        </p:nvGrpSpPr>
        <p:grpSpPr>
          <a:xfrm>
            <a:off x="2124484" y="2590842"/>
            <a:ext cx="1717964" cy="1717964"/>
            <a:chOff x="3887061" y="4609813"/>
            <a:chExt cx="1717964" cy="171796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79EEE77-3010-4D42-98D4-39C3DC6C6A95}"/>
                </a:ext>
              </a:extLst>
            </p:cNvPr>
            <p:cNvSpPr/>
            <p:nvPr/>
          </p:nvSpPr>
          <p:spPr>
            <a:xfrm>
              <a:off x="3887061" y="4609813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D9569D9-90DB-42FD-B1B8-4322CD46E893}"/>
                </a:ext>
              </a:extLst>
            </p:cNvPr>
            <p:cNvSpPr/>
            <p:nvPr/>
          </p:nvSpPr>
          <p:spPr>
            <a:xfrm>
              <a:off x="3887061" y="4609813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005ABB-A9D7-4430-8F2F-6E4C2237A48A}"/>
                </a:ext>
              </a:extLst>
            </p:cNvPr>
            <p:cNvSpPr txBox="1"/>
            <p:nvPr/>
          </p:nvSpPr>
          <p:spPr>
            <a:xfrm>
              <a:off x="4472570" y="4960963"/>
              <a:ext cx="546945" cy="101566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auto"/>
              <a:r>
                <a:rPr lang="ko-KR" altLang="en-US" sz="6000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7DB0DF"/>
                  </a:solidFill>
                  <a:latin typeface="스스로넷 설립체 OTF" panose="00000500000000000000" pitchFamily="50" charset="-127"/>
                  <a:ea typeface="스스로넷 설립체 OTF" panose="00000500000000000000" pitchFamily="50" charset="-127"/>
                  <a:cs typeface="Pretendard Black" panose="02000A03000000020004" pitchFamily="2" charset="-127"/>
                </a:rPr>
                <a:t>쿼</a:t>
              </a:r>
              <a:endParaRPr lang="en-US" altLang="ko-KR" sz="60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DB0DF"/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CEEC7F-5EF3-433F-BACB-4921FFF69D7C}"/>
              </a:ext>
            </a:extLst>
          </p:cNvPr>
          <p:cNvGrpSpPr/>
          <p:nvPr/>
        </p:nvGrpSpPr>
        <p:grpSpPr>
          <a:xfrm>
            <a:off x="5241573" y="502604"/>
            <a:ext cx="1717964" cy="1717964"/>
            <a:chOff x="5897779" y="4609814"/>
            <a:chExt cx="1717964" cy="171796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4B94AAD-966D-4492-A130-D28C84B782F6}"/>
                </a:ext>
              </a:extLst>
            </p:cNvPr>
            <p:cNvSpPr/>
            <p:nvPr/>
          </p:nvSpPr>
          <p:spPr>
            <a:xfrm>
              <a:off x="5897779" y="4609814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9C26540-9F5F-460B-AEB1-76C97B7AF2F0}"/>
                </a:ext>
              </a:extLst>
            </p:cNvPr>
            <p:cNvSpPr/>
            <p:nvPr/>
          </p:nvSpPr>
          <p:spPr>
            <a:xfrm>
              <a:off x="5897779" y="4609814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6F2B61-B16D-4413-B94F-5B0260D28993}"/>
              </a:ext>
            </a:extLst>
          </p:cNvPr>
          <p:cNvGrpSpPr/>
          <p:nvPr/>
        </p:nvGrpSpPr>
        <p:grpSpPr>
          <a:xfrm>
            <a:off x="5241574" y="4679079"/>
            <a:ext cx="1717964" cy="1717964"/>
            <a:chOff x="7928833" y="4609815"/>
            <a:chExt cx="1717964" cy="171796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BC53066-7F57-4816-A129-AD3F0E02DEE5}"/>
                </a:ext>
              </a:extLst>
            </p:cNvPr>
            <p:cNvSpPr/>
            <p:nvPr/>
          </p:nvSpPr>
          <p:spPr>
            <a:xfrm>
              <a:off x="7928833" y="4609815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7DF403A-54C2-47F1-B854-D7D8451561E8}"/>
                </a:ext>
              </a:extLst>
            </p:cNvPr>
            <p:cNvSpPr/>
            <p:nvPr/>
          </p:nvSpPr>
          <p:spPr>
            <a:xfrm>
              <a:off x="7928833" y="4609815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89230C-2057-4AF5-B681-17772A0FB38A}"/>
              </a:ext>
            </a:extLst>
          </p:cNvPr>
          <p:cNvGrpSpPr/>
          <p:nvPr/>
        </p:nvGrpSpPr>
        <p:grpSpPr>
          <a:xfrm>
            <a:off x="8358662" y="502603"/>
            <a:ext cx="1717964" cy="1717964"/>
            <a:chOff x="7928833" y="520231"/>
            <a:chExt cx="1717964" cy="1717964"/>
          </a:xfrm>
        </p:grpSpPr>
        <p:sp>
          <p:nvSpPr>
            <p:cNvPr id="30" name="사각형: 둥근 모서리 16">
              <a:extLst>
                <a:ext uri="{FF2B5EF4-FFF2-40B4-BE49-F238E27FC236}">
                  <a16:creationId xmlns:a16="http://schemas.microsoft.com/office/drawing/2014/main" id="{6B7EDE39-73B3-4242-B5C6-D5739325D50D}"/>
                </a:ext>
              </a:extLst>
            </p:cNvPr>
            <p:cNvSpPr/>
            <p:nvPr/>
          </p:nvSpPr>
          <p:spPr>
            <a:xfrm>
              <a:off x="7928833" y="520231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31" name="사각형: 둥근 모서리 17">
              <a:extLst>
                <a:ext uri="{FF2B5EF4-FFF2-40B4-BE49-F238E27FC236}">
                  <a16:creationId xmlns:a16="http://schemas.microsoft.com/office/drawing/2014/main" id="{FFE33A43-C42C-478E-B064-00ECB46CE644}"/>
                </a:ext>
              </a:extLst>
            </p:cNvPr>
            <p:cNvSpPr/>
            <p:nvPr/>
          </p:nvSpPr>
          <p:spPr>
            <a:xfrm>
              <a:off x="7928833" y="520231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6F2B61-B16D-4413-B94F-5B0260D28993}"/>
              </a:ext>
            </a:extLst>
          </p:cNvPr>
          <p:cNvGrpSpPr/>
          <p:nvPr/>
        </p:nvGrpSpPr>
        <p:grpSpPr>
          <a:xfrm>
            <a:off x="2124484" y="4679079"/>
            <a:ext cx="1717964" cy="1717964"/>
            <a:chOff x="7928833" y="4609815"/>
            <a:chExt cx="1717964" cy="1717964"/>
          </a:xfrm>
        </p:grpSpPr>
        <p:sp>
          <p:nvSpPr>
            <p:cNvPr id="35" name="사각형: 둥근 모서리 46">
              <a:extLst>
                <a:ext uri="{FF2B5EF4-FFF2-40B4-BE49-F238E27FC236}">
                  <a16:creationId xmlns:a16="http://schemas.microsoft.com/office/drawing/2014/main" id="{6BC53066-7F57-4816-A129-AD3F0E02DEE5}"/>
                </a:ext>
              </a:extLst>
            </p:cNvPr>
            <p:cNvSpPr/>
            <p:nvPr/>
          </p:nvSpPr>
          <p:spPr>
            <a:xfrm>
              <a:off x="7928833" y="4609815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36" name="사각형: 둥근 모서리 47">
              <a:extLst>
                <a:ext uri="{FF2B5EF4-FFF2-40B4-BE49-F238E27FC236}">
                  <a16:creationId xmlns:a16="http://schemas.microsoft.com/office/drawing/2014/main" id="{A7DF403A-54C2-47F1-B854-D7D8451561E8}"/>
                </a:ext>
              </a:extLst>
            </p:cNvPr>
            <p:cNvSpPr/>
            <p:nvPr/>
          </p:nvSpPr>
          <p:spPr>
            <a:xfrm>
              <a:off x="7928833" y="4609815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C6F2B61-B16D-4413-B94F-5B0260D28993}"/>
              </a:ext>
            </a:extLst>
          </p:cNvPr>
          <p:cNvGrpSpPr/>
          <p:nvPr/>
        </p:nvGrpSpPr>
        <p:grpSpPr>
          <a:xfrm>
            <a:off x="8364949" y="4671587"/>
            <a:ext cx="1717964" cy="1717964"/>
            <a:chOff x="7928833" y="4609815"/>
            <a:chExt cx="1717964" cy="1717964"/>
          </a:xfrm>
        </p:grpSpPr>
        <p:sp>
          <p:nvSpPr>
            <p:cNvPr id="41" name="사각형: 둥근 모서리 46">
              <a:extLst>
                <a:ext uri="{FF2B5EF4-FFF2-40B4-BE49-F238E27FC236}">
                  <a16:creationId xmlns:a16="http://schemas.microsoft.com/office/drawing/2014/main" id="{6BC53066-7F57-4816-A129-AD3F0E02DEE5}"/>
                </a:ext>
              </a:extLst>
            </p:cNvPr>
            <p:cNvSpPr/>
            <p:nvPr/>
          </p:nvSpPr>
          <p:spPr>
            <a:xfrm>
              <a:off x="7928833" y="4609815"/>
              <a:ext cx="1717964" cy="1717964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2" name="사각형: 둥근 모서리 47">
              <a:extLst>
                <a:ext uri="{FF2B5EF4-FFF2-40B4-BE49-F238E27FC236}">
                  <a16:creationId xmlns:a16="http://schemas.microsoft.com/office/drawing/2014/main" id="{A7DF403A-54C2-47F1-B854-D7D8451561E8}"/>
                </a:ext>
              </a:extLst>
            </p:cNvPr>
            <p:cNvSpPr/>
            <p:nvPr/>
          </p:nvSpPr>
          <p:spPr>
            <a:xfrm>
              <a:off x="7928833" y="4609815"/>
              <a:ext cx="1717964" cy="171796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41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5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516109" y="1154643"/>
            <a:ext cx="10776957" cy="881587"/>
            <a:chOff x="5026283" y="651660"/>
            <a:chExt cx="6454565" cy="8815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246193" y="719402"/>
              <a:ext cx="5996165" cy="73342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endParaRPr lang="en-US" altLang="ko-KR" sz="16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516109" y="335554"/>
            <a:ext cx="4894092" cy="655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auto"/>
            <a:r>
              <a:rPr lang="ko-KR" altLang="en-US" sz="40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고객테이블</a:t>
            </a:r>
            <a:r>
              <a:rPr lang="ko-KR" altLang="en-US" sz="4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 </a:t>
            </a:r>
            <a:r>
              <a:rPr lang="ko-KR" altLang="en-US" sz="40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전체조회</a:t>
            </a:r>
            <a:endParaRPr lang="en-US" altLang="ko-KR" sz="4000" u="none" strike="noStrike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2549" y="1410771"/>
            <a:ext cx="2170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select * from client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0" y="2464959"/>
            <a:ext cx="10732636" cy="37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516109" y="335554"/>
            <a:ext cx="4894092" cy="655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auto"/>
            <a:r>
              <a:rPr lang="ko-KR" altLang="en-US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앱스토어 평점이 </a:t>
            </a:r>
            <a:r>
              <a:rPr lang="en-US" altLang="ko-KR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4</a:t>
            </a:r>
            <a:r>
              <a:rPr lang="ko-KR" altLang="en-US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점 이상인 회사명</a:t>
            </a:r>
            <a:r>
              <a:rPr lang="en-US" altLang="ko-KR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,</a:t>
            </a:r>
            <a:r>
              <a:rPr lang="ko-KR" altLang="en-US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설립일</a:t>
            </a:r>
            <a:r>
              <a:rPr lang="en-US" altLang="ko-KR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,</a:t>
            </a:r>
            <a:r>
              <a:rPr lang="ko-KR" altLang="en-US" sz="28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rPr>
              <a:t>앱스토어평점 조회</a:t>
            </a:r>
            <a:endParaRPr lang="en-US" altLang="ko-KR" sz="2800" u="none" strike="noStrike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/>
              <a:latin typeface="스스로넷 설립체 OTF" panose="00000500000000000000" pitchFamily="50" charset="-127"/>
              <a:ea typeface="스스로넷 설립체 OTF" panose="00000500000000000000" pitchFamily="50" charset="-127"/>
              <a:cs typeface="Pretendard Black" panose="02000A03000000020004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9" y="3491838"/>
            <a:ext cx="10250916" cy="218506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516109" y="1154643"/>
            <a:ext cx="10776957" cy="881587"/>
            <a:chOff x="5026283" y="651660"/>
            <a:chExt cx="6454565" cy="881587"/>
          </a:xfrm>
        </p:grpSpPr>
        <p:sp>
          <p:nvSpPr>
            <p:cNvPr id="32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33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092165" y="725740"/>
              <a:ext cx="5996165" cy="73342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600" dirty="0"/>
                <a:t>select company as "</a:t>
              </a:r>
              <a:r>
                <a:rPr lang="ko-KR" altLang="en-US" sz="1600" dirty="0"/>
                <a:t>회사명</a:t>
              </a:r>
              <a:r>
                <a:rPr lang="en-US" altLang="ko-KR" sz="1600" dirty="0"/>
                <a:t>", </a:t>
              </a:r>
              <a:r>
                <a:rPr lang="en-US" altLang="ko-KR" sz="1600" dirty="0" err="1"/>
                <a:t>founding_date</a:t>
              </a:r>
              <a:r>
                <a:rPr lang="en-US" altLang="ko-KR" sz="1600" dirty="0"/>
                <a:t> as "</a:t>
              </a:r>
              <a:r>
                <a:rPr lang="ko-KR" altLang="en-US" sz="1600" dirty="0"/>
                <a:t>설립일</a:t>
              </a:r>
              <a:r>
                <a:rPr lang="en-US" altLang="ko-KR" sz="1600" dirty="0"/>
                <a:t>", </a:t>
              </a:r>
              <a:r>
                <a:rPr lang="en-US" altLang="ko-KR" sz="1600" dirty="0" err="1"/>
                <a:t>a_grade</a:t>
              </a:r>
              <a:r>
                <a:rPr lang="en-US" altLang="ko-KR" sz="1600" dirty="0"/>
                <a:t> as "</a:t>
              </a:r>
              <a:r>
                <a:rPr lang="ko-KR" altLang="en-US" sz="1600" dirty="0"/>
                <a:t>앱스토어평점</a:t>
              </a:r>
              <a:r>
                <a:rPr lang="en-US" altLang="ko-KR" sz="1600" dirty="0"/>
                <a:t>" </a:t>
              </a:r>
              <a:r>
                <a:rPr lang="en-US" altLang="ko-KR" sz="1600" dirty="0" smtClean="0"/>
                <a:t>from </a:t>
              </a:r>
              <a:r>
                <a:rPr lang="en-US" altLang="ko-KR" sz="1600" dirty="0" err="1"/>
                <a:t>ott</a:t>
              </a:r>
              <a:r>
                <a:rPr lang="en-US" altLang="ko-KR" sz="1600" dirty="0"/>
                <a:t> where </a:t>
              </a:r>
              <a:r>
                <a:rPr lang="en-US" altLang="ko-KR" sz="1600" dirty="0" err="1"/>
                <a:t>a_grade</a:t>
              </a:r>
              <a:r>
                <a:rPr lang="en-US" altLang="ko-KR" sz="1600" dirty="0"/>
                <a:t> &gt;= 4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457276" y="981075"/>
            <a:ext cx="10776957" cy="881587"/>
            <a:chOff x="5026283" y="651660"/>
            <a:chExt cx="6454565" cy="8815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246193" y="719402"/>
              <a:ext cx="5996165" cy="73342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endParaRPr lang="en-US" altLang="ko-KR" sz="16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316083" y="326029"/>
            <a:ext cx="11504441" cy="655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dirty="0"/>
              <a:t>결제만료일이 </a:t>
            </a:r>
            <a:r>
              <a:rPr lang="en-US" altLang="ko-KR" sz="3200" dirty="0"/>
              <a:t>10</a:t>
            </a:r>
            <a:r>
              <a:rPr lang="ko-KR" altLang="en-US" sz="3200" dirty="0" err="1"/>
              <a:t>월달인</a:t>
            </a:r>
            <a:r>
              <a:rPr lang="ko-KR" altLang="en-US" sz="3200" dirty="0"/>
              <a:t> 회원의 이름과 아이디</a:t>
            </a:r>
            <a:r>
              <a:rPr lang="en-US" altLang="ko-KR" sz="3200" dirty="0"/>
              <a:t>,</a:t>
            </a:r>
            <a:r>
              <a:rPr lang="ko-KR" altLang="en-US" sz="3200" dirty="0" err="1"/>
              <a:t>결제만료일</a:t>
            </a:r>
            <a:r>
              <a:rPr lang="ko-KR" altLang="en-US" sz="3200" dirty="0"/>
              <a:t> 조회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544917" y="1000888"/>
            <a:ext cx="1057065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select </a:t>
            </a:r>
            <a:r>
              <a:rPr lang="en-US" altLang="ko-KR" sz="1600" dirty="0" err="1"/>
              <a:t>c.client_ID</a:t>
            </a:r>
            <a:r>
              <a:rPr lang="en-US" altLang="ko-KR" sz="1600" dirty="0"/>
              <a:t> as '</a:t>
            </a:r>
            <a:r>
              <a:rPr lang="ko-KR" altLang="en-US" sz="1600" dirty="0"/>
              <a:t>회원</a:t>
            </a:r>
            <a:r>
              <a:rPr lang="en-US" altLang="ko-KR" sz="1600" dirty="0"/>
              <a:t>ID',</a:t>
            </a:r>
            <a:r>
              <a:rPr lang="en-US" altLang="ko-KR" sz="1600" dirty="0" err="1"/>
              <a:t>c.c_name</a:t>
            </a:r>
            <a:r>
              <a:rPr lang="en-US" altLang="ko-KR" sz="1600" dirty="0"/>
              <a:t> as '</a:t>
            </a:r>
            <a:r>
              <a:rPr lang="ko-KR" altLang="en-US" sz="1600" dirty="0" err="1"/>
              <a:t>회원이름</a:t>
            </a:r>
            <a:r>
              <a:rPr lang="en-US" altLang="ko-KR" sz="1600" dirty="0"/>
              <a:t>', </a:t>
            </a:r>
            <a:r>
              <a:rPr lang="en-US" altLang="ko-KR" sz="1600" dirty="0" err="1"/>
              <a:t>mm.exoiration_date</a:t>
            </a:r>
            <a:r>
              <a:rPr lang="en-US" altLang="ko-KR" sz="1600" dirty="0"/>
              <a:t> as '</a:t>
            </a:r>
            <a:r>
              <a:rPr lang="ko-KR" altLang="en-US" sz="1600" dirty="0" err="1"/>
              <a:t>결제만료일</a:t>
            </a:r>
            <a:r>
              <a:rPr lang="en-US" altLang="ko-KR" sz="1600" dirty="0"/>
              <a:t>',</a:t>
            </a:r>
            <a:r>
              <a:rPr lang="en-US" altLang="ko-KR" sz="1600" dirty="0" err="1"/>
              <a:t>o.company</a:t>
            </a:r>
            <a:r>
              <a:rPr lang="en-US" altLang="ko-KR" sz="1600" dirty="0"/>
              <a:t> as '</a:t>
            </a:r>
            <a:r>
              <a:rPr lang="ko-KR" altLang="en-US" sz="1600" dirty="0"/>
              <a:t>회사명</a:t>
            </a:r>
            <a:r>
              <a:rPr lang="en-US" altLang="ko-KR" sz="1600" dirty="0"/>
              <a:t>'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 from client as c inner join </a:t>
            </a:r>
            <a:r>
              <a:rPr lang="en-US" altLang="ko-KR" sz="1600" dirty="0" err="1"/>
              <a:t>member_management</a:t>
            </a:r>
            <a:r>
              <a:rPr lang="en-US" altLang="ko-KR" sz="1600" dirty="0"/>
              <a:t> as mm on </a:t>
            </a:r>
            <a:r>
              <a:rPr lang="en-US" altLang="ko-KR" sz="1600" dirty="0" err="1"/>
              <a:t>c.client_ID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mm.client_ID</a:t>
            </a:r>
            <a:r>
              <a:rPr lang="en-US" altLang="ko-KR" sz="1600" dirty="0"/>
              <a:t> inner join </a:t>
            </a:r>
            <a:r>
              <a:rPr lang="en-US" altLang="ko-KR" sz="1600" dirty="0" err="1"/>
              <a:t>ott</a:t>
            </a:r>
            <a:r>
              <a:rPr lang="en-US" altLang="ko-KR" sz="1600" dirty="0"/>
              <a:t> as o </a:t>
            </a:r>
          </a:p>
          <a:p>
            <a:r>
              <a:rPr lang="en-US" altLang="ko-KR" sz="1600" dirty="0"/>
              <a:t>   on </a:t>
            </a:r>
            <a:r>
              <a:rPr lang="en-US" altLang="ko-KR" sz="1600" dirty="0" err="1"/>
              <a:t>o.business_number</a:t>
            </a:r>
            <a:r>
              <a:rPr lang="en-US" altLang="ko-KR" sz="1600" dirty="0"/>
              <a:t> =</a:t>
            </a:r>
            <a:r>
              <a:rPr lang="en-US" altLang="ko-KR" sz="1600" dirty="0" err="1"/>
              <a:t>mm.business_number</a:t>
            </a:r>
            <a:r>
              <a:rPr lang="en-US" altLang="ko-KR" sz="1600" dirty="0"/>
              <a:t> where </a:t>
            </a:r>
            <a:r>
              <a:rPr lang="en-US" altLang="ko-KR" sz="1600" dirty="0" err="1"/>
              <a:t>date_format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mm.exoiration_date,'%m</a:t>
            </a:r>
            <a:r>
              <a:rPr lang="en-US" altLang="ko-KR" sz="1600" dirty="0"/>
              <a:t>')='10'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6" y="2960344"/>
            <a:ext cx="10776952" cy="24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0CBAEB-6FDE-4D92-8F4B-787C8CCA260D}"/>
              </a:ext>
            </a:extLst>
          </p:cNvPr>
          <p:cNvGrpSpPr/>
          <p:nvPr/>
        </p:nvGrpSpPr>
        <p:grpSpPr>
          <a:xfrm>
            <a:off x="457276" y="981075"/>
            <a:ext cx="10776957" cy="881587"/>
            <a:chOff x="5026283" y="651660"/>
            <a:chExt cx="6454565" cy="88158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072BA-292B-4693-8BFB-B0C691B661CD}"/>
                </a:ext>
              </a:extLst>
            </p:cNvPr>
            <p:cNvSpPr/>
            <p:nvPr/>
          </p:nvSpPr>
          <p:spPr>
            <a:xfrm>
              <a:off x="5026286" y="651660"/>
              <a:ext cx="6454562" cy="881587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  <a:effectLst>
              <a:outerShdw blurRad="355600" dist="317500" dir="13500000" algn="br" rotWithShape="0">
                <a:schemeClr val="bg1">
                  <a:alpha val="4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B579FC4-C1C4-40D1-A0A2-B7B5EC8E8C32}"/>
                </a:ext>
              </a:extLst>
            </p:cNvPr>
            <p:cNvSpPr/>
            <p:nvPr/>
          </p:nvSpPr>
          <p:spPr>
            <a:xfrm>
              <a:off x="5026283" y="651660"/>
              <a:ext cx="6454562" cy="881587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53000">
                  <a:srgbClr val="DEEBF7"/>
                </a:gs>
              </a:gsLst>
              <a:lin ang="13500000" scaled="1"/>
            </a:gradFill>
            <a:ln>
              <a:noFill/>
            </a:ln>
            <a:effectLst>
              <a:outerShdw blurRad="419100" dist="317500" dir="2700000" algn="tl" rotWithShape="0">
                <a:srgbClr val="7DB0DF">
                  <a:alpha val="3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스스로넷 설립체 OTF" panose="00000500000000000000" pitchFamily="50" charset="-127"/>
                <a:ea typeface="스스로넷 설립체 OTF" panose="00000500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D263FD-8BE3-44D6-8432-69886175AE76}"/>
                </a:ext>
              </a:extLst>
            </p:cNvPr>
            <p:cNvSpPr txBox="1"/>
            <p:nvPr/>
          </p:nvSpPr>
          <p:spPr>
            <a:xfrm>
              <a:off x="5246193" y="719402"/>
              <a:ext cx="5996165" cy="73342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fontAlgn="auto"/>
              <a:endParaRPr lang="en-US" altLang="ko-KR" sz="1600" u="none" strike="noStrike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latin typeface="스스로넷 설립체 OTF" panose="00000500000000000000" pitchFamily="50" charset="-127"/>
                <a:ea typeface="스스로넷 설립체 OTF" panose="00000500000000000000" pitchFamily="50" charset="-127"/>
                <a:cs typeface="Pretendard Black" panose="02000A03000000020004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63816A-368F-4164-B183-99966A503B24}"/>
              </a:ext>
            </a:extLst>
          </p:cNvPr>
          <p:cNvSpPr txBox="1"/>
          <p:nvPr/>
        </p:nvSpPr>
        <p:spPr>
          <a:xfrm>
            <a:off x="316083" y="326029"/>
            <a:ext cx="11504441" cy="655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3200" dirty="0"/>
              <a:t>결제만료일이 </a:t>
            </a:r>
            <a:r>
              <a:rPr lang="en-US" altLang="ko-KR" sz="3200" dirty="0"/>
              <a:t>10</a:t>
            </a:r>
            <a:r>
              <a:rPr lang="ko-KR" altLang="en-US" sz="3200" dirty="0" err="1"/>
              <a:t>월달인</a:t>
            </a:r>
            <a:r>
              <a:rPr lang="ko-KR" altLang="en-US" sz="3200" dirty="0"/>
              <a:t> 회원의 이름과 아이디</a:t>
            </a:r>
            <a:r>
              <a:rPr lang="en-US" altLang="ko-KR" sz="3200" dirty="0"/>
              <a:t>,</a:t>
            </a:r>
            <a:r>
              <a:rPr lang="ko-KR" altLang="en-US" sz="3200" dirty="0" err="1"/>
              <a:t>결제만료일</a:t>
            </a:r>
            <a:r>
              <a:rPr lang="ko-KR" altLang="en-US" sz="3200" dirty="0"/>
              <a:t> 조회</a:t>
            </a:r>
            <a:endParaRPr lang="en-US" altLang="ko-KR" sz="3200" dirty="0"/>
          </a:p>
        </p:txBody>
      </p:sp>
      <p:sp>
        <p:nvSpPr>
          <p:cNvPr id="3" name="직사각형 2"/>
          <p:cNvSpPr/>
          <p:nvPr/>
        </p:nvSpPr>
        <p:spPr>
          <a:xfrm>
            <a:off x="544917" y="1000888"/>
            <a:ext cx="1057065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select </a:t>
            </a:r>
            <a:r>
              <a:rPr lang="en-US" altLang="ko-KR" sz="1600" dirty="0" err="1"/>
              <a:t>c.client_ID</a:t>
            </a:r>
            <a:r>
              <a:rPr lang="en-US" altLang="ko-KR" sz="1600" dirty="0"/>
              <a:t> as '</a:t>
            </a:r>
            <a:r>
              <a:rPr lang="ko-KR" altLang="en-US" sz="1600" dirty="0"/>
              <a:t>회원</a:t>
            </a:r>
            <a:r>
              <a:rPr lang="en-US" altLang="ko-KR" sz="1600" dirty="0"/>
              <a:t>ID',</a:t>
            </a:r>
            <a:r>
              <a:rPr lang="en-US" altLang="ko-KR" sz="1600" dirty="0" err="1"/>
              <a:t>c.c_name</a:t>
            </a:r>
            <a:r>
              <a:rPr lang="en-US" altLang="ko-KR" sz="1600" dirty="0"/>
              <a:t> as '</a:t>
            </a:r>
            <a:r>
              <a:rPr lang="ko-KR" altLang="en-US" sz="1600" dirty="0" err="1"/>
              <a:t>회원이름</a:t>
            </a:r>
            <a:r>
              <a:rPr lang="en-US" altLang="ko-KR" sz="1600" dirty="0"/>
              <a:t>', </a:t>
            </a:r>
            <a:r>
              <a:rPr lang="en-US" altLang="ko-KR" sz="1600" dirty="0" err="1"/>
              <a:t>mm.exoiration_date</a:t>
            </a:r>
            <a:r>
              <a:rPr lang="en-US" altLang="ko-KR" sz="1600" dirty="0"/>
              <a:t> as '</a:t>
            </a:r>
            <a:r>
              <a:rPr lang="ko-KR" altLang="en-US" sz="1600" dirty="0" err="1"/>
              <a:t>결제만료일</a:t>
            </a:r>
            <a:r>
              <a:rPr lang="en-US" altLang="ko-KR" sz="1600" dirty="0"/>
              <a:t>',</a:t>
            </a:r>
            <a:r>
              <a:rPr lang="en-US" altLang="ko-KR" sz="1600" dirty="0" err="1"/>
              <a:t>o.company</a:t>
            </a:r>
            <a:r>
              <a:rPr lang="en-US" altLang="ko-KR" sz="1600" dirty="0"/>
              <a:t> as '</a:t>
            </a:r>
            <a:r>
              <a:rPr lang="ko-KR" altLang="en-US" sz="1600" dirty="0"/>
              <a:t>회사명</a:t>
            </a:r>
            <a:r>
              <a:rPr lang="en-US" altLang="ko-KR" sz="1600" dirty="0"/>
              <a:t>'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 from client as c inner join </a:t>
            </a:r>
            <a:r>
              <a:rPr lang="en-US" altLang="ko-KR" sz="1600" dirty="0" err="1"/>
              <a:t>member_management</a:t>
            </a:r>
            <a:r>
              <a:rPr lang="en-US" altLang="ko-KR" sz="1600" dirty="0"/>
              <a:t> as mm on </a:t>
            </a:r>
            <a:r>
              <a:rPr lang="en-US" altLang="ko-KR" sz="1600" dirty="0" err="1"/>
              <a:t>c.client_ID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mm.client_ID</a:t>
            </a:r>
            <a:r>
              <a:rPr lang="en-US" altLang="ko-KR" sz="1600" dirty="0"/>
              <a:t> inner join </a:t>
            </a:r>
            <a:r>
              <a:rPr lang="en-US" altLang="ko-KR" sz="1600" dirty="0" err="1"/>
              <a:t>ott</a:t>
            </a:r>
            <a:r>
              <a:rPr lang="en-US" altLang="ko-KR" sz="1600" dirty="0"/>
              <a:t> as o </a:t>
            </a:r>
          </a:p>
          <a:p>
            <a:r>
              <a:rPr lang="en-US" altLang="ko-KR" sz="1600" dirty="0"/>
              <a:t>   on </a:t>
            </a:r>
            <a:r>
              <a:rPr lang="en-US" altLang="ko-KR" sz="1600" dirty="0" err="1"/>
              <a:t>o.business_number</a:t>
            </a:r>
            <a:r>
              <a:rPr lang="en-US" altLang="ko-KR" sz="1600" dirty="0"/>
              <a:t> =</a:t>
            </a:r>
            <a:r>
              <a:rPr lang="en-US" altLang="ko-KR" sz="1600" dirty="0" err="1"/>
              <a:t>mm.business_number</a:t>
            </a:r>
            <a:r>
              <a:rPr lang="en-US" altLang="ko-KR" sz="1600" dirty="0"/>
              <a:t> where </a:t>
            </a:r>
            <a:r>
              <a:rPr lang="en-US" altLang="ko-KR" sz="1600" dirty="0" err="1"/>
              <a:t>date_format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mm.exoiration_date,'%m</a:t>
            </a:r>
            <a:r>
              <a:rPr lang="en-US" altLang="ko-KR" sz="1600" dirty="0"/>
              <a:t>')='10'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6" y="2960344"/>
            <a:ext cx="10776952" cy="24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487</Words>
  <Application>Microsoft Office PowerPoint</Application>
  <PresentationFormat>와이드스크린</PresentationFormat>
  <Paragraphs>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Pretendard Black</vt:lpstr>
      <vt:lpstr>맑은 고딕</vt:lpstr>
      <vt:lpstr>스스로넷 설립체 OTF</vt:lpstr>
      <vt:lpstr>Arial</vt:lpstr>
      <vt:lpstr>Arial Black</vt:lpstr>
      <vt:lpstr>Eras Bold ITC</vt:lpstr>
      <vt:lpstr>Forte</vt:lpstr>
      <vt:lpstr>Franklin Gothic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dw-26</cp:lastModifiedBy>
  <cp:revision>26</cp:revision>
  <dcterms:created xsi:type="dcterms:W3CDTF">2021-12-28T05:47:15Z</dcterms:created>
  <dcterms:modified xsi:type="dcterms:W3CDTF">2023-02-01T05:13:51Z</dcterms:modified>
</cp:coreProperties>
</file>