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notesMasterIdLst>
    <p:notesMasterId r:id="rId20"/>
  </p:notesMasterIdLst>
  <p:handoutMasterIdLst>
    <p:handoutMasterId r:id="rId21"/>
  </p:handoutMasterIdLst>
  <p:sldIdLst>
    <p:sldId id="256" r:id="rId2"/>
    <p:sldId id="260" r:id="rId3"/>
    <p:sldId id="257" r:id="rId4"/>
    <p:sldId id="279" r:id="rId5"/>
    <p:sldId id="295" r:id="rId6"/>
    <p:sldId id="267" r:id="rId7"/>
    <p:sldId id="281" r:id="rId8"/>
    <p:sldId id="268" r:id="rId9"/>
    <p:sldId id="280" r:id="rId10"/>
    <p:sldId id="293" r:id="rId11"/>
    <p:sldId id="283" r:id="rId12"/>
    <p:sldId id="269" r:id="rId13"/>
    <p:sldId id="286" r:id="rId14"/>
    <p:sldId id="290" r:id="rId15"/>
    <p:sldId id="288" r:id="rId16"/>
    <p:sldId id="289" r:id="rId17"/>
    <p:sldId id="291" r:id="rId18"/>
    <p:sldId id="294" r:id="rId19"/>
  </p:sldIdLst>
  <p:sldSz cx="12192000" cy="68580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0000FF"/>
    <a:srgbClr val="FFFF66"/>
    <a:srgbClr val="FFFFFF"/>
    <a:srgbClr val="000000"/>
    <a:srgbClr val="FBFF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342" autoAdjust="0"/>
    <p:restoredTop sz="94280" autoAdjust="0"/>
  </p:normalViewPr>
  <p:slideViewPr>
    <p:cSldViewPr snapToGrid="0">
      <p:cViewPr varScale="1">
        <p:scale>
          <a:sx n="72" d="100"/>
          <a:sy n="72" d="100"/>
        </p:scale>
        <p:origin x="93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7C6D95A-C566-4DB1-A0CB-65B72200CEF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7B460B-81F0-41B1-BFE4-75A29D88507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5A10606A-6219-4D76-8D06-FF1893A7F1ED}" type="datetimeFigureOut">
              <a:rPr lang="en-CA" smtClean="0"/>
              <a:t>2017-07-06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F451BC-7B52-4E87-ABB3-8E22334D543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AA57C9-384D-47C8-B682-63035EEEFE4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5C63ED7D-FFC1-40FB-94A9-22AD59495DC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616546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4C6C8579-1D85-44D1-BA65-5A43C6F398BC}" type="datetimeFigureOut">
              <a:rPr lang="ko-KR" altLang="en-US" smtClean="0"/>
              <a:t>2017-07-06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0483019F-8343-4F83-BDA7-7145ECB2A9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5952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83019F-8343-4F83-BDA7-7145ECB2A96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67039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83019F-8343-4F83-BDA7-7145ECB2A96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43874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83019F-8343-4F83-BDA7-7145ECB2A96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29994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83019F-8343-4F83-BDA7-7145ECB2A963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5848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83019F-8343-4F83-BDA7-7145ECB2A963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49521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83019F-8343-4F83-BDA7-7145ECB2A963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48573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83019F-8343-4F83-BDA7-7145ECB2A963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0134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83019F-8343-4F83-BDA7-7145ECB2A963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69948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altLang="ko-KR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CDA13-FC19-4A4D-9F7F-92B5ECEFE03B}" type="datetimeFigureOut">
              <a:rPr lang="en-CA" smtClean="0"/>
              <a:t>2017-07-06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D6B6B2A0-D62B-423F-9865-BB97D9B009B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04276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CDA13-FC19-4A4D-9F7F-92B5ECEFE03B}" type="datetimeFigureOut">
              <a:rPr lang="en-CA" smtClean="0"/>
              <a:t>2017-07-06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6B2A0-D62B-423F-9865-BB97D9B009B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49071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CDA13-FC19-4A4D-9F7F-92B5ECEFE03B}" type="datetimeFigureOut">
              <a:rPr lang="en-CA" smtClean="0"/>
              <a:t>2017-07-06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6B2A0-D62B-423F-9865-BB97D9B009B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58128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CDA13-FC19-4A4D-9F7F-92B5ECEFE03B}" type="datetimeFigureOut">
              <a:rPr lang="en-CA" smtClean="0"/>
              <a:t>2017-07-06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6B2A0-D62B-423F-9865-BB97D9B009B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65241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1CCCDA13-FC19-4A4D-9F7F-92B5ECEFE03B}" type="datetimeFigureOut">
              <a:rPr lang="en-CA" smtClean="0"/>
              <a:t>2017-07-06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CA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D6B6B2A0-D62B-423F-9865-BB97D9B009B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24087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CDA13-FC19-4A4D-9F7F-92B5ECEFE03B}" type="datetimeFigureOut">
              <a:rPr lang="en-CA" smtClean="0"/>
              <a:t>2017-07-06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6B2A0-D62B-423F-9865-BB97D9B009B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02037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CDA13-FC19-4A4D-9F7F-92B5ECEFE03B}" type="datetimeFigureOut">
              <a:rPr lang="en-CA" smtClean="0"/>
              <a:t>2017-07-06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6B2A0-D62B-423F-9865-BB97D9B009B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53611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CDA13-FC19-4A4D-9F7F-92B5ECEFE03B}" type="datetimeFigureOut">
              <a:rPr lang="en-CA" smtClean="0"/>
              <a:t>2017-07-06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6B2A0-D62B-423F-9865-BB97D9B009B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46361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CDA13-FC19-4A4D-9F7F-92B5ECEFE03B}" type="datetimeFigureOut">
              <a:rPr lang="en-CA" smtClean="0"/>
              <a:t>2017-07-06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6B2A0-D62B-423F-9865-BB97D9B009B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73215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CDA13-FC19-4A4D-9F7F-92B5ECEFE03B}" type="datetimeFigureOut">
              <a:rPr lang="en-CA" smtClean="0"/>
              <a:t>2017-07-06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6B2A0-D62B-423F-9865-BB97D9B009B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19567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CDA13-FC19-4A4D-9F7F-92B5ECEFE03B}" type="datetimeFigureOut">
              <a:rPr lang="en-CA" smtClean="0"/>
              <a:t>2017-07-06</a:t>
            </a:fld>
            <a:endParaRPr lang="en-CA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6B2A0-D62B-423F-9865-BB97D9B009B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08516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1CCCDA13-FC19-4A4D-9F7F-92B5ECEFE03B}" type="datetimeFigureOut">
              <a:rPr lang="en-CA" smtClean="0"/>
              <a:t>2017-07-06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CA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D6B6B2A0-D62B-423F-9865-BB97D9B009B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19920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1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1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7E98D-DC8F-406A-8213-C9152357E4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8756342" cy="1239097"/>
          </a:xfrm>
        </p:spPr>
        <p:txBody>
          <a:bodyPr>
            <a:normAutofit fontScale="90000"/>
          </a:bodyPr>
          <a:lstStyle/>
          <a:p>
            <a:r>
              <a:rPr lang="en-CA" dirty="0"/>
              <a:t>JSON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61D62F-89FC-4EA4-9FE5-3FD55392A2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9848" y="4522285"/>
            <a:ext cx="7891272" cy="1069848"/>
          </a:xfrm>
        </p:spPr>
        <p:txBody>
          <a:bodyPr>
            <a:normAutofit/>
          </a:bodyPr>
          <a:lstStyle/>
          <a:p>
            <a:r>
              <a:rPr lang="en-CA" dirty="0"/>
              <a:t>GROUP 8 </a:t>
            </a:r>
          </a:p>
          <a:p>
            <a:r>
              <a:rPr lang="en-CA" dirty="0"/>
              <a:t>HYUNGSEOK KIM &amp; JAY JANG</a:t>
            </a:r>
          </a:p>
        </p:txBody>
      </p:sp>
    </p:spTree>
    <p:extLst>
      <p:ext uri="{BB962C8B-B14F-4D97-AF65-F5344CB8AC3E}">
        <p14:creationId xmlns:p14="http://schemas.microsoft.com/office/powerpoint/2010/main" val="5472166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69111-77DB-4AC3-BF67-A41F0BF80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Example: Movie search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47012-6532-43DF-9357-8890057761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12530"/>
            <a:ext cx="10058400" cy="4050792"/>
          </a:xfrm>
        </p:spPr>
        <p:txBody>
          <a:bodyPr>
            <a:noAutofit/>
          </a:bodyPr>
          <a:lstStyle/>
          <a:p>
            <a:r>
              <a:rPr lang="en-CA" dirty="0"/>
              <a:t>Searches and displays a list of movie.</a:t>
            </a:r>
          </a:p>
          <a:p>
            <a:r>
              <a:rPr lang="en-CA" dirty="0"/>
              <a:t>Is an example of how to use JSON.</a:t>
            </a:r>
          </a:p>
          <a:p>
            <a:r>
              <a:rPr lang="en-CA" dirty="0"/>
              <a:t>Is composed of client side (HTML, JavaScript) and server side (Tomcat, </a:t>
            </a:r>
            <a:r>
              <a:rPr lang="en-CA" dirty="0" err="1"/>
              <a:t>Java:JSP</a:t>
            </a:r>
            <a:r>
              <a:rPr lang="en-CA" dirty="0"/>
              <a:t>) .</a:t>
            </a:r>
          </a:p>
          <a:p>
            <a:pPr>
              <a:lnSpc>
                <a:spcPct val="100000"/>
              </a:lnSpc>
            </a:pPr>
            <a:r>
              <a:rPr lang="en-CA" dirty="0"/>
              <a:t>Shows how to interact between client(JavaScript) and server(Java) with JSON.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CA" sz="2000" dirty="0"/>
              <a:t> When beginning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/>
              <a:t> When </a:t>
            </a:r>
            <a:r>
              <a:rPr lang="en-US" altLang="ko-KR" sz="2000"/>
              <a:t>clicking button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7680559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4807390" y="1412341"/>
            <a:ext cx="2774137" cy="4164594"/>
          </a:xfrm>
          <a:prstGeom prst="rect">
            <a:avLst/>
          </a:prstGeom>
          <a:solidFill>
            <a:srgbClr val="FFFF66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solidFill>
                  <a:schemeClr val="tx1"/>
                </a:solidFill>
              </a:rPr>
              <a:t>JSON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28" name="Content Placeholder 27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5068" y="2658693"/>
            <a:ext cx="1352440" cy="1662836"/>
          </a:xfrm>
        </p:spPr>
      </p:pic>
      <p:sp>
        <p:nvSpPr>
          <p:cNvPr id="12" name="Rounded Rectangle 11"/>
          <p:cNvSpPr/>
          <p:nvPr/>
        </p:nvSpPr>
        <p:spPr>
          <a:xfrm>
            <a:off x="818877" y="1412341"/>
            <a:ext cx="2861022" cy="5078994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$(document).ready(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function() {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/>
                </a:solidFill>
              </a:rPr>
              <a:t>Request </a:t>
            </a:r>
            <a:r>
              <a:rPr lang="en-US" altLang="ko-KR" dirty="0" err="1">
                <a:solidFill>
                  <a:schemeClr val="tx1"/>
                </a:solidFill>
              </a:rPr>
              <a:t>getInitData.jsp</a:t>
            </a:r>
            <a:endParaRPr lang="en-US" altLang="ko-KR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 err="1">
                <a:solidFill>
                  <a:srgbClr val="FF0000"/>
                </a:solidFill>
              </a:rPr>
              <a:t>JSON.parse</a:t>
            </a:r>
            <a:r>
              <a:rPr lang="en-US" altLang="ko-KR" b="1" dirty="0">
                <a:solidFill>
                  <a:srgbClr val="FF0000"/>
                </a:solidFill>
              </a:rPr>
              <a:t>(string)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/>
                </a:solidFill>
              </a:rPr>
              <a:t>Create a genre combo box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/>
                </a:solidFill>
              </a:rPr>
              <a:t>Create  checkboxes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}</a:t>
            </a:r>
          </a:p>
          <a:p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8" name="Curved Down Arrow 17"/>
          <p:cNvSpPr/>
          <p:nvPr/>
        </p:nvSpPr>
        <p:spPr>
          <a:xfrm>
            <a:off x="4011797" y="1716019"/>
            <a:ext cx="4209862" cy="1023042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Curved Up Arrow 18"/>
          <p:cNvSpPr/>
          <p:nvPr/>
        </p:nvSpPr>
        <p:spPr>
          <a:xfrm flipH="1">
            <a:off x="4011797" y="4499568"/>
            <a:ext cx="4074060" cy="863853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698EAF2-B2EC-4346-9FD6-445B6511EECC}"/>
              </a:ext>
            </a:extLst>
          </p:cNvPr>
          <p:cNvSpPr txBox="1"/>
          <p:nvPr/>
        </p:nvSpPr>
        <p:spPr>
          <a:xfrm>
            <a:off x="9291760" y="2225449"/>
            <a:ext cx="23311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err="1"/>
              <a:t>getInitData.jsp</a:t>
            </a:r>
            <a:endParaRPr lang="ko-KR" altLang="en-US" sz="2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6A7F1A2-3881-4884-8005-4A8E71615562}"/>
              </a:ext>
            </a:extLst>
          </p:cNvPr>
          <p:cNvSpPr txBox="1"/>
          <p:nvPr/>
        </p:nvSpPr>
        <p:spPr>
          <a:xfrm>
            <a:off x="4756380" y="5594762"/>
            <a:ext cx="71026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dirty="0"/>
              <a:t>{"genre":["ACTION","COMEDY","CRIME","DRAMA","FANTASY","SCI-FI"],</a:t>
            </a:r>
          </a:p>
          <a:p>
            <a:r>
              <a:rPr lang="en-CA" sz="1600" dirty="0"/>
              <a:t>"actor":["Brad </a:t>
            </a:r>
            <a:r>
              <a:rPr lang="en-CA" sz="1600" dirty="0" err="1"/>
              <a:t>Pitt","Jim</a:t>
            </a:r>
            <a:r>
              <a:rPr lang="en-CA" sz="1600" dirty="0"/>
              <a:t> </a:t>
            </a:r>
            <a:r>
              <a:rPr lang="en-CA" sz="1600" dirty="0" err="1"/>
              <a:t>Carrey","Leonardo</a:t>
            </a:r>
            <a:r>
              <a:rPr lang="en-CA" sz="1600" dirty="0"/>
              <a:t> </a:t>
            </a:r>
            <a:r>
              <a:rPr lang="en-CA" sz="1600" dirty="0" err="1"/>
              <a:t>DiCaprio","Tom</a:t>
            </a:r>
            <a:r>
              <a:rPr lang="en-CA" sz="1600" dirty="0"/>
              <a:t> Cruise"]}</a:t>
            </a:r>
            <a:endParaRPr lang="en-CA" altLang="ko-KR" sz="16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54D9E9A-323E-4EB7-84CA-FE17988CF38E}"/>
              </a:ext>
            </a:extLst>
          </p:cNvPr>
          <p:cNvSpPr/>
          <p:nvPr/>
        </p:nvSpPr>
        <p:spPr>
          <a:xfrm>
            <a:off x="818877" y="1071017"/>
            <a:ext cx="286102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b="1" dirty="0"/>
              <a:t>Client (JavaScript)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7D1A534-6439-4324-863B-63E87C80B8EC}"/>
              </a:ext>
            </a:extLst>
          </p:cNvPr>
          <p:cNvSpPr/>
          <p:nvPr/>
        </p:nvSpPr>
        <p:spPr>
          <a:xfrm>
            <a:off x="8221659" y="1876765"/>
            <a:ext cx="286102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b="1" dirty="0"/>
              <a:t>Server (Tomcat)</a:t>
            </a: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FD55E8EF-5C21-46BE-94B2-C75375443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323560"/>
            <a:ext cx="10058400" cy="516566"/>
          </a:xfrm>
        </p:spPr>
        <p:txBody>
          <a:bodyPr>
            <a:noAutofit/>
          </a:bodyPr>
          <a:lstStyle/>
          <a:p>
            <a:pPr lvl="1"/>
            <a:r>
              <a:rPr kumimoji="0" lang="en-CA" sz="5400" b="0" i="0" u="none" strike="noStrike" kern="1200" cap="all" spc="0" normalizeH="0" baseline="0" noProof="0" dirty="0">
                <a:ln>
                  <a:noFill/>
                </a:ln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effectLst/>
                <a:uLnTx/>
                <a:uFillTx/>
                <a:latin typeface="Rockwell Condensed" panose="02060603050405020104"/>
                <a:ea typeface="+mj-ea"/>
                <a:cs typeface="+mj-cs"/>
              </a:rPr>
              <a:t>When Beginning</a:t>
            </a:r>
            <a:endParaRPr lang="en-CA" sz="3200" b="1" u="sng" dirty="0"/>
          </a:p>
        </p:txBody>
      </p:sp>
    </p:spTree>
    <p:extLst>
      <p:ext uri="{BB962C8B-B14F-4D97-AF65-F5344CB8AC3E}">
        <p14:creationId xmlns:p14="http://schemas.microsoft.com/office/powerpoint/2010/main" val="10265298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F63E596-1CEF-4CBF-A9A1-36E070D087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5588" y="440059"/>
            <a:ext cx="10663310" cy="605921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CA" sz="1600" dirty="0"/>
              <a:t>$(document).ready(function() {</a:t>
            </a:r>
          </a:p>
          <a:p>
            <a:pPr marL="0" indent="0">
              <a:buNone/>
            </a:pPr>
            <a:r>
              <a:rPr lang="en-CA" sz="1600" dirty="0"/>
              <a:t>	</a:t>
            </a:r>
            <a:r>
              <a:rPr lang="en-CA" sz="1600" dirty="0" err="1"/>
              <a:t>var</a:t>
            </a:r>
            <a:r>
              <a:rPr lang="en-CA" sz="1600" dirty="0"/>
              <a:t> </a:t>
            </a:r>
            <a:r>
              <a:rPr lang="en-CA" sz="1600" dirty="0" err="1"/>
              <a:t>xmlhttp</a:t>
            </a:r>
            <a:r>
              <a:rPr lang="en-CA" sz="1600" dirty="0"/>
              <a:t> = new </a:t>
            </a:r>
            <a:r>
              <a:rPr lang="en-CA" sz="1600" dirty="0" err="1"/>
              <a:t>XMLHttpRequest</a:t>
            </a:r>
            <a:r>
              <a:rPr lang="en-CA" sz="1600" dirty="0"/>
              <a:t>();</a:t>
            </a:r>
          </a:p>
          <a:p>
            <a:pPr marL="0" indent="0">
              <a:buNone/>
            </a:pPr>
            <a:r>
              <a:rPr lang="en-CA" sz="1600" dirty="0"/>
              <a:t>	</a:t>
            </a:r>
            <a:r>
              <a:rPr lang="en-CA" sz="1600" dirty="0" err="1"/>
              <a:t>xmlhttp.onreadystatechange</a:t>
            </a:r>
            <a:r>
              <a:rPr lang="en-CA" sz="1600" dirty="0"/>
              <a:t> = function(){</a:t>
            </a:r>
          </a:p>
          <a:p>
            <a:pPr marL="0" indent="0">
              <a:buNone/>
            </a:pPr>
            <a:r>
              <a:rPr lang="en-CA" sz="1600" dirty="0"/>
              <a:t>		if (</a:t>
            </a:r>
            <a:r>
              <a:rPr lang="en-CA" sz="1600" dirty="0" err="1"/>
              <a:t>this.readyState</a:t>
            </a:r>
            <a:r>
              <a:rPr lang="en-CA" sz="1600" dirty="0"/>
              <a:t> == 4 &amp;&amp; </a:t>
            </a:r>
            <a:r>
              <a:rPr lang="en-CA" sz="1600" dirty="0" err="1"/>
              <a:t>this.status</a:t>
            </a:r>
            <a:r>
              <a:rPr lang="en-CA" sz="1600" dirty="0"/>
              <a:t> == 200) </a:t>
            </a:r>
          </a:p>
          <a:p>
            <a:pPr marL="0" indent="0">
              <a:buNone/>
            </a:pPr>
            <a:r>
              <a:rPr lang="en-CA" sz="1600" dirty="0"/>
              <a:t>		{</a:t>
            </a:r>
          </a:p>
          <a:p>
            <a:pPr marL="0" indent="0">
              <a:buNone/>
            </a:pPr>
            <a:r>
              <a:rPr lang="en-CA" sz="1600" dirty="0"/>
              <a:t>			$("#receiving").html(</a:t>
            </a:r>
            <a:r>
              <a:rPr lang="en-CA" sz="1600" dirty="0" err="1"/>
              <a:t>this.responseText</a:t>
            </a:r>
            <a:r>
              <a:rPr lang="en-CA" sz="1600" dirty="0"/>
              <a:t>); </a:t>
            </a:r>
          </a:p>
          <a:p>
            <a:pPr marL="0" indent="0">
              <a:buNone/>
            </a:pPr>
            <a:r>
              <a:rPr lang="en-CA" sz="1600" dirty="0"/>
              <a:t>			</a:t>
            </a:r>
            <a:r>
              <a:rPr lang="en-CA" sz="1600" dirty="0" err="1">
                <a:solidFill>
                  <a:srgbClr val="FF0000"/>
                </a:solidFill>
              </a:rPr>
              <a:t>var</a:t>
            </a:r>
            <a:r>
              <a:rPr lang="en-CA" sz="1600" dirty="0">
                <a:solidFill>
                  <a:srgbClr val="FF0000"/>
                </a:solidFill>
              </a:rPr>
              <a:t> </a:t>
            </a:r>
            <a:r>
              <a:rPr lang="en-CA" sz="1600" dirty="0" err="1">
                <a:solidFill>
                  <a:srgbClr val="FF0000"/>
                </a:solidFill>
              </a:rPr>
              <a:t>obj</a:t>
            </a:r>
            <a:r>
              <a:rPr lang="en-CA" sz="1600" dirty="0">
                <a:solidFill>
                  <a:srgbClr val="FF0000"/>
                </a:solidFill>
              </a:rPr>
              <a:t> = </a:t>
            </a:r>
            <a:r>
              <a:rPr lang="en-CA" sz="1600" dirty="0" err="1">
                <a:solidFill>
                  <a:srgbClr val="FF0000"/>
                </a:solidFill>
              </a:rPr>
              <a:t>JSON.parse</a:t>
            </a:r>
            <a:r>
              <a:rPr lang="en-CA" sz="1600" dirty="0">
                <a:solidFill>
                  <a:srgbClr val="FF0000"/>
                </a:solidFill>
              </a:rPr>
              <a:t>(</a:t>
            </a:r>
            <a:r>
              <a:rPr lang="en-CA" sz="1600" dirty="0" err="1">
                <a:solidFill>
                  <a:srgbClr val="FF0000"/>
                </a:solidFill>
              </a:rPr>
              <a:t>this.responseText</a:t>
            </a:r>
            <a:r>
              <a:rPr lang="en-CA" sz="1600" dirty="0">
                <a:solidFill>
                  <a:srgbClr val="FF0000"/>
                </a:solidFill>
              </a:rPr>
              <a:t>); // parse JSON to object</a:t>
            </a:r>
          </a:p>
          <a:p>
            <a:pPr marL="0" indent="0">
              <a:buNone/>
            </a:pPr>
            <a:endParaRPr lang="en-CA" sz="900" dirty="0"/>
          </a:p>
          <a:p>
            <a:pPr marL="0" indent="0">
              <a:buNone/>
            </a:pPr>
            <a:r>
              <a:rPr lang="en-CA" sz="1600" dirty="0"/>
              <a:t>			// create genre combo box</a:t>
            </a:r>
          </a:p>
          <a:p>
            <a:pPr marL="0" indent="0">
              <a:buNone/>
            </a:pPr>
            <a:r>
              <a:rPr lang="en-CA" sz="1600" dirty="0"/>
              <a:t>			</a:t>
            </a:r>
            <a:r>
              <a:rPr lang="en-CA" sz="1600" dirty="0" err="1"/>
              <a:t>var</a:t>
            </a:r>
            <a:r>
              <a:rPr lang="en-CA" sz="1600" dirty="0"/>
              <a:t> </a:t>
            </a:r>
            <a:r>
              <a:rPr lang="en-CA" sz="1600" dirty="0" err="1"/>
              <a:t>genreHtml</a:t>
            </a:r>
            <a:r>
              <a:rPr lang="en-CA" sz="1600" dirty="0"/>
              <a:t> = "</a:t>
            </a:r>
            <a:r>
              <a:rPr lang="en-CA" sz="1600" dirty="0" err="1"/>
              <a:t>GENRE&amp;nbsp</a:t>
            </a:r>
            <a:r>
              <a:rPr lang="en-CA" sz="1600" dirty="0"/>
              <a:t>;:&amp;</a:t>
            </a:r>
            <a:r>
              <a:rPr lang="en-CA" sz="1600" dirty="0" err="1"/>
              <a:t>nbsp</a:t>
            </a:r>
            <a:r>
              <a:rPr lang="en-CA" sz="1600" dirty="0"/>
              <a:t>;&lt;select id='genre'&gt;&lt;option value=''&gt;";</a:t>
            </a:r>
          </a:p>
          <a:p>
            <a:pPr marL="0" indent="0">
              <a:buNone/>
            </a:pPr>
            <a:r>
              <a:rPr lang="en-CA" sz="1600" dirty="0"/>
              <a:t>			</a:t>
            </a:r>
            <a:r>
              <a:rPr lang="en-CA" sz="1600" dirty="0" err="1">
                <a:solidFill>
                  <a:srgbClr val="FF0000"/>
                </a:solidFill>
              </a:rPr>
              <a:t>var</a:t>
            </a:r>
            <a:r>
              <a:rPr lang="en-CA" sz="1600" dirty="0">
                <a:solidFill>
                  <a:srgbClr val="FF0000"/>
                </a:solidFill>
              </a:rPr>
              <a:t> </a:t>
            </a:r>
            <a:r>
              <a:rPr lang="en-CA" sz="1600" dirty="0" err="1">
                <a:solidFill>
                  <a:srgbClr val="FF0000"/>
                </a:solidFill>
              </a:rPr>
              <a:t>genreArray</a:t>
            </a:r>
            <a:r>
              <a:rPr lang="en-CA" sz="1600" dirty="0">
                <a:solidFill>
                  <a:srgbClr val="FF0000"/>
                </a:solidFill>
              </a:rPr>
              <a:t> = </a:t>
            </a:r>
            <a:r>
              <a:rPr lang="en-CA" sz="1600" dirty="0" err="1">
                <a:solidFill>
                  <a:srgbClr val="FF0000"/>
                </a:solidFill>
              </a:rPr>
              <a:t>obj.genre</a:t>
            </a:r>
            <a:r>
              <a:rPr lang="en-CA" sz="1600" dirty="0">
                <a:solidFill>
                  <a:srgbClr val="FF0000"/>
                </a:solidFill>
              </a:rPr>
              <a:t>;</a:t>
            </a:r>
          </a:p>
          <a:p>
            <a:pPr marL="0" indent="0">
              <a:buNone/>
            </a:pPr>
            <a:r>
              <a:rPr lang="en-CA" sz="1600" dirty="0"/>
              <a:t>			for(</a:t>
            </a:r>
            <a:r>
              <a:rPr lang="en-CA" sz="1600" dirty="0" err="1"/>
              <a:t>var</a:t>
            </a:r>
            <a:r>
              <a:rPr lang="en-CA" sz="1600" dirty="0"/>
              <a:t> </a:t>
            </a:r>
            <a:r>
              <a:rPr lang="en-CA" sz="1600" dirty="0" err="1"/>
              <a:t>i</a:t>
            </a:r>
            <a:r>
              <a:rPr lang="en-CA" sz="1600" dirty="0"/>
              <a:t> in </a:t>
            </a:r>
            <a:r>
              <a:rPr lang="en-CA" sz="1600" dirty="0" err="1"/>
              <a:t>genreArray</a:t>
            </a:r>
            <a:r>
              <a:rPr lang="en-CA" sz="1600" dirty="0"/>
              <a:t>)</a:t>
            </a:r>
          </a:p>
          <a:p>
            <a:pPr marL="0" indent="0">
              <a:buNone/>
            </a:pPr>
            <a:r>
              <a:rPr lang="en-CA" sz="1600" dirty="0"/>
              <a:t>			{</a:t>
            </a:r>
          </a:p>
          <a:p>
            <a:pPr marL="0" indent="0">
              <a:buNone/>
            </a:pPr>
            <a:r>
              <a:rPr lang="en-CA" sz="1600" dirty="0"/>
              <a:t>				</a:t>
            </a:r>
            <a:r>
              <a:rPr lang="en-CA" sz="1600" dirty="0" err="1"/>
              <a:t>genreHtml</a:t>
            </a:r>
            <a:r>
              <a:rPr lang="en-CA" sz="1600" dirty="0"/>
              <a:t> += "&lt;option value='" + </a:t>
            </a:r>
            <a:r>
              <a:rPr lang="en-CA" sz="1600" dirty="0" err="1">
                <a:solidFill>
                  <a:srgbClr val="FF0000"/>
                </a:solidFill>
              </a:rPr>
              <a:t>genreArray</a:t>
            </a:r>
            <a:r>
              <a:rPr lang="en-CA" sz="1600" dirty="0">
                <a:solidFill>
                  <a:srgbClr val="FF0000"/>
                </a:solidFill>
              </a:rPr>
              <a:t>[</a:t>
            </a:r>
            <a:r>
              <a:rPr lang="en-CA" sz="1600" dirty="0" err="1">
                <a:solidFill>
                  <a:srgbClr val="FF0000"/>
                </a:solidFill>
              </a:rPr>
              <a:t>i</a:t>
            </a:r>
            <a:r>
              <a:rPr lang="en-CA" sz="1600" dirty="0">
                <a:solidFill>
                  <a:srgbClr val="FF0000"/>
                </a:solidFill>
              </a:rPr>
              <a:t>]</a:t>
            </a:r>
            <a:r>
              <a:rPr lang="en-CA" sz="1600" dirty="0"/>
              <a:t> + "'&gt;" + </a:t>
            </a:r>
            <a:r>
              <a:rPr lang="en-CA" sz="1600" dirty="0" err="1">
                <a:solidFill>
                  <a:srgbClr val="FF0000"/>
                </a:solidFill>
              </a:rPr>
              <a:t>genreArray</a:t>
            </a:r>
            <a:r>
              <a:rPr lang="en-CA" sz="1600" dirty="0">
                <a:solidFill>
                  <a:srgbClr val="FF0000"/>
                </a:solidFill>
              </a:rPr>
              <a:t>[</a:t>
            </a:r>
            <a:r>
              <a:rPr lang="en-CA" sz="1600" dirty="0" err="1">
                <a:solidFill>
                  <a:srgbClr val="FF0000"/>
                </a:solidFill>
              </a:rPr>
              <a:t>i</a:t>
            </a:r>
            <a:r>
              <a:rPr lang="en-CA" sz="1600" dirty="0">
                <a:solidFill>
                  <a:srgbClr val="FF0000"/>
                </a:solidFill>
              </a:rPr>
              <a:t>]</a:t>
            </a:r>
            <a:r>
              <a:rPr lang="en-CA" sz="1600" dirty="0"/>
              <a:t>;</a:t>
            </a:r>
          </a:p>
          <a:p>
            <a:pPr marL="0" indent="0">
              <a:buNone/>
            </a:pPr>
            <a:r>
              <a:rPr lang="en-CA" sz="1600" dirty="0"/>
              <a:t>			}</a:t>
            </a:r>
          </a:p>
          <a:p>
            <a:pPr marL="0" indent="0">
              <a:buNone/>
            </a:pPr>
            <a:r>
              <a:rPr lang="en-CA" sz="1600" dirty="0"/>
              <a:t>			</a:t>
            </a:r>
            <a:r>
              <a:rPr lang="en-CA" sz="1600" dirty="0" err="1"/>
              <a:t>genreHtml</a:t>
            </a:r>
            <a:r>
              <a:rPr lang="en-CA" sz="1600" dirty="0"/>
              <a:t> += "&lt;/select&gt;";</a:t>
            </a:r>
          </a:p>
          <a:p>
            <a:pPr marL="0" indent="0">
              <a:buNone/>
            </a:pPr>
            <a:r>
              <a:rPr lang="en-CA" sz="1600" dirty="0"/>
              <a:t>			$("#</a:t>
            </a:r>
            <a:r>
              <a:rPr lang="en-CA" sz="1600" dirty="0" err="1"/>
              <a:t>genreArea</a:t>
            </a:r>
            <a:r>
              <a:rPr lang="en-CA" sz="1600" dirty="0"/>
              <a:t>").html(</a:t>
            </a:r>
            <a:r>
              <a:rPr lang="en-CA" sz="1600" dirty="0" err="1"/>
              <a:t>genreHtml</a:t>
            </a:r>
            <a:r>
              <a:rPr lang="en-CA" sz="1600" dirty="0"/>
              <a:t>);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6DEB4B5-F2D4-489C-B51D-DBF92574CDBD}"/>
              </a:ext>
            </a:extLst>
          </p:cNvPr>
          <p:cNvSpPr/>
          <p:nvPr/>
        </p:nvSpPr>
        <p:spPr>
          <a:xfrm>
            <a:off x="3374702" y="2610679"/>
            <a:ext cx="6965052" cy="4847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2C364BB-EDBB-44BB-9C1F-96E01127F695}"/>
              </a:ext>
            </a:extLst>
          </p:cNvPr>
          <p:cNvSpPr/>
          <p:nvPr/>
        </p:nvSpPr>
        <p:spPr>
          <a:xfrm>
            <a:off x="3374702" y="3274236"/>
            <a:ext cx="7865384" cy="33938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81B494B-6F5E-44E9-B58A-10791C32A153}"/>
              </a:ext>
            </a:extLst>
          </p:cNvPr>
          <p:cNvSpPr txBox="1"/>
          <p:nvPr/>
        </p:nvSpPr>
        <p:spPr>
          <a:xfrm>
            <a:off x="7934178" y="1323196"/>
            <a:ext cx="3305908" cy="116955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CA" sz="1400" dirty="0"/>
              <a:t>{"genre":["ACTION","COMEDY","CRIME","DRAMA","FANTASY","SCI-FI"],</a:t>
            </a:r>
          </a:p>
          <a:p>
            <a:r>
              <a:rPr lang="en-CA" sz="1400" dirty="0"/>
              <a:t>"actor":["Brad </a:t>
            </a:r>
            <a:r>
              <a:rPr lang="en-CA" sz="1400" dirty="0" err="1"/>
              <a:t>Pitt","Jim</a:t>
            </a:r>
            <a:r>
              <a:rPr lang="en-CA" sz="1400" dirty="0"/>
              <a:t> </a:t>
            </a:r>
            <a:r>
              <a:rPr lang="en-CA" sz="1400" dirty="0" err="1"/>
              <a:t>Carrey","Leonardo</a:t>
            </a:r>
            <a:r>
              <a:rPr lang="en-CA" sz="1400" dirty="0"/>
              <a:t> </a:t>
            </a:r>
            <a:r>
              <a:rPr lang="en-CA" sz="1400" dirty="0" err="1"/>
              <a:t>DiCaprio","Tom</a:t>
            </a:r>
            <a:r>
              <a:rPr lang="en-CA" sz="1400" dirty="0"/>
              <a:t> Cruise"]}</a:t>
            </a:r>
            <a:endParaRPr lang="en-CA" altLang="ko-KR" sz="1400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1A981F4-9CD5-4855-810D-E39AA1BD2D2B}"/>
              </a:ext>
            </a:extLst>
          </p:cNvPr>
          <p:cNvCxnSpPr>
            <a:cxnSpLocks/>
          </p:cNvCxnSpPr>
          <p:nvPr/>
        </p:nvCxnSpPr>
        <p:spPr>
          <a:xfrm flipH="1">
            <a:off x="7307394" y="2281106"/>
            <a:ext cx="626784" cy="423282"/>
          </a:xfrm>
          <a:prstGeom prst="straightConnector1">
            <a:avLst/>
          </a:prstGeom>
          <a:ln w="76200" cmpd="sng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26ABF09-8698-4A40-A908-7D92F0039840}"/>
              </a:ext>
            </a:extLst>
          </p:cNvPr>
          <p:cNvSpPr txBox="1"/>
          <p:nvPr/>
        </p:nvSpPr>
        <p:spPr>
          <a:xfrm>
            <a:off x="645733" y="3815649"/>
            <a:ext cx="2322757" cy="73866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CA" sz="1400" dirty="0"/>
              <a:t>["ACTION","COMEDY","CRIME","DRAMA","FANTASY","SCI-FI"]</a:t>
            </a:r>
            <a:endParaRPr lang="en-CA" altLang="ko-KR" sz="14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E82E92A-0A60-4D85-84D3-0BBC86B1CCF0}"/>
              </a:ext>
            </a:extLst>
          </p:cNvPr>
          <p:cNvCxnSpPr>
            <a:cxnSpLocks/>
          </p:cNvCxnSpPr>
          <p:nvPr/>
        </p:nvCxnSpPr>
        <p:spPr>
          <a:xfrm flipV="1">
            <a:off x="2968490" y="4229646"/>
            <a:ext cx="569842" cy="1"/>
          </a:xfrm>
          <a:prstGeom prst="straightConnector1">
            <a:avLst/>
          </a:prstGeom>
          <a:ln w="76200" cmpd="sng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0007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F63E596-1CEF-4CBF-A9A1-36E070D087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5588" y="440059"/>
            <a:ext cx="10663310" cy="6059219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CA" sz="1600" dirty="0"/>
          </a:p>
          <a:p>
            <a:pPr marL="0" indent="0">
              <a:buNone/>
            </a:pPr>
            <a:r>
              <a:rPr lang="en-CA" sz="1600" dirty="0"/>
              <a:t>			// create actor check boxes</a:t>
            </a:r>
          </a:p>
          <a:p>
            <a:pPr marL="0" indent="0">
              <a:buNone/>
            </a:pPr>
            <a:r>
              <a:rPr lang="en-CA" sz="1600" dirty="0"/>
              <a:t>			 </a:t>
            </a:r>
            <a:r>
              <a:rPr lang="en-CA" sz="1600" dirty="0" err="1">
                <a:solidFill>
                  <a:srgbClr val="FF0000"/>
                </a:solidFill>
              </a:rPr>
              <a:t>var</a:t>
            </a:r>
            <a:r>
              <a:rPr lang="en-CA" sz="1600" dirty="0">
                <a:solidFill>
                  <a:srgbClr val="FF0000"/>
                </a:solidFill>
              </a:rPr>
              <a:t> </a:t>
            </a:r>
            <a:r>
              <a:rPr lang="en-CA" sz="1600" dirty="0" err="1">
                <a:solidFill>
                  <a:srgbClr val="FF0000"/>
                </a:solidFill>
              </a:rPr>
              <a:t>actorArray</a:t>
            </a:r>
            <a:r>
              <a:rPr lang="en-CA" sz="1600" dirty="0">
                <a:solidFill>
                  <a:srgbClr val="FF0000"/>
                </a:solidFill>
              </a:rPr>
              <a:t> = </a:t>
            </a:r>
            <a:r>
              <a:rPr lang="en-CA" sz="1600" dirty="0" err="1">
                <a:solidFill>
                  <a:srgbClr val="FF0000"/>
                </a:solidFill>
              </a:rPr>
              <a:t>obj.actor</a:t>
            </a:r>
            <a:r>
              <a:rPr lang="en-CA" sz="1600" dirty="0">
                <a:solidFill>
                  <a:srgbClr val="FF0000"/>
                </a:solidFill>
              </a:rPr>
              <a:t>;</a:t>
            </a:r>
            <a:r>
              <a:rPr lang="en-CA" sz="1600" dirty="0"/>
              <a:t> </a:t>
            </a:r>
          </a:p>
          <a:p>
            <a:pPr marL="0" indent="0">
              <a:buNone/>
            </a:pPr>
            <a:r>
              <a:rPr lang="en-CA" sz="1600" dirty="0"/>
              <a:t>			 </a:t>
            </a:r>
            <a:r>
              <a:rPr lang="en-CA" sz="1600" dirty="0" err="1"/>
              <a:t>var</a:t>
            </a:r>
            <a:r>
              <a:rPr lang="en-CA" sz="1600" dirty="0"/>
              <a:t> </a:t>
            </a:r>
            <a:r>
              <a:rPr lang="en-CA" sz="1600" dirty="0" err="1"/>
              <a:t>actorHtml</a:t>
            </a:r>
            <a:r>
              <a:rPr lang="en-CA" sz="1600" dirty="0"/>
              <a:t> = "</a:t>
            </a:r>
            <a:r>
              <a:rPr lang="en-CA" sz="1600" dirty="0" err="1"/>
              <a:t>ACTOR&amp;nbsp</a:t>
            </a:r>
            <a:r>
              <a:rPr lang="en-CA" sz="1600" dirty="0"/>
              <a:t>;:&amp;</a:t>
            </a:r>
            <a:r>
              <a:rPr lang="en-CA" sz="1600" dirty="0" err="1"/>
              <a:t>nbsp</a:t>
            </a:r>
            <a:r>
              <a:rPr lang="en-CA" sz="1600" dirty="0"/>
              <a:t>;&lt;</a:t>
            </a:r>
            <a:r>
              <a:rPr lang="en-CA" sz="1600" dirty="0" err="1"/>
              <a:t>br</a:t>
            </a:r>
            <a:r>
              <a:rPr lang="en-CA" sz="1600" dirty="0"/>
              <a:t>&gt;";</a:t>
            </a:r>
          </a:p>
          <a:p>
            <a:pPr marL="0" indent="0">
              <a:buNone/>
            </a:pPr>
            <a:r>
              <a:rPr lang="en-CA" sz="1600" dirty="0"/>
              <a:t>			for(</a:t>
            </a:r>
            <a:r>
              <a:rPr lang="en-CA" sz="1600" dirty="0" err="1"/>
              <a:t>var</a:t>
            </a:r>
            <a:r>
              <a:rPr lang="en-CA" sz="1600" dirty="0"/>
              <a:t> </a:t>
            </a:r>
            <a:r>
              <a:rPr lang="en-CA" sz="1600" dirty="0" err="1"/>
              <a:t>i</a:t>
            </a:r>
            <a:r>
              <a:rPr lang="en-CA" sz="1600" dirty="0"/>
              <a:t> in </a:t>
            </a:r>
            <a:r>
              <a:rPr lang="en-CA" sz="1600" dirty="0" err="1"/>
              <a:t>actorArray</a:t>
            </a:r>
            <a:r>
              <a:rPr lang="en-CA" sz="1600" dirty="0"/>
              <a:t>)</a:t>
            </a:r>
          </a:p>
          <a:p>
            <a:pPr marL="0" indent="0">
              <a:buNone/>
            </a:pPr>
            <a:r>
              <a:rPr lang="en-CA" sz="1600" dirty="0"/>
              <a:t>			{</a:t>
            </a:r>
          </a:p>
          <a:p>
            <a:pPr marL="0" indent="0">
              <a:buNone/>
            </a:pPr>
            <a:r>
              <a:rPr lang="en-CA" sz="1600" dirty="0"/>
              <a:t>				</a:t>
            </a:r>
            <a:r>
              <a:rPr lang="en-CA" sz="1600" dirty="0" err="1"/>
              <a:t>actorHtml</a:t>
            </a:r>
            <a:r>
              <a:rPr lang="en-CA" sz="1600" dirty="0"/>
              <a:t> += "&lt;input type='checkbox' value='" + </a:t>
            </a:r>
            <a:r>
              <a:rPr lang="en-CA" sz="1600" dirty="0" err="1">
                <a:solidFill>
                  <a:srgbClr val="FF0000"/>
                </a:solidFill>
              </a:rPr>
              <a:t>actorArray</a:t>
            </a:r>
            <a:r>
              <a:rPr lang="en-CA" sz="1600" dirty="0">
                <a:solidFill>
                  <a:srgbClr val="FF0000"/>
                </a:solidFill>
              </a:rPr>
              <a:t>[</a:t>
            </a:r>
            <a:r>
              <a:rPr lang="en-CA" sz="1600" dirty="0" err="1">
                <a:solidFill>
                  <a:srgbClr val="FF0000"/>
                </a:solidFill>
              </a:rPr>
              <a:t>i</a:t>
            </a:r>
            <a:r>
              <a:rPr lang="en-CA" sz="1600" dirty="0">
                <a:solidFill>
                  <a:srgbClr val="FF0000"/>
                </a:solidFill>
              </a:rPr>
              <a:t>]</a:t>
            </a:r>
            <a:r>
              <a:rPr lang="en-CA" sz="1600" dirty="0"/>
              <a:t> + "' &gt;&amp;</a:t>
            </a:r>
            <a:r>
              <a:rPr lang="en-CA" sz="1600" dirty="0" err="1"/>
              <a:t>nbsp</a:t>
            </a:r>
            <a:r>
              <a:rPr lang="en-CA" sz="1600" dirty="0"/>
              <a:t>;" + </a:t>
            </a:r>
            <a:r>
              <a:rPr lang="en-CA" sz="1600" dirty="0" err="1">
                <a:solidFill>
                  <a:srgbClr val="FF0000"/>
                </a:solidFill>
              </a:rPr>
              <a:t>actorArray</a:t>
            </a:r>
            <a:r>
              <a:rPr lang="en-CA" sz="1600" dirty="0">
                <a:solidFill>
                  <a:srgbClr val="FF0000"/>
                </a:solidFill>
              </a:rPr>
              <a:t>[</a:t>
            </a:r>
            <a:r>
              <a:rPr lang="en-CA" sz="1600" dirty="0" err="1">
                <a:solidFill>
                  <a:srgbClr val="FF0000"/>
                </a:solidFill>
              </a:rPr>
              <a:t>i</a:t>
            </a:r>
            <a:r>
              <a:rPr lang="en-CA" sz="1600" dirty="0">
                <a:solidFill>
                  <a:srgbClr val="FF0000"/>
                </a:solidFill>
              </a:rPr>
              <a:t>]</a:t>
            </a:r>
            <a:r>
              <a:rPr lang="en-CA" sz="1600" dirty="0"/>
              <a:t> + "&lt;</a:t>
            </a:r>
            <a:r>
              <a:rPr lang="en-CA" sz="1600" dirty="0" err="1"/>
              <a:t>br</a:t>
            </a:r>
            <a:r>
              <a:rPr lang="en-CA" sz="1600" dirty="0"/>
              <a:t>&gt;";</a:t>
            </a:r>
          </a:p>
          <a:p>
            <a:pPr marL="0" indent="0">
              <a:buNone/>
            </a:pPr>
            <a:r>
              <a:rPr lang="en-CA" sz="1600" dirty="0"/>
              <a:t>			}</a:t>
            </a:r>
          </a:p>
          <a:p>
            <a:pPr marL="0" indent="0">
              <a:buNone/>
            </a:pPr>
            <a:r>
              <a:rPr lang="en-CA" sz="1600" dirty="0"/>
              <a:t>			$("#</a:t>
            </a:r>
            <a:r>
              <a:rPr lang="en-CA" sz="1600" dirty="0" err="1"/>
              <a:t>actorArea</a:t>
            </a:r>
            <a:r>
              <a:rPr lang="en-CA" sz="1600" dirty="0"/>
              <a:t>").html(</a:t>
            </a:r>
            <a:r>
              <a:rPr lang="en-CA" sz="1600" dirty="0" err="1"/>
              <a:t>actorHtml</a:t>
            </a:r>
            <a:r>
              <a:rPr lang="en-CA" sz="1600" dirty="0"/>
              <a:t>);</a:t>
            </a:r>
          </a:p>
          <a:p>
            <a:pPr marL="0" indent="0">
              <a:buNone/>
            </a:pPr>
            <a:r>
              <a:rPr lang="en-CA" sz="1600" dirty="0"/>
              <a:t>		}</a:t>
            </a:r>
          </a:p>
          <a:p>
            <a:pPr marL="0" indent="0">
              <a:buNone/>
            </a:pPr>
            <a:r>
              <a:rPr lang="en-CA" sz="1600" dirty="0"/>
              <a:t>	};</a:t>
            </a:r>
          </a:p>
          <a:p>
            <a:pPr marL="0" indent="0">
              <a:buNone/>
            </a:pPr>
            <a:r>
              <a:rPr lang="en-CA" sz="1600" dirty="0"/>
              <a:t>	</a:t>
            </a:r>
            <a:r>
              <a:rPr lang="en-CA" sz="1600" dirty="0" err="1"/>
              <a:t>xmlhttp.open</a:t>
            </a:r>
            <a:r>
              <a:rPr lang="en-CA" sz="1600" dirty="0"/>
              <a:t>("GET", "http://localhost:8080/web/</a:t>
            </a:r>
            <a:r>
              <a:rPr lang="en-CA" sz="1600" dirty="0" err="1"/>
              <a:t>getInitData.jsp</a:t>
            </a:r>
            <a:r>
              <a:rPr lang="en-CA" sz="1600" dirty="0"/>
              <a:t>", true);</a:t>
            </a:r>
          </a:p>
          <a:p>
            <a:pPr marL="0" indent="0">
              <a:buNone/>
            </a:pPr>
            <a:r>
              <a:rPr lang="en-CA" sz="1600" dirty="0"/>
              <a:t>	</a:t>
            </a:r>
            <a:r>
              <a:rPr lang="en-CA" sz="1600" dirty="0" err="1"/>
              <a:t>xmlhttp.send</a:t>
            </a:r>
            <a:r>
              <a:rPr lang="en-CA" sz="1600" dirty="0"/>
              <a:t>();</a:t>
            </a:r>
          </a:p>
          <a:p>
            <a:pPr marL="0" indent="0">
              <a:buNone/>
            </a:pPr>
            <a:r>
              <a:rPr lang="en-CA" sz="1600" dirty="0"/>
              <a:t>});</a:t>
            </a:r>
          </a:p>
          <a:p>
            <a:pPr marL="0" indent="0">
              <a:buNone/>
            </a:pPr>
            <a:endParaRPr lang="en-CA" sz="16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6DEB4B5-F2D4-489C-B51D-DBF92574CDBD}"/>
              </a:ext>
            </a:extLst>
          </p:cNvPr>
          <p:cNvSpPr/>
          <p:nvPr/>
        </p:nvSpPr>
        <p:spPr>
          <a:xfrm>
            <a:off x="745588" y="805819"/>
            <a:ext cx="10663310" cy="318940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0E0E16-B845-4764-909B-4FDF3A434575}"/>
              </a:ext>
            </a:extLst>
          </p:cNvPr>
          <p:cNvSpPr txBox="1"/>
          <p:nvPr/>
        </p:nvSpPr>
        <p:spPr>
          <a:xfrm>
            <a:off x="8510956" y="931089"/>
            <a:ext cx="2594365" cy="73866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CA" sz="1400" dirty="0"/>
              <a:t>["Brad </a:t>
            </a:r>
            <a:r>
              <a:rPr lang="en-CA" sz="1400" dirty="0" err="1"/>
              <a:t>Pitt","Jim</a:t>
            </a:r>
            <a:r>
              <a:rPr lang="en-CA" sz="1400" dirty="0"/>
              <a:t> </a:t>
            </a:r>
            <a:r>
              <a:rPr lang="en-CA" sz="1400" dirty="0" err="1"/>
              <a:t>Carrey","Leonardo</a:t>
            </a:r>
            <a:r>
              <a:rPr lang="en-CA" sz="1400" dirty="0"/>
              <a:t> </a:t>
            </a:r>
            <a:r>
              <a:rPr lang="en-CA" sz="1400" dirty="0" err="1"/>
              <a:t>DiCaprio","Tom</a:t>
            </a:r>
            <a:r>
              <a:rPr lang="en-CA" sz="1400" dirty="0"/>
              <a:t> Cruise"]}</a:t>
            </a:r>
            <a:endParaRPr lang="en-CA" altLang="ko-KR" sz="1400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521F9121-33C3-4538-ACED-53D1698E5EFE}"/>
              </a:ext>
            </a:extLst>
          </p:cNvPr>
          <p:cNvCxnSpPr/>
          <p:nvPr/>
        </p:nvCxnSpPr>
        <p:spPr>
          <a:xfrm flipH="1">
            <a:off x="6189784" y="1364565"/>
            <a:ext cx="2349305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92437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4807390" y="1412341"/>
            <a:ext cx="2774137" cy="4164594"/>
          </a:xfrm>
          <a:prstGeom prst="rect">
            <a:avLst/>
          </a:prstGeom>
          <a:solidFill>
            <a:srgbClr val="FFFF66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solidFill>
                  <a:schemeClr val="tx1"/>
                </a:solidFill>
              </a:rPr>
              <a:t>JSON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28" name="Content Placeholder 27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5068" y="2658693"/>
            <a:ext cx="1352440" cy="1662836"/>
          </a:xfrm>
        </p:spPr>
      </p:pic>
      <p:sp>
        <p:nvSpPr>
          <p:cNvPr id="12" name="Rounded Rectangle 11"/>
          <p:cNvSpPr/>
          <p:nvPr/>
        </p:nvSpPr>
        <p:spPr>
          <a:xfrm>
            <a:off x="818877" y="1513325"/>
            <a:ext cx="2861022" cy="5078994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$("#search").click {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 err="1">
                <a:solidFill>
                  <a:srgbClr val="FF0000"/>
                </a:solidFill>
              </a:rPr>
              <a:t>JSON.stringify</a:t>
            </a:r>
            <a:r>
              <a:rPr lang="en-US" altLang="ko-KR" b="1" dirty="0">
                <a:solidFill>
                  <a:srgbClr val="FF0000"/>
                </a:solidFill>
              </a:rPr>
              <a:t>(object)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/>
                </a:solidFill>
              </a:rPr>
              <a:t>Request </a:t>
            </a:r>
            <a:r>
              <a:rPr lang="en-US" altLang="ko-KR" dirty="0" err="1">
                <a:solidFill>
                  <a:schemeClr val="tx1"/>
                </a:solidFill>
              </a:rPr>
              <a:t>getMovieList.jsp</a:t>
            </a:r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 err="1">
                <a:solidFill>
                  <a:srgbClr val="FF0000"/>
                </a:solidFill>
              </a:rPr>
              <a:t>JSON.parse</a:t>
            </a:r>
            <a:r>
              <a:rPr lang="en-US" altLang="ko-KR" b="1" dirty="0">
                <a:solidFill>
                  <a:srgbClr val="FF0000"/>
                </a:solidFill>
              </a:rPr>
              <a:t>(string)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/>
                </a:solidFill>
              </a:rPr>
              <a:t>Display a list of movie 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}</a:t>
            </a:r>
          </a:p>
          <a:p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8" name="Curved Down Arrow 17"/>
          <p:cNvSpPr/>
          <p:nvPr/>
        </p:nvSpPr>
        <p:spPr>
          <a:xfrm>
            <a:off x="4011797" y="1716019"/>
            <a:ext cx="4209862" cy="1023042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Curved Up Arrow 18"/>
          <p:cNvSpPr/>
          <p:nvPr/>
        </p:nvSpPr>
        <p:spPr>
          <a:xfrm flipH="1">
            <a:off x="4011797" y="4499568"/>
            <a:ext cx="4074060" cy="863853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698EAF2-B2EC-4346-9FD6-445B6511EECC}"/>
              </a:ext>
            </a:extLst>
          </p:cNvPr>
          <p:cNvSpPr txBox="1"/>
          <p:nvPr/>
        </p:nvSpPr>
        <p:spPr>
          <a:xfrm>
            <a:off x="9488705" y="2197106"/>
            <a:ext cx="23311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err="1"/>
              <a:t>getMovieList.jsp</a:t>
            </a:r>
            <a:endParaRPr lang="ko-KR" altLang="en-US" sz="2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6A7F1A2-3881-4884-8005-4A8E71615562}"/>
              </a:ext>
            </a:extLst>
          </p:cNvPr>
          <p:cNvSpPr txBox="1"/>
          <p:nvPr/>
        </p:nvSpPr>
        <p:spPr>
          <a:xfrm>
            <a:off x="5008098" y="5499783"/>
            <a:ext cx="681180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dirty="0"/>
              <a:t>[{"</a:t>
            </a:r>
            <a:r>
              <a:rPr lang="en-CA" sz="1600" dirty="0" err="1"/>
              <a:t>actor":"Jim</a:t>
            </a:r>
            <a:r>
              <a:rPr lang="en-CA" sz="1600" dirty="0"/>
              <a:t> Carrey, Cameron Diaz, Peter Riegert","year":"1994","director":"Chuck Russell ","</a:t>
            </a:r>
            <a:r>
              <a:rPr lang="en-CA" sz="1600" dirty="0" err="1"/>
              <a:t>genre":"Comedy</a:t>
            </a:r>
            <a:r>
              <a:rPr lang="en-CA" sz="1600" dirty="0"/>
              <a:t>, Family, </a:t>
            </a:r>
            <a:r>
              <a:rPr lang="en-CA" sz="1600" dirty="0" err="1"/>
              <a:t>Fantasy","title":"The</a:t>
            </a:r>
            <a:r>
              <a:rPr lang="en-CA" sz="1600" dirty="0"/>
              <a:t> Mask ","</a:t>
            </a:r>
            <a:r>
              <a:rPr lang="en-CA" sz="1600" dirty="0" err="1"/>
              <a:t>imgAddr</a:t>
            </a:r>
            <a:r>
              <a:rPr lang="en-CA" sz="1600" dirty="0"/>
              <a:t>":"\/web\/</a:t>
            </a:r>
            <a:r>
              <a:rPr lang="en-CA" sz="1600" dirty="0" err="1"/>
              <a:t>img</a:t>
            </a:r>
            <a:r>
              <a:rPr lang="en-CA" sz="1600" dirty="0"/>
              <a:t>\/the mask.jpg"}, …]</a:t>
            </a:r>
            <a:endParaRPr lang="en-CA" altLang="ko-KR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360892-DB1F-4727-A02D-90592764DAB4}"/>
              </a:ext>
            </a:extLst>
          </p:cNvPr>
          <p:cNvSpPr txBox="1"/>
          <p:nvPr/>
        </p:nvSpPr>
        <p:spPr>
          <a:xfrm>
            <a:off x="3706748" y="1140007"/>
            <a:ext cx="43791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dirty="0"/>
              <a:t>{"</a:t>
            </a:r>
            <a:r>
              <a:rPr lang="en-CA" sz="1600" dirty="0" err="1"/>
              <a:t>genre":"COMEDY","actor</a:t>
            </a:r>
            <a:r>
              <a:rPr lang="en-CA" sz="1600" dirty="0"/>
              <a:t>":["Jim Carrey"]}</a:t>
            </a:r>
            <a:endParaRPr lang="en-CA" altLang="ko-KR" sz="16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E4A5415-D129-4EF2-9477-F6C50672A579}"/>
              </a:ext>
            </a:extLst>
          </p:cNvPr>
          <p:cNvSpPr/>
          <p:nvPr/>
        </p:nvSpPr>
        <p:spPr>
          <a:xfrm>
            <a:off x="818877" y="1113215"/>
            <a:ext cx="286102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b="1" dirty="0"/>
              <a:t>Client (JavaScript)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0DB0EA3-7D6A-4DFA-88A3-BC1077FBC221}"/>
              </a:ext>
            </a:extLst>
          </p:cNvPr>
          <p:cNvSpPr/>
          <p:nvPr/>
        </p:nvSpPr>
        <p:spPr>
          <a:xfrm>
            <a:off x="8221659" y="1845212"/>
            <a:ext cx="286102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b="1" dirty="0"/>
              <a:t>Server (Tomcat)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C6B3D8E9-3315-4833-9452-B6FC26D75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323560"/>
            <a:ext cx="10058400" cy="516566"/>
          </a:xfrm>
        </p:spPr>
        <p:txBody>
          <a:bodyPr>
            <a:noAutofit/>
          </a:bodyPr>
          <a:lstStyle/>
          <a:p>
            <a:pPr lvl="1"/>
            <a:r>
              <a:rPr kumimoji="0" lang="en-CA" sz="5400" b="0" i="0" u="none" strike="noStrike" kern="1200" cap="all" spc="0" normalizeH="0" baseline="0" noProof="0" dirty="0">
                <a:ln>
                  <a:noFill/>
                </a:ln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effectLst/>
                <a:uLnTx/>
                <a:uFillTx/>
                <a:latin typeface="Rockwell Condensed" panose="02060603050405020104"/>
                <a:ea typeface="+mj-ea"/>
                <a:cs typeface="+mj-cs"/>
              </a:rPr>
              <a:t>When clicking button</a:t>
            </a:r>
            <a:endParaRPr lang="en-CA" sz="3200" b="1" u="sng" dirty="0"/>
          </a:p>
        </p:txBody>
      </p:sp>
    </p:spTree>
    <p:extLst>
      <p:ext uri="{BB962C8B-B14F-4D97-AF65-F5344CB8AC3E}">
        <p14:creationId xmlns:p14="http://schemas.microsoft.com/office/powerpoint/2010/main" val="2512345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F63E596-1CEF-4CBF-A9A1-36E070D087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5588" y="440059"/>
            <a:ext cx="10663310" cy="605921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CA" sz="1400" dirty="0"/>
              <a:t>$("#search").click(function() {</a:t>
            </a:r>
          </a:p>
          <a:p>
            <a:pPr marL="0" indent="0">
              <a:buNone/>
            </a:pPr>
            <a:r>
              <a:rPr lang="en-CA" sz="1400" dirty="0"/>
              <a:t>	</a:t>
            </a:r>
            <a:r>
              <a:rPr lang="en-CA" sz="1400" dirty="0" err="1"/>
              <a:t>var</a:t>
            </a:r>
            <a:r>
              <a:rPr lang="en-CA" sz="1400" dirty="0"/>
              <a:t> </a:t>
            </a:r>
            <a:r>
              <a:rPr lang="en-CA" sz="1400" dirty="0" err="1"/>
              <a:t>searchCondition</a:t>
            </a:r>
            <a:r>
              <a:rPr lang="en-CA" sz="1400" dirty="0"/>
              <a:t> = new Object(); // an object for setting parameters</a:t>
            </a:r>
          </a:p>
          <a:p>
            <a:pPr marL="0" indent="0">
              <a:buNone/>
            </a:pPr>
            <a:r>
              <a:rPr lang="en-CA" sz="1400" dirty="0"/>
              <a:t>	// set a selected genre</a:t>
            </a:r>
          </a:p>
          <a:p>
            <a:pPr marL="0" indent="0">
              <a:buNone/>
            </a:pPr>
            <a:r>
              <a:rPr lang="en-CA" sz="1400" dirty="0"/>
              <a:t>	</a:t>
            </a:r>
            <a:r>
              <a:rPr lang="en-CA" sz="1400" dirty="0" err="1"/>
              <a:t>searchCondition.genre</a:t>
            </a:r>
            <a:r>
              <a:rPr lang="en-CA" sz="1400" dirty="0"/>
              <a:t> = $('#genre').</a:t>
            </a:r>
            <a:r>
              <a:rPr lang="en-CA" sz="1400" dirty="0" err="1"/>
              <a:t>val</a:t>
            </a:r>
            <a:r>
              <a:rPr lang="en-CA" sz="1400" dirty="0"/>
              <a:t>();</a:t>
            </a:r>
          </a:p>
          <a:p>
            <a:pPr marL="0" indent="0">
              <a:buNone/>
            </a:pPr>
            <a:endParaRPr lang="en-CA" sz="1400" dirty="0"/>
          </a:p>
          <a:p>
            <a:pPr marL="0" indent="0">
              <a:buNone/>
            </a:pPr>
            <a:r>
              <a:rPr lang="en-CA" sz="1400" dirty="0"/>
              <a:t>	// set checked actors</a:t>
            </a:r>
          </a:p>
          <a:p>
            <a:pPr marL="0" indent="0">
              <a:buNone/>
            </a:pPr>
            <a:r>
              <a:rPr lang="en-CA" sz="1400" dirty="0"/>
              <a:t>	</a:t>
            </a:r>
            <a:r>
              <a:rPr lang="en-CA" sz="1400" dirty="0" err="1"/>
              <a:t>var</a:t>
            </a:r>
            <a:r>
              <a:rPr lang="en-CA" sz="1400" dirty="0"/>
              <a:t> </a:t>
            </a:r>
            <a:r>
              <a:rPr lang="en-CA" sz="1400" dirty="0" err="1"/>
              <a:t>checkedActor</a:t>
            </a:r>
            <a:r>
              <a:rPr lang="en-CA" sz="1400" dirty="0"/>
              <a:t> = $("#</a:t>
            </a:r>
            <a:r>
              <a:rPr lang="en-CA" sz="1400" dirty="0" err="1"/>
              <a:t>actorArea</a:t>
            </a:r>
            <a:r>
              <a:rPr lang="en-CA" sz="1400" dirty="0"/>
              <a:t> [type='checkbox']:checked");</a:t>
            </a:r>
          </a:p>
          <a:p>
            <a:pPr marL="0" indent="0">
              <a:buNone/>
            </a:pPr>
            <a:r>
              <a:rPr lang="en-CA" sz="1400" dirty="0"/>
              <a:t>	</a:t>
            </a:r>
            <a:r>
              <a:rPr lang="en-CA" sz="1400" dirty="0" err="1"/>
              <a:t>var</a:t>
            </a:r>
            <a:r>
              <a:rPr lang="en-CA" sz="1400" dirty="0"/>
              <a:t> </a:t>
            </a:r>
            <a:r>
              <a:rPr lang="en-CA" sz="1400" dirty="0" err="1"/>
              <a:t>actorArray</a:t>
            </a:r>
            <a:r>
              <a:rPr lang="en-CA" sz="1400" dirty="0"/>
              <a:t> = new Array();</a:t>
            </a:r>
          </a:p>
          <a:p>
            <a:pPr marL="0" indent="0">
              <a:buNone/>
            </a:pPr>
            <a:r>
              <a:rPr lang="en-CA" sz="1400" dirty="0"/>
              <a:t>	for(</a:t>
            </a:r>
            <a:r>
              <a:rPr lang="en-CA" sz="1400" dirty="0" err="1"/>
              <a:t>var</a:t>
            </a:r>
            <a:r>
              <a:rPr lang="en-CA" sz="1400" dirty="0"/>
              <a:t> </a:t>
            </a:r>
            <a:r>
              <a:rPr lang="en-CA" sz="1400" dirty="0" err="1"/>
              <a:t>i</a:t>
            </a:r>
            <a:r>
              <a:rPr lang="en-CA" sz="1400" dirty="0"/>
              <a:t>=0; </a:t>
            </a:r>
            <a:r>
              <a:rPr lang="en-CA" sz="1400" dirty="0" err="1"/>
              <a:t>i</a:t>
            </a:r>
            <a:r>
              <a:rPr lang="en-CA" sz="1400" dirty="0"/>
              <a:t>&lt;</a:t>
            </a:r>
            <a:r>
              <a:rPr lang="en-CA" sz="1400" dirty="0" err="1"/>
              <a:t>checkedActor.length</a:t>
            </a:r>
            <a:r>
              <a:rPr lang="en-CA" sz="1400" dirty="0"/>
              <a:t>; </a:t>
            </a:r>
            <a:r>
              <a:rPr lang="en-CA" sz="1400" dirty="0" err="1"/>
              <a:t>i</a:t>
            </a:r>
            <a:r>
              <a:rPr lang="en-CA" sz="1400" dirty="0"/>
              <a:t>++)</a:t>
            </a:r>
          </a:p>
          <a:p>
            <a:pPr marL="0" indent="0">
              <a:buNone/>
            </a:pPr>
            <a:r>
              <a:rPr lang="en-CA" sz="1400" dirty="0"/>
              <a:t>	{</a:t>
            </a:r>
          </a:p>
          <a:p>
            <a:pPr marL="0" indent="0">
              <a:buNone/>
            </a:pPr>
            <a:r>
              <a:rPr lang="en-CA" sz="1400" dirty="0"/>
              <a:t>		</a:t>
            </a:r>
            <a:r>
              <a:rPr lang="en-CA" sz="1400" dirty="0" err="1"/>
              <a:t>actorArray.push</a:t>
            </a:r>
            <a:r>
              <a:rPr lang="en-CA" sz="1400" dirty="0"/>
              <a:t>(</a:t>
            </a:r>
            <a:r>
              <a:rPr lang="en-CA" sz="1400" dirty="0" err="1"/>
              <a:t>checkedActor</a:t>
            </a:r>
            <a:r>
              <a:rPr lang="en-CA" sz="1400" dirty="0"/>
              <a:t>[</a:t>
            </a:r>
            <a:r>
              <a:rPr lang="en-CA" sz="1400" dirty="0" err="1"/>
              <a:t>i</a:t>
            </a:r>
            <a:r>
              <a:rPr lang="en-CA" sz="1400" dirty="0"/>
              <a:t>].value);</a:t>
            </a:r>
          </a:p>
          <a:p>
            <a:pPr marL="0" indent="0">
              <a:buNone/>
            </a:pPr>
            <a:r>
              <a:rPr lang="en-CA" sz="1400" dirty="0"/>
              <a:t>	}</a:t>
            </a:r>
          </a:p>
          <a:p>
            <a:pPr marL="0" indent="0">
              <a:buNone/>
            </a:pPr>
            <a:r>
              <a:rPr lang="en-CA" sz="1400" dirty="0"/>
              <a:t>	</a:t>
            </a:r>
            <a:r>
              <a:rPr lang="en-CA" sz="1400" dirty="0" err="1"/>
              <a:t>searchCondition.actor</a:t>
            </a:r>
            <a:r>
              <a:rPr lang="en-CA" sz="1400" dirty="0"/>
              <a:t> = </a:t>
            </a:r>
            <a:r>
              <a:rPr lang="en-CA" sz="1400" dirty="0" err="1"/>
              <a:t>actorArray</a:t>
            </a:r>
            <a:r>
              <a:rPr lang="en-CA" sz="1400" dirty="0"/>
              <a:t>;</a:t>
            </a:r>
          </a:p>
          <a:p>
            <a:pPr marL="0" indent="0">
              <a:buNone/>
            </a:pPr>
            <a:endParaRPr lang="en-CA" sz="1400" dirty="0"/>
          </a:p>
          <a:p>
            <a:pPr marL="0" indent="0">
              <a:buNone/>
            </a:pPr>
            <a:r>
              <a:rPr lang="en-CA" sz="1400" dirty="0"/>
              <a:t>	</a:t>
            </a:r>
            <a:r>
              <a:rPr lang="en-CA" sz="1400" b="1" dirty="0" err="1">
                <a:solidFill>
                  <a:srgbClr val="FF0000"/>
                </a:solidFill>
              </a:rPr>
              <a:t>var</a:t>
            </a:r>
            <a:r>
              <a:rPr lang="en-CA" sz="1400" b="1" dirty="0">
                <a:solidFill>
                  <a:srgbClr val="FF0000"/>
                </a:solidFill>
              </a:rPr>
              <a:t> </a:t>
            </a:r>
            <a:r>
              <a:rPr lang="en-CA" sz="1400" b="1" dirty="0" err="1">
                <a:solidFill>
                  <a:srgbClr val="FF0000"/>
                </a:solidFill>
              </a:rPr>
              <a:t>jsonData</a:t>
            </a:r>
            <a:r>
              <a:rPr lang="en-CA" sz="1400" b="1" dirty="0">
                <a:solidFill>
                  <a:srgbClr val="FF0000"/>
                </a:solidFill>
              </a:rPr>
              <a:t> = </a:t>
            </a:r>
            <a:r>
              <a:rPr lang="en-CA" sz="1400" b="1" dirty="0" err="1">
                <a:solidFill>
                  <a:srgbClr val="FF0000"/>
                </a:solidFill>
              </a:rPr>
              <a:t>JSON.stringify</a:t>
            </a:r>
            <a:r>
              <a:rPr lang="en-CA" sz="1400" b="1" dirty="0">
                <a:solidFill>
                  <a:srgbClr val="FF0000"/>
                </a:solidFill>
              </a:rPr>
              <a:t>(</a:t>
            </a:r>
            <a:r>
              <a:rPr lang="en-CA" sz="1400" b="1" dirty="0" err="1">
                <a:solidFill>
                  <a:srgbClr val="FF0000"/>
                </a:solidFill>
              </a:rPr>
              <a:t>searchCondition</a:t>
            </a:r>
            <a:r>
              <a:rPr lang="en-CA" sz="1400" b="1" dirty="0">
                <a:solidFill>
                  <a:srgbClr val="FF0000"/>
                </a:solidFill>
              </a:rPr>
              <a:t>); </a:t>
            </a:r>
            <a:r>
              <a:rPr lang="en-CA" sz="1400" dirty="0"/>
              <a:t> // make Object to JSON</a:t>
            </a:r>
          </a:p>
          <a:p>
            <a:pPr marL="0" indent="0">
              <a:buNone/>
            </a:pPr>
            <a:r>
              <a:rPr lang="en-CA" sz="1400" dirty="0"/>
              <a:t>	$("#sending").html(</a:t>
            </a:r>
            <a:r>
              <a:rPr lang="en-CA" sz="1400" dirty="0" err="1"/>
              <a:t>jsonData</a:t>
            </a:r>
            <a:r>
              <a:rPr lang="en-CA" sz="1400" dirty="0"/>
              <a:t>);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6DEB4B5-F2D4-489C-B51D-DBF92574CDBD}"/>
              </a:ext>
            </a:extLst>
          </p:cNvPr>
          <p:cNvSpPr/>
          <p:nvPr/>
        </p:nvSpPr>
        <p:spPr>
          <a:xfrm>
            <a:off x="1602173" y="5238450"/>
            <a:ext cx="6458615" cy="2760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2C364BB-EDBB-44BB-9C1F-96E01127F695}"/>
              </a:ext>
            </a:extLst>
          </p:cNvPr>
          <p:cNvSpPr/>
          <p:nvPr/>
        </p:nvSpPr>
        <p:spPr>
          <a:xfrm>
            <a:off x="1602173" y="829995"/>
            <a:ext cx="6458615" cy="105493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C2C9309-CDE5-4F99-986E-1FE5FFB87BE2}"/>
              </a:ext>
            </a:extLst>
          </p:cNvPr>
          <p:cNvSpPr/>
          <p:nvPr/>
        </p:nvSpPr>
        <p:spPr>
          <a:xfrm>
            <a:off x="1602173" y="2171547"/>
            <a:ext cx="6458615" cy="278028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783F04-F516-40C3-BA29-D83010FB605A}"/>
              </a:ext>
            </a:extLst>
          </p:cNvPr>
          <p:cNvSpPr txBox="1"/>
          <p:nvPr/>
        </p:nvSpPr>
        <p:spPr>
          <a:xfrm>
            <a:off x="5374878" y="5742154"/>
            <a:ext cx="2288158" cy="52322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CA" sz="1400" b="1" dirty="0">
                <a:solidFill>
                  <a:srgbClr val="FF0000"/>
                </a:solidFill>
              </a:rPr>
              <a:t>{"</a:t>
            </a:r>
            <a:r>
              <a:rPr lang="en-CA" sz="1400" b="1" dirty="0" err="1">
                <a:solidFill>
                  <a:srgbClr val="FF0000"/>
                </a:solidFill>
              </a:rPr>
              <a:t>genre":"COMEDY","actor</a:t>
            </a:r>
            <a:r>
              <a:rPr lang="en-CA" sz="1400" b="1" dirty="0">
                <a:solidFill>
                  <a:srgbClr val="FF0000"/>
                </a:solidFill>
              </a:rPr>
              <a:t>":["Jim Carrey"]}</a:t>
            </a:r>
            <a:endParaRPr lang="en-CA" altLang="ko-KR" sz="1400" b="1" dirty="0">
              <a:solidFill>
                <a:srgbClr val="FF0000"/>
              </a:solidFill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4F0B054B-5EB1-449F-AC94-4BF362637C80}"/>
              </a:ext>
            </a:extLst>
          </p:cNvPr>
          <p:cNvCxnSpPr>
            <a:cxnSpLocks/>
            <a:stCxn id="8" idx="2"/>
            <a:endCxn id="6" idx="1"/>
          </p:cNvCxnSpPr>
          <p:nvPr/>
        </p:nvCxnSpPr>
        <p:spPr>
          <a:xfrm>
            <a:off x="4831481" y="5514542"/>
            <a:ext cx="543397" cy="48922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61346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F63E596-1CEF-4CBF-A9A1-36E070D087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774" y="281355"/>
            <a:ext cx="11847443" cy="621792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CA" sz="1400" dirty="0"/>
              <a:t>	</a:t>
            </a:r>
            <a:r>
              <a:rPr lang="en-CA" sz="1400" dirty="0" err="1"/>
              <a:t>var</a:t>
            </a:r>
            <a:r>
              <a:rPr lang="en-CA" sz="1400" dirty="0"/>
              <a:t> </a:t>
            </a:r>
            <a:r>
              <a:rPr lang="en-CA" sz="1400" dirty="0" err="1"/>
              <a:t>xmlhttp</a:t>
            </a:r>
            <a:r>
              <a:rPr lang="en-CA" sz="1400" dirty="0"/>
              <a:t> = new </a:t>
            </a:r>
            <a:r>
              <a:rPr lang="en-CA" sz="1400" dirty="0" err="1"/>
              <a:t>XMLHttpRequest</a:t>
            </a:r>
            <a:r>
              <a:rPr lang="en-CA" sz="1400" dirty="0"/>
              <a:t>();</a:t>
            </a:r>
          </a:p>
          <a:p>
            <a:pPr marL="0" indent="0">
              <a:buNone/>
            </a:pPr>
            <a:r>
              <a:rPr lang="en-CA" sz="1400" dirty="0"/>
              <a:t>	</a:t>
            </a:r>
            <a:r>
              <a:rPr lang="en-CA" sz="1400" dirty="0" err="1"/>
              <a:t>xmlhttp.onreadystatechange</a:t>
            </a:r>
            <a:r>
              <a:rPr lang="en-CA" sz="1400" dirty="0"/>
              <a:t> = function() {</a:t>
            </a:r>
          </a:p>
          <a:p>
            <a:pPr marL="0" indent="0">
              <a:buNone/>
            </a:pPr>
            <a:r>
              <a:rPr lang="en-CA" sz="1400" dirty="0"/>
              <a:t>		if (</a:t>
            </a:r>
            <a:r>
              <a:rPr lang="en-CA" sz="1400" dirty="0" err="1"/>
              <a:t>this.readyState</a:t>
            </a:r>
            <a:r>
              <a:rPr lang="en-CA" sz="1400" dirty="0"/>
              <a:t> == 4 &amp;&amp; </a:t>
            </a:r>
            <a:r>
              <a:rPr lang="en-CA" sz="1400" dirty="0" err="1"/>
              <a:t>this.status</a:t>
            </a:r>
            <a:r>
              <a:rPr lang="en-CA" sz="1400" dirty="0"/>
              <a:t> == 200) {</a:t>
            </a:r>
          </a:p>
          <a:p>
            <a:pPr marL="0" indent="0">
              <a:buNone/>
            </a:pPr>
            <a:r>
              <a:rPr lang="en-CA" sz="1400" dirty="0"/>
              <a:t>			$("#receiving").html(</a:t>
            </a:r>
            <a:r>
              <a:rPr lang="en-CA" sz="1400" dirty="0" err="1"/>
              <a:t>this.responseText</a:t>
            </a:r>
            <a:r>
              <a:rPr lang="en-CA" sz="1400" dirty="0"/>
              <a:t>); </a:t>
            </a:r>
          </a:p>
          <a:p>
            <a:pPr marL="0" indent="0">
              <a:buNone/>
            </a:pPr>
            <a:r>
              <a:rPr lang="en-CA" sz="1400" dirty="0"/>
              <a:t>			</a:t>
            </a:r>
            <a:r>
              <a:rPr lang="en-CA" sz="1400" b="1" dirty="0" err="1">
                <a:solidFill>
                  <a:srgbClr val="FF0000"/>
                </a:solidFill>
              </a:rPr>
              <a:t>var</a:t>
            </a:r>
            <a:r>
              <a:rPr lang="en-CA" sz="1400" b="1" dirty="0">
                <a:solidFill>
                  <a:srgbClr val="FF0000"/>
                </a:solidFill>
              </a:rPr>
              <a:t> </a:t>
            </a:r>
            <a:r>
              <a:rPr lang="en-CA" sz="1400" b="1" dirty="0" err="1">
                <a:solidFill>
                  <a:srgbClr val="FF0000"/>
                </a:solidFill>
              </a:rPr>
              <a:t>movieList</a:t>
            </a:r>
            <a:r>
              <a:rPr lang="en-CA" sz="1400" b="1" dirty="0">
                <a:solidFill>
                  <a:srgbClr val="FF0000"/>
                </a:solidFill>
              </a:rPr>
              <a:t> = </a:t>
            </a:r>
            <a:r>
              <a:rPr lang="en-CA" sz="1400" b="1" dirty="0" err="1">
                <a:solidFill>
                  <a:srgbClr val="FF0000"/>
                </a:solidFill>
              </a:rPr>
              <a:t>JSON.parse</a:t>
            </a:r>
            <a:r>
              <a:rPr lang="en-CA" sz="1400" b="1" dirty="0">
                <a:solidFill>
                  <a:srgbClr val="FF0000"/>
                </a:solidFill>
              </a:rPr>
              <a:t>(</a:t>
            </a:r>
            <a:r>
              <a:rPr lang="en-CA" sz="1400" b="1" dirty="0" err="1">
                <a:solidFill>
                  <a:srgbClr val="FF0000"/>
                </a:solidFill>
              </a:rPr>
              <a:t>this.responseText</a:t>
            </a:r>
            <a:r>
              <a:rPr lang="en-CA" sz="1400" b="1" dirty="0">
                <a:solidFill>
                  <a:srgbClr val="FF0000"/>
                </a:solidFill>
              </a:rPr>
              <a:t>);  </a:t>
            </a:r>
            <a:r>
              <a:rPr lang="en-CA" sz="1400" dirty="0"/>
              <a:t>// parse JSON to object</a:t>
            </a:r>
          </a:p>
          <a:p>
            <a:pPr marL="0" indent="0">
              <a:buNone/>
            </a:pPr>
            <a:r>
              <a:rPr lang="en-CA" sz="1400" dirty="0"/>
              <a:t>			// Make a list of movie information</a:t>
            </a:r>
          </a:p>
          <a:p>
            <a:pPr marL="0" indent="0">
              <a:buNone/>
            </a:pPr>
            <a:r>
              <a:rPr lang="en-CA" sz="1400" dirty="0"/>
              <a:t>			</a:t>
            </a:r>
            <a:r>
              <a:rPr lang="en-CA" sz="1400" dirty="0" err="1"/>
              <a:t>var</a:t>
            </a:r>
            <a:r>
              <a:rPr lang="en-CA" sz="1400" dirty="0"/>
              <a:t> html = "&lt;table&gt;";</a:t>
            </a:r>
          </a:p>
          <a:p>
            <a:pPr marL="0" indent="0">
              <a:buNone/>
            </a:pPr>
            <a:r>
              <a:rPr lang="en-CA" sz="1400" dirty="0"/>
              <a:t>			for(</a:t>
            </a:r>
            <a:r>
              <a:rPr lang="en-CA" sz="1400" dirty="0" err="1"/>
              <a:t>var</a:t>
            </a:r>
            <a:r>
              <a:rPr lang="en-CA" sz="1400" dirty="0"/>
              <a:t> </a:t>
            </a:r>
            <a:r>
              <a:rPr lang="en-CA" sz="1400" dirty="0" err="1"/>
              <a:t>i</a:t>
            </a:r>
            <a:r>
              <a:rPr lang="en-CA" sz="1400" dirty="0"/>
              <a:t> in </a:t>
            </a:r>
            <a:r>
              <a:rPr lang="en-CA" sz="1400" dirty="0" err="1"/>
              <a:t>movieList</a:t>
            </a:r>
            <a:r>
              <a:rPr lang="en-CA" sz="1400" dirty="0"/>
              <a:t>){</a:t>
            </a:r>
          </a:p>
          <a:p>
            <a:pPr marL="0" indent="0">
              <a:buNone/>
            </a:pPr>
            <a:r>
              <a:rPr lang="en-CA" sz="1400" dirty="0"/>
              <a:t>				html += "&lt;</a:t>
            </a:r>
            <a:r>
              <a:rPr lang="en-CA" sz="1400" dirty="0" err="1"/>
              <a:t>tr</a:t>
            </a:r>
            <a:r>
              <a:rPr lang="en-CA" sz="1400" dirty="0"/>
              <a:t>&gt;&lt;td class='</a:t>
            </a:r>
            <a:r>
              <a:rPr lang="en-CA" sz="1400" dirty="0" err="1"/>
              <a:t>posterTD</a:t>
            </a:r>
            <a:r>
              <a:rPr lang="en-CA" sz="1400" dirty="0"/>
              <a:t>'&gt;&lt;</a:t>
            </a:r>
            <a:r>
              <a:rPr lang="en-CA" sz="1400" dirty="0" err="1"/>
              <a:t>img</a:t>
            </a:r>
            <a:r>
              <a:rPr lang="en-CA" sz="1400" dirty="0"/>
              <a:t> </a:t>
            </a:r>
            <a:r>
              <a:rPr lang="en-CA" sz="1400" dirty="0" err="1"/>
              <a:t>src</a:t>
            </a:r>
            <a:r>
              <a:rPr lang="en-CA" sz="1400" dirty="0"/>
              <a:t>=‘” +</a:t>
            </a:r>
            <a:r>
              <a:rPr lang="en-CA" sz="1400" dirty="0" err="1">
                <a:solidFill>
                  <a:srgbClr val="FF0000"/>
                </a:solidFill>
              </a:rPr>
              <a:t>movieList</a:t>
            </a:r>
            <a:r>
              <a:rPr lang="en-CA" sz="1400" dirty="0">
                <a:solidFill>
                  <a:srgbClr val="FF0000"/>
                </a:solidFill>
              </a:rPr>
              <a:t>[</a:t>
            </a:r>
            <a:r>
              <a:rPr lang="en-CA" sz="1400" dirty="0" err="1">
                <a:solidFill>
                  <a:srgbClr val="FF0000"/>
                </a:solidFill>
              </a:rPr>
              <a:t>i</a:t>
            </a:r>
            <a:r>
              <a:rPr lang="en-CA" sz="1400" dirty="0">
                <a:solidFill>
                  <a:srgbClr val="FF0000"/>
                </a:solidFill>
              </a:rPr>
              <a:t>].</a:t>
            </a:r>
            <a:r>
              <a:rPr lang="en-CA" sz="1400" dirty="0" err="1">
                <a:solidFill>
                  <a:srgbClr val="FF0000"/>
                </a:solidFill>
              </a:rPr>
              <a:t>imgAddr</a:t>
            </a:r>
            <a:r>
              <a:rPr lang="en-CA" sz="1400" dirty="0"/>
              <a:t>+ "' class='poster'&gt;&lt;/td&gt;“;</a:t>
            </a:r>
          </a:p>
          <a:p>
            <a:pPr marL="0" indent="0">
              <a:buNone/>
            </a:pPr>
            <a:r>
              <a:rPr lang="en-CA" sz="1400" dirty="0"/>
              <a:t>				html += "&lt;td class='</a:t>
            </a:r>
            <a:r>
              <a:rPr lang="en-CA" sz="1400" dirty="0" err="1"/>
              <a:t>infoTD</a:t>
            </a:r>
            <a:r>
              <a:rPr lang="en-CA" sz="1400" dirty="0"/>
              <a:t>'&gt;&lt;div class='title'&gt;&lt;h2&gt;Title : " + </a:t>
            </a:r>
            <a:r>
              <a:rPr lang="en-CA" sz="1400" dirty="0" err="1">
                <a:solidFill>
                  <a:srgbClr val="FF0000"/>
                </a:solidFill>
              </a:rPr>
              <a:t>movieList</a:t>
            </a:r>
            <a:r>
              <a:rPr lang="en-CA" sz="1400" dirty="0">
                <a:solidFill>
                  <a:srgbClr val="FF0000"/>
                </a:solidFill>
              </a:rPr>
              <a:t>[</a:t>
            </a:r>
            <a:r>
              <a:rPr lang="en-CA" sz="1400" dirty="0" err="1">
                <a:solidFill>
                  <a:srgbClr val="FF0000"/>
                </a:solidFill>
              </a:rPr>
              <a:t>i</a:t>
            </a:r>
            <a:r>
              <a:rPr lang="en-CA" sz="1400" dirty="0">
                <a:solidFill>
                  <a:srgbClr val="FF0000"/>
                </a:solidFill>
              </a:rPr>
              <a:t>].title </a:t>
            </a:r>
            <a:r>
              <a:rPr lang="en-CA" sz="1400" dirty="0"/>
              <a:t>+ "&lt;/h2&gt;&lt;/div&gt;";</a:t>
            </a:r>
          </a:p>
          <a:p>
            <a:pPr marL="0" indent="0">
              <a:buNone/>
            </a:pPr>
            <a:r>
              <a:rPr lang="en-CA" sz="1400" dirty="0"/>
              <a:t>				html += "&lt;div&gt;Year : " + </a:t>
            </a:r>
            <a:r>
              <a:rPr lang="en-CA" sz="1400" dirty="0" err="1">
                <a:solidFill>
                  <a:srgbClr val="FF0000"/>
                </a:solidFill>
              </a:rPr>
              <a:t>movieList</a:t>
            </a:r>
            <a:r>
              <a:rPr lang="en-CA" sz="1400" dirty="0">
                <a:solidFill>
                  <a:srgbClr val="FF0000"/>
                </a:solidFill>
              </a:rPr>
              <a:t>[</a:t>
            </a:r>
            <a:r>
              <a:rPr lang="en-CA" sz="1400" dirty="0" err="1">
                <a:solidFill>
                  <a:srgbClr val="FF0000"/>
                </a:solidFill>
              </a:rPr>
              <a:t>i</a:t>
            </a:r>
            <a:r>
              <a:rPr lang="en-CA" sz="1400" dirty="0">
                <a:solidFill>
                  <a:srgbClr val="FF0000"/>
                </a:solidFill>
              </a:rPr>
              <a:t>].year </a:t>
            </a:r>
            <a:r>
              <a:rPr lang="en-CA" sz="1400" dirty="0"/>
              <a:t>+ "&lt;/div&gt;";</a:t>
            </a:r>
          </a:p>
          <a:p>
            <a:pPr marL="0" indent="0">
              <a:buNone/>
            </a:pPr>
            <a:r>
              <a:rPr lang="en-CA" sz="1400" dirty="0"/>
              <a:t>				html += "&lt;div&gt;Actor : " + </a:t>
            </a:r>
            <a:r>
              <a:rPr lang="en-CA" sz="1400" dirty="0" err="1">
                <a:solidFill>
                  <a:srgbClr val="FF0000"/>
                </a:solidFill>
              </a:rPr>
              <a:t>movieList</a:t>
            </a:r>
            <a:r>
              <a:rPr lang="en-CA" sz="1400" dirty="0">
                <a:solidFill>
                  <a:srgbClr val="FF0000"/>
                </a:solidFill>
              </a:rPr>
              <a:t>[</a:t>
            </a:r>
            <a:r>
              <a:rPr lang="en-CA" sz="1400" dirty="0" err="1">
                <a:solidFill>
                  <a:srgbClr val="FF0000"/>
                </a:solidFill>
              </a:rPr>
              <a:t>i</a:t>
            </a:r>
            <a:r>
              <a:rPr lang="en-CA" sz="1400" dirty="0">
                <a:solidFill>
                  <a:srgbClr val="FF0000"/>
                </a:solidFill>
              </a:rPr>
              <a:t>].actor </a:t>
            </a:r>
            <a:r>
              <a:rPr lang="en-CA" sz="1400" dirty="0"/>
              <a:t>+ "&lt;/div&gt;";</a:t>
            </a:r>
          </a:p>
          <a:p>
            <a:pPr marL="0" indent="0">
              <a:buNone/>
            </a:pPr>
            <a:r>
              <a:rPr lang="en-CA" sz="1400" dirty="0"/>
              <a:t>				html += "&lt;div&gt;Genre : " + </a:t>
            </a:r>
            <a:r>
              <a:rPr lang="en-CA" sz="1400" dirty="0" err="1">
                <a:solidFill>
                  <a:srgbClr val="FF0000"/>
                </a:solidFill>
              </a:rPr>
              <a:t>movieList</a:t>
            </a:r>
            <a:r>
              <a:rPr lang="en-CA" sz="1400" dirty="0">
                <a:solidFill>
                  <a:srgbClr val="FF0000"/>
                </a:solidFill>
              </a:rPr>
              <a:t>[</a:t>
            </a:r>
            <a:r>
              <a:rPr lang="en-CA" sz="1400" dirty="0" err="1">
                <a:solidFill>
                  <a:srgbClr val="FF0000"/>
                </a:solidFill>
              </a:rPr>
              <a:t>i</a:t>
            </a:r>
            <a:r>
              <a:rPr lang="en-CA" sz="1400" dirty="0">
                <a:solidFill>
                  <a:srgbClr val="FF0000"/>
                </a:solidFill>
              </a:rPr>
              <a:t>].genre </a:t>
            </a:r>
            <a:r>
              <a:rPr lang="en-CA" sz="1400" dirty="0"/>
              <a:t>+ "&lt;/div&gt;";</a:t>
            </a:r>
          </a:p>
          <a:p>
            <a:pPr marL="0" indent="0">
              <a:buNone/>
            </a:pPr>
            <a:r>
              <a:rPr lang="en-CA" sz="1400" dirty="0"/>
              <a:t>				html += "&lt;div&gt;Director : " + </a:t>
            </a:r>
            <a:r>
              <a:rPr lang="en-CA" sz="1400" dirty="0" err="1">
                <a:solidFill>
                  <a:srgbClr val="FF0000"/>
                </a:solidFill>
              </a:rPr>
              <a:t>movieList</a:t>
            </a:r>
            <a:r>
              <a:rPr lang="en-CA" sz="1400" dirty="0">
                <a:solidFill>
                  <a:srgbClr val="FF0000"/>
                </a:solidFill>
              </a:rPr>
              <a:t>[</a:t>
            </a:r>
            <a:r>
              <a:rPr lang="en-CA" sz="1400" dirty="0" err="1">
                <a:solidFill>
                  <a:srgbClr val="FF0000"/>
                </a:solidFill>
              </a:rPr>
              <a:t>i</a:t>
            </a:r>
            <a:r>
              <a:rPr lang="en-CA" sz="1400" dirty="0">
                <a:solidFill>
                  <a:srgbClr val="FF0000"/>
                </a:solidFill>
              </a:rPr>
              <a:t>]. director </a:t>
            </a:r>
            <a:r>
              <a:rPr lang="en-CA" sz="1400" dirty="0"/>
              <a:t>+ "&lt;/div&gt;&lt;/td&gt;&lt;/</a:t>
            </a:r>
            <a:r>
              <a:rPr lang="en-CA" sz="1400" dirty="0" err="1"/>
              <a:t>tr</a:t>
            </a:r>
            <a:r>
              <a:rPr lang="en-CA" sz="1400" dirty="0"/>
              <a:t>&gt;";</a:t>
            </a:r>
          </a:p>
          <a:p>
            <a:pPr marL="0" indent="0">
              <a:buNone/>
            </a:pPr>
            <a:r>
              <a:rPr lang="en-CA" sz="1400" dirty="0"/>
              <a:t>			}</a:t>
            </a:r>
          </a:p>
          <a:p>
            <a:pPr marL="0" indent="0">
              <a:buNone/>
            </a:pPr>
            <a:r>
              <a:rPr lang="en-CA" sz="1400" dirty="0"/>
              <a:t>			html += "&lt;/table&gt;";</a:t>
            </a:r>
          </a:p>
          <a:p>
            <a:pPr marL="0" indent="0">
              <a:buNone/>
            </a:pPr>
            <a:r>
              <a:rPr lang="en-CA" sz="1400" dirty="0"/>
              <a:t>			$("#result").html(html);</a:t>
            </a:r>
          </a:p>
          <a:p>
            <a:pPr marL="0" indent="0">
              <a:buNone/>
            </a:pPr>
            <a:r>
              <a:rPr lang="en-CA" sz="1400" dirty="0"/>
              <a:t>		}</a:t>
            </a:r>
          </a:p>
          <a:p>
            <a:pPr marL="0" indent="0">
              <a:buNone/>
            </a:pPr>
            <a:r>
              <a:rPr lang="en-CA" sz="1400" dirty="0"/>
              <a:t>	};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6DEB4B5-F2D4-489C-B51D-DBF92574CDBD}"/>
              </a:ext>
            </a:extLst>
          </p:cNvPr>
          <p:cNvSpPr/>
          <p:nvPr/>
        </p:nvSpPr>
        <p:spPr>
          <a:xfrm>
            <a:off x="2996417" y="1591258"/>
            <a:ext cx="6492140" cy="3376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C8A1D7F-BB67-4963-BA7C-6FA9E03D4B0D}"/>
              </a:ext>
            </a:extLst>
          </p:cNvPr>
          <p:cNvSpPr/>
          <p:nvPr/>
        </p:nvSpPr>
        <p:spPr>
          <a:xfrm>
            <a:off x="2822505" y="1969468"/>
            <a:ext cx="9170712" cy="417810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0709BF-FCC7-49D3-A74E-4FFA38247B7A}"/>
              </a:ext>
            </a:extLst>
          </p:cNvPr>
          <p:cNvSpPr txBox="1"/>
          <p:nvPr/>
        </p:nvSpPr>
        <p:spPr>
          <a:xfrm>
            <a:off x="281351" y="1923327"/>
            <a:ext cx="2405576" cy="2462213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CA" sz="1400" b="1" dirty="0">
                <a:solidFill>
                  <a:srgbClr val="FF0000"/>
                </a:solidFill>
              </a:rPr>
              <a:t>[{"</a:t>
            </a:r>
            <a:r>
              <a:rPr lang="en-CA" sz="1400" b="1" dirty="0" err="1">
                <a:solidFill>
                  <a:srgbClr val="FF0000"/>
                </a:solidFill>
              </a:rPr>
              <a:t>actor":"Jim</a:t>
            </a:r>
            <a:r>
              <a:rPr lang="en-CA" sz="1400" b="1" dirty="0">
                <a:solidFill>
                  <a:srgbClr val="FF0000"/>
                </a:solidFill>
              </a:rPr>
              <a:t> Carrey, Cameron Diaz, Peter Riegert","year":"1994","director":"Chuck Russell ","</a:t>
            </a:r>
            <a:r>
              <a:rPr lang="en-CA" sz="1400" b="1" dirty="0" err="1">
                <a:solidFill>
                  <a:srgbClr val="FF0000"/>
                </a:solidFill>
              </a:rPr>
              <a:t>genre":"Comedy</a:t>
            </a:r>
            <a:r>
              <a:rPr lang="en-CA" sz="1400" b="1" dirty="0">
                <a:solidFill>
                  <a:srgbClr val="FF0000"/>
                </a:solidFill>
              </a:rPr>
              <a:t>, Family, </a:t>
            </a:r>
            <a:r>
              <a:rPr lang="en-CA" sz="1400" b="1" dirty="0" err="1">
                <a:solidFill>
                  <a:srgbClr val="FF0000"/>
                </a:solidFill>
              </a:rPr>
              <a:t>Fantasy","title":"The</a:t>
            </a:r>
            <a:r>
              <a:rPr lang="en-CA" sz="1400" b="1" dirty="0">
                <a:solidFill>
                  <a:srgbClr val="FF0000"/>
                </a:solidFill>
              </a:rPr>
              <a:t> Mask ","</a:t>
            </a:r>
            <a:r>
              <a:rPr lang="en-CA" sz="1400" b="1" dirty="0" err="1">
                <a:solidFill>
                  <a:srgbClr val="FF0000"/>
                </a:solidFill>
              </a:rPr>
              <a:t>imgAddr</a:t>
            </a:r>
            <a:r>
              <a:rPr lang="en-CA" sz="1400" b="1" dirty="0">
                <a:solidFill>
                  <a:srgbClr val="FF0000"/>
                </a:solidFill>
              </a:rPr>
              <a:t>":"\/web\/</a:t>
            </a:r>
            <a:r>
              <a:rPr lang="en-CA" sz="1400" b="1" dirty="0" err="1">
                <a:solidFill>
                  <a:srgbClr val="FF0000"/>
                </a:solidFill>
              </a:rPr>
              <a:t>img</a:t>
            </a:r>
            <a:r>
              <a:rPr lang="en-CA" sz="1400" b="1" dirty="0">
                <a:solidFill>
                  <a:srgbClr val="FF0000"/>
                </a:solidFill>
              </a:rPr>
              <a:t>\/the mask.jpg"}, …]</a:t>
            </a:r>
            <a:endParaRPr lang="en-CA" altLang="ko-KR" sz="1400" b="1" dirty="0">
              <a:solidFill>
                <a:srgbClr val="FF0000"/>
              </a:solidFill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083FD2E2-B802-4314-8C3C-8144BF6A3692}"/>
              </a:ext>
            </a:extLst>
          </p:cNvPr>
          <p:cNvCxnSpPr>
            <a:cxnSpLocks/>
          </p:cNvCxnSpPr>
          <p:nvPr/>
        </p:nvCxnSpPr>
        <p:spPr>
          <a:xfrm flipV="1">
            <a:off x="2531165" y="1790038"/>
            <a:ext cx="465252" cy="20940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71944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F63E596-1CEF-4CBF-A9A1-36E070D087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775" y="440059"/>
            <a:ext cx="11394831" cy="605921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CA" sz="1400" dirty="0"/>
              <a:t>	</a:t>
            </a:r>
            <a:r>
              <a:rPr lang="en-CA" sz="1400" dirty="0" err="1"/>
              <a:t>xmlhttp.open</a:t>
            </a:r>
            <a:r>
              <a:rPr lang="en-CA" sz="1400" dirty="0"/>
              <a:t>("POST", "http://localhost:8080/web/</a:t>
            </a:r>
            <a:r>
              <a:rPr lang="en-CA" sz="1400" dirty="0" err="1"/>
              <a:t>getMovieList.jsp</a:t>
            </a:r>
            <a:r>
              <a:rPr lang="en-CA" sz="1400" dirty="0"/>
              <a:t>", true);</a:t>
            </a:r>
          </a:p>
          <a:p>
            <a:pPr marL="0" indent="0">
              <a:buNone/>
            </a:pPr>
            <a:r>
              <a:rPr lang="en-CA" sz="1400" dirty="0"/>
              <a:t>	</a:t>
            </a:r>
            <a:r>
              <a:rPr lang="en-CA" sz="1400" dirty="0" err="1"/>
              <a:t>xmlhttp.setRequestHeader</a:t>
            </a:r>
            <a:r>
              <a:rPr lang="en-CA" sz="1400" dirty="0"/>
              <a:t>("Content-type", "application/x-www-form-</a:t>
            </a:r>
            <a:r>
              <a:rPr lang="en-CA" sz="1400" dirty="0" err="1"/>
              <a:t>urlencoded</a:t>
            </a:r>
            <a:r>
              <a:rPr lang="en-CA" sz="1400" dirty="0"/>
              <a:t>");</a:t>
            </a:r>
          </a:p>
          <a:p>
            <a:pPr marL="0" indent="0">
              <a:buNone/>
            </a:pPr>
            <a:r>
              <a:rPr lang="en-CA" sz="1400" dirty="0"/>
              <a:t>	</a:t>
            </a:r>
            <a:r>
              <a:rPr lang="en-CA" sz="1400" b="1" dirty="0" err="1">
                <a:solidFill>
                  <a:srgbClr val="FF0000"/>
                </a:solidFill>
              </a:rPr>
              <a:t>xmlhttp.send</a:t>
            </a:r>
            <a:r>
              <a:rPr lang="en-CA" sz="1400" b="1" dirty="0">
                <a:solidFill>
                  <a:srgbClr val="FF0000"/>
                </a:solidFill>
              </a:rPr>
              <a:t>("</a:t>
            </a:r>
            <a:r>
              <a:rPr lang="en-CA" sz="1400" b="1" dirty="0" err="1">
                <a:solidFill>
                  <a:srgbClr val="FF0000"/>
                </a:solidFill>
              </a:rPr>
              <a:t>jsonParam</a:t>
            </a:r>
            <a:r>
              <a:rPr lang="en-CA" sz="1400" b="1" dirty="0">
                <a:solidFill>
                  <a:srgbClr val="FF0000"/>
                </a:solidFill>
              </a:rPr>
              <a:t>=" + </a:t>
            </a:r>
            <a:r>
              <a:rPr lang="en-CA" sz="1400" b="1" dirty="0" err="1">
                <a:solidFill>
                  <a:srgbClr val="FF0000"/>
                </a:solidFill>
              </a:rPr>
              <a:t>jsonData</a:t>
            </a:r>
            <a:r>
              <a:rPr lang="en-CA" sz="1400" b="1" dirty="0">
                <a:solidFill>
                  <a:srgbClr val="FF0000"/>
                </a:solidFill>
              </a:rPr>
              <a:t>);</a:t>
            </a:r>
          </a:p>
          <a:p>
            <a:pPr marL="0" indent="0">
              <a:buNone/>
            </a:pPr>
            <a:r>
              <a:rPr lang="en-CA" sz="1400" dirty="0"/>
              <a:t>})</a:t>
            </a:r>
          </a:p>
        </p:txBody>
      </p:sp>
    </p:spTree>
    <p:extLst>
      <p:ext uri="{BB962C8B-B14F-4D97-AF65-F5344CB8AC3E}">
        <p14:creationId xmlns:p14="http://schemas.microsoft.com/office/powerpoint/2010/main" val="6514668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69111-77DB-4AC3-BF67-A41F0BF80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47012-6532-43DF-9357-8890057761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12530"/>
            <a:ext cx="10058400" cy="4050792"/>
          </a:xfrm>
        </p:spPr>
        <p:txBody>
          <a:bodyPr>
            <a:noAutofit/>
          </a:bodyPr>
          <a:lstStyle/>
          <a:p>
            <a:r>
              <a:rPr lang="en-US" altLang="ko-KR" sz="3200" b="1" dirty="0"/>
              <a:t>Any Question?</a:t>
            </a:r>
          </a:p>
        </p:txBody>
      </p:sp>
    </p:spTree>
    <p:extLst>
      <p:ext uri="{BB962C8B-B14F-4D97-AF65-F5344CB8AC3E}">
        <p14:creationId xmlns:p14="http://schemas.microsoft.com/office/powerpoint/2010/main" val="2327364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4B8A0-D248-43C9-8439-571890D4E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CA4C72-50A7-4256-A7D8-494CA60D42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WHAT IS JSON?</a:t>
            </a:r>
          </a:p>
          <a:p>
            <a:r>
              <a:rPr lang="en-CA" dirty="0"/>
              <a:t>JSON FORMAT</a:t>
            </a:r>
          </a:p>
          <a:p>
            <a:r>
              <a:rPr lang="en-CA" dirty="0"/>
              <a:t>FUNCTION</a:t>
            </a:r>
          </a:p>
          <a:p>
            <a:r>
              <a:rPr lang="en-CA" dirty="0"/>
              <a:t>EXAMPLE</a:t>
            </a:r>
          </a:p>
          <a:p>
            <a:r>
              <a:rPr lang="en-CA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4251980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D2B0D-AA6E-4B44-A57B-8A46C8AB3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is JSON?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FC072E-593C-448D-BE15-EE1E36B0D3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JSON (</a:t>
            </a:r>
            <a:r>
              <a:rPr lang="en-US" b="1" dirty="0"/>
              <a:t>J</a:t>
            </a:r>
            <a:r>
              <a:rPr lang="en-US" dirty="0"/>
              <a:t>ava</a:t>
            </a:r>
            <a:r>
              <a:rPr lang="en-US" b="1" dirty="0"/>
              <a:t>S</a:t>
            </a:r>
            <a:r>
              <a:rPr lang="en-US" dirty="0"/>
              <a:t>cript </a:t>
            </a:r>
            <a:r>
              <a:rPr lang="en-US" b="1" dirty="0"/>
              <a:t>O</a:t>
            </a:r>
            <a:r>
              <a:rPr lang="en-US" dirty="0"/>
              <a:t>bject </a:t>
            </a:r>
            <a:r>
              <a:rPr lang="en-US" b="1" dirty="0"/>
              <a:t>N</a:t>
            </a:r>
            <a:r>
              <a:rPr lang="en-US" dirty="0"/>
              <a:t>otation) is text, written with JavaScript object notation, </a:t>
            </a:r>
          </a:p>
          <a:p>
            <a:pPr marL="0" indent="0">
              <a:buNone/>
            </a:pPr>
            <a:r>
              <a:rPr lang="en-US" dirty="0"/>
              <a:t>for storing and exchanging data.</a:t>
            </a:r>
            <a:endParaRPr lang="en-CA" dirty="0"/>
          </a:p>
          <a:p>
            <a:pPr lvl="0">
              <a:lnSpc>
                <a:spcPct val="150000"/>
              </a:lnSpc>
            </a:pPr>
            <a:r>
              <a:rPr lang="en-CA" dirty="0"/>
              <a:t>Lightweight data-interchange format.</a:t>
            </a:r>
          </a:p>
          <a:p>
            <a:pPr lvl="0">
              <a:lnSpc>
                <a:spcPct val="150000"/>
              </a:lnSpc>
            </a:pPr>
            <a:r>
              <a:rPr lang="en-CA" dirty="0"/>
              <a:t>“Self-describing” and easy to understand.</a:t>
            </a:r>
          </a:p>
          <a:p>
            <a:pPr lvl="0">
              <a:lnSpc>
                <a:spcPct val="150000"/>
              </a:lnSpc>
            </a:pPr>
            <a:r>
              <a:rPr lang="en-CA" dirty="0"/>
              <a:t>Language independent.</a:t>
            </a:r>
          </a:p>
          <a:p>
            <a:pPr lvl="0">
              <a:lnSpc>
                <a:spcPct val="150000"/>
              </a:lnSpc>
            </a:pPr>
            <a:r>
              <a:rPr lang="en-CA" dirty="0"/>
              <a:t>JSON is text, convert any JavaScript object into JSON and send JSON to the server.</a:t>
            </a:r>
          </a:p>
          <a:p>
            <a:pPr marL="0" lvl="0" indent="0">
              <a:lnSpc>
                <a:spcPct val="150000"/>
              </a:lnSpc>
              <a:buNone/>
            </a:pPr>
            <a:r>
              <a:rPr lang="en-CA" dirty="0"/>
              <a:t>   For more information: </a:t>
            </a:r>
            <a:r>
              <a:rPr lang="en-CA" dirty="0">
                <a:solidFill>
                  <a:srgbClr val="0000FF"/>
                </a:solidFill>
              </a:rPr>
              <a:t>json.org</a:t>
            </a:r>
          </a:p>
        </p:txBody>
      </p:sp>
    </p:spTree>
    <p:extLst>
      <p:ext uri="{BB962C8B-B14F-4D97-AF65-F5344CB8AC3E}">
        <p14:creationId xmlns:p14="http://schemas.microsoft.com/office/powerpoint/2010/main" val="33769013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4807390" y="1412341"/>
            <a:ext cx="2774137" cy="4164594"/>
          </a:xfrm>
          <a:prstGeom prst="rect">
            <a:avLst/>
          </a:prstGeom>
          <a:solidFill>
            <a:srgbClr val="FFFF66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solidFill>
                  <a:schemeClr val="tx1"/>
                </a:solidFill>
              </a:rPr>
              <a:t>JSON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28" name="Content Placeholder 27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9478" y="3338782"/>
            <a:ext cx="1352440" cy="1662836"/>
          </a:xfrm>
        </p:spPr>
      </p:pic>
      <p:sp>
        <p:nvSpPr>
          <p:cNvPr id="12" name="Rounded Rectangle 11"/>
          <p:cNvSpPr/>
          <p:nvPr/>
        </p:nvSpPr>
        <p:spPr>
          <a:xfrm>
            <a:off x="818877" y="950614"/>
            <a:ext cx="2744972" cy="5078994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Client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(JavaScript)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JSON.stringify</a:t>
            </a:r>
            <a:r>
              <a:rPr lang="en-US" altLang="ko-KR" dirty="0">
                <a:solidFill>
                  <a:schemeClr val="tx1"/>
                </a:solidFill>
              </a:rPr>
              <a:t>(object)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JSON.parse</a:t>
            </a:r>
            <a:r>
              <a:rPr lang="en-US" altLang="ko-KR" dirty="0">
                <a:solidFill>
                  <a:schemeClr val="tx1"/>
                </a:solidFill>
              </a:rPr>
              <a:t>(string)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8" name="Curved Down Arrow 17"/>
          <p:cNvSpPr/>
          <p:nvPr/>
        </p:nvSpPr>
        <p:spPr>
          <a:xfrm>
            <a:off x="4011797" y="1716019"/>
            <a:ext cx="4209862" cy="1023042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Curved Up Arrow 18"/>
          <p:cNvSpPr/>
          <p:nvPr/>
        </p:nvSpPr>
        <p:spPr>
          <a:xfrm flipH="1">
            <a:off x="4011797" y="4499568"/>
            <a:ext cx="4074060" cy="863853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903339" y="4170200"/>
            <a:ext cx="26781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{"title" : "The Mask", "genre" : "Comedy"}</a:t>
            </a:r>
            <a:endParaRPr lang="en-CA" altLang="ko-KR" sz="2000" dirty="0"/>
          </a:p>
        </p:txBody>
      </p:sp>
      <p:sp>
        <p:nvSpPr>
          <p:cNvPr id="24" name="TextBox 23"/>
          <p:cNvSpPr txBox="1"/>
          <p:nvPr/>
        </p:nvSpPr>
        <p:spPr>
          <a:xfrm>
            <a:off x="4903339" y="2072884"/>
            <a:ext cx="23311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["Jim Carrey"]</a:t>
            </a:r>
            <a:endParaRPr lang="en-CA" altLang="ko-KR" sz="2000" dirty="0"/>
          </a:p>
          <a:p>
            <a:endParaRPr lang="ko-KR" altLang="en-US" sz="2000" dirty="0"/>
          </a:p>
        </p:txBody>
      </p:sp>
      <p:sp>
        <p:nvSpPr>
          <p:cNvPr id="29" name="Rectangle 28"/>
          <p:cNvSpPr/>
          <p:nvPr/>
        </p:nvSpPr>
        <p:spPr>
          <a:xfrm>
            <a:off x="9329398" y="4910447"/>
            <a:ext cx="119352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/>
              <a:t>Java…</a:t>
            </a:r>
          </a:p>
        </p:txBody>
      </p:sp>
      <p:pic>
        <p:nvPicPr>
          <p:cNvPr id="30" name="Content Placeholder 2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8702" y="1398813"/>
            <a:ext cx="1352440" cy="1662836"/>
          </a:xfrm>
          <a:prstGeom prst="rect">
            <a:avLst/>
          </a:prstGeom>
        </p:spPr>
      </p:pic>
      <p:pic>
        <p:nvPicPr>
          <p:cNvPr id="31" name="Content Placeholder 2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037" y="2418980"/>
            <a:ext cx="1352440" cy="1662836"/>
          </a:xfrm>
          <a:prstGeom prst="rect">
            <a:avLst/>
          </a:prstGeom>
        </p:spPr>
      </p:pic>
      <p:sp>
        <p:nvSpPr>
          <p:cNvPr id="32" name="Rectangle 31"/>
          <p:cNvSpPr/>
          <p:nvPr/>
        </p:nvSpPr>
        <p:spPr>
          <a:xfrm>
            <a:off x="9602581" y="1508787"/>
            <a:ext cx="108022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/>
              <a:t>PHP</a:t>
            </a:r>
          </a:p>
        </p:txBody>
      </p:sp>
      <p:sp>
        <p:nvSpPr>
          <p:cNvPr id="33" name="Rectangle 32"/>
          <p:cNvSpPr/>
          <p:nvPr/>
        </p:nvSpPr>
        <p:spPr>
          <a:xfrm>
            <a:off x="10682809" y="3990645"/>
            <a:ext cx="97552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/>
              <a:t>C#</a:t>
            </a:r>
          </a:p>
        </p:txBody>
      </p:sp>
    </p:spTree>
    <p:extLst>
      <p:ext uri="{BB962C8B-B14F-4D97-AF65-F5344CB8AC3E}">
        <p14:creationId xmlns:p14="http://schemas.microsoft.com/office/powerpoint/2010/main" val="2322090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FD5F7-A0E6-415D-99C4-B47ADD3B9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JSON 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CD3526-0A5E-45F6-8033-560BBCBD2E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768839"/>
            <a:ext cx="9691937" cy="484297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CA" altLang="ko-KR" sz="1400" dirty="0"/>
              <a:t>JSON is built on two structures : object (a collection of key/value pairs), array (an ordered list of values). </a:t>
            </a:r>
          </a:p>
          <a:p>
            <a:pPr>
              <a:lnSpc>
                <a:spcPct val="150000"/>
              </a:lnSpc>
            </a:pPr>
            <a:r>
              <a:rPr lang="en-CA" altLang="ko-KR" sz="1400" dirty="0"/>
              <a:t>Objects are represented by curly braces ( </a:t>
            </a:r>
            <a:r>
              <a:rPr lang="en-CA" altLang="ko-KR" sz="1400" b="1" dirty="0">
                <a:solidFill>
                  <a:srgbClr val="FF0000"/>
                </a:solidFill>
              </a:rPr>
              <a:t>{ } </a:t>
            </a:r>
            <a:r>
              <a:rPr lang="en-CA" altLang="ko-KR" sz="1400" dirty="0"/>
              <a:t>).</a:t>
            </a:r>
          </a:p>
          <a:p>
            <a:pPr>
              <a:lnSpc>
                <a:spcPct val="150000"/>
              </a:lnSpc>
            </a:pPr>
            <a:r>
              <a:rPr lang="en-CA" altLang="ko-KR" sz="1400" dirty="0"/>
              <a:t>Keys and values are separated by a colon ( </a:t>
            </a:r>
            <a:r>
              <a:rPr lang="en-CA" altLang="ko-KR" sz="1400" b="1" dirty="0">
                <a:solidFill>
                  <a:srgbClr val="FF0000"/>
                </a:solidFill>
              </a:rPr>
              <a:t>: </a:t>
            </a:r>
            <a:r>
              <a:rPr lang="en-CA" altLang="ko-KR" sz="1400" dirty="0"/>
              <a:t>).</a:t>
            </a:r>
          </a:p>
          <a:p>
            <a:pPr>
              <a:lnSpc>
                <a:spcPct val="150000"/>
              </a:lnSpc>
            </a:pPr>
            <a:r>
              <a:rPr lang="en-CA" altLang="ko-KR" sz="1400" dirty="0"/>
              <a:t>Keys must be strings, and values must be a valid JSON data type 	               </a:t>
            </a:r>
          </a:p>
          <a:p>
            <a:pPr marL="274320" lvl="1" indent="0">
              <a:lnSpc>
                <a:spcPct val="150000"/>
              </a:lnSpc>
              <a:buNone/>
            </a:pPr>
            <a:r>
              <a:rPr lang="en-CA" altLang="ko-KR" sz="1400" dirty="0"/>
              <a:t>(string, number, object, array, </a:t>
            </a:r>
            <a:r>
              <a:rPr lang="en-CA" altLang="ko-KR" sz="1400" dirty="0" err="1"/>
              <a:t>boolean</a:t>
            </a:r>
            <a:r>
              <a:rPr lang="en-CA" altLang="ko-KR" sz="1400" dirty="0"/>
              <a:t> or null).</a:t>
            </a:r>
          </a:p>
          <a:p>
            <a:pPr>
              <a:lnSpc>
                <a:spcPct val="150000"/>
              </a:lnSpc>
            </a:pPr>
            <a:r>
              <a:rPr lang="en-CA" altLang="ko-KR" sz="1400" dirty="0"/>
              <a:t>Strings must be in double quotes ( </a:t>
            </a:r>
            <a:r>
              <a:rPr lang="en-CA" altLang="ko-KR" sz="1400" b="1" dirty="0">
                <a:solidFill>
                  <a:srgbClr val="FF0000"/>
                </a:solidFill>
              </a:rPr>
              <a:t>“ ”</a:t>
            </a:r>
            <a:r>
              <a:rPr lang="en-CA" altLang="ko-KR" sz="1400" dirty="0"/>
              <a:t> ).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Arrays are represented by square brackets ( </a:t>
            </a:r>
            <a:r>
              <a:rPr lang="en-US" altLang="ko-KR" sz="1400" b="1" dirty="0">
                <a:solidFill>
                  <a:srgbClr val="FF0000"/>
                </a:solidFill>
              </a:rPr>
              <a:t>[ ]</a:t>
            </a:r>
            <a:r>
              <a:rPr lang="en-US" altLang="ko-KR" sz="1400" dirty="0"/>
              <a:t> ).</a:t>
            </a:r>
            <a:endParaRPr lang="en-CA" altLang="ko-KR" sz="1400" dirty="0"/>
          </a:p>
          <a:p>
            <a:pPr>
              <a:lnSpc>
                <a:spcPct val="150000"/>
              </a:lnSpc>
            </a:pPr>
            <a:r>
              <a:rPr lang="en-CA" altLang="ko-KR" sz="1400" dirty="0"/>
              <a:t>Key/value pairs of objects and values of arrays are separated by a comma ( </a:t>
            </a:r>
            <a:r>
              <a:rPr lang="en-CA" altLang="ko-KR" sz="1400" b="1" dirty="0">
                <a:solidFill>
                  <a:srgbClr val="FF0000"/>
                </a:solidFill>
              </a:rPr>
              <a:t>,</a:t>
            </a:r>
            <a:r>
              <a:rPr lang="en-CA" altLang="ko-KR" sz="1400" dirty="0"/>
              <a:t> ).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400" b="1" dirty="0">
                <a:solidFill>
                  <a:srgbClr val="0000FF"/>
                </a:solidFill>
              </a:rPr>
              <a:t>	</a:t>
            </a:r>
            <a:r>
              <a:rPr lang="en-US" altLang="ko-KR" sz="1400" b="1" dirty="0"/>
              <a:t>Object sample : {"title" : "The Mask", "genre" : "Comedy"}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400" b="1" dirty="0"/>
              <a:t>	Array sample : </a:t>
            </a:r>
            <a:r>
              <a:rPr lang="pt-BR" altLang="ko-KR" sz="1400" b="1" dirty="0"/>
              <a:t>["Tom Cruise", "Jim Carrey", "Brad Pitt"]</a:t>
            </a:r>
            <a:endParaRPr lang="ko-KR" altLang="ko-KR" sz="1400" b="1" dirty="0"/>
          </a:p>
          <a:p>
            <a:pPr marL="0" indent="0" algn="ctr">
              <a:lnSpc>
                <a:spcPct val="150000"/>
              </a:lnSpc>
              <a:buNone/>
            </a:pPr>
            <a:endParaRPr lang="en-CA" altLang="ko-KR" sz="1400" b="1" dirty="0">
              <a:solidFill>
                <a:srgbClr val="0000FF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en-CA" altLang="ko-KR" sz="1400" dirty="0"/>
          </a:p>
        </p:txBody>
      </p:sp>
    </p:spTree>
    <p:extLst>
      <p:ext uri="{BB962C8B-B14F-4D97-AF65-F5344CB8AC3E}">
        <p14:creationId xmlns:p14="http://schemas.microsoft.com/office/powerpoint/2010/main" val="3337798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B3A70-B082-474D-B242-D0122D2BD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Function: </a:t>
            </a:r>
            <a:r>
              <a:rPr lang="en-CA" altLang="ko-KR" dirty="0" err="1"/>
              <a:t>JSON.parse</a:t>
            </a:r>
            <a:r>
              <a:rPr lang="en-CA" altLang="ko-KR" dirty="0"/>
              <a:t>()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5D4F2F-6C62-4956-A04C-5CF656E060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3335012"/>
          </a:xfrm>
        </p:spPr>
        <p:txBody>
          <a:bodyPr>
            <a:normAutofit/>
          </a:bodyPr>
          <a:lstStyle/>
          <a:p>
            <a:r>
              <a:rPr lang="en-CA" dirty="0"/>
              <a:t>When receiving data from a web server, the data is always a </a:t>
            </a:r>
            <a:r>
              <a:rPr lang="en-CA" b="1" dirty="0">
                <a:solidFill>
                  <a:srgbClr val="FF0000"/>
                </a:solidFill>
              </a:rPr>
              <a:t>string</a:t>
            </a:r>
            <a:r>
              <a:rPr lang="en-CA" dirty="0"/>
              <a:t>.</a:t>
            </a:r>
          </a:p>
          <a:p>
            <a:r>
              <a:rPr lang="en-CA" dirty="0" err="1"/>
              <a:t>JSON.parse</a:t>
            </a:r>
            <a:r>
              <a:rPr lang="en-CA" dirty="0"/>
              <a:t>() allows the data(string) to become a JavaScript object.</a:t>
            </a:r>
          </a:p>
        </p:txBody>
      </p:sp>
    </p:spTree>
    <p:extLst>
      <p:ext uri="{BB962C8B-B14F-4D97-AF65-F5344CB8AC3E}">
        <p14:creationId xmlns:p14="http://schemas.microsoft.com/office/powerpoint/2010/main" val="1747560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B3A70-B082-474D-B242-D0122D2BD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Function: </a:t>
            </a:r>
            <a:r>
              <a:rPr lang="en-CA" altLang="ko-KR" dirty="0" err="1"/>
              <a:t>JSON.parse</a:t>
            </a:r>
            <a:r>
              <a:rPr lang="en-CA" altLang="ko-KR" dirty="0"/>
              <a:t>()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5D4F2F-6C62-4956-A04C-5CF656E060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33350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600" b="1" dirty="0" err="1"/>
              <a:t>JSON.parse</a:t>
            </a:r>
            <a:r>
              <a:rPr lang="en-US" altLang="ko-KR" sz="1600" b="1" dirty="0"/>
              <a:t>( JSON(object) )</a:t>
            </a:r>
          </a:p>
          <a:p>
            <a:pPr marL="0" indent="0">
              <a:buNone/>
            </a:pPr>
            <a:r>
              <a:rPr lang="en-US" altLang="ko-KR" sz="1600" dirty="0"/>
              <a:t>	</a:t>
            </a:r>
            <a:r>
              <a:rPr lang="en-US" altLang="ko-KR" sz="1600" dirty="0" err="1"/>
              <a:t>var</a:t>
            </a:r>
            <a:r>
              <a:rPr lang="en-US" altLang="ko-KR" sz="1600" dirty="0"/>
              <a:t> </a:t>
            </a:r>
            <a:r>
              <a:rPr lang="en-US" altLang="ko-KR" sz="1600" dirty="0" err="1"/>
              <a:t>movieString</a:t>
            </a:r>
            <a:r>
              <a:rPr lang="en-US" altLang="ko-KR" sz="1600" dirty="0"/>
              <a:t> = '{"</a:t>
            </a:r>
            <a:r>
              <a:rPr lang="en-US" altLang="ko-KR" sz="1600" dirty="0" err="1"/>
              <a:t>title":"The</a:t>
            </a:r>
            <a:r>
              <a:rPr lang="en-US" altLang="ko-KR" sz="1600" dirty="0"/>
              <a:t> </a:t>
            </a:r>
            <a:r>
              <a:rPr lang="en-US" altLang="ko-KR" sz="1600" dirty="0" err="1"/>
              <a:t>Mask","genre":"COMEDY</a:t>
            </a:r>
            <a:r>
              <a:rPr lang="en-US" altLang="ko-KR" sz="1600" dirty="0"/>
              <a:t>"}';</a:t>
            </a:r>
            <a:endParaRPr lang="en-CA" sz="1600" dirty="0"/>
          </a:p>
          <a:p>
            <a:pPr marL="0" indent="0">
              <a:buNone/>
            </a:pPr>
            <a:r>
              <a:rPr lang="en-CA" sz="1600" dirty="0"/>
              <a:t>	</a:t>
            </a:r>
            <a:r>
              <a:rPr lang="en-CA" sz="1600" b="1" dirty="0" err="1"/>
              <a:t>var</a:t>
            </a:r>
            <a:r>
              <a:rPr lang="en-CA" sz="1600" b="1" dirty="0"/>
              <a:t> movie = </a:t>
            </a:r>
            <a:r>
              <a:rPr lang="en-CA" sz="1600" b="1" dirty="0" err="1"/>
              <a:t>JSON.parse</a:t>
            </a:r>
            <a:r>
              <a:rPr lang="en-CA" sz="1600" b="1" dirty="0"/>
              <a:t>(</a:t>
            </a:r>
            <a:r>
              <a:rPr lang="en-CA" sz="1600" b="1" dirty="0" err="1"/>
              <a:t>movieString</a:t>
            </a:r>
            <a:r>
              <a:rPr lang="en-CA" sz="1600" b="1" dirty="0"/>
              <a:t>);</a:t>
            </a:r>
          </a:p>
          <a:p>
            <a:pPr marL="0" indent="0">
              <a:buNone/>
            </a:pPr>
            <a:r>
              <a:rPr lang="en-CA" sz="1600" dirty="0"/>
              <a:t>	alert(</a:t>
            </a:r>
            <a:r>
              <a:rPr lang="en-CA" sz="1600" b="1" dirty="0" err="1"/>
              <a:t>movie.title</a:t>
            </a:r>
            <a:r>
              <a:rPr lang="en-CA" sz="1600" dirty="0"/>
              <a:t>); // “The Mask”</a:t>
            </a:r>
          </a:p>
          <a:p>
            <a:pPr marL="0" indent="0">
              <a:buNone/>
            </a:pPr>
            <a:endParaRPr lang="en-CA" sz="1600" dirty="0"/>
          </a:p>
          <a:p>
            <a:pPr marL="0" indent="0">
              <a:buNone/>
            </a:pPr>
            <a:r>
              <a:rPr lang="en-CA" sz="1600" b="1" dirty="0" err="1"/>
              <a:t>JSON.parse</a:t>
            </a:r>
            <a:r>
              <a:rPr lang="en-CA" sz="1600" b="1" dirty="0"/>
              <a:t>( JSON(array) )</a:t>
            </a:r>
          </a:p>
          <a:p>
            <a:pPr marL="0" indent="0">
              <a:buNone/>
            </a:pPr>
            <a:r>
              <a:rPr lang="en-US" altLang="ko-KR" sz="1600" dirty="0"/>
              <a:t>	</a:t>
            </a:r>
            <a:r>
              <a:rPr lang="en-US" altLang="ko-KR" sz="1600" dirty="0" err="1"/>
              <a:t>var</a:t>
            </a:r>
            <a:r>
              <a:rPr lang="en-US" altLang="ko-KR" sz="1600" dirty="0"/>
              <a:t> </a:t>
            </a:r>
            <a:r>
              <a:rPr lang="en-US" altLang="ko-KR" sz="1600" dirty="0" err="1"/>
              <a:t>actorString</a:t>
            </a:r>
            <a:r>
              <a:rPr lang="en-US" altLang="ko-KR" sz="1600" dirty="0"/>
              <a:t> = '["Tom Cruise", "Jim Carrey", "Brad Pitt"]';</a:t>
            </a:r>
            <a:endParaRPr lang="ko-KR" altLang="ko-KR" sz="1600" dirty="0"/>
          </a:p>
          <a:p>
            <a:pPr marL="0" indent="0">
              <a:buNone/>
            </a:pPr>
            <a:r>
              <a:rPr lang="en-CA" sz="1600" dirty="0"/>
              <a:t>	</a:t>
            </a:r>
            <a:r>
              <a:rPr lang="en-CA" sz="1600" b="1" dirty="0" err="1"/>
              <a:t>var</a:t>
            </a:r>
            <a:r>
              <a:rPr lang="en-CA" sz="1600" b="1" dirty="0"/>
              <a:t> actor = </a:t>
            </a:r>
            <a:r>
              <a:rPr lang="en-CA" sz="1600" b="1" dirty="0" err="1"/>
              <a:t>JSON.parse</a:t>
            </a:r>
            <a:r>
              <a:rPr lang="en-CA" sz="1600" b="1" dirty="0"/>
              <a:t>(</a:t>
            </a:r>
            <a:r>
              <a:rPr lang="en-CA" sz="1600" b="1" dirty="0" err="1"/>
              <a:t>actorString</a:t>
            </a:r>
            <a:r>
              <a:rPr lang="en-CA" sz="1600" b="1" dirty="0"/>
              <a:t>);</a:t>
            </a:r>
          </a:p>
          <a:p>
            <a:pPr marL="0" indent="0">
              <a:buNone/>
            </a:pPr>
            <a:r>
              <a:rPr lang="en-CA" sz="1600" dirty="0"/>
              <a:t>	alert(</a:t>
            </a:r>
            <a:r>
              <a:rPr lang="en-CA" sz="1600" b="1" dirty="0"/>
              <a:t>actor[1]</a:t>
            </a:r>
            <a:r>
              <a:rPr lang="en-CA" sz="1600" dirty="0"/>
              <a:t>); // “Jim Carrey”</a:t>
            </a:r>
          </a:p>
        </p:txBody>
      </p:sp>
    </p:spTree>
    <p:extLst>
      <p:ext uri="{BB962C8B-B14F-4D97-AF65-F5344CB8AC3E}">
        <p14:creationId xmlns:p14="http://schemas.microsoft.com/office/powerpoint/2010/main" val="31728319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69111-77DB-4AC3-BF67-A41F0BF80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Function: </a:t>
            </a:r>
            <a:r>
              <a:rPr lang="en-CA" altLang="ko-KR" dirty="0" err="1"/>
              <a:t>JSON.stringify</a:t>
            </a:r>
            <a:r>
              <a:rPr lang="en-CA" altLang="ko-KR" dirty="0"/>
              <a:t>()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47012-6532-43DF-9357-8890057761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12530"/>
            <a:ext cx="10058400" cy="4050792"/>
          </a:xfrm>
        </p:spPr>
        <p:txBody>
          <a:bodyPr>
            <a:normAutofit/>
          </a:bodyPr>
          <a:lstStyle/>
          <a:p>
            <a:r>
              <a:rPr lang="en-CA" dirty="0"/>
              <a:t>When sending data to a web server, the data has to be a </a:t>
            </a:r>
            <a:r>
              <a:rPr lang="en-CA" dirty="0">
                <a:solidFill>
                  <a:srgbClr val="FF0000"/>
                </a:solidFill>
              </a:rPr>
              <a:t>string</a:t>
            </a:r>
            <a:r>
              <a:rPr lang="en-CA" dirty="0"/>
              <a:t>.</a:t>
            </a:r>
          </a:p>
          <a:p>
            <a:r>
              <a:rPr lang="en-CA" dirty="0"/>
              <a:t>Convert a JavaScript object or array into a </a:t>
            </a:r>
            <a:r>
              <a:rPr lang="en-CA" dirty="0">
                <a:solidFill>
                  <a:srgbClr val="FF0000"/>
                </a:solidFill>
              </a:rPr>
              <a:t>string</a:t>
            </a:r>
            <a:r>
              <a:rPr lang="en-CA" dirty="0"/>
              <a:t> with </a:t>
            </a:r>
            <a:r>
              <a:rPr lang="en-CA" dirty="0" err="1"/>
              <a:t>JSON.stringify</a:t>
            </a:r>
            <a:r>
              <a:rPr lang="en-CA" dirty="0"/>
              <a:t>().</a:t>
            </a:r>
          </a:p>
        </p:txBody>
      </p:sp>
    </p:spTree>
    <p:extLst>
      <p:ext uri="{BB962C8B-B14F-4D97-AF65-F5344CB8AC3E}">
        <p14:creationId xmlns:p14="http://schemas.microsoft.com/office/powerpoint/2010/main" val="40865446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69111-77DB-4AC3-BF67-A41F0BF80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Function: </a:t>
            </a:r>
            <a:r>
              <a:rPr lang="en-CA" altLang="ko-KR" dirty="0" err="1"/>
              <a:t>JSON.stringify</a:t>
            </a:r>
            <a:r>
              <a:rPr lang="en-CA" altLang="ko-KR" dirty="0"/>
              <a:t>()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47012-6532-43DF-9357-8890057761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12530"/>
            <a:ext cx="10058400" cy="40507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CA" sz="1600" b="1" dirty="0" err="1"/>
              <a:t>JSON.stringify</a:t>
            </a:r>
            <a:r>
              <a:rPr lang="en-CA" sz="1600" b="1" dirty="0"/>
              <a:t>( JavaScript object )</a:t>
            </a:r>
          </a:p>
          <a:p>
            <a:pPr marL="0" indent="0">
              <a:buNone/>
            </a:pPr>
            <a:r>
              <a:rPr lang="en-CA" sz="1600" dirty="0"/>
              <a:t>	</a:t>
            </a:r>
            <a:r>
              <a:rPr lang="en-CA" sz="1600" dirty="0" err="1"/>
              <a:t>var</a:t>
            </a:r>
            <a:r>
              <a:rPr lang="en-CA" sz="1600" dirty="0"/>
              <a:t> movie = new Object();</a:t>
            </a:r>
          </a:p>
          <a:p>
            <a:pPr marL="0" indent="0">
              <a:buNone/>
            </a:pPr>
            <a:r>
              <a:rPr lang="en-CA" sz="1600" dirty="0"/>
              <a:t>	</a:t>
            </a:r>
            <a:r>
              <a:rPr lang="en-CA" sz="1600" dirty="0" err="1"/>
              <a:t>movie.title</a:t>
            </a:r>
            <a:r>
              <a:rPr lang="en-CA" sz="1600" dirty="0"/>
              <a:t> = "The Mask";</a:t>
            </a:r>
          </a:p>
          <a:p>
            <a:pPr marL="0" indent="0">
              <a:buNone/>
            </a:pPr>
            <a:r>
              <a:rPr lang="en-CA" sz="1600" dirty="0"/>
              <a:t>	</a:t>
            </a:r>
            <a:r>
              <a:rPr lang="en-CA" sz="1600" dirty="0" err="1"/>
              <a:t>movie.genre</a:t>
            </a:r>
            <a:r>
              <a:rPr lang="en-CA" sz="1600" dirty="0"/>
              <a:t> = "Comedy";</a:t>
            </a:r>
          </a:p>
          <a:p>
            <a:pPr marL="0" indent="0">
              <a:buNone/>
            </a:pPr>
            <a:r>
              <a:rPr lang="en-CA" sz="1600" dirty="0"/>
              <a:t>	</a:t>
            </a:r>
            <a:r>
              <a:rPr lang="en-CA" sz="1600" b="1" dirty="0" err="1"/>
              <a:t>var</a:t>
            </a:r>
            <a:r>
              <a:rPr lang="en-CA" sz="1600" b="1" dirty="0"/>
              <a:t> </a:t>
            </a:r>
            <a:r>
              <a:rPr lang="en-CA" sz="1600" b="1" dirty="0" err="1"/>
              <a:t>movieString</a:t>
            </a:r>
            <a:r>
              <a:rPr lang="en-CA" sz="1600" b="1" dirty="0"/>
              <a:t> = </a:t>
            </a:r>
            <a:r>
              <a:rPr lang="en-CA" sz="1600" b="1" dirty="0" err="1"/>
              <a:t>JSON.stringify</a:t>
            </a:r>
            <a:r>
              <a:rPr lang="en-CA" sz="1600" b="1" dirty="0"/>
              <a:t>(movie);</a:t>
            </a:r>
          </a:p>
          <a:p>
            <a:pPr marL="0" indent="0">
              <a:buNone/>
            </a:pPr>
            <a:r>
              <a:rPr lang="en-CA" sz="1600" dirty="0"/>
              <a:t>	alert(</a:t>
            </a:r>
            <a:r>
              <a:rPr lang="en-CA" sz="1600" dirty="0" err="1"/>
              <a:t>movieString</a:t>
            </a:r>
            <a:r>
              <a:rPr lang="en-CA" sz="1600" dirty="0"/>
              <a:t>); // {"title" : "The Mask", "genre" : "Comedy"}</a:t>
            </a:r>
          </a:p>
          <a:p>
            <a:pPr marL="0" indent="0">
              <a:buNone/>
            </a:pPr>
            <a:r>
              <a:rPr lang="en-US" altLang="ko-KR" sz="1600" b="1" dirty="0" err="1"/>
              <a:t>JSON.stringify</a:t>
            </a:r>
            <a:r>
              <a:rPr lang="en-US" altLang="ko-KR" sz="1600" b="1" dirty="0"/>
              <a:t>( JavaScript array )</a:t>
            </a:r>
          </a:p>
          <a:p>
            <a:pPr marL="0" indent="0">
              <a:buNone/>
            </a:pPr>
            <a:r>
              <a:rPr lang="en-US" altLang="ko-KR" sz="1600" dirty="0"/>
              <a:t>	</a:t>
            </a:r>
            <a:r>
              <a:rPr lang="en-US" altLang="ko-KR" sz="1600" dirty="0" err="1"/>
              <a:t>var</a:t>
            </a:r>
            <a:r>
              <a:rPr lang="en-US" altLang="ko-KR" sz="1600" dirty="0"/>
              <a:t> actor = new Array("Tom Cruise", "Jim Carrey", "Brad Pitt");</a:t>
            </a:r>
          </a:p>
          <a:p>
            <a:pPr marL="0" indent="0">
              <a:buNone/>
            </a:pPr>
            <a:r>
              <a:rPr lang="en-US" altLang="ko-KR" sz="1600" dirty="0"/>
              <a:t>	</a:t>
            </a:r>
            <a:r>
              <a:rPr lang="en-US" altLang="ko-KR" sz="1600" b="1" dirty="0" err="1"/>
              <a:t>var</a:t>
            </a:r>
            <a:r>
              <a:rPr lang="en-US" altLang="ko-KR" sz="1600" b="1" dirty="0"/>
              <a:t> </a:t>
            </a:r>
            <a:r>
              <a:rPr lang="en-US" altLang="ko-KR" sz="1600" b="1" dirty="0" err="1"/>
              <a:t>actorString</a:t>
            </a:r>
            <a:r>
              <a:rPr lang="en-US" altLang="ko-KR" sz="1600" b="1" dirty="0"/>
              <a:t> = </a:t>
            </a:r>
            <a:r>
              <a:rPr lang="en-US" altLang="ko-KR" sz="1600" b="1" dirty="0" err="1"/>
              <a:t>JSON.stringify</a:t>
            </a:r>
            <a:r>
              <a:rPr lang="en-US" altLang="ko-KR" sz="1600" b="1" dirty="0"/>
              <a:t>(actor);</a:t>
            </a:r>
          </a:p>
          <a:p>
            <a:pPr marL="0" indent="0">
              <a:buNone/>
            </a:pPr>
            <a:r>
              <a:rPr lang="en-US" altLang="ko-KR" sz="1600" dirty="0"/>
              <a:t>	alert(</a:t>
            </a:r>
            <a:r>
              <a:rPr lang="en-US" altLang="ko-KR" sz="1600" dirty="0" err="1"/>
              <a:t>actorString</a:t>
            </a:r>
            <a:r>
              <a:rPr lang="en-US" altLang="ko-KR" sz="1600" dirty="0"/>
              <a:t>); // ["Tom Cruise", "Jim Carrey", "Brad Pitt"]</a:t>
            </a:r>
            <a:endParaRPr lang="en-CA" altLang="ko-KR" sz="1600" dirty="0"/>
          </a:p>
        </p:txBody>
      </p:sp>
    </p:spTree>
    <p:extLst>
      <p:ext uri="{BB962C8B-B14F-4D97-AF65-F5344CB8AC3E}">
        <p14:creationId xmlns:p14="http://schemas.microsoft.com/office/powerpoint/2010/main" val="42086516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1366</TotalTime>
  <Words>663</Words>
  <Application>Microsoft Office PowerPoint</Application>
  <PresentationFormat>Widescreen</PresentationFormat>
  <Paragraphs>207</Paragraphs>
  <Slides>18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바탕</vt:lpstr>
      <vt:lpstr>맑은 고딕</vt:lpstr>
      <vt:lpstr>Arial</vt:lpstr>
      <vt:lpstr>Calibri</vt:lpstr>
      <vt:lpstr>Rockwell</vt:lpstr>
      <vt:lpstr>Rockwell Condensed</vt:lpstr>
      <vt:lpstr>Wingdings</vt:lpstr>
      <vt:lpstr>Wood Type</vt:lpstr>
      <vt:lpstr>JSON</vt:lpstr>
      <vt:lpstr>Agenda</vt:lpstr>
      <vt:lpstr>What is JSON?</vt:lpstr>
      <vt:lpstr>PowerPoint Presentation</vt:lpstr>
      <vt:lpstr>JSON format</vt:lpstr>
      <vt:lpstr>Function: JSON.parse()</vt:lpstr>
      <vt:lpstr>Function: JSON.parse()</vt:lpstr>
      <vt:lpstr>Function: JSON.stringify()</vt:lpstr>
      <vt:lpstr>Function: JSON.stringify()</vt:lpstr>
      <vt:lpstr>Example: Movie search Program</vt:lpstr>
      <vt:lpstr>When Beginning</vt:lpstr>
      <vt:lpstr>PowerPoint Presentation</vt:lpstr>
      <vt:lpstr>PowerPoint Presentation</vt:lpstr>
      <vt:lpstr>When clicking button</vt:lpstr>
      <vt:lpstr>PowerPoint Presentation</vt:lpstr>
      <vt:lpstr>PowerPoint Presentation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JSON</dc:title>
  <dc:creator>Kim</dc:creator>
  <cp:lastModifiedBy>Kim</cp:lastModifiedBy>
  <cp:revision>188</cp:revision>
  <cp:lastPrinted>2017-07-06T08:07:26Z</cp:lastPrinted>
  <dcterms:created xsi:type="dcterms:W3CDTF">2017-06-22T13:51:19Z</dcterms:created>
  <dcterms:modified xsi:type="dcterms:W3CDTF">2017-07-06T14:19:20Z</dcterms:modified>
</cp:coreProperties>
</file>