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33"/>
  </p:notesMasterIdLst>
  <p:handoutMasterIdLst>
    <p:handoutMasterId r:id="rId34"/>
  </p:handoutMasterIdLst>
  <p:sldIdLst>
    <p:sldId id="256" r:id="rId5"/>
    <p:sldId id="264" r:id="rId6"/>
    <p:sldId id="282" r:id="rId7"/>
    <p:sldId id="278" r:id="rId8"/>
    <p:sldId id="301" r:id="rId9"/>
    <p:sldId id="304" r:id="rId10"/>
    <p:sldId id="302" r:id="rId11"/>
    <p:sldId id="305" r:id="rId12"/>
    <p:sldId id="306" r:id="rId13"/>
    <p:sldId id="307" r:id="rId14"/>
    <p:sldId id="308" r:id="rId15"/>
    <p:sldId id="298" r:id="rId16"/>
    <p:sldId id="261" r:id="rId17"/>
    <p:sldId id="309" r:id="rId18"/>
    <p:sldId id="310" r:id="rId19"/>
    <p:sldId id="311" r:id="rId20"/>
    <p:sldId id="312" r:id="rId21"/>
    <p:sldId id="313" r:id="rId22"/>
    <p:sldId id="299" r:id="rId23"/>
    <p:sldId id="314" r:id="rId24"/>
    <p:sldId id="315" r:id="rId25"/>
    <p:sldId id="316" r:id="rId26"/>
    <p:sldId id="322" r:id="rId27"/>
    <p:sldId id="266" r:id="rId28"/>
    <p:sldId id="317" r:id="rId29"/>
    <p:sldId id="320" r:id="rId30"/>
    <p:sldId id="321" r:id="rId31"/>
    <p:sldId id="275" r:id="rId3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B200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9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3C78EDB-4074-4B9C-8A23-C61DB2EAECBA}" type="datetime1">
              <a:rPr lang="ko-KR" altLang="en-US" smtClean="0">
                <a:latin typeface="+mj-ea"/>
                <a:ea typeface="+mj-ea"/>
              </a:rPr>
              <a:t>2023-06-20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94A59610-D21E-4772-A7BF-F2F26E543677}" type="datetime1">
              <a:rPr lang="ko-KR" altLang="en-US" smtClean="0"/>
              <a:pPr/>
              <a:t>2023-06-20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>
              <a:latin typeface="+mj-ea"/>
              <a:ea typeface="+mj-ea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smtClean="0"/>
              <a:pPr/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521482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0604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39791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8707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1789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68000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1437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15972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07525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99357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40129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27350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20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35064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21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559160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22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654536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539486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0973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2702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056241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4443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0821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8552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357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16423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64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66269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4877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7590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차트 개체 틀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</a:lstStyle>
          <a:p>
            <a:pPr lvl="1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자금 조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  <a:endParaRPr lang="ko-KR" altLang="en-US" noProof="0"/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타임라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algn="l"/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Relationship Id="rId9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91E439-BA6D-55C2-AA1B-4562C654D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79682" y="5009042"/>
            <a:ext cx="2032621" cy="1385713"/>
          </a:xfrm>
        </p:spPr>
        <p:txBody>
          <a:bodyPr>
            <a:noAutofit/>
          </a:bodyPr>
          <a:lstStyle/>
          <a:p>
            <a:endParaRPr lang="en-US" altLang="ko-KR" sz="1500" b="1" dirty="0">
              <a:latin typeface="맑은고딕"/>
              <a:ea typeface="나눔고딕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dirty="0">
                <a:latin typeface="맑은고딕"/>
                <a:ea typeface="나눔고딕" pitchFamily="2" charset="-127"/>
              </a:rPr>
              <a:t>1760031 </a:t>
            </a:r>
            <a:r>
              <a:rPr lang="ko-KR" altLang="en-US" sz="1500" b="1" dirty="0">
                <a:latin typeface="맑은고딕"/>
                <a:ea typeface="나눔고딕" pitchFamily="2" charset="-127"/>
              </a:rPr>
              <a:t>서장일</a:t>
            </a:r>
            <a:endParaRPr lang="en-US" altLang="ko-KR" sz="1500" b="1" dirty="0">
              <a:latin typeface="맑은고딕"/>
              <a:ea typeface="나눔고딕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kern="0" spc="0" dirty="0">
                <a:solidFill>
                  <a:srgbClr val="000000"/>
                </a:solidFill>
                <a:effectLst/>
                <a:latin typeface="맑은고딕"/>
                <a:ea typeface="나눔고딕" pitchFamily="2" charset="-127"/>
              </a:rPr>
              <a:t>1960025 </a:t>
            </a:r>
            <a:r>
              <a:rPr lang="ko-KR" altLang="en-US" sz="1500" b="1" kern="0" spc="0" dirty="0">
                <a:solidFill>
                  <a:srgbClr val="000000"/>
                </a:solidFill>
                <a:effectLst/>
                <a:latin typeface="맑은고딕"/>
                <a:ea typeface="나눔고딕" pitchFamily="2" charset="-127"/>
              </a:rPr>
              <a:t>양승현</a:t>
            </a:r>
            <a:endParaRPr lang="en-US" altLang="ko-KR" sz="1500" b="1" dirty="0">
              <a:latin typeface="맑은고딕"/>
              <a:ea typeface="나눔고딕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dirty="0">
                <a:latin typeface="맑은고딕"/>
                <a:ea typeface="나눔고딕" pitchFamily="2" charset="-127"/>
              </a:rPr>
              <a:t>2160009 </a:t>
            </a:r>
            <a:r>
              <a:rPr lang="ko-KR" altLang="en-US" sz="1500" b="1" noProof="1">
                <a:latin typeface="맑은고딕"/>
                <a:ea typeface="나눔고딕" pitchFamily="2" charset="-127"/>
              </a:rPr>
              <a:t>명승훈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dirty="0">
                <a:latin typeface="맑은고딕"/>
                <a:ea typeface="나눔고딕" pitchFamily="2" charset="-127"/>
              </a:rPr>
              <a:t>2260006 </a:t>
            </a:r>
            <a:r>
              <a:rPr lang="ko-KR" altLang="en-US" sz="1500" b="1" dirty="0">
                <a:latin typeface="맑은고딕"/>
                <a:ea typeface="나눔고딕" pitchFamily="2" charset="-127"/>
              </a:rPr>
              <a:t>김상주</a:t>
            </a:r>
            <a:endParaRPr lang="en-US" altLang="ko-KR" sz="1500" b="1" dirty="0">
              <a:latin typeface="맑은고딕"/>
              <a:ea typeface="나눔고딕" pitchFamily="2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EFFF0AC-9A03-8166-A742-6017B3C00799}"/>
              </a:ext>
            </a:extLst>
          </p:cNvPr>
          <p:cNvSpPr txBox="1">
            <a:spLocks/>
          </p:cNvSpPr>
          <p:nvPr/>
        </p:nvSpPr>
        <p:spPr>
          <a:xfrm>
            <a:off x="1660741" y="2090056"/>
            <a:ext cx="8870502" cy="72063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객체지향 개념을 적용한 프로젝트 보고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28A78D4-C4A3-E288-B156-C2D966347EA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908442" y="3245575"/>
            <a:ext cx="2375104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/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/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/>
                </a:solidFill>
                <a:latin typeface="Bauhaus 93" panose="04030905020B02020C02" pitchFamily="82" charset="0"/>
              </a:rPr>
              <a:t>oyage</a:t>
            </a:r>
          </a:p>
        </p:txBody>
      </p:sp>
      <p:sp>
        <p:nvSpPr>
          <p:cNvPr id="17" name="텍스트 개체 틀 4">
            <a:extLst>
              <a:ext uri="{FF2B5EF4-FFF2-40B4-BE49-F238E27FC236}">
                <a16:creationId xmlns:a16="http://schemas.microsoft.com/office/drawing/2014/main" id="{60F16E35-8B78-325B-F2B9-9A66FF58561B}"/>
              </a:ext>
            </a:extLst>
          </p:cNvPr>
          <p:cNvSpPr txBox="1">
            <a:spLocks/>
          </p:cNvSpPr>
          <p:nvPr/>
        </p:nvSpPr>
        <p:spPr>
          <a:xfrm>
            <a:off x="5672743" y="4690127"/>
            <a:ext cx="846500" cy="3189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b="1" dirty="0">
              <a:latin typeface="맑은고딕"/>
              <a:ea typeface="나눔고딕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500" b="1" dirty="0">
                <a:latin typeface="맑은고딕"/>
                <a:ea typeface="나눔고딕" pitchFamily="2" charset="-127"/>
              </a:rPr>
              <a:t>4</a:t>
            </a:r>
            <a:r>
              <a:rPr lang="ko-KR" altLang="en-US" sz="1500" b="1" dirty="0">
                <a:latin typeface="맑은고딕"/>
                <a:ea typeface="나눔고딕" pitchFamily="2" charset="-127"/>
              </a:rPr>
              <a:t>조</a:t>
            </a:r>
            <a:endParaRPr lang="en-US" altLang="ko-KR" sz="1500" b="1" dirty="0">
              <a:latin typeface="맑은고딕"/>
              <a:ea typeface="나눔고딕" pitchFamily="2" charset="-127"/>
            </a:endParaRPr>
          </a:p>
        </p:txBody>
      </p:sp>
      <p:pic>
        <p:nvPicPr>
          <p:cNvPr id="3" name="그림 2" descr="어둠, 블랙, 우주, 별이(가) 표시된 사진&#10;&#10;자동 생성된 설명">
            <a:extLst>
              <a:ext uri="{FF2B5EF4-FFF2-40B4-BE49-F238E27FC236}">
                <a16:creationId xmlns:a16="http://schemas.microsoft.com/office/drawing/2014/main" id="{90F09FC1-8B56-2225-0B80-A210555173C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82739" y="202847"/>
            <a:ext cx="1862085" cy="12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7DF80-6361-D451-7ACA-24E89630DA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C70E2-5503-CC95-5C80-E6BAD69F3581}"/>
              </a:ext>
            </a:extLst>
          </p:cNvPr>
          <p:cNvSpPr txBox="1"/>
          <p:nvPr/>
        </p:nvSpPr>
        <p:spPr>
          <a:xfrm>
            <a:off x="269966" y="152697"/>
            <a:ext cx="3161212" cy="745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브레인 스토밍</a:t>
            </a:r>
          </a:p>
        </p:txBody>
      </p:sp>
      <p:pic>
        <p:nvPicPr>
          <p:cNvPr id="5" name="그림 4" descr="어둠, 블랙, 우주, 별이(가) 표시된 사진&#10;&#10;자동 생성된 설명">
            <a:extLst>
              <a:ext uri="{FF2B5EF4-FFF2-40B4-BE49-F238E27FC236}">
                <a16:creationId xmlns:a16="http://schemas.microsoft.com/office/drawing/2014/main" id="{1AAED67E-2257-ADAE-F993-3EBDA3FDD7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82739" y="202847"/>
            <a:ext cx="1862085" cy="1259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1154B2-3A67-C34F-0E4E-18087D790690}"/>
              </a:ext>
            </a:extLst>
          </p:cNvPr>
          <p:cNvSpPr txBox="1"/>
          <p:nvPr/>
        </p:nvSpPr>
        <p:spPr>
          <a:xfrm>
            <a:off x="367935" y="1046476"/>
            <a:ext cx="9498876" cy="530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차 브레인 스토밍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로그인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or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저장 및 불러오기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–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시간문제로 실패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파일처리를 통하여 특정 플레이어가 얻은 재화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변수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를 저장하고 불러오기 위함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스테이지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입항허가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입항허가에 따른 영역 확장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특정 조건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변수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가 만족되면 추가되는 스테이지로 구현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예시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: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국가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무역항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) 3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개가 게임 시작시 기본으로 주어진다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이 때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플레이어가 축적한 재화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변수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로 입항허가서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변수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를 구매하게 된다면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다음 스테이지를 불러오고 다음 스테이지에는 기존 국가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무역항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) 3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개와 추가되는 무역항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(n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개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가 존재하게 된다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엔딩 스테이지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엔딩 이벤트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n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번의 스테이지가 지나고 등장하는 가장 마지막 스테이지이며 직전 스테이지에서 재화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변수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를 사용하여 엔딩 스테이지를 구매하게 되면 불러오는 스테이지이다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엔딩 스테이지는 보스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해적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)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과의 싸움이 있으며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이 스테이지는 통상적인 몬스터 처치 게임처럼 작동하도록 구현한다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986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7DF80-6361-D451-7ACA-24E89630DA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C70E2-5503-CC95-5C80-E6BAD69F3581}"/>
              </a:ext>
            </a:extLst>
          </p:cNvPr>
          <p:cNvSpPr txBox="1"/>
          <p:nvPr/>
        </p:nvSpPr>
        <p:spPr>
          <a:xfrm>
            <a:off x="269966" y="152697"/>
            <a:ext cx="3161212" cy="745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브레인 스토밍</a:t>
            </a:r>
          </a:p>
        </p:txBody>
      </p:sp>
      <p:pic>
        <p:nvPicPr>
          <p:cNvPr id="5" name="그림 4" descr="어둠, 블랙, 우주, 별이(가) 표시된 사진&#10;&#10;자동 생성된 설명">
            <a:extLst>
              <a:ext uri="{FF2B5EF4-FFF2-40B4-BE49-F238E27FC236}">
                <a16:creationId xmlns:a16="http://schemas.microsoft.com/office/drawing/2014/main" id="{A4DB0A5D-D740-565F-B93E-65FD861591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82739" y="202847"/>
            <a:ext cx="1862085" cy="1259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1154B2-3A67-C34F-0E4E-18087D790690}"/>
              </a:ext>
            </a:extLst>
          </p:cNvPr>
          <p:cNvSpPr txBox="1"/>
          <p:nvPr/>
        </p:nvSpPr>
        <p:spPr>
          <a:xfrm>
            <a:off x="341810" y="971692"/>
            <a:ext cx="8035836" cy="3461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차 브레인 스토밍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쿠데타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-&gt;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시세변환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괴혈병 발생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라임쥬스가 있다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-&gt;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치료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&amp;&amp;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명성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+1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라임쥬스가 없다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-&gt;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선원감소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&amp;&amp;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명성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	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선장이 걸린다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-&gt;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사망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(bad)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#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엔딩 마지막에 랭킹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id,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보유금액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명성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과금한 아이템 수</a:t>
            </a:r>
            <a:endParaRPr lang="en-US" altLang="ko-KR" sz="16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991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E796D8A5-6786-9418-B6F6-DDDE833F1E9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D6C067A-1F36-5E7E-1F89-1C001D400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64741"/>
            <a:ext cx="2815529" cy="5728517"/>
          </a:xfrm>
          <a:prstGeom prst="rect">
            <a:avLst/>
          </a:prstGeom>
        </p:spPr>
      </p:pic>
      <p:pic>
        <p:nvPicPr>
          <p:cNvPr id="29" name="그림 28" descr="어둠, 블랙, 우주, 별이(가) 표시된 사진&#10;&#10;자동 생성된 설명">
            <a:extLst>
              <a:ext uri="{FF2B5EF4-FFF2-40B4-BE49-F238E27FC236}">
                <a16:creationId xmlns:a16="http://schemas.microsoft.com/office/drawing/2014/main" id="{569AB3F6-3730-FAB6-B693-57F962ABBE5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282739" y="202847"/>
            <a:ext cx="1862085" cy="12598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8C0629-A5AB-FE51-9A83-C53F9EB51C58}"/>
              </a:ext>
            </a:extLst>
          </p:cNvPr>
          <p:cNvSpPr txBox="1"/>
          <p:nvPr/>
        </p:nvSpPr>
        <p:spPr>
          <a:xfrm>
            <a:off x="269966" y="152697"/>
            <a:ext cx="3161212" cy="745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알고리즘</a:t>
            </a:r>
          </a:p>
        </p:txBody>
      </p:sp>
    </p:spTree>
    <p:extLst>
      <p:ext uri="{BB962C8B-B14F-4D97-AF65-F5344CB8AC3E}">
        <p14:creationId xmlns:p14="http://schemas.microsoft.com/office/powerpoint/2010/main" val="2334285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57B219C8-8841-E941-A5D5-02D3AC8993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4888D-E47D-DE20-2751-C39B4A349373}"/>
              </a:ext>
            </a:extLst>
          </p:cNvPr>
          <p:cNvSpPr txBox="1"/>
          <p:nvPr/>
        </p:nvSpPr>
        <p:spPr>
          <a:xfrm>
            <a:off x="269966" y="152697"/>
            <a:ext cx="3814354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팀원별 역할 분담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6E9C37-2AE2-C6F3-40B0-E77E2C95628D}"/>
              </a:ext>
            </a:extLst>
          </p:cNvPr>
          <p:cNvSpPr txBox="1"/>
          <p:nvPr/>
        </p:nvSpPr>
        <p:spPr>
          <a:xfrm>
            <a:off x="905692" y="5720395"/>
            <a:ext cx="98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김상주</a:t>
            </a:r>
          </a:p>
        </p:txBody>
      </p:sp>
      <p:pic>
        <p:nvPicPr>
          <p:cNvPr id="4" name="그래픽 3" descr="팔로우 단색으로 채워진">
            <a:extLst>
              <a:ext uri="{FF2B5EF4-FFF2-40B4-BE49-F238E27FC236}">
                <a16:creationId xmlns:a16="http://schemas.microsoft.com/office/drawing/2014/main" id="{62030192-F40D-8260-228D-33E388859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526" y="456982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CE9234-CE0D-3F25-9ECA-BBB711143F78}"/>
              </a:ext>
            </a:extLst>
          </p:cNvPr>
          <p:cNvSpPr txBox="1"/>
          <p:nvPr/>
        </p:nvSpPr>
        <p:spPr>
          <a:xfrm>
            <a:off x="905692" y="5412618"/>
            <a:ext cx="98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F5B7D-C6C0-29B3-B1CE-A1F798208082}"/>
              </a:ext>
            </a:extLst>
          </p:cNvPr>
          <p:cNvSpPr txBox="1"/>
          <p:nvPr/>
        </p:nvSpPr>
        <p:spPr>
          <a:xfrm>
            <a:off x="2246815" y="5720395"/>
            <a:ext cx="98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양승현</a:t>
            </a:r>
          </a:p>
        </p:txBody>
      </p:sp>
      <p:pic>
        <p:nvPicPr>
          <p:cNvPr id="7" name="그래픽 6" descr="팔로우 단색으로 채워진">
            <a:extLst>
              <a:ext uri="{FF2B5EF4-FFF2-40B4-BE49-F238E27FC236}">
                <a16:creationId xmlns:a16="http://schemas.microsoft.com/office/drawing/2014/main" id="{C3E317E9-568B-5B4B-5467-A36BCB528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1649" y="4569823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EA18C9-D56B-E284-DD12-C5C1D3D16C3B}"/>
              </a:ext>
            </a:extLst>
          </p:cNvPr>
          <p:cNvSpPr txBox="1"/>
          <p:nvPr/>
        </p:nvSpPr>
        <p:spPr>
          <a:xfrm>
            <a:off x="2246815" y="5412618"/>
            <a:ext cx="98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팀원</a:t>
            </a:r>
          </a:p>
        </p:txBody>
      </p:sp>
      <p:pic>
        <p:nvPicPr>
          <p:cNvPr id="11" name="그래픽 10" descr="추가 단색으로 채워진">
            <a:extLst>
              <a:ext uri="{FF2B5EF4-FFF2-40B4-BE49-F238E27FC236}">
                <a16:creationId xmlns:a16="http://schemas.microsoft.com/office/drawing/2014/main" id="{5D557D7E-652E-1864-D12D-183A9B92F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50816" y="5027023"/>
            <a:ext cx="400110" cy="4001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C3027E-2745-ACA6-CBCA-82C88412C843}"/>
              </a:ext>
            </a:extLst>
          </p:cNvPr>
          <p:cNvSpPr txBox="1"/>
          <p:nvPr/>
        </p:nvSpPr>
        <p:spPr>
          <a:xfrm>
            <a:off x="6670765" y="1196359"/>
            <a:ext cx="4615543" cy="3830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1. </a:t>
            </a: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국가</a:t>
            </a:r>
            <a:r>
              <a:rPr lang="en-US" altLang="ko-KR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(Country) Class</a:t>
            </a: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와 객체 생성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객체 내용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국가 명칭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지역 설명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- 1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번 상품 명칭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- 2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번 상품 명칭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- 1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번 상품 설명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- 2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번 상품 설명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- 1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번 상품 가격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- 2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번 상품 가격 </a:t>
            </a:r>
            <a:endParaRPr lang="en-US" altLang="ko-KR" sz="16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3" name="그림 12" descr="어둠, 블랙, 우주, 별이(가) 표시된 사진&#10;&#10;자동 생성된 설명">
            <a:extLst>
              <a:ext uri="{FF2B5EF4-FFF2-40B4-BE49-F238E27FC236}">
                <a16:creationId xmlns:a16="http://schemas.microsoft.com/office/drawing/2014/main" id="{E0044D0E-ED21-3CE6-56EA-7D8B24D124B3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282739" y="202847"/>
            <a:ext cx="1862085" cy="12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57B219C8-8841-E941-A5D5-02D3AC8993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4888D-E47D-DE20-2751-C39B4A349373}"/>
              </a:ext>
            </a:extLst>
          </p:cNvPr>
          <p:cNvSpPr txBox="1"/>
          <p:nvPr/>
        </p:nvSpPr>
        <p:spPr>
          <a:xfrm>
            <a:off x="269966" y="152697"/>
            <a:ext cx="3814354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팀원별 역할 분담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6E9C37-2AE2-C6F3-40B0-E77E2C95628D}"/>
              </a:ext>
            </a:extLst>
          </p:cNvPr>
          <p:cNvSpPr txBox="1"/>
          <p:nvPr/>
        </p:nvSpPr>
        <p:spPr>
          <a:xfrm>
            <a:off x="905692" y="5720395"/>
            <a:ext cx="98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김상주</a:t>
            </a:r>
          </a:p>
        </p:txBody>
      </p:sp>
      <p:pic>
        <p:nvPicPr>
          <p:cNvPr id="4" name="그래픽 3" descr="팔로우 단색으로 채워진">
            <a:extLst>
              <a:ext uri="{FF2B5EF4-FFF2-40B4-BE49-F238E27FC236}">
                <a16:creationId xmlns:a16="http://schemas.microsoft.com/office/drawing/2014/main" id="{62030192-F40D-8260-228D-33E388859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526" y="456982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CE9234-CE0D-3F25-9ECA-BBB711143F78}"/>
              </a:ext>
            </a:extLst>
          </p:cNvPr>
          <p:cNvSpPr txBox="1"/>
          <p:nvPr/>
        </p:nvSpPr>
        <p:spPr>
          <a:xfrm>
            <a:off x="905692" y="5412618"/>
            <a:ext cx="98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F5B7D-C6C0-29B3-B1CE-A1F798208082}"/>
              </a:ext>
            </a:extLst>
          </p:cNvPr>
          <p:cNvSpPr txBox="1"/>
          <p:nvPr/>
        </p:nvSpPr>
        <p:spPr>
          <a:xfrm>
            <a:off x="2246815" y="5720395"/>
            <a:ext cx="98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양승현</a:t>
            </a:r>
          </a:p>
        </p:txBody>
      </p:sp>
      <p:pic>
        <p:nvPicPr>
          <p:cNvPr id="7" name="그래픽 6" descr="팔로우 단색으로 채워진">
            <a:extLst>
              <a:ext uri="{FF2B5EF4-FFF2-40B4-BE49-F238E27FC236}">
                <a16:creationId xmlns:a16="http://schemas.microsoft.com/office/drawing/2014/main" id="{C3E317E9-568B-5B4B-5467-A36BCB528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1649" y="4569823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EA18C9-D56B-E284-DD12-C5C1D3D16C3B}"/>
              </a:ext>
            </a:extLst>
          </p:cNvPr>
          <p:cNvSpPr txBox="1"/>
          <p:nvPr/>
        </p:nvSpPr>
        <p:spPr>
          <a:xfrm>
            <a:off x="2246815" y="5412618"/>
            <a:ext cx="98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팀원</a:t>
            </a:r>
          </a:p>
        </p:txBody>
      </p:sp>
      <p:pic>
        <p:nvPicPr>
          <p:cNvPr id="11" name="그래픽 10" descr="추가 단색으로 채워진">
            <a:extLst>
              <a:ext uri="{FF2B5EF4-FFF2-40B4-BE49-F238E27FC236}">
                <a16:creationId xmlns:a16="http://schemas.microsoft.com/office/drawing/2014/main" id="{5D557D7E-652E-1864-D12D-183A9B92F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50816" y="5027023"/>
            <a:ext cx="400110" cy="4001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C3027E-2745-ACA6-CBCA-82C88412C843}"/>
              </a:ext>
            </a:extLst>
          </p:cNvPr>
          <p:cNvSpPr txBox="1"/>
          <p:nvPr/>
        </p:nvSpPr>
        <p:spPr>
          <a:xfrm>
            <a:off x="6670765" y="1196359"/>
            <a:ext cx="4615543" cy="4569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2. f_Commerce </a:t>
            </a: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함수의 틀 구성</a:t>
            </a:r>
            <a:endParaRPr lang="en-US" altLang="ko-KR" sz="2000" b="1" noProof="1">
              <a:solidFill>
                <a:srgbClr val="0070C0"/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국가명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지역설명 출력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교역 정보 출력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상품명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상품 설명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상품 가격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보유 골드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메뉴 선택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switch-case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사용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구매 함수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판매 함수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보유 물건 확인 함수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다음 항구 함수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저장 및 종료 함수</a:t>
            </a:r>
            <a:endParaRPr lang="en-US" altLang="ko-KR" sz="16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3" name="그림 12" descr="어둠, 블랙, 우주, 별이(가) 표시된 사진&#10;&#10;자동 생성된 설명">
            <a:extLst>
              <a:ext uri="{FF2B5EF4-FFF2-40B4-BE49-F238E27FC236}">
                <a16:creationId xmlns:a16="http://schemas.microsoft.com/office/drawing/2014/main" id="{E0044D0E-ED21-3CE6-56EA-7D8B24D124B3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282739" y="202847"/>
            <a:ext cx="1862085" cy="12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96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57B219C8-8841-E941-A5D5-02D3AC8993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4888D-E47D-DE20-2751-C39B4A349373}"/>
              </a:ext>
            </a:extLst>
          </p:cNvPr>
          <p:cNvSpPr txBox="1"/>
          <p:nvPr/>
        </p:nvSpPr>
        <p:spPr>
          <a:xfrm>
            <a:off x="269966" y="152697"/>
            <a:ext cx="3814354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팀원별 역할 분담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6E9C37-2AE2-C6F3-40B0-E77E2C95628D}"/>
              </a:ext>
            </a:extLst>
          </p:cNvPr>
          <p:cNvSpPr txBox="1"/>
          <p:nvPr/>
        </p:nvSpPr>
        <p:spPr>
          <a:xfrm>
            <a:off x="905692" y="5720395"/>
            <a:ext cx="98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김상주</a:t>
            </a:r>
          </a:p>
        </p:txBody>
      </p:sp>
      <p:pic>
        <p:nvPicPr>
          <p:cNvPr id="4" name="그래픽 3" descr="팔로우 단색으로 채워진">
            <a:extLst>
              <a:ext uri="{FF2B5EF4-FFF2-40B4-BE49-F238E27FC236}">
                <a16:creationId xmlns:a16="http://schemas.microsoft.com/office/drawing/2014/main" id="{62030192-F40D-8260-228D-33E388859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526" y="456982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CE9234-CE0D-3F25-9ECA-BBB711143F78}"/>
              </a:ext>
            </a:extLst>
          </p:cNvPr>
          <p:cNvSpPr txBox="1"/>
          <p:nvPr/>
        </p:nvSpPr>
        <p:spPr>
          <a:xfrm>
            <a:off x="905692" y="5412618"/>
            <a:ext cx="98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팀장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F5B7D-C6C0-29B3-B1CE-A1F798208082}"/>
              </a:ext>
            </a:extLst>
          </p:cNvPr>
          <p:cNvSpPr txBox="1"/>
          <p:nvPr/>
        </p:nvSpPr>
        <p:spPr>
          <a:xfrm>
            <a:off x="2246815" y="5720395"/>
            <a:ext cx="98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양승현</a:t>
            </a:r>
          </a:p>
        </p:txBody>
      </p:sp>
      <p:pic>
        <p:nvPicPr>
          <p:cNvPr id="7" name="그래픽 6" descr="팔로우 단색으로 채워진">
            <a:extLst>
              <a:ext uri="{FF2B5EF4-FFF2-40B4-BE49-F238E27FC236}">
                <a16:creationId xmlns:a16="http://schemas.microsoft.com/office/drawing/2014/main" id="{C3E317E9-568B-5B4B-5467-A36BCB528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1649" y="4569823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EA18C9-D56B-E284-DD12-C5C1D3D16C3B}"/>
              </a:ext>
            </a:extLst>
          </p:cNvPr>
          <p:cNvSpPr txBox="1"/>
          <p:nvPr/>
        </p:nvSpPr>
        <p:spPr>
          <a:xfrm>
            <a:off x="2246815" y="5412618"/>
            <a:ext cx="98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팀원</a:t>
            </a:r>
          </a:p>
        </p:txBody>
      </p:sp>
      <p:pic>
        <p:nvPicPr>
          <p:cNvPr id="11" name="그래픽 10" descr="추가 단색으로 채워진">
            <a:extLst>
              <a:ext uri="{FF2B5EF4-FFF2-40B4-BE49-F238E27FC236}">
                <a16:creationId xmlns:a16="http://schemas.microsoft.com/office/drawing/2014/main" id="{5D557D7E-652E-1864-D12D-183A9B92F0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50816" y="5027023"/>
            <a:ext cx="400110" cy="4001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C3027E-2745-ACA6-CBCA-82C88412C843}"/>
              </a:ext>
            </a:extLst>
          </p:cNvPr>
          <p:cNvSpPr txBox="1"/>
          <p:nvPr/>
        </p:nvSpPr>
        <p:spPr>
          <a:xfrm>
            <a:off x="6670765" y="1196359"/>
            <a:ext cx="4615543" cy="530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3. </a:t>
            </a: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메인 함수 내 </a:t>
            </a:r>
            <a:r>
              <a:rPr lang="en-US" altLang="ko-KR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do-while </a:t>
            </a: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틀 구성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do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{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변수 초기화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입항 유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/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무 선택 함수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랜덤 시세 변경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이전 프로그램과 다르게 입항 후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시세 변경이 되지 않도록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while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밖 위치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while(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조건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{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교역 기능 함수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다음 항구로 넘어가는 조건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종료 이벤트 조건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}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}while(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조건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);</a:t>
            </a:r>
          </a:p>
        </p:txBody>
      </p:sp>
      <p:pic>
        <p:nvPicPr>
          <p:cNvPr id="13" name="그림 12" descr="어둠, 블랙, 우주, 별이(가) 표시된 사진&#10;&#10;자동 생성된 설명">
            <a:extLst>
              <a:ext uri="{FF2B5EF4-FFF2-40B4-BE49-F238E27FC236}">
                <a16:creationId xmlns:a16="http://schemas.microsoft.com/office/drawing/2014/main" id="{E0044D0E-ED21-3CE6-56EA-7D8B24D124B3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282739" y="202847"/>
            <a:ext cx="1862085" cy="12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30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57B219C8-8841-E941-A5D5-02D3AC8993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4888D-E47D-DE20-2751-C39B4A349373}"/>
              </a:ext>
            </a:extLst>
          </p:cNvPr>
          <p:cNvSpPr txBox="1"/>
          <p:nvPr/>
        </p:nvSpPr>
        <p:spPr>
          <a:xfrm>
            <a:off x="269966" y="152697"/>
            <a:ext cx="3814354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팀원별 역할 분담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3027E-2745-ACA6-CBCA-82C88412C843}"/>
              </a:ext>
            </a:extLst>
          </p:cNvPr>
          <p:cNvSpPr txBox="1"/>
          <p:nvPr/>
        </p:nvSpPr>
        <p:spPr>
          <a:xfrm>
            <a:off x="6670765" y="1196359"/>
            <a:ext cx="5094515" cy="309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1. C to C++ </a:t>
            </a: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트랜스 파일링 및 엔딩 추가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엔딩 조건 추가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게임 클리어 조건 추가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ex)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특정 물품 개수 이상 종료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ex)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특정 금액 이상 종료 등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게임 종료 함수 변경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게임 개요 출력 변경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난이도 선택 함수 변경</a:t>
            </a:r>
            <a:endParaRPr lang="en-US" altLang="ko-KR" sz="16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3" name="그림 12" descr="어둠, 블랙, 우주, 별이(가) 표시된 사진&#10;&#10;자동 생성된 설명">
            <a:extLst>
              <a:ext uri="{FF2B5EF4-FFF2-40B4-BE49-F238E27FC236}">
                <a16:creationId xmlns:a16="http://schemas.microsoft.com/office/drawing/2014/main" id="{E0044D0E-ED21-3CE6-56EA-7D8B24D124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82739" y="202847"/>
            <a:ext cx="1862085" cy="12598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7FD5A4-1F85-E086-79FB-9E6BE5951B64}"/>
              </a:ext>
            </a:extLst>
          </p:cNvPr>
          <p:cNvSpPr txBox="1"/>
          <p:nvPr/>
        </p:nvSpPr>
        <p:spPr>
          <a:xfrm>
            <a:off x="905692" y="5720395"/>
            <a:ext cx="98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서장일</a:t>
            </a:r>
          </a:p>
        </p:txBody>
      </p:sp>
      <p:pic>
        <p:nvPicPr>
          <p:cNvPr id="14" name="그래픽 13" descr="팔로우 단색으로 채워진">
            <a:extLst>
              <a:ext uri="{FF2B5EF4-FFF2-40B4-BE49-F238E27FC236}">
                <a16:creationId xmlns:a16="http://schemas.microsoft.com/office/drawing/2014/main" id="{DC8E0832-8CD8-A871-48D8-B16CDBB637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526" y="4569823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146C1A-DC97-A145-8EC6-656E7AF0B113}"/>
              </a:ext>
            </a:extLst>
          </p:cNvPr>
          <p:cNvSpPr txBox="1"/>
          <p:nvPr/>
        </p:nvSpPr>
        <p:spPr>
          <a:xfrm>
            <a:off x="905692" y="5412618"/>
            <a:ext cx="98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725843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57B219C8-8841-E941-A5D5-02D3AC8993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4888D-E47D-DE20-2751-C39B4A349373}"/>
              </a:ext>
            </a:extLst>
          </p:cNvPr>
          <p:cNvSpPr txBox="1"/>
          <p:nvPr/>
        </p:nvSpPr>
        <p:spPr>
          <a:xfrm>
            <a:off x="269966" y="152697"/>
            <a:ext cx="3814354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팀원별 역할 분담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3027E-2745-ACA6-CBCA-82C88412C843}"/>
              </a:ext>
            </a:extLst>
          </p:cNvPr>
          <p:cNvSpPr txBox="1"/>
          <p:nvPr/>
        </p:nvSpPr>
        <p:spPr>
          <a:xfrm>
            <a:off x="6670765" y="1196359"/>
            <a:ext cx="5094515" cy="2353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1. </a:t>
            </a: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교역 정보 출력</a:t>
            </a:r>
            <a:endParaRPr lang="en-US" altLang="ko-KR" sz="2000" b="1" noProof="1">
              <a:solidFill>
                <a:srgbClr val="0070C0"/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현재 국가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기본적인 교역 정보 출력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국가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보유 골드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지역 설명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교역품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1, 2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번에 대한 가격과 설명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구매 할 수 있는 물품 나누기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(1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번 구매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2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번 판매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)</a:t>
            </a:r>
          </a:p>
        </p:txBody>
      </p:sp>
      <p:pic>
        <p:nvPicPr>
          <p:cNvPr id="13" name="그림 12" descr="어둠, 블랙, 우주, 별이(가) 표시된 사진&#10;&#10;자동 생성된 설명">
            <a:extLst>
              <a:ext uri="{FF2B5EF4-FFF2-40B4-BE49-F238E27FC236}">
                <a16:creationId xmlns:a16="http://schemas.microsoft.com/office/drawing/2014/main" id="{E0044D0E-ED21-3CE6-56EA-7D8B24D124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82739" y="202847"/>
            <a:ext cx="1862085" cy="12598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BA82CC-410C-EEDA-CDBA-CD0D7C0F3772}"/>
              </a:ext>
            </a:extLst>
          </p:cNvPr>
          <p:cNvSpPr txBox="1"/>
          <p:nvPr/>
        </p:nvSpPr>
        <p:spPr>
          <a:xfrm>
            <a:off x="905691" y="5720395"/>
            <a:ext cx="98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명승훈</a:t>
            </a:r>
          </a:p>
        </p:txBody>
      </p:sp>
      <p:pic>
        <p:nvPicPr>
          <p:cNvPr id="4" name="그래픽 3" descr="팔로우 단색으로 채워진">
            <a:extLst>
              <a:ext uri="{FF2B5EF4-FFF2-40B4-BE49-F238E27FC236}">
                <a16:creationId xmlns:a16="http://schemas.microsoft.com/office/drawing/2014/main" id="{94995772-F306-8F8B-AA53-94D09487D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525" y="456982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06646A-7112-9762-5847-1471805916A0}"/>
              </a:ext>
            </a:extLst>
          </p:cNvPr>
          <p:cNvSpPr txBox="1"/>
          <p:nvPr/>
        </p:nvSpPr>
        <p:spPr>
          <a:xfrm>
            <a:off x="905691" y="5412618"/>
            <a:ext cx="98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팀원</a:t>
            </a:r>
          </a:p>
        </p:txBody>
      </p:sp>
    </p:spTree>
    <p:extLst>
      <p:ext uri="{BB962C8B-B14F-4D97-AF65-F5344CB8AC3E}">
        <p14:creationId xmlns:p14="http://schemas.microsoft.com/office/powerpoint/2010/main" val="4251267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1">
            <a:extLst>
              <a:ext uri="{FF2B5EF4-FFF2-40B4-BE49-F238E27FC236}">
                <a16:creationId xmlns:a16="http://schemas.microsoft.com/office/drawing/2014/main" id="{57B219C8-8841-E941-A5D5-02D3AC8993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B4888D-E47D-DE20-2751-C39B4A349373}"/>
              </a:ext>
            </a:extLst>
          </p:cNvPr>
          <p:cNvSpPr txBox="1"/>
          <p:nvPr/>
        </p:nvSpPr>
        <p:spPr>
          <a:xfrm>
            <a:off x="269966" y="152697"/>
            <a:ext cx="3814354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팀원별 역할 분담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C3027E-2745-ACA6-CBCA-82C88412C843}"/>
              </a:ext>
            </a:extLst>
          </p:cNvPr>
          <p:cNvSpPr txBox="1"/>
          <p:nvPr/>
        </p:nvSpPr>
        <p:spPr>
          <a:xfrm>
            <a:off x="6670765" y="1196359"/>
            <a:ext cx="5094515" cy="124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2. </a:t>
            </a: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랜덤 시세 변경</a:t>
            </a:r>
            <a:endParaRPr lang="en-US" altLang="ko-KR" sz="2000" b="1" noProof="1">
              <a:solidFill>
                <a:srgbClr val="0070C0"/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현재 국가의 객체 가져오기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상품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1, 2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번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(+/-)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랜덤 변경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while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밖에 존재</a:t>
            </a:r>
            <a:endParaRPr lang="en-US" altLang="ko-KR" sz="16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13" name="그림 12" descr="어둠, 블랙, 우주, 별이(가) 표시된 사진&#10;&#10;자동 생성된 설명">
            <a:extLst>
              <a:ext uri="{FF2B5EF4-FFF2-40B4-BE49-F238E27FC236}">
                <a16:creationId xmlns:a16="http://schemas.microsoft.com/office/drawing/2014/main" id="{E0044D0E-ED21-3CE6-56EA-7D8B24D124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82739" y="202847"/>
            <a:ext cx="1862085" cy="12598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BA82CC-410C-EEDA-CDBA-CD0D7C0F3772}"/>
              </a:ext>
            </a:extLst>
          </p:cNvPr>
          <p:cNvSpPr txBox="1"/>
          <p:nvPr/>
        </p:nvSpPr>
        <p:spPr>
          <a:xfrm>
            <a:off x="905691" y="5720395"/>
            <a:ext cx="98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명승훈</a:t>
            </a:r>
          </a:p>
        </p:txBody>
      </p:sp>
      <p:pic>
        <p:nvPicPr>
          <p:cNvPr id="4" name="그래픽 3" descr="팔로우 단색으로 채워진">
            <a:extLst>
              <a:ext uri="{FF2B5EF4-FFF2-40B4-BE49-F238E27FC236}">
                <a16:creationId xmlns:a16="http://schemas.microsoft.com/office/drawing/2014/main" id="{94995772-F306-8F8B-AA53-94D09487D1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525" y="4569823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06646A-7112-9762-5847-1471805916A0}"/>
              </a:ext>
            </a:extLst>
          </p:cNvPr>
          <p:cNvSpPr txBox="1"/>
          <p:nvPr/>
        </p:nvSpPr>
        <p:spPr>
          <a:xfrm>
            <a:off x="905691" y="5412618"/>
            <a:ext cx="98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팀원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62A98-58BB-3D55-F7AF-A1252280649B}"/>
              </a:ext>
            </a:extLst>
          </p:cNvPr>
          <p:cNvSpPr txBox="1"/>
          <p:nvPr/>
        </p:nvSpPr>
        <p:spPr>
          <a:xfrm>
            <a:off x="6670763" y="2541834"/>
            <a:ext cx="5094515" cy="876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3. </a:t>
            </a: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구매한 교역품 보기</a:t>
            </a:r>
            <a:endParaRPr lang="en-US" altLang="ko-KR" sz="2000" b="1" noProof="1">
              <a:solidFill>
                <a:srgbClr val="0070C0"/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현재 가지고 있는 교역품 출력</a:t>
            </a:r>
            <a:endParaRPr lang="en-US" altLang="ko-KR" sz="16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0BC26-F953-B278-B33F-01301310755F}"/>
              </a:ext>
            </a:extLst>
          </p:cNvPr>
          <p:cNvSpPr txBox="1"/>
          <p:nvPr/>
        </p:nvSpPr>
        <p:spPr>
          <a:xfrm>
            <a:off x="6670763" y="3517977"/>
            <a:ext cx="5094515" cy="876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4. </a:t>
            </a: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항구 이동</a:t>
            </a:r>
            <a:endParaRPr lang="en-US" altLang="ko-KR" sz="2000" b="1" noProof="1">
              <a:solidFill>
                <a:srgbClr val="0070C0"/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변수를 변경하여 반복문을 탈출</a:t>
            </a:r>
            <a:endParaRPr lang="en-US" altLang="ko-KR" sz="16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8686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B19A7E6-72A3-0A53-83A9-C2725FE763D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pic>
        <p:nvPicPr>
          <p:cNvPr id="16" name="그림 15" descr="어둠, 블랙, 우주, 별이(가) 표시된 사진&#10;&#10;자동 생성된 설명">
            <a:extLst>
              <a:ext uri="{FF2B5EF4-FFF2-40B4-BE49-F238E27FC236}">
                <a16:creationId xmlns:a16="http://schemas.microsoft.com/office/drawing/2014/main" id="{B55462C7-1638-08FA-3220-A6C7DFF478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82739" y="202847"/>
            <a:ext cx="1862085" cy="12598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C4C3EE-AD07-17CC-3F59-6EBE0D101B80}"/>
              </a:ext>
            </a:extLst>
          </p:cNvPr>
          <p:cNvSpPr txBox="1"/>
          <p:nvPr/>
        </p:nvSpPr>
        <p:spPr>
          <a:xfrm>
            <a:off x="269966" y="152697"/>
            <a:ext cx="3814354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변화된 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5F0BD9-BF64-F3D4-1BA3-AE840AF0B036}"/>
              </a:ext>
            </a:extLst>
          </p:cNvPr>
          <p:cNvSpPr txBox="1"/>
          <p:nvPr/>
        </p:nvSpPr>
        <p:spPr>
          <a:xfrm>
            <a:off x="810243" y="1512815"/>
            <a:ext cx="1862086" cy="494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구조체 사용</a:t>
            </a:r>
            <a:endParaRPr lang="en-US" altLang="ko-KR" sz="2000" b="1" noProof="1">
              <a:solidFill>
                <a:srgbClr val="0070C0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00ADA729-4F5A-B03F-CF16-81FB75602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243" y="2151711"/>
            <a:ext cx="3934374" cy="2019582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6C51EC2-73AA-F5A7-C428-07E443B8B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1594" y="2151711"/>
            <a:ext cx="3542753" cy="320271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559E948-7036-4270-E64C-AC900A0E8B33}"/>
              </a:ext>
            </a:extLst>
          </p:cNvPr>
          <p:cNvSpPr txBox="1"/>
          <p:nvPr/>
        </p:nvSpPr>
        <p:spPr>
          <a:xfrm>
            <a:off x="5930885" y="1512814"/>
            <a:ext cx="1862086" cy="494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객체 사용</a:t>
            </a:r>
            <a:endParaRPr lang="en-US" altLang="ko-KR" sz="2000" b="1" noProof="1">
              <a:solidFill>
                <a:srgbClr val="0070C0"/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037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어둠, 블랙, 우주, 별이(가) 표시된 사진&#10;&#10;자동 생성된 설명">
            <a:extLst>
              <a:ext uri="{FF2B5EF4-FFF2-40B4-BE49-F238E27FC236}">
                <a16:creationId xmlns:a16="http://schemas.microsoft.com/office/drawing/2014/main" id="{C7180D94-15C7-84D9-632B-2F65F7C3E9D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82739" y="202847"/>
            <a:ext cx="1862085" cy="1259817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C7739AE6-01AB-26D1-B59C-1060A59B35D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213782" y="1337854"/>
            <a:ext cx="5160783" cy="50183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Bauhaus 93" panose="04030905020B02020C02" pitchFamily="82" charset="0"/>
              </a:rPr>
              <a:t>Team 4. Project</a:t>
            </a:r>
            <a:r>
              <a:rPr lang="ko-KR" altLang="en-US" sz="2400" b="1" noProof="1">
                <a:solidFill>
                  <a:srgbClr val="FFC000"/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2400" b="1" noProof="1">
                <a:solidFill>
                  <a:srgbClr val="0070C0"/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2400" b="1" noProof="1">
                <a:solidFill>
                  <a:srgbClr val="0070C0"/>
                </a:solidFill>
                <a:latin typeface="Bauhaus 93" panose="04030905020B02020C02" pitchFamily="82" charset="0"/>
              </a:rPr>
              <a:t>oyage </a:t>
            </a: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소개</a:t>
            </a:r>
            <a:endParaRPr lang="en-US" altLang="ko-KR" sz="2000" b="1" noProof="1">
              <a:solidFill>
                <a:schemeClr val="tx1">
                  <a:lumMod val="85000"/>
                  <a:lumOff val="1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2400" b="1" noProof="1">
                <a:solidFill>
                  <a:srgbClr val="FFC000"/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2400" b="1" noProof="1">
                <a:solidFill>
                  <a:srgbClr val="0070C0"/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2400" b="1" noProof="1">
                <a:solidFill>
                  <a:srgbClr val="0070C0"/>
                </a:solidFill>
                <a:latin typeface="Bauhaus 93" panose="04030905020B02020C02" pitchFamily="82" charset="0"/>
              </a:rPr>
              <a:t>oyage </a:t>
            </a: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란</a:t>
            </a:r>
            <a:r>
              <a:rPr lang="en-US" altLang="ko-KR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?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프로그램 소개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브레인 스토밍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알고리즘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팀원별 역할 분담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변화된 점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소감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09027C5-AC11-FAAD-9655-46C7A1D6715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634" y="501830"/>
            <a:ext cx="3538676" cy="836022"/>
          </a:xfrm>
        </p:spPr>
        <p:txBody>
          <a:bodyPr rtlCol="0">
            <a:noAutofit/>
          </a:bodyPr>
          <a:lstStyle/>
          <a:p>
            <a:pPr rtl="0"/>
            <a:r>
              <a:rPr lang="en-US" altLang="ko-KR" sz="54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-apple-system"/>
              </a:rPr>
              <a:t>Contents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0033EB6-ECAB-1402-84A5-8FF3809D923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B19A7E6-72A3-0A53-83A9-C2725FE763D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pic>
        <p:nvPicPr>
          <p:cNvPr id="16" name="그림 15" descr="어둠, 블랙, 우주, 별이(가) 표시된 사진&#10;&#10;자동 생성된 설명">
            <a:extLst>
              <a:ext uri="{FF2B5EF4-FFF2-40B4-BE49-F238E27FC236}">
                <a16:creationId xmlns:a16="http://schemas.microsoft.com/office/drawing/2014/main" id="{B55462C7-1638-08FA-3220-A6C7DFF478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82739" y="202847"/>
            <a:ext cx="1862085" cy="12598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C4C3EE-AD07-17CC-3F59-6EBE0D101B80}"/>
              </a:ext>
            </a:extLst>
          </p:cNvPr>
          <p:cNvSpPr txBox="1"/>
          <p:nvPr/>
        </p:nvSpPr>
        <p:spPr>
          <a:xfrm>
            <a:off x="269966" y="152697"/>
            <a:ext cx="3814354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변화된 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5F0BD9-BF64-F3D4-1BA3-AE840AF0B036}"/>
              </a:ext>
            </a:extLst>
          </p:cNvPr>
          <p:cNvSpPr txBox="1"/>
          <p:nvPr/>
        </p:nvSpPr>
        <p:spPr>
          <a:xfrm>
            <a:off x="409648" y="866265"/>
            <a:ext cx="2873484" cy="494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포인터 매개변수 사용 </a:t>
            </a:r>
            <a:endParaRPr lang="en-US" altLang="ko-KR" sz="2000" b="1" noProof="1">
              <a:solidFill>
                <a:srgbClr val="0070C0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59E948-7036-4270-E64C-AC900A0E8B33}"/>
              </a:ext>
            </a:extLst>
          </p:cNvPr>
          <p:cNvSpPr txBox="1"/>
          <p:nvPr/>
        </p:nvSpPr>
        <p:spPr>
          <a:xfrm>
            <a:off x="409648" y="3429000"/>
            <a:ext cx="2290007" cy="494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상속 개념 사용</a:t>
            </a:r>
            <a:endParaRPr lang="en-US" altLang="ko-KR" sz="2000" b="1" noProof="1">
              <a:solidFill>
                <a:srgbClr val="0070C0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B99F5F-2B0B-065A-015F-7EF7E75FE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85" y="1501090"/>
            <a:ext cx="5515745" cy="19910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CA8AFB-3140-8F9B-9BE4-4C875E938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85" y="4041781"/>
            <a:ext cx="5515745" cy="12055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C98D473-8B86-5613-7101-D4C7B8EC6F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385" y="5247318"/>
            <a:ext cx="7260992" cy="103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96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B19A7E6-72A3-0A53-83A9-C2725FE763D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pic>
        <p:nvPicPr>
          <p:cNvPr id="16" name="그림 15" descr="어둠, 블랙, 우주, 별이(가) 표시된 사진&#10;&#10;자동 생성된 설명">
            <a:extLst>
              <a:ext uri="{FF2B5EF4-FFF2-40B4-BE49-F238E27FC236}">
                <a16:creationId xmlns:a16="http://schemas.microsoft.com/office/drawing/2014/main" id="{B55462C7-1638-08FA-3220-A6C7DFF478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82739" y="202847"/>
            <a:ext cx="1862085" cy="12598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C4C3EE-AD07-17CC-3F59-6EBE0D101B80}"/>
              </a:ext>
            </a:extLst>
          </p:cNvPr>
          <p:cNvSpPr txBox="1"/>
          <p:nvPr/>
        </p:nvSpPr>
        <p:spPr>
          <a:xfrm>
            <a:off x="269966" y="152697"/>
            <a:ext cx="3814354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변화된 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5F0BD9-BF64-F3D4-1BA3-AE840AF0B036}"/>
              </a:ext>
            </a:extLst>
          </p:cNvPr>
          <p:cNvSpPr txBox="1"/>
          <p:nvPr/>
        </p:nvSpPr>
        <p:spPr>
          <a:xfrm>
            <a:off x="409648" y="866265"/>
            <a:ext cx="2873484" cy="494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문자열 대입 </a:t>
            </a:r>
            <a:endParaRPr lang="en-US" altLang="ko-KR" sz="2000" b="1" noProof="1">
              <a:solidFill>
                <a:srgbClr val="0070C0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59E948-7036-4270-E64C-AC900A0E8B33}"/>
              </a:ext>
            </a:extLst>
          </p:cNvPr>
          <p:cNvSpPr txBox="1"/>
          <p:nvPr/>
        </p:nvSpPr>
        <p:spPr>
          <a:xfrm>
            <a:off x="409648" y="3429000"/>
            <a:ext cx="2290007" cy="494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객체화</a:t>
            </a:r>
            <a:endParaRPr lang="en-US" altLang="ko-KR" sz="2000" b="1" noProof="1">
              <a:solidFill>
                <a:srgbClr val="0070C0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5DAA42D-483B-15B1-07E9-B4781D044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35" y="1431007"/>
            <a:ext cx="6472514" cy="17393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69A15D6-FACC-789C-42D2-24408024D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36" y="3946026"/>
            <a:ext cx="8762868" cy="232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87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B19A7E6-72A3-0A53-83A9-C2725FE763D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pic>
        <p:nvPicPr>
          <p:cNvPr id="16" name="그림 15" descr="어둠, 블랙, 우주, 별이(가) 표시된 사진&#10;&#10;자동 생성된 설명">
            <a:extLst>
              <a:ext uri="{FF2B5EF4-FFF2-40B4-BE49-F238E27FC236}">
                <a16:creationId xmlns:a16="http://schemas.microsoft.com/office/drawing/2014/main" id="{B55462C7-1638-08FA-3220-A6C7DFF478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82739" y="202847"/>
            <a:ext cx="1862085" cy="12598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C4C3EE-AD07-17CC-3F59-6EBE0D101B80}"/>
              </a:ext>
            </a:extLst>
          </p:cNvPr>
          <p:cNvSpPr txBox="1"/>
          <p:nvPr/>
        </p:nvSpPr>
        <p:spPr>
          <a:xfrm>
            <a:off x="269966" y="152697"/>
            <a:ext cx="3814354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변화된 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5F0BD9-BF64-F3D4-1BA3-AE840AF0B036}"/>
              </a:ext>
            </a:extLst>
          </p:cNvPr>
          <p:cNvSpPr txBox="1"/>
          <p:nvPr/>
        </p:nvSpPr>
        <p:spPr>
          <a:xfrm>
            <a:off x="478972" y="2002830"/>
            <a:ext cx="2873484" cy="494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메인 함수내 구현 </a:t>
            </a:r>
            <a:endParaRPr lang="en-US" altLang="ko-KR" sz="2000" b="1" noProof="1">
              <a:solidFill>
                <a:srgbClr val="0070C0"/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59E948-7036-4270-E64C-AC900A0E8B33}"/>
              </a:ext>
            </a:extLst>
          </p:cNvPr>
          <p:cNvSpPr txBox="1"/>
          <p:nvPr/>
        </p:nvSpPr>
        <p:spPr>
          <a:xfrm>
            <a:off x="5765419" y="2002829"/>
            <a:ext cx="2290007" cy="494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Class </a:t>
            </a: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사용</a:t>
            </a:r>
            <a:endParaRPr lang="en-US" altLang="ko-KR" sz="2000" b="1" noProof="1">
              <a:solidFill>
                <a:srgbClr val="0070C0"/>
              </a:solidFill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68DCA1-4F9F-528E-77AA-70D62489EF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972" y="2560447"/>
            <a:ext cx="4115395" cy="245103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648AB33-8653-A6E8-B76D-F9D4C571BA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5419" y="2560447"/>
            <a:ext cx="3677419" cy="31890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C0DC49A-AE80-7F53-82B8-9986CC7A0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4347" y="2560447"/>
            <a:ext cx="2381582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963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EB19A7E6-72A3-0A53-83A9-C2725FE763D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pic>
        <p:nvPicPr>
          <p:cNvPr id="16" name="그림 15" descr="어둠, 블랙, 우주, 별이(가) 표시된 사진&#10;&#10;자동 생성된 설명">
            <a:extLst>
              <a:ext uri="{FF2B5EF4-FFF2-40B4-BE49-F238E27FC236}">
                <a16:creationId xmlns:a16="http://schemas.microsoft.com/office/drawing/2014/main" id="{B55462C7-1638-08FA-3220-A6C7DFF4788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82739" y="202847"/>
            <a:ext cx="1862085" cy="12598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4C4C3EE-AD07-17CC-3F59-6EBE0D101B80}"/>
              </a:ext>
            </a:extLst>
          </p:cNvPr>
          <p:cNvSpPr txBox="1"/>
          <p:nvPr/>
        </p:nvSpPr>
        <p:spPr>
          <a:xfrm>
            <a:off x="269966" y="152697"/>
            <a:ext cx="3814354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GitHub </a:t>
            </a:r>
            <a:r>
              <a:rPr lang="ko-KR" alt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사용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8C11B9-2B7A-3558-751F-41684E8F3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39" y="1184636"/>
            <a:ext cx="5490236" cy="30356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EE5D77-666A-D477-4EA1-8345ED186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6970" y="1184635"/>
            <a:ext cx="5803144" cy="28209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D2009F-110F-5C33-6D4B-5FBB4859C4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739" y="4310668"/>
            <a:ext cx="4790480" cy="217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24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EF3A534-4473-1CFF-A7F7-B3A4F085F1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13398-A645-BF87-E7BD-4AB385F6E9F9}"/>
              </a:ext>
            </a:extLst>
          </p:cNvPr>
          <p:cNvSpPr txBox="1"/>
          <p:nvPr/>
        </p:nvSpPr>
        <p:spPr>
          <a:xfrm>
            <a:off x="269966" y="152697"/>
            <a:ext cx="1497874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소감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D22243-D7B0-3FDE-076D-5CA484756404}"/>
              </a:ext>
            </a:extLst>
          </p:cNvPr>
          <p:cNvSpPr txBox="1"/>
          <p:nvPr/>
        </p:nvSpPr>
        <p:spPr>
          <a:xfrm>
            <a:off x="905692" y="5720395"/>
            <a:ext cx="98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김상주</a:t>
            </a:r>
          </a:p>
        </p:txBody>
      </p:sp>
      <p:pic>
        <p:nvPicPr>
          <p:cNvPr id="7" name="그래픽 6" descr="팔로우 단색으로 채워진">
            <a:extLst>
              <a:ext uri="{FF2B5EF4-FFF2-40B4-BE49-F238E27FC236}">
                <a16:creationId xmlns:a16="http://schemas.microsoft.com/office/drawing/2014/main" id="{7E5CAD4D-6B24-0DD6-3E46-A222D5424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526" y="4569823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10EE97-AA07-1467-49C0-74778233E606}"/>
              </a:ext>
            </a:extLst>
          </p:cNvPr>
          <p:cNvSpPr txBox="1"/>
          <p:nvPr/>
        </p:nvSpPr>
        <p:spPr>
          <a:xfrm>
            <a:off x="905692" y="5412618"/>
            <a:ext cx="98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32063-6796-A9EE-BCC4-7ABC337A31F2}"/>
              </a:ext>
            </a:extLst>
          </p:cNvPr>
          <p:cNvSpPr txBox="1"/>
          <p:nvPr/>
        </p:nvSpPr>
        <p:spPr>
          <a:xfrm>
            <a:off x="2214153" y="1272429"/>
            <a:ext cx="8035836" cy="4765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이번 기말 프로젝트인 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Project_Voyage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는 작년에 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C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로 제작한 것을 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C++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로 트랜스 파일하는 것이 첫 번째 목표였으며 두 번째 목표는 이전 프로그램에서 아쉬웠던 점을 수정하고 절차 지향에서 객체지향 언어로 변경됨에 따라 바뀐 이점을 살려 새로운 기능을 추가하는 것이었습니다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이러한 계획을 가지고 팀원들에게 기존 프로그램을 개조해 보는 것은 어떨지 의견을 물었고 다들 흔쾌히 수용하여 주어 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ProjectVoyage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가 시작되게 되었습니다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이전 프로그램을 잘 알고 있는 저로서는 다른 팀원들에게 프로그램을 분석할 시간을 주고 저는 바로 알고리즘 구상과 프로그램 작성에 돌입하였습니다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먼저 시작한 이유로는 다른 팀원들은 프로그램 분석만으로도 벅찰 것이라 판단하였고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개조 대상인 프로그램은 제가 만들었던 프로그램이기에 빠르게 바꿀 수 있을 것이라는 판단이었습니다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그러나 예상치 못한 데이터 소실로 인하여 많은 시간을 날리게 되었고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팀원들에게는 너무나도 미안한 마음이었으며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프로그램에 다시 손을 데기까지 많은 비효율적인 시간 소비가 있었습니다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그러나 팀원들의 격려와 다 같이 하면 금방 끝낼수있을것이라는 말에 다시 시작할 힘을 얻었으며 계획을 수정하고 브레인스토밍도 다시 하면서 방향을 다시 잡아낼 수 있었습니다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빠른 속도로 작업하기 위해서 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Google Docs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를 사용하였으나 중간고사와는 다르게 철저히 코드를 나누고 분담하여 누가 언제 무엇을 수정하고 추가하였는지 구별이 쉽지 않고 코드 갱신이 힘들어지는 상황이 도래했습니다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이러한 문제를 타파하기 위해 저희는 공업수학 시간 사용했던 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GitHub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협업 플랫폼을 떠올렸으며 바로 실행에 옮겨 빠르고 쉽게 협업을 할 수 있는 환경을 구성하였고 그 결과 처음 세웠던 계획과는 많은 점이 달라졌지만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성공적으로 협업을 하고 그 과정에서 많은 점을 깨닫게 되었다는 것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또 팀원들의 소중함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백업의 중요성 등을 깨닫게 되는 프로젝트였습니다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  <a:endParaRPr lang="ko-KR" altLang="en-US" sz="12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EF3A534-4473-1CFF-A7F7-B3A4F085F1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13398-A645-BF87-E7BD-4AB385F6E9F9}"/>
              </a:ext>
            </a:extLst>
          </p:cNvPr>
          <p:cNvSpPr txBox="1"/>
          <p:nvPr/>
        </p:nvSpPr>
        <p:spPr>
          <a:xfrm>
            <a:off x="269966" y="152697"/>
            <a:ext cx="1497874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소감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CEE9B-609D-0CB3-6D11-ACAC2F4E1003}"/>
              </a:ext>
            </a:extLst>
          </p:cNvPr>
          <p:cNvSpPr txBox="1"/>
          <p:nvPr/>
        </p:nvSpPr>
        <p:spPr>
          <a:xfrm>
            <a:off x="905692" y="5720395"/>
            <a:ext cx="98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서장일</a:t>
            </a:r>
          </a:p>
        </p:txBody>
      </p:sp>
      <p:pic>
        <p:nvPicPr>
          <p:cNvPr id="4" name="그래픽 3" descr="팔로우 단색으로 채워진">
            <a:extLst>
              <a:ext uri="{FF2B5EF4-FFF2-40B4-BE49-F238E27FC236}">
                <a16:creationId xmlns:a16="http://schemas.microsoft.com/office/drawing/2014/main" id="{16761990-CA55-2A00-2A3D-D39492674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526" y="4569823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FB31A9-8A6F-AE55-59A7-2EFBC54E5F65}"/>
              </a:ext>
            </a:extLst>
          </p:cNvPr>
          <p:cNvSpPr txBox="1"/>
          <p:nvPr/>
        </p:nvSpPr>
        <p:spPr>
          <a:xfrm>
            <a:off x="905692" y="5412618"/>
            <a:ext cx="98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팀원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FF3B9-7324-2E9E-7B9E-01A3CA42F65A}"/>
              </a:ext>
            </a:extLst>
          </p:cNvPr>
          <p:cNvSpPr txBox="1"/>
          <p:nvPr/>
        </p:nvSpPr>
        <p:spPr>
          <a:xfrm>
            <a:off x="2214153" y="1272429"/>
            <a:ext cx="8035836" cy="4211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이번 기말 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Term-Project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를 하면서 굉장히 느낀 점이 많습니다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처음에는 각자 할당받은 파트를 구현하기 위해 함께 디버깅해가며 수정하는 과정을 거쳤습니다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그 수정본을 통합하기 위해 저희는 구글 닥이라는 플랫폼을 사용했는데 수정된 내용을 통합하기에 너무 범위가 방대하고 오류 난 부분을 찾아내는 게 너무 부담스러웠습니다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그렇게 낙담하던 도중에 개발자들이 많이 사용한다던 깃허브라는 플랫폼이 생각났습니다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실제로 게임 프로그래밍 입문 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이라는 수업에서 조용희 교수님께서 사용하실 때 코드 수정하기 수월해서 대략 일주일이 안 남은 시점에 깃허브를 사용했습니다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기존에 제작한 코드들을 과감하게 쳐내고 새로 통합하면서 팀장인 김상주가 기반을 다졌고 저희는 각자 맡은 부분을 재수정하고 제작하면서 기말 프로젝트를 구현할 수 있었습니다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물론 진행하는 과정에서 시행착오도 많았고 난관에도 봉착해서 분위기가 안 좋다고 느껴질 때도 있었지만 항상 교수님께서 강조하시는 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'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협업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'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을 생각하며 서로 끌어주고 당겨주며 진행하다 보니 큰 어려움 없이 헤쳐나갔습니다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저는 이번 프로젝트에서 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가지를 깨달았습니다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첫 번째는 소통입니다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본인이 할당받은 코드가 끝났다고 전부인 게 아니라 어느 부분에서 수정했으며 팀원 모두가 코드 한 글자라도 바뀐 걸 알아야 그다음 스텝이 가능합니다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두 번째로는 백업입니다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백업을 상시 받아놓는 편이지만 만에 하나 무슨 일이 생길지 모르기 때문에 철저하게 백업해야 한다고 뼈저리게 느꼈습니다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끝으로 프로그램 제작 과정 중에 제 역량에 한계가 분명하게 느껴져 어려움을 겪을 때도 격려해 주며 여기까지 이끌어준 저희 팀장과 팀원들에게 큰 감사를 표하고 싶습니다</a:t>
            </a:r>
            <a:r>
              <a:rPr lang="en-US" altLang="ko-KR" sz="12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  <a:endParaRPr lang="ko-KR" altLang="en-US" sz="12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2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485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EF3A534-4473-1CFF-A7F7-B3A4F085F1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13398-A645-BF87-E7BD-4AB385F6E9F9}"/>
              </a:ext>
            </a:extLst>
          </p:cNvPr>
          <p:cNvSpPr txBox="1"/>
          <p:nvPr/>
        </p:nvSpPr>
        <p:spPr>
          <a:xfrm>
            <a:off x="269966" y="152697"/>
            <a:ext cx="1497874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소감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CEE9B-609D-0CB3-6D11-ACAC2F4E1003}"/>
              </a:ext>
            </a:extLst>
          </p:cNvPr>
          <p:cNvSpPr txBox="1"/>
          <p:nvPr/>
        </p:nvSpPr>
        <p:spPr>
          <a:xfrm>
            <a:off x="905692" y="5720395"/>
            <a:ext cx="98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명승훈</a:t>
            </a:r>
          </a:p>
        </p:txBody>
      </p:sp>
      <p:pic>
        <p:nvPicPr>
          <p:cNvPr id="4" name="그래픽 3" descr="팔로우 단색으로 채워진">
            <a:extLst>
              <a:ext uri="{FF2B5EF4-FFF2-40B4-BE49-F238E27FC236}">
                <a16:creationId xmlns:a16="http://schemas.microsoft.com/office/drawing/2014/main" id="{16761990-CA55-2A00-2A3D-D39492674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526" y="4569823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FB31A9-8A6F-AE55-59A7-2EFBC54E5F65}"/>
              </a:ext>
            </a:extLst>
          </p:cNvPr>
          <p:cNvSpPr txBox="1"/>
          <p:nvPr/>
        </p:nvSpPr>
        <p:spPr>
          <a:xfrm>
            <a:off x="905692" y="5412618"/>
            <a:ext cx="98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팀원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FF3B9-7324-2E9E-7B9E-01A3CA42F65A}"/>
              </a:ext>
            </a:extLst>
          </p:cNvPr>
          <p:cNvSpPr txBox="1"/>
          <p:nvPr/>
        </p:nvSpPr>
        <p:spPr>
          <a:xfrm>
            <a:off x="2078082" y="2708097"/>
            <a:ext cx="8035836" cy="1441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기말 프로젝트를 하면서 처음엔 이걸 언제 다하지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?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라는 생각과 내가 할 수 있을지에 고민과 스트레스를 받았지만 막상 시작을 하고 나니 내가 예전보다 성장했다는 걸 느꼈고 또 막히는 부분은 팀장인 상주형이 알려주며 이해하지 못하면 다시 차근차근 설명해 주며 최대한 이해시켜주려는 모습이 듬직했다 또 이번에도 팀원들이 참여를 잘 해주어 편했다 항상 새벽까지 같이 참여를 해준 팀원들과 우리를 이끌어준 팀장님께 감사를 전하고 싶다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12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1252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EF3A534-4473-1CFF-A7F7-B3A4F085F1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13398-A645-BF87-E7BD-4AB385F6E9F9}"/>
              </a:ext>
            </a:extLst>
          </p:cNvPr>
          <p:cNvSpPr txBox="1"/>
          <p:nvPr/>
        </p:nvSpPr>
        <p:spPr>
          <a:xfrm>
            <a:off x="269966" y="152697"/>
            <a:ext cx="1497874" cy="7363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소감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CEE9B-609D-0CB3-6D11-ACAC2F4E1003}"/>
              </a:ext>
            </a:extLst>
          </p:cNvPr>
          <p:cNvSpPr txBox="1"/>
          <p:nvPr/>
        </p:nvSpPr>
        <p:spPr>
          <a:xfrm>
            <a:off x="905692" y="5720395"/>
            <a:ext cx="98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양승현</a:t>
            </a:r>
          </a:p>
        </p:txBody>
      </p:sp>
      <p:pic>
        <p:nvPicPr>
          <p:cNvPr id="4" name="그래픽 3" descr="팔로우 단색으로 채워진">
            <a:extLst>
              <a:ext uri="{FF2B5EF4-FFF2-40B4-BE49-F238E27FC236}">
                <a16:creationId xmlns:a16="http://schemas.microsoft.com/office/drawing/2014/main" id="{16761990-CA55-2A00-2A3D-D39492674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0526" y="4569823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FB31A9-8A6F-AE55-59A7-2EFBC54E5F65}"/>
              </a:ext>
            </a:extLst>
          </p:cNvPr>
          <p:cNvSpPr txBox="1"/>
          <p:nvPr/>
        </p:nvSpPr>
        <p:spPr>
          <a:xfrm>
            <a:off x="905692" y="5412618"/>
            <a:ext cx="98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팀원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BFF3B9-7324-2E9E-7B9E-01A3CA42F65A}"/>
              </a:ext>
            </a:extLst>
          </p:cNvPr>
          <p:cNvSpPr txBox="1"/>
          <p:nvPr/>
        </p:nvSpPr>
        <p:spPr>
          <a:xfrm>
            <a:off x="2078082" y="2985256"/>
            <a:ext cx="8035836" cy="887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수업 시간에 배운 내용을 기반으로 좀 더 심화된 문제들을 풀어 나가다 보니 실력 향상이 조금은 되었다고 느꼈고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진행 과정에 있어서 유능한 팀원들 덕에 보다 수월하게 진행되어서 좋았고 팀원들보다 한참 모자란 실력 탓에 크게 기여한 것은 없지만 잘 이끌어준 팀장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200" b="1" kern="0" spc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팀원들에게 감사합니다</a:t>
            </a:r>
            <a:r>
              <a:rPr lang="en-US" altLang="ko-KR" sz="1200" b="1" kern="0" spc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  <a:endParaRPr lang="ko-KR" altLang="en-US" sz="1200" b="1" kern="0" spc="0" dirty="0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1507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4148A829-DEE9-7FD9-F3EA-9551F17703D6}"/>
              </a:ext>
            </a:extLst>
          </p:cNvPr>
          <p:cNvSpPr/>
          <p:nvPr/>
        </p:nvSpPr>
        <p:spPr>
          <a:xfrm>
            <a:off x="0" y="1713410"/>
            <a:ext cx="12192000" cy="3431177"/>
          </a:xfrm>
          <a:prstGeom prst="rect">
            <a:avLst/>
          </a:prstGeom>
          <a:solidFill>
            <a:srgbClr val="E9E6DF">
              <a:alpha val="50196"/>
            </a:srgbClr>
          </a:solidFill>
          <a:ln>
            <a:solidFill>
              <a:srgbClr val="E9E6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581" y="1939623"/>
            <a:ext cx="10384837" cy="2978750"/>
          </a:xfrm>
        </p:spPr>
        <p:txBody>
          <a:bodyPr rtlCol="0">
            <a:normAutofit fontScale="90000"/>
          </a:bodyPr>
          <a:lstStyle/>
          <a:p>
            <a:r>
              <a:rPr lang="en-US" altLang="ko-KR" b="1" cap="none" noProof="1">
                <a:latin typeface="나눔고딕" pitchFamily="2" charset="-127"/>
                <a:ea typeface="나눔고딕" pitchFamily="2" charset="-127"/>
              </a:rPr>
              <a:t>int main()</a:t>
            </a:r>
            <a:br>
              <a:rPr lang="en-US" altLang="ko-KR" b="1" cap="none" noProof="1">
                <a:latin typeface="나눔고딕" pitchFamily="2" charset="-127"/>
                <a:ea typeface="나눔고딕" pitchFamily="2" charset="-127"/>
              </a:rPr>
            </a:br>
            <a:r>
              <a:rPr lang="en-US" altLang="ko-KR" b="1" cap="none" noProof="1">
                <a:latin typeface="나눔고딕" pitchFamily="2" charset="-127"/>
                <a:ea typeface="나눔고딕" pitchFamily="2" charset="-127"/>
              </a:rPr>
              <a:t>{</a:t>
            </a:r>
            <a:br>
              <a:rPr lang="en-US" altLang="ko-KR" b="1" cap="none" noProof="1">
                <a:latin typeface="나눔고딕" pitchFamily="2" charset="-127"/>
                <a:ea typeface="나눔고딕" pitchFamily="2" charset="-127"/>
              </a:rPr>
            </a:br>
            <a:r>
              <a:rPr lang="en-US" altLang="ko-KR" b="1" cap="none" noProof="1">
                <a:latin typeface="나눔고딕" pitchFamily="2" charset="-127"/>
                <a:ea typeface="나눔고딕" pitchFamily="2" charset="-127"/>
              </a:rPr>
              <a:t>	printf(“</a:t>
            </a:r>
            <a:r>
              <a:rPr lang="ko-KR" altLang="en-US" b="1" cap="none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이상 </a:t>
            </a:r>
            <a:r>
              <a:rPr lang="en-US" altLang="ko-KR" b="1" cap="none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4</a:t>
            </a:r>
            <a:r>
              <a:rPr lang="ko-KR" altLang="en-US" b="1" cap="none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조의 </a:t>
            </a:r>
            <a:r>
              <a:rPr lang="en-US" altLang="ko-KR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2800" b="1" noProof="1">
                <a:solidFill>
                  <a:srgbClr val="FFC000"/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2800" b="1" noProof="1">
                <a:solidFill>
                  <a:srgbClr val="0070C0"/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2800" b="1" noProof="1">
                <a:solidFill>
                  <a:srgbClr val="0070C0"/>
                </a:solidFill>
                <a:latin typeface="Bauhaus 93" panose="04030905020B02020C02" pitchFamily="82" charset="0"/>
              </a:rPr>
              <a:t>oyage</a:t>
            </a:r>
            <a:r>
              <a:rPr lang="en-US" altLang="ko-KR" sz="28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ko-KR" altLang="en-US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Bauhaus 93" panose="04030905020B02020C02" pitchFamily="82" charset="0"/>
              </a:rPr>
              <a:t>발표 마치겠습니다</a:t>
            </a:r>
            <a:r>
              <a:rPr lang="en-US" altLang="ko-KR" sz="28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Bauhaus 93" panose="04030905020B02020C02" pitchFamily="82" charset="0"/>
              </a:rPr>
              <a:t>.</a:t>
            </a:r>
            <a:r>
              <a:rPr lang="en-US" altLang="ko-KR" b="1" cap="none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\n</a:t>
            </a:r>
            <a:r>
              <a:rPr lang="en-US" altLang="ko-KR" b="1" cap="none" noProof="1">
                <a:latin typeface="나눔고딕" pitchFamily="2" charset="-127"/>
                <a:ea typeface="나눔고딕" pitchFamily="2" charset="-127"/>
              </a:rPr>
              <a:t>”);</a:t>
            </a:r>
            <a:br>
              <a:rPr lang="en-US" altLang="ko-KR" b="1" cap="none" noProof="1">
                <a:latin typeface="나눔고딕" pitchFamily="2" charset="-127"/>
                <a:ea typeface="나눔고딕" pitchFamily="2" charset="-127"/>
              </a:rPr>
            </a:br>
            <a:r>
              <a:rPr lang="en-US" altLang="ko-KR" b="1" cap="none" noProof="1">
                <a:latin typeface="나눔고딕" pitchFamily="2" charset="-127"/>
                <a:ea typeface="나눔고딕" pitchFamily="2" charset="-127"/>
              </a:rPr>
              <a:t>	</a:t>
            </a:r>
            <a:br>
              <a:rPr lang="en-US" altLang="ko-KR" b="1" cap="none" noProof="1">
                <a:latin typeface="나눔고딕" pitchFamily="2" charset="-127"/>
                <a:ea typeface="나눔고딕" pitchFamily="2" charset="-127"/>
              </a:rPr>
            </a:br>
            <a:r>
              <a:rPr lang="en-US" altLang="ko-KR" b="1" cap="none" noProof="1">
                <a:latin typeface="나눔고딕" pitchFamily="2" charset="-127"/>
                <a:ea typeface="나눔고딕" pitchFamily="2" charset="-127"/>
              </a:rPr>
              <a:t>	printf(“</a:t>
            </a:r>
            <a:r>
              <a:rPr lang="ko-KR" altLang="en-US" b="1" cap="none" noProof="1">
                <a:latin typeface="나눔고딕" pitchFamily="2" charset="-127"/>
                <a:ea typeface="나눔고딕" pitchFamily="2" charset="-127"/>
              </a:rPr>
              <a:t>감사합니다</a:t>
            </a:r>
            <a:r>
              <a:rPr lang="en-US" altLang="ko-KR" b="1" cap="none" noProof="1">
                <a:latin typeface="나눔고딕" pitchFamily="2" charset="-127"/>
                <a:ea typeface="나눔고딕" pitchFamily="2" charset="-127"/>
              </a:rPr>
              <a:t>!”);</a:t>
            </a:r>
            <a:br>
              <a:rPr lang="en-US" altLang="ko-KR" b="1" cap="none" noProof="1">
                <a:latin typeface="나눔고딕" pitchFamily="2" charset="-127"/>
                <a:ea typeface="나눔고딕" pitchFamily="2" charset="-127"/>
              </a:rPr>
            </a:br>
            <a:br>
              <a:rPr lang="en-US" altLang="ko-KR" b="1" cap="none" noProof="1">
                <a:latin typeface="나눔고딕" pitchFamily="2" charset="-127"/>
                <a:ea typeface="나눔고딕" pitchFamily="2" charset="-127"/>
              </a:rPr>
            </a:br>
            <a:r>
              <a:rPr lang="en-US" altLang="ko-KR" b="1" cap="none" noProof="1">
                <a:latin typeface="나눔고딕" pitchFamily="2" charset="-127"/>
                <a:ea typeface="나눔고딕" pitchFamily="2" charset="-127"/>
              </a:rPr>
              <a:t>	return 0;</a:t>
            </a:r>
            <a:br>
              <a:rPr lang="en-US" altLang="ko-KR" b="1" cap="none" noProof="1">
                <a:latin typeface="나눔고딕" pitchFamily="2" charset="-127"/>
                <a:ea typeface="나눔고딕" pitchFamily="2" charset="-127"/>
              </a:rPr>
            </a:br>
            <a:r>
              <a:rPr lang="en-US" altLang="ko-KR" b="1" cap="none" noProof="1">
                <a:latin typeface="나눔고딕" pitchFamily="2" charset="-127"/>
                <a:ea typeface="나눔고딕" pitchFamily="2" charset="-127"/>
              </a:rPr>
              <a:t>}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11632EF-3F37-FC70-176E-0638C0B898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0DA3D27-C770-2698-FBDA-AAC73C7759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731450" y="1501669"/>
            <a:ext cx="6729099" cy="5845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Bauhaus 93" panose="04030905020B02020C02" pitchFamily="82" charset="0"/>
              </a:rPr>
              <a:t>Team 4. Project</a:t>
            </a:r>
            <a:r>
              <a:rPr lang="ko-KR" altLang="en-US" sz="4000" b="1" noProof="1">
                <a:solidFill>
                  <a:srgbClr val="FFC000"/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/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/>
                </a:solidFill>
                <a:latin typeface="Bauhaus 93" panose="04030905020B02020C02" pitchFamily="82" charset="0"/>
              </a:rPr>
              <a:t>oyage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970F876-5A9D-7A24-569E-DCD513D3A23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AD0817-42B7-E28F-60E5-8EE77BD8D5AD}"/>
              </a:ext>
            </a:extLst>
          </p:cNvPr>
          <p:cNvSpPr txBox="1"/>
          <p:nvPr/>
        </p:nvSpPr>
        <p:spPr>
          <a:xfrm>
            <a:off x="2780367" y="4415202"/>
            <a:ext cx="98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김상주</a:t>
            </a:r>
          </a:p>
        </p:txBody>
      </p:sp>
      <p:pic>
        <p:nvPicPr>
          <p:cNvPr id="6" name="그래픽 5" descr="팔로우 단색으로 채워진">
            <a:extLst>
              <a:ext uri="{FF2B5EF4-FFF2-40B4-BE49-F238E27FC236}">
                <a16:creationId xmlns:a16="http://schemas.microsoft.com/office/drawing/2014/main" id="{91DF809C-98B8-C6F2-8517-E13A5A53B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15201" y="326463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7E7411-4992-92D1-3FF8-186C7F1199B7}"/>
              </a:ext>
            </a:extLst>
          </p:cNvPr>
          <p:cNvSpPr txBox="1"/>
          <p:nvPr/>
        </p:nvSpPr>
        <p:spPr>
          <a:xfrm>
            <a:off x="2780367" y="4107425"/>
            <a:ext cx="98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팀장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140DEF-0DFB-DA56-DA9C-E907636F9FC5}"/>
              </a:ext>
            </a:extLst>
          </p:cNvPr>
          <p:cNvSpPr txBox="1"/>
          <p:nvPr/>
        </p:nvSpPr>
        <p:spPr>
          <a:xfrm>
            <a:off x="4748505" y="4415202"/>
            <a:ext cx="98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서장일</a:t>
            </a:r>
          </a:p>
        </p:txBody>
      </p:sp>
      <p:pic>
        <p:nvPicPr>
          <p:cNvPr id="12" name="그래픽 11" descr="팔로우 단색으로 채워진">
            <a:extLst>
              <a:ext uri="{FF2B5EF4-FFF2-40B4-BE49-F238E27FC236}">
                <a16:creationId xmlns:a16="http://schemas.microsoft.com/office/drawing/2014/main" id="{8F857E6D-C395-014A-5EBF-DEC964D9BB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83339" y="3264630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271E4E-7D5B-D643-8294-50E4EA2010E5}"/>
              </a:ext>
            </a:extLst>
          </p:cNvPr>
          <p:cNvSpPr txBox="1"/>
          <p:nvPr/>
        </p:nvSpPr>
        <p:spPr>
          <a:xfrm>
            <a:off x="4748505" y="4107425"/>
            <a:ext cx="98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팀원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A50C8D-8696-4490-54CA-767CDFE43F90}"/>
              </a:ext>
            </a:extLst>
          </p:cNvPr>
          <p:cNvSpPr txBox="1"/>
          <p:nvPr/>
        </p:nvSpPr>
        <p:spPr>
          <a:xfrm>
            <a:off x="6681809" y="4415202"/>
            <a:ext cx="98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명승훈</a:t>
            </a:r>
          </a:p>
        </p:txBody>
      </p:sp>
      <p:pic>
        <p:nvPicPr>
          <p:cNvPr id="15" name="그래픽 14" descr="팔로우 단색으로 채워진">
            <a:extLst>
              <a:ext uri="{FF2B5EF4-FFF2-40B4-BE49-F238E27FC236}">
                <a16:creationId xmlns:a16="http://schemas.microsoft.com/office/drawing/2014/main" id="{1E95DCBB-3FA0-5330-03D6-D610DAE920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16643" y="326463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A500C4-A03B-5602-00EF-6B7B5A21531D}"/>
              </a:ext>
            </a:extLst>
          </p:cNvPr>
          <p:cNvSpPr txBox="1"/>
          <p:nvPr/>
        </p:nvSpPr>
        <p:spPr>
          <a:xfrm>
            <a:off x="6681809" y="4107425"/>
            <a:ext cx="98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팀원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E5A746-7A95-9CD0-3DAA-21C948A821B5}"/>
              </a:ext>
            </a:extLst>
          </p:cNvPr>
          <p:cNvSpPr txBox="1"/>
          <p:nvPr/>
        </p:nvSpPr>
        <p:spPr>
          <a:xfrm>
            <a:off x="8580279" y="4415202"/>
            <a:ext cx="9840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양승현</a:t>
            </a:r>
          </a:p>
        </p:txBody>
      </p:sp>
      <p:pic>
        <p:nvPicPr>
          <p:cNvPr id="18" name="그래픽 17" descr="팔로우 단색으로 채워진">
            <a:extLst>
              <a:ext uri="{FF2B5EF4-FFF2-40B4-BE49-F238E27FC236}">
                <a16:creationId xmlns:a16="http://schemas.microsoft.com/office/drawing/2014/main" id="{D87C3F2E-ADA8-178C-8708-2CCF329E70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15113" y="326463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171EBFE-2FD5-3C06-E221-D74BF13C93BA}"/>
              </a:ext>
            </a:extLst>
          </p:cNvPr>
          <p:cNvSpPr txBox="1"/>
          <p:nvPr/>
        </p:nvSpPr>
        <p:spPr>
          <a:xfrm>
            <a:off x="8580279" y="4107425"/>
            <a:ext cx="98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팀원</a:t>
            </a:r>
          </a:p>
        </p:txBody>
      </p:sp>
      <p:pic>
        <p:nvPicPr>
          <p:cNvPr id="21" name="그림 20" descr="어둠, 블랙, 우주, 별이(가) 표시된 사진&#10;&#10;자동 생성된 설명">
            <a:extLst>
              <a:ext uri="{FF2B5EF4-FFF2-40B4-BE49-F238E27FC236}">
                <a16:creationId xmlns:a16="http://schemas.microsoft.com/office/drawing/2014/main" id="{4715F89F-D0DE-BC0D-CC62-CF0ECF670B6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282739" y="202847"/>
            <a:ext cx="1862085" cy="12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7DF80-6361-D451-7ACA-24E89630DA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CA8199-3EB6-DC91-B9F9-3C03CD266343}"/>
              </a:ext>
            </a:extLst>
          </p:cNvPr>
          <p:cNvSpPr txBox="1"/>
          <p:nvPr/>
        </p:nvSpPr>
        <p:spPr>
          <a:xfrm>
            <a:off x="269965" y="152697"/>
            <a:ext cx="4293325" cy="745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3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3200" b="1" noProof="1">
                <a:solidFill>
                  <a:srgbClr val="FFC000"/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3200" b="1" noProof="1">
                <a:solidFill>
                  <a:srgbClr val="0070C0"/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3200" b="1" noProof="1">
                <a:solidFill>
                  <a:srgbClr val="0070C0"/>
                </a:solidFill>
                <a:latin typeface="Bauhaus 93" panose="04030905020B02020C02" pitchFamily="82" charset="0"/>
              </a:rPr>
              <a:t>oyage </a:t>
            </a:r>
            <a:r>
              <a:rPr lang="ko-KR" altLang="en-US" sz="32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란</a:t>
            </a:r>
            <a:r>
              <a:rPr lang="en-US" altLang="ko-KR" sz="32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?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E51DCE-7160-057C-0520-CC72A1C31D29}"/>
              </a:ext>
            </a:extLst>
          </p:cNvPr>
          <p:cNvSpPr txBox="1"/>
          <p:nvPr/>
        </p:nvSpPr>
        <p:spPr>
          <a:xfrm>
            <a:off x="422364" y="3767623"/>
            <a:ext cx="11038116" cy="124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프로그램 설명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주어진 재화로 상품을 구매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판매하며 재화를 불려 나가는 간단한 미니게임입니다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  <a:endParaRPr lang="ko-KR" altLang="en-US" sz="16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난이도를 선택할 수 있으며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엔딩 조건이 여러 개로 나뉘어 있어 각자의 방식으로 엔딩을 만들 수 있는 게임입니다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  <a:endParaRPr lang="ko-KR" altLang="en-US" sz="16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94FF5A-F2A6-321C-1679-D75374DEE3FC}"/>
              </a:ext>
            </a:extLst>
          </p:cNvPr>
          <p:cNvSpPr txBox="1"/>
          <p:nvPr/>
        </p:nvSpPr>
        <p:spPr>
          <a:xfrm>
            <a:off x="422364" y="2406011"/>
            <a:ext cx="11199224" cy="1613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프로젝트 목적 </a:t>
            </a:r>
            <a:endParaRPr lang="en-US" altLang="ko-KR" sz="2000" b="1" dirty="0">
              <a:solidFill>
                <a:srgbClr val="0070C0"/>
              </a:solidFill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Project Voyage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는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C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언어를 사용한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UnchartedWaters_by_SJ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를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C++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언어를 사용하여 트랜스 파일링하고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객체의 개념을 사용하여 프로그램을 한층 더 고급화함에 목적이 있습니다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  <a:endParaRPr lang="ko-KR" altLang="en-US" sz="16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b="1" kern="0" spc="0" noProof="1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BE1555-31C4-0A90-FBB6-624318122849}"/>
              </a:ext>
            </a:extLst>
          </p:cNvPr>
          <p:cNvSpPr txBox="1"/>
          <p:nvPr/>
        </p:nvSpPr>
        <p:spPr>
          <a:xfrm>
            <a:off x="422364" y="1337452"/>
            <a:ext cx="4567647" cy="876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프로젝트 명칭 </a:t>
            </a:r>
            <a:endParaRPr lang="en-US" altLang="ko-KR" sz="2000" b="1" dirty="0">
              <a:solidFill>
                <a:srgbClr val="0070C0"/>
              </a:solidFill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dirty="0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Project_Voyage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대항해시대 미니게임</a:t>
            </a:r>
          </a:p>
        </p:txBody>
      </p:sp>
      <p:pic>
        <p:nvPicPr>
          <p:cNvPr id="12" name="그림 11" descr="어둠, 블랙, 우주, 별이(가) 표시된 사진&#10;&#10;자동 생성된 설명">
            <a:extLst>
              <a:ext uri="{FF2B5EF4-FFF2-40B4-BE49-F238E27FC236}">
                <a16:creationId xmlns:a16="http://schemas.microsoft.com/office/drawing/2014/main" id="{D94C318B-F1A0-DE77-2B7C-4920C742D4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82739" y="202847"/>
            <a:ext cx="1862085" cy="12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7DF80-6361-D451-7ACA-24E89630DA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49F893-B93B-8332-89F3-F61AAA287B21}"/>
              </a:ext>
            </a:extLst>
          </p:cNvPr>
          <p:cNvSpPr txBox="1"/>
          <p:nvPr/>
        </p:nvSpPr>
        <p:spPr>
          <a:xfrm>
            <a:off x="269966" y="152697"/>
            <a:ext cx="3161212" cy="745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프로그램 소개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54E6F-8591-19A5-310F-A8F0B3D4E92C}"/>
              </a:ext>
            </a:extLst>
          </p:cNvPr>
          <p:cNvSpPr txBox="1"/>
          <p:nvPr/>
        </p:nvSpPr>
        <p:spPr>
          <a:xfrm>
            <a:off x="422364" y="1337452"/>
            <a:ext cx="11508379" cy="3830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프로그램 소개 </a:t>
            </a:r>
            <a:endParaRPr lang="en-US" altLang="ko-KR" sz="2000" b="1" dirty="0">
              <a:solidFill>
                <a:srgbClr val="0070C0"/>
              </a:solidFill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대항해시대란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15~17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세기 유럽인들이 발달한 항해술로 전 세계로 진출하여 항로를 발견하고 세계 일주를 하는 등의 시대를 뜻합니다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  <a:endParaRPr lang="ko-KR" altLang="en-US" sz="16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이 시대는 유럽 국가들이 새로운 대륙을 발견하고 식민지를 확장하는 등의 활동을 펼친 시대입니다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  <a:endParaRPr lang="ko-KR" altLang="en-US" sz="16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이 프로그램은 이 대항해시대를 배경으로 한 일본 코에이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(KOEI)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사의 비디오 게임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"Uncharted Waters,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大航海時代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"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시리즈에서 착안하여 제작된 무역 미니게임을 객체지향의 개념을 적용하여 업그레이드한 프로그램입니다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  <a:endParaRPr lang="ko-KR" altLang="en-US" sz="16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b="1" kern="0" spc="0" dirty="0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6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8" name="그림 7" descr="어둠, 블랙, 우주, 별이(가) 표시된 사진&#10;&#10;자동 생성된 설명">
            <a:extLst>
              <a:ext uri="{FF2B5EF4-FFF2-40B4-BE49-F238E27FC236}">
                <a16:creationId xmlns:a16="http://schemas.microsoft.com/office/drawing/2014/main" id="{9B1AF0A7-69DF-C333-34C5-A5D016BEA53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82739" y="202847"/>
            <a:ext cx="1862085" cy="1259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46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7DF80-6361-D451-7ACA-24E89630DA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54E6F-8591-19A5-310F-A8F0B3D4E92C}"/>
              </a:ext>
            </a:extLst>
          </p:cNvPr>
          <p:cNvSpPr txBox="1"/>
          <p:nvPr/>
        </p:nvSpPr>
        <p:spPr>
          <a:xfrm>
            <a:off x="422364" y="1816123"/>
            <a:ext cx="11508379" cy="1612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프로그램 세계관</a:t>
            </a:r>
            <a:endParaRPr lang="en-US" altLang="ko-KR" sz="2000" b="1" dirty="0">
              <a:solidFill>
                <a:srgbClr val="0070C0"/>
              </a:solidFill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이국적인 향신료인 후추를 사용한 음식들이 유럽 상류사회에 유행으로 퍼져나가고 있다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그러나 후추를 판매하고 있는 아랍 중계상들은 인도의 후추를 많이 운반하지도 싸게 팔 생각도 없어 보인다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이로 인하여 유럽의 후추 가격은 기하급수적으로 상승하게 되었다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이러한 상황을 타개하기 위해 몇몇 국가들은 인도를 찾기 위한 신항로 개척에 나서게 되는데⋯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8A048A-1B36-91EE-98FC-2F6CD0CC73E9}"/>
              </a:ext>
            </a:extLst>
          </p:cNvPr>
          <p:cNvSpPr txBox="1"/>
          <p:nvPr/>
        </p:nvSpPr>
        <p:spPr>
          <a:xfrm>
            <a:off x="422364" y="3815041"/>
            <a:ext cx="11508379" cy="1245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프로그램 스토리</a:t>
            </a:r>
            <a:endParaRPr lang="en-US" altLang="ko-KR" sz="2000" b="1" dirty="0">
              <a:solidFill>
                <a:srgbClr val="0070C0"/>
              </a:solidFill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신항로 개척의 임무를 맡은 당신은 인도를 찾기 위한 여정을 떠나게 됩니다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고국을 떠나 낮선 장소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적대적 상황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당신은 이러한 상황을 극복하고 부를 손에 넣으세요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  <a:endParaRPr lang="ko-KR" altLang="en-US" sz="16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  <p:pic>
        <p:nvPicPr>
          <p:cNvPr id="6" name="그림 5" descr="어둠, 블랙, 우주, 별이(가) 표시된 사진&#10;&#10;자동 생성된 설명">
            <a:extLst>
              <a:ext uri="{FF2B5EF4-FFF2-40B4-BE49-F238E27FC236}">
                <a16:creationId xmlns:a16="http://schemas.microsoft.com/office/drawing/2014/main" id="{D81493C4-8B40-5BAE-7341-3DF8C879BD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82739" y="202847"/>
            <a:ext cx="1862085" cy="12598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49F893-B93B-8332-89F3-F61AAA287B21}"/>
              </a:ext>
            </a:extLst>
          </p:cNvPr>
          <p:cNvSpPr txBox="1"/>
          <p:nvPr/>
        </p:nvSpPr>
        <p:spPr>
          <a:xfrm>
            <a:off x="269966" y="152697"/>
            <a:ext cx="3161212" cy="745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프로그램 소개</a:t>
            </a:r>
            <a:endParaRPr lang="en-US" altLang="ko-KR" sz="3200" b="1" dirty="0">
              <a:solidFill>
                <a:schemeClr val="tx1">
                  <a:lumMod val="85000"/>
                  <a:lumOff val="15000"/>
                </a:schemeClr>
              </a:solidFill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1641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7DF80-6361-D451-7ACA-24E89630DA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C70E2-5503-CC95-5C80-E6BAD69F3581}"/>
              </a:ext>
            </a:extLst>
          </p:cNvPr>
          <p:cNvSpPr txBox="1"/>
          <p:nvPr/>
        </p:nvSpPr>
        <p:spPr>
          <a:xfrm>
            <a:off x="269966" y="152697"/>
            <a:ext cx="3161212" cy="745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브레인 스토밍</a:t>
            </a:r>
          </a:p>
        </p:txBody>
      </p:sp>
      <p:pic>
        <p:nvPicPr>
          <p:cNvPr id="6" name="그림 5" descr="어둠, 블랙, 우주, 별이(가) 표시된 사진&#10;&#10;자동 생성된 설명">
            <a:extLst>
              <a:ext uri="{FF2B5EF4-FFF2-40B4-BE49-F238E27FC236}">
                <a16:creationId xmlns:a16="http://schemas.microsoft.com/office/drawing/2014/main" id="{6232B5AE-37D1-C133-7579-4BE3F8A2403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82739" y="202847"/>
            <a:ext cx="1862085" cy="1259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1154B2-3A67-C34F-0E4E-18087D790690}"/>
              </a:ext>
            </a:extLst>
          </p:cNvPr>
          <p:cNvSpPr txBox="1"/>
          <p:nvPr/>
        </p:nvSpPr>
        <p:spPr>
          <a:xfrm>
            <a:off x="341810" y="971692"/>
            <a:ext cx="6868887" cy="530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차 브레인 스토밍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물자보급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랜덤이벤트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과금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재화관련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선박관련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명성증가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입항허가에 따른 영역 확장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마지막 랭킹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물자 보급 및 선원고용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질병 발생 및 치료기능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선박 운용에 필요한 최소 인원보다 선원이 부족하면 항해속도 감소 디버프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항해중 움직임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UI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#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엔딩 이벤트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종료 조건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세계일주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명성이 높을 경우 활성화되는 특별 엔딩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보스와의 싸움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영역이 확장됨에 따라 특정 위치에서 발생하는 보스전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)</a:t>
            </a:r>
            <a:endParaRPr lang="ko-KR" altLang="en-US" sz="1600" b="1" kern="0" spc="0" dirty="0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8716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7DF80-6361-D451-7ACA-24E89630DA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C70E2-5503-CC95-5C80-E6BAD69F3581}"/>
              </a:ext>
            </a:extLst>
          </p:cNvPr>
          <p:cNvSpPr txBox="1"/>
          <p:nvPr/>
        </p:nvSpPr>
        <p:spPr>
          <a:xfrm>
            <a:off x="269966" y="152697"/>
            <a:ext cx="3161212" cy="745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브레인 스토밍</a:t>
            </a:r>
          </a:p>
        </p:txBody>
      </p:sp>
      <p:pic>
        <p:nvPicPr>
          <p:cNvPr id="5" name="그림 4" descr="어둠, 블랙, 우주, 별이(가) 표시된 사진&#10;&#10;자동 생성된 설명">
            <a:extLst>
              <a:ext uri="{FF2B5EF4-FFF2-40B4-BE49-F238E27FC236}">
                <a16:creationId xmlns:a16="http://schemas.microsoft.com/office/drawing/2014/main" id="{4404050A-DCA7-3161-F482-AD071FFB4FE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82739" y="202847"/>
            <a:ext cx="1862085" cy="1259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1154B2-3A67-C34F-0E4E-18087D790690}"/>
              </a:ext>
            </a:extLst>
          </p:cNvPr>
          <p:cNvSpPr txBox="1"/>
          <p:nvPr/>
        </p:nvSpPr>
        <p:spPr>
          <a:xfrm>
            <a:off x="341810" y="971692"/>
            <a:ext cx="8035836" cy="530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차 브레인 스토밍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#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랜덤 이벤트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항해중 발생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해적을 만난다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해적에게 상납금을 준다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-&gt;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풀려난다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해적에게 상납금을 주지 않는다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-&gt;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사망한다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.(Bad)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맞서싸운다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-&gt;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이겼다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-&gt;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전리품 획득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맞서싸운다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-&gt;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패배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-&gt;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사망한다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.(Bad)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도망친다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-&gt;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과정에서 사상자가 발생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-&gt;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선원감소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-&gt;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조건에 따라 디버프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폭풍을 만난다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침몰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-&gt;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무인도로 떠밀려 간다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-&gt;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행방불명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(Bad)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폭풍을 만난다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-&gt;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선원이 쓸려갔다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. -&gt;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선원 감소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선상반란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제압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-&gt;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선원감소 및 명성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+1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제압실패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-&gt;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사망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(Bad)</a:t>
            </a:r>
            <a:endParaRPr lang="ko-KR" altLang="en-US" sz="1600" b="1" kern="0" spc="0" dirty="0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5073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7DF80-6361-D451-7ACA-24E89630DAB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564347" y="5484223"/>
            <a:ext cx="2552383" cy="11691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algn="ctr"/>
            <a:r>
              <a:rPr lang="en-US" altLang="ko-KR" sz="4000" b="1" noProof="1">
                <a:solidFill>
                  <a:schemeClr val="tx1">
                    <a:lumMod val="85000"/>
                    <a:lumOff val="15000"/>
                    <a:alpha val="40000"/>
                  </a:schemeClr>
                </a:solidFill>
                <a:latin typeface="Bauhaus 93" panose="04030905020B02020C02" pitchFamily="82" charset="0"/>
              </a:rPr>
              <a:t>Project</a:t>
            </a:r>
            <a:r>
              <a:rPr lang="ko-KR" altLang="en-US" sz="4000" b="1" noProof="1">
                <a:solidFill>
                  <a:srgbClr val="FFC000">
                    <a:alpha val="40000"/>
                  </a:srgbClr>
                </a:solidFill>
                <a:latin typeface="Bauhaus 93" panose="04030905020B02020C02" pitchFamily="82" charset="0"/>
              </a:rPr>
              <a:t> 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v</a:t>
            </a:r>
            <a:r>
              <a:rPr lang="en-US" altLang="ko-KR" sz="4000" b="1" noProof="1">
                <a:solidFill>
                  <a:srgbClr val="0070C0">
                    <a:alpha val="40000"/>
                  </a:srgbClr>
                </a:solidFill>
                <a:latin typeface="Bauhaus 93" panose="04030905020B02020C02" pitchFamily="82" charset="0"/>
              </a:rPr>
              <a:t>oyage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C70E2-5503-CC95-5C80-E6BAD69F3581}"/>
              </a:ext>
            </a:extLst>
          </p:cNvPr>
          <p:cNvSpPr txBox="1"/>
          <p:nvPr/>
        </p:nvSpPr>
        <p:spPr>
          <a:xfrm>
            <a:off x="269966" y="152697"/>
            <a:ext cx="3161212" cy="745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3200" b="1" noProof="1"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2" charset="-127"/>
                <a:ea typeface="나눔고딕" pitchFamily="2" charset="-127"/>
              </a:rPr>
              <a:t>브레인 스토밍</a:t>
            </a:r>
          </a:p>
        </p:txBody>
      </p:sp>
      <p:pic>
        <p:nvPicPr>
          <p:cNvPr id="5" name="그림 4" descr="어둠, 블랙, 우주, 별이(가) 표시된 사진&#10;&#10;자동 생성된 설명">
            <a:extLst>
              <a:ext uri="{FF2B5EF4-FFF2-40B4-BE49-F238E27FC236}">
                <a16:creationId xmlns:a16="http://schemas.microsoft.com/office/drawing/2014/main" id="{F96A935D-E41E-9034-4AB3-B8C9E0B1239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82739" y="202847"/>
            <a:ext cx="1862085" cy="12598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1154B2-3A67-C34F-0E4E-18087D790690}"/>
              </a:ext>
            </a:extLst>
          </p:cNvPr>
          <p:cNvSpPr txBox="1"/>
          <p:nvPr/>
        </p:nvSpPr>
        <p:spPr>
          <a:xfrm>
            <a:off x="341810" y="971692"/>
            <a:ext cx="8035836" cy="3461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1</a:t>
            </a:r>
            <a:r>
              <a:rPr lang="ko-KR" altLang="en-US" sz="2000" b="1" noProof="1">
                <a:solidFill>
                  <a:srgbClr val="0070C0"/>
                </a:solidFill>
                <a:latin typeface="나눔고딕" pitchFamily="2" charset="-127"/>
                <a:ea typeface="나눔고딕" pitchFamily="2" charset="-127"/>
              </a:rPr>
              <a:t>차 브레인 스토밍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쿠데타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-&gt;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시세변환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괴혈병 발생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라임쥬스가 있다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-&gt;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치료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&amp;&amp;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명성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+1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라임쥬스가 없다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-&gt;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선원감소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&amp;&amp;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명성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		-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선장이 걸린다 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-&gt;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사망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(bad)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#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엔딩 마지막에 랭킹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- id,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보유금액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명성</a:t>
            </a:r>
            <a:r>
              <a:rPr lang="en-US" altLang="ko-KR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, </a:t>
            </a:r>
            <a:r>
              <a:rPr lang="ko-KR" altLang="en-US" sz="1600" b="1" kern="0" spc="0" noProof="1">
                <a:solidFill>
                  <a:srgbClr val="000000"/>
                </a:solidFill>
                <a:effectLst/>
                <a:latin typeface="나눔고딕" pitchFamily="2" charset="-127"/>
                <a:ea typeface="나눔고딕" pitchFamily="2" charset="-127"/>
              </a:rPr>
              <a:t>과금한 아이템 수</a:t>
            </a:r>
            <a:endParaRPr lang="en-US" altLang="ko-KR" sz="1600" b="1" kern="0" spc="0" noProof="1">
              <a:solidFill>
                <a:srgbClr val="000000"/>
              </a:solidFill>
              <a:effectLst/>
              <a:latin typeface="나눔고딕" pitchFamily="2" charset="-127"/>
              <a:ea typeface="나눔고딕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948501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>
            <a:lumMod val="95000"/>
            <a:lumOff val="5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53328872_TF22318419_Win32" id="{2BE6961B-FA69-4260-AFAD-3D8256877AF9}" vid="{2636BF1C-1032-4E29-96EC-D5D5F0CCF6A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미니멀한 영업 프레젠테이션</Template>
  <TotalTime>677</TotalTime>
  <Words>1834</Words>
  <Application>Microsoft Office PowerPoint</Application>
  <PresentationFormat>와이드스크린</PresentationFormat>
  <Paragraphs>274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-apple-system</vt:lpstr>
      <vt:lpstr>나눔고딕</vt:lpstr>
      <vt:lpstr>맑은 고딕</vt:lpstr>
      <vt:lpstr>맑은고딕</vt:lpstr>
      <vt:lpstr>함초롬바탕</vt:lpstr>
      <vt:lpstr>Arial</vt:lpstr>
      <vt:lpstr>Bauhaus 93</vt:lpstr>
      <vt:lpstr>Tenorite</vt:lpstr>
      <vt:lpstr>모노라인</vt:lpstr>
      <vt:lpstr>PowerPoint 프레젠테이션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int main() {  printf(“이상 4조의 Project voyage 발표 마치겠습니다.\n”);    printf(“감사합니다!”);   return 0; 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동고동락</dc:title>
  <dc:creator>김상주</dc:creator>
  <cp:lastModifiedBy>김상주</cp:lastModifiedBy>
  <cp:revision>78</cp:revision>
  <dcterms:created xsi:type="dcterms:W3CDTF">2023-06-04T08:42:33Z</dcterms:created>
  <dcterms:modified xsi:type="dcterms:W3CDTF">2023-06-20T09:38:33Z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