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7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82B5"/>
    <a:srgbClr val="0365AC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97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108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35939D-B31C-4889-8A12-0F4F563EC2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069683-E21D-44A4-A1EB-DA22526A37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742943-8F50-4F8C-8FE3-CDC06482E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59AD-288F-4121-8883-1664C7196BCF}" type="datetimeFigureOut">
              <a:rPr lang="ko-KR" altLang="en-US" smtClean="0"/>
              <a:t>2019-05-05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AB6310-21FB-4FD6-B9C9-71087D7F0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5D5F01-B157-4FCD-89CA-F4570DED2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15A9-2FE5-4CF8-A834-2E00DCE21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665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B2A9E-8A30-40AC-8670-AA98F507D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B8923A-4906-409F-A56D-76946E59D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5E1F8F-7DB7-4888-8768-F3ED9A11E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59AD-288F-4121-8883-1664C7196BCF}" type="datetimeFigureOut">
              <a:rPr lang="ko-KR" altLang="en-US" smtClean="0"/>
              <a:t>2019-05-05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21B9B5-F475-46BF-9319-1004735C9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B7AE16-085B-4E65-9796-231F1EE1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15A9-2FE5-4CF8-A834-2E00DCE21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793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F5A4C2-A593-4E49-8184-2E88E44BCF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017BD5-D4AF-4FEE-AB21-0C0B5D2EC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583F2D-6E3E-4BDA-9490-F94488B2C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59AD-288F-4121-8883-1664C7196BCF}" type="datetimeFigureOut">
              <a:rPr lang="ko-KR" altLang="en-US" smtClean="0"/>
              <a:t>2019-05-05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A2A142-3338-4B35-9B45-5F772DE86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466A33-AAAB-43F3-B634-48E712766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15A9-2FE5-4CF8-A834-2E00DCE21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508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47050C-26E1-4873-B7F4-854F54624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131591-9A7B-449D-8172-CABC8B008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CE8C4E-2235-4FE6-AC7B-DCE14BED8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59AD-288F-4121-8883-1664C7196BCF}" type="datetimeFigureOut">
              <a:rPr lang="ko-KR" altLang="en-US" smtClean="0"/>
              <a:t>2019-05-05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4032F3-AA09-4179-BF7B-369317DDA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4F13B4-0B4C-4B50-9A40-58E5247A2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15A9-2FE5-4CF8-A834-2E00DCE21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93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5C8E7C-0795-4F8C-BC11-C56114C13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519F0E-952F-45D8-97C3-FDEC29A27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17F19E-6122-4178-B237-2DD2A2E3B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59AD-288F-4121-8883-1664C7196BCF}" type="datetimeFigureOut">
              <a:rPr lang="ko-KR" altLang="en-US" smtClean="0"/>
              <a:t>2019-05-05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4B2A09-09B0-4767-88EB-5A6862BA7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86F5F6-CADC-4308-9F03-E0555909E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15A9-2FE5-4CF8-A834-2E00DCE21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498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3AF6B3-FF9D-4F31-BAC7-0AF69A354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7A46A8-003C-4D37-99D8-4E0E0DF97A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C839E2-D19B-4D16-8B1C-86648D26FC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BFC542-CEC1-418D-B2D4-7B15C29D7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59AD-288F-4121-8883-1664C7196BCF}" type="datetimeFigureOut">
              <a:rPr lang="ko-KR" altLang="en-US" smtClean="0"/>
              <a:t>2019-05-05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AAA02A-D3BA-4675-A066-6661C35BB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5CD193-4557-40C4-9405-2556C0D3D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15A9-2FE5-4CF8-A834-2E00DCE21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009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566907-6CA7-427B-BC1C-F0DAF13F8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92B496-7762-45E1-B7E5-73584075C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E43737-8179-4FB1-89E5-661795B94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58C6C11-5774-4881-BC2E-5F027815FC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80FCD0-868E-4279-A80B-73617013E3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37D70CD-53FD-4A64-927C-95B9D3646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59AD-288F-4121-8883-1664C7196BCF}" type="datetimeFigureOut">
              <a:rPr lang="ko-KR" altLang="en-US" smtClean="0"/>
              <a:t>2019-05-05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EAEB76-2D06-49CD-9444-D2FA66A90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B6DAFA-0220-446F-B761-1C1A56E32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15A9-2FE5-4CF8-A834-2E00DCE21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707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3B258-423D-4DDF-A8C7-D9FA5F6FA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590657-A26E-4CFC-AD0B-8E91FEDB6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59AD-288F-4121-8883-1664C7196BCF}" type="datetimeFigureOut">
              <a:rPr lang="ko-KR" altLang="en-US" smtClean="0"/>
              <a:t>2019-05-05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07B7A7-0677-43C8-BAB3-CCFFA6E01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E5D8BC-E729-4EBD-9A7C-089312665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15A9-2FE5-4CF8-A834-2E00DCE21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898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24E1DF-9801-484F-8F5C-58C67F99F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59AD-288F-4121-8883-1664C7196BCF}" type="datetimeFigureOut">
              <a:rPr lang="ko-KR" altLang="en-US" smtClean="0"/>
              <a:t>2019-05-05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937B2C5-308D-4B37-89A2-D4CAEED82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419547-EFF9-434E-A012-A45F618DA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15A9-2FE5-4CF8-A834-2E00DCE21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89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91B35-15E0-4F6D-B9EB-E0F7D498D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15973C-C399-48B7-AFE6-6C4E8A1DB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0647C2-10FC-45CC-8B2C-AA9E38DE4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FEA6F8-902A-4D3C-A494-6A31BE0CF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59AD-288F-4121-8883-1664C7196BCF}" type="datetimeFigureOut">
              <a:rPr lang="ko-KR" altLang="en-US" smtClean="0"/>
              <a:t>2019-05-05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3CF1D7-A36B-494A-8067-5F697EE32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4F0499-6DD2-4E3A-8516-ECB1E3EE4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15A9-2FE5-4CF8-A834-2E00DCE21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107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94D760-3DE9-4F91-BF70-26E20B9C6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F05FD4A-B0C3-4F46-9096-051B9F22D9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FD6A9C-8E14-46ED-9EC8-FF5AF31C2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C2C4D5-B1A5-47E9-A740-6EF2F5C93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59AD-288F-4121-8883-1664C7196BCF}" type="datetimeFigureOut">
              <a:rPr lang="ko-KR" altLang="en-US" smtClean="0"/>
              <a:t>2019-05-05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97FCD8-3227-40E3-8E5F-9E0EE4FA2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5B66FB-910A-4D1B-8A55-70E128311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15A9-2FE5-4CF8-A834-2E00DCE21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148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7C4508-AB1A-41F1-8BAF-461152B45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CB00EE-D204-4B4C-B5BE-568EA3ED9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1E2ADD-CE02-4463-A0EC-C416FA3968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F59AD-288F-4121-8883-1664C7196BCF}" type="datetimeFigureOut">
              <a:rPr lang="ko-KR" altLang="en-US" smtClean="0"/>
              <a:t>2019-05-05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F9C7BD-D575-40E8-B809-800811AB39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F6E9FA-4992-4B7F-A341-8D7EB3852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215A9-2FE5-4CF8-A834-2E00DCE21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128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F0EA43-57E3-45F9-BE69-607835023C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4811" y="637562"/>
            <a:ext cx="6599339" cy="854847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스크립트 언어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ADC26F-07F9-436A-BD5D-96815467F0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39511" y="5159228"/>
            <a:ext cx="3822583" cy="1168167"/>
          </a:xfrm>
        </p:spPr>
        <p:txBody>
          <a:bodyPr/>
          <a:lstStyle/>
          <a:p>
            <a: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2017180035 </a:t>
            </a:r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장수현</a:t>
            </a:r>
            <a:endParaRPr lang="en-US" altLang="ko-KR" dirty="0"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  <a:p>
            <a: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2017182006</a:t>
            </a:r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 김민주</a:t>
            </a:r>
          </a:p>
        </p:txBody>
      </p:sp>
    </p:spTree>
    <p:extLst>
      <p:ext uri="{BB962C8B-B14F-4D97-AF65-F5344CB8AC3E}">
        <p14:creationId xmlns:p14="http://schemas.microsoft.com/office/powerpoint/2010/main" val="1955017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37F38-12E9-4C09-AF24-F159F6D04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7337" y="197345"/>
            <a:ext cx="2097947" cy="1325563"/>
          </a:xfrm>
        </p:spPr>
        <p:txBody>
          <a:bodyPr>
            <a:normAutofit/>
          </a:bodyPr>
          <a:lstStyle/>
          <a:p>
            <a:r>
              <a:rPr lang="ko-KR" altLang="en-US" sz="7200" dirty="0">
                <a:solidFill>
                  <a:srgbClr val="0365AC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소</a:t>
            </a:r>
            <a:r>
              <a:rPr lang="ko-KR" altLang="en-US" sz="7200" dirty="0">
                <a:solidFill>
                  <a:srgbClr val="E482B5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906BB0-D127-416D-8A16-43D83E061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090" y="2391881"/>
            <a:ext cx="10432409" cy="2943517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 </a:t>
            </a:r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휴게소 정보 어플</a:t>
            </a:r>
            <a:endParaRPr lang="en-US" altLang="ko-KR" dirty="0"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 </a:t>
            </a:r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휴게소의 대표 음식과 편의 시설 정보 및 주유소 정보</a:t>
            </a:r>
            <a:endParaRPr lang="en-US" altLang="ko-KR" dirty="0"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 </a:t>
            </a:r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휴게소에서 진행하는 이벤트 정보</a:t>
            </a:r>
            <a:endParaRPr lang="en-US" altLang="ko-KR" dirty="0"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5601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0A5F1-97D5-47D8-8B99-041682647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849" y="147011"/>
            <a:ext cx="3849848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6000" dirty="0">
                <a:solidFill>
                  <a:srgbClr val="0365AC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사용할</a:t>
            </a:r>
            <a:r>
              <a:rPr lang="ko-KR" altLang="en-US" sz="6000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 </a:t>
            </a:r>
            <a:r>
              <a:rPr lang="en-US" altLang="ko-KR" sz="6000" dirty="0">
                <a:solidFill>
                  <a:srgbClr val="E482B5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API</a:t>
            </a:r>
            <a:endParaRPr lang="ko-KR" altLang="en-US" sz="6000" dirty="0">
              <a:solidFill>
                <a:srgbClr val="E482B5"/>
              </a:solidFill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EDD8A7D-0EEC-4C69-AE17-AA427EE0E7D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45150" cy="6858000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2CC96FE8-7F10-4003-A935-342FCFC9DC26}"/>
              </a:ext>
            </a:extLst>
          </p:cNvPr>
          <p:cNvSpPr/>
          <p:nvPr/>
        </p:nvSpPr>
        <p:spPr>
          <a:xfrm>
            <a:off x="1108179" y="264787"/>
            <a:ext cx="1998358" cy="59511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9ED3DBD3-F504-4282-A7EB-8C23E014160E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>
            <a:off x="3179205" y="545007"/>
            <a:ext cx="4932850" cy="1431990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60CDBA5-83D5-4795-87A9-2AC14D98F28B}"/>
              </a:ext>
            </a:extLst>
          </p:cNvPr>
          <p:cNvSpPr txBox="1"/>
          <p:nvPr/>
        </p:nvSpPr>
        <p:spPr>
          <a:xfrm>
            <a:off x="8112055" y="1746164"/>
            <a:ext cx="4068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고속도로 휴게소 기준정보 현황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95FB13-EA3B-486B-9995-55B9E201E22B}"/>
              </a:ext>
            </a:extLst>
          </p:cNvPr>
          <p:cNvSpPr txBox="1"/>
          <p:nvPr/>
        </p:nvSpPr>
        <p:spPr>
          <a:xfrm>
            <a:off x="8159082" y="2438947"/>
            <a:ext cx="3143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휴게소별 대표음식 현황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ED42FD7E-C8E4-4D38-9EDE-81BF9F3F8CD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-62048" y="11724"/>
            <a:ext cx="7661604" cy="6745915"/>
          </a:xfrm>
          <a:prstGeom prst="rect">
            <a:avLst/>
          </a:prstGeom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7391C5AD-E6FA-4054-905E-89606AF0C89C}"/>
              </a:ext>
            </a:extLst>
          </p:cNvPr>
          <p:cNvSpPr/>
          <p:nvPr/>
        </p:nvSpPr>
        <p:spPr>
          <a:xfrm>
            <a:off x="1085875" y="295507"/>
            <a:ext cx="1624327" cy="59511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D33A50A4-638F-4D84-87F8-0245ADE4B44A}"/>
              </a:ext>
            </a:extLst>
          </p:cNvPr>
          <p:cNvCxnSpPr>
            <a:cxnSpLocks/>
          </p:cNvCxnSpPr>
          <p:nvPr/>
        </p:nvCxnSpPr>
        <p:spPr>
          <a:xfrm rot="10800000">
            <a:off x="2843566" y="612527"/>
            <a:ext cx="5209797" cy="2035889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id="{BBE5557B-164B-4596-8514-1B6D936B238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-63787" y="0"/>
            <a:ext cx="7745150" cy="6846276"/>
          </a:xfrm>
          <a:prstGeom prst="rect">
            <a:avLst/>
          </a:prstGeom>
        </p:spPr>
      </p:pic>
      <p:sp>
        <p:nvSpPr>
          <p:cNvPr id="28" name="타원 27">
            <a:extLst>
              <a:ext uri="{FF2B5EF4-FFF2-40B4-BE49-F238E27FC236}">
                <a16:creationId xmlns:a16="http://schemas.microsoft.com/office/drawing/2014/main" id="{34B0856C-D343-4F4F-8DAE-6560E0E95690}"/>
              </a:ext>
            </a:extLst>
          </p:cNvPr>
          <p:cNvSpPr/>
          <p:nvPr/>
        </p:nvSpPr>
        <p:spPr>
          <a:xfrm>
            <a:off x="1119331" y="301080"/>
            <a:ext cx="1602023" cy="55665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D58652C8-C6BF-43F7-A95A-0C2AC341CBF5}"/>
              </a:ext>
            </a:extLst>
          </p:cNvPr>
          <p:cNvCxnSpPr>
            <a:cxnSpLocks/>
          </p:cNvCxnSpPr>
          <p:nvPr/>
        </p:nvCxnSpPr>
        <p:spPr>
          <a:xfrm rot="10800000">
            <a:off x="2832412" y="612527"/>
            <a:ext cx="5260826" cy="2721689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EA2FE41-2F45-46A6-9D6F-DA198142166D}"/>
              </a:ext>
            </a:extLst>
          </p:cNvPr>
          <p:cNvSpPr txBox="1"/>
          <p:nvPr/>
        </p:nvSpPr>
        <p:spPr>
          <a:xfrm>
            <a:off x="8182613" y="3147193"/>
            <a:ext cx="3312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주유소별 가격</a:t>
            </a:r>
            <a:r>
              <a:rPr lang="en-US" altLang="ko-KR" sz="2400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, </a:t>
            </a:r>
            <a:r>
              <a:rPr lang="ko-KR" altLang="en-US" sz="2400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업체 현황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C367D1D5-EEBC-437A-BA38-F02585823001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-110434" y="-11724"/>
            <a:ext cx="7709989" cy="6869724"/>
          </a:xfrm>
          <a:prstGeom prst="rect">
            <a:avLst/>
          </a:prstGeom>
        </p:spPr>
      </p:pic>
      <p:sp>
        <p:nvSpPr>
          <p:cNvPr id="33" name="타원 32">
            <a:extLst>
              <a:ext uri="{FF2B5EF4-FFF2-40B4-BE49-F238E27FC236}">
                <a16:creationId xmlns:a16="http://schemas.microsoft.com/office/drawing/2014/main" id="{3BDBA5B6-C483-402C-97A2-8FDBCCC7BC45}"/>
              </a:ext>
            </a:extLst>
          </p:cNvPr>
          <p:cNvSpPr/>
          <p:nvPr/>
        </p:nvSpPr>
        <p:spPr>
          <a:xfrm>
            <a:off x="1020337" y="295507"/>
            <a:ext cx="1562902" cy="50738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956C60AB-FF89-4920-830B-1DFDE7BAE236}"/>
              </a:ext>
            </a:extLst>
          </p:cNvPr>
          <p:cNvCxnSpPr>
            <a:cxnSpLocks/>
          </p:cNvCxnSpPr>
          <p:nvPr/>
        </p:nvCxnSpPr>
        <p:spPr>
          <a:xfrm rot="10800000">
            <a:off x="2710204" y="545008"/>
            <a:ext cx="5383034" cy="3633674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FE28CBD-5BE7-4B3F-A736-B05A26F934DB}"/>
              </a:ext>
            </a:extLst>
          </p:cNvPr>
          <p:cNvSpPr txBox="1"/>
          <p:nvPr/>
        </p:nvSpPr>
        <p:spPr>
          <a:xfrm>
            <a:off x="8182613" y="3947849"/>
            <a:ext cx="2866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휴게소 편의시설 현황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725ADB1F-ED71-4F9F-8E4A-23DCB4DFE31D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-105959" y="0"/>
            <a:ext cx="7851109" cy="6846276"/>
          </a:xfrm>
          <a:prstGeom prst="rect">
            <a:avLst/>
          </a:prstGeom>
        </p:spPr>
      </p:pic>
      <p:sp>
        <p:nvSpPr>
          <p:cNvPr id="38" name="타원 37">
            <a:extLst>
              <a:ext uri="{FF2B5EF4-FFF2-40B4-BE49-F238E27FC236}">
                <a16:creationId xmlns:a16="http://schemas.microsoft.com/office/drawing/2014/main" id="{44EA5BC8-313C-412F-8C15-9A539B6C42C3}"/>
              </a:ext>
            </a:extLst>
          </p:cNvPr>
          <p:cNvSpPr/>
          <p:nvPr/>
        </p:nvSpPr>
        <p:spPr>
          <a:xfrm>
            <a:off x="1085875" y="211873"/>
            <a:ext cx="2006428" cy="55665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F314B82D-2A18-43FA-A501-A08E90E8AD66}"/>
              </a:ext>
            </a:extLst>
          </p:cNvPr>
          <p:cNvCxnSpPr>
            <a:cxnSpLocks/>
          </p:cNvCxnSpPr>
          <p:nvPr/>
        </p:nvCxnSpPr>
        <p:spPr>
          <a:xfrm rot="10800000">
            <a:off x="3222702" y="473929"/>
            <a:ext cx="4790742" cy="4468870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2F9E678-FDAD-4F8B-B7CD-FED80312A739}"/>
              </a:ext>
            </a:extLst>
          </p:cNvPr>
          <p:cNvSpPr txBox="1"/>
          <p:nvPr/>
        </p:nvSpPr>
        <p:spPr>
          <a:xfrm>
            <a:off x="8093238" y="4711967"/>
            <a:ext cx="4161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휴게소 이벤트 현황 조회 서비스</a:t>
            </a:r>
          </a:p>
        </p:txBody>
      </p:sp>
    </p:spTree>
    <p:extLst>
      <p:ext uri="{BB962C8B-B14F-4D97-AF65-F5344CB8AC3E}">
        <p14:creationId xmlns:p14="http://schemas.microsoft.com/office/powerpoint/2010/main" val="1436693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/>
      <p:bldP spid="22" grpId="0"/>
      <p:bldP spid="24" grpId="0" animBg="1"/>
      <p:bldP spid="28" grpId="0" animBg="1"/>
      <p:bldP spid="31" grpId="0"/>
      <p:bldP spid="33" grpId="0" animBg="1"/>
      <p:bldP spid="36" grpId="0"/>
      <p:bldP spid="38" grpId="0" animBg="1"/>
      <p:bldP spid="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E15B25-24F8-4C28-BDB5-0D115F3A71E6}"/>
              </a:ext>
            </a:extLst>
          </p:cNvPr>
          <p:cNvSpPr/>
          <p:nvPr/>
        </p:nvSpPr>
        <p:spPr>
          <a:xfrm>
            <a:off x="503355" y="1124109"/>
            <a:ext cx="4366471" cy="560384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A6E9D46-A5E8-4BAA-BE31-2C11A6647A8A}"/>
              </a:ext>
            </a:extLst>
          </p:cNvPr>
          <p:cNvSpPr/>
          <p:nvPr/>
        </p:nvSpPr>
        <p:spPr>
          <a:xfrm>
            <a:off x="727052" y="1221110"/>
            <a:ext cx="2265023" cy="10821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CB70DB-BAB8-4331-A81C-D9C773F07B4A}"/>
              </a:ext>
            </a:extLst>
          </p:cNvPr>
          <p:cNvSpPr/>
          <p:nvPr/>
        </p:nvSpPr>
        <p:spPr>
          <a:xfrm>
            <a:off x="824233" y="3150054"/>
            <a:ext cx="2434902" cy="14174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사진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E3850CC-86AB-4C3B-9729-D9C1C8C94980}"/>
              </a:ext>
            </a:extLst>
          </p:cNvPr>
          <p:cNvSpPr/>
          <p:nvPr/>
        </p:nvSpPr>
        <p:spPr>
          <a:xfrm>
            <a:off x="824234" y="2851687"/>
            <a:ext cx="811632" cy="278935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음식점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E6367E5-8B0E-424A-A27E-DDF9ED82321B}"/>
              </a:ext>
            </a:extLst>
          </p:cNvPr>
          <p:cNvSpPr/>
          <p:nvPr/>
        </p:nvSpPr>
        <p:spPr>
          <a:xfrm>
            <a:off x="1635866" y="2854498"/>
            <a:ext cx="811633" cy="278935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주유소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FAE976D-79A3-4FE5-9F97-D038C88B24D9}"/>
              </a:ext>
            </a:extLst>
          </p:cNvPr>
          <p:cNvSpPr/>
          <p:nvPr/>
        </p:nvSpPr>
        <p:spPr>
          <a:xfrm>
            <a:off x="2453794" y="2853784"/>
            <a:ext cx="828412" cy="278935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53" dirty="0">
                <a:solidFill>
                  <a:schemeClr val="tx1"/>
                </a:solidFill>
              </a:rPr>
              <a:t>편의시설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8518969-19B5-4760-98F2-9459943EA45F}"/>
              </a:ext>
            </a:extLst>
          </p:cNvPr>
          <p:cNvSpPr/>
          <p:nvPr/>
        </p:nvSpPr>
        <p:spPr>
          <a:xfrm>
            <a:off x="3275910" y="3139009"/>
            <a:ext cx="1295051" cy="2355769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목록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0E73EF2-3F66-4D4E-9EE4-F6A21B5D9375}"/>
              </a:ext>
            </a:extLst>
          </p:cNvPr>
          <p:cNvSpPr/>
          <p:nvPr/>
        </p:nvSpPr>
        <p:spPr>
          <a:xfrm>
            <a:off x="849401" y="5710792"/>
            <a:ext cx="3798111" cy="801150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이벤트 리스트와 정보</a:t>
            </a:r>
          </a:p>
        </p:txBody>
      </p:sp>
      <p:pic>
        <p:nvPicPr>
          <p:cNvPr id="1026" name="Picture 2" descr="Gmail iconì ëí ì´ë¯¸ì§ ê²ìê²°ê³¼">
            <a:extLst>
              <a:ext uri="{FF2B5EF4-FFF2-40B4-BE49-F238E27FC236}">
                <a16:creationId xmlns:a16="http://schemas.microsoft.com/office/drawing/2014/main" id="{994883B7-3548-4F0D-973C-FC7454DC9F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50" b="13121"/>
          <a:stretch/>
        </p:blipFill>
        <p:spPr bwMode="auto">
          <a:xfrm>
            <a:off x="3451625" y="1308025"/>
            <a:ext cx="1005163" cy="73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2A409007-E80E-4BAB-942C-1E43BAD78CA1}"/>
              </a:ext>
            </a:extLst>
          </p:cNvPr>
          <p:cNvSpPr/>
          <p:nvPr/>
        </p:nvSpPr>
        <p:spPr>
          <a:xfrm>
            <a:off x="503355" y="773868"/>
            <a:ext cx="4366471" cy="3502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  Rest Area	         </a:t>
            </a:r>
            <a:r>
              <a:rPr lang="ko-KR" altLang="en-US" dirty="0">
                <a:solidFill>
                  <a:schemeClr val="tx1"/>
                </a:solidFill>
              </a:rPr>
              <a:t>─</a:t>
            </a:r>
            <a:r>
              <a:rPr lang="en-US" altLang="ko-KR" dirty="0">
                <a:solidFill>
                  <a:schemeClr val="tx1"/>
                </a:solidFill>
              </a:rPr>
              <a:t>      </a:t>
            </a:r>
            <a:r>
              <a:rPr lang="ko-KR" altLang="en-US" dirty="0">
                <a:solidFill>
                  <a:schemeClr val="tx1"/>
                </a:solidFill>
              </a:rPr>
              <a:t>□      </a:t>
            </a:r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F2E5828-C4DE-4992-A74C-221F5174495A}"/>
              </a:ext>
            </a:extLst>
          </p:cNvPr>
          <p:cNvSpPr txBox="1"/>
          <p:nvPr/>
        </p:nvSpPr>
        <p:spPr>
          <a:xfrm>
            <a:off x="5259908" y="1489881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프로그램 이름 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47A56DD8-388A-45BE-A3D1-3D68B227FF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08" t="32764" r="24107" b="34768"/>
          <a:stretch/>
        </p:blipFill>
        <p:spPr>
          <a:xfrm>
            <a:off x="978449" y="1308025"/>
            <a:ext cx="1803810" cy="1144172"/>
          </a:xfrm>
          <a:prstGeom prst="rect">
            <a:avLst/>
          </a:prstGeom>
        </p:spPr>
      </p:pic>
      <p:sp>
        <p:nvSpPr>
          <p:cNvPr id="1024" name="직사각형 1023">
            <a:extLst>
              <a:ext uri="{FF2B5EF4-FFF2-40B4-BE49-F238E27FC236}">
                <a16:creationId xmlns:a16="http://schemas.microsoft.com/office/drawing/2014/main" id="{CF29CF5D-BF1A-4D30-A73D-E93A8B511BFB}"/>
              </a:ext>
            </a:extLst>
          </p:cNvPr>
          <p:cNvSpPr/>
          <p:nvPr/>
        </p:nvSpPr>
        <p:spPr>
          <a:xfrm>
            <a:off x="806055" y="2397631"/>
            <a:ext cx="2451676" cy="278936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25" name="직사각형 1024">
            <a:extLst>
              <a:ext uri="{FF2B5EF4-FFF2-40B4-BE49-F238E27FC236}">
                <a16:creationId xmlns:a16="http://schemas.microsoft.com/office/drawing/2014/main" id="{5AEB7ACE-23ED-4454-9B95-F160AE73CD5F}"/>
              </a:ext>
            </a:extLst>
          </p:cNvPr>
          <p:cNvSpPr/>
          <p:nvPr/>
        </p:nvSpPr>
        <p:spPr>
          <a:xfrm>
            <a:off x="3321041" y="2398857"/>
            <a:ext cx="1278276" cy="609995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목록</a:t>
            </a:r>
          </a:p>
        </p:txBody>
      </p:sp>
      <p:cxnSp>
        <p:nvCxnSpPr>
          <p:cNvPr id="1028" name="직선 화살표 연결선 1027">
            <a:extLst>
              <a:ext uri="{FF2B5EF4-FFF2-40B4-BE49-F238E27FC236}">
                <a16:creationId xmlns:a16="http://schemas.microsoft.com/office/drawing/2014/main" id="{9AE4052B-2697-4938-B47D-5403007994FE}"/>
              </a:ext>
            </a:extLst>
          </p:cNvPr>
          <p:cNvCxnSpPr>
            <a:cxnSpLocks/>
          </p:cNvCxnSpPr>
          <p:nvPr/>
        </p:nvCxnSpPr>
        <p:spPr>
          <a:xfrm flipH="1">
            <a:off x="2748456" y="1715535"/>
            <a:ext cx="24275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4" name="연결선: 꺾임 1033">
            <a:extLst>
              <a:ext uri="{FF2B5EF4-FFF2-40B4-BE49-F238E27FC236}">
                <a16:creationId xmlns:a16="http://schemas.microsoft.com/office/drawing/2014/main" id="{3B8B87AE-8ED0-43B9-AC7A-A354B529BCC0}"/>
              </a:ext>
            </a:extLst>
          </p:cNvPr>
          <p:cNvCxnSpPr>
            <a:cxnSpLocks/>
          </p:cNvCxnSpPr>
          <p:nvPr/>
        </p:nvCxnSpPr>
        <p:spPr>
          <a:xfrm rot="10800000">
            <a:off x="4456788" y="1937846"/>
            <a:ext cx="1454666" cy="1852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1" name="TextBox 1040">
            <a:extLst>
              <a:ext uri="{FF2B5EF4-FFF2-40B4-BE49-F238E27FC236}">
                <a16:creationId xmlns:a16="http://schemas.microsoft.com/office/drawing/2014/main" id="{89C6FE8A-1AE1-444B-9C38-AAF10318FB5D}"/>
              </a:ext>
            </a:extLst>
          </p:cNvPr>
          <p:cNvSpPr txBox="1"/>
          <p:nvPr/>
        </p:nvSpPr>
        <p:spPr>
          <a:xfrm>
            <a:off x="5921501" y="1938381"/>
            <a:ext cx="1654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Gmail</a:t>
            </a:r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로 보내기</a:t>
            </a:r>
          </a:p>
        </p:txBody>
      </p:sp>
      <p:cxnSp>
        <p:nvCxnSpPr>
          <p:cNvPr id="1049" name="직선 화살표 연결선 1048">
            <a:extLst>
              <a:ext uri="{FF2B5EF4-FFF2-40B4-BE49-F238E27FC236}">
                <a16:creationId xmlns:a16="http://schemas.microsoft.com/office/drawing/2014/main" id="{D5773C04-386F-480F-A540-7FD2F63893DE}"/>
              </a:ext>
            </a:extLst>
          </p:cNvPr>
          <p:cNvCxnSpPr>
            <a:cxnSpLocks/>
            <a:stCxn id="58" idx="1"/>
          </p:cNvCxnSpPr>
          <p:nvPr/>
        </p:nvCxnSpPr>
        <p:spPr>
          <a:xfrm flipH="1" flipV="1">
            <a:off x="2495738" y="2554435"/>
            <a:ext cx="3425754" cy="171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FCD1D60-FB32-4CD3-842A-C966898913FB}"/>
              </a:ext>
            </a:extLst>
          </p:cNvPr>
          <p:cNvSpPr txBox="1"/>
          <p:nvPr/>
        </p:nvSpPr>
        <p:spPr>
          <a:xfrm>
            <a:off x="5921492" y="2386881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휴게소 이름 검색</a:t>
            </a:r>
          </a:p>
        </p:txBody>
      </p: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494943FC-DCE6-4643-96CE-87DC3E7599F2}"/>
              </a:ext>
            </a:extLst>
          </p:cNvPr>
          <p:cNvCxnSpPr>
            <a:cxnSpLocks/>
          </p:cNvCxnSpPr>
          <p:nvPr/>
        </p:nvCxnSpPr>
        <p:spPr>
          <a:xfrm rot="10800000">
            <a:off x="4416241" y="2741172"/>
            <a:ext cx="2064266" cy="2401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4535E20-A351-4D14-AC53-911BEE993E01}"/>
              </a:ext>
            </a:extLst>
          </p:cNvPr>
          <p:cNvSpPr txBox="1"/>
          <p:nvPr/>
        </p:nvSpPr>
        <p:spPr>
          <a:xfrm>
            <a:off x="6635964" y="2770325"/>
            <a:ext cx="198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검색한 휴게소 목록</a:t>
            </a:r>
          </a:p>
        </p:txBody>
      </p: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0B949065-C282-46A6-AE22-EB72F0610A10}"/>
              </a:ext>
            </a:extLst>
          </p:cNvPr>
          <p:cNvCxnSpPr>
            <a:cxnSpLocks/>
          </p:cNvCxnSpPr>
          <p:nvPr/>
        </p:nvCxnSpPr>
        <p:spPr>
          <a:xfrm rot="10800000">
            <a:off x="3326375" y="2986961"/>
            <a:ext cx="3154133" cy="2969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8F5072F9-9D35-49A4-A7D3-E7079E023C9D}"/>
              </a:ext>
            </a:extLst>
          </p:cNvPr>
          <p:cNvSpPr txBox="1"/>
          <p:nvPr/>
        </p:nvSpPr>
        <p:spPr>
          <a:xfrm>
            <a:off x="6560335" y="3099215"/>
            <a:ext cx="2823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휴게소에서 보여줄 카테고리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E42F03A-32AD-4CFF-971B-50809ADA1ACF}"/>
              </a:ext>
            </a:extLst>
          </p:cNvPr>
          <p:cNvSpPr txBox="1"/>
          <p:nvPr/>
        </p:nvSpPr>
        <p:spPr>
          <a:xfrm>
            <a:off x="7225901" y="3612771"/>
            <a:ext cx="3029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음식 사진 또는 편의 시설 사진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0510207-61C9-4FE6-8FD1-5410B7D8D135}"/>
              </a:ext>
            </a:extLst>
          </p:cNvPr>
          <p:cNvSpPr/>
          <p:nvPr/>
        </p:nvSpPr>
        <p:spPr>
          <a:xfrm>
            <a:off x="824233" y="4567478"/>
            <a:ext cx="2451677" cy="918945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</a:t>
            </a: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C5A6AEFA-73B6-4D56-A5E7-897350E55061}"/>
              </a:ext>
            </a:extLst>
          </p:cNvPr>
          <p:cNvCxnSpPr>
            <a:cxnSpLocks/>
          </p:cNvCxnSpPr>
          <p:nvPr/>
        </p:nvCxnSpPr>
        <p:spPr>
          <a:xfrm flipH="1">
            <a:off x="2451819" y="3810232"/>
            <a:ext cx="47259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7169C9AD-F074-4278-87FB-718E5403C666}"/>
              </a:ext>
            </a:extLst>
          </p:cNvPr>
          <p:cNvCxnSpPr>
            <a:cxnSpLocks/>
          </p:cNvCxnSpPr>
          <p:nvPr/>
        </p:nvCxnSpPr>
        <p:spPr>
          <a:xfrm flipH="1">
            <a:off x="4235879" y="4310775"/>
            <a:ext cx="294191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A9E72C61-5C65-4473-A824-B799BC9756F3}"/>
              </a:ext>
            </a:extLst>
          </p:cNvPr>
          <p:cNvSpPr txBox="1"/>
          <p:nvPr/>
        </p:nvSpPr>
        <p:spPr>
          <a:xfrm>
            <a:off x="7256660" y="4096537"/>
            <a:ext cx="427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음식이나 편의 시설 목록 </a:t>
            </a:r>
            <a: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/</a:t>
            </a:r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주유소 연료 종류</a:t>
            </a: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091B0FB4-5A50-41BD-A1D8-717BD6FEF865}"/>
              </a:ext>
            </a:extLst>
          </p:cNvPr>
          <p:cNvCxnSpPr>
            <a:cxnSpLocks/>
            <a:stCxn id="93" idx="1"/>
          </p:cNvCxnSpPr>
          <p:nvPr/>
        </p:nvCxnSpPr>
        <p:spPr>
          <a:xfrm flipH="1">
            <a:off x="2403069" y="5036122"/>
            <a:ext cx="42663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A99FED92-8386-469D-9B0D-334CFF3E1562}"/>
              </a:ext>
            </a:extLst>
          </p:cNvPr>
          <p:cNvSpPr txBox="1"/>
          <p:nvPr/>
        </p:nvSpPr>
        <p:spPr>
          <a:xfrm>
            <a:off x="6669429" y="4851456"/>
            <a:ext cx="5522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음식의 가격 </a:t>
            </a:r>
            <a: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/ </a:t>
            </a:r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편의시설 상세 설명</a:t>
            </a:r>
            <a: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 / </a:t>
            </a:r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주유소 </a:t>
            </a:r>
            <a:r>
              <a:rPr lang="ko-KR" altLang="en-US" dirty="0" err="1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연료별</a:t>
            </a:r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 가격 </a:t>
            </a: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3CBA1623-FBDE-45AA-B903-A3D76CE3D988}"/>
              </a:ext>
            </a:extLst>
          </p:cNvPr>
          <p:cNvCxnSpPr>
            <a:cxnSpLocks/>
          </p:cNvCxnSpPr>
          <p:nvPr/>
        </p:nvCxnSpPr>
        <p:spPr>
          <a:xfrm flipH="1">
            <a:off x="3923435" y="6111367"/>
            <a:ext cx="33332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54FF7E10-06AC-4C23-AC52-424248DE4364}"/>
              </a:ext>
            </a:extLst>
          </p:cNvPr>
          <p:cNvSpPr txBox="1"/>
          <p:nvPr/>
        </p:nvSpPr>
        <p:spPr>
          <a:xfrm>
            <a:off x="7256659" y="5848778"/>
            <a:ext cx="3308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휴게소에서 진행하는 이벤트 정보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1F938C7-CB78-441A-A469-828993E23D3C}"/>
              </a:ext>
            </a:extLst>
          </p:cNvPr>
          <p:cNvSpPr txBox="1"/>
          <p:nvPr/>
        </p:nvSpPr>
        <p:spPr>
          <a:xfrm>
            <a:off x="10649870" y="5996"/>
            <a:ext cx="14344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dirty="0">
                <a:solidFill>
                  <a:srgbClr val="0365AC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U</a:t>
            </a:r>
            <a:r>
              <a:rPr lang="en-US" altLang="ko-KR" sz="10000" dirty="0">
                <a:solidFill>
                  <a:srgbClr val="E482B5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I</a:t>
            </a:r>
            <a:r>
              <a:rPr lang="en-US" altLang="ko-KR" sz="9600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 </a:t>
            </a:r>
            <a:endParaRPr lang="ko-KR" altLang="en-US" sz="9600" dirty="0"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0827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041" grpId="0"/>
      <p:bldP spid="58" grpId="0"/>
      <p:bldP spid="60" grpId="0"/>
      <p:bldP spid="71" grpId="0"/>
      <p:bldP spid="79" grpId="0"/>
      <p:bldP spid="89" grpId="0"/>
      <p:bldP spid="93" grpId="0"/>
      <p:bldP spid="9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16D93C-14E6-457B-A6DE-7C33AA47CC7F}"/>
              </a:ext>
            </a:extLst>
          </p:cNvPr>
          <p:cNvSpPr txBox="1"/>
          <p:nvPr/>
        </p:nvSpPr>
        <p:spPr>
          <a:xfrm>
            <a:off x="9848674" y="-37750"/>
            <a:ext cx="221727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800" dirty="0">
                <a:solidFill>
                  <a:srgbClr val="0365AC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일</a:t>
            </a:r>
            <a:r>
              <a:rPr lang="ko-KR" altLang="en-US" sz="8800" dirty="0">
                <a:solidFill>
                  <a:srgbClr val="E482B5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정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B17FBFC-C5DA-4923-9AAB-6F4160FFDB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038181"/>
              </p:ext>
            </p:extLst>
          </p:nvPr>
        </p:nvGraphicFramePr>
        <p:xfrm>
          <a:off x="314588" y="851482"/>
          <a:ext cx="9580227" cy="58281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8534">
                  <a:extLst>
                    <a:ext uri="{9D8B030D-6E8A-4147-A177-3AD203B41FA5}">
                      <a16:colId xmlns:a16="http://schemas.microsoft.com/office/drawing/2014/main" val="2395710488"/>
                    </a:ext>
                  </a:extLst>
                </a:gridCol>
                <a:gridCol w="3891263">
                  <a:extLst>
                    <a:ext uri="{9D8B030D-6E8A-4147-A177-3AD203B41FA5}">
                      <a16:colId xmlns:a16="http://schemas.microsoft.com/office/drawing/2014/main" val="1614348206"/>
                    </a:ext>
                  </a:extLst>
                </a:gridCol>
                <a:gridCol w="3330430">
                  <a:extLst>
                    <a:ext uri="{9D8B030D-6E8A-4147-A177-3AD203B41FA5}">
                      <a16:colId xmlns:a16="http://schemas.microsoft.com/office/drawing/2014/main" val="3947020881"/>
                    </a:ext>
                  </a:extLst>
                </a:gridCol>
              </a:tblGrid>
              <a:tr h="7045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세부 계획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966048"/>
                  </a:ext>
                </a:extLst>
              </a:tr>
              <a:tr h="704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1</a:t>
                      </a:r>
                      <a:r>
                        <a:rPr lang="ko-KR" altLang="en-US" sz="24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주제 선정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공공 데이터 사례 조사와 활용 신청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Git </a:t>
                      </a:r>
                      <a:r>
                        <a:rPr lang="ko-KR" altLang="en-US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저장소 생성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011766"/>
                  </a:ext>
                </a:extLst>
              </a:tr>
              <a:tr h="540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2</a:t>
                      </a:r>
                      <a:r>
                        <a:rPr lang="ko-KR" altLang="en-US" sz="24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5/16 </a:t>
                      </a:r>
                      <a:r>
                        <a:rPr lang="ko-KR" altLang="en-US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기획발표</a:t>
                      </a:r>
                      <a:endParaRPr lang="en-US" altLang="ko-KR" sz="1600" dirty="0"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대략적인 </a:t>
                      </a:r>
                      <a:r>
                        <a:rPr lang="en-US" altLang="ko-KR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UI </a:t>
                      </a:r>
                      <a:r>
                        <a:rPr lang="ko-KR" altLang="en-US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준비 </a:t>
                      </a:r>
                      <a:endParaRPr lang="en-US" altLang="ko-KR" sz="1600" dirty="0"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Youtube</a:t>
                      </a:r>
                      <a:r>
                        <a:rPr lang="ko-KR" altLang="en-US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 기획 발표 준비</a:t>
                      </a:r>
                      <a:endParaRPr lang="en-US" altLang="ko-KR" sz="1600" dirty="0"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969118"/>
                  </a:ext>
                </a:extLst>
              </a:tr>
              <a:tr h="704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3</a:t>
                      </a:r>
                      <a:r>
                        <a:rPr lang="ko-KR" altLang="en-US" sz="24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Open API </a:t>
                      </a:r>
                      <a:r>
                        <a:rPr lang="ko-KR" altLang="en-US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연동</a:t>
                      </a:r>
                      <a:endParaRPr lang="en-US" altLang="ko-KR" sz="1600" dirty="0"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연동된 데이터 출력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휴게소 이름 </a:t>
                      </a:r>
                      <a:r>
                        <a:rPr lang="ko-KR" altLang="en-US" sz="1600" dirty="0" err="1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입력시</a:t>
                      </a:r>
                      <a:r>
                        <a:rPr lang="ko-KR" altLang="en-US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 휴게소 목록 출력</a:t>
                      </a:r>
                      <a:endParaRPr lang="en-US" altLang="ko-KR" sz="1600" dirty="0"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휴게소 선택 가능 </a:t>
                      </a:r>
                      <a:endParaRPr lang="en-US" altLang="ko-KR" sz="1600" dirty="0"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카테고리별 데이터 출력</a:t>
                      </a:r>
                      <a:endParaRPr lang="en-US" altLang="ko-KR" sz="1600" dirty="0"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558104"/>
                  </a:ext>
                </a:extLst>
              </a:tr>
              <a:tr h="704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4</a:t>
                      </a:r>
                      <a:r>
                        <a:rPr lang="ko-KR" altLang="en-US" sz="24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5/29 </a:t>
                      </a:r>
                      <a:r>
                        <a:rPr lang="ko-KR" altLang="en-US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중간발표 준비</a:t>
                      </a:r>
                      <a:endParaRPr lang="en-US" altLang="ko-KR" sz="1600" dirty="0"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이벤트 데이터 출력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Youtube</a:t>
                      </a:r>
                      <a:r>
                        <a:rPr lang="ko-KR" altLang="en-US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 중간 발표 준비</a:t>
                      </a:r>
                      <a:endParaRPr lang="en-US" altLang="ko-KR" sz="1600" dirty="0"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휴게소의 이벤트 정보 출력</a:t>
                      </a:r>
                      <a:endParaRPr lang="en-US" altLang="ko-KR" sz="1600" dirty="0"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150297"/>
                  </a:ext>
                </a:extLst>
              </a:tr>
              <a:tr h="903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5</a:t>
                      </a:r>
                      <a:r>
                        <a:rPr lang="ko-KR" altLang="en-US" sz="24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Gmail </a:t>
                      </a:r>
                      <a:r>
                        <a:rPr lang="ko-KR" altLang="en-US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연동 </a:t>
                      </a:r>
                      <a:endParaRPr lang="en-US" altLang="ko-KR" sz="1600" dirty="0"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추가 기능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선택한 정보를 이미지와 함께 출력</a:t>
                      </a:r>
                      <a:endParaRPr lang="en-US" altLang="ko-KR" sz="1600" dirty="0"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정보 </a:t>
                      </a:r>
                      <a:r>
                        <a:rPr lang="en-US" altLang="ko-KR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Gmail </a:t>
                      </a:r>
                      <a:r>
                        <a:rPr lang="ko-KR" altLang="en-US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전송</a:t>
                      </a:r>
                      <a:endParaRPr lang="en-US" altLang="ko-KR" sz="1600" dirty="0"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추가 구현</a:t>
                      </a:r>
                      <a:r>
                        <a:rPr lang="en-US" altLang="ko-KR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 </a:t>
                      </a:r>
                      <a:r>
                        <a:rPr lang="en-US" altLang="ko-KR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  <a:sym typeface="Wingdings" panose="05000000000000000000" pitchFamily="2" charset="2"/>
                        </a:rPr>
                        <a:t>즐겨찾기 기능</a:t>
                      </a:r>
                      <a:endParaRPr lang="ko-KR" altLang="en-US" sz="1600" dirty="0"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025126"/>
                  </a:ext>
                </a:extLst>
              </a:tr>
              <a:tr h="704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6</a:t>
                      </a:r>
                      <a:r>
                        <a:rPr lang="ko-KR" altLang="en-US" sz="24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C/C++ </a:t>
                      </a:r>
                      <a:r>
                        <a:rPr lang="ko-KR" altLang="en-US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연동</a:t>
                      </a:r>
                      <a:endParaRPr lang="en-US" altLang="ko-KR" sz="1600" dirty="0"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 err="1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텔레그램</a:t>
                      </a:r>
                      <a:endParaRPr lang="ko-KR" altLang="en-US" sz="1600" dirty="0"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C/C++ </a:t>
                      </a:r>
                      <a:r>
                        <a:rPr lang="ko-KR" altLang="en-US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연동</a:t>
                      </a:r>
                      <a:endParaRPr lang="en-US" altLang="ko-KR" sz="1600" dirty="0"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 err="1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텔레그램으로</a:t>
                      </a:r>
                      <a:r>
                        <a:rPr lang="ko-KR" altLang="en-US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 보내기</a:t>
                      </a:r>
                      <a:r>
                        <a:rPr lang="en-US" altLang="ko-KR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?</a:t>
                      </a:r>
                      <a:endParaRPr lang="ko-KR" altLang="en-US" sz="1600" dirty="0"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788642"/>
                  </a:ext>
                </a:extLst>
              </a:tr>
              <a:tr h="704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7</a:t>
                      </a:r>
                      <a:r>
                        <a:rPr lang="ko-KR" altLang="en-US" sz="24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배포 파일 작성</a:t>
                      </a:r>
                      <a:endParaRPr lang="en-US" altLang="ko-KR" sz="1600" dirty="0"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6/19 </a:t>
                      </a:r>
                      <a:r>
                        <a:rPr lang="ko-KR" altLang="en-US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최종발표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배포 파일 작성</a:t>
                      </a:r>
                      <a:endParaRPr lang="en-US" altLang="ko-KR" sz="1600" dirty="0"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Youtube</a:t>
                      </a:r>
                      <a:r>
                        <a:rPr lang="ko-KR" altLang="en-US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 최종 발표 준비</a:t>
                      </a:r>
                      <a:endParaRPr lang="en-US" altLang="ko-KR" sz="1600" dirty="0"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13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5354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220</Words>
  <Application>Microsoft Office PowerPoint</Application>
  <PresentationFormat>와이드스크린</PresentationFormat>
  <Paragraphs>74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12롯데마트행복Bold</vt:lpstr>
      <vt:lpstr>맑은 고딕</vt:lpstr>
      <vt:lpstr>Arial</vt:lpstr>
      <vt:lpstr>Wingdings</vt:lpstr>
      <vt:lpstr>Office 테마</vt:lpstr>
      <vt:lpstr>스크립트 언어 </vt:lpstr>
      <vt:lpstr>소개</vt:lpstr>
      <vt:lpstr>사용할 API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YS</dc:creator>
  <cp:lastModifiedBy>YS</cp:lastModifiedBy>
  <cp:revision>25</cp:revision>
  <dcterms:created xsi:type="dcterms:W3CDTF">2019-05-05T12:22:51Z</dcterms:created>
  <dcterms:modified xsi:type="dcterms:W3CDTF">2019-05-05T16:11:00Z</dcterms:modified>
</cp:coreProperties>
</file>