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53"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present/>
    <p:sldAll/>
    <p:penClr>
      <a:prstClr val="red"/>
    </p:penClr>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howOutlineIcons="0">
    <p:restoredLeft sz="21379"/>
    <p:restoredTop sz="95023"/>
  </p:normalViewPr>
  <p:slideViewPr>
    <p:cSldViewPr snapToObjects="1">
      <p:cViewPr varScale="1">
        <p:scale>
          <a:sx n="42" d="100"/>
          <a:sy n="42" d="100"/>
        </p:scale>
        <p:origin x="1146" y="54"/>
      </p:cViewPr>
      <p:guideLst>
        <p:guide orient="horz" pos="2158"/>
        <p:guide pos="2878"/>
      </p:guideLst>
    </p:cSldViewPr>
  </p:slid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handoutMaster" Target="handoutMasters/handout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presProps" Target="presProps.xml"  /><Relationship Id="rId35" Type="http://schemas.openxmlformats.org/officeDocument/2006/relationships/viewProps" Target="viewProps.xml"  /><Relationship Id="rId36" Type="http://schemas.openxmlformats.org/officeDocument/2006/relationships/theme" Target="theme/theme1.xml"  /><Relationship Id="rId37"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r>
              <a:rPr lang="ko-KR" altLang="en-US"/>
              <a:t/>
            </a:r>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D8D7A7C4-C82A-4D21-9AB0-F0C5A1D3EF09}" type="datetime1">
              <a:rPr lang="ko-KR" altLang="en-US"/>
              <a:pPr lvl="0">
                <a:defRPr lang="ko-KR" altLang="en-US"/>
              </a:pPr>
              <a:t>2017-04-30</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r>
              <a:rPr lang="ko-KR" altLang="en-US"/>
              <a:t/>
            </a:r>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F450E784-2449-4FFD-AA69-3F5CFAA75BCB}"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E2B2BC9D-A816-4D0A-858B-1D023B3A8ACA}" type="datetime1">
              <a:rPr lang="ko-KR" altLang="en-US"/>
              <a:pPr lvl="0">
                <a:defRPr lang="ko-KR" altLang="en-US"/>
              </a:pPr>
              <a:t>2017-04-30</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rmAutofit lnSpcReduction="0"/>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09F4262C-968C-4EE9-8164-CE16364706B3}"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 rtl="0" eaLnBrk="1" latinLnBrk="1" hangingPunct="1">
      <a:defRPr sz="1200" kern="1200">
        <a:solidFill>
          <a:schemeClr val="tx1"/>
        </a:solidFill>
        <a:latin typeface="+mj-lt"/>
        <a:ea typeface="+mj-ea"/>
        <a:cs typeface="+mj-cs"/>
      </a:defRPr>
    </a:lvl1pPr>
    <a:lvl2pPr marL="457200" algn="l" defTabSz="91440" rtl="0" eaLnBrk="1" latinLnBrk="1" hangingPunct="1">
      <a:defRPr sz="1200" kern="1200">
        <a:solidFill>
          <a:schemeClr val="tx1"/>
        </a:solidFill>
        <a:latin typeface="+mj-lt"/>
        <a:ea typeface="+mj-ea"/>
        <a:cs typeface="+mj-cs"/>
      </a:defRPr>
    </a:lvl2pPr>
    <a:lvl3pPr marL="914400" algn="l" defTabSz="91440" rtl="0" eaLnBrk="1" latinLnBrk="1" hangingPunct="1">
      <a:defRPr sz="1200" kern="1200">
        <a:solidFill>
          <a:schemeClr val="tx1"/>
        </a:solidFill>
        <a:latin typeface="+mj-lt"/>
        <a:ea typeface="+mj-ea"/>
        <a:cs typeface="+mj-cs"/>
      </a:defRPr>
    </a:lvl3pPr>
    <a:lvl4pPr marL="1371600" algn="l" defTabSz="91440" rtl="0" eaLnBrk="1" latinLnBrk="1" hangingPunct="1">
      <a:defRPr sz="1200" kern="1200">
        <a:solidFill>
          <a:schemeClr val="tx1"/>
        </a:solidFill>
        <a:latin typeface="+mj-lt"/>
        <a:ea typeface="+mj-ea"/>
        <a:cs typeface="+mj-cs"/>
      </a:defRPr>
    </a:lvl4pPr>
    <a:lvl5pPr marL="1828800" algn="l" defTabSz="91440" rtl="0" eaLnBrk="1" latinLnBrk="1" hangingPunct="1">
      <a:defRPr sz="1200" kern="1200">
        <a:solidFill>
          <a:schemeClr val="tx1"/>
        </a:solidFill>
        <a:latin typeface="+mj-lt"/>
        <a:ea typeface="+mj-ea"/>
        <a:cs typeface="+mj-cs"/>
      </a:defRPr>
    </a:lvl5pPr>
    <a:lvl6pPr marL="2286000" algn="l" defTabSz="91440" rtl="0" eaLnBrk="1" latinLnBrk="1" hangingPunct="1">
      <a:defRPr sz="1200" kern="1200">
        <a:solidFill>
          <a:schemeClr val="tx1"/>
        </a:solidFill>
        <a:latin typeface="+mj-lt"/>
        <a:ea typeface="+mj-ea"/>
        <a:cs typeface="+mj-cs"/>
      </a:defRPr>
    </a:lvl6pPr>
    <a:lvl7pPr marL="2743200" algn="l" defTabSz="91440" rtl="0" eaLnBrk="1" latinLnBrk="1" hangingPunct="1">
      <a:defRPr sz="1200" kern="1200">
        <a:solidFill>
          <a:schemeClr val="tx1"/>
        </a:solidFill>
        <a:latin typeface="+mj-lt"/>
        <a:ea typeface="+mj-ea"/>
        <a:cs typeface="+mj-cs"/>
      </a:defRPr>
    </a:lvl7pPr>
    <a:lvl8pPr marL="3200400" algn="l" defTabSz="91440" rtl="0" eaLnBrk="1" latinLnBrk="1" hangingPunct="1">
      <a:defRPr sz="1200" kern="1200">
        <a:solidFill>
          <a:schemeClr val="tx1"/>
        </a:solidFill>
        <a:latin typeface="+mj-lt"/>
        <a:ea typeface="+mj-ea"/>
        <a:cs typeface="+mj-cs"/>
      </a:defRPr>
    </a:lvl8pPr>
    <a:lvl9pPr marL="3657600" algn="l" defTabSz="91440" rtl="0" eaLnBrk="1" latinLnBrk="1" hangingPunct="1">
      <a:defRPr sz="1200" kern="1200">
        <a:solidFill>
          <a:schemeClr val="tx1"/>
        </a:solidFill>
        <a:latin typeface="+mj-lt"/>
        <a:ea typeface="+mj-ea"/>
        <a:cs typeface="+mj-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슬라이드"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idx="0"/>
          </p:nvPr>
        </p:nvSpPr>
        <p:spPr>
          <a:xfrm>
            <a:off x="685800" y="2130425"/>
            <a:ext cx="7772400" cy="1470025"/>
          </a:xfrm>
        </p:spPr>
        <p:txBody>
          <a:bodyPr/>
          <a:lstStyle/>
          <a:p>
            <a:pPr lvl="0">
              <a:defRPr lang="ko-KR" altLang="en-US"/>
            </a:pPr>
            <a:r>
              <a:rPr lang="ko-KR" altLang="en-US"/>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endParaRPr lang="ko-KR" altLang="en-US"/>
          </a:p>
        </p:txBody>
      </p:sp>
      <p:sp>
        <p:nvSpPr>
          <p:cNvPr id="4" name="날짜 개체 틀 3"/>
          <p:cNvSpPr>
            <a:spLocks noGrp="1"/>
          </p:cNvSpPr>
          <p:nvPr>
            <p:ph type="dt" sz="half" idx="10"/>
          </p:nvPr>
        </p:nvSpPr>
        <p:spPr/>
        <p:txBody>
          <a:bodyPr/>
          <a:lstStyle/>
          <a:p>
            <a:pPr lvl="0">
              <a:defRPr lang="ko-KR" altLang="en-US"/>
            </a:pPr>
            <a:fld id="{940A130E-E3B8-4EBE-931F-81B26B8448AA}" type="datetime1">
              <a:rPr lang="ko-KR" altLang="en-US"/>
              <a:pPr lvl="0">
                <a:defRPr lang="ko-KR" altLang="en-US"/>
              </a:pPr>
              <a:t>2017-04-30</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800C6A38-4290-41DD-B95C-4155372FD4A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간지" type="objOnly" preserve="1">
  <p:cSld name="간지">
    <p:spTree>
      <p:nvGrpSpPr>
        <p:cNvPr id="1" name=""/>
        <p:cNvGrpSpPr/>
        <p:nvPr/>
      </p:nvGrpSpPr>
      <p:grpSpPr>
        <a:xfrm>
          <a:off x="0" y="0"/>
          <a:ext cx="0" cy="0"/>
          <a:chOff x="0" y="0"/>
          <a:chExt cx="0" cy="0"/>
        </a:xfrm>
      </p:grpSpPr>
      <p:sp>
        <p:nvSpPr>
          <p:cNvPr id="2" name="제목 1"/>
          <p:cNvSpPr>
            <a:spLocks noGrp="1"/>
          </p:cNvSpPr>
          <p:nvPr>
            <p:ph type="ctrTitle" idx="0"/>
          </p:nvPr>
        </p:nvSpPr>
        <p:spPr>
          <a:xfrm>
            <a:off x="0" y="2130425"/>
            <a:ext cx="9144000" cy="1470025"/>
          </a:xfrm>
        </p:spPr>
        <p:txBody>
          <a:bodyPr>
            <a:normAutofit lnSpcReduction="0"/>
          </a:bodyPr>
          <a:lstStyle>
            <a:lvl1pPr>
              <a:defRPr sz="4400" b="1"/>
            </a:lvl1pPr>
          </a:lstStyle>
          <a:p>
            <a:pPr lvl="0">
              <a:defRPr lang="ko-KR" altLang="en-US"/>
            </a:pPr>
            <a:r>
              <a:rPr lang="ko-KR" altLang="en-US"/>
              <a:t>마스터 제목 스타일 편집</a:t>
            </a:r>
            <a:endParaRPr lang="ko-KR" altLang="en-US"/>
          </a:p>
        </p:txBody>
      </p:sp>
      <p:sp>
        <p:nvSpPr>
          <p:cNvPr id="3" name="날짜 개체 틀 3"/>
          <p:cNvSpPr>
            <a:spLocks noGrp="1"/>
          </p:cNvSpPr>
          <p:nvPr>
            <p:ph type="dt" sz="half" idx="10"/>
          </p:nvPr>
        </p:nvSpPr>
        <p:spPr/>
        <p:txBody>
          <a:bodyPr/>
          <a:lstStyle/>
          <a:p>
            <a:pPr lvl="0">
              <a:defRPr lang="ko-KR" altLang="en-US"/>
            </a:pPr>
            <a:fld id="{CA348888-F454-4AD2-BA62-3AF29D9807C0}" type="datetime1">
              <a:rPr lang="ko-KR" altLang="en-US"/>
              <a:pPr lvl="0">
                <a:defRPr lang="ko-KR" altLang="en-US"/>
              </a:pPr>
              <a:t>2017-04-30</a:t>
            </a:fld>
            <a:endParaRPr lang="ko-KR" altLang="en-US"/>
          </a:p>
        </p:txBody>
      </p:sp>
      <p:sp>
        <p:nvSpPr>
          <p:cNvPr id="4"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5"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목차"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idx="0"/>
          </p:nvPr>
        </p:nvSpPr>
        <p:spPr>
          <a:xfrm>
            <a:off x="457200" y="274638"/>
            <a:ext cx="8229600" cy="1143000"/>
          </a:xfrm>
        </p:spPr>
        <p:txBody>
          <a:bodyPr/>
          <a:lstStyle>
            <a:lvl1pPr>
              <a:defRPr/>
            </a:lvl1pPr>
          </a:lstStyle>
          <a:p>
            <a:pPr lvl="0">
              <a:defRPr lang="ko-KR" altLang="en-US"/>
            </a:pPr>
            <a:r>
              <a:rPr lang="ko-KR" altLang="en-US"/>
              <a:t>마스터 제목 스타일 편집</a:t>
            </a:r>
            <a:endParaRPr lang="ko-KR" altLang="en-US"/>
          </a:p>
        </p:txBody>
      </p:sp>
      <p:sp>
        <p:nvSpPr>
          <p:cNvPr id="8" name="텍스트 개체 틀 7"/>
          <p:cNvSpPr>
            <a:spLocks noGrp="1"/>
          </p:cNvSpPr>
          <p:nvPr>
            <p:ph type="body" sz="quarter" idx="14" hasCustomPrompt="1"/>
          </p:nvPr>
        </p:nvSpPr>
        <p:spPr>
          <a:xfrm>
            <a:off x="2143108" y="2214563"/>
            <a:ext cx="4857767" cy="3214687"/>
          </a:xfrm>
        </p:spPr>
        <p:txBody>
          <a:bodyPr>
            <a:normAutofit lnSpcReduction="0"/>
          </a:bodyPr>
          <a:lstStyle>
            <a:lvl1pPr>
              <a:lnSpc>
                <a:spcPct val="150000"/>
              </a:lnSpc>
              <a:defRPr sz="2400"/>
            </a:lvl1pPr>
          </a:lstStyle>
          <a:p>
            <a:pPr lvl="0">
              <a:defRPr lang="ko-KR" altLang="en-US"/>
            </a:pPr>
            <a:r>
              <a:rPr lang="ko-KR" altLang="en-US"/>
              <a:t>첫째 목차</a:t>
            </a:r>
            <a:endParaRPr lang="ko-KR" altLang="en-US"/>
          </a:p>
          <a:p>
            <a:pPr lvl="0">
              <a:defRPr lang="ko-KR" altLang="en-US"/>
            </a:pPr>
            <a:r>
              <a:rPr lang="ko-KR" altLang="en-US"/>
              <a:t>둘째 목차</a:t>
            </a:r>
            <a:endParaRPr lang="ko-KR" altLang="en-US"/>
          </a:p>
          <a:p>
            <a:pPr lvl="0">
              <a:defRPr lang="ko-KR" altLang="en-US"/>
            </a:pPr>
            <a:r>
              <a:rPr lang="ko-KR" altLang="en-US"/>
              <a:t>셋째 목차</a:t>
            </a:r>
            <a:endParaRPr lang="ko-KR" altLang="en-US"/>
          </a:p>
          <a:p>
            <a:pPr lvl="0">
              <a:defRPr lang="ko-KR" altLang="en-US"/>
            </a:pPr>
            <a:r>
              <a:rPr lang="ko-KR" altLang="en-US"/>
              <a:t>넷째 목차</a:t>
            </a:r>
            <a:endParaRPr lang="ko-KR" altLang="en-US"/>
          </a:p>
          <a:p>
            <a:pPr lvl="0">
              <a:defRPr lang="ko-KR" altLang="en-US"/>
            </a:pPr>
            <a:r>
              <a:rPr lang="ko-KR" altLang="en-US"/>
              <a:t>다섯째 목차</a:t>
            </a:r>
            <a:endParaRPr lang="ko-KR" altLang="en-US"/>
          </a:p>
        </p:txBody>
      </p:sp>
      <p:sp>
        <p:nvSpPr>
          <p:cNvPr id="4" name="날짜 개체 틀 3"/>
          <p:cNvSpPr>
            <a:spLocks noGrp="1"/>
          </p:cNvSpPr>
          <p:nvPr>
            <p:ph type="dt" sz="half" idx="10"/>
          </p:nvPr>
        </p:nvSpPr>
        <p:spPr/>
        <p:txBody>
          <a:bodyPr/>
          <a:lstStyle/>
          <a:p>
            <a:pPr lvl="0">
              <a:defRPr lang="ko-KR" altLang="en-US"/>
            </a:pPr>
            <a:fld id="{956FEC12-A4C9-4837-AF94-AD867782C04C}" type="datetime1">
              <a:rPr lang="ko-KR" altLang="en-US"/>
              <a:pPr lvl="0">
                <a:defRPr lang="ko-KR" altLang="en-US"/>
              </a:pPr>
              <a:t>2017-04-30</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세로 제목 및 본문"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6629400" y="274638"/>
            <a:ext cx="2057400" cy="5851525"/>
          </a:xfrm>
        </p:spPr>
        <p:txBody>
          <a:bodyPr vert="eaVert"/>
          <a:lstStyle/>
          <a:p>
            <a:pPr lvl="0">
              <a:defRPr lang="ko-KR" altLang="en-US"/>
            </a:pPr>
            <a:r>
              <a:rPr lang="ko-KR" altLang="en-US"/>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날짜 개체 틀 3"/>
          <p:cNvSpPr>
            <a:spLocks noGrp="1"/>
          </p:cNvSpPr>
          <p:nvPr>
            <p:ph type="dt" sz="half" idx="10"/>
          </p:nvPr>
        </p:nvSpPr>
        <p:spPr/>
        <p:txBody>
          <a:bodyPr/>
          <a:lstStyle/>
          <a:p>
            <a:pPr lvl="0">
              <a:defRPr lang="ko-KR" altLang="en-US"/>
            </a:pPr>
            <a:fld id="{957F84A3-4F29-4053-ACFD-1BAF2D3F140C}" type="datetime1">
              <a:rPr lang="ko-KR" altLang="en-US"/>
              <a:pPr lvl="0">
                <a:defRPr lang="ko-KR" altLang="en-US"/>
              </a:pPr>
              <a:t>2017-04-30</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bg>
      <p:bgRef idx="1003">
        <a:schemeClr val="bg1"/>
      </p:bgRef>
    </p:bg>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내용 개체 틀 2"/>
          <p:cNvSpPr>
            <a:spLocks noGrp="1"/>
          </p:cNvSpPr>
          <p:nvPr>
            <p:ph idx="1"/>
          </p:nvPr>
        </p:nvSpPr>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날짜 개체 틀 3"/>
          <p:cNvSpPr>
            <a:spLocks noGrp="1"/>
          </p:cNvSpPr>
          <p:nvPr>
            <p:ph type="dt" sz="half" idx="10"/>
          </p:nvPr>
        </p:nvSpPr>
        <p:spPr/>
        <p:txBody>
          <a:bodyPr/>
          <a:lstStyle/>
          <a:p>
            <a:pPr lvl="0">
              <a:defRPr lang="ko-KR" altLang="en-US"/>
            </a:pPr>
            <a:fld id="{4953836A-82A3-4C8B-9D31-CD724F3673ED}" type="datetime1">
              <a:rPr lang="ko-KR" altLang="en-US"/>
              <a:pPr lvl="0">
                <a:defRPr lang="ko-KR" altLang="en-US"/>
              </a:pPr>
              <a:t>2017-04-30</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overrideClrMapping bg1="lt1" tx1="dk1" bg2="lt2" tx2="dk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빈 화면"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p>
            <a:pPr lvl="0">
              <a:defRPr lang="ko-KR" altLang="en-US"/>
            </a:pPr>
            <a:fld id="{AD2EBAF6-36D0-4DD8-B695-D4C1B37E35D6}" type="datetime1">
              <a:rPr lang="ko-KR" altLang="en-US"/>
              <a:pPr lvl="0">
                <a:defRPr lang="ko-KR" altLang="en-US"/>
              </a:pPr>
              <a:t>2017-04-30</a:t>
            </a:fld>
            <a:endParaRPr lang="ko-KR" altLang="en-US"/>
          </a:p>
        </p:txBody>
      </p:sp>
      <p:sp>
        <p:nvSpPr>
          <p:cNvPr id="3"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4"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구역 머리글"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idx="0"/>
          </p:nvPr>
        </p:nvSpPr>
        <p:spPr>
          <a:xfrm>
            <a:off x="722313" y="4406900"/>
            <a:ext cx="7772400" cy="1362075"/>
          </a:xfrm>
        </p:spPr>
        <p:txBody>
          <a:bodyPr anchor="t"/>
          <a:lstStyle>
            <a:lvl1pPr algn="l">
              <a:defRPr sz="4000" b="1" cap="all"/>
            </a:lvl1pPr>
          </a:lstStyle>
          <a:p>
            <a:pPr lvl="0">
              <a:defRPr lang="ko-KR" altLang="en-US"/>
            </a:pPr>
            <a:r>
              <a:rPr lang="ko-KR" altLang="en-US"/>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endParaRPr lang="ko-KR" altLang="en-US"/>
          </a:p>
        </p:txBody>
      </p:sp>
      <p:sp>
        <p:nvSpPr>
          <p:cNvPr id="4" name="날짜 개체 틀 3"/>
          <p:cNvSpPr>
            <a:spLocks noGrp="1"/>
          </p:cNvSpPr>
          <p:nvPr>
            <p:ph type="dt" sz="half" idx="10"/>
          </p:nvPr>
        </p:nvSpPr>
        <p:spPr/>
        <p:txBody>
          <a:bodyPr/>
          <a:lstStyle/>
          <a:p>
            <a:pPr lvl="0">
              <a:defRPr lang="ko-KR" altLang="en-US"/>
            </a:pPr>
            <a:fld id="{60728D28-603B-4EFC-80F8-17E5E9107035}" type="datetime1">
              <a:rPr lang="ko-KR" altLang="en-US"/>
              <a:pPr lvl="0">
                <a:defRPr lang="ko-KR" altLang="en-US"/>
              </a:pPr>
              <a:t>2017-04-30</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2개" type="twoObj" preserve="1">
  <p:cSld name="제목 및 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날짜 개체 틀 3"/>
          <p:cNvSpPr>
            <a:spLocks noGrp="1"/>
          </p:cNvSpPr>
          <p:nvPr>
            <p:ph type="dt" sz="half" idx="10"/>
          </p:nvPr>
        </p:nvSpPr>
        <p:spPr/>
        <p:txBody>
          <a:bodyPr/>
          <a:lstStyle/>
          <a:p>
            <a:pPr lvl="0">
              <a:defRPr lang="ko-KR" altLang="en-US"/>
            </a:pPr>
            <a:fld id="{A27A1F4E-0809-4239-8034-C38E431DAF92}" type="datetime1">
              <a:rPr lang="ko-KR" altLang="en-US"/>
              <a:pPr lvl="0">
                <a:defRPr lang="ko-KR" altLang="en-US"/>
              </a:pPr>
              <a:t>2017-04-30</a:t>
            </a:fld>
            <a:endParaRPr lang="ko-KR" altLang="en-US"/>
          </a:p>
        </p:txBody>
      </p:sp>
      <p:sp>
        <p:nvSpPr>
          <p:cNvPr id="6"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7"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날짜 개체 틀 3"/>
          <p:cNvSpPr>
            <a:spLocks noGrp="1"/>
          </p:cNvSpPr>
          <p:nvPr>
            <p:ph type="dt" sz="half" idx="10"/>
          </p:nvPr>
        </p:nvSpPr>
        <p:spPr/>
        <p:txBody>
          <a:bodyPr/>
          <a:lstStyle/>
          <a:p>
            <a:pPr lvl="0">
              <a:defRPr lang="ko-KR" altLang="en-US"/>
            </a:pPr>
            <a:fld id="{5E0DA496-7307-4E8B-88DE-CB97B48BAB6F}" type="datetime1">
              <a:rPr lang="ko-KR" altLang="en-US"/>
              <a:pPr lvl="0">
                <a:defRPr lang="ko-KR" altLang="en-US"/>
              </a:pPr>
              <a:t>2017-04-30</a:t>
            </a:fld>
            <a:endParaRPr lang="ko-KR" altLang="en-US"/>
          </a:p>
        </p:txBody>
      </p:sp>
      <p:sp>
        <p:nvSpPr>
          <p:cNvPr id="4"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5"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표"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표 개체 틀 2"/>
          <p:cNvSpPr>
            <a:spLocks noGrp="1" noTextEdit="1"/>
          </p:cNvSpPr>
          <p:nvPr>
            <p:ph type="tbl" sz="quarter" idx="13"/>
          </p:nvPr>
        </p:nvSpPr>
        <p:spPr>
          <a:xfrm>
            <a:off x="456028" y="1643063"/>
            <a:ext cx="8229600" cy="4525200"/>
          </a:xfrm>
        </p:spPr>
        <p:txBody>
          <a:bodyPr/>
          <a:lstStyle>
            <a:lvl1pPr>
              <a:buNone/>
              <a:defRPr/>
            </a:lvl1pPr>
          </a:lstStyle>
          <a:p>
            <a:pPr lvl="0">
              <a:defRPr lang="ko-KR" altLang="en-US"/>
            </a:pPr>
            <a:r>
              <a:rPr lang="ko-KR" altLang="en-US"/>
              <a:t>표를 추가하려면 아이콘을 클릭하십시오</a:t>
            </a:r>
            <a:endParaRPr lang="ko-KR" altLang="en-US"/>
          </a:p>
        </p:txBody>
      </p:sp>
      <p:sp>
        <p:nvSpPr>
          <p:cNvPr id="4" name="날짜 개체 틀 3"/>
          <p:cNvSpPr>
            <a:spLocks noGrp="1"/>
          </p:cNvSpPr>
          <p:nvPr>
            <p:ph type="dt" sz="half" idx="10"/>
          </p:nvPr>
        </p:nvSpPr>
        <p:spPr/>
        <p:txBody>
          <a:bodyPr/>
          <a:lstStyle/>
          <a:p>
            <a:pPr lvl="0">
              <a:defRPr lang="ko-KR" altLang="en-US"/>
            </a:pPr>
            <a:fld id="{58721E90-850C-410B-8B89-8394F580CFDA}" type="datetime1">
              <a:rPr lang="ko-KR" altLang="en-US"/>
              <a:pPr lvl="0">
                <a:defRPr lang="ko-KR" altLang="en-US"/>
              </a:pPr>
              <a:t>2017-04-30</a:t>
            </a:fld>
            <a:endParaRPr lang="ko-KR" altLang="en-US"/>
          </a:p>
        </p:txBody>
      </p:sp>
      <p:sp>
        <p:nvSpPr>
          <p:cNvPr id="5"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6"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4개" type="fourObj" preserve="1">
  <p:cSld name="제목 및 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내용 개체 틀 2"/>
          <p:cNvSpPr>
            <a:spLocks noGrp="1"/>
          </p:cNvSpPr>
          <p:nvPr>
            <p:ph sz="quarter" idx="1"/>
          </p:nvPr>
        </p:nvSpPr>
        <p:spPr>
          <a:xfrm>
            <a:off x="457200" y="1600200"/>
            <a:ext cx="4038600"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내용 개체 틀 3"/>
          <p:cNvSpPr>
            <a:spLocks noGrp="1"/>
          </p:cNvSpPr>
          <p:nvPr>
            <p:ph sz="quarter" idx="2"/>
          </p:nvPr>
        </p:nvSpPr>
        <p:spPr>
          <a:xfrm>
            <a:off x="4648200" y="1600200"/>
            <a:ext cx="4038600"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내용 개체 틀 4"/>
          <p:cNvSpPr>
            <a:spLocks noGrp="1"/>
          </p:cNvSpPr>
          <p:nvPr>
            <p:ph sz="quarter" idx="3"/>
          </p:nvPr>
        </p:nvSpPr>
        <p:spPr>
          <a:xfrm>
            <a:off x="456028" y="3984220"/>
            <a:ext cx="4038600"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6" name="내용 개체 틀 5"/>
          <p:cNvSpPr>
            <a:spLocks noGrp="1"/>
          </p:cNvSpPr>
          <p:nvPr>
            <p:ph sz="quarter" idx="4"/>
          </p:nvPr>
        </p:nvSpPr>
        <p:spPr>
          <a:xfrm>
            <a:off x="4647028" y="3984220"/>
            <a:ext cx="4038600"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7" name="날짜 개체 틀 3"/>
          <p:cNvSpPr>
            <a:spLocks noGrp="1"/>
          </p:cNvSpPr>
          <p:nvPr>
            <p:ph type="dt" sz="half" idx="10"/>
          </p:nvPr>
        </p:nvSpPr>
        <p:spPr/>
        <p:txBody>
          <a:bodyPr/>
          <a:lstStyle/>
          <a:p>
            <a:pPr lvl="0">
              <a:defRPr lang="ko-KR" altLang="en-US"/>
            </a:pPr>
            <a:fld id="{5ACE7E28-9336-4363-8674-B91477D8F243}" type="datetime1">
              <a:rPr lang="ko-KR" altLang="en-US"/>
              <a:pPr lvl="0">
                <a:defRPr lang="ko-KR" altLang="en-US"/>
              </a:pPr>
              <a:t>2017-04-30</a:t>
            </a:fld>
            <a:endParaRPr lang="ko-KR" altLang="en-US"/>
          </a:p>
        </p:txBody>
      </p:sp>
      <p:sp>
        <p:nvSpPr>
          <p:cNvPr id="8"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9"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그림 및 설명"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idx="0"/>
          </p:nvPr>
        </p:nvSpPr>
        <p:spPr>
          <a:xfrm>
            <a:off x="1792288" y="4800600"/>
            <a:ext cx="5486400" cy="566738"/>
          </a:xfrm>
        </p:spPr>
        <p:txBody>
          <a:bodyPr anchor="b"/>
          <a:lstStyle>
            <a:lvl1pPr algn="l">
              <a:defRPr sz="2000" b="1"/>
            </a:lvl1pPr>
          </a:lstStyle>
          <a:p>
            <a:pPr lvl="0">
              <a:defRPr lang="ko-KR" altLang="en-US"/>
            </a:pPr>
            <a:r>
              <a:rPr lang="ko-KR" altLang="en-US"/>
              <a:t>마스터 제목 스타일 편집</a:t>
            </a:r>
            <a:endParaRPr lang="ko-KR" altLang="en-US"/>
          </a:p>
        </p:txBody>
      </p:sp>
      <p:sp>
        <p:nvSpPr>
          <p:cNvPr id="3" name="그림 개체 틀 2"/>
          <p:cNvSpPr>
            <a:spLocks noGrp="1" noTextEdit="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그림을 추가하려면 아이콘을 클릭하십시오</a:t>
            </a:r>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lang="ko-KR" altLang="en-US"/>
            </a:pPr>
            <a:r>
              <a:rPr lang="ko-KR" altLang="en-US"/>
              <a:t>마스터 텍스트 스타일을 편집합니다</a:t>
            </a:r>
            <a:endParaRPr lang="ko-KR" altLang="en-US"/>
          </a:p>
        </p:txBody>
      </p:sp>
      <p:sp>
        <p:nvSpPr>
          <p:cNvPr id="5" name="날짜 개체 틀 3"/>
          <p:cNvSpPr>
            <a:spLocks noGrp="1"/>
          </p:cNvSpPr>
          <p:nvPr>
            <p:ph type="dt" sz="half" idx="10"/>
          </p:nvPr>
        </p:nvSpPr>
        <p:spPr/>
        <p:txBody>
          <a:bodyPr/>
          <a:lstStyle/>
          <a:p>
            <a:pPr lvl="0">
              <a:defRPr lang="ko-KR" altLang="en-US"/>
            </a:pPr>
            <a:fld id="{5ACE7E28-9336-4363-8674-B91477D8F243}" type="datetime1">
              <a:rPr lang="ko-KR" altLang="en-US"/>
              <a:pPr lvl="0">
                <a:defRPr lang="ko-KR" altLang="en-US"/>
              </a:pPr>
              <a:t>2017-04-30</a:t>
            </a:fld>
            <a:endParaRPr lang="ko-KR" altLang="en-US"/>
          </a:p>
        </p:txBody>
      </p:sp>
      <p:sp>
        <p:nvSpPr>
          <p:cNvPr id="6" name="바닥글 개체 틀 4"/>
          <p:cNvSpPr>
            <a:spLocks noGrp="1"/>
          </p:cNvSpPr>
          <p:nvPr>
            <p:ph type="ftr" sz="quarter" idx="11"/>
          </p:nvPr>
        </p:nvSpPr>
        <p:spPr/>
        <p:txBody>
          <a:bodyPr/>
          <a:lstStyle/>
          <a:p>
            <a:pPr lvl="0">
              <a:defRPr lang="ko-KR" altLang="en-US"/>
            </a:pPr>
            <a:r>
              <a:rPr lang="ko-KR" altLang="en-US"/>
              <a:t/>
            </a:r>
            <a:endParaRPr lang="ko-KR" altLang="en-US"/>
          </a:p>
        </p:txBody>
      </p:sp>
      <p:sp>
        <p:nvSpPr>
          <p:cNvPr id="7" name="슬라이드 번호 개체 틀 5"/>
          <p:cNvSpPr>
            <a:spLocks noGrp="1"/>
          </p:cNvSpPr>
          <p:nvPr>
            <p:ph type="sldNum" sz="quarter" idx="12"/>
          </p:nvPr>
        </p:nvSpPr>
        <p:spPr/>
        <p:txBody>
          <a:bodyPr/>
          <a:lstStyle/>
          <a:p>
            <a:pPr lvl="0">
              <a:defRPr lang="ko-KR" altLang="en-US"/>
            </a:pPr>
            <a:fld id="{AD22CD3B-FDDF-4998-970C-76E6E0BEC65F}" type="slidenum">
              <a:rPr lang="ko-KR" altLang="en-US"/>
              <a:pPr lvl="0">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한컴오피스">
    <p:bg>
      <p:bgPr shadeToTitle="0">
        <a:gradFill flip="xy" rotWithShape="1">
          <a:gsLst>
            <a:gs pos="0">
              <a:schemeClr val="tx2">
                <a:lumMod val="40000"/>
                <a:lumOff val="60000"/>
              </a:schemeClr>
            </a:gs>
            <a:gs pos="100000">
              <a:schemeClr val="bg1"/>
            </a:gs>
          </a:gsLst>
          <a:lin ang="5400000" scaled="0"/>
          <a:tileRect/>
        </a:gradFill>
      </p:bgPr>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457200" y="274638"/>
            <a:ext cx="8229600" cy="1143000"/>
          </a:xfrm>
          <a:prstGeom prst="rect">
            <a:avLst/>
          </a:prstGeom>
        </p:spPr>
        <p:txBody>
          <a:bodyPr vert="horz" lIns="91440" tIns="45720" rIns="91440" bIns="45720" anchor="ctr">
            <a:normAutofit lnSpcReduction="0"/>
          </a:bodyPr>
          <a:lstStyle/>
          <a:p>
            <a:pPr lvl="0">
              <a:defRPr lang="ko-KR" altLang="en-US"/>
            </a:pPr>
            <a:r>
              <a:rPr lang="ko-KR" altLang="en-US"/>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a:normAutofit lnSpcReduction="0"/>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defRPr>
            </a:lvl1pPr>
          </a:lstStyle>
          <a:p>
            <a:pPr lvl="0">
              <a:defRPr lang="ko-KR" altLang="en-US"/>
            </a:pPr>
            <a:fld id="{D422D86A-5F52-4165-8473-F1B836277586}" type="datetime1">
              <a:rPr lang="ko-KR" altLang="en-US"/>
              <a:pPr lvl="0">
                <a:defRPr lang="ko-KR" altLang="en-US"/>
              </a:pPr>
              <a:t>2017-04-30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1200">
                <a:solidFill>
                  <a:schemeClr val="tx1">
                    <a:tint val="75000"/>
                  </a:schemeClr>
                </a:solidFill>
              </a:defRPr>
            </a:lvl1pPr>
          </a:lstStyle>
          <a:p>
            <a:pPr lvl="0">
              <a:defRPr lang="ko-KR" altLang="en-US"/>
            </a:pPr>
            <a:r>
              <a:rPr lang="ko-KR" altLang="en-US"/>
              <a:t/>
            </a:r>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tx1">
                    <a:tint val="75000"/>
                  </a:schemeClr>
                </a:solidFill>
              </a:defRPr>
            </a:lvl1pPr>
          </a:lstStyle>
          <a:p>
            <a:pPr lvl="0">
              <a:defRPr lang="ko-KR" altLang="en-US"/>
            </a:pPr>
            <a:fld id="{AD22CD3B-FDDF-4998-970C-76E6E0BEC65F}"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ransition xmlns:mc="http://schemas.openxmlformats.org/markup-compatibility/2006" xmlns:hp="http://schemas.haansoft.com/office/presentation/8.0" mc:Ignorable="hp" hp:hslDur="500"/>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gif"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gif"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e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 Id="rId3" Type="http://schemas.openxmlformats.org/officeDocument/2006/relationships/image" Target="../media/image11.jpe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atainfo.tistory.com/entry/broadntv006" TargetMode="External" /><Relationship Id="rId3" Type="http://schemas.openxmlformats.org/officeDocument/2006/relationships/hyperlink" Target="http://www.etnews.com/20161110000355" TargetMode="Externa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eg"  /><Relationship Id="rId3" Type="http://schemas.openxmlformats.org/officeDocument/2006/relationships/image" Target="../media/image3.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gradFill flip="xy" rotWithShape="1">
          <a:gsLst>
            <a:gs pos="0">
              <a:schemeClr val="bg1">
                <a:lumMod val="75000"/>
              </a:schemeClr>
            </a:gs>
            <a:gs pos="100000">
              <a:schemeClr val="bg1"/>
            </a:gs>
          </a:gsLst>
          <a:lin ang="5400000" scaled="0"/>
          <a:tileRect/>
        </a:gradFill>
      </p:bgPr>
    </p:bg>
    <p:spTree>
      <p:nvGrpSpPr>
        <p:cNvPr id="1" name=""/>
        <p:cNvGrpSpPr/>
        <p:nvPr/>
      </p:nvGrpSpPr>
      <p:grpSpPr>
        <a:xfrm>
          <a:off x="0" y="0"/>
          <a:ext cx="0" cy="0"/>
          <a:chOff x="0" y="0"/>
          <a:chExt cx="0" cy="0"/>
        </a:xfrm>
      </p:grpSpPr>
      <p:sp>
        <p:nvSpPr>
          <p:cNvPr id="2" name="제목 1"/>
          <p:cNvSpPr>
            <a:spLocks noGrp="1"/>
          </p:cNvSpPr>
          <p:nvPr>
            <p:ph type="ctrTitle" idx="0"/>
          </p:nvPr>
        </p:nvSpPr>
        <p:spPr/>
        <p:txBody>
          <a:bodyPr/>
          <a:lstStyle/>
          <a:p>
            <a:pPr>
              <a:defRPr lang="ko-KR" altLang="en-US"/>
            </a:pPr>
            <a:r>
              <a:rPr xmlns:mc="http://schemas.openxmlformats.org/markup-compatibility/2006" xmlns:hp="http://schemas.haansoft.com/office/presentation/8.0" lang="ko-KR" altLang="en-US" mc:Ignorable="hp" hp:hslEmbossed="0">
                <a:ln w="12700" cap="flat" cmpd="sng" algn="ctr">
                  <a:gradFill flip="xy" rotWithShape="1">
                    <a:gsLst>
                      <a:gs pos="0">
                        <a:schemeClr val="tx1"/>
                      </a:gs>
                      <a:gs pos="100000">
                        <a:schemeClr val="accent3"/>
                      </a:gs>
                    </a:gsLst>
                    <a:lin ang="5400000" scaled="0"/>
                    <a:tileRect/>
                  </a:gradFill>
                  <a:prstDash val="solid"/>
                  <a:round/>
                </a:ln>
                <a:solidFill>
                  <a:schemeClr val="bg1"/>
                </a:solidFill>
                <a:effectLst>
                  <a:outerShdw blurRad="63500" dist="31750" dir="16200000" rotWithShape="0">
                    <a:schemeClr val="tx1"/>
                  </a:outerShdw>
                </a:effectLst>
              </a:rPr>
              <a:t>네트워크 기초 10조 발표자료</a:t>
            </a:r>
            <a:endParaRPr xmlns:mc="http://schemas.openxmlformats.org/markup-compatibility/2006" xmlns:hp="http://schemas.haansoft.com/office/presentation/8.0" lang="ko-KR" altLang="en-US" mc:Ignorable="hp" hp:hslEmbossed="0">
              <a:ln w="12700" cap="flat" cmpd="sng" algn="ctr">
                <a:gradFill flip="xy" rotWithShape="1">
                  <a:gsLst>
                    <a:gs pos="0">
                      <a:schemeClr val="tx1"/>
                    </a:gs>
                    <a:gs pos="100000">
                      <a:schemeClr val="accent3"/>
                    </a:gs>
                  </a:gsLst>
                  <a:lin ang="5400000" scaled="0"/>
                  <a:tileRect/>
                </a:gradFill>
                <a:prstDash val="solid"/>
                <a:round/>
              </a:ln>
              <a:solidFill>
                <a:schemeClr val="bg1"/>
              </a:solidFill>
              <a:effectLst>
                <a:outerShdw blurRad="63500" dist="31750" dir="16200000" rotWithShape="0">
                  <a:schemeClr val="tx1"/>
                </a:outerShdw>
              </a:effectLst>
            </a:endParaRPr>
          </a:p>
          <a:p>
            <a:pPr>
              <a:defRPr lang="ko-KR" altLang="en-US"/>
            </a:pPr>
            <a:r>
              <a:rPr xmlns:mc="http://schemas.openxmlformats.org/markup-compatibility/2006" xmlns:hp="http://schemas.haansoft.com/office/presentation/8.0" lang="ko-KR" altLang="en-US" mc:Ignorable="hp" hp:hslEmbossed="0">
                <a:ln w="12700" cap="flat" cmpd="sng" algn="ctr">
                  <a:gradFill flip="xy" rotWithShape="1">
                    <a:gsLst>
                      <a:gs pos="0">
                        <a:schemeClr val="tx1"/>
                      </a:gs>
                      <a:gs pos="100000">
                        <a:schemeClr val="accent3"/>
                      </a:gs>
                    </a:gsLst>
                    <a:lin ang="5400000" scaled="0"/>
                    <a:tileRect/>
                  </a:gradFill>
                  <a:prstDash val="solid"/>
                  <a:round/>
                </a:ln>
                <a:solidFill>
                  <a:schemeClr val="bg1"/>
                </a:solidFill>
                <a:effectLst>
                  <a:outerShdw blurRad="63500" dist="31750" dir="16200000" rotWithShape="0">
                    <a:schemeClr val="tx1"/>
                  </a:outerShdw>
                </a:effectLst>
              </a:rPr>
              <a:t>주제 : 디지털 방송</a:t>
            </a:r>
            <a:endParaRPr xmlns:mc="http://schemas.openxmlformats.org/markup-compatibility/2006" xmlns:hp="http://schemas.haansoft.com/office/presentation/8.0" lang="ko-KR" altLang="en-US" mc:Ignorable="hp" hp:hslEmbossed="0">
              <a:ln w="12700" cap="flat" cmpd="sng" algn="ctr">
                <a:gradFill flip="xy" rotWithShape="1">
                  <a:gsLst>
                    <a:gs pos="0">
                      <a:schemeClr val="tx1"/>
                    </a:gs>
                    <a:gs pos="100000">
                      <a:schemeClr val="accent3"/>
                    </a:gs>
                  </a:gsLst>
                  <a:lin ang="5400000" scaled="0"/>
                  <a:tileRect/>
                </a:gradFill>
                <a:prstDash val="solid"/>
                <a:round/>
              </a:ln>
              <a:solidFill>
                <a:schemeClr val="bg1"/>
              </a:solidFill>
              <a:effectLst>
                <a:outerShdw blurRad="63500" dist="31750" dir="16200000" rotWithShape="0">
                  <a:schemeClr val="tx1"/>
                </a:outerShdw>
              </a:effectLst>
            </a:endParaRPr>
          </a:p>
        </p:txBody>
      </p:sp>
      <p:sp>
        <p:nvSpPr>
          <p:cNvPr id="3" name="부제목 2"/>
          <p:cNvSpPr>
            <a:spLocks noGrp="1"/>
          </p:cNvSpPr>
          <p:nvPr>
            <p:ph type="subTitle" idx="1"/>
          </p:nvPr>
        </p:nvSpPr>
        <p:spPr>
          <a:xfrm>
            <a:off x="4067930" y="4725180"/>
            <a:ext cx="6400800" cy="1752600"/>
          </a:xfrm>
        </p:spPr>
        <p:txBody>
          <a:bodyPr>
            <a:normAutofit fontScale="62500" lnSpcReduction="0"/>
          </a:bodyPr>
          <a:lstStyle/>
          <a:p>
            <a:pPr>
              <a:lnSpc>
                <a:spcPct val="80000"/>
              </a:lnSpc>
              <a:defRPr lang="ko-KR" altLang="en-US"/>
            </a:pPr>
            <a:r>
              <a:rPr lang="ko-KR" altLang="en-US" sz="3359">
                <a:solidFill>
                  <a:schemeClr val="tx1"/>
                </a:solidFill>
                <a:latin typeface="+mn-ea"/>
              </a:rPr>
              <a:t>2015182050	서한울</a:t>
            </a:r>
            <a:endParaRPr lang="ko-KR" altLang="en-US" sz="3359">
              <a:solidFill>
                <a:schemeClr val="tx1"/>
              </a:solidFill>
              <a:latin typeface="+mn-ea"/>
            </a:endParaRPr>
          </a:p>
          <a:p>
            <a:pPr>
              <a:lnSpc>
                <a:spcPct val="80000"/>
              </a:lnSpc>
              <a:defRPr lang="ko-KR" altLang="en-US"/>
            </a:pPr>
            <a:r>
              <a:rPr lang="en-US" altLang="ko-KR" sz="3359">
                <a:solidFill>
                  <a:schemeClr val="tx1"/>
                </a:solidFill>
                <a:latin typeface="+mn-ea"/>
              </a:rPr>
              <a:t>2012180005	</a:t>
            </a:r>
            <a:r>
              <a:rPr lang="ko-KR" altLang="en-US" sz="3359">
                <a:solidFill>
                  <a:schemeClr val="tx1"/>
                </a:solidFill>
                <a:latin typeface="+mn-ea"/>
              </a:rPr>
              <a:t>김건우</a:t>
            </a:r>
            <a:endParaRPr lang="ko-KR" altLang="en-US" sz="3359">
              <a:solidFill>
                <a:schemeClr val="tx1"/>
              </a:solidFill>
              <a:latin typeface="+mn-ea"/>
            </a:endParaRPr>
          </a:p>
          <a:p>
            <a:pPr>
              <a:lnSpc>
                <a:spcPct val="80000"/>
              </a:lnSpc>
              <a:defRPr lang="ko-KR" altLang="en-US"/>
            </a:pPr>
            <a:r>
              <a:rPr lang="en-US" altLang="ko-KR" sz="3359">
                <a:solidFill>
                  <a:schemeClr val="tx1"/>
                </a:solidFill>
                <a:latin typeface="+mn-ea"/>
              </a:rPr>
              <a:t>2015182051	</a:t>
            </a:r>
            <a:r>
              <a:rPr lang="ko-KR" altLang="en-US" sz="3359">
                <a:solidFill>
                  <a:schemeClr val="tx1"/>
                </a:solidFill>
                <a:latin typeface="+mn-ea"/>
              </a:rPr>
              <a:t>송창호</a:t>
            </a:r>
            <a:endParaRPr lang="ko-KR" altLang="en-US" sz="3359">
              <a:solidFill>
                <a:schemeClr val="tx1"/>
              </a:solidFill>
              <a:latin typeface="+mn-ea"/>
            </a:endParaRPr>
          </a:p>
          <a:p>
            <a:pPr>
              <a:lnSpc>
                <a:spcPct val="80000"/>
              </a:lnSpc>
              <a:defRPr lang="ko-KR" altLang="en-US"/>
            </a:pPr>
            <a:r>
              <a:rPr lang="en-US" altLang="ko-KR" sz="3359">
                <a:solidFill>
                  <a:schemeClr val="tx1"/>
                </a:solidFill>
                <a:latin typeface="+mn-ea"/>
              </a:rPr>
              <a:t>2015180046	</a:t>
            </a:r>
            <a:r>
              <a:rPr lang="ko-KR" altLang="en-US" sz="3359">
                <a:solidFill>
                  <a:schemeClr val="tx1"/>
                </a:solidFill>
                <a:latin typeface="+mn-ea"/>
              </a:rPr>
              <a:t>강성모</a:t>
            </a:r>
            <a:endParaRPr lang="ko-KR" altLang="en-US" sz="3359">
              <a:solidFill>
                <a:schemeClr val="tx1"/>
              </a:solidFill>
              <a:latin typeface="+mn-ea"/>
            </a:endParaRPr>
          </a:p>
          <a:p>
            <a:pPr>
              <a:lnSpc>
                <a:spcPct val="80000"/>
              </a:lnSpc>
              <a:defRPr lang="ko-KR" altLang="en-US"/>
            </a:pPr>
            <a:r>
              <a:rPr lang="en-US" altLang="ko-KR" sz="3359">
                <a:solidFill>
                  <a:schemeClr val="tx1"/>
                </a:solidFill>
                <a:latin typeface="+mn-ea"/>
              </a:rPr>
              <a:t>2015180056	</a:t>
            </a:r>
            <a:r>
              <a:rPr lang="ko-KR" altLang="en-US" sz="3359">
                <a:solidFill>
                  <a:schemeClr val="tx1"/>
                </a:solidFill>
                <a:latin typeface="+mn-ea"/>
              </a:rPr>
              <a:t>임장빈</a:t>
            </a:r>
            <a:endParaRPr lang="ko-KR" altLang="en-US" sz="3359">
              <a:solidFill>
                <a:schemeClr val="tx1"/>
              </a:solidFill>
              <a:latin typeface="+mn-ea"/>
            </a:endParaRPr>
          </a:p>
          <a:p>
            <a:pPr>
              <a:lnSpc>
                <a:spcPct val="80000"/>
              </a:lnSpc>
              <a:defRPr lang="ko-KR" altLang="en-US"/>
            </a:pPr>
            <a:endParaRPr lang="ko-KR" altLang="en-US"/>
          </a:p>
          <a:p>
            <a:pPr>
              <a:lnSpc>
                <a:spcPct val="80000"/>
              </a:lnSpc>
              <a:defRPr lang="ko-KR" altLang="en-US"/>
            </a:pPr>
            <a:endParaRPr lang="ko-KR" altLang="en-US"/>
          </a:p>
          <a:p>
            <a:pPr>
              <a:lnSpc>
                <a:spcPct val="80000"/>
              </a:lnSpc>
              <a:defRPr lang="ko-KR" altLang="en-US"/>
            </a:pPr>
            <a:endParaRPr lang="ko-KR" altLang="en-US"/>
          </a:p>
          <a:p>
            <a:pPr>
              <a:lnSpc>
                <a:spcPct val="80000"/>
              </a:lnSpc>
              <a:defRPr lang="ko-KR" altLang="en-US"/>
            </a:pPr>
            <a:endParaRPr lang="ko-KR" altLang="en-US"/>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800C6A38-4290-41DD-B95C-4155372FD4AF}" type="slidenum">
              <a:rPr lang="en-US" altLang="en-US" sz="2000">
                <a:solidFill>
                  <a:srgbClr val="0000ff"/>
                </a:solidFill>
              </a:rPr>
              <a:pPr lvl="0">
                <a:defRPr lang="ko-KR" altLang="en-US"/>
              </a:pPr>
              <a:t>1</a:t>
            </a:fld>
            <a:endParaRPr lang="en-US" altLang="en-US" sz="2000">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en-US" altLang="ko-KR">
                <a:ln w="19050" cap="flat" cmpd="sng" algn="ctr">
                  <a:solidFill>
                    <a:schemeClr val="accent1">
                      <a:shade val="20000"/>
                    </a:schemeClr>
                  </a:solidFill>
                  <a:prstDash val="solid"/>
                  <a:round/>
                </a:ln>
                <a:solidFill>
                  <a:schemeClr val="accent1"/>
                </a:solidFill>
              </a:rPr>
              <a:t>UHD </a:t>
            </a:r>
            <a:r>
              <a:rPr lang="ko-KR" altLang="en-US">
                <a:ln w="19050" cap="flat" cmpd="sng" algn="ctr">
                  <a:solidFill>
                    <a:schemeClr val="accent1">
                      <a:shade val="20000"/>
                    </a:schemeClr>
                  </a:solidFill>
                  <a:prstDash val="solid"/>
                  <a:round/>
                </a:ln>
                <a:solidFill>
                  <a:schemeClr val="accent1"/>
                </a:solidFill>
              </a:rPr>
              <a:t>방송</a:t>
            </a:r>
            <a:r>
              <a:rPr lang="en-US" altLang="ko-KR">
                <a:ln w="19050" cap="flat" cmpd="sng" algn="ctr">
                  <a:solidFill>
                    <a:schemeClr val="accent1">
                      <a:shade val="20000"/>
                    </a:schemeClr>
                  </a:solidFill>
                  <a:prstDash val="solid"/>
                  <a:round/>
                </a:ln>
                <a:solidFill>
                  <a:schemeClr val="accent1"/>
                </a:solidFill>
              </a:rPr>
              <a:t> </a:t>
            </a:r>
            <a:r>
              <a:rPr lang="ko-KR" altLang="en-US">
                <a:ln w="19050" cap="flat" cmpd="sng" algn="ctr">
                  <a:solidFill>
                    <a:schemeClr val="accent1">
                      <a:shade val="20000"/>
                    </a:schemeClr>
                  </a:solidFill>
                  <a:prstDash val="solid"/>
                  <a:round/>
                </a:ln>
                <a:solidFill>
                  <a:schemeClr val="accent1"/>
                </a:solidFill>
              </a:rPr>
              <a:t>표준 선정</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en-US" sz="2000"/>
              <a:t>한국정보통신기술협회(TTA)가 표준총회에서 ‘지상파 UHDTV 방송 송수신 정합’ 표준을 미국식(ATSC 3.0) 표준안으로 채택</a:t>
            </a:r>
            <a:endParaRPr lang="ko-KR" altLang="en-US" sz="2000"/>
          </a:p>
          <a:p>
            <a:pPr>
              <a:defRPr lang="ko-KR" altLang="en-US"/>
            </a:pPr>
            <a:r>
              <a:rPr lang="ko-KR" altLang="en-US" sz="2000"/>
              <a:t>DVB-T2와 ATSC 3.0 두 가지 표준을 비교해서 기술적 측면과 경제적 측면, 방송서비스적 측면에서의 조사 결과를 통해 국내 지상파 UHD 방송표준방식으로 ATSC 3.0 표준이 적합함이 드러남</a:t>
            </a:r>
            <a:endParaRPr lang="ko-KR" altLang="en-US" sz="2000"/>
          </a:p>
          <a:p>
            <a:pPr>
              <a:defRPr lang="ko-KR" altLang="en-US"/>
            </a:pPr>
            <a:r>
              <a:rPr lang="ko-KR" altLang="en-US" sz="2000"/>
              <a:t>아직 해결해야할 문제들이 있음.</a:t>
            </a:r>
            <a:endParaRPr lang="ko-KR" altLang="en-US" sz="2000"/>
          </a:p>
          <a:p>
            <a:pPr>
              <a:buNone/>
              <a:defRPr lang="ko-KR" altLang="en-US"/>
            </a:pPr>
            <a:r>
              <a:rPr lang="ko-KR" altLang="en-US" sz="2000"/>
              <a:t>1. 안테나 내장 </a:t>
            </a:r>
            <a:r>
              <a:rPr lang="en-US" altLang="ko-KR" sz="2000"/>
              <a:t>TV</a:t>
            </a:r>
            <a:endParaRPr lang="en-US" altLang="ko-KR" sz="2000"/>
          </a:p>
          <a:p>
            <a:pPr>
              <a:buNone/>
              <a:defRPr lang="ko-KR" altLang="en-US"/>
            </a:pPr>
            <a:r>
              <a:rPr lang="ko-KR" altLang="en-US" sz="2000"/>
              <a:t>	</a:t>
            </a:r>
            <a:r>
              <a:rPr lang="en-US" altLang="ko-KR" sz="2000"/>
              <a:t>TV의 안테나 내장은 향후 지상파 UHD 본방송이 실시되면서, 필수적인 요소로 인식</a:t>
            </a:r>
            <a:endParaRPr lang="en-US" altLang="ko-KR" sz="2000"/>
          </a:p>
          <a:p>
            <a:pPr>
              <a:buNone/>
              <a:defRPr lang="ko-KR" altLang="en-US"/>
            </a:pPr>
            <a:r>
              <a:rPr lang="ko-KR" altLang="en-US" sz="2000"/>
              <a:t>2. 컨텐츠 보호</a:t>
            </a:r>
            <a:endParaRPr lang="ko-KR" altLang="en-US" sz="2000"/>
          </a:p>
          <a:p>
            <a:pPr>
              <a:buNone/>
              <a:defRPr lang="ko-KR" altLang="en-US"/>
            </a:pPr>
            <a:r>
              <a:rPr lang="ko-KR" altLang="en-US" sz="2000"/>
              <a:t>	HD 방송의 경우 이렇다 할 컨텐츠 보호시스템이 마련되지 않아 무분별하게 컨텐츠의 침해가 있어왔다. 이를 타계하고자 방송사에서는 UHD 컨텐츠를 위한 최소한의 보호시스템 마련을 구상 중에 있다.</a:t>
            </a:r>
            <a:endParaRPr lang="ko-KR" altLang="en-US"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10</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케이블 방송</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en-US" sz="2000"/>
              <a:t>광동축망(</a:t>
            </a:r>
            <a:r>
              <a:rPr lang="en-US" altLang="ko-KR" sz="2000"/>
              <a:t>HFC)</a:t>
            </a:r>
            <a:r>
              <a:rPr lang="ko-KR" altLang="en-US" sz="2000"/>
              <a:t>을 통해 </a:t>
            </a:r>
            <a:r>
              <a:rPr lang="en-US" altLang="ko-KR" sz="2000"/>
              <a:t>TV</a:t>
            </a:r>
            <a:r>
              <a:rPr lang="ko-KR" altLang="en-US" sz="2000"/>
              <a:t>까지 프로그램을 직접 전송하므로 난시청 지역이나 조건에 상관없이 화면을 볼 수 있다.</a:t>
            </a:r>
            <a:endParaRPr lang="ko-KR" altLang="en-US" sz="2000"/>
          </a:p>
          <a:p>
            <a:pPr>
              <a:defRPr lang="ko-KR" altLang="en-US"/>
            </a:pPr>
            <a:r>
              <a:rPr lang="ko-KR" altLang="en-US" sz="2000"/>
              <a:t>디지털 CATV는 TV 외에 셋톱박스라는 별도의 장치가 필요하다.</a:t>
            </a:r>
            <a:endParaRPr lang="ko-KR" altLang="en-US" sz="2000"/>
          </a:p>
          <a:p>
            <a:pPr>
              <a:defRPr lang="ko-KR" altLang="en-US"/>
            </a:pPr>
            <a:r>
              <a:rPr lang="ko-KR" altLang="en-US" sz="2000"/>
              <a:t>동축케이블을 셋톱박스에 연결하고, 셋톱에서 TV로 A/V케이블(HDMI같은)을 연결해야 한다.</a:t>
            </a:r>
            <a:endParaRPr lang="ko-KR" altLang="en-US" sz="2000"/>
          </a:p>
          <a:p>
            <a:pPr>
              <a:defRPr lang="ko-KR" altLang="en-US"/>
            </a:pPr>
            <a:r>
              <a:rPr lang="ko-KR" altLang="en-US" sz="2000"/>
              <a:t>신호 형식이 지상파와 다르고 암호도 걸려있어서 셋톱박스가 신호를 해석해줘야 한다.</a:t>
            </a:r>
            <a:endParaRPr lang="ko-KR" altLang="en-US" sz="2000"/>
          </a:p>
          <a:p>
            <a:pPr>
              <a:defRPr lang="ko-KR" altLang="en-US"/>
            </a:pPr>
            <a:r>
              <a:rPr lang="ko-KR" altLang="en-US" sz="2000"/>
              <a:t>CJ헬로비전, T브로드, C&amp;M, 현대HCN 등이 있다.</a:t>
            </a:r>
            <a:endParaRPr lang="ko-KR" altLang="en-US" sz="2000"/>
          </a:p>
          <a:p>
            <a:pPr>
              <a:buFont typeface="Arial"/>
              <a:buChar char="•"/>
              <a:defRPr lang="ko-KR" altLang="en-US"/>
            </a:pPr>
            <a:r>
              <a:rPr lang="ko-KR" altLang="en-US" sz="2000"/>
              <a:t>프로그램을 제공하는 회사인 </a:t>
            </a:r>
            <a:r>
              <a:rPr lang="en-US" altLang="ko-KR" sz="2000"/>
              <a:t>PP</a:t>
            </a:r>
            <a:r>
              <a:rPr lang="ko-KR" altLang="en-US" sz="2000"/>
              <a:t>와 </a:t>
            </a:r>
            <a:r>
              <a:rPr lang="en-US" altLang="ko-KR" sz="2000"/>
              <a:t>PP</a:t>
            </a:r>
            <a:r>
              <a:rPr lang="ko-KR" altLang="en-US" sz="2000"/>
              <a:t>가 프로그램을 전송하는</a:t>
            </a:r>
            <a:r>
              <a:rPr lang="en-US" altLang="ko-KR" sz="2000"/>
              <a:t> </a:t>
            </a:r>
            <a:r>
              <a:rPr lang="ko-KR" altLang="en-US" sz="2000"/>
              <a:t>회사</a:t>
            </a:r>
            <a:r>
              <a:rPr lang="en-US" altLang="ko-KR" sz="2000"/>
              <a:t>(SO)</a:t>
            </a:r>
            <a:r>
              <a:rPr lang="ko-KR" altLang="en-US" sz="2000"/>
              <a:t>가</a:t>
            </a:r>
            <a:r>
              <a:rPr lang="en-US" altLang="ko-KR" sz="2000"/>
              <a:t> </a:t>
            </a:r>
            <a:r>
              <a:rPr lang="ko-KR" altLang="en-US" sz="2000"/>
              <a:t>구분되어 있다.</a:t>
            </a:r>
            <a:r>
              <a:rPr lang="en-US" altLang="ko-KR" sz="2000"/>
              <a:t>(</a:t>
            </a:r>
            <a:r>
              <a:rPr lang="ko-KR" altLang="en-US" sz="2000"/>
              <a:t>지상파는 프로그램을 만드는 회사가 전송</a:t>
            </a:r>
            <a:r>
              <a:rPr lang="en-US" altLang="ko-KR" sz="2000"/>
              <a:t>)</a:t>
            </a:r>
            <a:endParaRPr lang="en-US" altLang="ko-KR"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11</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케이블 방송의 장점</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en-US" sz="2000"/>
              <a:t>다채널 전문방송</a:t>
            </a:r>
            <a:endParaRPr lang="ko-KR" altLang="en-US" sz="2000"/>
          </a:p>
          <a:p>
            <a:pPr lvl="1">
              <a:defRPr lang="ko-KR" altLang="en-US"/>
            </a:pPr>
            <a:r>
              <a:rPr lang="ko-KR" altLang="en-US" sz="2000"/>
              <a:t>다양한 분야의 전문 방송에서부터 지상파, 해외위성방송까지 시청할 수 있다.</a:t>
            </a:r>
            <a:endParaRPr lang="ko-KR" altLang="en-US" sz="2000"/>
          </a:p>
          <a:p>
            <a:pPr lvl="1">
              <a:defRPr lang="ko-KR" altLang="en-US"/>
            </a:pPr>
            <a:endParaRPr lang="ko-KR" altLang="en-US" sz="2000"/>
          </a:p>
          <a:p>
            <a:pPr>
              <a:defRPr lang="ko-KR" altLang="en-US"/>
            </a:pPr>
            <a:r>
              <a:rPr lang="ko-KR" altLang="en-US" sz="2000"/>
              <a:t>선명한 화질 깨끗한 음질</a:t>
            </a:r>
            <a:endParaRPr lang="ko-KR" altLang="en-US" sz="2000"/>
          </a:p>
          <a:p>
            <a:pPr lvl="1">
              <a:defRPr lang="ko-KR" altLang="en-US"/>
            </a:pPr>
            <a:r>
              <a:rPr lang="ko-KR" altLang="en-US" sz="2000"/>
              <a:t>초고속 광케이블(</a:t>
            </a:r>
            <a:r>
              <a:rPr lang="en-US" altLang="ko-KR" sz="2000"/>
              <a:t>HFC)</a:t>
            </a:r>
            <a:r>
              <a:rPr lang="ko-KR" altLang="en-US" sz="2000"/>
              <a:t>을 통해 가정에 직접 전송됨으로써 난시청 해소와 선명한 화질, 깨끗한 음질의 고품질 서비스 제공함</a:t>
            </a:r>
            <a:endParaRPr lang="ko-KR" altLang="en-US" sz="2000"/>
          </a:p>
          <a:p>
            <a:pPr>
              <a:defRPr lang="ko-KR" altLang="en-US"/>
            </a:pPr>
            <a:endParaRPr lang="ko-KR" altLang="en-US" sz="2000"/>
          </a:p>
          <a:p>
            <a:pPr>
              <a:defRPr lang="ko-KR" altLang="en-US"/>
            </a:pPr>
            <a:r>
              <a:rPr lang="ko-KR" altLang="en-US" sz="2000"/>
              <a:t>지역밀착 미디어</a:t>
            </a:r>
            <a:endParaRPr lang="ko-KR" altLang="en-US" sz="2000"/>
          </a:p>
          <a:p>
            <a:pPr lvl="1">
              <a:defRPr lang="ko-KR" altLang="en-US"/>
            </a:pPr>
            <a:r>
              <a:rPr lang="ko-KR" altLang="en-US" sz="2000"/>
              <a:t>지역 뉴스 및 생활 정보를 발빠르게 제공하는 유일한 지역정보 매체</a:t>
            </a:r>
            <a:endParaRPr lang="ko-KR" altLang="en-US"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12</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케이블 방송의 사업 구조</a:t>
            </a:r>
            <a:endParaRPr lang="ko-KR" altLang="en-US">
              <a:solidFill>
                <a:schemeClr val="accent1"/>
              </a:solidFill>
            </a:endParaRPr>
          </a:p>
        </p:txBody>
      </p:sp>
      <p:sp>
        <p:nvSpPr>
          <p:cNvPr id="3" name="내용 개체 틀 2"/>
          <p:cNvSpPr>
            <a:spLocks noGrp="1"/>
          </p:cNvSpPr>
          <p:nvPr>
            <p:ph idx="1"/>
          </p:nvPr>
        </p:nvSpPr>
        <p:spPr>
          <a:xfrm>
            <a:off x="457200" y="1196721"/>
            <a:ext cx="8229600" cy="4929442"/>
          </a:xfrm>
        </p:spPr>
        <p:txBody>
          <a:bodyPr>
            <a:noAutofit/>
          </a:bodyPr>
          <a:lstStyle/>
          <a:p>
            <a:pPr>
              <a:defRPr lang="ko-KR" altLang="en-US"/>
            </a:pPr>
            <a:r>
              <a:rPr lang="ko-KR" altLang="en-US" sz="2000"/>
              <a:t>SO(System Operator, 종합유선방송사업자) – 케이블TV 가입자에게 PP가 만든 프로그램을 케이블 망을 통해 방송. </a:t>
            </a:r>
            <a:endParaRPr lang="ko-KR" altLang="en-US" sz="2000"/>
          </a:p>
          <a:p>
            <a:pPr>
              <a:defRPr lang="ko-KR" altLang="en-US"/>
            </a:pPr>
            <a:r>
              <a:rPr lang="ko-KR" altLang="en-US" sz="2000"/>
              <a:t>PP(Program Provider, 방송채널사용사업자) – 케이블TV 프로그램을 제작/구매하여 SO를 통해서 송출.</a:t>
            </a:r>
            <a:endParaRPr lang="ko-KR" altLang="en-US" sz="2000"/>
          </a:p>
          <a:p>
            <a:pPr>
              <a:defRPr lang="ko-KR" altLang="en-US"/>
            </a:pPr>
            <a:r>
              <a:rPr lang="ko-KR" altLang="en-US" sz="2000"/>
              <a:t> NO(Network Operator, 전송망 사업자) – 케이블망을 통해 SO와 케이블TV 가입자 사이를 연결. </a:t>
            </a:r>
            <a:r>
              <a:rPr lang="en-US" altLang="ko-KR" sz="2000"/>
              <a:t>SO</a:t>
            </a:r>
            <a:r>
              <a:rPr lang="ko-KR" altLang="en-US" sz="2000"/>
              <a:t>가 자체 전송망 구축하면서 하락세</a:t>
            </a:r>
            <a:endParaRPr lang="ko-KR" altLang="en-US" sz="2000"/>
          </a:p>
        </p:txBody>
      </p:sp>
      <p:pic>
        <p:nvPicPr>
          <p:cNvPr id="4" name="그림 3"/>
          <p:cNvPicPr>
            <a:picLocks noChangeAspect="1"/>
          </p:cNvPicPr>
          <p:nvPr/>
        </p:nvPicPr>
        <p:blipFill rotWithShape="1">
          <a:blip r:embed="rId2"/>
          <a:stretch>
            <a:fillRect/>
          </a:stretch>
        </p:blipFill>
        <p:spPr>
          <a:xfrm>
            <a:off x="755522" y="3429000"/>
            <a:ext cx="7931277" cy="3429000"/>
          </a:xfrm>
          <a:prstGeom prst="rect">
            <a:avLst/>
          </a:prstGeom>
        </p:spPr>
      </p:pic>
      <p:sp>
        <p:nvSpPr>
          <p:cNvPr id="6"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13</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en-US" altLang="ko-KR">
                <a:ln w="19050" cap="flat" cmpd="sng" algn="ctr">
                  <a:solidFill>
                    <a:schemeClr val="accent1">
                      <a:shade val="20000"/>
                    </a:schemeClr>
                  </a:solidFill>
                  <a:prstDash val="solid"/>
                  <a:round/>
                </a:ln>
                <a:solidFill>
                  <a:schemeClr val="accent1"/>
                </a:solidFill>
              </a:rPr>
              <a:t>PP</a:t>
            </a:r>
            <a:r>
              <a:rPr lang="ko-KR" altLang="en-US">
                <a:ln w="19050" cap="flat" cmpd="sng" algn="ctr">
                  <a:solidFill>
                    <a:schemeClr val="accent1">
                      <a:shade val="20000"/>
                    </a:schemeClr>
                  </a:solidFill>
                  <a:prstDash val="solid"/>
                  <a:round/>
                </a:ln>
                <a:solidFill>
                  <a:schemeClr val="accent1"/>
                </a:solidFill>
              </a:rPr>
              <a:t>와 </a:t>
            </a:r>
            <a:r>
              <a:rPr lang="en-US" altLang="ko-KR">
                <a:ln w="19050" cap="flat" cmpd="sng" algn="ctr">
                  <a:solidFill>
                    <a:schemeClr val="accent1">
                      <a:shade val="20000"/>
                    </a:schemeClr>
                  </a:solidFill>
                  <a:prstDash val="solid"/>
                  <a:round/>
                </a:ln>
                <a:solidFill>
                  <a:schemeClr val="accent1"/>
                </a:solidFill>
              </a:rPr>
              <a:t>SO</a:t>
            </a:r>
            <a:r>
              <a:rPr lang="ko-KR" altLang="en-US">
                <a:ln w="19050" cap="flat" cmpd="sng" algn="ctr">
                  <a:solidFill>
                    <a:schemeClr val="accent1">
                      <a:shade val="20000"/>
                    </a:schemeClr>
                  </a:solidFill>
                  <a:prstDash val="solid"/>
                  <a:round/>
                </a:ln>
                <a:solidFill>
                  <a:schemeClr val="accent1"/>
                </a:solidFill>
              </a:rPr>
              <a:t>의 관계</a:t>
            </a:r>
            <a:endParaRPr lang="ko-KR" altLang="en-US">
              <a:solidFill>
                <a:schemeClr val="accent1"/>
              </a:solidFill>
            </a:endParaRPr>
          </a:p>
        </p:txBody>
      </p:sp>
      <p:sp>
        <p:nvSpPr>
          <p:cNvPr id="3" name="내용 개체 틀 2"/>
          <p:cNvSpPr>
            <a:spLocks noGrp="1"/>
          </p:cNvSpPr>
          <p:nvPr>
            <p:ph idx="1"/>
          </p:nvPr>
        </p:nvSpPr>
        <p:spPr>
          <a:xfrm>
            <a:off x="457200" y="1268729"/>
            <a:ext cx="8229600" cy="4857433"/>
          </a:xfrm>
        </p:spPr>
        <p:txBody>
          <a:bodyPr>
            <a:noAutofit/>
          </a:bodyPr>
          <a:lstStyle/>
          <a:p>
            <a:pPr>
              <a:buFont typeface="Arial"/>
              <a:buChar char="•"/>
              <a:defRPr lang="ko-KR" altLang="en-US"/>
            </a:pPr>
            <a:r>
              <a:rPr lang="en-US" altLang="ko-KR" sz="2000"/>
              <a:t>SO</a:t>
            </a:r>
            <a:r>
              <a:rPr lang="ko-KR" altLang="en-US" sz="2000"/>
              <a:t>가 어떤 </a:t>
            </a:r>
            <a:r>
              <a:rPr lang="en-US" altLang="ko-KR" sz="2000"/>
              <a:t>PP</a:t>
            </a:r>
            <a:r>
              <a:rPr lang="ko-KR" altLang="en-US" sz="2000"/>
              <a:t>를 송출할지에 대한 권리를 가지고 있기 때문에 갑의 위치에 있음</a:t>
            </a:r>
            <a:endParaRPr lang="ko-KR" altLang="en-US" sz="2000"/>
          </a:p>
          <a:p>
            <a:pPr>
              <a:buFont typeface="Arial"/>
              <a:buChar char="•"/>
              <a:defRPr lang="ko-KR" altLang="en-US"/>
            </a:pPr>
            <a:r>
              <a:rPr lang="en-US" altLang="ko-KR" sz="2000"/>
              <a:t> PP</a:t>
            </a:r>
            <a:r>
              <a:rPr lang="ko-KR" altLang="en-US" sz="2000"/>
              <a:t>는 각각의 매체에 맞는 형태로 콘텐츠를 가공해서 보낼 수 있어서 그저 무시할 수는 없음 </a:t>
            </a:r>
            <a:r>
              <a:rPr lang="en-US" altLang="ko-KR" sz="2000"/>
              <a:t> (SO, Sky Life, IPTV, DMB </a:t>
            </a:r>
            <a:r>
              <a:rPr lang="ko-KR" altLang="en-US" sz="2000"/>
              <a:t>등</a:t>
            </a:r>
            <a:r>
              <a:rPr lang="en-US" altLang="ko-KR" sz="2000"/>
              <a:t>) </a:t>
            </a:r>
            <a:endParaRPr lang="en-US" altLang="ko-KR" sz="2000"/>
          </a:p>
          <a:p>
            <a:pPr>
              <a:buFont typeface="Arial"/>
              <a:buChar char="•"/>
              <a:defRPr lang="ko-KR" altLang="en-US"/>
            </a:pPr>
            <a:r>
              <a:rPr lang="ko-KR" altLang="en-US" sz="2000"/>
              <a:t>현재는 SO의 독점구도가 깨져서 이전처럼 PP가 케이블TV시장에서 SO의 채널 편성에 목을 맬 필요가 상대적으로 줄어들었을뿐만 아니라, 케이블TV 이외의 다른 매체로도 수익원을 다변화할 수 있는 기회가 생겨나고 있기 때문</a:t>
            </a:r>
            <a:endParaRPr lang="ko-KR" altLang="en-US" sz="2000"/>
          </a:p>
        </p:txBody>
      </p:sp>
      <p:pic>
        <p:nvPicPr>
          <p:cNvPr id="4" name="그림 3"/>
          <p:cNvPicPr>
            <a:picLocks noChangeAspect="1"/>
          </p:cNvPicPr>
          <p:nvPr/>
        </p:nvPicPr>
        <p:blipFill rotWithShape="1">
          <a:blip r:embed="rId2"/>
          <a:stretch>
            <a:fillRect/>
          </a:stretch>
        </p:blipFill>
        <p:spPr>
          <a:xfrm>
            <a:off x="899540" y="3933063"/>
            <a:ext cx="7560946" cy="2924937"/>
          </a:xfrm>
          <a:prstGeom prst="rect">
            <a:avLst/>
          </a:prstGeom>
        </p:spPr>
      </p:pic>
      <p:sp>
        <p:nvSpPr>
          <p:cNvPr id="6"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14</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위성 방송</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en-US" sz="2000"/>
              <a:t>위성방송은 적도 상공 약 35.786km에 있는 정지위성에 중계기를 설치해, 지구에서 송신한 전파를 수신한 후 별도의 주파수로 변환해 지구상으로 향해서 재발송신해 그 전파를 시청자·청취자가 안테나로 수신하는 방송이다. 정지궤도에서는 지구의 거의 반구가 보이기 때문에 광범위한 수신이 가능하다.</a:t>
            </a:r>
            <a:endParaRPr lang="ko-KR" altLang="en-US" sz="2000"/>
          </a:p>
        </p:txBody>
      </p:sp>
      <p:pic>
        <p:nvPicPr>
          <p:cNvPr id="4" name="그림 3"/>
          <p:cNvPicPr/>
          <p:nvPr/>
        </p:nvPicPr>
        <p:blipFill rotWithShape="1">
          <a:blip r:embed="rId2"/>
          <a:stretch>
            <a:fillRect/>
          </a:stretch>
        </p:blipFill>
        <p:spPr>
          <a:xfrm>
            <a:off x="1403604" y="3212973"/>
            <a:ext cx="6840856" cy="3645027"/>
          </a:xfrm>
          <a:prstGeom prst="rect">
            <a:avLst/>
          </a:prstGeom>
        </p:spPr>
      </p:pic>
      <p:sp>
        <p:nvSpPr>
          <p:cNvPr id="6"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15</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위성 방송의 특징</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buFont typeface="Arial"/>
              <a:buChar char="•"/>
              <a:defRPr lang="ko-KR" altLang="en-US"/>
            </a:pPr>
            <a:r>
              <a:rPr lang="ko-KR" altLang="en-US" sz="2000"/>
              <a:t>한 위성이 전역에 걸쳐 고른 방송 서비스를 제공하여 지역 구분 없이 동일한 방송 서비스를 제공</a:t>
            </a:r>
            <a:endParaRPr lang="ko-KR" altLang="en-US" sz="2000"/>
          </a:p>
          <a:p>
            <a:pPr>
              <a:buFont typeface="Arial"/>
              <a:buChar char="•"/>
              <a:defRPr lang="ko-KR" altLang="en-US"/>
            </a:pPr>
            <a:r>
              <a:rPr lang="ko-KR" altLang="en-US" sz="2000"/>
              <a:t>우주 공간에 위성이 위치해서 전파가 산악이나 고층 빌딩에 차단 되는 일이 적어 난시청 문제 축소</a:t>
            </a:r>
            <a:endParaRPr lang="ko-KR" altLang="en-US" sz="2000"/>
          </a:p>
          <a:p>
            <a:pPr>
              <a:buFont typeface="Arial"/>
              <a:buChar char="•"/>
              <a:defRPr lang="ko-KR" altLang="en-US"/>
            </a:pPr>
            <a:r>
              <a:rPr lang="en-US" altLang="ko-KR" sz="2000"/>
              <a:t> </a:t>
            </a:r>
            <a:r>
              <a:rPr lang="ko-KR" altLang="en-US" sz="2000"/>
              <a:t>지역마다 기지국을 세우는 것이 아니라 경제적</a:t>
            </a:r>
            <a:endParaRPr lang="ko-KR" altLang="en-US" sz="2000"/>
          </a:p>
          <a:p>
            <a:pPr>
              <a:buFont typeface="Arial"/>
              <a:buChar char="•"/>
              <a:defRPr lang="ko-KR" altLang="en-US"/>
            </a:pPr>
            <a:r>
              <a:rPr lang="en-US" altLang="ko-KR" sz="2000"/>
              <a:t> </a:t>
            </a:r>
            <a:r>
              <a:rPr lang="ko-KR" altLang="en-US" sz="2000"/>
              <a:t>넓은 주파수 대역을 가지고 있어서 </a:t>
            </a:r>
            <a:r>
              <a:rPr lang="en-US" altLang="ko-KR" sz="2000"/>
              <a:t>TV</a:t>
            </a:r>
            <a:r>
              <a:rPr lang="ko-KR" altLang="en-US" sz="2000"/>
              <a:t>방송 외에 새로운 방송 서비스 제공</a:t>
            </a:r>
            <a:endParaRPr lang="ko-KR" altLang="en-US" sz="2000"/>
          </a:p>
          <a:p>
            <a:pPr>
              <a:buFont typeface="Arial"/>
              <a:buChar char="•"/>
              <a:defRPr lang="ko-KR" altLang="en-US"/>
            </a:pPr>
            <a:r>
              <a:rPr lang="en-US" altLang="ko-KR" sz="2000"/>
              <a:t> </a:t>
            </a:r>
            <a:r>
              <a:rPr lang="ko-KR" altLang="en-US" sz="2000"/>
              <a:t>지상의 재해에 영향을 받는 일이 적음</a:t>
            </a:r>
            <a:endParaRPr lang="ko-KR" altLang="en-US" sz="2000"/>
          </a:p>
          <a:p>
            <a:pPr>
              <a:buFont typeface="Arial"/>
              <a:buChar char="•"/>
              <a:defRPr lang="ko-KR" altLang="en-US"/>
            </a:pPr>
            <a:r>
              <a:rPr lang="en-US" altLang="ko-KR" sz="2000"/>
              <a:t> </a:t>
            </a:r>
            <a:r>
              <a:rPr lang="ko-KR" altLang="en-US" sz="2000"/>
              <a:t>위성의 고장 시에 수리하기에 어려움을 겪음</a:t>
            </a:r>
            <a:endParaRPr lang="ko-KR" altLang="en-US" sz="2000"/>
          </a:p>
          <a:p>
            <a:pPr>
              <a:buFont typeface="Arial"/>
              <a:buChar char="•"/>
              <a:defRPr lang="ko-KR" altLang="en-US"/>
            </a:pPr>
            <a:r>
              <a:rPr lang="en-US" altLang="ko-KR" sz="2000"/>
              <a:t> </a:t>
            </a:r>
            <a:r>
              <a:rPr lang="ko-KR" altLang="en-US" sz="2000"/>
              <a:t>전파 거리가 길어서 전파 손실이 커지므로 고출력 송신기와 수신을 위한 장비가</a:t>
            </a:r>
            <a:r>
              <a:rPr lang="en-US" altLang="ko-KR" sz="2000"/>
              <a:t> </a:t>
            </a:r>
            <a:r>
              <a:rPr lang="ko-KR" altLang="en-US" sz="2000"/>
              <a:t>필요해 비용이 소비됨</a:t>
            </a:r>
            <a:endParaRPr lang="ko-KR" altLang="en-US"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16</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케이블 </a:t>
            </a:r>
            <a:r>
              <a:rPr lang="en-US" altLang="ko-KR">
                <a:ln w="19050" cap="flat" cmpd="sng" algn="ctr">
                  <a:solidFill>
                    <a:schemeClr val="accent1">
                      <a:shade val="20000"/>
                    </a:schemeClr>
                  </a:solidFill>
                  <a:prstDash val="solid"/>
                  <a:round/>
                </a:ln>
                <a:solidFill>
                  <a:schemeClr val="accent1"/>
                </a:solidFill>
              </a:rPr>
              <a:t>TV vs IP TV vs </a:t>
            </a:r>
            <a:r>
              <a:rPr lang="ko-KR" altLang="en-US">
                <a:ln w="19050" cap="flat" cmpd="sng" algn="ctr">
                  <a:solidFill>
                    <a:schemeClr val="accent1">
                      <a:shade val="20000"/>
                    </a:schemeClr>
                  </a:solidFill>
                  <a:prstDash val="solid"/>
                  <a:round/>
                </a:ln>
                <a:solidFill>
                  <a:schemeClr val="accent1"/>
                </a:solidFill>
              </a:rPr>
              <a:t>스마트 </a:t>
            </a:r>
            <a:r>
              <a:rPr lang="en-US" altLang="ko-KR">
                <a:ln w="19050" cap="flat" cmpd="sng" algn="ctr">
                  <a:solidFill>
                    <a:schemeClr val="accent1">
                      <a:shade val="20000"/>
                    </a:schemeClr>
                  </a:solidFill>
                  <a:prstDash val="solid"/>
                  <a:round/>
                </a:ln>
                <a:solidFill>
                  <a:schemeClr val="accent1"/>
                </a:solidFill>
              </a:rPr>
              <a:t>TV</a:t>
            </a:r>
            <a:endParaRPr lang="en-US" altLang="ko-KR">
              <a:solidFill>
                <a:schemeClr val="accent1"/>
              </a:solidFill>
            </a:endParaRPr>
          </a:p>
        </p:txBody>
      </p:sp>
      <p:sp>
        <p:nvSpPr>
          <p:cNvPr id="3" name="내용 개체 틀 2"/>
          <p:cNvSpPr>
            <a:spLocks noGrp="1"/>
          </p:cNvSpPr>
          <p:nvPr>
            <p:ph idx="1"/>
          </p:nvPr>
        </p:nvSpPr>
        <p:spPr>
          <a:xfrm>
            <a:off x="457200" y="1417638"/>
            <a:ext cx="8229600" cy="4708525"/>
          </a:xfrm>
        </p:spPr>
        <p:txBody>
          <a:bodyPr>
            <a:noAutofit/>
          </a:bodyPr>
          <a:lstStyle/>
          <a:p>
            <a:pPr>
              <a:defRPr lang="ko-KR" altLang="en-US"/>
            </a:pPr>
            <a:r>
              <a:rPr lang="ko-KR" altLang="en-US" sz="2000"/>
              <a:t>케이블TV는 공중파 방송국 외의 다양한 방송국에서 전송하는 채널을 함께 볼 수 있다. 채널 수가 많고, 난시청 걱정이 적은 TV다. 씨앤앰, 티브로드, 씨제이핼로비전 등 지역에 따라 다양한 사업자들이 케이블TV를 서비스 중이다.</a:t>
            </a:r>
            <a:endParaRPr lang="ko-KR" altLang="en-US" sz="2000"/>
          </a:p>
          <a:p>
            <a:pPr>
              <a:defRPr lang="ko-KR" altLang="en-US"/>
            </a:pPr>
            <a:r>
              <a:rPr lang="ko-KR" altLang="en-US" sz="2000"/>
              <a:t>IPTV는 인터넷 회선을 통해 디지털 형태의 데이터를 송수신하는데,  이 데이터를 받아 영상과 음성으로 변환해 TV로 전달하는 셋톱박스를 통해 시청자는 IPTV를 시청한다. 인터넷 회선과 디지털 데이터를 이용하기 때문에 원하는 시간에 원하는 프로그램만 볼 수 있는 VOD(주문형비디오) 서비스에 적격이다. KT의 올레TV, SK브로드밴드의 BTV, LG유플러스의 유플러스TV 등이 대표적이다.</a:t>
            </a:r>
            <a:endParaRPr lang="ko-KR" altLang="en-US" sz="2000"/>
          </a:p>
          <a:p>
            <a:pPr>
              <a:defRPr lang="ko-KR" altLang="en-US"/>
            </a:pPr>
            <a:r>
              <a:rPr lang="ko-KR" altLang="en-US" sz="2000"/>
              <a:t>스마트TV는 기본적으로는 지상파 신호를 통해 방송을 시청하지만, 인터넷 회선도 함께 연결해 웹 서핑을 하거나 VOD 서비스도 이용할 수 있으며, 각종 앱(응용프로그램도)을 설치해 기능을 확장할 수도 있다.  삼성전자나, LG전자 등이 완제품 스마트TV를 제조하는 대표적인 업체이며, 애플이나 구글, 다음 등에서는 기존 TV에 추가 장비를 달아 스마트TV를 구현하는 셋톱박스를 판매 중이다.</a:t>
            </a:r>
            <a:endParaRPr lang="ko-KR" altLang="en-US"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17</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케이블 </a:t>
            </a:r>
            <a:r>
              <a:rPr lang="en-US" altLang="ko-KR">
                <a:ln w="19050" cap="flat" cmpd="sng" algn="ctr">
                  <a:solidFill>
                    <a:schemeClr val="accent1">
                      <a:shade val="20000"/>
                    </a:schemeClr>
                  </a:solidFill>
                  <a:prstDash val="solid"/>
                  <a:round/>
                </a:ln>
                <a:solidFill>
                  <a:schemeClr val="accent1"/>
                </a:solidFill>
              </a:rPr>
              <a:t>TV vs IP TV vs </a:t>
            </a:r>
            <a:r>
              <a:rPr lang="ko-KR" altLang="en-US">
                <a:ln w="19050" cap="flat" cmpd="sng" algn="ctr">
                  <a:solidFill>
                    <a:schemeClr val="accent1">
                      <a:shade val="20000"/>
                    </a:schemeClr>
                  </a:solidFill>
                  <a:prstDash val="solid"/>
                  <a:round/>
                </a:ln>
                <a:solidFill>
                  <a:schemeClr val="accent1"/>
                </a:solidFill>
              </a:rPr>
              <a:t>스마트 </a:t>
            </a:r>
            <a:r>
              <a:rPr lang="en-US" altLang="ko-KR">
                <a:ln w="19050" cap="flat" cmpd="sng" algn="ctr">
                  <a:solidFill>
                    <a:schemeClr val="accent1">
                      <a:shade val="20000"/>
                    </a:schemeClr>
                  </a:solidFill>
                  <a:prstDash val="solid"/>
                  <a:round/>
                </a:ln>
                <a:solidFill>
                  <a:schemeClr val="accent1"/>
                </a:solidFill>
              </a:rPr>
              <a:t>TV</a:t>
            </a:r>
            <a:endParaRPr lang="en-US" altLang="ko-KR">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en-US" altLang="ko-KR" sz="2000"/>
              <a:t>케이블TV의 경우, 디지털화가 진행되면서 IPTV 수준의 VOD 서비스가 가능해졌으며, 생활정보나 방송녹화 등의 부가 서비스까지 사용할 수 있게 되었다.</a:t>
            </a:r>
            <a:endParaRPr lang="en-US" altLang="ko-KR" sz="2000"/>
          </a:p>
          <a:p>
            <a:pPr>
              <a:defRPr lang="ko-KR" altLang="en-US"/>
            </a:pPr>
            <a:r>
              <a:rPr lang="en-US" altLang="ko-KR" sz="2000"/>
              <a:t>IPTV의 경우, 초기에는 VOD 서비스가 주력이었지만, 공중파를 비롯한 실시간 방송 역시 본격적으로 시작했다. 케이블TV 못지 않은 다양한 실시간 채널을 서비스하고 있다. 여기에 간단한 게임이나 학습 콘텐츠용 앱을 설치하는 기능 역시 속속 추가하는 중이라 스마트TV와의 차이점도 줄어들고 있다.</a:t>
            </a:r>
            <a:endParaRPr lang="en-US" altLang="ko-KR" sz="2000"/>
          </a:p>
          <a:p>
            <a:pPr>
              <a:defRPr lang="ko-KR" altLang="en-US"/>
            </a:pPr>
            <a:r>
              <a:rPr lang="en-US" altLang="ko-KR" sz="2000"/>
              <a:t>본래부터 복합적인 요소가 강했던 스마트TV도 IPTV나 케이블TV와의 차이점이 점점 줄어들 것으로 예측된다. 이론적으로는 스마트TV에 앱만 설치하면 얼마든지 IPTV나 케이블TV용으로만 공급되던 채널을 스마트TV로도 시청할 수 있기 때문이다. </a:t>
            </a:r>
            <a:endParaRPr lang="en-US" altLang="ko-KR"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18</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케이블 </a:t>
            </a:r>
            <a:r>
              <a:rPr lang="en-US" altLang="ko-KR">
                <a:ln w="19050" cap="flat" cmpd="sng" algn="ctr">
                  <a:solidFill>
                    <a:schemeClr val="accent1">
                      <a:shade val="20000"/>
                    </a:schemeClr>
                  </a:solidFill>
                  <a:prstDash val="solid"/>
                  <a:round/>
                </a:ln>
                <a:solidFill>
                  <a:schemeClr val="accent1"/>
                </a:solidFill>
              </a:rPr>
              <a:t>TV</a:t>
            </a:r>
            <a:r>
              <a:rPr lang="ko-KR" altLang="en-US">
                <a:ln w="19050" cap="flat" cmpd="sng" algn="ctr">
                  <a:solidFill>
                    <a:schemeClr val="accent1">
                      <a:shade val="20000"/>
                    </a:schemeClr>
                  </a:solidFill>
                  <a:prstDash val="solid"/>
                  <a:round/>
                </a:ln>
                <a:solidFill>
                  <a:schemeClr val="accent1"/>
                </a:solidFill>
              </a:rPr>
              <a:t> 사업의 현재 상황</a:t>
            </a:r>
            <a:endParaRPr lang="ko-KR" altLang="en-US">
              <a:solidFill>
                <a:schemeClr val="accent1"/>
              </a:solidFill>
            </a:endParaRPr>
          </a:p>
        </p:txBody>
      </p:sp>
      <p:sp>
        <p:nvSpPr>
          <p:cNvPr id="3" name="내용 개체 틀 2"/>
          <p:cNvSpPr>
            <a:spLocks noGrp="1"/>
          </p:cNvSpPr>
          <p:nvPr>
            <p:ph idx="1"/>
          </p:nvPr>
        </p:nvSpPr>
        <p:spPr/>
        <p:txBody>
          <a:bodyPr>
            <a:normAutofit fontScale="79450" lnSpcReduction="0"/>
          </a:bodyPr>
          <a:lstStyle/>
          <a:p>
            <a:pPr>
              <a:lnSpc>
                <a:spcPct val="80000"/>
              </a:lnSpc>
              <a:defRPr lang="ko-KR" altLang="en-US"/>
            </a:pPr>
            <a:r>
              <a:rPr lang="ko-KR" altLang="en-US"/>
              <a:t>최근 케이블TV의 위기의 근본 원인 중 하나는 결합상품이다. 모바일 배제됐을 때는 그나마 버틸만했는데 최근 모바일이 중심이 된 방송통신 결합상품 시대에서는 경쟁자체가 불가능하기 때문이다. 일부 대형 사업자들이 알뜰폰으로 모바일에 대응하고 있지만 별다른 대안이 되지 못하고 있다. 알뜰폰 시장 1위인 CJ헬로비전마저 모바일 가입자가 채 100만이 되지 않는다. 그런 CJ헬로비전마저 SK텔레콤에 넘어갈 위기가 있었다.</a:t>
            </a:r>
            <a:endParaRPr lang="ko-KR" altLang="en-US"/>
          </a:p>
          <a:p>
            <a:pPr>
              <a:lnSpc>
                <a:spcPct val="80000"/>
              </a:lnSpc>
              <a:defRPr lang="ko-KR" altLang="en-US"/>
            </a:pPr>
            <a:r>
              <a:rPr lang="ko-KR" altLang="en-US"/>
              <a:t>케이블TV 업계가 미래창조과학부, 방송통신위원회가 있는 과천 청사로 몰려가 항의시위를 하는 이유도 여기에 있다. 통신상품 중심의 결합상품 구조가 고착화될 경우, 통신상품 경쟁력이 열위에 있는 케이블TV가 IPTV를 이길 가능성은 희박하다. </a:t>
            </a:r>
            <a:endParaRPr lang="ko-KR" altLang="en-US"/>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19</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Autofit/>
          </a:bodyPr>
          <a:lstStyle/>
          <a:p>
            <a:pPr>
              <a:defRPr lang="ko-KR" altLang="en-US"/>
            </a:pPr>
            <a:r>
              <a:rPr lang="ko-KR" altLang="en-US" sz="5000">
                <a:ln w="19050" cap="flat" cmpd="sng" algn="ctr">
                  <a:solidFill>
                    <a:schemeClr val="accent1">
                      <a:shade val="20000"/>
                    </a:schemeClr>
                  </a:solidFill>
                  <a:prstDash val="solid"/>
                  <a:round/>
                </a:ln>
                <a:solidFill>
                  <a:schemeClr val="accent1"/>
                </a:solidFill>
              </a:rPr>
              <a:t>디지털 방송</a:t>
            </a:r>
            <a:endParaRPr lang="ko-KR" altLang="en-US" sz="5000">
              <a:solidFill>
                <a:schemeClr val="accent1"/>
              </a:solidFill>
            </a:endParaRPr>
          </a:p>
        </p:txBody>
      </p:sp>
      <p:sp>
        <p:nvSpPr>
          <p:cNvPr id="3" name="내용 개체 틀 2"/>
          <p:cNvSpPr>
            <a:spLocks noGrp="1"/>
          </p:cNvSpPr>
          <p:nvPr>
            <p:ph idx="1"/>
          </p:nvPr>
        </p:nvSpPr>
        <p:spPr>
          <a:xfrm>
            <a:off x="457200" y="1417638"/>
            <a:ext cx="8229600" cy="5440362"/>
          </a:xfrm>
        </p:spPr>
        <p:txBody>
          <a:bodyPr>
            <a:noAutofit/>
          </a:bodyPr>
          <a:lstStyle/>
          <a:p>
            <a:pPr>
              <a:defRPr lang="ko-KR" altLang="en-US"/>
            </a:pPr>
            <a:r>
              <a:rPr lang="ko-KR" altLang="en-US" sz="2000"/>
              <a:t>디지털방송이란 프로그램의 제작부터 편집, 전송, 수신, 재생 등 방송의 전 과정을 디지털방식으로 처리하는 방송시스템을 말한다.</a:t>
            </a:r>
            <a:endParaRPr lang="ko-KR" altLang="en-US" sz="2000"/>
          </a:p>
          <a:p>
            <a:pPr>
              <a:buNone/>
              <a:defRPr lang="ko-KR" altLang="en-US"/>
            </a:pPr>
            <a:endParaRPr lang="ko-KR" altLang="en-US" sz="2000"/>
          </a:p>
          <a:p>
            <a:pPr>
              <a:defRPr lang="ko-KR" altLang="en-US"/>
            </a:pPr>
            <a:r>
              <a:rPr lang="ko-KR" altLang="en-US" sz="2000"/>
              <a:t>제작과정에서 사용되는 방송신호가 디지털 방식이여야 하고 시청을 하기 위한 TV도 디지털 TV이거나, 각 방송국으로부터 송신되는 방송의 신호를 변환하여 각 기기로 전달하는 중간 수신장치 셋톱박스가 필요하다.</a:t>
            </a:r>
            <a:endParaRPr lang="ko-KR" altLang="en-US" sz="2000"/>
          </a:p>
          <a:p>
            <a:pPr>
              <a:defRPr lang="ko-KR" altLang="en-US"/>
            </a:pPr>
            <a:endParaRPr lang="ko-KR" altLang="en-US" sz="2000"/>
          </a:p>
          <a:p>
            <a:pPr>
              <a:defRPr lang="ko-KR" altLang="en-US"/>
            </a:pPr>
            <a:endParaRPr lang="ko-KR" altLang="en-US" sz="2000"/>
          </a:p>
          <a:p>
            <a:pPr>
              <a:defRPr lang="ko-KR" altLang="en-US"/>
            </a:pPr>
            <a:endParaRPr lang="ko-KR" altLang="en-US" sz="2000"/>
          </a:p>
          <a:p>
            <a:pPr>
              <a:defRPr lang="ko-KR" altLang="en-US"/>
            </a:pPr>
            <a:endParaRPr lang="ko-KR" altLang="en-US" sz="2000"/>
          </a:p>
          <a:p>
            <a:pPr>
              <a:defRPr lang="ko-KR" altLang="en-US"/>
            </a:pPr>
            <a:endParaRPr lang="ko-KR" altLang="en-US" sz="2000"/>
          </a:p>
          <a:p>
            <a:pPr>
              <a:defRPr lang="ko-KR" altLang="en-US"/>
            </a:pPr>
            <a:endParaRPr lang="ko-KR" altLang="en-US" sz="2000"/>
          </a:p>
          <a:p>
            <a:pPr>
              <a:defRPr lang="ko-KR" altLang="en-US"/>
            </a:pPr>
            <a:endParaRPr lang="ko-KR" altLang="en-US" sz="2000"/>
          </a:p>
          <a:p>
            <a:pPr>
              <a:defRPr lang="ko-KR" altLang="en-US"/>
            </a:pPr>
            <a:endParaRPr lang="ko-KR" altLang="en-US" sz="2000"/>
          </a:p>
          <a:p>
            <a:pPr>
              <a:defRPr lang="ko-KR" altLang="en-US"/>
            </a:pPr>
            <a:endParaRPr lang="ko-KR" altLang="en-US" sz="2000"/>
          </a:p>
          <a:p>
            <a:pPr>
              <a:defRPr lang="ko-KR" altLang="en-US"/>
            </a:pPr>
            <a:endParaRPr lang="ko-KR" altLang="en-US" sz="2000"/>
          </a:p>
        </p:txBody>
      </p:sp>
      <p:pic>
        <p:nvPicPr>
          <p:cNvPr id="4" name="그림 6" descr="디지털방송.jpg"/>
          <p:cNvPicPr>
            <a:picLocks noChangeAspect="1"/>
          </p:cNvPicPr>
          <p:nvPr/>
        </p:nvPicPr>
        <p:blipFill rotWithShape="1">
          <a:blip r:embed="rId2"/>
          <a:stretch>
            <a:fillRect/>
          </a:stretch>
        </p:blipFill>
        <p:spPr>
          <a:xfrm>
            <a:off x="1619630" y="3429000"/>
            <a:ext cx="6192775" cy="3165903"/>
          </a:xfrm>
          <a:prstGeom prst="rect">
            <a:avLst/>
          </a:prstGeom>
        </p:spPr>
      </p:pic>
      <p:sp>
        <p:nvSpPr>
          <p:cNvPr id="6"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a:solidFill>
                  <a:srgbClr val="0000ff"/>
                </a:solidFill>
              </a:rPr>
              <a:pPr lvl="0">
                <a:defRPr lang="ko-KR" altLang="en-US"/>
              </a:pPr>
              <a:t>2</a:t>
            </a:fld>
            <a:endParaRPr lang="en-US" altLang="en-US" sz="2000">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케이블 </a:t>
            </a:r>
            <a:r>
              <a:rPr lang="en-US" altLang="ko-KR">
                <a:ln w="19050" cap="flat" cmpd="sng" algn="ctr">
                  <a:solidFill>
                    <a:schemeClr val="accent1">
                      <a:shade val="20000"/>
                    </a:schemeClr>
                  </a:solidFill>
                  <a:prstDash val="solid"/>
                  <a:round/>
                </a:ln>
                <a:solidFill>
                  <a:schemeClr val="accent1"/>
                </a:solidFill>
              </a:rPr>
              <a:t>TV</a:t>
            </a:r>
            <a:r>
              <a:rPr lang="ko-KR" altLang="en-US">
                <a:ln w="19050" cap="flat" cmpd="sng" algn="ctr">
                  <a:solidFill>
                    <a:schemeClr val="accent1">
                      <a:shade val="20000"/>
                    </a:schemeClr>
                  </a:solidFill>
                  <a:prstDash val="solid"/>
                  <a:round/>
                </a:ln>
                <a:solidFill>
                  <a:schemeClr val="accent1"/>
                </a:solidFill>
              </a:rPr>
              <a:t> 사업의 현재 상황</a:t>
            </a:r>
            <a:endParaRPr lang="ko-KR" altLang="en-US">
              <a:solidFill>
                <a:schemeClr val="accent1"/>
              </a:solidFill>
            </a:endParaRPr>
          </a:p>
        </p:txBody>
      </p:sp>
      <p:sp>
        <p:nvSpPr>
          <p:cNvPr id="3" name="내용 개체 틀 2"/>
          <p:cNvSpPr>
            <a:spLocks noGrp="1"/>
          </p:cNvSpPr>
          <p:nvPr>
            <p:ph idx="1"/>
          </p:nvPr>
        </p:nvSpPr>
        <p:spPr>
          <a:xfrm>
            <a:off x="457200" y="1417638"/>
            <a:ext cx="8229600" cy="4708525"/>
          </a:xfrm>
        </p:spPr>
        <p:txBody>
          <a:bodyPr>
            <a:noAutofit/>
          </a:bodyPr>
          <a:lstStyle/>
          <a:p>
            <a:pPr>
              <a:defRPr lang="ko-KR" altLang="en-US"/>
            </a:pPr>
            <a:r>
              <a:rPr lang="ko-KR" altLang="en-US" sz="2000"/>
              <a:t>다음 그림은 한국 케이블</a:t>
            </a:r>
            <a:r>
              <a:rPr lang="en-US" altLang="ko-KR" sz="2000"/>
              <a:t>TV</a:t>
            </a:r>
            <a:r>
              <a:rPr lang="ko-KR" altLang="en-US" sz="2000"/>
              <a:t> 방송 협회의 공식 홈페이지이다. 공식적인 자료들이 2014년 이후로 업데이트 되고 있지 않다. </a:t>
            </a:r>
            <a:endParaRPr lang="ko-KR" altLang="en-US" sz="2000"/>
          </a:p>
          <a:p>
            <a:pPr>
              <a:defRPr lang="ko-KR" altLang="en-US"/>
            </a:pPr>
            <a:r>
              <a:rPr lang="ko-KR" altLang="en-US" sz="2000"/>
              <a:t>이는 케이블 사업자들이 14년 이후로 자랑할 자료가 없다는 것을 간접적으로 보여준다.</a:t>
            </a:r>
            <a:endParaRPr lang="ko-KR" altLang="en-US" sz="2000"/>
          </a:p>
        </p:txBody>
      </p:sp>
      <p:pic>
        <p:nvPicPr>
          <p:cNvPr id="4" name="그림 3"/>
          <p:cNvPicPr>
            <a:picLocks noChangeAspect="1"/>
          </p:cNvPicPr>
          <p:nvPr/>
        </p:nvPicPr>
        <p:blipFill rotWithShape="1">
          <a:blip r:embed="rId2"/>
          <a:stretch>
            <a:fillRect/>
          </a:stretch>
        </p:blipFill>
        <p:spPr>
          <a:xfrm>
            <a:off x="0" y="2708910"/>
            <a:ext cx="9144000" cy="4149090"/>
          </a:xfrm>
          <a:prstGeom prst="rect">
            <a:avLst/>
          </a:prstGeom>
        </p:spPr>
      </p:pic>
      <p:sp>
        <p:nvSpPr>
          <p:cNvPr id="6"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20</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케이블 </a:t>
            </a:r>
            <a:r>
              <a:rPr lang="en-US" altLang="ko-KR">
                <a:ln w="19050" cap="flat" cmpd="sng" algn="ctr">
                  <a:solidFill>
                    <a:schemeClr val="accent1">
                      <a:shade val="20000"/>
                    </a:schemeClr>
                  </a:solidFill>
                  <a:prstDash val="solid"/>
                  <a:round/>
                </a:ln>
                <a:solidFill>
                  <a:schemeClr val="accent1"/>
                </a:solidFill>
              </a:rPr>
              <a:t>TV</a:t>
            </a:r>
            <a:r>
              <a:rPr lang="ko-KR" altLang="en-US">
                <a:ln w="19050" cap="flat" cmpd="sng" algn="ctr">
                  <a:solidFill>
                    <a:schemeClr val="accent1">
                      <a:shade val="20000"/>
                    </a:schemeClr>
                  </a:solidFill>
                  <a:prstDash val="solid"/>
                  <a:round/>
                </a:ln>
                <a:solidFill>
                  <a:schemeClr val="accent1"/>
                </a:solidFill>
              </a:rPr>
              <a:t> 사업의 현재 상황</a:t>
            </a:r>
            <a:endParaRPr lang="ko-KR" altLang="en-US">
              <a:solidFill>
                <a:schemeClr val="accent1"/>
              </a:solidFill>
            </a:endParaRPr>
          </a:p>
        </p:txBody>
      </p:sp>
      <p:sp>
        <p:nvSpPr>
          <p:cNvPr id="3" name="내용 개체 틀 2"/>
          <p:cNvSpPr>
            <a:spLocks noGrp="1"/>
          </p:cNvSpPr>
          <p:nvPr>
            <p:ph idx="1"/>
          </p:nvPr>
        </p:nvSpPr>
        <p:spPr>
          <a:xfrm>
            <a:off x="457200" y="1417638"/>
            <a:ext cx="8229600" cy="4708525"/>
          </a:xfrm>
        </p:spPr>
        <p:txBody>
          <a:bodyPr>
            <a:noAutofit/>
          </a:bodyPr>
          <a:lstStyle/>
          <a:p>
            <a:pPr>
              <a:buNone/>
              <a:defRPr lang="ko-KR" altLang="en-US"/>
            </a:pPr>
            <a:r>
              <a:rPr lang="ko-KR" altLang="en-US" sz="2000"/>
              <a:t>     미래창조과학부는 케이블TV와 IPTV의 전송방식을 결합한 CJ헬로비전의 ‘케이블 융합 솔루션(Cable Convergence Solution·CCS)’을 12월 26일자로 승인한다고 밝혔다. 정부가 SO의 IPTV 전송방식 도입을 승인한 첫 번째 사례다.</a:t>
            </a:r>
            <a:endParaRPr lang="ko-KR" altLang="en-US" sz="2000"/>
          </a:p>
          <a:p>
            <a:pPr>
              <a:buNone/>
              <a:defRPr lang="ko-KR" altLang="en-US"/>
            </a:pPr>
            <a:endParaRPr lang="ko-KR" altLang="en-US" sz="2000"/>
          </a:p>
          <a:p>
            <a:pPr>
              <a:buNone/>
              <a:defRPr lang="ko-KR" altLang="en-US"/>
            </a:pPr>
            <a:endParaRPr lang="ko-KR" altLang="en-US"/>
          </a:p>
        </p:txBody>
      </p:sp>
      <p:pic>
        <p:nvPicPr>
          <p:cNvPr id="4" name="그림 3"/>
          <p:cNvPicPr>
            <a:picLocks noChangeAspect="1"/>
          </p:cNvPicPr>
          <p:nvPr/>
        </p:nvPicPr>
        <p:blipFill rotWithShape="1">
          <a:blip r:embed="rId2"/>
          <a:stretch>
            <a:fillRect/>
          </a:stretch>
        </p:blipFill>
        <p:spPr>
          <a:xfrm>
            <a:off x="0" y="2852928"/>
            <a:ext cx="9144000" cy="4005072"/>
          </a:xfrm>
          <a:prstGeom prst="rect">
            <a:avLst/>
          </a:prstGeom>
        </p:spPr>
      </p:pic>
      <p:sp>
        <p:nvSpPr>
          <p:cNvPr id="6"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21</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케이블 </a:t>
            </a:r>
            <a:r>
              <a:rPr lang="en-US" altLang="ko-KR">
                <a:ln w="19050" cap="flat" cmpd="sng" algn="ctr">
                  <a:solidFill>
                    <a:schemeClr val="accent1">
                      <a:shade val="20000"/>
                    </a:schemeClr>
                  </a:solidFill>
                  <a:prstDash val="solid"/>
                  <a:round/>
                </a:ln>
                <a:solidFill>
                  <a:schemeClr val="accent1"/>
                </a:solidFill>
              </a:rPr>
              <a:t>TV</a:t>
            </a:r>
            <a:r>
              <a:rPr lang="ko-KR" altLang="en-US">
                <a:ln w="19050" cap="flat" cmpd="sng" algn="ctr">
                  <a:solidFill>
                    <a:schemeClr val="accent1">
                      <a:shade val="20000"/>
                    </a:schemeClr>
                  </a:solidFill>
                  <a:prstDash val="solid"/>
                  <a:round/>
                </a:ln>
                <a:solidFill>
                  <a:schemeClr val="accent1"/>
                </a:solidFill>
              </a:rPr>
              <a:t> 사업 미래 전망</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en-US" sz="2000"/>
              <a:t>솔직히 케이블 </a:t>
            </a:r>
            <a:r>
              <a:rPr lang="en-US" altLang="ko-KR" sz="2000"/>
              <a:t>TV </a:t>
            </a:r>
            <a:r>
              <a:rPr lang="ko-KR" altLang="en-US" sz="2000"/>
              <a:t>사업의 미래는 매우 어둡다. 가격 경쟁면에서 모바일 결합상품을 밀고 있는 </a:t>
            </a:r>
            <a:r>
              <a:rPr lang="en-US" altLang="ko-KR" sz="2000"/>
              <a:t>IP TV(</a:t>
            </a:r>
            <a:r>
              <a:rPr lang="ko-KR" altLang="en-US" sz="2000"/>
              <a:t>통신 사업자)들을 이길 수 없기 때문이다.</a:t>
            </a:r>
            <a:endParaRPr lang="ko-KR" altLang="en-US" sz="2000"/>
          </a:p>
          <a:p>
            <a:pPr>
              <a:defRPr lang="ko-KR" altLang="en-US"/>
            </a:pPr>
            <a:r>
              <a:rPr lang="ko-KR" altLang="en-US" sz="2000"/>
              <a:t>기술적으로도 더 이상 차이를 주기 어렵다.</a:t>
            </a:r>
            <a:endParaRPr lang="ko-KR" altLang="en-US" sz="2000"/>
          </a:p>
          <a:p>
            <a:pPr>
              <a:defRPr lang="ko-KR" altLang="en-US"/>
            </a:pPr>
            <a:r>
              <a:rPr lang="ko-KR" altLang="en-US" sz="2000"/>
              <a:t>그렇다면 결국에는 콘텐츠 싸움이다.</a:t>
            </a:r>
            <a:endParaRPr lang="ko-KR" altLang="en-US" sz="2000"/>
          </a:p>
          <a:p>
            <a:pPr>
              <a:defRPr lang="ko-KR" altLang="en-US"/>
            </a:pPr>
            <a:endParaRPr lang="ko-KR" altLang="en-US" sz="2000"/>
          </a:p>
          <a:p>
            <a:pPr>
              <a:buNone/>
              <a:defRPr lang="ko-KR" altLang="en-US"/>
            </a:pPr>
            <a:r>
              <a:rPr lang="ko-KR" altLang="en-US" sz="2000"/>
              <a:t>	1. </a:t>
            </a:r>
            <a:r>
              <a:rPr lang="en-US" altLang="ko-KR" sz="2000"/>
              <a:t> TV </a:t>
            </a:r>
            <a:r>
              <a:rPr lang="ko-KR" altLang="en-US" sz="2000"/>
              <a:t>게임</a:t>
            </a:r>
            <a:endParaRPr lang="ko-KR" altLang="en-US" sz="2000"/>
          </a:p>
          <a:p>
            <a:pPr>
              <a:buNone/>
              <a:defRPr lang="ko-KR" altLang="en-US"/>
            </a:pPr>
            <a:endParaRPr lang="ko-KR" altLang="en-US" sz="2000"/>
          </a:p>
          <a:p>
            <a:pPr>
              <a:buNone/>
              <a:defRPr lang="ko-KR" altLang="en-US"/>
            </a:pPr>
            <a:r>
              <a:rPr lang="ko-KR" altLang="en-US" sz="2000"/>
              <a:t>	2. 리모콘</a:t>
            </a:r>
            <a:r>
              <a:rPr lang="en-US" altLang="ko-KR" sz="2000"/>
              <a:t>, </a:t>
            </a:r>
            <a:r>
              <a:rPr lang="ko-KR" altLang="en-US" sz="2000"/>
              <a:t>서비스 단순화</a:t>
            </a:r>
            <a:endParaRPr lang="ko-KR" altLang="en-US" sz="2000"/>
          </a:p>
          <a:p>
            <a:pPr>
              <a:buNone/>
              <a:defRPr lang="ko-KR" altLang="en-US"/>
            </a:pPr>
            <a:endParaRPr lang="ko-KR" altLang="en-US" sz="2000"/>
          </a:p>
          <a:p>
            <a:pPr>
              <a:buNone/>
              <a:defRPr lang="ko-KR" altLang="en-US"/>
            </a:pPr>
            <a:r>
              <a:rPr lang="ko-KR" altLang="en-US" sz="2000"/>
              <a:t>	3. 지역 채널 활성화</a:t>
            </a:r>
            <a:endParaRPr lang="ko-KR" altLang="en-US"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22</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en-US" altLang="ko-KR">
                <a:ln w="19050" cap="flat" cmpd="sng" algn="ctr">
                  <a:solidFill>
                    <a:schemeClr val="accent1">
                      <a:shade val="20000"/>
                    </a:schemeClr>
                  </a:solidFill>
                  <a:prstDash val="solid"/>
                  <a:round/>
                </a:ln>
                <a:solidFill>
                  <a:schemeClr val="accent1"/>
                </a:solidFill>
              </a:rPr>
              <a:t>TV </a:t>
            </a:r>
            <a:r>
              <a:rPr lang="ko-KR" altLang="en-US">
                <a:ln w="19050" cap="flat" cmpd="sng" algn="ctr">
                  <a:solidFill>
                    <a:schemeClr val="accent1">
                      <a:shade val="20000"/>
                    </a:schemeClr>
                  </a:solidFill>
                  <a:prstDash val="solid"/>
                  <a:round/>
                </a:ln>
                <a:solidFill>
                  <a:schemeClr val="accent1"/>
                </a:solidFill>
              </a:rPr>
              <a:t>게임</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ko-KR" sz="2000">
                <a:latin typeface="맑은 고딕"/>
                <a:ea typeface="맑은 고딕"/>
              </a:rPr>
              <a:t>지난해까지 연평균 10% 이상의 급성장세를 거듭하던 모바일게임 시장이 올해부터 한자리수 성장에 그칠 것이라는 경고가 본격화되면서, 게임업계가 가상현실(VR)게임과 TV용 게임에서 새 돌파구를 찾고 있다.</a:t>
            </a:r>
            <a:endParaRPr lang="ko-KR" altLang="ko-KR" sz="2000">
              <a:latin typeface="맑은 고딕"/>
              <a:ea typeface="맑은 고딕"/>
            </a:endParaRPr>
          </a:p>
          <a:p>
            <a:pPr>
              <a:defRPr lang="ko-KR" altLang="en-US"/>
            </a:pPr>
            <a:r>
              <a:rPr lang="ko-KR" altLang="ko-KR" sz="2000">
                <a:latin typeface="맑은 고딕"/>
                <a:ea typeface="맑은 고딕"/>
              </a:rPr>
              <a:t>최근 출시되는 TV들은 대부분 인터넷을 연결하는 스마트TV 방식으로 출시되고 있어, 사용자들이 TV를 통해 소셜게임을 즐기는 수단으로도 적합하다는게 게임업계의 분석이다.</a:t>
            </a:r>
            <a:endParaRPr lang="ko-KR" altLang="ko-KR" sz="2000">
              <a:latin typeface="맑은 고딕"/>
              <a:ea typeface="맑은 고딕"/>
            </a:endParaRPr>
          </a:p>
          <a:p>
            <a:pPr>
              <a:defRPr lang="ko-KR" altLang="en-US"/>
            </a:pPr>
            <a:endParaRPr lang="ko-KR" altLang="ko-KR" sz="2000">
              <a:latin typeface="맑은 고딕"/>
              <a:ea typeface="맑은 고딕"/>
            </a:endParaRPr>
          </a:p>
        </p:txBody>
      </p:sp>
      <p:pic>
        <p:nvPicPr>
          <p:cNvPr id="4" name="그림 3"/>
          <p:cNvPicPr>
            <a:picLocks noChangeAspect="1"/>
          </p:cNvPicPr>
          <p:nvPr/>
        </p:nvPicPr>
        <p:blipFill rotWithShape="1">
          <a:blip r:embed="rId2"/>
          <a:stretch>
            <a:fillRect/>
          </a:stretch>
        </p:blipFill>
        <p:spPr>
          <a:xfrm>
            <a:off x="0" y="3863181"/>
            <a:ext cx="4572000" cy="2994818"/>
          </a:xfrm>
          <a:prstGeom prst="rect">
            <a:avLst/>
          </a:prstGeom>
        </p:spPr>
      </p:pic>
      <p:pic>
        <p:nvPicPr>
          <p:cNvPr id="5" name="그림 4"/>
          <p:cNvPicPr>
            <a:picLocks noChangeAspect="1"/>
          </p:cNvPicPr>
          <p:nvPr/>
        </p:nvPicPr>
        <p:blipFill rotWithShape="1">
          <a:blip r:embed="rId3"/>
          <a:stretch>
            <a:fillRect/>
          </a:stretch>
        </p:blipFill>
        <p:spPr>
          <a:xfrm>
            <a:off x="4572000" y="3863181"/>
            <a:ext cx="4572000" cy="2994818"/>
          </a:xfrm>
          <a:prstGeom prst="rect">
            <a:avLst/>
          </a:prstGeom>
        </p:spPr>
      </p:pic>
      <p:sp>
        <p:nvSpPr>
          <p:cNvPr id="7"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23</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리모콘 단순화</a:t>
            </a:r>
            <a:endParaRPr lang="ko-KR" altLang="en-US">
              <a:solidFill>
                <a:schemeClr val="accent1"/>
              </a:solidFill>
            </a:endParaRPr>
          </a:p>
        </p:txBody>
      </p:sp>
      <p:sp>
        <p:nvSpPr>
          <p:cNvPr id="3" name="내용 개체 틀 2"/>
          <p:cNvSpPr>
            <a:spLocks noGrp="1"/>
          </p:cNvSpPr>
          <p:nvPr>
            <p:ph idx="1"/>
          </p:nvPr>
        </p:nvSpPr>
        <p:spPr>
          <a:xfrm>
            <a:off x="457200" y="1196721"/>
            <a:ext cx="8229600" cy="4929442"/>
          </a:xfrm>
        </p:spPr>
        <p:txBody>
          <a:bodyPr>
            <a:noAutofit/>
          </a:bodyPr>
          <a:lstStyle/>
          <a:p>
            <a:pPr>
              <a:defRPr lang="ko-KR" altLang="en-US"/>
            </a:pPr>
            <a:r>
              <a:rPr lang="ko-KR" altLang="en-US" sz="2000"/>
              <a:t>현재 노인인구의 비율은 높아져가고 있고 2018년에는 전체인구 중 14.5%가 65세 이상 노인일 것으로 예상되고 있다. 그로 인해 실버 상품이 나오고 있는 추세이고, 실버 상품의 경우 간편화 , 편리성이 가장 우선시 되고 있는 디자인의 형태이다. </a:t>
            </a:r>
            <a:endParaRPr lang="ko-KR" altLang="en-US" sz="2000"/>
          </a:p>
          <a:p>
            <a:pPr>
              <a:defRPr lang="ko-KR" altLang="en-US"/>
            </a:pPr>
            <a:r>
              <a:rPr lang="ko-KR" altLang="en-US" sz="2000"/>
              <a:t>하지만 TV리모컨의 경우 IPTV , 디지털TV 둘다 갈수록 기능이 추가되고 복잡해지며 그로 인해 리모컨 , TV사용법도 복잡해 지고 있다. 해외의 한 블로거는 부모님을 위해 리모컨에서 불필요한 요소를 전부 테이핑한 사진을 블로그에 올리기 까지 했다.</a:t>
            </a:r>
            <a:endParaRPr lang="ko-KR" altLang="en-US" sz="2000"/>
          </a:p>
        </p:txBody>
      </p:sp>
      <p:pic>
        <p:nvPicPr>
          <p:cNvPr id="4" name="그림 3"/>
          <p:cNvPicPr>
            <a:picLocks noChangeAspect="1"/>
          </p:cNvPicPr>
          <p:nvPr/>
        </p:nvPicPr>
        <p:blipFill rotWithShape="1">
          <a:blip r:embed="rId2"/>
          <a:stretch>
            <a:fillRect/>
          </a:stretch>
        </p:blipFill>
        <p:spPr>
          <a:xfrm>
            <a:off x="0" y="3861054"/>
            <a:ext cx="9144000" cy="2996946"/>
          </a:xfrm>
          <a:prstGeom prst="rect">
            <a:avLst/>
          </a:prstGeom>
        </p:spPr>
      </p:pic>
      <p:sp>
        <p:nvSpPr>
          <p:cNvPr id="6"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24</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en-US" altLang="ko-KR">
                <a:ln w="19050" cap="flat" cmpd="sng" algn="ctr">
                  <a:solidFill>
                    <a:schemeClr val="accent1">
                      <a:shade val="20000"/>
                    </a:schemeClr>
                  </a:solidFill>
                  <a:prstDash val="solid"/>
                  <a:round/>
                </a:ln>
                <a:solidFill>
                  <a:schemeClr val="accent1"/>
                </a:solidFill>
              </a:rPr>
              <a:t>IPTV </a:t>
            </a:r>
            <a:r>
              <a:rPr lang="ko-KR" altLang="en-US">
                <a:ln w="19050" cap="flat" cmpd="sng" algn="ctr">
                  <a:solidFill>
                    <a:schemeClr val="accent1">
                      <a:shade val="20000"/>
                    </a:schemeClr>
                  </a:solidFill>
                  <a:prstDash val="solid"/>
                  <a:round/>
                </a:ln>
                <a:solidFill>
                  <a:schemeClr val="accent1"/>
                </a:solidFill>
              </a:rPr>
              <a:t>리모컨</a:t>
            </a:r>
            <a:endParaRPr lang="ko-KR" altLang="en-US"/>
          </a:p>
        </p:txBody>
      </p:sp>
      <p:pic>
        <p:nvPicPr>
          <p:cNvPr id="3" name="내용 개체 틀 2"/>
          <p:cNvPicPr>
            <a:picLocks noGrp="1" noChangeAspect="1"/>
          </p:cNvPicPr>
          <p:nvPr>
            <p:ph idx="1"/>
          </p:nvPr>
        </p:nvPicPr>
        <p:blipFill rotWithShape="1">
          <a:blip r:embed="rId2"/>
          <a:stretch>
            <a:fillRect/>
          </a:stretch>
        </p:blipFill>
        <p:spPr>
          <a:xfrm>
            <a:off x="1952625" y="1844801"/>
            <a:ext cx="5238750" cy="4000500"/>
          </a:xfrm>
          <a:prstGeom prst="rect">
            <a:avLst/>
          </a:prstGeom>
        </p:spPr>
      </p:pic>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25</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en-US" altLang="ko-KR">
                <a:ln w="19050" cap="flat" cmpd="sng" algn="ctr">
                  <a:solidFill>
                    <a:schemeClr val="accent1">
                      <a:shade val="20000"/>
                    </a:schemeClr>
                  </a:solidFill>
                  <a:prstDash val="solid"/>
                  <a:round/>
                </a:ln>
                <a:solidFill>
                  <a:schemeClr val="accent1"/>
                </a:solidFill>
              </a:rPr>
              <a:t>IPTV / </a:t>
            </a:r>
            <a:r>
              <a:rPr lang="ko-KR" altLang="en-US">
                <a:ln w="19050" cap="flat" cmpd="sng" algn="ctr">
                  <a:solidFill>
                    <a:schemeClr val="accent1">
                      <a:shade val="20000"/>
                    </a:schemeClr>
                  </a:solidFill>
                  <a:prstDash val="solid"/>
                  <a:round/>
                </a:ln>
                <a:solidFill>
                  <a:schemeClr val="accent1"/>
                </a:solidFill>
              </a:rPr>
              <a:t>케이블 방송 콘텐츠</a:t>
            </a:r>
            <a:endParaRPr lang="ko-KR" altLang="en-US"/>
          </a:p>
        </p:txBody>
      </p:sp>
      <p:pic>
        <p:nvPicPr>
          <p:cNvPr id="3" name="내용 개체 틀 2"/>
          <p:cNvPicPr>
            <a:picLocks noGrp="1" noChangeAspect="1"/>
          </p:cNvPicPr>
          <p:nvPr>
            <p:ph idx="1"/>
          </p:nvPr>
        </p:nvPicPr>
        <p:blipFill rotWithShape="1">
          <a:blip r:embed="rId2"/>
          <a:stretch>
            <a:fillRect/>
          </a:stretch>
        </p:blipFill>
        <p:spPr>
          <a:xfrm>
            <a:off x="1237079" y="1600200"/>
            <a:ext cx="6669840" cy="4525963"/>
          </a:xfrm>
          <a:prstGeom prst="rect">
            <a:avLst/>
          </a:prstGeom>
        </p:spPr>
      </p:pic>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26</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케이블 </a:t>
            </a:r>
            <a:r>
              <a:rPr lang="en-US" altLang="ko-KR">
                <a:ln w="19050" cap="flat" cmpd="sng" algn="ctr">
                  <a:solidFill>
                    <a:schemeClr val="accent1">
                      <a:shade val="20000"/>
                    </a:schemeClr>
                  </a:solidFill>
                  <a:prstDash val="solid"/>
                  <a:round/>
                </a:ln>
                <a:solidFill>
                  <a:schemeClr val="accent1"/>
                </a:solidFill>
              </a:rPr>
              <a:t>TV</a:t>
            </a:r>
            <a:r>
              <a:rPr lang="ko-KR" altLang="en-US">
                <a:ln w="19050" cap="flat" cmpd="sng" algn="ctr">
                  <a:solidFill>
                    <a:schemeClr val="accent1">
                      <a:shade val="20000"/>
                    </a:schemeClr>
                  </a:solidFill>
                  <a:prstDash val="solid"/>
                  <a:round/>
                </a:ln>
                <a:solidFill>
                  <a:schemeClr val="accent1"/>
                </a:solidFill>
              </a:rPr>
              <a:t>의 새로운 리모컨</a:t>
            </a:r>
            <a:endParaRPr lang="ko-KR" altLang="en-US"/>
          </a:p>
        </p:txBody>
      </p:sp>
      <p:pic>
        <p:nvPicPr>
          <p:cNvPr id="3" name="내용 개체 틀 2"/>
          <p:cNvPicPr>
            <a:picLocks noGrp="1" noChangeAspect="1"/>
          </p:cNvPicPr>
          <p:nvPr>
            <p:ph idx="1"/>
          </p:nvPr>
        </p:nvPicPr>
        <p:blipFill rotWithShape="1">
          <a:blip r:embed="rId2"/>
          <a:stretch>
            <a:fillRect/>
          </a:stretch>
        </p:blipFill>
        <p:spPr>
          <a:xfrm>
            <a:off x="1714500" y="1958181"/>
            <a:ext cx="5715000" cy="3810000"/>
          </a:xfrm>
          <a:prstGeom prst="rect">
            <a:avLst/>
          </a:prstGeom>
        </p:spPr>
      </p:pic>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27</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케이블 </a:t>
            </a:r>
            <a:r>
              <a:rPr lang="en-US" altLang="ko-KR">
                <a:ln w="19050" cap="flat" cmpd="sng" algn="ctr">
                  <a:solidFill>
                    <a:schemeClr val="accent1">
                      <a:shade val="20000"/>
                    </a:schemeClr>
                  </a:solidFill>
                  <a:prstDash val="solid"/>
                  <a:round/>
                </a:ln>
                <a:solidFill>
                  <a:schemeClr val="accent1"/>
                </a:solidFill>
              </a:rPr>
              <a:t>TV</a:t>
            </a:r>
            <a:r>
              <a:rPr lang="ko-KR" altLang="en-US">
                <a:ln w="19050" cap="flat" cmpd="sng" algn="ctr">
                  <a:solidFill>
                    <a:schemeClr val="accent1">
                      <a:shade val="20000"/>
                    </a:schemeClr>
                  </a:solidFill>
                  <a:prstDash val="solid"/>
                  <a:round/>
                </a:ln>
                <a:solidFill>
                  <a:schemeClr val="accent1"/>
                </a:solidFill>
              </a:rPr>
              <a:t>의 새로운 리모컨</a:t>
            </a:r>
            <a:endParaRPr lang="ko-KR" altLang="en-US"/>
          </a:p>
        </p:txBody>
      </p:sp>
      <p:sp>
        <p:nvSpPr>
          <p:cNvPr id="3" name="내용 개체 틀 2"/>
          <p:cNvSpPr>
            <a:spLocks noGrp="1"/>
          </p:cNvSpPr>
          <p:nvPr>
            <p:ph idx="1"/>
          </p:nvPr>
        </p:nvSpPr>
        <p:spPr/>
        <p:txBody>
          <a:bodyPr>
            <a:noAutofit/>
          </a:bodyPr>
          <a:lstStyle/>
          <a:p>
            <a:pPr>
              <a:defRPr lang="ko-KR" altLang="en-US"/>
            </a:pPr>
            <a:endParaRPr lang="ko-KR" altLang="en-US" sz="2000"/>
          </a:p>
          <a:p>
            <a:pPr>
              <a:defRPr lang="ko-KR" altLang="en-US"/>
            </a:pPr>
            <a:r>
              <a:rPr lang="ko-KR" altLang="en-US" sz="2000"/>
              <a:t>헬로 TV가 새로운 서비스 </a:t>
            </a:r>
            <a:r>
              <a:rPr lang="en-US" altLang="ko-KR" sz="2000"/>
              <a:t>‘</a:t>
            </a:r>
            <a:r>
              <a:rPr lang="ko-KR" altLang="en-US" sz="2000"/>
              <a:t>티빙 스틱</a:t>
            </a:r>
            <a:r>
              <a:rPr lang="en-US" altLang="ko-KR" sz="2000"/>
              <a:t>’</a:t>
            </a:r>
            <a:r>
              <a:rPr lang="ko-KR" altLang="en-US" sz="2000"/>
              <a:t>을 만들면서 새로운 리모컨을 선보였는데</a:t>
            </a:r>
            <a:r>
              <a:rPr lang="en-US" altLang="ko-KR" sz="2000"/>
              <a:t>,</a:t>
            </a:r>
            <a:r>
              <a:rPr lang="ko-KR" altLang="en-US" sz="2000"/>
              <a:t> 그것이 바로 위의 사진 리모컨이다. 필요한 부분만 남기고 나머지는 다 없앴을 뿐더러 한 손에 전부 들어가 간편하게 사용 할 수 있다. </a:t>
            </a:r>
            <a:endParaRPr lang="ko-KR" altLang="en-US" sz="2000"/>
          </a:p>
          <a:p>
            <a:pPr>
              <a:defRPr lang="ko-KR" altLang="en-US"/>
            </a:pPr>
            <a:endParaRPr lang="ko-KR" altLang="en-US" sz="2000"/>
          </a:p>
          <a:p>
            <a:pPr>
              <a:defRPr lang="ko-KR" altLang="en-US"/>
            </a:pPr>
            <a:r>
              <a:rPr lang="ko-KR" altLang="en-US" sz="2000"/>
              <a:t>디지털 방송도 빠르게 컨텐츠 개발을 하고 있지만 IPTV의 컨텐츠 개발속도에 비해 한 발 늦다. 게다가 많은 젊은 세대들은 TV 보다 컴퓨터와 모바일로 새로운 정보, TV프로그램을 보고 있다. 그러면 IPTV를 이긴다는 생각 보다는 </a:t>
            </a:r>
            <a:r>
              <a:rPr lang="en-US" altLang="ko-KR" sz="2000"/>
              <a:t>‘</a:t>
            </a:r>
            <a:r>
              <a:rPr lang="ko-KR" altLang="en-US" sz="2000"/>
              <a:t>티빙 스틱 리모컨</a:t>
            </a:r>
            <a:r>
              <a:rPr lang="en-US" altLang="ko-KR" sz="2000"/>
              <a:t>’</a:t>
            </a:r>
            <a:r>
              <a:rPr lang="ko-KR" altLang="en-US" sz="2000"/>
              <a:t>과 불필요한 서비스를 제외한 상품을 만들어 디지털에 취약한 고령층의 충성도를 높여보는 것도 하나의 전략이 될 수 있다.</a:t>
            </a:r>
            <a:endParaRPr lang="ko-KR" altLang="en-US" sz="2000"/>
          </a:p>
          <a:p>
            <a:pPr>
              <a:defRPr lang="ko-KR" altLang="en-US"/>
            </a:pPr>
            <a:endParaRPr lang="ko-KR" altLang="en-US"/>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28</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지역채널 활성화</a:t>
            </a:r>
            <a:endParaRPr lang="ko-KR" altLang="en-US"/>
          </a:p>
        </p:txBody>
      </p:sp>
      <p:sp>
        <p:nvSpPr>
          <p:cNvPr id="3" name="내용 개체 틀 2"/>
          <p:cNvSpPr>
            <a:spLocks noGrp="1"/>
          </p:cNvSpPr>
          <p:nvPr>
            <p:ph idx="1"/>
          </p:nvPr>
        </p:nvSpPr>
        <p:spPr/>
        <p:txBody>
          <a:bodyPr>
            <a:normAutofit lnSpcReduction="0"/>
          </a:bodyPr>
          <a:lstStyle/>
          <a:p>
            <a:pPr>
              <a:defRPr lang="ko-KR" altLang="en-US"/>
            </a:pPr>
            <a:r>
              <a:rPr lang="en-US" altLang="ko-KR" sz="2000"/>
              <a:t>IPTV</a:t>
            </a:r>
            <a:r>
              <a:rPr lang="ko-KR" altLang="en-US" sz="2000"/>
              <a:t>가 현재 </a:t>
            </a:r>
            <a:r>
              <a:rPr lang="en-US" altLang="ko-KR" sz="2000"/>
              <a:t>TV</a:t>
            </a:r>
            <a:r>
              <a:rPr lang="ko-KR" altLang="en-US" sz="2000"/>
              <a:t>시장에서 엄청난 점유율을 갖고있는 현재 케이블 </a:t>
            </a:r>
            <a:r>
              <a:rPr lang="en-US" altLang="ko-KR" sz="2000"/>
              <a:t>TV</a:t>
            </a:r>
            <a:r>
              <a:rPr lang="ko-KR" altLang="en-US" sz="2000"/>
              <a:t>는</a:t>
            </a:r>
            <a:r>
              <a:rPr lang="en-US" altLang="ko-KR" sz="2000"/>
              <a:t>IPTV</a:t>
            </a:r>
            <a:r>
              <a:rPr lang="ko-KR" altLang="en-US" sz="2000"/>
              <a:t>에 조금이라도 대항하기 위해 지역방송에 힘을 쏟고 지역 이용자 충성도를 높여야 한다</a:t>
            </a:r>
            <a:r>
              <a:rPr lang="en-US" altLang="ko-KR" sz="2000"/>
              <a:t>.</a:t>
            </a:r>
            <a:endParaRPr lang="en-US" altLang="ko-KR" sz="2000"/>
          </a:p>
          <a:p>
            <a:pPr>
              <a:defRPr lang="ko-KR" altLang="en-US"/>
            </a:pPr>
            <a:r>
              <a:rPr lang="en-US" altLang="ko-KR" sz="2000"/>
              <a:t> 1. </a:t>
            </a:r>
            <a:r>
              <a:rPr lang="ko-KR" altLang="en-US" sz="2000"/>
              <a:t>현재 케이블 티비는 케이블 사업자들이 공용으로 사용하는 채널인 ＇우리동네 우리방송＇ 을 이용하고 있는 상황이다</a:t>
            </a:r>
            <a:r>
              <a:rPr lang="en-US" altLang="ko-KR" sz="2000"/>
              <a:t>. </a:t>
            </a:r>
            <a:r>
              <a:rPr lang="ko-KR" altLang="en-US" sz="2000"/>
              <a:t>주민 참여적 프로그램 등을 이용하여 공감대를 형성한다는 취지로 만들어져 있다</a:t>
            </a:r>
            <a:r>
              <a:rPr lang="en-US" altLang="ko-KR" sz="2000"/>
              <a:t>. </a:t>
            </a:r>
            <a:endParaRPr lang="en-US" altLang="ko-KR" sz="2000"/>
          </a:p>
          <a:p>
            <a:pPr>
              <a:defRPr lang="ko-KR" altLang="en-US"/>
            </a:pPr>
            <a:r>
              <a:rPr lang="en-US" altLang="ko-KR" sz="2000"/>
              <a:t> 2. 2016</a:t>
            </a:r>
            <a:r>
              <a:rPr lang="ko-KR" altLang="en-US" sz="2000"/>
              <a:t>년 </a:t>
            </a:r>
            <a:r>
              <a:rPr lang="en-US" altLang="ko-KR" sz="2000"/>
              <a:t>11</a:t>
            </a:r>
            <a:r>
              <a:rPr lang="ko-KR" altLang="en-US" sz="2000"/>
              <a:t>월 기준으로 케이블 </a:t>
            </a:r>
            <a:r>
              <a:rPr lang="en-US" altLang="ko-KR" sz="2000"/>
              <a:t>TV</a:t>
            </a:r>
            <a:r>
              <a:rPr lang="ko-KR" altLang="en-US" sz="2000"/>
              <a:t>는 지역 채널에 수신료의 약 </a:t>
            </a:r>
            <a:r>
              <a:rPr lang="en-US" altLang="ko-KR" sz="2000"/>
              <a:t>         10</a:t>
            </a:r>
            <a:r>
              <a:rPr lang="ko-KR" altLang="en-US" sz="2000"/>
              <a:t>프로 정도를 투자하고 있다</a:t>
            </a:r>
            <a:r>
              <a:rPr lang="en-US" altLang="ko-KR" sz="2000"/>
              <a:t>. </a:t>
            </a:r>
            <a:r>
              <a:rPr lang="ko-KR" altLang="en-US" sz="2000"/>
              <a:t>이를 증가시켜 그 지역채널의 질을 향상 시켜야 한다</a:t>
            </a:r>
            <a:r>
              <a:rPr lang="en-US" altLang="ko-KR" sz="2000"/>
              <a:t>. </a:t>
            </a:r>
            <a:endParaRPr lang="en-US" altLang="ko-KR" sz="2000"/>
          </a:p>
          <a:p>
            <a:pPr>
              <a:defRPr lang="ko-KR" altLang="en-US"/>
            </a:pPr>
            <a:r>
              <a:rPr lang="en-US" altLang="ko-KR" sz="2000"/>
              <a:t> 3. </a:t>
            </a:r>
            <a:r>
              <a:rPr lang="ko-KR" altLang="en-US" sz="2000"/>
              <a:t>각 지역에서 일어난 재난 방송을 신속히 보도 할 수 있는 장점을 살려야 한다</a:t>
            </a:r>
            <a:r>
              <a:rPr lang="en-US" altLang="ko-KR" sz="2000"/>
              <a:t>. </a:t>
            </a:r>
            <a:r>
              <a:rPr lang="ko-KR" altLang="en-US" sz="2000"/>
              <a:t>예를 들면 작년 경주 </a:t>
            </a:r>
            <a:r>
              <a:rPr lang="en-US" altLang="ko-KR" sz="2000"/>
              <a:t>5.8</a:t>
            </a:r>
            <a:r>
              <a:rPr lang="ko-KR" altLang="en-US" sz="2000"/>
              <a:t>지진이 일어났을 당시 지역채널을 통해 신속히 지진소식을 알렸던 것처럼 말이다</a:t>
            </a:r>
            <a:r>
              <a:rPr lang="en-US" altLang="ko-KR" sz="2000"/>
              <a:t>.</a:t>
            </a:r>
            <a:endParaRPr lang="en-US" altLang="ko-KR"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29</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디지털 방송의 특징</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endParaRPr lang="ko-KR" altLang="en-US" sz="2000"/>
          </a:p>
          <a:p>
            <a:pPr>
              <a:defRPr lang="ko-KR" altLang="en-US"/>
            </a:pPr>
            <a:r>
              <a:rPr lang="ko-KR" altLang="en-US" sz="2000"/>
              <a:t>고품질, 고음질  :  기존 아날로그 방송은 방송신호가 다른 신호와 섞여서 Ghost현상 등이 발생했지만 0과1만을 인식하는 디지털방송 방식은 다른 신호와 섞여도 0과1로만 인식하기 때문에 방해를 받지 않고 결과적으로 화질이나 음질이 선명해진다.</a:t>
            </a:r>
            <a:endParaRPr lang="ko-KR" altLang="en-US" sz="2000"/>
          </a:p>
          <a:p>
            <a:pPr>
              <a:defRPr lang="ko-KR" altLang="en-US"/>
            </a:pPr>
            <a:endParaRPr lang="ko-KR" altLang="en-US" sz="2000"/>
          </a:p>
          <a:p>
            <a:pPr>
              <a:defRPr lang="ko-KR" altLang="en-US"/>
            </a:pPr>
            <a:r>
              <a:rPr lang="ko-KR" altLang="en-US" sz="2000"/>
              <a:t>압축 기술의 발달  :  6Mbps의 대역폭에 한 개의 프로그램 전송만 가능했던 아날로그 방송과 달리  디지털 방송은 고화질로 동시에 많은 양의 데이터 압축이 가능하여 동일한 대역폭에서 여러개의 프로그램을 보낼 수 있으므로 한 채널에 3~5개의 프로그램을 방송할 수 있다.</a:t>
            </a:r>
            <a:endParaRPr lang="ko-KR" altLang="en-US" sz="2000"/>
          </a:p>
          <a:p>
            <a:pPr>
              <a:defRPr lang="ko-KR" altLang="en-US"/>
            </a:pPr>
            <a:endParaRPr lang="ko-KR" altLang="en-US" sz="2000"/>
          </a:p>
          <a:p>
            <a:pPr>
              <a:defRPr lang="ko-KR" altLang="en-US"/>
            </a:pPr>
            <a:endParaRPr lang="ko-KR" altLang="en-US"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3</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lang="ko-KR" altLang="en-US"/>
            </a:pPr>
            <a:r>
              <a:rPr lang="ko-KR" altLang="en-US">
                <a:ln w="19050" cap="flat" cmpd="sng" algn="ctr">
                  <a:solidFill>
                    <a:schemeClr val="accent1">
                      <a:shade val="20000"/>
                    </a:schemeClr>
                  </a:solidFill>
                  <a:prstDash val="solid"/>
                  <a:round/>
                </a:ln>
                <a:solidFill>
                  <a:schemeClr val="accent1"/>
                </a:solidFill>
              </a:rPr>
              <a:t>출처</a:t>
            </a:r>
            <a:endParaRPr lang="ko-KR" altLang="en-US"/>
          </a:p>
        </p:txBody>
      </p:sp>
      <p:sp>
        <p:nvSpPr>
          <p:cNvPr id="3" name="내용 개체 틀 2"/>
          <p:cNvSpPr>
            <a:spLocks noGrp="1"/>
          </p:cNvSpPr>
          <p:nvPr>
            <p:ph idx="1"/>
          </p:nvPr>
        </p:nvSpPr>
        <p:spPr/>
        <p:txBody>
          <a:bodyPr>
            <a:normAutofit fontScale="25000" lnSpcReduction="0"/>
          </a:bodyPr>
          <a:lstStyle/>
          <a:p>
            <a:pPr lvl="0">
              <a:lnSpc>
                <a:spcPct val="80000"/>
              </a:lnSpc>
              <a:defRPr lang="ko-KR" altLang="en-US"/>
            </a:pPr>
            <a:r>
              <a:rPr lang="ko-KR" altLang="en-US"/>
              <a:t>디지털방송</a:t>
            </a:r>
            <a:endParaRPr lang="ko-KR" altLang="en-US"/>
          </a:p>
          <a:p>
            <a:pPr lvl="0">
              <a:lnSpc>
                <a:spcPct val="80000"/>
              </a:lnSpc>
              <a:defRPr lang="ko-KR" altLang="en-US"/>
            </a:pPr>
            <a:r>
              <a:rPr lang="en-US" altLang="ko-KR"/>
              <a:t>http://blog.daum.net/hellopolicy/6978674</a:t>
            </a:r>
            <a:endParaRPr lang="en-US" altLang="ko-KR"/>
          </a:p>
          <a:p>
            <a:pPr lvl="0">
              <a:lnSpc>
                <a:spcPct val="80000"/>
              </a:lnSpc>
              <a:defRPr lang="ko-KR" altLang="en-US"/>
            </a:pPr>
            <a:r>
              <a:rPr lang="en-US" altLang="ko-KR"/>
              <a:t>https://ko.wikipedia.org/wiki/%EB%94%94%EC%A7%80%ED%84%B8_%EB%B0%A9%EC%86%A1</a:t>
            </a:r>
            <a:endParaRPr lang="en-US" altLang="ko-KR"/>
          </a:p>
          <a:p>
            <a:pPr lvl="0">
              <a:lnSpc>
                <a:spcPct val="80000"/>
              </a:lnSpc>
              <a:defRPr lang="ko-KR" altLang="en-US"/>
            </a:pPr>
            <a:r>
              <a:rPr lang="en-US" altLang="ko-KR"/>
              <a:t>https://ko.wikipedia.org/wiki/%EB%8C%80%ED%95%9C%EB%AF%BC%EA%B5%AD%EC%9D%98_%EC%A7%80%EC%83%81%ED%8C%8C_%EB%94%94%EC%A7%80%ED%84%B8_%ED%85%94%EB%A0%88%EB%B9%84%EC%A0%84_%EB%B0%A9%EC%86%A1</a:t>
            </a:r>
            <a:endParaRPr lang="en-US" altLang="ko-KR"/>
          </a:p>
          <a:p>
            <a:pPr marL="0" indent="0">
              <a:lnSpc>
                <a:spcPct val="80000"/>
              </a:lnSpc>
              <a:buNone/>
              <a:defRPr lang="ko-KR" altLang="en-US"/>
            </a:pPr>
            <a:endParaRPr lang="en-US" altLang="ko-KR"/>
          </a:p>
          <a:p>
            <a:pPr lvl="0">
              <a:lnSpc>
                <a:spcPct val="80000"/>
              </a:lnSpc>
              <a:defRPr lang="ko-KR" altLang="en-US"/>
            </a:pPr>
            <a:r>
              <a:rPr lang="ko-KR" altLang="en-US"/>
              <a:t>지상파</a:t>
            </a:r>
            <a:endParaRPr lang="ko-KR" altLang="en-US"/>
          </a:p>
          <a:p>
            <a:pPr lvl="0">
              <a:lnSpc>
                <a:spcPct val="80000"/>
              </a:lnSpc>
              <a:defRPr lang="ko-KR" altLang="en-US"/>
            </a:pPr>
            <a:r>
              <a:rPr lang="en-US" altLang="ko-KR"/>
              <a:t>http://uhdkorea.org/?page_id=31083</a:t>
            </a:r>
            <a:endParaRPr lang="en-US" altLang="ko-KR"/>
          </a:p>
          <a:p>
            <a:pPr lvl="0">
              <a:lnSpc>
                <a:spcPct val="80000"/>
              </a:lnSpc>
              <a:defRPr lang="ko-KR" altLang="en-US"/>
            </a:pPr>
            <a:r>
              <a:rPr lang="en-US" altLang="ko-KR"/>
              <a:t>http://tech.kobeta.com/%EC%A7%80%EC%83%81%ED%8C%8C-uhd-%EB%B0%A9%EC%86%A1%ED%91%9C%EC%A4%80%EB%B0%A9%EC%8B%9D-%EC%84%A0%EC%A0%95%EA%B3%BC-%EA%B4%80%EB%A0%A8-%EC%9D%B4%EC%8A%88/</a:t>
            </a:r>
            <a:endParaRPr lang="en-US" altLang="ko-KR"/>
          </a:p>
          <a:p>
            <a:pPr lvl="0">
              <a:lnSpc>
                <a:spcPct val="80000"/>
              </a:lnSpc>
              <a:defRPr lang="ko-KR" altLang="en-US"/>
            </a:pPr>
            <a:endParaRPr lang="ko-KR" altLang="en-US"/>
          </a:p>
          <a:p>
            <a:pPr lvl="0">
              <a:lnSpc>
                <a:spcPct val="80000"/>
              </a:lnSpc>
              <a:defRPr lang="ko-KR" altLang="en-US"/>
            </a:pPr>
            <a:r>
              <a:rPr lang="ko-KR" altLang="en-US"/>
              <a:t>케이블</a:t>
            </a:r>
            <a:endParaRPr lang="ko-KR" altLang="en-US"/>
          </a:p>
          <a:p>
            <a:pPr lvl="0">
              <a:lnSpc>
                <a:spcPct val="80000"/>
              </a:lnSpc>
              <a:defRPr lang="ko-KR" altLang="en-US"/>
            </a:pPr>
            <a:r>
              <a:rPr lang="en-US" altLang="ko-KR"/>
              <a:t>https://www.dlive.kr/front/product/product/CableAction.do?method=view</a:t>
            </a:r>
            <a:endParaRPr lang="en-US" altLang="ko-KR"/>
          </a:p>
          <a:p>
            <a:pPr lvl="0">
              <a:lnSpc>
                <a:spcPct val="80000"/>
              </a:lnSpc>
              <a:defRPr lang="ko-KR" altLang="en-US"/>
            </a:pPr>
            <a:r>
              <a:rPr lang="en-US" altLang="ko-KR"/>
              <a:t>http://www.kcta.or.kr/kcta_new/board/ArticleList.do?H_MENU_CD=100202&amp;L_MENU_CD=100202&amp;SITE_ID=KCTA&amp;MENUON=Y&amp;BOARD_ID=33</a:t>
            </a:r>
            <a:endParaRPr lang="en-US" altLang="ko-KR"/>
          </a:p>
          <a:p>
            <a:pPr lvl="0">
              <a:lnSpc>
                <a:spcPct val="80000"/>
              </a:lnSpc>
              <a:defRPr lang="ko-KR" altLang="en-US"/>
            </a:pPr>
            <a:r>
              <a:rPr lang="en-US" altLang="ko-KR"/>
              <a:t>http://www.itooza.com/common/iview.php?no=0000000000000008992</a:t>
            </a:r>
            <a:endParaRPr lang="en-US" altLang="ko-KR"/>
          </a:p>
          <a:p>
            <a:pPr lvl="0">
              <a:lnSpc>
                <a:spcPct val="80000"/>
              </a:lnSpc>
              <a:defRPr lang="ko-KR" altLang="en-US"/>
            </a:pPr>
            <a:endParaRPr lang="en-US" altLang="ko-KR"/>
          </a:p>
          <a:p>
            <a:pPr lvl="0">
              <a:lnSpc>
                <a:spcPct val="80000"/>
              </a:lnSpc>
              <a:defRPr lang="ko-KR" altLang="en-US"/>
            </a:pPr>
            <a:r>
              <a:rPr lang="ko-KR" altLang="en-US"/>
              <a:t>위성방송</a:t>
            </a:r>
            <a:endParaRPr lang="ko-KR" altLang="en-US"/>
          </a:p>
          <a:p>
            <a:pPr lvl="0">
              <a:lnSpc>
                <a:spcPct val="80000"/>
              </a:lnSpc>
              <a:defRPr lang="ko-KR" altLang="en-US"/>
            </a:pPr>
            <a:r>
              <a:rPr lang="en-US" altLang="ko-KR"/>
              <a:t>https://ko.wikipedia.org/wiki/%EC%9C%84%EC%84%B1%EB%B0%A9%EC%86%A1</a:t>
            </a:r>
            <a:endParaRPr lang="en-US" altLang="ko-KR"/>
          </a:p>
          <a:p>
            <a:pPr marL="0" indent="0">
              <a:lnSpc>
                <a:spcPct val="80000"/>
              </a:lnSpc>
              <a:buNone/>
              <a:defRPr lang="ko-KR" altLang="en-US"/>
            </a:pPr>
            <a:endParaRPr lang="en-US" altLang="ko-KR"/>
          </a:p>
          <a:p>
            <a:pPr lvl="0">
              <a:lnSpc>
                <a:spcPct val="80000"/>
              </a:lnSpc>
              <a:defRPr lang="ko-KR" altLang="en-US"/>
            </a:pPr>
            <a:r>
              <a:rPr lang="ko-KR" altLang="en-US"/>
              <a:t>컨텐츠</a:t>
            </a:r>
            <a:endParaRPr lang="ko-KR" altLang="en-US"/>
          </a:p>
          <a:p>
            <a:pPr lvl="0">
              <a:lnSpc>
                <a:spcPct val="80000"/>
              </a:lnSpc>
              <a:defRPr lang="ko-KR" altLang="en-US"/>
            </a:pPr>
            <a:r>
              <a:rPr lang="en-US" altLang="ko-KR"/>
              <a:t>http://it.donga.com/9674/</a:t>
            </a:r>
            <a:endParaRPr lang="en-US" altLang="ko-KR"/>
          </a:p>
          <a:p>
            <a:pPr lvl="0">
              <a:lnSpc>
                <a:spcPct val="80000"/>
              </a:lnSpc>
              <a:defRPr lang="ko-KR" altLang="en-US"/>
            </a:pPr>
            <a:r>
              <a:rPr lang="en-US" altLang="ko-KR"/>
              <a:t>http://www.fnnews.com/news/201605291711025950</a:t>
            </a:r>
            <a:endParaRPr lang="en-US" altLang="ko-KR"/>
          </a:p>
          <a:p>
            <a:pPr lvl="0">
              <a:lnSpc>
                <a:spcPct val="80000"/>
              </a:lnSpc>
              <a:defRPr lang="ko-KR" altLang="en-US"/>
            </a:pPr>
            <a:r>
              <a:rPr lang="en-US" altLang="ko-KR"/>
              <a:t>http://it.donga.com/20490/</a:t>
            </a:r>
            <a:endParaRPr lang="en-US" altLang="ko-KR"/>
          </a:p>
          <a:p>
            <a:pPr lvl="0">
              <a:lnSpc>
                <a:spcPct val="80000"/>
              </a:lnSpc>
              <a:defRPr lang="ko-KR" altLang="en-US"/>
            </a:pPr>
            <a:r>
              <a:rPr lang="en-US" altLang="ko-KR"/>
              <a:t>http://m.ohmynews.com/NWS_Web/Mobile/at_pg.aspx?CNTN_CD=A0002103002#cb</a:t>
            </a:r>
            <a:endParaRPr lang="en-US" altLang="ko-KR"/>
          </a:p>
          <a:p>
            <a:pPr lvl="0">
              <a:lnSpc>
                <a:spcPct val="80000"/>
              </a:lnSpc>
              <a:defRPr lang="ko-KR" altLang="en-US"/>
            </a:pPr>
            <a:r>
              <a:rPr lang="en-US" altLang="ko-KR"/>
              <a:t>http://www.hankookilbo.com/wdv/086b60e026e64a72bb57f9dea65fbc90</a:t>
            </a:r>
            <a:endParaRPr lang="en-US" altLang="ko-KR"/>
          </a:p>
          <a:p>
            <a:pPr lvl="0">
              <a:lnSpc>
                <a:spcPct val="80000"/>
              </a:lnSpc>
              <a:defRPr lang="ko-KR" altLang="en-US"/>
            </a:pPr>
            <a:r>
              <a:rPr lang="en-US" altLang="ko-KR"/>
              <a:t>http://product.olleh.com/wDic/productDetail.do?ItemCode=1163</a:t>
            </a:r>
            <a:endParaRPr lang="en-US" altLang="ko-KR"/>
          </a:p>
          <a:p>
            <a:pPr lvl="0">
              <a:lnSpc>
                <a:spcPct val="80000"/>
              </a:lnSpc>
              <a:defRPr lang="ko-KR" altLang="en-US"/>
            </a:pPr>
            <a:r>
              <a:rPr lang="en-US" altLang="ko-KR">
                <a:hlinkClick r:id="rId2"/>
              </a:rPr>
              <a:t>http://datainfo.tistory.com/entry/broadntv006</a:t>
            </a:r>
            <a:endParaRPr lang="en-US" altLang="ko-KR"/>
          </a:p>
          <a:p>
            <a:pPr lvl="0">
              <a:lnSpc>
                <a:spcPct val="80000"/>
              </a:lnSpc>
              <a:defRPr lang="ko-KR" altLang="en-US"/>
            </a:pPr>
            <a:r>
              <a:rPr lang="en-US" altLang="ko-KR">
                <a:hlinkClick r:id="rId3"/>
              </a:rPr>
              <a:t>http://www.etnews.com/20161110000355</a:t>
            </a:r>
            <a:endParaRPr lang="en-US" altLang="ko-KR"/>
          </a:p>
          <a:p>
            <a:pPr lvl="0">
              <a:lnSpc>
                <a:spcPct val="80000"/>
              </a:lnSpc>
              <a:defRPr lang="ko-KR" altLang="en-US"/>
            </a:pPr>
            <a:r>
              <a:rPr lang="en-US" altLang="ko-KR"/>
              <a:t>http://www.yonhapnews.co.kr/bulletin/2016/12/26/0200000000AKR20161226094600033.HTML</a:t>
            </a:r>
            <a:endParaRPr lang="en-US" altLang="ko-KR"/>
          </a:p>
          <a:p>
            <a:pPr lvl="0">
              <a:lnSpc>
                <a:spcPct val="80000"/>
              </a:lnSpc>
              <a:defRPr lang="ko-KR" altLang="en-US"/>
            </a:pPr>
            <a:endParaRPr lang="en-US" altLang="ko-KR"/>
          </a:p>
          <a:p>
            <a:pPr lvl="0">
              <a:lnSpc>
                <a:spcPct val="80000"/>
              </a:lnSpc>
              <a:defRPr lang="ko-KR" altLang="en-US"/>
            </a:pPr>
            <a:r>
              <a:rPr lang="ko-KR" altLang="en-US"/>
              <a:t>디지털방송</a:t>
            </a:r>
            <a:endParaRPr lang="ko-KR" altLang="en-US"/>
          </a:p>
          <a:p>
            <a:pPr lvl="0">
              <a:lnSpc>
                <a:spcPct val="80000"/>
              </a:lnSpc>
              <a:defRPr lang="ko-KR" altLang="en-US"/>
            </a:pPr>
            <a:r>
              <a:rPr lang="en-US" altLang="ko-KR"/>
              <a:t>http://blog.daum.net/hellopolicy/6978674</a:t>
            </a:r>
            <a:endParaRPr lang="en-US" altLang="ko-KR"/>
          </a:p>
          <a:p>
            <a:pPr lvl="0">
              <a:lnSpc>
                <a:spcPct val="80000"/>
              </a:lnSpc>
              <a:defRPr lang="ko-KR" altLang="en-US"/>
            </a:pPr>
            <a:r>
              <a:rPr lang="en-US" altLang="ko-KR"/>
              <a:t>https://ko.wikipedia.org/wiki/%EB%94%94%EC%A7%80%ED%84%B8_%EB%B0%A9%EC%86%A1</a:t>
            </a:r>
            <a:endParaRPr lang="en-US" altLang="ko-KR"/>
          </a:p>
          <a:p>
            <a:pPr lvl="0">
              <a:lnSpc>
                <a:spcPct val="80000"/>
              </a:lnSpc>
              <a:defRPr lang="ko-KR" altLang="en-US"/>
            </a:pPr>
            <a:r>
              <a:rPr lang="en-US" altLang="ko-KR"/>
              <a:t>https://ko.wikipedia.org/wiki/%EB%8C%80%ED%95%9C%EB%AF%BC%EA%B5%AD%EC%9D%98_%EC%A7%80%EC%83%81%ED%8C%8C_%EB%94%94%EC%A7%80%ED%84%B8_%ED%85%94%EB%A0%88%EB%B9%84%EC%A0%84_%EB%B0%A9%EC%86%A1</a:t>
            </a:r>
            <a:endParaRPr lang="en-US" altLang="ko-KR"/>
          </a:p>
          <a:p>
            <a:pPr lvl="0">
              <a:lnSpc>
                <a:spcPct val="80000"/>
              </a:lnSpc>
              <a:defRPr lang="ko-KR" altLang="en-US"/>
            </a:pPr>
            <a:endParaRPr lang="en-US" altLang="ko-KR"/>
          </a:p>
          <a:p>
            <a:pPr lvl="0">
              <a:lnSpc>
                <a:spcPct val="80000"/>
              </a:lnSpc>
              <a:defRPr lang="ko-KR" altLang="en-US"/>
            </a:pPr>
            <a:endParaRPr lang="en-US" altLang="ko-KR"/>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30</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디지털 방송의 특징</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en-US" sz="2000"/>
              <a:t>양방향 서비스 : 텔레비전으로는 방송 청취만 가능하다는 고정 관념을 깨고 인터넷, 쇼핑, 게임 등 다양한 서비스를 즐기면서 쌍방향 커뮤니케이션이 이루어진다. 시청자는 방송을 보는 동시에 TV를 통해 원하는 서비스를 선택하고 사용하게 된다. 이로써 더이상 TV 시청만 하는 수동적인 시청자가 아닌 능동적인 시청자의 개념이 생겨나게 된다.</a:t>
            </a:r>
            <a:endParaRPr lang="ko-KR" altLang="en-US" sz="2000"/>
          </a:p>
        </p:txBody>
      </p:sp>
      <p:pic>
        <p:nvPicPr>
          <p:cNvPr id="4" name="그림 3"/>
          <p:cNvPicPr>
            <a:picLocks noChangeAspect="1"/>
          </p:cNvPicPr>
          <p:nvPr/>
        </p:nvPicPr>
        <p:blipFill rotWithShape="1">
          <a:blip r:embed="rId2"/>
          <a:stretch>
            <a:fillRect/>
          </a:stretch>
        </p:blipFill>
        <p:spPr>
          <a:xfrm>
            <a:off x="0" y="3429000"/>
            <a:ext cx="4572000" cy="3429000"/>
          </a:xfrm>
          <a:prstGeom prst="rect">
            <a:avLst/>
          </a:prstGeom>
        </p:spPr>
      </p:pic>
      <p:pic>
        <p:nvPicPr>
          <p:cNvPr id="5" name="그림 4"/>
          <p:cNvPicPr>
            <a:picLocks noChangeAspect="1"/>
          </p:cNvPicPr>
          <p:nvPr/>
        </p:nvPicPr>
        <p:blipFill rotWithShape="1">
          <a:blip r:embed="rId3"/>
          <a:stretch>
            <a:fillRect/>
          </a:stretch>
        </p:blipFill>
        <p:spPr>
          <a:xfrm>
            <a:off x="4572000" y="3429000"/>
            <a:ext cx="4572000" cy="3429000"/>
          </a:xfrm>
          <a:prstGeom prst="rect">
            <a:avLst/>
          </a:prstGeom>
        </p:spPr>
      </p:pic>
      <p:sp>
        <p:nvSpPr>
          <p:cNvPr id="7"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4</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디지털 방송의 표준</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en-US" sz="2000"/>
              <a:t>디지털 방송은 전송매체에 따라 지상파TV, 위성 TV, 케이블 TV로 나뉘고, 전송방식에 따라서는 ATSC(미,한), DVB-T(유럽), ISDB-T(일본)로 나뉜다.</a:t>
            </a:r>
            <a:endParaRPr lang="ko-KR" altLang="en-US" sz="2000"/>
          </a:p>
          <a:p>
            <a:pPr>
              <a:buNone/>
              <a:defRPr lang="ko-KR" altLang="en-US"/>
            </a:pPr>
            <a:endParaRPr lang="ko-KR" altLang="en-US" sz="2000"/>
          </a:p>
          <a:p>
            <a:pPr>
              <a:defRPr lang="ko-KR" altLang="en-US"/>
            </a:pPr>
            <a:r>
              <a:rPr lang="ko-KR" altLang="en-US" sz="2000"/>
              <a:t>DVB(디지털 비디오 방송, Digital Video Broadcasting)이란 국제적으로 승인된 디지털 TV를 위한 공개 표준 규격이다.</a:t>
            </a:r>
            <a:endParaRPr lang="ko-KR" altLang="en-US" sz="2000"/>
          </a:p>
          <a:p>
            <a:pPr>
              <a:buNone/>
              <a:defRPr lang="ko-KR" altLang="en-US"/>
            </a:pPr>
            <a:endParaRPr lang="ko-KR" altLang="en-US" sz="2000"/>
          </a:p>
          <a:p>
            <a:pPr>
              <a:defRPr lang="ko-KR" altLang="en-US"/>
            </a:pPr>
            <a:r>
              <a:rPr lang="ko-KR" altLang="en-US" sz="2000"/>
              <a:t>ATSC(Advanced Television Systems Committee)는 미국의 디지털 텔레비전 방송 표준을 개발하는 위원회, 혹은 그 표준을 말한다</a:t>
            </a:r>
            <a:endParaRPr lang="ko-KR" altLang="en-US" sz="2000"/>
          </a:p>
          <a:p>
            <a:pPr>
              <a:buNone/>
              <a:defRPr lang="ko-KR" altLang="en-US"/>
            </a:pPr>
            <a:r>
              <a:rPr lang="ko-KR" altLang="en-US" sz="2000"/>
              <a:t>     지상파, 케이블 둘다 사용하는 표준이다.</a:t>
            </a:r>
            <a:endParaRPr lang="ko-KR" altLang="en-US" sz="2000"/>
          </a:p>
          <a:p>
            <a:pPr>
              <a:buNone/>
              <a:defRPr lang="ko-KR" altLang="en-US"/>
            </a:pPr>
            <a:endParaRPr lang="ko-KR" altLang="en-US" sz="2000"/>
          </a:p>
          <a:p>
            <a:pPr>
              <a:buNone/>
              <a:defRPr lang="ko-KR" altLang="en-US"/>
            </a:pPr>
            <a:r>
              <a:rPr lang="ko-KR" altLang="en-US" sz="2000"/>
              <a:t> 우리나라는 </a:t>
            </a:r>
            <a:r>
              <a:rPr lang="en-US" altLang="ko-KR" sz="2000"/>
              <a:t>ATSC </a:t>
            </a:r>
            <a:r>
              <a:rPr lang="ko-KR" altLang="en-US" sz="2000"/>
              <a:t>방식을 사용한다.</a:t>
            </a:r>
            <a:endParaRPr lang="ko-KR" altLang="en-US" sz="2000"/>
          </a:p>
          <a:p>
            <a:pPr>
              <a:buNone/>
              <a:defRPr lang="ko-KR" altLang="en-US"/>
            </a:pPr>
            <a:endParaRPr lang="ko-KR" altLang="en-US"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5</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en-US" altLang="ko-KR">
                <a:ln w="19050" cap="flat" cmpd="sng" algn="ctr">
                  <a:solidFill>
                    <a:schemeClr val="accent1">
                      <a:shade val="20000"/>
                    </a:schemeClr>
                  </a:solidFill>
                  <a:prstDash val="solid"/>
                  <a:round/>
                </a:ln>
                <a:solidFill>
                  <a:schemeClr val="accent1"/>
                </a:solidFill>
              </a:rPr>
              <a:t>ATSC</a:t>
            </a:r>
            <a:r>
              <a:rPr lang="ko-KR" altLang="en-US">
                <a:ln w="19050" cap="flat" cmpd="sng" algn="ctr">
                  <a:solidFill>
                    <a:schemeClr val="accent1">
                      <a:shade val="20000"/>
                    </a:schemeClr>
                  </a:solidFill>
                  <a:prstDash val="solid"/>
                  <a:round/>
                </a:ln>
                <a:solidFill>
                  <a:schemeClr val="accent1"/>
                </a:solidFill>
              </a:rPr>
              <a:t>의 한계점</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en-US" sz="2000"/>
              <a:t>유럽, 대만 등 전 세계에서 가장 많이 채택한 DVB나 일본의 ISDB방식의 경우는 단일 주파수 방송망(SFN) 구성이 가능하여 적은 주파수를 가지고도 채널배치를 쉽게 할 수 있다. 그러나 대한민국이 채택한 ATSC방식은 SFN 구성이 불가능하여 각 중계소마다 다른 주파수를 사용해야 한다.</a:t>
            </a:r>
            <a:endParaRPr lang="ko-KR" altLang="en-US" sz="2000"/>
          </a:p>
          <a:p>
            <a:pPr>
              <a:defRPr lang="ko-KR" altLang="en-US"/>
            </a:pPr>
            <a:r>
              <a:rPr lang="ko-KR" altLang="en-US" sz="2000"/>
              <a:t>같은 ATSC방식을 사용하는 미국이 대한민국과 비슷하게 2~51번 대역을 DTV로 사용하고 있다. 미국의 경우는 지형이 비교적 평탄하여 중심지의 대출력 송신소들 만으로도 대부분을 커버할 수 있는 반면, 대한민국은 미국의 국토보다 97배나 작지만 산악 지형이 많고 따라서 음영 지역도 많아 송신시설을 더 촘촘하게 세워야 한다는 것이다. ATSC 방식은 단일 주파수 방송망 구성이 불가능하고, 결과적으로 오히려 국토면적이 넓은 미국보다 훨씬 더 많은 채널이 필요하게 된다.</a:t>
            </a:r>
            <a:endParaRPr lang="ko-KR" altLang="en-US"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6</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지상파 방송</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en-US" sz="2000"/>
              <a:t>지상파는</a:t>
            </a:r>
            <a:r>
              <a:rPr lang="ko-KR" altLang="en-US" sz="2000">
                <a:cs typeface="함초롬돋움"/>
              </a:rPr>
              <a:t> </a:t>
            </a:r>
            <a:r>
              <a:rPr lang="ko-KR" altLang="en-US" sz="2000"/>
              <a:t>지상의</a:t>
            </a:r>
            <a:r>
              <a:rPr lang="ko-KR" altLang="en-US" sz="2000">
                <a:cs typeface="함초롬돋움"/>
              </a:rPr>
              <a:t> </a:t>
            </a:r>
            <a:r>
              <a:rPr lang="ko-KR" altLang="en-US" sz="2000"/>
              <a:t>송신탑을</a:t>
            </a:r>
            <a:r>
              <a:rPr lang="ko-KR" altLang="en-US" sz="2000">
                <a:cs typeface="함초롬돋움"/>
              </a:rPr>
              <a:t> </a:t>
            </a:r>
            <a:r>
              <a:rPr lang="ko-KR" altLang="en-US" sz="2000"/>
              <a:t>이용하여</a:t>
            </a:r>
            <a:r>
              <a:rPr lang="ko-KR" altLang="en-US" sz="2000">
                <a:cs typeface="함초롬돋움"/>
              </a:rPr>
              <a:t> </a:t>
            </a:r>
            <a:r>
              <a:rPr lang="ko-KR" altLang="en-US" sz="2000"/>
              <a:t>전달되는</a:t>
            </a:r>
            <a:r>
              <a:rPr lang="ko-KR" altLang="en-US" sz="2000">
                <a:cs typeface="함초롬돋움"/>
              </a:rPr>
              <a:t> </a:t>
            </a:r>
            <a:r>
              <a:rPr lang="ko-KR" altLang="en-US" sz="2000"/>
              <a:t>전파이다</a:t>
            </a:r>
            <a:r>
              <a:rPr lang="ko-KR" altLang="en-US" sz="2000">
                <a:cs typeface="함초롬돋움"/>
              </a:rPr>
              <a:t>. </a:t>
            </a:r>
            <a:r>
              <a:rPr lang="ko-KR" altLang="en-US" sz="2000"/>
              <a:t>즉</a:t>
            </a:r>
            <a:r>
              <a:rPr lang="ko-KR" altLang="en-US" sz="2000">
                <a:cs typeface="함초롬돋움"/>
              </a:rPr>
              <a:t> </a:t>
            </a:r>
            <a:r>
              <a:rPr lang="ko-KR" altLang="en-US" sz="2000"/>
              <a:t>지상파</a:t>
            </a:r>
            <a:r>
              <a:rPr lang="ko-KR" altLang="en-US" sz="2000">
                <a:cs typeface="함초롬돋움"/>
              </a:rPr>
              <a:t> </a:t>
            </a:r>
            <a:r>
              <a:rPr lang="ko-KR" altLang="en-US" sz="2000"/>
              <a:t>방송은</a:t>
            </a:r>
            <a:r>
              <a:rPr lang="ko-KR" altLang="en-US" sz="2000">
                <a:cs typeface="함초롬돋움"/>
              </a:rPr>
              <a:t> </a:t>
            </a:r>
            <a:r>
              <a:rPr lang="ko-KR" altLang="en-US" sz="2000"/>
              <a:t>지상에</a:t>
            </a:r>
            <a:r>
              <a:rPr lang="ko-KR" altLang="en-US" sz="2000">
                <a:cs typeface="함초롬돋움"/>
              </a:rPr>
              <a:t> </a:t>
            </a:r>
            <a:r>
              <a:rPr lang="ko-KR" altLang="en-US" sz="2000"/>
              <a:t>있는</a:t>
            </a:r>
            <a:r>
              <a:rPr lang="ko-KR" altLang="en-US" sz="2000">
                <a:cs typeface="함초롬돋움"/>
              </a:rPr>
              <a:t> </a:t>
            </a:r>
            <a:r>
              <a:rPr lang="ko-KR" altLang="en-US" sz="2000"/>
              <a:t>방송</a:t>
            </a:r>
            <a:r>
              <a:rPr lang="ko-KR" altLang="en-US" sz="2000">
                <a:cs typeface="함초롬돋움"/>
              </a:rPr>
              <a:t> </a:t>
            </a:r>
            <a:r>
              <a:rPr lang="ko-KR" altLang="en-US" sz="2000"/>
              <a:t>송출로</a:t>
            </a:r>
            <a:r>
              <a:rPr lang="ko-KR" altLang="en-US" sz="2000">
                <a:cs typeface="함초롬돋움"/>
              </a:rPr>
              <a:t> </a:t>
            </a:r>
            <a:r>
              <a:rPr lang="ko-KR" altLang="en-US" sz="2000"/>
              <a:t>전파를</a:t>
            </a:r>
            <a:r>
              <a:rPr lang="ko-KR" altLang="en-US" sz="2000">
                <a:cs typeface="함초롬돋움"/>
              </a:rPr>
              <a:t> </a:t>
            </a:r>
            <a:r>
              <a:rPr lang="ko-KR" altLang="en-US" sz="2000"/>
              <a:t>송출하는</a:t>
            </a:r>
            <a:r>
              <a:rPr lang="ko-KR" altLang="en-US" sz="2000">
                <a:cs typeface="함초롬돋움"/>
              </a:rPr>
              <a:t> </a:t>
            </a:r>
            <a:r>
              <a:rPr lang="ko-KR" altLang="en-US" sz="2000"/>
              <a:t>방송이다</a:t>
            </a:r>
            <a:r>
              <a:rPr lang="ko-KR" altLang="en-US" sz="2000">
                <a:cs typeface="함초롬돋움"/>
              </a:rPr>
              <a:t>. </a:t>
            </a:r>
            <a:r>
              <a:rPr lang="ko-KR" altLang="en-US" sz="2000"/>
              <a:t>공중파라고</a:t>
            </a:r>
            <a:r>
              <a:rPr lang="ko-KR" altLang="en-US" sz="2000">
                <a:cs typeface="함초롬돋움"/>
              </a:rPr>
              <a:t> </a:t>
            </a:r>
            <a:r>
              <a:rPr lang="ko-KR" altLang="en-US" sz="2000"/>
              <a:t>말하는</a:t>
            </a:r>
            <a:r>
              <a:rPr lang="ko-KR" altLang="en-US" sz="2000">
                <a:cs typeface="함초롬돋움"/>
              </a:rPr>
              <a:t> </a:t>
            </a:r>
            <a:r>
              <a:rPr lang="ko-KR" altLang="en-US" sz="2000"/>
              <a:t>사람들이</a:t>
            </a:r>
            <a:r>
              <a:rPr lang="ko-KR" altLang="en-US" sz="2000">
                <a:cs typeface="함초롬돋움"/>
              </a:rPr>
              <a:t> </a:t>
            </a:r>
            <a:r>
              <a:rPr lang="ko-KR" altLang="en-US" sz="2000"/>
              <a:t>있지만</a:t>
            </a:r>
            <a:r>
              <a:rPr lang="ko-KR" altLang="en-US" sz="2000">
                <a:cs typeface="함초롬돋움"/>
              </a:rPr>
              <a:t> '</a:t>
            </a:r>
            <a:r>
              <a:rPr lang="ko-KR" altLang="en-US" sz="2000"/>
              <a:t>지상파</a:t>
            </a:r>
            <a:r>
              <a:rPr lang="ko-KR" altLang="en-US" sz="2000">
                <a:cs typeface="함초롬돋움"/>
              </a:rPr>
              <a:t>'</a:t>
            </a:r>
            <a:r>
              <a:rPr lang="ko-KR" altLang="en-US" sz="2000"/>
              <a:t>로</a:t>
            </a:r>
            <a:r>
              <a:rPr lang="ko-KR" altLang="en-US" sz="2000">
                <a:cs typeface="함초롬돋움"/>
              </a:rPr>
              <a:t> </a:t>
            </a:r>
            <a:r>
              <a:rPr lang="ko-KR" altLang="en-US" sz="2000"/>
              <a:t>쓰는</a:t>
            </a:r>
            <a:r>
              <a:rPr lang="ko-KR" altLang="en-US" sz="2000">
                <a:cs typeface="함초롬돋움"/>
              </a:rPr>
              <a:t> </a:t>
            </a:r>
            <a:r>
              <a:rPr lang="ko-KR" altLang="en-US" sz="2000"/>
              <a:t>것이</a:t>
            </a:r>
            <a:r>
              <a:rPr lang="ko-KR" altLang="en-US" sz="2000">
                <a:cs typeface="함초롬돋움"/>
              </a:rPr>
              <a:t> </a:t>
            </a:r>
            <a:r>
              <a:rPr lang="ko-KR" altLang="en-US" sz="2000"/>
              <a:t>개념상</a:t>
            </a:r>
            <a:r>
              <a:rPr lang="ko-KR" altLang="en-US" sz="2000">
                <a:cs typeface="함초롬돋움"/>
              </a:rPr>
              <a:t> </a:t>
            </a:r>
            <a:r>
              <a:rPr lang="ko-KR" altLang="en-US" sz="2000"/>
              <a:t>맞다</a:t>
            </a:r>
            <a:r>
              <a:rPr lang="ko-KR" altLang="en-US" sz="2000">
                <a:cs typeface="함초롬돋움"/>
              </a:rPr>
              <a:t>. </a:t>
            </a:r>
            <a:endParaRPr lang="ko-KR" altLang="en-US" sz="2000">
              <a:cs typeface="함초롬돋움"/>
            </a:endParaRPr>
          </a:p>
          <a:p>
            <a:pPr>
              <a:defRPr lang="ko-KR" altLang="en-US"/>
            </a:pPr>
            <a:r>
              <a:rPr lang="ko-KR" altLang="ko-KR" sz="2000"/>
              <a:t>국내는</a:t>
            </a:r>
            <a:r>
              <a:rPr lang="ko-KR" altLang="ko-KR" sz="2000">
                <a:cs typeface="함초롬돋움"/>
              </a:rPr>
              <a:t> KBS, MBC, SBS(</a:t>
            </a:r>
            <a:r>
              <a:rPr lang="ko-KR" altLang="ko-KR" sz="2000"/>
              <a:t>지역민방</a:t>
            </a:r>
            <a:r>
              <a:rPr lang="ko-KR" altLang="ko-KR" sz="2000">
                <a:cs typeface="함초롬돋움"/>
              </a:rPr>
              <a:t>), EBS </a:t>
            </a:r>
            <a:r>
              <a:rPr lang="ko-KR" altLang="ko-KR" sz="2000"/>
              <a:t>등이</a:t>
            </a:r>
            <a:r>
              <a:rPr lang="ko-KR" altLang="ko-KR" sz="2000">
                <a:cs typeface="함초롬돋움"/>
              </a:rPr>
              <a:t> </a:t>
            </a:r>
            <a:r>
              <a:rPr lang="ko-KR" altLang="ko-KR" sz="2000"/>
              <a:t>있으며</a:t>
            </a:r>
            <a:r>
              <a:rPr lang="ko-KR" altLang="ko-KR" sz="2000">
                <a:cs typeface="함초롬돋움"/>
              </a:rPr>
              <a:t> </a:t>
            </a:r>
            <a:r>
              <a:rPr lang="ko-KR" altLang="ko-KR" sz="2000"/>
              <a:t>지상파</a:t>
            </a:r>
            <a:r>
              <a:rPr lang="ko-KR" altLang="ko-KR" sz="2000">
                <a:cs typeface="함초롬돋움"/>
              </a:rPr>
              <a:t> DMB</a:t>
            </a:r>
            <a:r>
              <a:rPr lang="ko-KR" altLang="ko-KR" sz="2000"/>
              <a:t>도</a:t>
            </a:r>
            <a:r>
              <a:rPr lang="ko-KR" altLang="ko-KR" sz="2000">
                <a:cs typeface="함초롬돋움"/>
              </a:rPr>
              <a:t> </a:t>
            </a:r>
            <a:r>
              <a:rPr lang="ko-KR" altLang="ko-KR" sz="2000"/>
              <a:t>지상파</a:t>
            </a:r>
            <a:r>
              <a:rPr lang="ko-KR" altLang="ko-KR" sz="2000">
                <a:cs typeface="함초롬돋움"/>
              </a:rPr>
              <a:t> </a:t>
            </a:r>
            <a:r>
              <a:rPr lang="ko-KR" altLang="ko-KR" sz="2000"/>
              <a:t>방송에</a:t>
            </a:r>
            <a:r>
              <a:rPr lang="ko-KR" altLang="ko-KR" sz="2000">
                <a:cs typeface="함초롬돋움"/>
              </a:rPr>
              <a:t> </a:t>
            </a:r>
            <a:r>
              <a:rPr lang="ko-KR" altLang="ko-KR" sz="2000"/>
              <a:t>속한다</a:t>
            </a:r>
            <a:r>
              <a:rPr lang="ko-KR" altLang="ko-KR" sz="2000">
                <a:cs typeface="함초롬돋움"/>
              </a:rPr>
              <a:t>.</a:t>
            </a:r>
            <a:endParaRPr lang="ko-KR" altLang="ko-KR" sz="2000">
              <a:cs typeface="함초롬돋움"/>
            </a:endParaRPr>
          </a:p>
          <a:p>
            <a:pPr>
              <a:defRPr lang="ko-KR" altLang="en-US"/>
            </a:pPr>
            <a:r>
              <a:rPr lang="ko-KR" altLang="ko-KR" sz="2000"/>
              <a:t>지상파</a:t>
            </a:r>
            <a:r>
              <a:rPr lang="ko-KR" altLang="ko-KR" sz="2000">
                <a:cs typeface="함초롬돋움"/>
              </a:rPr>
              <a:t> </a:t>
            </a:r>
            <a:r>
              <a:rPr lang="ko-KR" altLang="ko-KR" sz="2000"/>
              <a:t>방송에는</a:t>
            </a:r>
            <a:r>
              <a:rPr lang="ko-KR" altLang="ko-KR" sz="2000">
                <a:cs typeface="함초롬돋움"/>
              </a:rPr>
              <a:t> </a:t>
            </a:r>
            <a:r>
              <a:rPr lang="ko-KR" altLang="ko-KR" sz="2000"/>
              <a:t>관련한</a:t>
            </a:r>
            <a:r>
              <a:rPr lang="ko-KR" altLang="ko-KR" sz="2000">
                <a:cs typeface="함초롬돋움"/>
              </a:rPr>
              <a:t> </a:t>
            </a:r>
            <a:r>
              <a:rPr lang="ko-KR" altLang="ko-KR" sz="2000"/>
              <a:t>법률에</a:t>
            </a:r>
            <a:r>
              <a:rPr lang="ko-KR" altLang="ko-KR" sz="2000">
                <a:cs typeface="함초롬돋움"/>
              </a:rPr>
              <a:t> </a:t>
            </a:r>
            <a:r>
              <a:rPr lang="ko-KR" altLang="ko-KR" sz="2000"/>
              <a:t>따라</a:t>
            </a:r>
            <a:r>
              <a:rPr lang="ko-KR" altLang="ko-KR" sz="2000">
                <a:cs typeface="함초롬돋움"/>
              </a:rPr>
              <a:t> </a:t>
            </a:r>
            <a:r>
              <a:rPr lang="ko-KR" altLang="ko-KR" sz="2000"/>
              <a:t>방송하도록</a:t>
            </a:r>
            <a:r>
              <a:rPr lang="ko-KR" altLang="ko-KR" sz="2000">
                <a:cs typeface="함초롬돋움"/>
              </a:rPr>
              <a:t> </a:t>
            </a:r>
            <a:r>
              <a:rPr lang="ko-KR" altLang="ko-KR" sz="2000"/>
              <a:t>하고</a:t>
            </a:r>
            <a:r>
              <a:rPr lang="ko-KR" altLang="ko-KR" sz="2000">
                <a:cs typeface="함초롬돋움"/>
              </a:rPr>
              <a:t> </a:t>
            </a:r>
            <a:r>
              <a:rPr lang="ko-KR" altLang="ko-KR" sz="2000"/>
              <a:t>있으며</a:t>
            </a:r>
            <a:r>
              <a:rPr lang="ko-KR" altLang="ko-KR" sz="2000">
                <a:cs typeface="함초롬돋움"/>
              </a:rPr>
              <a:t> </a:t>
            </a:r>
            <a:r>
              <a:rPr lang="ko-KR" altLang="ko-KR" sz="2000"/>
              <a:t>국가로</a:t>
            </a:r>
            <a:r>
              <a:rPr lang="ko-KR" altLang="ko-KR" sz="2000">
                <a:cs typeface="함초롬돋움"/>
              </a:rPr>
              <a:t> </a:t>
            </a:r>
            <a:r>
              <a:rPr lang="ko-KR" altLang="ko-KR" sz="2000"/>
              <a:t>부터</a:t>
            </a:r>
            <a:r>
              <a:rPr lang="ko-KR" altLang="ko-KR" sz="2000">
                <a:cs typeface="함초롬돋움"/>
              </a:rPr>
              <a:t> </a:t>
            </a:r>
            <a:r>
              <a:rPr lang="ko-KR" altLang="ko-KR" sz="2000"/>
              <a:t>방송을</a:t>
            </a:r>
            <a:r>
              <a:rPr lang="ko-KR" altLang="ko-KR" sz="2000">
                <a:cs typeface="함초롬돋움"/>
              </a:rPr>
              <a:t> </a:t>
            </a:r>
            <a:r>
              <a:rPr lang="ko-KR" altLang="ko-KR" sz="2000"/>
              <a:t>할</a:t>
            </a:r>
            <a:r>
              <a:rPr lang="ko-KR" altLang="ko-KR" sz="2000">
                <a:cs typeface="함초롬돋움"/>
              </a:rPr>
              <a:t> </a:t>
            </a:r>
            <a:r>
              <a:rPr lang="ko-KR" altLang="ko-KR" sz="2000"/>
              <a:t>수</a:t>
            </a:r>
            <a:r>
              <a:rPr lang="ko-KR" altLang="ko-KR" sz="2000">
                <a:cs typeface="함초롬돋움"/>
              </a:rPr>
              <a:t> </a:t>
            </a:r>
            <a:r>
              <a:rPr lang="ko-KR" altLang="ko-KR" sz="2000"/>
              <a:t>있는</a:t>
            </a:r>
            <a:r>
              <a:rPr lang="ko-KR" altLang="ko-KR" sz="2000">
                <a:cs typeface="함초롬돋움"/>
              </a:rPr>
              <a:t> </a:t>
            </a:r>
            <a:r>
              <a:rPr lang="ko-KR" altLang="ko-KR" sz="2000"/>
              <a:t>자격을</a:t>
            </a:r>
            <a:r>
              <a:rPr lang="ko-KR" altLang="ko-KR" sz="2000">
                <a:cs typeface="함초롬돋움"/>
              </a:rPr>
              <a:t> </a:t>
            </a:r>
            <a:r>
              <a:rPr lang="ko-KR" altLang="ko-KR" sz="2000"/>
              <a:t>부여받았기</a:t>
            </a:r>
            <a:r>
              <a:rPr lang="ko-KR" altLang="ko-KR" sz="2000">
                <a:cs typeface="함초롬돋움"/>
              </a:rPr>
              <a:t> </a:t>
            </a:r>
            <a:r>
              <a:rPr lang="ko-KR" altLang="ko-KR" sz="2000"/>
              <a:t>때문에</a:t>
            </a:r>
            <a:r>
              <a:rPr lang="ko-KR" altLang="en-US" sz="2000"/>
              <a:t> </a:t>
            </a:r>
            <a:r>
              <a:rPr lang="ko-KR" altLang="ko-KR" sz="2000"/>
              <a:t>공공성을</a:t>
            </a:r>
            <a:r>
              <a:rPr lang="ko-KR" altLang="ko-KR" sz="2000">
                <a:cs typeface="함초롬돋움"/>
              </a:rPr>
              <a:t> </a:t>
            </a:r>
            <a:r>
              <a:rPr lang="ko-KR" altLang="ko-KR" sz="2000"/>
              <a:t>유지해야</a:t>
            </a:r>
            <a:r>
              <a:rPr lang="ko-KR" altLang="ko-KR" sz="2000">
                <a:cs typeface="함초롬돋움"/>
              </a:rPr>
              <a:t> </a:t>
            </a:r>
            <a:r>
              <a:rPr lang="ko-KR" altLang="ko-KR" sz="2000"/>
              <a:t>한다</a:t>
            </a:r>
            <a:r>
              <a:rPr lang="ko-KR" altLang="ko-KR" sz="2000">
                <a:cs typeface="함초롬돋움"/>
              </a:rPr>
              <a:t>.</a:t>
            </a:r>
            <a:endParaRPr lang="ko-KR" altLang="ko-KR" sz="2000">
              <a:cs typeface="함초롬돋움"/>
            </a:endParaRPr>
          </a:p>
        </p:txBody>
      </p:sp>
      <p:pic>
        <p:nvPicPr>
          <p:cNvPr id="4" name="그림 3"/>
          <p:cNvPicPr>
            <a:picLocks noChangeAspect="1"/>
          </p:cNvPicPr>
          <p:nvPr/>
        </p:nvPicPr>
        <p:blipFill rotWithShape="1">
          <a:blip r:embed="rId2"/>
          <a:stretch>
            <a:fillRect/>
          </a:stretch>
        </p:blipFill>
        <p:spPr>
          <a:xfrm>
            <a:off x="683513" y="4437126"/>
            <a:ext cx="7776972" cy="2028825"/>
          </a:xfrm>
          <a:prstGeom prst="rect">
            <a:avLst/>
          </a:prstGeom>
        </p:spPr>
      </p:pic>
      <p:sp>
        <p:nvSpPr>
          <p:cNvPr id="6"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7</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지상파 방송</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en-US" sz="2000"/>
              <a:t>무료 보편적 서비스 제공</a:t>
            </a:r>
            <a:endParaRPr lang="ko-KR" altLang="en-US" sz="2000"/>
          </a:p>
          <a:p>
            <a:pPr lvl="1">
              <a:defRPr lang="ko-KR" altLang="en-US"/>
            </a:pPr>
            <a:r>
              <a:rPr lang="ko-KR" altLang="en-US" sz="2000"/>
              <a:t>내용상의 공익성 및 보편성, 난시청 해소와 같이 필요한 정보를 모든 국민에게 제공한다는 접근성을 담보로 한 보편성이다.</a:t>
            </a:r>
            <a:endParaRPr lang="ko-KR" altLang="en-US" sz="2000"/>
          </a:p>
          <a:p>
            <a:pPr>
              <a:defRPr lang="ko-KR" altLang="en-US"/>
            </a:pPr>
            <a:r>
              <a:rPr lang="ko-KR" altLang="en-US" sz="2000"/>
              <a:t>고품질의 프로그램 제공</a:t>
            </a:r>
            <a:endParaRPr lang="ko-KR" altLang="en-US" sz="2000"/>
          </a:p>
          <a:p>
            <a:pPr lvl="1">
              <a:defRPr lang="ko-KR" altLang="en-US"/>
            </a:pPr>
            <a:r>
              <a:rPr lang="ko-KR" altLang="en-US" sz="2000"/>
              <a:t>지상파 방송의 프로그램은 시사, 정보, 교양 뿐 아니라 가족문화, 오락 장르에서도 고품질과 다양성을 제공하고 있습니다. </a:t>
            </a:r>
            <a:endParaRPr lang="ko-KR" altLang="en-US" sz="2000"/>
          </a:p>
          <a:p>
            <a:pPr>
              <a:defRPr lang="ko-KR" altLang="en-US"/>
            </a:pPr>
            <a:r>
              <a:rPr lang="ko-KR" altLang="en-US" sz="2000"/>
              <a:t>콘텐츠의 글로벌 경쟁력</a:t>
            </a:r>
            <a:endParaRPr lang="ko-KR" altLang="en-US" sz="2000"/>
          </a:p>
          <a:p>
            <a:pPr lvl="1">
              <a:defRPr lang="ko-KR" altLang="en-US"/>
            </a:pPr>
            <a:r>
              <a:rPr lang="ko-KR" altLang="en-US" sz="2000"/>
              <a:t>지상파 방송사에서 제작한 고품질의 콘텐츠는 국내 시장을 넘어 해외 시장으로 전파되고 있습니다. 드라마의 배경이 되었던 남이섬을 비롯한 촬영지들이 일본 관광객들로 붐볐으며, 겨울연가의 스토리를 뮤지컬로 제작해 공연하기도 했습니다. 한국음식과 문화에 대한 관심도 높아졌습니다. 원작을 소스로 애니메이션, 모바일 게임, 전통 먹거리, 캐릭터 제작, 도서 발간 등 다양한 분야에서 한류 열풍을 일으켰습니다.</a:t>
            </a:r>
            <a:endParaRPr lang="ko-KR" altLang="en-US" sz="20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8</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lang="ko-KR" altLang="en-US"/>
            </a:pPr>
            <a:r>
              <a:rPr lang="ko-KR" altLang="en-US">
                <a:ln w="19050" cap="flat" cmpd="sng" algn="ctr">
                  <a:solidFill>
                    <a:schemeClr val="accent1">
                      <a:shade val="20000"/>
                    </a:schemeClr>
                  </a:solidFill>
                  <a:prstDash val="solid"/>
                  <a:round/>
                </a:ln>
                <a:solidFill>
                  <a:schemeClr val="accent1"/>
                </a:solidFill>
              </a:rPr>
              <a:t>지상파 </a:t>
            </a:r>
            <a:r>
              <a:rPr lang="en-US" altLang="ko-KR">
                <a:ln w="19050" cap="flat" cmpd="sng" algn="ctr">
                  <a:solidFill>
                    <a:schemeClr val="accent1">
                      <a:shade val="20000"/>
                    </a:schemeClr>
                  </a:solidFill>
                  <a:prstDash val="solid"/>
                  <a:round/>
                </a:ln>
                <a:solidFill>
                  <a:schemeClr val="accent1"/>
                </a:solidFill>
              </a:rPr>
              <a:t>UHD </a:t>
            </a:r>
            <a:r>
              <a:rPr lang="ko-KR" altLang="en-US">
                <a:ln w="19050" cap="flat" cmpd="sng" algn="ctr">
                  <a:solidFill>
                    <a:schemeClr val="accent1">
                      <a:shade val="20000"/>
                    </a:schemeClr>
                  </a:solidFill>
                  <a:prstDash val="solid"/>
                  <a:round/>
                </a:ln>
                <a:solidFill>
                  <a:schemeClr val="accent1"/>
                </a:solidFill>
              </a:rPr>
              <a:t>방송</a:t>
            </a:r>
            <a:endParaRPr lang="ko-KR" altLang="en-US">
              <a:solidFill>
                <a:schemeClr val="accent1"/>
              </a:solidFill>
            </a:endParaRPr>
          </a:p>
        </p:txBody>
      </p:sp>
      <p:sp>
        <p:nvSpPr>
          <p:cNvPr id="3" name="내용 개체 틀 2"/>
          <p:cNvSpPr>
            <a:spLocks noGrp="1"/>
          </p:cNvSpPr>
          <p:nvPr>
            <p:ph idx="1"/>
          </p:nvPr>
        </p:nvSpPr>
        <p:spPr/>
        <p:txBody>
          <a:bodyPr>
            <a:noAutofit/>
          </a:bodyPr>
          <a:lstStyle/>
          <a:p>
            <a:pPr>
              <a:defRPr lang="ko-KR" altLang="en-US"/>
            </a:pPr>
            <a:r>
              <a:rPr lang="ko-KR" altLang="en-US" sz="2200"/>
              <a:t>UHD 방송은 HD 방송보다 더욱 선명한 화질과 넓은 시청영역으로 시청자들에게 실감나는 경험을 제공하는 차세대 방송서비스.</a:t>
            </a:r>
            <a:endParaRPr lang="ko-KR" altLang="en-US" sz="2200"/>
          </a:p>
          <a:p>
            <a:pPr lvl="1">
              <a:defRPr lang="ko-KR" altLang="en-US"/>
            </a:pPr>
            <a:r>
              <a:rPr lang="ko-KR" altLang="en-US" sz="2200"/>
              <a:t>HD 해상도를 초월한다는 의미에서 UHD(Ultra High Definition) 혹은 가로축 화소(Pixel)수에 따라 4K, 8K로 분류</a:t>
            </a:r>
            <a:endParaRPr lang="ko-KR" altLang="en-US" sz="2200"/>
          </a:p>
          <a:p>
            <a:pPr lvl="1">
              <a:defRPr lang="ko-KR" altLang="en-US"/>
            </a:pPr>
            <a:r>
              <a:rPr lang="ko-KR" altLang="en-US" sz="2200"/>
              <a:t>UHD 방송은 HD (1,920×1,080 / 200만 화소) 보다 화소를 기준으로 4배(3,840×2,160 / 800만 화소)∼16배(7,680×4,320 / 3,200만 화소) 증가하여 보다 사실에 가까운 세밀한 영상 표현이 가능</a:t>
            </a:r>
            <a:endParaRPr lang="ko-KR" altLang="en-US" sz="2200"/>
          </a:p>
          <a:p>
            <a:pPr lvl="1">
              <a:buNone/>
              <a:defRPr lang="ko-KR" altLang="en-US"/>
            </a:pPr>
            <a:r>
              <a:rPr lang="ko-KR" altLang="en-US" sz="2200"/>
              <a:t>방송사별 UHD 방송 도입 일정</a:t>
            </a:r>
            <a:endParaRPr lang="ko-KR" altLang="en-US" sz="2200"/>
          </a:p>
          <a:p>
            <a:pPr lvl="1">
              <a:buNone/>
              <a:defRPr lang="ko-KR" altLang="en-US"/>
            </a:pPr>
            <a:r>
              <a:rPr lang="ko-KR" altLang="en-US" sz="2200"/>
              <a:t>	-2017년 2월 (1단계) : 수도권</a:t>
            </a:r>
            <a:endParaRPr lang="ko-KR" altLang="en-US" sz="2200"/>
          </a:p>
          <a:p>
            <a:pPr lvl="1">
              <a:buNone/>
              <a:defRPr lang="ko-KR" altLang="en-US"/>
            </a:pPr>
            <a:r>
              <a:rPr lang="ko-KR" altLang="en-US" sz="2200"/>
              <a:t>	</a:t>
            </a:r>
            <a:r>
              <a:rPr lang="ko-KR" altLang="en-US" sz="2200" spc="5"/>
              <a:t>-2017년 12월 (2단계) : 광역시권·강원권(평창올림픽 개최지)</a:t>
            </a:r>
            <a:endParaRPr lang="ko-KR" altLang="en-US" sz="2200" spc="5"/>
          </a:p>
          <a:p>
            <a:pPr lvl="1">
              <a:buNone/>
              <a:defRPr lang="ko-KR" altLang="en-US"/>
            </a:pPr>
            <a:r>
              <a:rPr lang="ko-KR" altLang="en-US" sz="2200"/>
              <a:t>	-2020년~2021년 (3단계) : 전국 시·군</a:t>
            </a:r>
            <a:endParaRPr lang="ko-KR" altLang="en-US" sz="2200"/>
          </a:p>
          <a:p>
            <a:pPr lvl="1">
              <a:buNone/>
              <a:defRPr lang="ko-KR" altLang="en-US"/>
            </a:pPr>
            <a:endParaRPr lang="ko-KR" altLang="en-US" sz="2200"/>
          </a:p>
        </p:txBody>
      </p:sp>
      <p:sp>
        <p:nvSpPr>
          <p:cNvPr id="5" name="슬라이드 번호 개체 틀 5"/>
          <p:cNvSpPr>
            <a:spLocks noGrp="1"/>
          </p:cNvSpPr>
          <p:nvPr>
            <p:ph type="sldNum" sz="quarter" idx="12"/>
          </p:nvPr>
        </p:nvSpPr>
        <p:spPr/>
        <p:txBody>
          <a:bodyPr vert="horz" wrap="square" lIns="91440" tIns="45720" rIns="91440" bIns="45720" anchor="ctr"/>
          <a:lstStyle/>
          <a:p>
            <a:pPr lvl="0">
              <a:defRPr lang="ko-KR" altLang="en-US"/>
            </a:pPr>
            <a:fld id="{AD22CD3B-FDDF-4998-970C-76E6E0BEC65F}" type="slidenum">
              <a:rPr lang="en-US" altLang="en-US" sz="2000" b="1">
                <a:solidFill>
                  <a:srgbClr val="0000ff"/>
                </a:solidFill>
              </a:rPr>
              <a:pPr lvl="0">
                <a:defRPr lang="ko-KR" altLang="en-US"/>
              </a:pPr>
              <a:t>9</a:t>
            </a:fld>
            <a:endParaRPr lang="en-US" altLang="en-US" sz="2000" b="1">
              <a:solidFill>
                <a:srgbClr val="0000ff"/>
              </a:solidFill>
            </a:endParaRPr>
          </a:p>
        </p:txBody>
      </p:sp>
    </p:spTree>
  </p:cSld>
  <p:clrMapOvr>
    <a:masterClrMapping/>
  </p:clrMapOvr>
  <p:transition xmlns:mc="http://schemas.openxmlformats.org/markup-compatibility/2006" xmlns:hp="http://schemas.haansoft.com/office/presentation/8.0" mc:Ignorable="hp" hp:hslDur="500"/>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
      </a:majorFont>
      <a:minorFont>
        <a:latin typeface="함초롬돋움"/>
        <a:ea typeface="함초롬돋움"/>
        <a:cs typeface=""/>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
      </a:majorFont>
      <a:minorFont>
        <a:latin typeface="함초롬돋움"/>
        <a:ea typeface="함초롬돋움"/>
        <a:cs typeface=""/>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
      </a:majorFont>
      <a:minorFont>
        <a:latin typeface="함초롬돋움"/>
        <a:ea typeface="함초롬돋움"/>
        <a:cs typeface=""/>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1886</ep:Words>
  <ep:PresentationFormat>화면 슬라이드 쇼(4:3)</ep:PresentationFormat>
  <ep:Paragraphs>181</ep:Paragraphs>
  <ep:Slides>30</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30</vt:i4>
      </vt:variant>
    </vt:vector>
  </ep:HeadingPairs>
  <ep:TitlesOfParts>
    <vt:vector size="31" baseType="lpstr">
      <vt:lpstr>한컴오피스</vt:lpstr>
      <vt:lpstr>네트워크 기초 10조 발표자료 주제 : 디지털 방송</vt:lpstr>
      <vt:lpstr>디지털 방송</vt:lpstr>
      <vt:lpstr>디지털 방송의 특징</vt:lpstr>
      <vt:lpstr>디지털 방송의 특징</vt:lpstr>
      <vt:lpstr>디지털 방송의 표준</vt:lpstr>
      <vt:lpstr>ATSC의 한계점</vt:lpstr>
      <vt:lpstr>지상파 방송</vt:lpstr>
      <vt:lpstr>지상파 방송</vt:lpstr>
      <vt:lpstr>지상파 UHD 방송</vt:lpstr>
      <vt:lpstr>UHD 방송 표준 선정</vt:lpstr>
      <vt:lpstr>케이블 방송</vt:lpstr>
      <vt:lpstr>케이블 방송의 장점</vt:lpstr>
      <vt:lpstr>케이블 방송의 사업 구조</vt:lpstr>
      <vt:lpstr>PP와 SO의 관계</vt:lpstr>
      <vt:lpstr>위성 방송</vt:lpstr>
      <vt:lpstr>위성 방송의 특징</vt:lpstr>
      <vt:lpstr>케이블 TV vs IP TV vs 스마트 TV</vt:lpstr>
      <vt:lpstr>케이블 TV vs IP TV vs 스마트 TV</vt:lpstr>
      <vt:lpstr>케이블 TV 사업의 현재 상황</vt:lpstr>
      <vt:lpstr>케이블 TV 사업의 현재 상황</vt:lpstr>
      <vt:lpstr>케이블 TV 사업의 현재 상황</vt:lpstr>
      <vt:lpstr>케이블 TV 사업 미래 전망</vt:lpstr>
      <vt:lpstr>TV 게임</vt:lpstr>
      <vt:lpstr>리모콘 단순화</vt:lpstr>
      <vt:lpstr>IPTV 리모컨</vt:lpstr>
      <vt:lpstr>IPTV / 케이블 방송 콘텐츠</vt:lpstr>
      <vt:lpstr>케이블 TV의 새로운 리모컨</vt:lpstr>
      <vt:lpstr>케이블 TV의 새로운 리모컨</vt:lpstr>
      <vt:lpstr>지역채널 활성화</vt:lpstr>
      <vt:lpstr>출처</vt:lpstr>
    </vt:vector>
  </ep:TitlesOfParts>
  <ep:HyperlinkBase/>
  <ep:Application>Hancom Office Hanshow 2014</ep:Application>
  <ep:AppVersion>0900.0000.01</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2017-04-28T13:51:14.000</dcterms:created>
  <dc:creator>seo</dc:creator>
  <cp:lastModifiedBy>seo</cp:lastModifiedBy>
  <dcterms:modified xsi:type="dcterms:W3CDTF">2017-04-30T12:10:11.495</dcterms:modified>
  <cp:revision>64</cp:revision>
  <dc:title>네트워크 기초 10조 발표자료 주제 : 디지털 방송</dc:title>
</cp:coreProperties>
</file>