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97A"/>
    <a:srgbClr val="829CAA"/>
    <a:srgbClr val="36484C"/>
    <a:srgbClr val="668597"/>
    <a:srgbClr val="9C9172"/>
    <a:srgbClr val="FBF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614C3-745A-43C1-82CB-1EB542BD3B3A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B4D0A4BA-5503-4380-9DCC-F627E43F08BD}">
      <dgm:prSet phldrT="[텍스트]"/>
      <dgm:spPr/>
      <dgm:t>
        <a:bodyPr/>
        <a:lstStyle/>
        <a:p>
          <a:pPr latinLnBrk="1"/>
          <a:r>
            <a:rPr lang="en-US" altLang="ko-KR" dirty="0" smtClean="0"/>
            <a:t>PP(Program Provider)</a:t>
          </a:r>
          <a:endParaRPr lang="ko-KR" altLang="en-US" dirty="0"/>
        </a:p>
      </dgm:t>
    </dgm:pt>
    <dgm:pt modelId="{0C91081C-D419-4055-B1B8-5F18F019E25E}" type="parTrans" cxnId="{3776F67F-176A-4642-BF1C-4219F60561EE}">
      <dgm:prSet/>
      <dgm:spPr/>
      <dgm:t>
        <a:bodyPr/>
        <a:lstStyle/>
        <a:p>
          <a:pPr latinLnBrk="1"/>
          <a:endParaRPr lang="ko-KR" altLang="en-US"/>
        </a:p>
      </dgm:t>
    </dgm:pt>
    <dgm:pt modelId="{BFE3510C-3CEB-4F83-9316-8D2DE6D6BE17}" type="sibTrans" cxnId="{3776F67F-176A-4642-BF1C-4219F60561EE}">
      <dgm:prSet/>
      <dgm:spPr/>
      <dgm:t>
        <a:bodyPr/>
        <a:lstStyle/>
        <a:p>
          <a:pPr latinLnBrk="1"/>
          <a:endParaRPr lang="ko-KR" altLang="en-US"/>
        </a:p>
      </dgm:t>
    </dgm:pt>
    <dgm:pt modelId="{0BABDDC0-89EB-4A25-BEF9-3E328C8D85E3}">
      <dgm:prSet phldrT="[텍스트]"/>
      <dgm:spPr/>
      <dgm:t>
        <a:bodyPr/>
        <a:lstStyle/>
        <a:p>
          <a:pPr latinLnBrk="1"/>
          <a:r>
            <a:rPr lang="ko-KR" altLang="en-US" dirty="0" smtClean="0"/>
            <a:t> 케이블</a:t>
          </a:r>
          <a:r>
            <a:rPr lang="en-US" altLang="ko-KR" dirty="0" smtClean="0"/>
            <a:t>TV </a:t>
          </a:r>
          <a:r>
            <a:rPr lang="ko-KR" altLang="en-US" dirty="0" smtClean="0"/>
            <a:t>프로그램을 제작</a:t>
          </a:r>
          <a:r>
            <a:rPr lang="en-US" altLang="ko-KR" dirty="0" smtClean="0"/>
            <a:t>, </a:t>
          </a:r>
          <a:r>
            <a:rPr lang="ko-KR" altLang="en-US" dirty="0" smtClean="0"/>
            <a:t>구매하여 </a:t>
          </a:r>
          <a:r>
            <a:rPr lang="en-US" altLang="ko-KR" dirty="0" smtClean="0"/>
            <a:t>SO</a:t>
          </a:r>
          <a:r>
            <a:rPr lang="ko-KR" altLang="en-US" dirty="0" smtClean="0"/>
            <a:t>를 통해서 송출</a:t>
          </a:r>
          <a:endParaRPr lang="ko-KR" altLang="en-US" dirty="0"/>
        </a:p>
      </dgm:t>
    </dgm:pt>
    <dgm:pt modelId="{63B651BB-6D01-4E4B-9535-935C47E7F043}" type="parTrans" cxnId="{14B22946-4132-4CEF-8D86-44D916525422}">
      <dgm:prSet/>
      <dgm:spPr/>
      <dgm:t>
        <a:bodyPr/>
        <a:lstStyle/>
        <a:p>
          <a:pPr latinLnBrk="1"/>
          <a:endParaRPr lang="ko-KR" altLang="en-US"/>
        </a:p>
      </dgm:t>
    </dgm:pt>
    <dgm:pt modelId="{8AEE1252-6DC7-45A0-9FDC-94C33E3DFDE0}" type="sibTrans" cxnId="{14B22946-4132-4CEF-8D86-44D916525422}">
      <dgm:prSet/>
      <dgm:spPr/>
      <dgm:t>
        <a:bodyPr/>
        <a:lstStyle/>
        <a:p>
          <a:pPr latinLnBrk="1"/>
          <a:endParaRPr lang="ko-KR" altLang="en-US"/>
        </a:p>
      </dgm:t>
    </dgm:pt>
    <dgm:pt modelId="{D2A8E198-3989-433A-A28E-191198231C17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en-US" altLang="ko-KR" dirty="0" err="1" smtClean="0"/>
            <a:t>Mnet</a:t>
          </a:r>
          <a:r>
            <a:rPr lang="en-US" altLang="ko-KR" dirty="0" smtClean="0"/>
            <a:t>, OGN, </a:t>
          </a:r>
          <a:r>
            <a:rPr lang="en-US" altLang="ko-KR" dirty="0" err="1" smtClean="0"/>
            <a:t>tvN</a:t>
          </a:r>
          <a:r>
            <a:rPr lang="ko-KR" altLang="en-US" dirty="0" smtClean="0"/>
            <a:t>등</a:t>
          </a:r>
          <a:endParaRPr lang="ko-KR" altLang="en-US" dirty="0"/>
        </a:p>
      </dgm:t>
    </dgm:pt>
    <dgm:pt modelId="{833577C2-50BF-4C56-A09E-A2DFB4783FD8}" type="parTrans" cxnId="{84C5C321-054E-4367-B7B2-58164984F5EF}">
      <dgm:prSet/>
      <dgm:spPr/>
      <dgm:t>
        <a:bodyPr/>
        <a:lstStyle/>
        <a:p>
          <a:pPr latinLnBrk="1"/>
          <a:endParaRPr lang="ko-KR" altLang="en-US"/>
        </a:p>
      </dgm:t>
    </dgm:pt>
    <dgm:pt modelId="{8E4BE50E-C478-4387-B348-40C71BAE54AD}" type="sibTrans" cxnId="{84C5C321-054E-4367-B7B2-58164984F5EF}">
      <dgm:prSet/>
      <dgm:spPr/>
      <dgm:t>
        <a:bodyPr/>
        <a:lstStyle/>
        <a:p>
          <a:pPr latinLnBrk="1"/>
          <a:endParaRPr lang="ko-KR" altLang="en-US"/>
        </a:p>
      </dgm:t>
    </dgm:pt>
    <dgm:pt modelId="{D67B6391-A033-47D5-BD8C-E80FCED1F731}">
      <dgm:prSet phldrT="[텍스트]"/>
      <dgm:spPr/>
      <dgm:t>
        <a:bodyPr/>
        <a:lstStyle/>
        <a:p>
          <a:pPr latinLnBrk="1"/>
          <a:r>
            <a:rPr lang="en-US" altLang="ko-KR" dirty="0" smtClean="0"/>
            <a:t>SO(System Operator)</a:t>
          </a:r>
          <a:endParaRPr lang="ko-KR" altLang="en-US" dirty="0"/>
        </a:p>
      </dgm:t>
    </dgm:pt>
    <dgm:pt modelId="{913B1F51-5C2E-4920-8133-427BB83FB31B}" type="parTrans" cxnId="{E3F1EE2C-26F9-484E-B83C-AE3A00EA336C}">
      <dgm:prSet/>
      <dgm:spPr/>
      <dgm:t>
        <a:bodyPr/>
        <a:lstStyle/>
        <a:p>
          <a:pPr latinLnBrk="1"/>
          <a:endParaRPr lang="ko-KR" altLang="en-US"/>
        </a:p>
      </dgm:t>
    </dgm:pt>
    <dgm:pt modelId="{66781611-3C06-4013-8107-58B8F8A9D6B8}" type="sibTrans" cxnId="{E3F1EE2C-26F9-484E-B83C-AE3A00EA336C}">
      <dgm:prSet/>
      <dgm:spPr/>
      <dgm:t>
        <a:bodyPr/>
        <a:lstStyle/>
        <a:p>
          <a:pPr latinLnBrk="1"/>
          <a:endParaRPr lang="ko-KR" altLang="en-US"/>
        </a:p>
      </dgm:t>
    </dgm:pt>
    <dgm:pt modelId="{70D2AA00-218E-4DB0-A04A-D0AF240FEDB8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케이블</a:t>
          </a:r>
          <a:r>
            <a:rPr lang="en-US" altLang="ko-KR" dirty="0" smtClean="0"/>
            <a:t>TV </a:t>
          </a:r>
          <a:r>
            <a:rPr lang="ko-KR" altLang="en-US" dirty="0" smtClean="0"/>
            <a:t>가입자에게 </a:t>
          </a:r>
          <a:r>
            <a:rPr lang="en-US" altLang="ko-KR" dirty="0" smtClean="0"/>
            <a:t>PP</a:t>
          </a:r>
          <a:r>
            <a:rPr lang="ko-KR" altLang="en-US" dirty="0" smtClean="0"/>
            <a:t>가 만든 프로그램을 케이블 망을 통해 전송</a:t>
          </a:r>
          <a:endParaRPr lang="ko-KR" altLang="en-US" dirty="0"/>
        </a:p>
      </dgm:t>
    </dgm:pt>
    <dgm:pt modelId="{5C3F23DE-75BB-49C0-8E8C-E207A029B210}" type="parTrans" cxnId="{2D7F1D85-95CF-4DDD-BF35-D1A8E9A0DF25}">
      <dgm:prSet/>
      <dgm:spPr/>
      <dgm:t>
        <a:bodyPr/>
        <a:lstStyle/>
        <a:p>
          <a:pPr latinLnBrk="1"/>
          <a:endParaRPr lang="ko-KR" altLang="en-US"/>
        </a:p>
      </dgm:t>
    </dgm:pt>
    <dgm:pt modelId="{9FB8C483-C5B4-49AA-BA37-62F626BB8202}" type="sibTrans" cxnId="{2D7F1D85-95CF-4DDD-BF35-D1A8E9A0DF25}">
      <dgm:prSet/>
      <dgm:spPr/>
      <dgm:t>
        <a:bodyPr/>
        <a:lstStyle/>
        <a:p>
          <a:pPr latinLnBrk="1"/>
          <a:endParaRPr lang="ko-KR" altLang="en-US"/>
        </a:p>
      </dgm:t>
    </dgm:pt>
    <dgm:pt modelId="{A1FE21D0-DE62-4424-8663-FB9FDDE25FEB}">
      <dgm:prSet phldrT="[텍스트]"/>
      <dgm:spPr/>
      <dgm:t>
        <a:bodyPr/>
        <a:lstStyle/>
        <a:p>
          <a:pPr latinLnBrk="1"/>
          <a:r>
            <a:rPr lang="en-US" altLang="ko-KR" dirty="0" smtClean="0"/>
            <a:t> CJ</a:t>
          </a:r>
          <a:r>
            <a:rPr lang="ko-KR" altLang="en-US" dirty="0" err="1" smtClean="0"/>
            <a:t>헬로비전</a:t>
          </a:r>
          <a:r>
            <a:rPr lang="en-US" altLang="ko-KR" dirty="0" smtClean="0"/>
            <a:t>, </a:t>
          </a:r>
          <a:r>
            <a:rPr lang="ko-KR" altLang="en-US" dirty="0" smtClean="0"/>
            <a:t>현대 </a:t>
          </a:r>
          <a:r>
            <a:rPr lang="en-US" altLang="ko-KR" dirty="0" smtClean="0"/>
            <a:t>HCN </a:t>
          </a:r>
          <a:r>
            <a:rPr lang="ko-KR" altLang="en-US" dirty="0" smtClean="0"/>
            <a:t>등</a:t>
          </a:r>
          <a:endParaRPr lang="ko-KR" altLang="en-US" dirty="0"/>
        </a:p>
      </dgm:t>
    </dgm:pt>
    <dgm:pt modelId="{0714516B-85F2-4D7C-BAE9-8D1DCA9A148D}" type="parTrans" cxnId="{16017E5E-5D0A-4B7F-8F91-C037780B3272}">
      <dgm:prSet/>
      <dgm:spPr/>
      <dgm:t>
        <a:bodyPr/>
        <a:lstStyle/>
        <a:p>
          <a:pPr latinLnBrk="1"/>
          <a:endParaRPr lang="ko-KR" altLang="en-US"/>
        </a:p>
      </dgm:t>
    </dgm:pt>
    <dgm:pt modelId="{42D0CBCA-C9EB-44B6-A0F2-4DF28899F8F1}" type="sibTrans" cxnId="{16017E5E-5D0A-4B7F-8F91-C037780B3272}">
      <dgm:prSet/>
      <dgm:spPr/>
      <dgm:t>
        <a:bodyPr/>
        <a:lstStyle/>
        <a:p>
          <a:pPr latinLnBrk="1"/>
          <a:endParaRPr lang="ko-KR" altLang="en-US"/>
        </a:p>
      </dgm:t>
    </dgm:pt>
    <dgm:pt modelId="{B5113C55-4537-410E-A893-317CD2C8A971}">
      <dgm:prSet phldrT="[텍스트]"/>
      <dgm:spPr/>
      <dgm:t>
        <a:bodyPr/>
        <a:lstStyle/>
        <a:p>
          <a:pPr latinLnBrk="1"/>
          <a:r>
            <a:rPr lang="en-US" altLang="ko-KR" dirty="0" smtClean="0"/>
            <a:t>NO(Network Operator)</a:t>
          </a:r>
          <a:endParaRPr lang="ko-KR" altLang="en-US" dirty="0"/>
        </a:p>
      </dgm:t>
    </dgm:pt>
    <dgm:pt modelId="{DF8FE111-CF3F-4A32-9C8D-ADB6DC7F2411}" type="parTrans" cxnId="{33AAD52F-1BEB-4AE7-8436-DF53C86C5113}">
      <dgm:prSet/>
      <dgm:spPr/>
      <dgm:t>
        <a:bodyPr/>
        <a:lstStyle/>
        <a:p>
          <a:pPr latinLnBrk="1"/>
          <a:endParaRPr lang="ko-KR" altLang="en-US"/>
        </a:p>
      </dgm:t>
    </dgm:pt>
    <dgm:pt modelId="{2424031B-EF98-49CE-97C6-25999014DC27}" type="sibTrans" cxnId="{33AAD52F-1BEB-4AE7-8436-DF53C86C5113}">
      <dgm:prSet/>
      <dgm:spPr/>
      <dgm:t>
        <a:bodyPr/>
        <a:lstStyle/>
        <a:p>
          <a:pPr latinLnBrk="1"/>
          <a:endParaRPr lang="ko-KR" altLang="en-US"/>
        </a:p>
      </dgm:t>
    </dgm:pt>
    <dgm:pt modelId="{191F4A0D-7C40-4DE7-84BA-00B7958B6418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err="1" smtClean="0"/>
            <a:t>케이블망을</a:t>
          </a:r>
          <a:r>
            <a:rPr lang="ko-KR" altLang="en-US" dirty="0" smtClean="0"/>
            <a:t> 통해 </a:t>
          </a:r>
          <a:r>
            <a:rPr lang="en-US" altLang="ko-KR" dirty="0" smtClean="0"/>
            <a:t>SO</a:t>
          </a:r>
          <a:r>
            <a:rPr lang="ko-KR" altLang="en-US" dirty="0" smtClean="0"/>
            <a:t>와 케이블 가입자 사이를 연결</a:t>
          </a:r>
          <a:endParaRPr lang="ko-KR" altLang="en-US" dirty="0"/>
        </a:p>
      </dgm:t>
    </dgm:pt>
    <dgm:pt modelId="{55FB5FC5-E68B-4CE6-8766-5D5F21B0516A}" type="parTrans" cxnId="{C973EDD4-5BD1-484A-BC60-6872CF7E9092}">
      <dgm:prSet/>
      <dgm:spPr/>
      <dgm:t>
        <a:bodyPr/>
        <a:lstStyle/>
        <a:p>
          <a:pPr latinLnBrk="1"/>
          <a:endParaRPr lang="ko-KR" altLang="en-US"/>
        </a:p>
      </dgm:t>
    </dgm:pt>
    <dgm:pt modelId="{637EEB7D-A815-4B58-9139-13381DDE8724}" type="sibTrans" cxnId="{C973EDD4-5BD1-484A-BC60-6872CF7E9092}">
      <dgm:prSet/>
      <dgm:spPr/>
      <dgm:t>
        <a:bodyPr/>
        <a:lstStyle/>
        <a:p>
          <a:pPr latinLnBrk="1"/>
          <a:endParaRPr lang="ko-KR" altLang="en-US"/>
        </a:p>
      </dgm:t>
    </dgm:pt>
    <dgm:pt modelId="{9B6F584F-3AF9-47C1-94D2-9278D08E2344}">
      <dgm:prSet phldrT="[텍스트]"/>
      <dgm:spPr/>
      <dgm:t>
        <a:bodyPr/>
        <a:lstStyle/>
        <a:p>
          <a:pPr latinLnBrk="1"/>
          <a:r>
            <a:rPr lang="en-US" altLang="ko-KR" dirty="0" smtClean="0"/>
            <a:t> KT, </a:t>
          </a:r>
          <a:r>
            <a:rPr lang="ko-KR" altLang="en-US" dirty="0" err="1" smtClean="0"/>
            <a:t>파워콤</a:t>
          </a:r>
          <a:r>
            <a:rPr lang="ko-KR" altLang="en-US" dirty="0" smtClean="0"/>
            <a:t> 등</a:t>
          </a:r>
          <a:endParaRPr lang="ko-KR" altLang="en-US" dirty="0"/>
        </a:p>
      </dgm:t>
    </dgm:pt>
    <dgm:pt modelId="{A3E6FA3E-5C71-4345-AFC0-84012F3E2C02}" type="parTrans" cxnId="{4F2D072C-2BF1-4BF2-8BF1-D294053D0D91}">
      <dgm:prSet/>
      <dgm:spPr/>
      <dgm:t>
        <a:bodyPr/>
        <a:lstStyle/>
        <a:p>
          <a:pPr latinLnBrk="1"/>
          <a:endParaRPr lang="ko-KR" altLang="en-US"/>
        </a:p>
      </dgm:t>
    </dgm:pt>
    <dgm:pt modelId="{20035435-54C3-49E5-9DB3-71D641D94F9F}" type="sibTrans" cxnId="{4F2D072C-2BF1-4BF2-8BF1-D294053D0D91}">
      <dgm:prSet/>
      <dgm:spPr/>
      <dgm:t>
        <a:bodyPr/>
        <a:lstStyle/>
        <a:p>
          <a:pPr latinLnBrk="1"/>
          <a:endParaRPr lang="ko-KR" altLang="en-US"/>
        </a:p>
      </dgm:t>
    </dgm:pt>
    <dgm:pt modelId="{9C3BB7F8-BFCD-416E-8EDF-AB8F20F7530E}" type="pres">
      <dgm:prSet presAssocID="{58F614C3-745A-43C1-82CB-1EB542BD3B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2D3734-8EAA-415F-8B0A-58A741B584CC}" type="pres">
      <dgm:prSet presAssocID="{B4D0A4BA-5503-4380-9DCC-F627E43F08BD}" presName="composite" presStyleCnt="0"/>
      <dgm:spPr/>
    </dgm:pt>
    <dgm:pt modelId="{EE11F489-1AC3-4DB8-8688-29D9F8B2FEE3}" type="pres">
      <dgm:prSet presAssocID="{B4D0A4BA-5503-4380-9DCC-F627E43F08BD}" presName="parTx" presStyleLbl="alignNode1" presStyleIdx="0" presStyleCnt="3" custScaleX="112915" custScaleY="988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628B1F-E9D3-4241-86DB-334DFAB7D13B}" type="pres">
      <dgm:prSet presAssocID="{B4D0A4BA-5503-4380-9DCC-F627E43F08BD}" presName="desTx" presStyleLbl="alignAccFollowNode1" presStyleIdx="0" presStyleCnt="3" custScaleX="112915" custScaleY="988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FC1D79-ADE1-42FA-98C0-7B24E11C53A1}" type="pres">
      <dgm:prSet presAssocID="{BFE3510C-3CEB-4F83-9316-8D2DE6D6BE17}" presName="space" presStyleCnt="0"/>
      <dgm:spPr/>
    </dgm:pt>
    <dgm:pt modelId="{59004AE1-A84F-47F8-B5D1-1D7E80800F12}" type="pres">
      <dgm:prSet presAssocID="{D67B6391-A033-47D5-BD8C-E80FCED1F731}" presName="composite" presStyleCnt="0"/>
      <dgm:spPr/>
    </dgm:pt>
    <dgm:pt modelId="{04389ABB-0308-4018-9E4E-04D96162EECC}" type="pres">
      <dgm:prSet presAssocID="{D67B6391-A033-47D5-BD8C-E80FCED1F731}" presName="parTx" presStyleLbl="alignNode1" presStyleIdx="1" presStyleCnt="3" custScaleX="129541" custScaleY="961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55633D-303D-476E-B04B-E17708CF38F3}" type="pres">
      <dgm:prSet presAssocID="{D67B6391-A033-47D5-BD8C-E80FCED1F731}" presName="desTx" presStyleLbl="alignAccFollowNode1" presStyleIdx="1" presStyleCnt="3" custScaleX="129541" custScaleY="961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C74C39-ECFB-4B8B-BFB8-4307A6713C58}" type="pres">
      <dgm:prSet presAssocID="{66781611-3C06-4013-8107-58B8F8A9D6B8}" presName="space" presStyleCnt="0"/>
      <dgm:spPr/>
    </dgm:pt>
    <dgm:pt modelId="{C6AEA863-43FA-46DD-B08E-D48995FB1893}" type="pres">
      <dgm:prSet presAssocID="{B5113C55-4537-410E-A893-317CD2C8A971}" presName="composite" presStyleCnt="0"/>
      <dgm:spPr/>
    </dgm:pt>
    <dgm:pt modelId="{5706CFFE-CFB1-4883-AC3D-02028DCDB694}" type="pres">
      <dgm:prSet presAssocID="{B5113C55-4537-410E-A893-317CD2C8A971}" presName="parTx" presStyleLbl="alignNode1" presStyleIdx="2" presStyleCnt="3" custScaleX="118775" custScaleY="1013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8CCAB-7136-4543-B15D-533A98C1700D}" type="pres">
      <dgm:prSet presAssocID="{B5113C55-4537-410E-A893-317CD2C8A971}" presName="desTx" presStyleLbl="alignAccFollowNode1" presStyleIdx="2" presStyleCnt="3" custScaleX="118775" custScaleY="1013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180F365-F097-4CA2-8D13-D08FB4A28B15}" type="presOf" srcId="{B4D0A4BA-5503-4380-9DCC-F627E43F08BD}" destId="{EE11F489-1AC3-4DB8-8688-29D9F8B2FEE3}" srcOrd="0" destOrd="0" presId="urn:microsoft.com/office/officeart/2005/8/layout/hList1"/>
    <dgm:cxn modelId="{E3F1EE2C-26F9-484E-B83C-AE3A00EA336C}" srcId="{58F614C3-745A-43C1-82CB-1EB542BD3B3A}" destId="{D67B6391-A033-47D5-BD8C-E80FCED1F731}" srcOrd="1" destOrd="0" parTransId="{913B1F51-5C2E-4920-8133-427BB83FB31B}" sibTransId="{66781611-3C06-4013-8107-58B8F8A9D6B8}"/>
    <dgm:cxn modelId="{2D7F1D85-95CF-4DDD-BF35-D1A8E9A0DF25}" srcId="{D67B6391-A033-47D5-BD8C-E80FCED1F731}" destId="{70D2AA00-218E-4DB0-A04A-D0AF240FEDB8}" srcOrd="0" destOrd="0" parTransId="{5C3F23DE-75BB-49C0-8E8C-E207A029B210}" sibTransId="{9FB8C483-C5B4-49AA-BA37-62F626BB8202}"/>
    <dgm:cxn modelId="{4F2D072C-2BF1-4BF2-8BF1-D294053D0D91}" srcId="{B5113C55-4537-410E-A893-317CD2C8A971}" destId="{9B6F584F-3AF9-47C1-94D2-9278D08E2344}" srcOrd="1" destOrd="0" parTransId="{A3E6FA3E-5C71-4345-AFC0-84012F3E2C02}" sibTransId="{20035435-54C3-49E5-9DB3-71D641D94F9F}"/>
    <dgm:cxn modelId="{C973EDD4-5BD1-484A-BC60-6872CF7E9092}" srcId="{B5113C55-4537-410E-A893-317CD2C8A971}" destId="{191F4A0D-7C40-4DE7-84BA-00B7958B6418}" srcOrd="0" destOrd="0" parTransId="{55FB5FC5-E68B-4CE6-8766-5D5F21B0516A}" sibTransId="{637EEB7D-A815-4B58-9139-13381DDE8724}"/>
    <dgm:cxn modelId="{3776F67F-176A-4642-BF1C-4219F60561EE}" srcId="{58F614C3-745A-43C1-82CB-1EB542BD3B3A}" destId="{B4D0A4BA-5503-4380-9DCC-F627E43F08BD}" srcOrd="0" destOrd="0" parTransId="{0C91081C-D419-4055-B1B8-5F18F019E25E}" sibTransId="{BFE3510C-3CEB-4F83-9316-8D2DE6D6BE17}"/>
    <dgm:cxn modelId="{16017E5E-5D0A-4B7F-8F91-C037780B3272}" srcId="{D67B6391-A033-47D5-BD8C-E80FCED1F731}" destId="{A1FE21D0-DE62-4424-8663-FB9FDDE25FEB}" srcOrd="1" destOrd="0" parTransId="{0714516B-85F2-4D7C-BAE9-8D1DCA9A148D}" sibTransId="{42D0CBCA-C9EB-44B6-A0F2-4DF28899F8F1}"/>
    <dgm:cxn modelId="{F5F20A27-AA2A-4FFF-B3EB-251201331B08}" type="presOf" srcId="{D2A8E198-3989-433A-A28E-191198231C17}" destId="{0E628B1F-E9D3-4241-86DB-334DFAB7D13B}" srcOrd="0" destOrd="1" presId="urn:microsoft.com/office/officeart/2005/8/layout/hList1"/>
    <dgm:cxn modelId="{84C5C321-054E-4367-B7B2-58164984F5EF}" srcId="{B4D0A4BA-5503-4380-9DCC-F627E43F08BD}" destId="{D2A8E198-3989-433A-A28E-191198231C17}" srcOrd="1" destOrd="0" parTransId="{833577C2-50BF-4C56-A09E-A2DFB4783FD8}" sibTransId="{8E4BE50E-C478-4387-B348-40C71BAE54AD}"/>
    <dgm:cxn modelId="{33AAD52F-1BEB-4AE7-8436-DF53C86C5113}" srcId="{58F614C3-745A-43C1-82CB-1EB542BD3B3A}" destId="{B5113C55-4537-410E-A893-317CD2C8A971}" srcOrd="2" destOrd="0" parTransId="{DF8FE111-CF3F-4A32-9C8D-ADB6DC7F2411}" sibTransId="{2424031B-EF98-49CE-97C6-25999014DC27}"/>
    <dgm:cxn modelId="{8C890150-EFA0-425F-8274-EA95F1D26DB5}" type="presOf" srcId="{70D2AA00-218E-4DB0-A04A-D0AF240FEDB8}" destId="{4C55633D-303D-476E-B04B-E17708CF38F3}" srcOrd="0" destOrd="0" presId="urn:microsoft.com/office/officeart/2005/8/layout/hList1"/>
    <dgm:cxn modelId="{14B22946-4132-4CEF-8D86-44D916525422}" srcId="{B4D0A4BA-5503-4380-9DCC-F627E43F08BD}" destId="{0BABDDC0-89EB-4A25-BEF9-3E328C8D85E3}" srcOrd="0" destOrd="0" parTransId="{63B651BB-6D01-4E4B-9535-935C47E7F043}" sibTransId="{8AEE1252-6DC7-45A0-9FDC-94C33E3DFDE0}"/>
    <dgm:cxn modelId="{7E3FA92C-83C1-4A89-8C80-C59043108DE1}" type="presOf" srcId="{58F614C3-745A-43C1-82CB-1EB542BD3B3A}" destId="{9C3BB7F8-BFCD-416E-8EDF-AB8F20F7530E}" srcOrd="0" destOrd="0" presId="urn:microsoft.com/office/officeart/2005/8/layout/hList1"/>
    <dgm:cxn modelId="{7A6B5E20-4E97-43D0-9281-ED5C0C85BF31}" type="presOf" srcId="{0BABDDC0-89EB-4A25-BEF9-3E328C8D85E3}" destId="{0E628B1F-E9D3-4241-86DB-334DFAB7D13B}" srcOrd="0" destOrd="0" presId="urn:microsoft.com/office/officeart/2005/8/layout/hList1"/>
    <dgm:cxn modelId="{8C93DD90-7941-47F6-8B87-1DCB589DA0AE}" type="presOf" srcId="{9B6F584F-3AF9-47C1-94D2-9278D08E2344}" destId="{98F8CCAB-7136-4543-B15D-533A98C1700D}" srcOrd="0" destOrd="1" presId="urn:microsoft.com/office/officeart/2005/8/layout/hList1"/>
    <dgm:cxn modelId="{679754D3-0D4A-4A9A-A92B-8D0C2144A0F6}" type="presOf" srcId="{D67B6391-A033-47D5-BD8C-E80FCED1F731}" destId="{04389ABB-0308-4018-9E4E-04D96162EECC}" srcOrd="0" destOrd="0" presId="urn:microsoft.com/office/officeart/2005/8/layout/hList1"/>
    <dgm:cxn modelId="{B8E750BD-98C6-4A68-A4F5-A9ACF94B4F7F}" type="presOf" srcId="{B5113C55-4537-410E-A893-317CD2C8A971}" destId="{5706CFFE-CFB1-4883-AC3D-02028DCDB694}" srcOrd="0" destOrd="0" presId="urn:microsoft.com/office/officeart/2005/8/layout/hList1"/>
    <dgm:cxn modelId="{170692C0-3895-48C5-8745-2D14E2557984}" type="presOf" srcId="{191F4A0D-7C40-4DE7-84BA-00B7958B6418}" destId="{98F8CCAB-7136-4543-B15D-533A98C1700D}" srcOrd="0" destOrd="0" presId="urn:microsoft.com/office/officeart/2005/8/layout/hList1"/>
    <dgm:cxn modelId="{15F218EC-A730-4D20-AC60-732D00668A16}" type="presOf" srcId="{A1FE21D0-DE62-4424-8663-FB9FDDE25FEB}" destId="{4C55633D-303D-476E-B04B-E17708CF38F3}" srcOrd="0" destOrd="1" presId="urn:microsoft.com/office/officeart/2005/8/layout/hList1"/>
    <dgm:cxn modelId="{50D1F1CE-2D80-4CAE-89E7-F49EC59CC549}" type="presParOf" srcId="{9C3BB7F8-BFCD-416E-8EDF-AB8F20F7530E}" destId="{1F2D3734-8EAA-415F-8B0A-58A741B584CC}" srcOrd="0" destOrd="0" presId="urn:microsoft.com/office/officeart/2005/8/layout/hList1"/>
    <dgm:cxn modelId="{E6C287B3-3A22-45A9-99F9-3EC1A8A70194}" type="presParOf" srcId="{1F2D3734-8EAA-415F-8B0A-58A741B584CC}" destId="{EE11F489-1AC3-4DB8-8688-29D9F8B2FEE3}" srcOrd="0" destOrd="0" presId="urn:microsoft.com/office/officeart/2005/8/layout/hList1"/>
    <dgm:cxn modelId="{317CDC62-E891-48F9-AAA2-9A3A940F2440}" type="presParOf" srcId="{1F2D3734-8EAA-415F-8B0A-58A741B584CC}" destId="{0E628B1F-E9D3-4241-86DB-334DFAB7D13B}" srcOrd="1" destOrd="0" presId="urn:microsoft.com/office/officeart/2005/8/layout/hList1"/>
    <dgm:cxn modelId="{74A262CD-20F5-48F1-B5DB-975A3EC0BB12}" type="presParOf" srcId="{9C3BB7F8-BFCD-416E-8EDF-AB8F20F7530E}" destId="{3BFC1D79-ADE1-42FA-98C0-7B24E11C53A1}" srcOrd="1" destOrd="0" presId="urn:microsoft.com/office/officeart/2005/8/layout/hList1"/>
    <dgm:cxn modelId="{A0E2D404-2069-4A58-B759-27F261E5C9AF}" type="presParOf" srcId="{9C3BB7F8-BFCD-416E-8EDF-AB8F20F7530E}" destId="{59004AE1-A84F-47F8-B5D1-1D7E80800F12}" srcOrd="2" destOrd="0" presId="urn:microsoft.com/office/officeart/2005/8/layout/hList1"/>
    <dgm:cxn modelId="{D226AF51-E97F-4FBA-8908-4BFF523CBFA6}" type="presParOf" srcId="{59004AE1-A84F-47F8-B5D1-1D7E80800F12}" destId="{04389ABB-0308-4018-9E4E-04D96162EECC}" srcOrd="0" destOrd="0" presId="urn:microsoft.com/office/officeart/2005/8/layout/hList1"/>
    <dgm:cxn modelId="{E9E98C14-16B8-42C0-B45F-80E8955F3136}" type="presParOf" srcId="{59004AE1-A84F-47F8-B5D1-1D7E80800F12}" destId="{4C55633D-303D-476E-B04B-E17708CF38F3}" srcOrd="1" destOrd="0" presId="urn:microsoft.com/office/officeart/2005/8/layout/hList1"/>
    <dgm:cxn modelId="{48478AE4-6B9C-4C01-B4AF-FF37373C6297}" type="presParOf" srcId="{9C3BB7F8-BFCD-416E-8EDF-AB8F20F7530E}" destId="{03C74C39-ECFB-4B8B-BFB8-4307A6713C58}" srcOrd="3" destOrd="0" presId="urn:microsoft.com/office/officeart/2005/8/layout/hList1"/>
    <dgm:cxn modelId="{E72CE063-6DE8-45A7-BFB5-5197F1F07FAB}" type="presParOf" srcId="{9C3BB7F8-BFCD-416E-8EDF-AB8F20F7530E}" destId="{C6AEA863-43FA-46DD-B08E-D48995FB1893}" srcOrd="4" destOrd="0" presId="urn:microsoft.com/office/officeart/2005/8/layout/hList1"/>
    <dgm:cxn modelId="{62ACC4C9-27AB-460A-9315-E7F4BC6CE4BC}" type="presParOf" srcId="{C6AEA863-43FA-46DD-B08E-D48995FB1893}" destId="{5706CFFE-CFB1-4883-AC3D-02028DCDB694}" srcOrd="0" destOrd="0" presId="urn:microsoft.com/office/officeart/2005/8/layout/hList1"/>
    <dgm:cxn modelId="{7A54720C-4476-46C1-B5C7-43886EE10E2A}" type="presParOf" srcId="{C6AEA863-43FA-46DD-B08E-D48995FB1893}" destId="{98F8CCAB-7136-4543-B15D-533A98C170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1F489-1AC3-4DB8-8688-29D9F8B2FEE3}">
      <dsp:nvSpPr>
        <dsp:cNvPr id="0" name=""/>
        <dsp:cNvSpPr/>
      </dsp:nvSpPr>
      <dsp:spPr>
        <a:xfrm>
          <a:off x="884" y="422979"/>
          <a:ext cx="1628856" cy="525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PP(Program Provider)</a:t>
          </a:r>
          <a:endParaRPr lang="ko-KR" altLang="en-US" sz="1100" kern="1200" dirty="0"/>
        </a:p>
      </dsp:txBody>
      <dsp:txXfrm>
        <a:off x="884" y="422979"/>
        <a:ext cx="1628856" cy="525705"/>
      </dsp:txXfrm>
    </dsp:sp>
    <dsp:sp modelId="{0E628B1F-E9D3-4241-86DB-334DFAB7D13B}">
      <dsp:nvSpPr>
        <dsp:cNvPr id="0" name=""/>
        <dsp:cNvSpPr/>
      </dsp:nvSpPr>
      <dsp:spPr>
        <a:xfrm>
          <a:off x="884" y="955035"/>
          <a:ext cx="1628856" cy="161265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 케이블</a:t>
          </a:r>
          <a:r>
            <a:rPr lang="en-US" altLang="ko-KR" sz="1100" kern="1200" dirty="0" smtClean="0"/>
            <a:t>TV </a:t>
          </a:r>
          <a:r>
            <a:rPr lang="ko-KR" altLang="en-US" sz="1100" kern="1200" dirty="0" smtClean="0"/>
            <a:t>프로그램을 제작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구매하여 </a:t>
          </a:r>
          <a:r>
            <a:rPr lang="en-US" altLang="ko-KR" sz="1100" kern="1200" dirty="0" smtClean="0"/>
            <a:t>SO</a:t>
          </a:r>
          <a:r>
            <a:rPr lang="ko-KR" altLang="en-US" sz="1100" kern="1200" dirty="0" smtClean="0"/>
            <a:t>를 통해서 송출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 </a:t>
          </a:r>
          <a:r>
            <a:rPr lang="en-US" altLang="ko-KR" sz="1100" kern="1200" dirty="0" err="1" smtClean="0"/>
            <a:t>Mnet</a:t>
          </a:r>
          <a:r>
            <a:rPr lang="en-US" altLang="ko-KR" sz="1100" kern="1200" dirty="0" smtClean="0"/>
            <a:t>, OGN, </a:t>
          </a:r>
          <a:r>
            <a:rPr lang="en-US" altLang="ko-KR" sz="1100" kern="1200" dirty="0" err="1" smtClean="0"/>
            <a:t>tvN</a:t>
          </a:r>
          <a:r>
            <a:rPr lang="ko-KR" altLang="en-US" sz="1100" kern="1200" dirty="0" smtClean="0"/>
            <a:t>등</a:t>
          </a:r>
          <a:endParaRPr lang="ko-KR" altLang="en-US" sz="1100" kern="1200" dirty="0"/>
        </a:p>
      </dsp:txBody>
      <dsp:txXfrm>
        <a:off x="884" y="955035"/>
        <a:ext cx="1628856" cy="1612655"/>
      </dsp:txXfrm>
    </dsp:sp>
    <dsp:sp modelId="{04389ABB-0308-4018-9E4E-04D96162EECC}">
      <dsp:nvSpPr>
        <dsp:cNvPr id="0" name=""/>
        <dsp:cNvSpPr/>
      </dsp:nvSpPr>
      <dsp:spPr>
        <a:xfrm>
          <a:off x="1831697" y="444358"/>
          <a:ext cx="1868694" cy="5116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SO(System Operator)</a:t>
          </a:r>
          <a:endParaRPr lang="ko-KR" altLang="en-US" sz="1100" kern="1200" dirty="0"/>
        </a:p>
      </dsp:txBody>
      <dsp:txXfrm>
        <a:off x="1831697" y="444358"/>
        <a:ext cx="1868694" cy="511611"/>
      </dsp:txXfrm>
    </dsp:sp>
    <dsp:sp modelId="{4C55633D-303D-476E-B04B-E17708CF38F3}">
      <dsp:nvSpPr>
        <dsp:cNvPr id="0" name=""/>
        <dsp:cNvSpPr/>
      </dsp:nvSpPr>
      <dsp:spPr>
        <a:xfrm>
          <a:off x="1831697" y="976890"/>
          <a:ext cx="1868694" cy="156942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케이블</a:t>
          </a:r>
          <a:r>
            <a:rPr lang="en-US" altLang="ko-KR" sz="1100" kern="1200" dirty="0" smtClean="0"/>
            <a:t>TV </a:t>
          </a:r>
          <a:r>
            <a:rPr lang="ko-KR" altLang="en-US" sz="1100" kern="1200" dirty="0" smtClean="0"/>
            <a:t>가입자에게 </a:t>
          </a:r>
          <a:r>
            <a:rPr lang="en-US" altLang="ko-KR" sz="1100" kern="1200" dirty="0" smtClean="0"/>
            <a:t>PP</a:t>
          </a:r>
          <a:r>
            <a:rPr lang="ko-KR" altLang="en-US" sz="1100" kern="1200" dirty="0" smtClean="0"/>
            <a:t>가 만든 프로그램을 케이블 망을 통해 전송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 CJ</a:t>
          </a:r>
          <a:r>
            <a:rPr lang="ko-KR" altLang="en-US" sz="1100" kern="1200" dirty="0" err="1" smtClean="0"/>
            <a:t>헬로비전</a:t>
          </a:r>
          <a:r>
            <a:rPr lang="en-US" altLang="ko-KR" sz="1100" kern="1200" dirty="0" smtClean="0"/>
            <a:t>, </a:t>
          </a:r>
          <a:r>
            <a:rPr lang="ko-KR" altLang="en-US" sz="1100" kern="1200" dirty="0" smtClean="0"/>
            <a:t>현대 </a:t>
          </a:r>
          <a:r>
            <a:rPr lang="en-US" altLang="ko-KR" sz="1100" kern="1200" dirty="0" smtClean="0"/>
            <a:t>HCN </a:t>
          </a:r>
          <a:r>
            <a:rPr lang="ko-KR" altLang="en-US" sz="1100" kern="1200" dirty="0" smtClean="0"/>
            <a:t>등</a:t>
          </a:r>
          <a:endParaRPr lang="ko-KR" altLang="en-US" sz="1100" kern="1200" dirty="0"/>
        </a:p>
      </dsp:txBody>
      <dsp:txXfrm>
        <a:off x="1831697" y="976890"/>
        <a:ext cx="1868694" cy="1569420"/>
      </dsp:txXfrm>
    </dsp:sp>
    <dsp:sp modelId="{5706CFFE-CFB1-4883-AC3D-02028DCDB694}">
      <dsp:nvSpPr>
        <dsp:cNvPr id="0" name=""/>
        <dsp:cNvSpPr/>
      </dsp:nvSpPr>
      <dsp:spPr>
        <a:xfrm>
          <a:off x="3902349" y="406349"/>
          <a:ext cx="1713389" cy="5390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NO(Network Operator)</a:t>
          </a:r>
          <a:endParaRPr lang="ko-KR" altLang="en-US" sz="1100" kern="1200" dirty="0"/>
        </a:p>
      </dsp:txBody>
      <dsp:txXfrm>
        <a:off x="3902349" y="406349"/>
        <a:ext cx="1713389" cy="539038"/>
      </dsp:txXfrm>
    </dsp:sp>
    <dsp:sp modelId="{98F8CCAB-7136-4543-B15D-533A98C1700D}">
      <dsp:nvSpPr>
        <dsp:cNvPr id="0" name=""/>
        <dsp:cNvSpPr/>
      </dsp:nvSpPr>
      <dsp:spPr>
        <a:xfrm>
          <a:off x="3902349" y="930763"/>
          <a:ext cx="1713389" cy="165355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 </a:t>
          </a:r>
          <a:r>
            <a:rPr lang="ko-KR" altLang="en-US" sz="1100" kern="1200" dirty="0" err="1" smtClean="0"/>
            <a:t>케이블망을</a:t>
          </a:r>
          <a:r>
            <a:rPr lang="ko-KR" altLang="en-US" sz="1100" kern="1200" dirty="0" smtClean="0"/>
            <a:t> 통해 </a:t>
          </a:r>
          <a:r>
            <a:rPr lang="en-US" altLang="ko-KR" sz="1100" kern="1200" dirty="0" smtClean="0"/>
            <a:t>SO</a:t>
          </a:r>
          <a:r>
            <a:rPr lang="ko-KR" altLang="en-US" sz="1100" kern="1200" dirty="0" smtClean="0"/>
            <a:t>와 케이블 가입자 사이를 연결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 KT, </a:t>
          </a:r>
          <a:r>
            <a:rPr lang="ko-KR" altLang="en-US" sz="1100" kern="1200" dirty="0" err="1" smtClean="0"/>
            <a:t>파워콤</a:t>
          </a:r>
          <a:r>
            <a:rPr lang="ko-KR" altLang="en-US" sz="1100" kern="1200" dirty="0" smtClean="0"/>
            <a:t> 등</a:t>
          </a:r>
          <a:endParaRPr lang="ko-KR" altLang="en-US" sz="1100" kern="1200" dirty="0"/>
        </a:p>
      </dsp:txBody>
      <dsp:txXfrm>
        <a:off x="3902349" y="930763"/>
        <a:ext cx="1713389" cy="165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D0774-780D-4FD4-9A77-BCFB96D6EA5B}" type="datetimeFigureOut">
              <a:rPr lang="ko-KR" altLang="en-US" smtClean="0"/>
              <a:pPr/>
              <a:t>2016-05-18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E504A-FE89-4218-8DFB-AA7D9DE3D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BA32-7087-4467-8491-73CAE2529939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32D4-14CC-485D-A774-5A0B9FDAD19D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40D8-CAA5-456C-9C25-1C8E3C0EF9F9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2C6-2931-4E03-B8C1-3A8A4CFE1AE7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ED8-51FC-43E0-B3EC-EC6D5A81DE0E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C38A-5395-4D02-84E3-C10785ED8E15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339A-39C8-421F-9F2A-2E667091F006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3289-7B2E-427D-92E5-6A406918530D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DE05-0BE0-43A7-8EA2-8F24DD018B45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3DED-B949-4752-B78F-726B70981191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B070-692F-404B-B7FE-F69B1AA11CAA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A51E-4723-428A-8CB6-B7FD80D84311}" type="datetime1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41A2-1F80-463A-829B-4EB0B50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ports.news.naver.com/esports/index.nh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search.naver.com/search.naver?sm=tab_hty.top&amp;wher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gram.interest.me/ongamenet/conquerors" TargetMode="External"/><Relationship Id="rId4" Type="http://schemas.openxmlformats.org/officeDocument/2006/relationships/hyperlink" Target="http://sports.news.naver.com/videoCenter/index.nhn?uCategory=esports&amp;category=lo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ooza.com/common/iview.php?no=0000000000000008992" TargetMode="External"/><Relationship Id="rId13" Type="http://schemas.openxmlformats.org/officeDocument/2006/relationships/hyperlink" Target="http://terms.naver.com/entry.nhn?docId=935845&amp;cid=43667&amp;categoryId=43667" TargetMode="External"/><Relationship Id="rId3" Type="http://schemas.openxmlformats.org/officeDocument/2006/relationships/hyperlink" Target="http://blog.naver.com/zukmuk/100105919700" TargetMode="External"/><Relationship Id="rId7" Type="http://schemas.openxmlformats.org/officeDocument/2006/relationships/hyperlink" Target="http://www.kcta.or.kr/" TargetMode="External"/><Relationship Id="rId12" Type="http://schemas.openxmlformats.org/officeDocument/2006/relationships/hyperlink" Target="http://iteam13.pbworks.com/w/page/10921863/3-3%20%EC%9C%84%EC%84%B1%EB%B0%A9%EC%86%A1%EC%9D%98%20%ED%8A%B9%EC%84%B1" TargetMode="External"/><Relationship Id="rId2" Type="http://schemas.openxmlformats.org/officeDocument/2006/relationships/hyperlink" Target="http://dtvkorea.org/?page_id=310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A2%85%ED%95%A9%ED%8E%B8%EC%84%B1" TargetMode="External"/><Relationship Id="rId11" Type="http://schemas.openxmlformats.org/officeDocument/2006/relationships/hyperlink" Target="http://ws.ajou.ac.kr/~sks88/stm/sympo99/sympo99_4.htm" TargetMode="External"/><Relationship Id="rId5" Type="http://schemas.openxmlformats.org/officeDocument/2006/relationships/hyperlink" Target="https://ko.wikipedia.org/wiki/%EC%A7%80%EC%83%81%ED%8C%8C" TargetMode="External"/><Relationship Id="rId10" Type="http://schemas.openxmlformats.org/officeDocument/2006/relationships/hyperlink" Target="http://list.fairly.co.kr/003/t1/C0A7BCBAB9E6BCDBBCF6BDC5B1E2/list1/view3.php" TargetMode="External"/><Relationship Id="rId4" Type="http://schemas.openxmlformats.org/officeDocument/2006/relationships/hyperlink" Target="http://blog.naver.com/acidliquid/183310664" TargetMode="External"/><Relationship Id="rId9" Type="http://schemas.openxmlformats.org/officeDocument/2006/relationships/hyperlink" Target="http://www.kcc.go.kr/user.do?page=A05030000&amp;dc=K05030000&amp;boardId=1113&amp;ctx" TargetMode="External"/><Relationship Id="rId14" Type="http://schemas.openxmlformats.org/officeDocument/2006/relationships/hyperlink" Target="http://terms.naver.com/entry.nhn?docId=570747&amp;cid=46668&amp;categoryId=4666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7824" y="234888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36484C"/>
                </a:solidFill>
              </a:rPr>
              <a:t>디지털 방송</a:t>
            </a:r>
            <a:endParaRPr lang="ko-KR" altLang="en-US" sz="4000" b="1" dirty="0">
              <a:solidFill>
                <a:srgbClr val="3648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케이블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844824"/>
            <a:ext cx="8483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지상파</a:t>
            </a:r>
            <a:r>
              <a:rPr lang="ko-KR" altLang="en-US" dirty="0" smtClean="0"/>
              <a:t> 방송보다 난시청 문제가 적음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제공하는 채널의 수가 많아서 사용자의 기호에 맞는 채널을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골라볼 수 있음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방송 중간에 광고 시간을 넣어서 많은 상품이나 기업 정보를 노출 시킬 수 있음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많은 채널을 </a:t>
            </a:r>
            <a:r>
              <a:rPr lang="en-US" altLang="ko-KR" dirty="0" smtClean="0"/>
              <a:t>HD</a:t>
            </a:r>
            <a:r>
              <a:rPr lang="ko-KR" altLang="en-US" dirty="0" smtClean="0"/>
              <a:t>로 내보냄</a:t>
            </a:r>
            <a:endParaRPr lang="en-US" altLang="ko-KR" dirty="0" smtClean="0"/>
          </a:p>
        </p:txBody>
      </p:sp>
      <p:pic>
        <p:nvPicPr>
          <p:cNvPr id="7" name="그림 6" descr="캡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0409" y="3933056"/>
            <a:ext cx="3733165" cy="2016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06433" y="6021288"/>
            <a:ext cx="332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▲케이블 방송 프로그램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슈퍼스타</a:t>
            </a:r>
            <a:r>
              <a:rPr lang="en-US" altLang="ko-KR" sz="1200" dirty="0" smtClean="0"/>
              <a:t>K&gt; </a:t>
            </a:r>
            <a:r>
              <a:rPr lang="ko-KR" altLang="en-US" sz="1200" dirty="0" smtClean="0"/>
              <a:t>방송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중</a:t>
            </a:r>
            <a:endParaRPr lang="en-US" altLang="ko-KR" sz="1200" dirty="0" smtClean="0"/>
          </a:p>
          <a:p>
            <a:r>
              <a:rPr lang="ko-KR" altLang="en-US" sz="1200" dirty="0" smtClean="0"/>
              <a:t>중간 광고를 내보내기 위한 장면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케이블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844824"/>
            <a:ext cx="45993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지상파와</a:t>
            </a:r>
            <a:r>
              <a:rPr lang="ko-KR" altLang="en-US" dirty="0" smtClean="0"/>
              <a:t> 재송신 문제를 가지고 꾸준히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 분쟁이 일어남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지상파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TV</a:t>
            </a:r>
            <a:r>
              <a:rPr lang="ko-KR" altLang="en-US" dirty="0" smtClean="0"/>
              <a:t>등 유료 방송은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저작권료를 지급하지 않으면 재송신을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중단</a:t>
            </a:r>
            <a:r>
              <a:rPr lang="en-US" altLang="ko-KR" dirty="0"/>
              <a:t> </a:t>
            </a:r>
            <a:r>
              <a:rPr lang="ko-KR" altLang="en-US" dirty="0" smtClean="0"/>
              <a:t>해야 한다고 주장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이는 지상파 방송사들의 권리만 강조되고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시청자의 권리와 불편 고려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IPTV</a:t>
            </a:r>
            <a:r>
              <a:rPr lang="ko-KR" altLang="en-US" dirty="0" smtClean="0"/>
              <a:t>의 등장으로 좁아지는 입지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IPTV</a:t>
            </a:r>
            <a:r>
              <a:rPr lang="ko-KR" altLang="en-US" dirty="0" smtClean="0"/>
              <a:t>는 인터넷 서비스와 방송 상품의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할인 제도 도입으로 가입자가 증가하는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추세</a:t>
            </a:r>
            <a:endParaRPr lang="en-US" altLang="ko-KR" dirty="0" smtClean="0"/>
          </a:p>
        </p:txBody>
      </p:sp>
      <p:pic>
        <p:nvPicPr>
          <p:cNvPr id="7" name="그림 6" descr="가입자현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60648"/>
            <a:ext cx="4362440" cy="597325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위성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12776"/>
            <a:ext cx="89995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err="1" smtClean="0"/>
              <a:t>지상파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방송의 한계를 극복하기 위해 적도 상공 약 </a:t>
            </a:r>
            <a:r>
              <a:rPr lang="en-US" altLang="ko-KR" dirty="0" smtClean="0"/>
              <a:t>3</a:t>
            </a:r>
            <a:r>
              <a:rPr lang="ko-KR" altLang="ko-KR" dirty="0" smtClean="0"/>
              <a:t>만 </a:t>
            </a:r>
            <a:r>
              <a:rPr lang="en-US" altLang="ko-KR" dirty="0" smtClean="0"/>
              <a:t>6000km </a:t>
            </a:r>
            <a:r>
              <a:rPr lang="ko-KR" altLang="ko-KR" dirty="0" smtClean="0"/>
              <a:t>궤도상에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ko-KR" dirty="0" smtClean="0"/>
              <a:t>위치한 방송위성을 통해 초고주파를 사용하여 광범위한 지역에 프로그램을 송출하여</a:t>
            </a:r>
            <a:endParaRPr lang="en-US" altLang="ko-KR" dirty="0" smtClean="0"/>
          </a:p>
          <a:p>
            <a:r>
              <a:rPr lang="ko-KR" altLang="ko-KR" dirty="0" smtClean="0"/>
              <a:t> 지상국이나 위성 안테나를 통해 수신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설치의 높은 비용과 서비스 내용 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디지털전이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 개수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부각 되지 않다가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디지털 압축 기술의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보편화와 고출력화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저렴한 수신기 개발로 보편적 방송매체로</a:t>
            </a:r>
            <a:endParaRPr lang="en-US" altLang="ko-KR" dirty="0" smtClean="0"/>
          </a:p>
          <a:p>
            <a:r>
              <a:rPr lang="ko-KR" altLang="en-US" dirty="0" smtClean="0"/>
              <a:t>  인정 받음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디지털 방식의 전송 방식으로 다 채널 서비스를 제공하게 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4077072"/>
            <a:ext cx="4267200" cy="267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7667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위성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1412776"/>
            <a:ext cx="9078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위성에서 프로그램을 전송 받아서 프로그램의 주파수를 변환하고 신호를 증폭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시켜서 다시 지상으로 쏘아 보내며 위성에서 보낸 신호를 지상에서 안테나를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이용하여 수신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개별 수신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공동 수신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개별 수신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소형 안테나를 사용하여 일반 가정에서 직접 수신하는 방식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공동 수신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대형의 안테나를 갖춘 대규모 수신 설비를 이용해 수신 받아 케이블 등의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유선 망을 이용하여 각 가정에 전송하는 방식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8024" y="6381328"/>
            <a:ext cx="3504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http://koreasatellite.co.kr/satellite/sub4_2.htm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위성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86324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한 위성이 전역에 걸쳐 고른 방송 서비스를 제공하여 지역 구분 없이 동일한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방송 서비스를 제공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우주 공간에 위성이 위치해서 전파가 산악이나 고층 빌딩에 차단 되는 일이 적어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난시청 문제 축소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지역마다 기지국을 세우는 것이 아니라 경제적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넓은 주파수 대역을 가지고 있어서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방송 외에 새로운 방송 서비스 제공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지상의 재해에 영향을 받는 일이 적음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위성의 고장 시에 수리하기에 어려움을 겪음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전파 거리가 길어서 전파 손실이 커지므로 고출력 송신기와 수신을 위한 장비가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필요해 비용이 소비됨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게임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249" y="1628800"/>
            <a:ext cx="88777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우리 나라에서는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년대 중반 까지만 해도 </a:t>
            </a:r>
            <a:r>
              <a:rPr lang="ko-KR" altLang="en-US" dirty="0" err="1" smtClean="0"/>
              <a:t>지상파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케이블 채널에서 게임 방송을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내보냈지만 현재는 케이블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채널에서만 이루어짐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대표적인 게임 전문 방송국 </a:t>
            </a:r>
            <a:r>
              <a:rPr lang="en-US" altLang="ko-KR" dirty="0" smtClean="0"/>
              <a:t>OGN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TV, IPTV, </a:t>
            </a:r>
            <a:r>
              <a:rPr lang="ko-KR" altLang="en-US" dirty="0" smtClean="0"/>
              <a:t>위성방송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온라인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플랫폼에 맞게 서비스 함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게임과 관련된 모든 프로그램을 자체 제작하여 방송에 내보냄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10</a:t>
            </a:r>
            <a:r>
              <a:rPr lang="ko-KR" altLang="en-US" dirty="0" smtClean="0"/>
              <a:t>대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대 남성 시청률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위를 한 통계가 있음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인터넷에서 쉽게 다시 보기를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할 수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접근이 용이</a:t>
            </a:r>
            <a:r>
              <a:rPr lang="en-US" altLang="ko-KR" dirty="0" smtClean="0"/>
              <a:t>)</a:t>
            </a:r>
          </a:p>
        </p:txBody>
      </p:sp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373216"/>
            <a:ext cx="5025400" cy="1296144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4008" y="548680"/>
            <a:ext cx="451277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en-US" altLang="ko-KR" sz="1100" dirty="0" smtClean="0">
                <a:hlinkClick r:id="rId3"/>
              </a:rPr>
              <a:t>http://sports.news.naver.com/esports/index.nhn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4"/>
              </a:rPr>
              <a:t>https://search.naver.com/search.naver?sm=tab_hty.top&amp;where</a:t>
            </a:r>
            <a:r>
              <a:rPr lang="en-US" altLang="ko-KR" sz="1100" dirty="0" smtClean="0"/>
              <a:t>=</a:t>
            </a:r>
          </a:p>
          <a:p>
            <a:r>
              <a:rPr lang="en-US" altLang="ko-KR" sz="1100" dirty="0" err="1" smtClean="0"/>
              <a:t>nexearch&amp;ie</a:t>
            </a:r>
            <a:r>
              <a:rPr lang="en-US" altLang="ko-KR" sz="1100" dirty="0" smtClean="0"/>
              <a:t>=utf8&amp;query=LOL%EC%B1%94%ED%94%BC%EC%96%</a:t>
            </a:r>
          </a:p>
          <a:p>
            <a:r>
              <a:rPr lang="en-US" altLang="ko-KR" sz="1100" dirty="0" smtClean="0"/>
              <a:t>B8%EC%8A%A4+20+%EC%8B%9C%EC%B2%AD%EB%A5%A0</a:t>
            </a:r>
          </a:p>
          <a:p>
            <a:r>
              <a:rPr lang="en-US" altLang="ko-KR" sz="1100" dirty="0" smtClean="0"/>
              <a:t>         </a:t>
            </a:r>
            <a:endParaRPr lang="ko-KR" altLang="en-US" sz="1100" dirty="0"/>
          </a:p>
        </p:txBody>
      </p:sp>
      <p:pic>
        <p:nvPicPr>
          <p:cNvPr id="11" name="그림 10" descr="캡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3933056"/>
            <a:ext cx="3462703" cy="2754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게임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249" y="1628800"/>
            <a:ext cx="8361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생방송으로 중계하는 프로그램이 많으며 프로그램 중간에 앞서 말한 광고가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노출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상용 게임들의 광고 또한 활발하게 내보내짐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게임을 즐겨 하고 </a:t>
            </a:r>
            <a:r>
              <a:rPr lang="en-US" altLang="ko-KR" dirty="0" smtClean="0"/>
              <a:t>e</a:t>
            </a:r>
            <a:r>
              <a:rPr lang="ko-KR" altLang="en-US" dirty="0" smtClean="0"/>
              <a:t>스포츠를 관심을 가지고 보는 사람들이 자연스럽게 집중을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하는 채널이므로 출시 예정인 게임의 광고를 이 채널을 통하여 노출 시키면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좋은 영향을 끼칠 것임</a:t>
            </a:r>
            <a:endParaRPr lang="en-US" altLang="ko-KR" dirty="0" smtClean="0"/>
          </a:p>
        </p:txBody>
      </p:sp>
      <p:pic>
        <p:nvPicPr>
          <p:cNvPr id="7" name="그림 6" descr="캡처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501008"/>
            <a:ext cx="2592288" cy="2351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5949280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▲ </a:t>
            </a:r>
            <a:r>
              <a:rPr lang="ko-KR" altLang="en-US" sz="1400" dirty="0" smtClean="0"/>
              <a:t>생방송으로 진행된 게임 경기의</a:t>
            </a:r>
            <a:endParaRPr lang="en-US" altLang="ko-KR" sz="1400" dirty="0" smtClean="0"/>
          </a:p>
          <a:p>
            <a:r>
              <a:rPr lang="ko-KR" altLang="en-US" sz="1400" dirty="0" smtClean="0"/>
              <a:t>다시 보기 조회수가</a:t>
            </a:r>
            <a:r>
              <a:rPr lang="en-US" altLang="ko-KR" sz="1400" dirty="0" smtClean="0"/>
              <a:t> 38</a:t>
            </a:r>
            <a:r>
              <a:rPr lang="ko-KR" altLang="en-US" sz="1400" dirty="0" smtClean="0"/>
              <a:t>만을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넘었다</a:t>
            </a:r>
            <a:endParaRPr lang="ko-KR" altLang="en-US" sz="1400" dirty="0"/>
          </a:p>
        </p:txBody>
      </p:sp>
      <p:pic>
        <p:nvPicPr>
          <p:cNvPr id="9" name="그림 8" descr="캡처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3140968"/>
            <a:ext cx="4861017" cy="2736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23928" y="6021288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▲ 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게임 플레이 프로그램 </a:t>
            </a:r>
            <a:endParaRPr lang="ko-KR" altLang="en-US" sz="14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250341A2-1F80-463A-829B-4EB0B50E6D7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53336"/>
            <a:ext cx="60901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</a:t>
            </a:r>
            <a:r>
              <a:rPr lang="en-US" altLang="ko-KR" sz="1100" dirty="0" smtClean="0"/>
              <a:t>: </a:t>
            </a:r>
            <a:r>
              <a:rPr lang="en-US" altLang="ko-KR" sz="1100" dirty="0" smtClean="0">
                <a:hlinkClick r:id="rId4"/>
              </a:rPr>
              <a:t>http://sports.news.naver.com/videoCenter/index.nhn?uCategory=esports&amp;category=lol</a:t>
            </a:r>
            <a:endParaRPr lang="en-US" altLang="ko-KR" sz="1100" dirty="0" smtClean="0"/>
          </a:p>
          <a:p>
            <a:r>
              <a:rPr lang="en-US" altLang="ko-KR" sz="1100" dirty="0" smtClean="0"/>
              <a:t>       </a:t>
            </a:r>
            <a:r>
              <a:rPr lang="en-US" altLang="ko-KR" sz="1100" dirty="0" smtClean="0">
                <a:hlinkClick r:id="rId5"/>
              </a:rPr>
              <a:t>http://program.interest.me/ongamenet/conquerors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18204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지상파</a:t>
            </a:r>
            <a:r>
              <a:rPr lang="ko-KR" altLang="en-US" sz="1200" dirty="0" smtClean="0"/>
              <a:t> 관련자료</a:t>
            </a:r>
          </a:p>
          <a:p>
            <a:r>
              <a:rPr lang="en-US" altLang="ko-KR" sz="1200" dirty="0" smtClean="0">
                <a:hlinkClick r:id="rId2"/>
              </a:rPr>
              <a:t>http://dtvkorea.org/?page_id=31070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3"/>
              </a:rPr>
              <a:t>http://blog.naver.com/zukmuk/100105919700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4"/>
              </a:rPr>
              <a:t>http://blog.naver.com/acidliquid/183310664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5"/>
              </a:rPr>
              <a:t>https://ko.wikipedia.org/wiki/%EC%A7%80%EC%83%81%ED%8C%8C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6"/>
              </a:rPr>
              <a:t>https://ko.wikipedia.org/wiki/%EC%A2%85%ED%95%A9%ED%8E%B8%EC%84%B1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케이블 방송 관련 자료</a:t>
            </a:r>
            <a:endParaRPr lang="en-US" altLang="ko-KR" sz="1200" dirty="0" smtClean="0"/>
          </a:p>
          <a:p>
            <a:r>
              <a:rPr lang="en-US" altLang="ko-KR" sz="1200" dirty="0" smtClean="0">
                <a:hlinkClick r:id="rId7"/>
              </a:rPr>
              <a:t>http://www.kcta.or.kr/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8"/>
              </a:rPr>
              <a:t>http://www.itooza.com/common/iview.php?no=0000000000000008992</a:t>
            </a:r>
            <a:endParaRPr lang="en-US" altLang="ko-KR" sz="1200" dirty="0" smtClean="0"/>
          </a:p>
          <a:p>
            <a:r>
              <a:rPr lang="en-US" altLang="ko-KR" sz="1200" dirty="0" smtClean="0">
                <a:hlinkClick r:id="rId9"/>
              </a:rPr>
              <a:t>http://www.kcc.go.kr/user.do?page=A05030000&amp;dc=K05030000&amp;boardId=1113&amp;ctx</a:t>
            </a:r>
            <a:r>
              <a:rPr lang="en-US" altLang="ko-KR" sz="1200" dirty="0" smtClean="0"/>
              <a:t>=</a:t>
            </a:r>
          </a:p>
          <a:p>
            <a:r>
              <a:rPr lang="en-US" altLang="ko-KR" sz="1200" dirty="0" err="1" smtClean="0"/>
              <a:t>ALL&amp;searchKey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TITLE&amp;searchVal</a:t>
            </a:r>
            <a:r>
              <a:rPr lang="en-US" altLang="ko-KR" sz="1200" dirty="0" smtClean="0"/>
              <a:t>=%EC%BC%80%EC%9D%B4%EB%B8%94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위성 방송 관련 자료</a:t>
            </a:r>
            <a:endParaRPr lang="en-US" altLang="ko-KR" sz="1200" dirty="0" smtClean="0"/>
          </a:p>
          <a:p>
            <a:r>
              <a:rPr lang="en-US" altLang="ko-KR" sz="1200" dirty="0" smtClean="0">
                <a:hlinkClick r:id="rId10"/>
              </a:rPr>
              <a:t>http://list.fairly.co.kr/003/t1/C0A7BCBAB9E6BCDBBCF6BDC5B1E2/list1/view3.php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11"/>
              </a:rPr>
              <a:t>http://ws.ajou.ac.kr/~sks88/stm/sympo99/sympo99_4.htm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12"/>
              </a:rPr>
              <a:t>http://iteam13.pbworks.com/w/page/</a:t>
            </a:r>
          </a:p>
          <a:p>
            <a:r>
              <a:rPr lang="en-US" altLang="ko-KR" sz="1200" dirty="0" smtClean="0">
                <a:hlinkClick r:id="rId12"/>
              </a:rPr>
              <a:t>10921863/3-3%20%EC%9C%84%EC%84%B1%EB%B0%A9%EC%86%A1%EC%9D%98%20%ED%8A%B9%EC%84%B1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13"/>
              </a:rPr>
              <a:t>http://terms.naver.com/entry.nhn?docId=935845&amp;cid=43667&amp;categoryId=43667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14"/>
              </a:rPr>
              <a:t>http://terms.naver.com/entry.nhn?docId=570747&amp;cid=46668&amp;categoryId=46668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1663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참고 문헌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69269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204864"/>
            <a:ext cx="1952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 smtClean="0">
                <a:solidFill>
                  <a:srgbClr val="E8997A"/>
                </a:solidFill>
              </a:rPr>
              <a:t>QnA</a:t>
            </a:r>
            <a:endParaRPr lang="ko-KR" altLang="en-US" sz="6600" b="1" dirty="0">
              <a:solidFill>
                <a:srgbClr val="E8997A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디지털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12776"/>
            <a:ext cx="86324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기존의 아날로그 방송과 달리 방송 프로그램 및 데이터 등을 디지털 형태로</a:t>
            </a:r>
            <a:r>
              <a:rPr lang="en-US" altLang="ko-KR" dirty="0"/>
              <a:t> </a:t>
            </a:r>
            <a:r>
              <a:rPr lang="ko-KR" altLang="en-US" dirty="0" smtClean="0"/>
              <a:t>압축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하여 방송사가 내보내면 각 가정에서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등 디지털 방송 수신 기기를 통해 시청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음향 및 데이터를 포함하는 고품질의 다양한 멀티 미디어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다수의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시청자가 언제 어디서나 선택적으로 동시에 편리하게 이용할 수 있도록 </a:t>
            </a:r>
            <a:r>
              <a:rPr lang="ko-KR" altLang="en-US" dirty="0"/>
              <a:t>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 descr="디지털방송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0938" y="3212976"/>
            <a:ext cx="5253653" cy="338437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1760" y="6596390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http://www.humaxdigital.com/kr/digital.php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844824"/>
            <a:ext cx="48237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아날로그 정보를 디지털화 한 후 압축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취급 할 수 있는 정보가 많아짐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기술의 발달로 인해 발달된 기능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디지털 기술에 기반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디지털 기술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220072" y="1844824"/>
            <a:ext cx="720080" cy="360040"/>
          </a:xfrm>
          <a:prstGeom prst="rightArrow">
            <a:avLst/>
          </a:prstGeom>
          <a:solidFill>
            <a:srgbClr val="E89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220072" y="2348880"/>
            <a:ext cx="720080" cy="360040"/>
          </a:xfrm>
          <a:prstGeom prst="rightArrow">
            <a:avLst/>
          </a:prstGeom>
          <a:solidFill>
            <a:srgbClr val="E89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220072" y="2924944"/>
            <a:ext cx="720080" cy="360040"/>
          </a:xfrm>
          <a:prstGeom prst="rightArrow">
            <a:avLst/>
          </a:prstGeom>
          <a:solidFill>
            <a:srgbClr val="E89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220072" y="3501008"/>
            <a:ext cx="720080" cy="360040"/>
          </a:xfrm>
          <a:prstGeom prst="rightArrow">
            <a:avLst/>
          </a:prstGeom>
          <a:solidFill>
            <a:srgbClr val="E89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23621" y="1844824"/>
            <a:ext cx="30203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높은 품질의 서비스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화상 또는 음성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뛰어난 해상도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위성을 통한 인터넷 서비스</a:t>
            </a:r>
            <a:endParaRPr lang="en-US" altLang="ko-KR" dirty="0" smtClean="0"/>
          </a:p>
          <a:p>
            <a:r>
              <a:rPr lang="ko-KR" altLang="en-US" dirty="0" smtClean="0"/>
              <a:t>케이블을 통한 </a:t>
            </a:r>
            <a:r>
              <a:rPr lang="en-US" altLang="ko-KR" dirty="0" smtClean="0"/>
              <a:t>VOD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6176" y="4077072"/>
            <a:ext cx="277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VOD(Video On Demand)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47667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디지털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36484C"/>
                </a:solidFill>
              </a:rPr>
              <a:t>지상파</a:t>
            </a:r>
            <a:r>
              <a:rPr lang="ko-KR" altLang="en-US" sz="3200" b="1" dirty="0" smtClean="0">
                <a:solidFill>
                  <a:srgbClr val="36484C"/>
                </a:solidFill>
              </a:rPr>
              <a:t>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12776"/>
            <a:ext cx="88649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신호를 송출하는 안테나를 지상에 세워 전파를 송출하고 이를 수신하는 안테나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역시 지상에 세워 전파를 수신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대부분 공적 재원과  광고 재원을 바탕으로 운영되며 프로그램 시청에 따른 요금을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부과하지 않기 때문에 방송 서비스의 근간을 형성하고 있는 기간 방송일 뿐 아니라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강력한 사회적 역할을 수행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2012</a:t>
            </a:r>
            <a:r>
              <a:rPr lang="ko-KR" altLang="en-US" dirty="0" smtClean="0"/>
              <a:t>년도 까지 </a:t>
            </a:r>
            <a:r>
              <a:rPr lang="en-US" altLang="ko-KR" dirty="0" smtClean="0"/>
              <a:t>30MHz ~ 300MHz</a:t>
            </a:r>
            <a:r>
              <a:rPr lang="ko-KR" altLang="en-US" dirty="0" smtClean="0"/>
              <a:t>의 무선주파수와 </a:t>
            </a:r>
            <a:r>
              <a:rPr lang="en-US" altLang="ko-KR" dirty="0" smtClean="0"/>
              <a:t>1~ 10 </a:t>
            </a:r>
            <a:r>
              <a:rPr lang="ko-KR" altLang="en-US" dirty="0" smtClean="0"/>
              <a:t>미터의 파장을 가진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초단파</a:t>
            </a:r>
            <a:r>
              <a:rPr lang="en-US" altLang="ko-KR" dirty="0" smtClean="0"/>
              <a:t>(VHF, Very High Frequency)</a:t>
            </a:r>
            <a:r>
              <a:rPr lang="ko-KR" altLang="en-US" dirty="0" smtClean="0"/>
              <a:t>를 사용 하였으나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 부로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디지털 전면 전환에 따라 아날로그 방송의 송출이 중단됨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36484C"/>
                </a:solidFill>
              </a:rPr>
              <a:t>지상파</a:t>
            </a:r>
            <a:r>
              <a:rPr lang="ko-KR" altLang="en-US" sz="3200" b="1" dirty="0" smtClean="0">
                <a:solidFill>
                  <a:srgbClr val="36484C"/>
                </a:solidFill>
              </a:rPr>
              <a:t>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339261600" descr="EMB000003a41f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608512" cy="287383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83568" y="4581128"/>
            <a:ext cx="7693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방송국에서 방송 신호를 송출하는 안테나를 통해 전파를 송출 하면</a:t>
            </a:r>
            <a:endParaRPr lang="en-US" altLang="ko-KR" dirty="0" smtClean="0"/>
          </a:p>
          <a:p>
            <a:r>
              <a:rPr lang="ko-KR" altLang="en-US" dirty="0" smtClean="0"/>
              <a:t>전파를 수신하는 </a:t>
            </a:r>
            <a:r>
              <a:rPr lang="ko-KR" altLang="en-US" dirty="0" err="1" smtClean="0"/>
              <a:t>지상파</a:t>
            </a:r>
            <a:r>
              <a:rPr lang="ko-KR" altLang="en-US" dirty="0" smtClean="0"/>
              <a:t> 안테나에 수신이 되면 방송신호를 받을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■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전파의 종류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직접파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곳을 거치거나 반사 되지 않고 직접적으로 전달되는 전파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지표파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지표를 타고 전송되는 전파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반사파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산이나 건물들에 반사된 전파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31840" y="4221088"/>
            <a:ext cx="3504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http://koreasatellite.co.kr/satellite/sub4_2.htm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디지털 </a:t>
            </a:r>
            <a:r>
              <a:rPr lang="ko-KR" altLang="en-US" sz="3200" b="1" dirty="0" err="1" smtClean="0">
                <a:solidFill>
                  <a:srgbClr val="36484C"/>
                </a:solidFill>
              </a:rPr>
              <a:t>지상파</a:t>
            </a:r>
            <a:r>
              <a:rPr lang="ko-KR" altLang="en-US" sz="3200" b="1" dirty="0" smtClean="0">
                <a:solidFill>
                  <a:srgbClr val="36484C"/>
                </a:solidFill>
              </a:rPr>
              <a:t>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12776"/>
            <a:ext cx="88569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기존의 아날로그 방송에 있었던 </a:t>
            </a:r>
            <a:r>
              <a:rPr lang="ko-KR" altLang="en-US" dirty="0" err="1" smtClean="0"/>
              <a:t>노이즈나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고스트</a:t>
            </a:r>
            <a:r>
              <a:rPr lang="ko-KR" altLang="en-US" dirty="0" smtClean="0"/>
              <a:t> 현상이 없어지고 깨끗하고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선명한 화질을 볼 수 있음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유한의 자원인 주파수 채널을 효과적으로 이용할 수 있는 다채널 방송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낮은 신호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세력에도 깨끗한 화질을 수신할 수 있는 디지털 신호 특정을 가짐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과거 아날로그 방송 시절에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채널의 스테레오</a:t>
            </a:r>
            <a:r>
              <a:rPr lang="en-US" altLang="ko-KR" dirty="0" smtClean="0"/>
              <a:t>(STREO)</a:t>
            </a:r>
            <a:r>
              <a:rPr lang="ko-KR" altLang="en-US" dirty="0" smtClean="0"/>
              <a:t> 음향만 </a:t>
            </a:r>
            <a:r>
              <a:rPr lang="ko-KR" altLang="en-US" dirty="0" err="1" smtClean="0"/>
              <a:t>지상파</a:t>
            </a:r>
            <a:r>
              <a:rPr lang="en-US" altLang="ko-KR" dirty="0" smtClean="0"/>
              <a:t>TV</a:t>
            </a:r>
            <a:r>
              <a:rPr lang="ko-KR" altLang="en-US" dirty="0" smtClean="0"/>
              <a:t>로 수신이</a:t>
            </a:r>
            <a:endParaRPr lang="en-US" altLang="ko-KR" dirty="0" smtClean="0"/>
          </a:p>
          <a:p>
            <a:r>
              <a:rPr lang="ko-KR" altLang="en-US" dirty="0" smtClean="0"/>
              <a:t>  가능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했지만 디지털로 전환되면서 </a:t>
            </a:r>
            <a:r>
              <a:rPr lang="en-US" altLang="ko-KR" dirty="0" smtClean="0"/>
              <a:t>5.1</a:t>
            </a:r>
            <a:r>
              <a:rPr lang="ko-KR" altLang="en-US" dirty="0" smtClean="0"/>
              <a:t>채널 음향이 포함된 방송을 송출 가능하게 함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고령자나 장애인들을 위한 해설 방송을 부가적으로 볼 수 있는 기능뿐 아니라</a:t>
            </a:r>
            <a:endParaRPr lang="en-US" altLang="ko-KR" dirty="0" smtClean="0"/>
          </a:p>
          <a:p>
            <a:r>
              <a:rPr lang="en-US" altLang="ko-KR" dirty="0" smtClean="0"/>
              <a:t> EPG(Electronic Program Guide)</a:t>
            </a:r>
            <a:r>
              <a:rPr lang="ko-KR" altLang="en-US" dirty="0" smtClean="0"/>
              <a:t>라 불리는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주일 정도의 편성표와 프로그램 정보를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미리 볼 수 있음</a:t>
            </a:r>
            <a:r>
              <a:rPr lang="en-US" altLang="ko-KR" dirty="0" smtClean="0"/>
              <a:t>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4958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종합편성 채널 </a:t>
            </a:r>
            <a:r>
              <a:rPr lang="en-US" altLang="ko-KR" sz="3200" b="1" dirty="0" smtClean="0">
                <a:solidFill>
                  <a:srgbClr val="36484C"/>
                </a:solidFill>
              </a:rPr>
              <a:t>VS </a:t>
            </a:r>
            <a:r>
              <a:rPr lang="ko-KR" altLang="en-US" sz="3200" b="1" dirty="0" err="1" smtClean="0">
                <a:solidFill>
                  <a:srgbClr val="36484C"/>
                </a:solidFill>
              </a:rPr>
              <a:t>지상파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4896544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12776"/>
            <a:ext cx="710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종합편성 채널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TV</a:t>
            </a:r>
            <a:r>
              <a:rPr lang="ko-KR" altLang="en-US" dirty="0" smtClean="0"/>
              <a:t>와 위성 방송</a:t>
            </a:r>
            <a:r>
              <a:rPr lang="en-US" altLang="ko-KR" dirty="0" smtClean="0"/>
              <a:t>, IPTV </a:t>
            </a:r>
            <a:r>
              <a:rPr lang="ko-KR" altLang="en-US" dirty="0" smtClean="0"/>
              <a:t>등을 통해 프로그램을 방송하는 채널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35696" y="2132856"/>
            <a:ext cx="6984776" cy="2088232"/>
          </a:xfrm>
          <a:prstGeom prst="roundRect">
            <a:avLst/>
          </a:prstGeom>
          <a:solidFill>
            <a:srgbClr val="668597"/>
          </a:solidFill>
          <a:ln>
            <a:solidFill>
              <a:srgbClr val="364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dirty="0" smtClean="0"/>
              <a:t> 보도뉴스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드라마</a:t>
            </a:r>
            <a:r>
              <a:rPr lang="en-US" altLang="ko-KR" dirty="0" smtClean="0"/>
              <a:t>,</a:t>
            </a:r>
            <a:r>
              <a:rPr lang="ko-KR" altLang="en-US" dirty="0" smtClean="0"/>
              <a:t>교양 오락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스포츠 등을 포함한 모든 장르의      프로그램 편성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정규 방송을 끊고 특보를 보냄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한국 만화 영화의 의무 편성 대상에 포함됨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방송통신 위원회 인증 긴급 재난 방송사로 지정됨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35696" y="4293096"/>
            <a:ext cx="6984776" cy="2088232"/>
          </a:xfrm>
          <a:prstGeom prst="roundRect">
            <a:avLst/>
          </a:prstGeom>
          <a:solidFill>
            <a:srgbClr val="668597"/>
          </a:solidFill>
          <a:ln>
            <a:solidFill>
              <a:srgbClr val="364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ko-KR" altLang="en-US" dirty="0" smtClean="0"/>
              <a:t>■ 종합편성 채널</a:t>
            </a:r>
            <a:endParaRPr lang="en-US" altLang="ko-KR" dirty="0" smtClean="0"/>
          </a:p>
          <a:p>
            <a:r>
              <a:rPr lang="en-US" altLang="ko-KR" dirty="0"/>
              <a:t>-</a:t>
            </a:r>
            <a:r>
              <a:rPr lang="ko-KR" altLang="en-US" dirty="0" smtClean="0"/>
              <a:t> 지역 방송국이나 지역 민방이 없으며 지역 광고를 제외하고는    전국적으로 똑같은 내용이 송출됨</a:t>
            </a:r>
            <a:endParaRPr lang="en-US" altLang="ko-KR" dirty="0" smtClean="0"/>
          </a:p>
          <a:p>
            <a:r>
              <a:rPr lang="en-US" altLang="ko-KR" dirty="0"/>
              <a:t>-</a:t>
            </a:r>
            <a:r>
              <a:rPr lang="ko-KR" altLang="en-US" dirty="0" smtClean="0"/>
              <a:t> 중간광고가 허용됨</a:t>
            </a:r>
            <a:endParaRPr lang="en-US" altLang="ko-KR" dirty="0" smtClean="0"/>
          </a:p>
          <a:p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라디오 방송을 겸영하지 않음</a:t>
            </a:r>
            <a:endParaRPr lang="en-US" altLang="ko-KR" dirty="0" smtClean="0"/>
          </a:p>
          <a:p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방송사 주최의 연예대상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연기대상을 개최하지 못함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2204864"/>
            <a:ext cx="1584176" cy="1944216"/>
          </a:xfrm>
          <a:prstGeom prst="roundRect">
            <a:avLst/>
          </a:prstGeom>
          <a:solidFill>
            <a:srgbClr val="829CAA"/>
          </a:solidFill>
          <a:ln>
            <a:solidFill>
              <a:srgbClr val="364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공통점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4365104"/>
            <a:ext cx="1584176" cy="1944216"/>
          </a:xfrm>
          <a:prstGeom prst="roundRect">
            <a:avLst/>
          </a:prstGeom>
          <a:solidFill>
            <a:srgbClr val="829CAA"/>
          </a:solidFill>
          <a:ln>
            <a:solidFill>
              <a:srgbClr val="364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차이점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케이블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12776"/>
            <a:ext cx="79983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유선 케이블로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를 시청하는 방식</a:t>
            </a:r>
            <a:endParaRPr lang="en-US" altLang="ko-KR" dirty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HFC(Hybrid Fiver Cable) </a:t>
            </a:r>
            <a:r>
              <a:rPr lang="ko-KR" altLang="en-US" dirty="0" smtClean="0"/>
              <a:t>전송 망을 통하여 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신호뿐 아니라 </a:t>
            </a:r>
            <a:r>
              <a:rPr lang="en-US" altLang="ko-KR" dirty="0" smtClean="0"/>
              <a:t>VOD,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케이블 인터넷</a:t>
            </a:r>
            <a:r>
              <a:rPr lang="en-US" altLang="ko-KR" dirty="0"/>
              <a:t> </a:t>
            </a:r>
            <a:r>
              <a:rPr lang="ko-KR" altLang="en-US" dirty="0" smtClean="0"/>
              <a:t>및 인터넷 전화와 결합하여 다양한 융합 형 서비스를 제공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지상파</a:t>
            </a:r>
            <a:r>
              <a:rPr lang="ko-KR" altLang="en-US" dirty="0" smtClean="0"/>
              <a:t> 방송 재송신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자체 케이블 채널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요금이 비쌈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프로그램을 제공하는 회사인 </a:t>
            </a:r>
            <a:r>
              <a:rPr lang="en-US" altLang="ko-KR" dirty="0" smtClean="0"/>
              <a:t>PP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PP</a:t>
            </a:r>
            <a:r>
              <a:rPr lang="ko-KR" altLang="en-US" dirty="0" smtClean="0"/>
              <a:t>가 프로그램을 전송하는</a:t>
            </a:r>
            <a:r>
              <a:rPr lang="en-US" altLang="ko-KR" dirty="0"/>
              <a:t>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(SO)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구분되어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지상파는</a:t>
            </a:r>
            <a:r>
              <a:rPr lang="ko-KR" altLang="en-US" dirty="0" smtClean="0"/>
              <a:t> 프로그램을 만드는 회사가 전송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722378306"/>
              </p:ext>
            </p:extLst>
          </p:nvPr>
        </p:nvGraphicFramePr>
        <p:xfrm>
          <a:off x="520081" y="3789040"/>
          <a:ext cx="5616624" cy="299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36484C"/>
                </a:solidFill>
              </a:rPr>
              <a:t>케이블 방송</a:t>
            </a:r>
            <a:endParaRPr lang="ko-KR" altLang="en-US" sz="3200" b="1" dirty="0">
              <a:solidFill>
                <a:srgbClr val="36484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3528392" cy="72008"/>
          </a:xfrm>
          <a:prstGeom prst="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12776"/>
            <a:ext cx="256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케이블</a:t>
            </a:r>
            <a:r>
              <a:rPr lang="en-US" altLang="ko-KR" dirty="0" smtClean="0"/>
              <a:t>TV</a:t>
            </a:r>
            <a:r>
              <a:rPr lang="ko-KR" altLang="en-US" dirty="0" smtClean="0"/>
              <a:t> 산업 구조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99592" y="2348880"/>
            <a:ext cx="1368152" cy="129614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PP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프로그램 공급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347864" y="2348880"/>
            <a:ext cx="1368152" cy="129614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프로그램 송출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5724128" y="3861048"/>
            <a:ext cx="1368152" cy="129614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전송망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임대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452320" y="2420888"/>
            <a:ext cx="1440160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케이블</a:t>
            </a:r>
            <a:r>
              <a:rPr lang="en-US" altLang="ko-KR" dirty="0" smtClean="0">
                <a:solidFill>
                  <a:schemeClr val="tx1"/>
                </a:solidFill>
              </a:rPr>
              <a:t>TV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</a:t>
            </a:r>
            <a:r>
              <a:rPr lang="ko-KR" altLang="en-US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2411760" y="2852936"/>
            <a:ext cx="864096" cy="14401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788024" y="2852936"/>
            <a:ext cx="2520280" cy="14401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6200000">
            <a:off x="6048164" y="3320988"/>
            <a:ext cx="648072" cy="14401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536" y="4149080"/>
            <a:ext cx="86821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SO</a:t>
            </a:r>
            <a:r>
              <a:rPr lang="ko-KR" altLang="en-US" sz="1600" dirty="0" smtClean="0"/>
              <a:t>가 대부분 자체 전송망을 구축하기 때문에 </a:t>
            </a:r>
            <a:endParaRPr lang="en-US" altLang="ko-KR" sz="1600" dirty="0" smtClean="0"/>
          </a:p>
          <a:p>
            <a:r>
              <a:rPr lang="en-US" altLang="ko-KR" sz="1600" dirty="0" smtClean="0"/>
              <a:t>  NO</a:t>
            </a:r>
            <a:r>
              <a:rPr lang="ko-KR" altLang="en-US" sz="1600" dirty="0" smtClean="0"/>
              <a:t>의 입지가 줄어들게 됨</a:t>
            </a:r>
            <a:endParaRPr lang="en-US" altLang="ko-KR" sz="1600" dirty="0" smtClean="0"/>
          </a:p>
          <a:p>
            <a:endParaRPr lang="en-US" altLang="ko-KR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SO</a:t>
            </a:r>
            <a:r>
              <a:rPr lang="ko-KR" altLang="en-US" sz="1600" dirty="0" smtClean="0"/>
              <a:t>가 어떤 </a:t>
            </a:r>
            <a:r>
              <a:rPr lang="en-US" altLang="ko-KR" sz="1600" dirty="0" smtClean="0"/>
              <a:t>PP</a:t>
            </a:r>
            <a:r>
              <a:rPr lang="ko-KR" altLang="en-US" sz="1600" dirty="0" smtClean="0"/>
              <a:t>를 송출할지에 대한 권리를 가지고 있기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때문에 갑의 위치에 있음</a:t>
            </a:r>
            <a:endParaRPr lang="en-US" altLang="ko-KR" sz="1600" dirty="0" smtClean="0"/>
          </a:p>
          <a:p>
            <a:endParaRPr lang="en-US" altLang="ko-KR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PP</a:t>
            </a:r>
            <a:r>
              <a:rPr lang="ko-KR" altLang="en-US" sz="1600" dirty="0" smtClean="0"/>
              <a:t>는 각각의 매체에 맞는 형태로 콘텐츠를 가공해서 보낼 수 있어서 그저 무시할 수는 없음</a:t>
            </a:r>
            <a:endParaRPr lang="en-US" altLang="ko-KR" sz="1600" dirty="0"/>
          </a:p>
          <a:p>
            <a:r>
              <a:rPr lang="en-US" altLang="ko-KR" sz="1600" dirty="0" smtClean="0"/>
              <a:t> (SO, Sky Life, IPTV, DMB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 </a:t>
            </a:r>
          </a:p>
          <a:p>
            <a:endParaRPr lang="en-US" altLang="ko-KR" sz="1600" dirty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IPTV, Sky Life</a:t>
            </a:r>
            <a:r>
              <a:rPr lang="ko-KR" altLang="en-US" sz="1600" dirty="0" smtClean="0"/>
              <a:t>의 등장으로 </a:t>
            </a:r>
            <a:r>
              <a:rPr lang="en-US" altLang="ko-KR" sz="1600" dirty="0" smtClean="0"/>
              <a:t>SO</a:t>
            </a:r>
            <a:r>
              <a:rPr lang="ko-KR" altLang="en-US" sz="1600" dirty="0" smtClean="0"/>
              <a:t>는 더 이상 시장 독점을 할 수 없게 됐고 자리를 위협 받음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41A2-1F80-463A-829B-4EB0B50E6D7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1302</Words>
  <Application>Microsoft Office PowerPoint</Application>
  <PresentationFormat>화면 슬라이드 쇼(4:3)</PresentationFormat>
  <Paragraphs>261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삼성</dc:creator>
  <cp:lastModifiedBy>JK</cp:lastModifiedBy>
  <cp:revision>49</cp:revision>
  <dcterms:created xsi:type="dcterms:W3CDTF">2016-05-04T14:07:24Z</dcterms:created>
  <dcterms:modified xsi:type="dcterms:W3CDTF">2016-05-18T03:17:25Z</dcterms:modified>
</cp:coreProperties>
</file>