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진구" initials="강" lastIdx="1" clrIdx="0">
    <p:extLst>
      <p:ext uri="{19B8F6BF-5375-455C-9EA6-DF929625EA0E}">
        <p15:presenceInfo xmlns:p15="http://schemas.microsoft.com/office/powerpoint/2012/main" userId="53a2a6e7f206d3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30T20:36:28.6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315D-DA63-4690-AB2A-39BEB6B7A7E6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E2C1-DA54-4BF9-A809-03A47516E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315D-DA63-4690-AB2A-39BEB6B7A7E6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E2C1-DA54-4BF9-A809-03A47516E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315D-DA63-4690-AB2A-39BEB6B7A7E6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E2C1-DA54-4BF9-A809-03A47516E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5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315D-DA63-4690-AB2A-39BEB6B7A7E6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E2C1-DA54-4BF9-A809-03A47516E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315D-DA63-4690-AB2A-39BEB6B7A7E6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E2C1-DA54-4BF9-A809-03A47516E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7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315D-DA63-4690-AB2A-39BEB6B7A7E6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E2C1-DA54-4BF9-A809-03A47516E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2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315D-DA63-4690-AB2A-39BEB6B7A7E6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E2C1-DA54-4BF9-A809-03A47516E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315D-DA63-4690-AB2A-39BEB6B7A7E6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E2C1-DA54-4BF9-A809-03A47516E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315D-DA63-4690-AB2A-39BEB6B7A7E6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E2C1-DA54-4BF9-A809-03A47516E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2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315D-DA63-4690-AB2A-39BEB6B7A7E6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E2C1-DA54-4BF9-A809-03A47516E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3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315D-DA63-4690-AB2A-39BEB6B7A7E6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E2C1-DA54-4BF9-A809-03A47516E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9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>
                <a:lumMod val="75000"/>
              </a:schemeClr>
            </a:gs>
            <a:gs pos="29000">
              <a:schemeClr val="bg1">
                <a:lumMod val="85000"/>
              </a:schemeClr>
            </a:gs>
            <a:gs pos="78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5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315D-DA63-4690-AB2A-39BEB6B7A7E6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3E2C1-DA54-4BF9-A809-03A47516E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6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enturesquare.net/514047" TargetMode="External"/><Relationship Id="rId3" Type="http://schemas.openxmlformats.org/officeDocument/2006/relationships/hyperlink" Target="https://namu.wiki/w/%EA%B8%B0%EA%B0%80%20%EC%9D%B8%ED%84%B0%EB%84%B7#fn-11" TargetMode="External"/><Relationship Id="rId7" Type="http://schemas.openxmlformats.org/officeDocument/2006/relationships/hyperlink" Target="http://donghun.kr/2300" TargetMode="External"/><Relationship Id="rId2" Type="http://schemas.openxmlformats.org/officeDocument/2006/relationships/hyperlink" Target="http://terms.naver.com/entry.nhn?docId=2175281&amp;cid=43667&amp;categoryId=4366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nhapnews.co.kr/bulletin/2016/10/19/0200000000AKR20161019057600017.HTML?input=1195m" TargetMode="External"/><Relationship Id="rId5" Type="http://schemas.openxmlformats.org/officeDocument/2006/relationships/hyperlink" Target="http://osen.mt.co.kr/article/G1110613768" TargetMode="External"/><Relationship Id="rId4" Type="http://schemas.openxmlformats.org/officeDocument/2006/relationships/hyperlink" Target="http://www.etnews.com/2017011800041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22715" y="868477"/>
            <a:ext cx="7903028" cy="1044574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0" y="914399"/>
            <a:ext cx="12192000" cy="99865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 err="1"/>
              <a:t>BcN</a:t>
            </a:r>
            <a:r>
              <a:rPr lang="en-US" altLang="ko-KR" dirty="0"/>
              <a:t> / </a:t>
            </a:r>
            <a:r>
              <a:rPr lang="ko-KR" altLang="en-US" dirty="0"/>
              <a:t>기가 인터넷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7657" y="4898832"/>
            <a:ext cx="644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ko-KR" altLang="en-US" sz="2800" dirty="0"/>
              <a:t>조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조민욱</a:t>
            </a:r>
            <a:r>
              <a:rPr lang="ko-KR" altLang="en-US" sz="2800" dirty="0"/>
              <a:t> 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최홍일</a:t>
            </a:r>
            <a:r>
              <a:rPr lang="ko-KR" altLang="en-US" sz="2800" dirty="0"/>
              <a:t> 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강진구</a:t>
            </a:r>
            <a:r>
              <a:rPr lang="ko-KR" altLang="en-US" sz="2800" dirty="0"/>
              <a:t> </a:t>
            </a:r>
            <a:r>
              <a:rPr lang="en-US" altLang="ko-KR" sz="2800" dirty="0"/>
              <a:t>, </a:t>
            </a:r>
            <a:r>
              <a:rPr lang="ko-KR" altLang="en-US" sz="2800" dirty="0"/>
              <a:t>서정주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7" name="그래픽 6" descr="위성 안테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4761" y="4856255"/>
            <a:ext cx="1588809" cy="1588809"/>
          </a:xfrm>
          <a:prstGeom prst="rect">
            <a:avLst/>
          </a:prstGeom>
        </p:spPr>
      </p:pic>
      <p:pic>
        <p:nvPicPr>
          <p:cNvPr id="9" name="그래픽 8" descr="위성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7169" y="2382683"/>
            <a:ext cx="1734120" cy="17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1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Giga Internet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1184224" y="1979239"/>
            <a:ext cx="1055307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500" b="1" dirty="0"/>
              <a:t>Giga internet </a:t>
            </a:r>
            <a:r>
              <a:rPr lang="ko-KR" altLang="en-US" sz="6500" b="1" dirty="0"/>
              <a:t>의 등장 배경</a:t>
            </a:r>
            <a:endParaRPr lang="en-US" altLang="ko-KR" sz="6500" b="1" dirty="0"/>
          </a:p>
        </p:txBody>
      </p:sp>
      <p:sp>
        <p:nvSpPr>
          <p:cNvPr id="10" name="직사각형 9"/>
          <p:cNvSpPr/>
          <p:nvPr/>
        </p:nvSpPr>
        <p:spPr>
          <a:xfrm>
            <a:off x="2242399" y="3971914"/>
            <a:ext cx="859977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AutoNum type="arabicPeriod"/>
            </a:pPr>
            <a:r>
              <a:rPr lang="en-US" altLang="ko-KR" sz="2500" dirty="0"/>
              <a:t>FTTH</a:t>
            </a:r>
            <a:r>
              <a:rPr lang="ko-KR" altLang="en-US" sz="2500" dirty="0"/>
              <a:t>의 구축이 끝나고 소비자는 더 좋은 성능을 요구함</a:t>
            </a:r>
            <a:endParaRPr lang="en-US" altLang="ko-KR" sz="2500" dirty="0"/>
          </a:p>
          <a:p>
            <a:pPr marL="457200" indent="-457200" algn="ctr">
              <a:buAutoNum type="arabicPeriod"/>
            </a:pPr>
            <a:endParaRPr lang="en-US" altLang="ko-KR" sz="2500" dirty="0"/>
          </a:p>
          <a:p>
            <a:pPr marL="457200" indent="-457200" algn="ctr">
              <a:buAutoNum type="arabicPeriod"/>
            </a:pPr>
            <a:r>
              <a:rPr lang="ko-KR" altLang="en-US" sz="2500" dirty="0"/>
              <a:t>최근 스마트폰을 이용한 스트리밍 서비스 사용의 급증</a:t>
            </a:r>
            <a:endParaRPr lang="en-US" altLang="ko-KR" sz="2500" dirty="0"/>
          </a:p>
          <a:p>
            <a:pPr marL="457200" indent="-457200" algn="ctr">
              <a:buAutoNum type="arabicPeriod"/>
            </a:pPr>
            <a:endParaRPr lang="en-US" altLang="ko-KR" sz="2500" dirty="0"/>
          </a:p>
          <a:p>
            <a:pPr marL="457200" indent="-457200" algn="ctr">
              <a:buAutoNum type="arabicPeriod"/>
            </a:pPr>
            <a:r>
              <a:rPr lang="en-US" altLang="ko-KR" sz="2500" dirty="0" err="1"/>
              <a:t>IoT</a:t>
            </a:r>
            <a:r>
              <a:rPr lang="en-US" altLang="ko-KR" sz="2500" dirty="0"/>
              <a:t> (Internet of Things ), </a:t>
            </a:r>
            <a:r>
              <a:rPr lang="ko-KR" altLang="en-US" sz="2500" dirty="0"/>
              <a:t>사물인터넷의 등장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37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Giga Internet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1948720" y="1979239"/>
            <a:ext cx="978857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500" b="1" dirty="0"/>
              <a:t>Giga internet </a:t>
            </a:r>
            <a:r>
              <a:rPr lang="ko-KR" altLang="en-US" sz="6500" b="1" dirty="0"/>
              <a:t>시장분석</a:t>
            </a:r>
            <a:endParaRPr lang="en-US" altLang="ko-KR" sz="6500" b="1" dirty="0"/>
          </a:p>
        </p:txBody>
      </p:sp>
      <p:sp>
        <p:nvSpPr>
          <p:cNvPr id="10" name="직사각형 9"/>
          <p:cNvSpPr/>
          <p:nvPr/>
        </p:nvSpPr>
        <p:spPr>
          <a:xfrm>
            <a:off x="2242399" y="3971914"/>
            <a:ext cx="859977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US" altLang="ko-KR" sz="2500" dirty="0"/>
              <a:t>2017</a:t>
            </a:r>
            <a:r>
              <a:rPr lang="ko-KR" altLang="en-US" sz="2500" dirty="0"/>
              <a:t>년 </a:t>
            </a:r>
            <a:r>
              <a:rPr lang="en-US" altLang="ko-KR" sz="2500" dirty="0"/>
              <a:t>1</a:t>
            </a:r>
            <a:r>
              <a:rPr lang="ko-KR" altLang="en-US" sz="2500" dirty="0"/>
              <a:t>월 기준 가입자 수 약 </a:t>
            </a:r>
            <a:r>
              <a:rPr lang="en-US" altLang="ko-KR" sz="2500" dirty="0"/>
              <a:t>400</a:t>
            </a:r>
            <a:r>
              <a:rPr lang="ko-KR" altLang="en-US" sz="2500" dirty="0"/>
              <a:t>만 가구</a:t>
            </a:r>
            <a:endParaRPr lang="en-US" altLang="ko-KR" sz="2500" dirty="0"/>
          </a:p>
          <a:p>
            <a:pPr marL="342900" indent="-342900" algn="ctr">
              <a:buFontTx/>
              <a:buChar char="-"/>
            </a:pPr>
            <a:endParaRPr lang="en-US" altLang="ko-KR" sz="2500" dirty="0"/>
          </a:p>
          <a:p>
            <a:pPr algn="ctr"/>
            <a:r>
              <a:rPr lang="en-US" altLang="ko-KR" sz="2500" dirty="0"/>
              <a:t>- 2017</a:t>
            </a:r>
            <a:r>
              <a:rPr lang="ko-KR" altLang="en-US" sz="2500" dirty="0"/>
              <a:t>년 말 기준 가입자 수 약 </a:t>
            </a:r>
            <a:r>
              <a:rPr lang="en-US" altLang="ko-KR" sz="2500" dirty="0"/>
              <a:t>700</a:t>
            </a:r>
            <a:r>
              <a:rPr lang="ko-KR" altLang="en-US" sz="2500" dirty="0"/>
              <a:t>만 가구 예상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9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Giga Internet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1963711" y="1161478"/>
            <a:ext cx="978857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500" b="1" dirty="0"/>
              <a:t>Giga internet </a:t>
            </a:r>
            <a:r>
              <a:rPr lang="ko-KR" altLang="en-US" sz="6500" b="1" dirty="0"/>
              <a:t>시장분석</a:t>
            </a:r>
            <a:endParaRPr lang="en-US" altLang="ko-KR" sz="65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35393"/>
              </p:ext>
            </p:extLst>
          </p:nvPr>
        </p:nvGraphicFramePr>
        <p:xfrm>
          <a:off x="725204" y="2254085"/>
          <a:ext cx="10822899" cy="4131541"/>
        </p:xfrm>
        <a:graphic>
          <a:graphicData uri="http://schemas.openxmlformats.org/drawingml/2006/table">
            <a:tbl>
              <a:tblPr firstRow="1" bandRow="1"/>
              <a:tblGrid>
                <a:gridCol w="217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400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  <a:latin typeface="+mj-lt"/>
                        <a:ea typeface="안상수2006중간"/>
                      </a:endParaRP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5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KT</a:t>
                      </a:r>
                      <a:r>
                        <a:rPr lang="ko-KR" altLang="en-US" sz="25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5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기가인터넷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5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SK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5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브로드밴드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LG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U+ </a:t>
                      </a:r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광기가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CJ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500" dirty="0" err="1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헬로인터넷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+mj-lt"/>
                        <a:ea typeface="안상수2006중간"/>
                      </a:endParaRP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85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전송방식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FTTH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FTTX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2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동축 케이블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FTTH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FTTC 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+mj-lt"/>
                        <a:ea typeface="안상수2006중간"/>
                      </a:endParaRP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2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동축케이블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2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 </a:t>
                      </a: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FTTH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56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3000" dirty="0" err="1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트래픽제한</a:t>
                      </a:r>
                      <a:endParaRPr lang="ko-KR" altLang="en-US" sz="3000" dirty="0">
                        <a:solidFill>
                          <a:schemeClr val="tx1"/>
                        </a:solidFill>
                        <a:latin typeface="+mj-lt"/>
                        <a:ea typeface="안상수2006중간"/>
                      </a:endParaRP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1일 100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GB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1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일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100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GB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1</a:t>
                      </a:r>
                      <a:r>
                        <a:rPr lang="ko-KR" altLang="en-US" sz="22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일 100</a:t>
                      </a: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GB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X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311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3000" dirty="0">
                        <a:solidFill>
                          <a:schemeClr val="tx1"/>
                        </a:solidFill>
                        <a:latin typeface="+mj-lt"/>
                        <a:ea typeface="안상수2006중간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비고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전체가입자의 약 62%보유,</a:t>
                      </a:r>
                      <a:endParaRPr lang="en-US" altLang="ko-KR" sz="2200" dirty="0">
                        <a:solidFill>
                          <a:schemeClr val="tx1"/>
                        </a:solidFill>
                        <a:latin typeface="+mj-lt"/>
                        <a:ea typeface="안상수2006중간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가장많은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FTTH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서비스제공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FTTH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서비스를 제공하나 대부분 동축케이블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2200" dirty="0">
                        <a:solidFill>
                          <a:schemeClr val="tx1"/>
                        </a:solidFill>
                        <a:latin typeface="+mj-lt"/>
                        <a:ea typeface="안상수2006중간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유일하게 1일 </a:t>
                      </a:r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이용량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 </a:t>
                      </a:r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+mj-lt"/>
                          <a:ea typeface="안상수2006중간"/>
                        </a:rPr>
                        <a:t>제한이없다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+mj-lt"/>
                        <a:ea typeface="안상수2006중간"/>
                      </a:endParaRPr>
                    </a:p>
                  </a:txBody>
                  <a:tcPr>
                    <a:solidFill>
                      <a:schemeClr val="accent3">
                        <a:lumMod val="5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54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Giga Internet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1963711" y="1161478"/>
            <a:ext cx="978857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500" b="1" dirty="0"/>
              <a:t>Giga internet </a:t>
            </a:r>
            <a:r>
              <a:rPr lang="ko-KR" altLang="en-US" sz="6500" b="1" dirty="0"/>
              <a:t>향후 전망</a:t>
            </a:r>
            <a:endParaRPr lang="en-US" altLang="ko-KR" sz="65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9541" y="2428698"/>
            <a:ext cx="10992747" cy="346774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27780" y="6013562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000" spc="-45" dirty="0">
                <a:latin typeface="+mj-lt"/>
                <a:ea typeface="안상수2006중간"/>
              </a:rPr>
              <a:t>-KT</a:t>
            </a:r>
            <a:r>
              <a:rPr lang="ko-KR" altLang="en-US" sz="2000" spc="-45" dirty="0">
                <a:latin typeface="+mj-lt"/>
                <a:ea typeface="안상수2006중간"/>
              </a:rPr>
              <a:t> '2페어즈 </a:t>
            </a:r>
            <a:r>
              <a:rPr lang="ko-KR" altLang="en-US" sz="2000" spc="-45" dirty="0" err="1">
                <a:latin typeface="+mj-lt"/>
                <a:ea typeface="안상수2006중간"/>
              </a:rPr>
              <a:t>랜기가</a:t>
            </a:r>
            <a:r>
              <a:rPr lang="ko-KR" altLang="en-US" sz="2000" spc="-45" dirty="0">
                <a:latin typeface="+mj-lt"/>
                <a:ea typeface="안상수2006중간"/>
              </a:rPr>
              <a:t> 인터넷 (</a:t>
            </a:r>
            <a:r>
              <a:rPr lang="en-US" altLang="ko-KR" sz="2000" spc="-45" dirty="0">
                <a:latin typeface="+mj-lt"/>
                <a:ea typeface="안상수2006중간"/>
              </a:rPr>
              <a:t>UTP2.0</a:t>
            </a:r>
            <a:r>
              <a:rPr lang="ko-KR" altLang="en-US" sz="2000" spc="-45" dirty="0">
                <a:latin typeface="+mj-lt"/>
                <a:ea typeface="안상수2006중간"/>
              </a:rPr>
              <a:t>솔루션)'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27780" y="6413672"/>
            <a:ext cx="38963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45" dirty="0">
                <a:latin typeface="+mj-lt"/>
                <a:ea typeface="안상수2006중간"/>
              </a:rPr>
              <a:t>-KT</a:t>
            </a:r>
            <a:r>
              <a:rPr lang="ko-KR" altLang="en-US" sz="2000" spc="-45" dirty="0">
                <a:latin typeface="+mj-lt"/>
                <a:ea typeface="안상수2006중간"/>
              </a:rPr>
              <a:t> '기가 와이어</a:t>
            </a:r>
            <a:r>
              <a:rPr lang="en-US" altLang="ko-KR" sz="2000" spc="-45" dirty="0">
                <a:latin typeface="+mj-lt"/>
                <a:ea typeface="안상수2006중간"/>
              </a:rPr>
              <a:t> 2.0</a:t>
            </a:r>
            <a:r>
              <a:rPr lang="ko-KR" altLang="en-US" sz="2000" spc="-45" dirty="0">
                <a:latin typeface="+mj-lt"/>
                <a:ea typeface="안상수2006중간"/>
              </a:rPr>
              <a:t> 솔루션</a:t>
            </a:r>
            <a:r>
              <a:rPr lang="en-US" altLang="ko-KR" sz="2000" spc="-45" dirty="0">
                <a:latin typeface="+mj-lt"/>
                <a:ea typeface="안상수2006중간"/>
              </a:rPr>
              <a:t>’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1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Giga Internet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1366100" y="1750704"/>
            <a:ext cx="92130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5000" b="1" spc="-40" dirty="0">
                <a:latin typeface="+mj-lt"/>
                <a:ea typeface="안상수2006중간"/>
              </a:rPr>
              <a:t>그러나..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700" b="1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92" y="1750704"/>
            <a:ext cx="7712108" cy="45114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41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Giga Internet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986800" y="2406620"/>
            <a:ext cx="9213000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400" spc="-40" dirty="0">
                <a:ea typeface="안상수2006중간"/>
              </a:rPr>
              <a:t>- 일각에서는 실용적인 측면에서 기가 인터넷에 대한 우려의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400" spc="-40" dirty="0">
                <a:ea typeface="안상수2006중간"/>
              </a:rPr>
              <a:t>  목소리가 나오고있는 상황</a:t>
            </a:r>
            <a:endParaRPr lang="en-US" altLang="ko-KR" sz="2400" spc="-40" dirty="0">
              <a:ea typeface="안상수2006중간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1" spc="-40" dirty="0"/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1" spc="-40" dirty="0"/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400" spc="-40" dirty="0">
                <a:latin typeface="안상수2006중간"/>
                <a:ea typeface="안상수2006중간"/>
              </a:rPr>
              <a:t>- 기가인터넷을 대하는 우리의 자세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5000" b="1" spc="-40" dirty="0">
              <a:latin typeface="+mj-lt"/>
              <a:ea typeface="안상수2006중간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7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47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</a:t>
            </a:r>
            <a:r>
              <a:rPr lang="ko-KR" altLang="en-US" sz="4000" dirty="0"/>
              <a:t>참고자료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280160"/>
            <a:ext cx="1009834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dirty="0"/>
              <a:t>-정부의 기가시티 </a:t>
            </a:r>
            <a:r>
              <a:rPr lang="ko-KR" altLang="en-US" dirty="0" err="1"/>
              <a:t>확장안</a:t>
            </a:r>
            <a:r>
              <a:rPr lang="ko-KR" altLang="en-US" dirty="0"/>
              <a:t>      </a:t>
            </a:r>
            <a:r>
              <a:rPr lang="en-US" altLang="ko-KR" dirty="0"/>
              <a:t>    </a:t>
            </a:r>
            <a:r>
              <a:rPr lang="en-US" altLang="ko-KR" dirty="0">
                <a:hlinkClick r:id="rId2"/>
              </a:rPr>
              <a:t>http://terms.naver.com/entry.nhn?docId=2175281&amp;cid=43667&amp;categoryId=43667</a:t>
            </a:r>
            <a:endParaRPr lang="en-US" altLang="ko-KR" dirty="0"/>
          </a:p>
          <a:p>
            <a:pPr marL="457200" indent="-457200">
              <a:buFont typeface="Arial"/>
              <a:buNone/>
              <a:defRPr lang="ko-KR"/>
            </a:pPr>
            <a:r>
              <a:rPr lang="en-US" altLang="ko-KR" dirty="0"/>
              <a:t>-</a:t>
            </a:r>
            <a:r>
              <a:rPr lang="ko-KR" altLang="en-US" dirty="0"/>
              <a:t>나무위키 기가인터넷 </a:t>
            </a:r>
            <a:endParaRPr lang="en-US" altLang="ko-KR" dirty="0"/>
          </a:p>
          <a:p>
            <a:pPr marL="457200" indent="-457200">
              <a:buFont typeface="Arial"/>
              <a:buNone/>
              <a:defRPr lang="ko-KR"/>
            </a:pPr>
            <a:r>
              <a:rPr lang="ko-KR" altLang="en-US" dirty="0">
                <a:hlinkClick r:id="rId3"/>
              </a:rPr>
              <a:t>https://namu.wiki/w/%EA%B8%B0%EA%B0%80%20%EC%9D%B8%ED%84%B0%EB%84%B7#fn-11</a:t>
            </a:r>
            <a:endParaRPr lang="ko-KR" altLang="en-US" dirty="0"/>
          </a:p>
          <a:p>
            <a:pPr marL="457200" indent="-457200">
              <a:buFont typeface="Arial"/>
              <a:buNone/>
              <a:defRPr lang="ko-KR"/>
            </a:pPr>
            <a:r>
              <a:rPr lang="ko-KR" altLang="en-US" dirty="0"/>
              <a:t>-기가인터넷 가입자수 700만 돌파 예상</a:t>
            </a:r>
          </a:p>
          <a:p>
            <a:pPr marL="457200" indent="-457200">
              <a:buFont typeface="Arial"/>
              <a:buNone/>
              <a:defRPr lang="ko-KR"/>
            </a:pPr>
            <a:r>
              <a:rPr lang="ko-KR" altLang="en-US" dirty="0">
                <a:hlinkClick r:id="rId4"/>
              </a:rPr>
              <a:t>http://www.etnews.com/20170118000411</a:t>
            </a:r>
            <a:endParaRPr lang="ko-KR" altLang="en-US" dirty="0"/>
          </a:p>
          <a:p>
            <a:pPr marL="457200" indent="-457200">
              <a:buFont typeface="Arial"/>
              <a:buNone/>
              <a:defRPr lang="ko-KR"/>
            </a:pPr>
            <a:r>
              <a:rPr lang="ko-KR" altLang="en-US" dirty="0"/>
              <a:t>-</a:t>
            </a:r>
            <a:r>
              <a:rPr lang="en-US" altLang="ko-KR" dirty="0"/>
              <a:t>KT </a:t>
            </a:r>
            <a:r>
              <a:rPr lang="ko-KR" altLang="en-US" dirty="0"/>
              <a:t>기가인터넷 2페어즈 랜 인터넷 솔루션</a:t>
            </a:r>
          </a:p>
          <a:p>
            <a:pPr marL="457200" indent="-457200">
              <a:buFont typeface="Arial"/>
              <a:buNone/>
              <a:defRPr lang="ko-KR"/>
            </a:pPr>
            <a:r>
              <a:rPr lang="ko-KR" altLang="en-US" dirty="0">
                <a:hlinkClick r:id="rId5"/>
              </a:rPr>
              <a:t>http://osen.mt.co.kr/article/G1110613768</a:t>
            </a:r>
            <a:endParaRPr lang="ko-KR" altLang="en-US" dirty="0"/>
          </a:p>
          <a:p>
            <a:pPr marL="457200" indent="-457200">
              <a:buFont typeface="Arial"/>
              <a:buNone/>
              <a:defRPr lang="ko-KR"/>
            </a:pPr>
            <a:r>
              <a:rPr lang="ko-KR" altLang="en-US" dirty="0"/>
              <a:t>-</a:t>
            </a:r>
            <a:r>
              <a:rPr lang="en-US" altLang="ko-KR" dirty="0"/>
              <a:t>KT </a:t>
            </a:r>
            <a:r>
              <a:rPr lang="ko-KR" altLang="en-US" dirty="0"/>
              <a:t>기가와이어 2.0 솔루션</a:t>
            </a:r>
            <a:endParaRPr lang="en-US" altLang="ko-KR" dirty="0"/>
          </a:p>
          <a:p>
            <a:pPr marL="457200" indent="-457200">
              <a:buFont typeface="Arial"/>
              <a:buNone/>
              <a:defRPr lang="ko-KR"/>
            </a:pPr>
            <a:r>
              <a:rPr lang="ko-KR" altLang="en-US" dirty="0">
                <a:hlinkClick r:id="rId6"/>
              </a:rPr>
              <a:t>http://www.yonhapnews.co.kr/bulletin/2016/10/19/0200000000AKR20161019057600017.HTML?input=1195m</a:t>
            </a:r>
            <a:endParaRPr lang="en-US" altLang="ko-KR" dirty="0"/>
          </a:p>
          <a:p>
            <a:pPr marL="457200" indent="-457200">
              <a:defRPr lang="ko-KR"/>
            </a:pPr>
            <a:r>
              <a:rPr lang="en-US" altLang="ko-KR" dirty="0"/>
              <a:t>-IPTV </a:t>
            </a:r>
            <a:r>
              <a:rPr lang="ko-KR" altLang="en-US" dirty="0"/>
              <a:t>서비스를 위한 </a:t>
            </a:r>
            <a:r>
              <a:rPr lang="en-US" altLang="ko-KR" dirty="0"/>
              <a:t>NGN </a:t>
            </a:r>
            <a:r>
              <a:rPr lang="ko-KR" altLang="en-US" dirty="0"/>
              <a:t>고려사항</a:t>
            </a:r>
            <a:r>
              <a:rPr lang="en-US" altLang="ko-KR" dirty="0"/>
              <a:t>, TTA Journal , </a:t>
            </a:r>
            <a:r>
              <a:rPr lang="ko-KR" altLang="en-US" dirty="0"/>
              <a:t>함진호 </a:t>
            </a:r>
            <a:endParaRPr lang="en-US" altLang="ko-KR" dirty="0"/>
          </a:p>
          <a:p>
            <a:pPr fontAlgn="ctr"/>
            <a:r>
              <a:rPr lang="en-US" altLang="ko-KR" dirty="0"/>
              <a:t>-</a:t>
            </a:r>
            <a:r>
              <a:rPr lang="ko-KR" altLang="en-US" dirty="0"/>
              <a:t>국내외 통신사업자들의 </a:t>
            </a:r>
            <a:r>
              <a:rPr lang="en-US" altLang="ko-KR" dirty="0" err="1"/>
              <a:t>BcN</a:t>
            </a:r>
            <a:r>
              <a:rPr lang="en-US" altLang="ko-KR" dirty="0"/>
              <a:t> </a:t>
            </a:r>
            <a:r>
              <a:rPr lang="ko-KR" altLang="en-US" dirty="0"/>
              <a:t>서비스 추진 동향 </a:t>
            </a:r>
            <a:r>
              <a:rPr lang="en-US" altLang="ko-KR" dirty="0"/>
              <a:t>, </a:t>
            </a:r>
            <a:r>
              <a:rPr lang="ko-KR" altLang="en-US" dirty="0" err="1"/>
              <a:t>전황수</a:t>
            </a:r>
            <a:r>
              <a:rPr lang="ko-KR" altLang="en-US" dirty="0"/>
              <a:t>  </a:t>
            </a:r>
            <a:r>
              <a:rPr lang="ko-KR" altLang="en-US" dirty="0" err="1"/>
              <a:t>허필선</a:t>
            </a:r>
            <a:endParaRPr lang="en-US" altLang="ko-KR" dirty="0"/>
          </a:p>
          <a:p>
            <a:pPr marL="457200" indent="-457200">
              <a:buFont typeface="Arial"/>
              <a:buNone/>
              <a:defRPr lang="ko-KR"/>
            </a:pPr>
            <a:endParaRPr lang="ko-KR" altLang="en-US" dirty="0"/>
          </a:p>
          <a:p>
            <a:pPr marL="457200" indent="-457200">
              <a:buFont typeface="Arial"/>
              <a:buNone/>
              <a:defRPr lang="ko-KR"/>
            </a:pPr>
            <a:r>
              <a:rPr lang="ko-KR" altLang="en-US" dirty="0"/>
              <a:t>사진 </a:t>
            </a:r>
            <a:endParaRPr lang="en-US" altLang="ko-KR" dirty="0"/>
          </a:p>
          <a:p>
            <a:pPr marL="457200" indent="-457200">
              <a:buFont typeface="Arial"/>
              <a:buNone/>
              <a:defRPr lang="ko-KR"/>
            </a:pPr>
            <a:r>
              <a:rPr lang="en-US" altLang="ko-KR" dirty="0">
                <a:hlinkClick r:id="rId7"/>
              </a:rPr>
              <a:t>http://donghun.kr/2300</a:t>
            </a:r>
            <a:endParaRPr lang="en-US" altLang="ko-KR" dirty="0"/>
          </a:p>
          <a:p>
            <a:pPr marL="457200" indent="-457200">
              <a:buFont typeface="Arial"/>
              <a:buNone/>
              <a:defRPr lang="ko-KR"/>
            </a:pPr>
            <a:r>
              <a:rPr lang="en-US" altLang="ko-KR" dirty="0">
                <a:hlinkClick r:id="rId8"/>
              </a:rPr>
              <a:t>http://www.venturesquare.net/514047</a:t>
            </a:r>
            <a:endParaRPr lang="en-US" altLang="ko-KR" dirty="0"/>
          </a:p>
          <a:p>
            <a:pPr marL="457200" indent="-457200">
              <a:buFont typeface="Arial"/>
              <a:buNone/>
              <a:defRPr lang="ko-KR"/>
            </a:pPr>
            <a:r>
              <a:rPr lang="en-US" altLang="ko-KR" sz="2000" dirty="0"/>
              <a:t>http://www.yeongnam.com/mnews/newsview.do?mode=newsView&amp;newskey=20120607.010150741250001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57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</a:t>
            </a:r>
            <a:r>
              <a:rPr lang="ko-KR" altLang="en-US" sz="4000" dirty="0"/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0400" y="1498468"/>
            <a:ext cx="97028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b="1" dirty="0" err="1"/>
              <a:t>BcN</a:t>
            </a:r>
            <a:endParaRPr lang="en-US" altLang="ko-KR" sz="4000" b="1" dirty="0"/>
          </a:p>
          <a:p>
            <a:r>
              <a:rPr lang="en-US" altLang="ko-KR" sz="4000" b="1" dirty="0"/>
              <a:t>	</a:t>
            </a:r>
            <a:r>
              <a:rPr lang="en-US" altLang="ko-KR" sz="2500" b="1" dirty="0"/>
              <a:t>- </a:t>
            </a:r>
            <a:r>
              <a:rPr lang="en-US" altLang="ko-KR" sz="2500" b="1" dirty="0" err="1"/>
              <a:t>BcN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이란</a:t>
            </a:r>
            <a:r>
              <a:rPr lang="en-US" altLang="ko-KR" sz="2500" b="1" dirty="0"/>
              <a:t>?    ------------------------------------------  3p</a:t>
            </a:r>
          </a:p>
          <a:p>
            <a:r>
              <a:rPr lang="en-US" altLang="ko-KR" sz="2500" b="1" dirty="0"/>
              <a:t>	- </a:t>
            </a:r>
            <a:r>
              <a:rPr lang="en-US" altLang="ko-KR" sz="2500" b="1" dirty="0" err="1"/>
              <a:t>BcN</a:t>
            </a:r>
            <a:r>
              <a:rPr lang="ko-KR" altLang="en-US" sz="2500" b="1" dirty="0"/>
              <a:t>의 목표와 역사    </a:t>
            </a:r>
            <a:r>
              <a:rPr lang="en-US" altLang="ko-KR" sz="2500" b="1" dirty="0"/>
              <a:t>---------------------------------  5p</a:t>
            </a:r>
          </a:p>
          <a:p>
            <a:r>
              <a:rPr lang="en-US" altLang="ko-KR" sz="2500" b="1" dirty="0"/>
              <a:t>	- </a:t>
            </a:r>
            <a:r>
              <a:rPr lang="en-US" altLang="ko-KR" sz="2500" b="1" dirty="0" err="1"/>
              <a:t>BcN</a:t>
            </a:r>
            <a:r>
              <a:rPr lang="ko-KR" altLang="en-US" sz="2500" b="1" dirty="0"/>
              <a:t>이 추구하는 서비스    </a:t>
            </a:r>
            <a:r>
              <a:rPr lang="en-US" altLang="ko-KR" sz="2500" b="1" dirty="0"/>
              <a:t>----------------------------  7p</a:t>
            </a:r>
          </a:p>
          <a:p>
            <a:r>
              <a:rPr lang="en-US" altLang="ko-KR" sz="2500" b="1" dirty="0"/>
              <a:t>	</a:t>
            </a:r>
          </a:p>
          <a:p>
            <a:pPr marL="742950" indent="-742950">
              <a:buAutoNum type="arabicPeriod"/>
            </a:pPr>
            <a:endParaRPr lang="en-US" altLang="ko-KR" sz="4000" b="1" dirty="0"/>
          </a:p>
        </p:txBody>
      </p:sp>
      <p:sp>
        <p:nvSpPr>
          <p:cNvPr id="9" name="직사각형 8"/>
          <p:cNvSpPr/>
          <p:nvPr/>
        </p:nvSpPr>
        <p:spPr>
          <a:xfrm>
            <a:off x="660400" y="3726614"/>
            <a:ext cx="9702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2.  Giga internet</a:t>
            </a:r>
          </a:p>
          <a:p>
            <a:r>
              <a:rPr lang="en-US" altLang="ko-KR" sz="4000" b="1" dirty="0"/>
              <a:t>	</a:t>
            </a:r>
            <a:r>
              <a:rPr lang="en-US" altLang="ko-KR" sz="2500" b="1" dirty="0"/>
              <a:t>- Giga internet </a:t>
            </a:r>
            <a:r>
              <a:rPr lang="ko-KR" altLang="en-US" sz="2500" b="1" dirty="0"/>
              <a:t>이란</a:t>
            </a:r>
            <a:r>
              <a:rPr lang="en-US" altLang="ko-KR" sz="2500" b="1" dirty="0"/>
              <a:t>?    --------------------------------  8p </a:t>
            </a:r>
          </a:p>
          <a:p>
            <a:r>
              <a:rPr lang="en-US" altLang="ko-KR" sz="2500" b="1" dirty="0"/>
              <a:t>	- Giga internet</a:t>
            </a:r>
            <a:r>
              <a:rPr lang="ko-KR" altLang="en-US" sz="2500" b="1" dirty="0"/>
              <a:t>의 등장배경  </a:t>
            </a:r>
            <a:r>
              <a:rPr lang="en-US" altLang="ko-KR" sz="2500" b="1" dirty="0"/>
              <a:t>  --------------------------  9p</a:t>
            </a:r>
          </a:p>
          <a:p>
            <a:r>
              <a:rPr lang="en-US" altLang="ko-KR" sz="2500" b="1" dirty="0"/>
              <a:t>	- </a:t>
            </a:r>
            <a:r>
              <a:rPr lang="ko-KR" altLang="en-US" sz="2500" b="1" dirty="0"/>
              <a:t>시장분석    </a:t>
            </a:r>
            <a:r>
              <a:rPr lang="en-US" altLang="ko-KR" sz="2500" b="1" dirty="0"/>
              <a:t>--------------------------------------------  10p</a:t>
            </a:r>
          </a:p>
          <a:p>
            <a:r>
              <a:rPr lang="en-US" altLang="ko-KR" sz="2500" b="1" dirty="0"/>
              <a:t>	- </a:t>
            </a:r>
            <a:r>
              <a:rPr lang="ko-KR" altLang="en-US" sz="2500" b="1" dirty="0"/>
              <a:t>향후전망    </a:t>
            </a:r>
            <a:r>
              <a:rPr lang="en-US" altLang="ko-KR" sz="2500" b="1" dirty="0"/>
              <a:t>--------------------------------------------  12p</a:t>
            </a:r>
          </a:p>
          <a:p>
            <a:r>
              <a:rPr lang="en-US" altLang="ko-KR" sz="2500" b="1" dirty="0"/>
              <a:t>	</a:t>
            </a:r>
          </a:p>
          <a:p>
            <a:pPr marL="742950" indent="-742950">
              <a:buAutoNum type="arabicPeriod"/>
            </a:pP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98438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</a:t>
            </a:r>
            <a:r>
              <a:rPr lang="en-US" altLang="ko-KR" sz="4000" dirty="0" err="1"/>
              <a:t>BcN</a:t>
            </a:r>
            <a:r>
              <a:rPr lang="en-US" altLang="ko-KR" sz="4000" dirty="0"/>
              <a:t> </a:t>
            </a:r>
            <a:r>
              <a:rPr lang="en-US" altLang="ko-KR" sz="2000" dirty="0"/>
              <a:t>(Broadband convergence Network)</a:t>
            </a:r>
            <a:endParaRPr lang="ko-KR" alt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4212657" y="1837725"/>
            <a:ext cx="598714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500" b="1" dirty="0" err="1"/>
              <a:t>BcN</a:t>
            </a:r>
            <a:r>
              <a:rPr lang="en-US" altLang="ko-KR" sz="6500" b="1" dirty="0"/>
              <a:t> </a:t>
            </a:r>
            <a:r>
              <a:rPr lang="ko-KR" altLang="en-US" sz="6500" b="1" dirty="0"/>
              <a:t>이란</a:t>
            </a:r>
            <a:r>
              <a:rPr lang="en-US" altLang="ko-KR" sz="6500" b="1" dirty="0"/>
              <a:t>?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42399" y="3971914"/>
            <a:ext cx="85997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/>
              <a:t>방송</a:t>
            </a:r>
            <a:r>
              <a:rPr lang="en-US" altLang="ko-KR" sz="2500" dirty="0"/>
              <a:t>,</a:t>
            </a:r>
            <a:r>
              <a:rPr lang="ko-KR" altLang="en-US" sz="2500" dirty="0"/>
              <a:t>통신</a:t>
            </a:r>
            <a:r>
              <a:rPr lang="en-US" altLang="ko-KR" sz="2500" dirty="0"/>
              <a:t>,</a:t>
            </a:r>
            <a:r>
              <a:rPr lang="ko-KR" altLang="en-US" sz="2500" dirty="0"/>
              <a:t>인터넷 등을 통합한 광대역 멀티미디어 서비스를 언제 어디서든 끊임없이 상시 제공할 수 있는 네트워크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54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</a:t>
            </a:r>
            <a:r>
              <a:rPr lang="en-US" altLang="ko-KR" sz="4000" dirty="0" err="1"/>
              <a:t>BcN</a:t>
            </a:r>
            <a:r>
              <a:rPr lang="en-US" altLang="ko-KR" sz="4000" dirty="0"/>
              <a:t> </a:t>
            </a:r>
            <a:r>
              <a:rPr lang="en-US" altLang="ko-KR" sz="2000" dirty="0"/>
              <a:t>(Broadband convergence Network)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4212657" y="1805753"/>
            <a:ext cx="598714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500" b="1" dirty="0" err="1"/>
              <a:t>BcN</a:t>
            </a:r>
            <a:r>
              <a:rPr lang="en-US" altLang="ko-KR" sz="6500" b="1" dirty="0"/>
              <a:t> </a:t>
            </a:r>
            <a:r>
              <a:rPr lang="ko-KR" altLang="en-US" sz="6500" b="1" dirty="0"/>
              <a:t>의 목표</a:t>
            </a:r>
            <a:endParaRPr lang="en-US" altLang="ko-KR" sz="6500" b="1" dirty="0"/>
          </a:p>
        </p:txBody>
      </p:sp>
      <p:sp>
        <p:nvSpPr>
          <p:cNvPr id="2" name="직사각형 1"/>
          <p:cNvSpPr/>
          <p:nvPr/>
        </p:nvSpPr>
        <p:spPr>
          <a:xfrm>
            <a:off x="1382486" y="3624942"/>
            <a:ext cx="1050471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/>
              <a:t>1. </a:t>
            </a:r>
            <a:r>
              <a:rPr lang="ko-KR" altLang="en-US" sz="2300" dirty="0"/>
              <a:t>다양한 서비스를 쉽게 창출</a:t>
            </a:r>
            <a:r>
              <a:rPr lang="en-US" altLang="ko-KR" sz="2300" dirty="0"/>
              <a:t>,</a:t>
            </a:r>
            <a:r>
              <a:rPr lang="ko-KR" altLang="en-US" sz="2300" dirty="0"/>
              <a:t>제공할 수 있는 개방형 구조 통신망</a:t>
            </a:r>
            <a:endParaRPr lang="en-US" altLang="ko-KR" sz="2300" dirty="0"/>
          </a:p>
          <a:p>
            <a:pPr marL="457200" indent="-457200">
              <a:buAutoNum type="arabicPeriod"/>
            </a:pPr>
            <a:endParaRPr lang="en-US" altLang="ko-KR" sz="2300" dirty="0"/>
          </a:p>
          <a:p>
            <a:r>
              <a:rPr lang="en-US" altLang="ko-KR" sz="2300" dirty="0"/>
              <a:t>2. </a:t>
            </a:r>
            <a:r>
              <a:rPr lang="ko-KR" altLang="en-US" sz="2300" dirty="0"/>
              <a:t>안전하며 서비스품질 및 망 관리가 용이한 통신망</a:t>
            </a:r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/>
              <a:t>3. </a:t>
            </a:r>
            <a:r>
              <a:rPr lang="ko-KR" altLang="en-US" sz="2300" dirty="0"/>
              <a:t>광대역 서비스를 원활하게 이용할 수 있는 유</a:t>
            </a:r>
            <a:r>
              <a:rPr lang="en-US" altLang="ko-KR" sz="2300" dirty="0"/>
              <a:t>∙</a:t>
            </a:r>
            <a:r>
              <a:rPr lang="ko-KR" altLang="en-US" sz="2300" dirty="0"/>
              <a:t>무선 방송 가입자망</a:t>
            </a:r>
            <a:endParaRPr lang="en-US" altLang="ko-KR" sz="2300" dirty="0"/>
          </a:p>
          <a:p>
            <a:endParaRPr lang="en-US" altLang="ko-KR" sz="2300" dirty="0"/>
          </a:p>
          <a:p>
            <a:pPr algn="just"/>
            <a:r>
              <a:rPr lang="en-US" altLang="ko-KR" sz="2300" dirty="0"/>
              <a:t>4. </a:t>
            </a:r>
            <a:r>
              <a:rPr lang="ko-KR" altLang="en-US" sz="2300" dirty="0"/>
              <a:t>네트워크나 단말에 </a:t>
            </a:r>
            <a:r>
              <a:rPr lang="ko-KR" altLang="en-US" sz="2300" dirty="0" err="1"/>
              <a:t>구애받지</a:t>
            </a:r>
            <a:r>
              <a:rPr lang="ko-KR" altLang="en-US" sz="2300" dirty="0"/>
              <a:t> 않고 다양한 서비스를 끊김없이 이용할 수</a:t>
            </a:r>
            <a:r>
              <a:rPr lang="en-US" altLang="ko-KR" sz="2300" dirty="0"/>
              <a:t> </a:t>
            </a:r>
            <a:r>
              <a:rPr lang="ko-KR" altLang="en-US" sz="2300" dirty="0"/>
              <a:t>있는</a:t>
            </a:r>
            <a:endParaRPr lang="en-US" altLang="ko-KR" sz="2300" dirty="0"/>
          </a:p>
          <a:p>
            <a:pPr algn="just"/>
            <a:r>
              <a:rPr lang="en-US" altLang="ko-KR" sz="2300" dirty="0"/>
              <a:t>   </a:t>
            </a:r>
            <a:r>
              <a:rPr lang="ko-KR" altLang="en-US" sz="2300" dirty="0"/>
              <a:t>유비쿼터스 서비스 환경을 지원하는 통신망</a:t>
            </a:r>
            <a:endParaRPr lang="en-US" altLang="ko-KR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09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</a:t>
            </a:r>
            <a:r>
              <a:rPr lang="en-US" altLang="ko-KR" sz="4000" dirty="0" err="1"/>
              <a:t>BcN</a:t>
            </a:r>
            <a:r>
              <a:rPr lang="en-US" altLang="ko-KR" sz="4000" dirty="0"/>
              <a:t> </a:t>
            </a:r>
            <a:r>
              <a:rPr lang="en-US" altLang="ko-KR" sz="2000" dirty="0"/>
              <a:t>(Broadband convergence Network)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4120242" y="1498468"/>
            <a:ext cx="43869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/>
              <a:t>한국 </a:t>
            </a:r>
            <a:r>
              <a:rPr lang="en-US" altLang="ko-KR" sz="4000" b="1" dirty="0" err="1"/>
              <a:t>BcN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의 역사</a:t>
            </a:r>
            <a:endParaRPr lang="en-US" altLang="ko-KR" sz="40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56303"/>
              </p:ext>
            </p:extLst>
          </p:nvPr>
        </p:nvGraphicFramePr>
        <p:xfrm>
          <a:off x="1571347" y="2405849"/>
          <a:ext cx="9312677" cy="37641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30534">
                  <a:extLst>
                    <a:ext uri="{9D8B030D-6E8A-4147-A177-3AD203B41FA5}">
                      <a16:colId xmlns:a16="http://schemas.microsoft.com/office/drawing/2014/main" val="472634837"/>
                    </a:ext>
                  </a:extLst>
                </a:gridCol>
                <a:gridCol w="7082143">
                  <a:extLst>
                    <a:ext uri="{9D8B030D-6E8A-4147-A177-3AD203B41FA5}">
                      <a16:colId xmlns:a16="http://schemas.microsoft.com/office/drawing/2014/main" val="2559550098"/>
                    </a:ext>
                  </a:extLst>
                </a:gridCol>
              </a:tblGrid>
              <a:tr h="614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/>
                        <a:t>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/>
                        <a:t>진행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77308"/>
                  </a:ext>
                </a:extLst>
              </a:tr>
              <a:tr h="641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2003</a:t>
                      </a:r>
                      <a:r>
                        <a:rPr lang="ko-KR" altLang="en-US" sz="2600" dirty="0"/>
                        <a:t>년 </a:t>
                      </a:r>
                      <a:r>
                        <a:rPr lang="en-US" altLang="ko-KR" sz="2600" dirty="0"/>
                        <a:t>7</a:t>
                      </a:r>
                      <a:r>
                        <a:rPr lang="ko-KR" altLang="en-US" sz="26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‘</a:t>
                      </a:r>
                      <a:r>
                        <a:rPr lang="ko-KR" altLang="en-US" sz="2600" dirty="0" err="1"/>
                        <a:t>브로드밴드</a:t>
                      </a:r>
                      <a:r>
                        <a:rPr lang="ko-KR" altLang="en-US" sz="2600" dirty="0"/>
                        <a:t> </a:t>
                      </a:r>
                      <a:r>
                        <a:rPr lang="en-US" altLang="ko-KR" sz="2600" dirty="0"/>
                        <a:t>IT </a:t>
                      </a:r>
                      <a:r>
                        <a:rPr lang="ko-KR" altLang="en-US" sz="2600" dirty="0"/>
                        <a:t>코리아 건설</a:t>
                      </a:r>
                      <a:r>
                        <a:rPr lang="en-US" altLang="ko-KR" sz="2600" dirty="0"/>
                        <a:t>’ </a:t>
                      </a:r>
                      <a:r>
                        <a:rPr lang="ko-KR" altLang="en-US" sz="2600" dirty="0"/>
                        <a:t>계획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06110"/>
                  </a:ext>
                </a:extLst>
              </a:tr>
              <a:tr h="641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04</a:t>
                      </a:r>
                      <a:r>
                        <a:rPr lang="ko-KR" altLang="en-US" sz="2600" dirty="0"/>
                        <a:t>년</a:t>
                      </a:r>
                      <a:r>
                        <a:rPr lang="en-US" altLang="ko-KR" sz="2600" dirty="0"/>
                        <a:t>~05</a:t>
                      </a:r>
                      <a:r>
                        <a:rPr lang="ko-KR" altLang="en-US" sz="2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/>
                        <a:t>망구조 설계 및 구축 계획 수립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15123"/>
                  </a:ext>
                </a:extLst>
              </a:tr>
              <a:tr h="1224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06</a:t>
                      </a:r>
                      <a:r>
                        <a:rPr lang="ko-KR" altLang="en-US" sz="2600" dirty="0"/>
                        <a:t>년</a:t>
                      </a:r>
                      <a:r>
                        <a:rPr lang="en-US" altLang="ko-KR" sz="2600" dirty="0"/>
                        <a:t>~07</a:t>
                      </a:r>
                      <a:r>
                        <a:rPr lang="ko-KR" altLang="en-US" sz="2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 err="1"/>
                        <a:t>전달망</a:t>
                      </a:r>
                      <a:r>
                        <a:rPr lang="ko-KR" altLang="en-US" sz="2600" dirty="0"/>
                        <a:t> 본격 구축</a:t>
                      </a:r>
                      <a:endParaRPr lang="en-US" altLang="ko-KR" sz="26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2000" dirty="0"/>
                        <a:t>- 06</a:t>
                      </a:r>
                      <a:r>
                        <a:rPr lang="ko-KR" altLang="en-US" sz="2000" dirty="0"/>
                        <a:t>년 </a:t>
                      </a:r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월 </a:t>
                      </a:r>
                      <a:r>
                        <a:rPr lang="en-US" altLang="ko-KR" sz="2000" dirty="0"/>
                        <a:t>14</a:t>
                      </a:r>
                      <a:r>
                        <a:rPr lang="ko-KR" altLang="en-US" sz="2000" dirty="0"/>
                        <a:t>일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세계에서 두번째로 시외전화망을 </a:t>
                      </a:r>
                      <a:r>
                        <a:rPr lang="en-US" altLang="ko-KR" sz="2000" dirty="0" err="1"/>
                        <a:t>BcN</a:t>
                      </a:r>
                      <a:r>
                        <a:rPr lang="ko-KR" altLang="en-US" sz="2000" dirty="0"/>
                        <a:t>으로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전환하는데 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50658"/>
                  </a:ext>
                </a:extLst>
              </a:tr>
              <a:tr h="641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08~10</a:t>
                      </a:r>
                      <a:r>
                        <a:rPr lang="ko-KR" altLang="en-US" sz="2600" dirty="0"/>
                        <a:t>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/>
                        <a:t>전국 규모의 망 구축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938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48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</a:t>
            </a:r>
            <a:r>
              <a:rPr lang="en-US" altLang="ko-KR" sz="4000" dirty="0" err="1"/>
              <a:t>BcN</a:t>
            </a:r>
            <a:r>
              <a:rPr lang="en-US" altLang="ko-KR" sz="4000" dirty="0"/>
              <a:t> </a:t>
            </a:r>
            <a:r>
              <a:rPr lang="en-US" altLang="ko-KR" sz="2000" dirty="0"/>
              <a:t>(Broadband convergence Network)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3404501" y="1766085"/>
            <a:ext cx="5891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/>
              <a:t>농어촌 </a:t>
            </a:r>
            <a:r>
              <a:rPr lang="en-US" altLang="ko-KR" sz="4000" b="1" dirty="0" err="1"/>
              <a:t>BcN</a:t>
            </a:r>
            <a:r>
              <a:rPr lang="en-US" altLang="ko-KR" sz="4000" b="1" dirty="0"/>
              <a:t> </a:t>
            </a:r>
            <a:r>
              <a:rPr lang="ko-KR" altLang="en-US" sz="4000" b="1" dirty="0" err="1"/>
              <a:t>망구축</a:t>
            </a:r>
            <a:r>
              <a:rPr lang="ko-KR" altLang="en-US" sz="4000" b="1" dirty="0"/>
              <a:t> 사업</a:t>
            </a:r>
            <a:endParaRPr lang="en-US" altLang="ko-KR" sz="4000" b="1" dirty="0"/>
          </a:p>
        </p:txBody>
      </p:sp>
      <p:sp>
        <p:nvSpPr>
          <p:cNvPr id="8" name="직사각형 7"/>
          <p:cNvSpPr/>
          <p:nvPr/>
        </p:nvSpPr>
        <p:spPr>
          <a:xfrm>
            <a:off x="1302271" y="3160884"/>
            <a:ext cx="1050471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/>
              <a:t>미래창조 과학부에서  </a:t>
            </a:r>
            <a:r>
              <a:rPr lang="en-US" altLang="ko-KR" sz="2300" dirty="0"/>
              <a:t>2010</a:t>
            </a:r>
            <a:r>
              <a:rPr lang="ko-KR" altLang="en-US" sz="2300" dirty="0"/>
              <a:t>년부터 </a:t>
            </a:r>
            <a:r>
              <a:rPr lang="en-US" altLang="ko-KR" sz="2300" dirty="0"/>
              <a:t>2017</a:t>
            </a:r>
            <a:r>
              <a:rPr lang="ko-KR" altLang="en-US" sz="2300" dirty="0"/>
              <a:t>년까지 전국 </a:t>
            </a:r>
            <a:r>
              <a:rPr lang="en-US" altLang="ko-KR" sz="2300" dirty="0"/>
              <a:t>13217</a:t>
            </a:r>
            <a:r>
              <a:rPr lang="ko-KR" altLang="en-US" sz="2300" dirty="0"/>
              <a:t>개의 마을에</a:t>
            </a:r>
            <a:endParaRPr lang="en-US" altLang="ko-KR" sz="2300" dirty="0"/>
          </a:p>
          <a:p>
            <a:r>
              <a:rPr lang="ko-KR" altLang="en-US" sz="2300" dirty="0"/>
              <a:t>농어촌 </a:t>
            </a:r>
            <a:r>
              <a:rPr lang="en-US" altLang="ko-KR" sz="2300" dirty="0" err="1"/>
              <a:t>BcN</a:t>
            </a:r>
            <a:r>
              <a:rPr lang="en-US" altLang="ko-KR" sz="2300" dirty="0"/>
              <a:t> </a:t>
            </a:r>
            <a:r>
              <a:rPr lang="ko-KR" altLang="en-US" sz="2300" dirty="0"/>
              <a:t>구축을 목표로 사업 진행중</a:t>
            </a:r>
            <a:endParaRPr lang="en-US" altLang="ko-KR" sz="2300" dirty="0"/>
          </a:p>
          <a:p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/>
              <a:t>2015</a:t>
            </a:r>
            <a:r>
              <a:rPr lang="ko-KR" altLang="en-US" sz="2300" dirty="0"/>
              <a:t>년 </a:t>
            </a:r>
            <a:r>
              <a:rPr lang="en-US" altLang="ko-KR" sz="2300" dirty="0"/>
              <a:t>– </a:t>
            </a:r>
            <a:r>
              <a:rPr lang="ko-KR" altLang="en-US" sz="2300" dirty="0"/>
              <a:t>누적 </a:t>
            </a:r>
            <a:r>
              <a:rPr lang="en-US" altLang="ko-KR" sz="2300" dirty="0"/>
              <a:t>1</a:t>
            </a:r>
            <a:r>
              <a:rPr lang="ko-KR" altLang="en-US" sz="2300" dirty="0"/>
              <a:t>만개 마을 돌파</a:t>
            </a:r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/>
              <a:t>2017</a:t>
            </a:r>
            <a:r>
              <a:rPr lang="ko-KR" altLang="en-US" sz="2300" dirty="0"/>
              <a:t>년 </a:t>
            </a:r>
            <a:r>
              <a:rPr lang="en-US" altLang="ko-KR" sz="2300" dirty="0"/>
              <a:t>– </a:t>
            </a:r>
            <a:r>
              <a:rPr lang="ko-KR" altLang="en-US" sz="2300" dirty="0"/>
              <a:t>현재 </a:t>
            </a:r>
            <a:r>
              <a:rPr lang="en-US" altLang="ko-KR" sz="2300" dirty="0"/>
              <a:t>1317</a:t>
            </a:r>
            <a:r>
              <a:rPr lang="ko-KR" altLang="en-US" sz="2300" dirty="0"/>
              <a:t>개의 마을을 마지막으로 사업 진행중</a:t>
            </a:r>
            <a:endParaRPr lang="en-US" altLang="ko-KR" sz="2300" dirty="0"/>
          </a:p>
        </p:txBody>
      </p:sp>
      <p:sp>
        <p:nvSpPr>
          <p:cNvPr id="9" name="TextBox 8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96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</a:t>
            </a:r>
            <a:r>
              <a:rPr lang="en-US" altLang="ko-KR" sz="4000" dirty="0" err="1"/>
              <a:t>BcN</a:t>
            </a:r>
            <a:r>
              <a:rPr lang="en-US" altLang="ko-KR" sz="4000" dirty="0"/>
              <a:t> </a:t>
            </a:r>
            <a:r>
              <a:rPr lang="en-US" altLang="ko-KR" sz="2000" dirty="0"/>
              <a:t>(Broadband convergence Network)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3197466" y="1784726"/>
            <a:ext cx="5891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/>
              <a:t>BcN</a:t>
            </a:r>
            <a:r>
              <a:rPr lang="ko-KR" altLang="en-US" sz="4000" b="1" dirty="0"/>
              <a:t>이 추구하는 서비스</a:t>
            </a:r>
            <a:endParaRPr lang="en-US" altLang="ko-KR" sz="4000" b="1" dirty="0"/>
          </a:p>
        </p:txBody>
      </p:sp>
      <p:sp>
        <p:nvSpPr>
          <p:cNvPr id="8" name="직사각형 7"/>
          <p:cNvSpPr/>
          <p:nvPr/>
        </p:nvSpPr>
        <p:spPr>
          <a:xfrm>
            <a:off x="3857877" y="3198167"/>
            <a:ext cx="55936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음성</a:t>
            </a:r>
            <a:r>
              <a:rPr lang="en-US" altLang="ko-KR" sz="2400" dirty="0"/>
              <a:t>/</a:t>
            </a:r>
            <a:r>
              <a:rPr lang="ko-KR" altLang="en-US" sz="2400" dirty="0"/>
              <a:t>데이터 통합형 서비스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유</a:t>
            </a:r>
            <a:r>
              <a:rPr lang="en-US" altLang="ko-KR" sz="2400" dirty="0"/>
              <a:t>/</a:t>
            </a:r>
            <a:r>
              <a:rPr lang="ko-KR" altLang="en-US" sz="2400" dirty="0"/>
              <a:t>무선 통합형 서비스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통신</a:t>
            </a:r>
            <a:r>
              <a:rPr lang="en-US" altLang="ko-KR" sz="2400" dirty="0"/>
              <a:t>/</a:t>
            </a:r>
            <a:r>
              <a:rPr lang="ko-KR" altLang="en-US" sz="2400" dirty="0"/>
              <a:t>방송 융합형 서비스</a:t>
            </a:r>
            <a:endParaRPr lang="en-US" altLang="ko-K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29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</a:t>
            </a:r>
            <a:r>
              <a:rPr lang="en-US" altLang="ko-KR" sz="4000" dirty="0" err="1"/>
              <a:t>BcN</a:t>
            </a:r>
            <a:r>
              <a:rPr lang="en-US" altLang="ko-KR" sz="4000" dirty="0"/>
              <a:t> </a:t>
            </a:r>
            <a:r>
              <a:rPr lang="en-US" altLang="ko-KR" sz="2000" dirty="0"/>
              <a:t>(Broadband convergence Network)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693" y="2449793"/>
            <a:ext cx="6102885" cy="37999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6" y="1687469"/>
            <a:ext cx="4147485" cy="4562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02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rgbClr val="9D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19296"/>
            <a:ext cx="10199802" cy="659876"/>
          </a:xfrm>
          <a:prstGeom prst="rect">
            <a:avLst/>
          </a:prstGeom>
          <a:solidFill>
            <a:srgbClr val="64A03C"/>
          </a:solidFill>
          <a:ln>
            <a:noFill/>
          </a:ln>
          <a:effectLst>
            <a:outerShdw blurRad="50800" dist="63500" dir="5400000" algn="ctr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3A134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-2" y="419296"/>
            <a:ext cx="10199802" cy="659876"/>
          </a:xfrm>
        </p:spPr>
        <p:txBody>
          <a:bodyPr>
            <a:noAutofit/>
          </a:bodyPr>
          <a:lstStyle/>
          <a:p>
            <a:pPr lvl="0" algn="l">
              <a:defRPr lang="ko-KR" altLang="en-US"/>
            </a:pPr>
            <a:r>
              <a:rPr lang="en-US" altLang="ko-KR" sz="4000" dirty="0"/>
              <a:t>   Giga Internet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2624203" y="1979239"/>
            <a:ext cx="783616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500" b="1" dirty="0"/>
              <a:t>Giga internet </a:t>
            </a:r>
            <a:r>
              <a:rPr lang="ko-KR" altLang="en-US" sz="6500" b="1" dirty="0"/>
              <a:t>이란</a:t>
            </a:r>
            <a:r>
              <a:rPr lang="en-US" altLang="ko-KR" sz="6500" b="1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42399" y="3971914"/>
            <a:ext cx="85997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/>
              <a:t>사용자에게 </a:t>
            </a:r>
            <a:r>
              <a:rPr lang="en-US" altLang="ko-KR" sz="2500" dirty="0"/>
              <a:t>Giga bit </a:t>
            </a:r>
            <a:r>
              <a:rPr lang="ko-KR" altLang="en-US" sz="2500" dirty="0"/>
              <a:t>단위의 전송속도를 지원하는 최신 인터넷</a:t>
            </a:r>
            <a:r>
              <a:rPr lang="en-US" altLang="ko-KR" sz="2500" dirty="0"/>
              <a:t>, </a:t>
            </a:r>
            <a:r>
              <a:rPr lang="ko-KR" altLang="en-US" sz="2500" dirty="0"/>
              <a:t>기가</a:t>
            </a:r>
            <a:r>
              <a:rPr lang="en-US" altLang="ko-KR" sz="2500" dirty="0"/>
              <a:t>-</a:t>
            </a:r>
            <a:r>
              <a:rPr lang="ko-KR" altLang="en-US" sz="2500" dirty="0"/>
              <a:t>빗 혹은 기가</a:t>
            </a:r>
            <a:r>
              <a:rPr lang="en-US" altLang="ko-KR" sz="2500" dirty="0"/>
              <a:t>-</a:t>
            </a:r>
            <a:r>
              <a:rPr lang="ko-KR" altLang="en-US" sz="2500" dirty="0"/>
              <a:t>급 인터넷이라고 부르기도 한다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11001968" y="638562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 /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37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687</Words>
  <Application>Microsoft Office PowerPoint</Application>
  <PresentationFormat>와이드스크린</PresentationFormat>
  <Paragraphs>148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맑은 고딕</vt:lpstr>
      <vt:lpstr>안상수2006중간</vt:lpstr>
      <vt:lpstr>Arial</vt:lpstr>
      <vt:lpstr>Office 테마</vt:lpstr>
      <vt:lpstr>BcN / 기가 인터넷</vt:lpstr>
      <vt:lpstr>   목차</vt:lpstr>
      <vt:lpstr>   BcN (Broadband convergence Network)</vt:lpstr>
      <vt:lpstr>   BcN (Broadband convergence Network)</vt:lpstr>
      <vt:lpstr>   BcN (Broadband convergence Network)</vt:lpstr>
      <vt:lpstr>   BcN (Broadband convergence Network)</vt:lpstr>
      <vt:lpstr>   BcN (Broadband convergence Network)</vt:lpstr>
      <vt:lpstr>   BcN (Broadband convergence Network)</vt:lpstr>
      <vt:lpstr>   Giga Internet</vt:lpstr>
      <vt:lpstr>   Giga Internet</vt:lpstr>
      <vt:lpstr>   Giga Internet</vt:lpstr>
      <vt:lpstr>   Giga Internet</vt:lpstr>
      <vt:lpstr>   Giga Internet</vt:lpstr>
      <vt:lpstr>   Giga Internet</vt:lpstr>
      <vt:lpstr>   Giga Internet</vt:lpstr>
      <vt:lpstr>   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BcN / 기가 인터넷</dc:title>
  <dc:creator>서정주</dc:creator>
  <cp:lastModifiedBy>강진구</cp:lastModifiedBy>
  <cp:revision>14</cp:revision>
  <dcterms:created xsi:type="dcterms:W3CDTF">2017-04-29T17:57:44Z</dcterms:created>
  <dcterms:modified xsi:type="dcterms:W3CDTF">2017-04-30T11:41:31Z</dcterms:modified>
</cp:coreProperties>
</file>