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11" r:id="rId2"/>
    <p:sldId id="302" r:id="rId3"/>
    <p:sldId id="312" r:id="rId4"/>
    <p:sldId id="264" r:id="rId5"/>
    <p:sldId id="308" r:id="rId6"/>
    <p:sldId id="310" r:id="rId7"/>
    <p:sldId id="307" r:id="rId8"/>
    <p:sldId id="291" r:id="rId9"/>
    <p:sldId id="288" r:id="rId10"/>
    <p:sldId id="313" r:id="rId11"/>
    <p:sldId id="292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151"/>
    <a:srgbClr val="C1D3D6"/>
    <a:srgbClr val="278D8A"/>
    <a:srgbClr val="3C4554"/>
    <a:srgbClr val="FFC000"/>
    <a:srgbClr val="6D9DB0"/>
    <a:srgbClr val="4E889F"/>
    <a:srgbClr val="37404F"/>
    <a:srgbClr val="92D050"/>
    <a:srgbClr val="850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13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  <a:cs typeface="+mn-cs"/>
              </a:defRPr>
            </a:pPr>
            <a:r>
              <a:rPr lang="en-US" sz="1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2</a:t>
            </a:r>
            <a:r>
              <a:rPr lang="ko-KR" sz="18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인 가구 소비지출</a:t>
            </a:r>
            <a:endParaRPr lang="en-US" sz="18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c:rich>
      </c:tx>
      <c:layout>
        <c:manualLayout>
          <c:xMode val="edge"/>
          <c:yMode val="edge"/>
          <c:x val="0.3236475143640036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5456270978682038"/>
          <c:y val="9.6077847023491453E-2"/>
          <c:w val="0.49163041604015401"/>
          <c:h val="0.58990147717240937"/>
        </c:manualLayout>
      </c:layout>
      <c:pieChart>
        <c:varyColors val="1"/>
        <c:ser>
          <c:idx val="0"/>
          <c:order val="0"/>
          <c:tx>
            <c:strRef>
              <c:f>Sheet1!$E$1</c:f>
              <c:strCache>
                <c:ptCount val="1"/>
                <c:pt idx="0">
                  <c:v>비율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22-4C4B-9184-B016E26817A9}"/>
              </c:ext>
            </c:extLst>
          </c:dPt>
          <c:dPt>
            <c:idx val="1"/>
            <c:bubble3D val="0"/>
            <c:spPr>
              <a:solidFill>
                <a:schemeClr val="accent1">
                  <a:shade val="5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EDA9-44A5-96C1-11460C0477B2}"/>
              </c:ext>
            </c:extLst>
          </c:dPt>
          <c:dPt>
            <c:idx val="2"/>
            <c:bubble3D val="0"/>
            <c:spPr>
              <a:solidFill>
                <a:schemeClr val="accent1">
                  <a:shade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22-4C4B-9184-B016E26817A9}"/>
              </c:ext>
            </c:extLst>
          </c:dPt>
          <c:dPt>
            <c:idx val="3"/>
            <c:bubble3D val="0"/>
            <c:spPr>
              <a:solidFill>
                <a:schemeClr val="accent1">
                  <a:shade val="7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22-4C4B-9184-B016E26817A9}"/>
              </c:ext>
            </c:extLst>
          </c:dPt>
          <c:dPt>
            <c:idx val="4"/>
            <c:bubble3D val="0"/>
            <c:spPr>
              <a:solidFill>
                <a:schemeClr val="accent1">
                  <a:shade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C22-4C4B-9184-B016E26817A9}"/>
              </c:ext>
            </c:extLst>
          </c:dPt>
          <c:dPt>
            <c:idx val="5"/>
            <c:bubble3D val="0"/>
            <c:spPr>
              <a:solidFill>
                <a:schemeClr val="accent1">
                  <a:shade val="9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C22-4C4B-9184-B016E26817A9}"/>
              </c:ext>
            </c:extLst>
          </c:dPt>
          <c:dPt>
            <c:idx val="6"/>
            <c:bubble3D val="0"/>
            <c:spPr>
              <a:solidFill>
                <a:schemeClr val="accent1">
                  <a:tint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C22-4C4B-9184-B016E26817A9}"/>
              </c:ext>
            </c:extLst>
          </c:dPt>
          <c:dPt>
            <c:idx val="7"/>
            <c:bubble3D val="0"/>
            <c:spPr>
              <a:solidFill>
                <a:schemeClr val="accent1">
                  <a:tint val="8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C22-4C4B-9184-B016E26817A9}"/>
              </c:ext>
            </c:extLst>
          </c:dPt>
          <c:dPt>
            <c:idx val="8"/>
            <c:bubble3D val="0"/>
            <c:spPr>
              <a:solidFill>
                <a:schemeClr val="accent1">
                  <a:tint val="7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C22-4C4B-9184-B016E26817A9}"/>
              </c:ext>
            </c:extLst>
          </c:dPt>
          <c:dPt>
            <c:idx val="9"/>
            <c:bubble3D val="0"/>
            <c:spPr>
              <a:solidFill>
                <a:schemeClr val="accent1">
                  <a:tint val="6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A9-44A5-96C1-11460C0477B2}"/>
              </c:ext>
            </c:extLst>
          </c:dPt>
          <c:dPt>
            <c:idx val="10"/>
            <c:bubble3D val="0"/>
            <c:spPr>
              <a:solidFill>
                <a:schemeClr val="accent1">
                  <a:tint val="5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DC22-4C4B-9184-B016E26817A9}"/>
              </c:ext>
            </c:extLst>
          </c:dPt>
          <c:dPt>
            <c:idx val="11"/>
            <c:bubble3D val="0"/>
            <c:spPr>
              <a:solidFill>
                <a:schemeClr val="accent1">
                  <a:tint val="4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DC22-4C4B-9184-B016E26817A9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384151"/>
                      </a:solidFill>
                      <a:latin typeface="넥슨 풋볼고딕 L" panose="020B0303000000000000" pitchFamily="34" charset="-127"/>
                      <a:ea typeface="넥슨 풋볼고딕 L" panose="020B0303000000000000" pitchFamily="34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DA9-44A5-96C1-11460C0477B2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384151"/>
                      </a:solidFill>
                      <a:latin typeface="넥슨 풋볼고딕 L" panose="020B0303000000000000" pitchFamily="34" charset="-127"/>
                      <a:ea typeface="넥슨 풋볼고딕 L" panose="020B0303000000000000" pitchFamily="34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DA9-44A5-96C1-11460C0477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넥슨 풋볼고딕 L" panose="020B0303000000000000" pitchFamily="34" charset="-127"/>
                    <a:ea typeface="넥슨 풋볼고딕 L" panose="020B0303000000000000" pitchFamily="34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Sheet1!$A$2:$A$13</c:f>
              <c:strCache>
                <c:ptCount val="12"/>
                <c:pt idx="0">
                  <c:v>식료품,비주류</c:v>
                </c:pt>
                <c:pt idx="1">
                  <c:v>주류,담배</c:v>
                </c:pt>
                <c:pt idx="2">
                  <c:v>의류,신발</c:v>
                </c:pt>
                <c:pt idx="3">
                  <c:v>주거,수도,광열</c:v>
                </c:pt>
                <c:pt idx="4">
                  <c:v>가정용품,가사서비스</c:v>
                </c:pt>
                <c:pt idx="5">
                  <c:v>보건</c:v>
                </c:pt>
                <c:pt idx="6">
                  <c:v>교통</c:v>
                </c:pt>
                <c:pt idx="7">
                  <c:v>통신</c:v>
                </c:pt>
                <c:pt idx="8">
                  <c:v>오락,문화</c:v>
                </c:pt>
                <c:pt idx="9">
                  <c:v>교육</c:v>
                </c:pt>
                <c:pt idx="10">
                  <c:v>음식,숙박</c:v>
                </c:pt>
                <c:pt idx="11">
                  <c:v>기타상품,서비스</c:v>
                </c:pt>
              </c:strCache>
            </c:strRef>
          </c:cat>
          <c:val>
            <c:numRef>
              <c:f>Sheet1!$E$2:$E$13</c:f>
              <c:numCache>
                <c:formatCode>0%</c:formatCode>
                <c:ptCount val="12"/>
                <c:pt idx="0">
                  <c:v>0.16640909090909092</c:v>
                </c:pt>
                <c:pt idx="1">
                  <c:v>1.5409090909090909E-2</c:v>
                </c:pt>
                <c:pt idx="2">
                  <c:v>5.8181818181818182E-2</c:v>
                </c:pt>
                <c:pt idx="3">
                  <c:v>0.12122727272727273</c:v>
                </c:pt>
                <c:pt idx="4">
                  <c:v>5.2545454545454541E-2</c:v>
                </c:pt>
                <c:pt idx="5">
                  <c:v>9.3863636363636357E-2</c:v>
                </c:pt>
                <c:pt idx="6">
                  <c:v>0.13372727272727272</c:v>
                </c:pt>
                <c:pt idx="7">
                  <c:v>4.9500000000000002E-2</c:v>
                </c:pt>
                <c:pt idx="8">
                  <c:v>7.2772727272727267E-2</c:v>
                </c:pt>
                <c:pt idx="9">
                  <c:v>2.6681818181818182E-2</c:v>
                </c:pt>
                <c:pt idx="10">
                  <c:v>0.12854545454545455</c:v>
                </c:pt>
                <c:pt idx="11">
                  <c:v>8.1136363636363631E-2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6B-4607-BAD7-4EB5CF4B3D8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  <a:cs typeface="+mn-cs"/>
            </a:defRPr>
          </a:pPr>
          <a:endParaRPr lang="ko-K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b="1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연도별 결혼 비용</a:t>
            </a:r>
            <a:endParaRPr lang="en-US" altLang="ko-KR" sz="1800" b="1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c:rich>
      </c:tx>
      <c:layout>
        <c:manualLayout>
          <c:xMode val="edge"/>
          <c:yMode val="edge"/>
          <c:x val="0.3464110544841153"/>
          <c:y val="1.13878972404593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4128635129663042"/>
          <c:y val="0.18925466905610674"/>
          <c:w val="0.82818840076197264"/>
          <c:h val="0.67058555750541582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2010년</c:v>
                </c:pt>
                <c:pt idx="1">
                  <c:v>2011년</c:v>
                </c:pt>
                <c:pt idx="2">
                  <c:v>2012년</c:v>
                </c:pt>
                <c:pt idx="3">
                  <c:v>2013년</c:v>
                </c:pt>
                <c:pt idx="4">
                  <c:v>2014년</c:v>
                </c:pt>
                <c:pt idx="5">
                  <c:v>2015년</c:v>
                </c:pt>
                <c:pt idx="6">
                  <c:v>2016년</c:v>
                </c:pt>
              </c:strCache>
            </c:strRef>
          </c:cat>
          <c:val>
            <c:numRef>
              <c:f>Sheet1!$B$2:$B$8</c:f>
              <c:numCache>
                <c:formatCode>#,##0</c:formatCode>
                <c:ptCount val="7"/>
                <c:pt idx="0">
                  <c:v>26984</c:v>
                </c:pt>
                <c:pt idx="1">
                  <c:v>27021</c:v>
                </c:pt>
                <c:pt idx="2">
                  <c:v>28427</c:v>
                </c:pt>
                <c:pt idx="3">
                  <c:v>29858</c:v>
                </c:pt>
                <c:pt idx="4">
                  <c:v>31213</c:v>
                </c:pt>
                <c:pt idx="5">
                  <c:v>32641</c:v>
                </c:pt>
                <c:pt idx="6">
                  <c:v>35329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A8-46DA-91C8-AFA26E8DD12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47391679"/>
        <c:axId val="1141814351"/>
      </c:lineChart>
      <c:catAx>
        <c:axId val="1147391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41814351"/>
        <c:crosses val="autoZero"/>
        <c:auto val="1"/>
        <c:lblAlgn val="ctr"/>
        <c:lblOffset val="100"/>
        <c:noMultiLvlLbl val="0"/>
      </c:catAx>
      <c:valAx>
        <c:axId val="1141814351"/>
        <c:scaling>
          <c:orientation val="minMax"/>
          <c:min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solidFill>
              <a:srgbClr val="58788D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47391679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62193-0AE5-420B-98D0-7E8FE47A41E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628DF-2258-4AC9-A4B6-1E335E598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628DF-2258-4AC9-A4B6-1E335E5982A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5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628DF-2258-4AC9-A4B6-1E335E5982A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3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628DF-2258-4AC9-A4B6-1E335E5982A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92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628DF-2258-4AC9-A4B6-1E335E5982A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48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604A-F749-4759-8570-37A5D148A7B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9F74-4498-4045-83CF-5950A107E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604A-F749-4759-8570-37A5D148A7B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9F74-4498-4045-83CF-5950A107E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1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604A-F749-4759-8570-37A5D148A7B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9F74-4498-4045-83CF-5950A107E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98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604A-F749-4759-8570-37A5D148A7B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9F74-4498-4045-83CF-5950A107E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604A-F749-4759-8570-37A5D148A7B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9F74-4498-4045-83CF-5950A107E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6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604A-F749-4759-8570-37A5D148A7B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9F74-4498-4045-83CF-5950A107E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604A-F749-4759-8570-37A5D148A7B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9F74-4498-4045-83CF-5950A107E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3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604A-F749-4759-8570-37A5D148A7B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9F74-4498-4045-83CF-5950A107E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604A-F749-4759-8570-37A5D148A7B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9F74-4498-4045-83CF-5950A107E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82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604A-F749-4759-8570-37A5D148A7B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9F74-4498-4045-83CF-5950A107E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72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604A-F749-4759-8570-37A5D148A7B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9F74-4498-4045-83CF-5950A107E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4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1604A-F749-4759-8570-37A5D148A7B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C9F74-4498-4045-83CF-5950A107E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3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2.svg"/><Relationship Id="rId7" Type="http://schemas.openxmlformats.org/officeDocument/2006/relationships/image" Target="../media/image36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hyperlink" Target="&#51064;&#44053;/1_LinkedList&#44060;&#45392;.mp4" TargetMode="Externa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0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70495-B0F9-4115-8CDA-D031DEC77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141035"/>
            <a:ext cx="8420100" cy="1045346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101600" dist="127000" dir="2700000" algn="tl" rotWithShape="0">
                    <a:prstClr val="black">
                      <a:alpha val="40000"/>
                    </a:prstClr>
                  </a:outerShdw>
                </a:effectLst>
                <a:latin typeface="Archive" panose="02000506040000020004" pitchFamily="50" charset="0"/>
                <a:cs typeface="Arial" panose="020B0604020202020204" pitchFamily="34" charset="0"/>
              </a:rPr>
              <a:t>LOVEACTUALLY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998AA33-0EF1-4D27-B005-176CA06DEBB9}"/>
              </a:ext>
            </a:extLst>
          </p:cNvPr>
          <p:cNvCxnSpPr>
            <a:cxnSpLocks/>
          </p:cNvCxnSpPr>
          <p:nvPr/>
        </p:nvCxnSpPr>
        <p:spPr>
          <a:xfrm>
            <a:off x="3647616" y="3092626"/>
            <a:ext cx="2610768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5AC695"/>
                </a:gs>
                <a:gs pos="69000">
                  <a:srgbClr val="668AA1"/>
                </a:gs>
                <a:gs pos="34000">
                  <a:srgbClr val="63B5C2"/>
                </a:gs>
                <a:gs pos="100000">
                  <a:srgbClr val="2D3D4B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A60284A1-10E2-4BDA-92F7-2F8859F405C8}"/>
              </a:ext>
            </a:extLst>
          </p:cNvPr>
          <p:cNvSpPr txBox="1">
            <a:spLocks/>
          </p:cNvSpPr>
          <p:nvPr/>
        </p:nvSpPr>
        <p:spPr>
          <a:xfrm>
            <a:off x="1882959" y="4310914"/>
            <a:ext cx="6140083" cy="638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ko-KR" altLang="en-US" sz="1600" dirty="0">
              <a:solidFill>
                <a:srgbClr val="6AC8C8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8224F84-5683-4CA9-854F-5246E8870385}"/>
              </a:ext>
            </a:extLst>
          </p:cNvPr>
          <p:cNvCxnSpPr/>
          <p:nvPr/>
        </p:nvCxnSpPr>
        <p:spPr>
          <a:xfrm>
            <a:off x="2734322" y="4948944"/>
            <a:ext cx="452524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3FE97D-0E69-4AC0-9EFD-C1602ABC24A3}"/>
              </a:ext>
            </a:extLst>
          </p:cNvPr>
          <p:cNvCxnSpPr/>
          <p:nvPr/>
        </p:nvCxnSpPr>
        <p:spPr>
          <a:xfrm>
            <a:off x="2734322" y="4300029"/>
            <a:ext cx="452524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>
            <a:extLst>
              <a:ext uri="{FF2B5EF4-FFF2-40B4-BE49-F238E27FC236}">
                <a16:creationId xmlns:a16="http://schemas.microsoft.com/office/drawing/2014/main" id="{F679E18B-C3AD-4222-B015-61ACEA963696}"/>
              </a:ext>
            </a:extLst>
          </p:cNvPr>
          <p:cNvSpPr txBox="1">
            <a:spLocks/>
          </p:cNvSpPr>
          <p:nvPr/>
        </p:nvSpPr>
        <p:spPr>
          <a:xfrm>
            <a:off x="1238250" y="3551400"/>
            <a:ext cx="7429500" cy="34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b="1" dirty="0">
              <a:solidFill>
                <a:srgbClr val="668AA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D25FA7-D8A0-4609-B14D-FD21927B59C7}"/>
              </a:ext>
            </a:extLst>
          </p:cNvPr>
          <p:cNvSpPr/>
          <p:nvPr/>
        </p:nvSpPr>
        <p:spPr>
          <a:xfrm>
            <a:off x="3183926" y="4219514"/>
            <a:ext cx="37608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 fontAlgn="base" latin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5000" b="1" dirty="0" err="1">
                <a:solidFill>
                  <a:schemeClr val="bg1"/>
                </a:solidFill>
                <a:effectLst>
                  <a:outerShdw blurRad="101600" dist="127000" dir="2700000" algn="tl" rotWithShape="0">
                    <a:prstClr val="black">
                      <a:alpha val="40000"/>
                    </a:prst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Arial" panose="020B0604020202020204" pitchFamily="34" charset="0"/>
              </a:rPr>
              <a:t>moneysignal</a:t>
            </a:r>
            <a:endParaRPr lang="en-US" altLang="ko-KR" sz="5000" b="1" dirty="0">
              <a:solidFill>
                <a:schemeClr val="bg1"/>
              </a:solidFill>
              <a:effectLst>
                <a:outerShdw blurRad="101600" dist="127000" dir="2700000" algn="tl" rotWithShape="0">
                  <a:prstClr val="black">
                    <a:alpha val="40000"/>
                  </a:prst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그림 3">
            <a:extLst>
              <a:ext uri="{FF2B5EF4-FFF2-40B4-BE49-F238E27FC236}">
                <a16:creationId xmlns:a16="http://schemas.microsoft.com/office/drawing/2014/main" id="{F210B7C6-133E-425A-B464-7113ACAAF9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0" t="27138" r="14556" b="61305"/>
          <a:stretch/>
        </p:blipFill>
        <p:spPr>
          <a:xfrm>
            <a:off x="1659385" y="2246079"/>
            <a:ext cx="6675120" cy="8665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07361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5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A60284A1-10E2-4BDA-92F7-2F8859F405C8}"/>
              </a:ext>
            </a:extLst>
          </p:cNvPr>
          <p:cNvSpPr txBox="1">
            <a:spLocks/>
          </p:cNvSpPr>
          <p:nvPr/>
        </p:nvSpPr>
        <p:spPr>
          <a:xfrm>
            <a:off x="1882959" y="4310914"/>
            <a:ext cx="6140083" cy="638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ko-KR" altLang="en-US" sz="1600" dirty="0">
              <a:solidFill>
                <a:srgbClr val="6AC8C8"/>
              </a:solidFill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F679E18B-C3AD-4222-B015-61ACEA963696}"/>
              </a:ext>
            </a:extLst>
          </p:cNvPr>
          <p:cNvSpPr txBox="1">
            <a:spLocks/>
          </p:cNvSpPr>
          <p:nvPr/>
        </p:nvSpPr>
        <p:spPr>
          <a:xfrm>
            <a:off x="1238250" y="3551400"/>
            <a:ext cx="7429500" cy="34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b="1" dirty="0">
              <a:solidFill>
                <a:srgbClr val="668AA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29AC1-FAA3-4794-B56F-BCE6AA35C590}"/>
              </a:ext>
            </a:extLst>
          </p:cNvPr>
          <p:cNvSpPr txBox="1"/>
          <p:nvPr/>
        </p:nvSpPr>
        <p:spPr>
          <a:xfrm>
            <a:off x="4147330" y="2709979"/>
            <a:ext cx="16113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QnA</a:t>
            </a:r>
            <a:endParaRPr lang="ko-KR" altLang="en-US" sz="6000" dirty="0">
              <a:solidFill>
                <a:schemeClr val="bg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E5A0AE-21B6-446D-A9B1-7E9566D2E8F8}"/>
              </a:ext>
            </a:extLst>
          </p:cNvPr>
          <p:cNvSpPr txBox="1"/>
          <p:nvPr/>
        </p:nvSpPr>
        <p:spPr>
          <a:xfrm>
            <a:off x="2982170" y="2709978"/>
            <a:ext cx="3941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000" dirty="0">
                <a:solidFill>
                  <a:srgbClr val="FFC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“  </a:t>
            </a:r>
            <a:r>
              <a:rPr lang="en-US" altLang="ko-KR" sz="6000" dirty="0">
                <a:solidFill>
                  <a:srgbClr val="FFC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     </a:t>
            </a:r>
            <a:r>
              <a:rPr lang="en-US" altLang="ko-KR" sz="6000" dirty="0">
                <a:solidFill>
                  <a:srgbClr val="FFC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”</a:t>
            </a:r>
            <a:endParaRPr lang="ko-KR" altLang="en-US" sz="6000" dirty="0">
              <a:solidFill>
                <a:srgbClr val="FFC000"/>
              </a:solidFill>
              <a:latin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003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0102838-B9A3-40BD-AFBB-25F0AF625E16}"/>
              </a:ext>
            </a:extLst>
          </p:cNvPr>
          <p:cNvCxnSpPr>
            <a:cxnSpLocks/>
          </p:cNvCxnSpPr>
          <p:nvPr/>
        </p:nvCxnSpPr>
        <p:spPr>
          <a:xfrm>
            <a:off x="3647616" y="3279241"/>
            <a:ext cx="2610768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5AC695"/>
                </a:gs>
                <a:gs pos="69000">
                  <a:srgbClr val="668AA1"/>
                </a:gs>
                <a:gs pos="34000">
                  <a:srgbClr val="63B5C2"/>
                </a:gs>
                <a:gs pos="100000">
                  <a:srgbClr val="2D3D4B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2FB61A23-AA97-4382-91B0-D9314A8F7CE0}"/>
              </a:ext>
            </a:extLst>
          </p:cNvPr>
          <p:cNvSpPr txBox="1">
            <a:spLocks/>
          </p:cNvSpPr>
          <p:nvPr/>
        </p:nvSpPr>
        <p:spPr>
          <a:xfrm>
            <a:off x="742950" y="2178358"/>
            <a:ext cx="8420100" cy="104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>
                <a:solidFill>
                  <a:srgbClr val="5058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YOUR TIME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2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4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C598C5DE-1856-4AC4-A7AA-3280484D7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7"/>
            <a:ext cx="9906000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A0C5EB0-4B07-48AC-89B0-C1B2B7FF9CFE}"/>
              </a:ext>
            </a:extLst>
          </p:cNvPr>
          <p:cNvSpPr txBox="1">
            <a:spLocks/>
          </p:cNvSpPr>
          <p:nvPr/>
        </p:nvSpPr>
        <p:spPr>
          <a:xfrm>
            <a:off x="6449444" y="3949061"/>
            <a:ext cx="2731366" cy="485949"/>
          </a:xfrm>
          <a:prstGeom prst="rect">
            <a:avLst/>
          </a:prstGeom>
          <a:solidFill>
            <a:srgbClr val="384151"/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000" dirty="0">
                <a:solidFill>
                  <a:prstClr val="white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  <a:cs typeface="Arial" panose="020B0604020202020204" pitchFamily="34" charset="0"/>
              </a:rPr>
              <a:t>프로그램 구성도</a:t>
            </a:r>
            <a:endParaRPr lang="en-US" altLang="ko-KR" sz="2000" dirty="0">
              <a:solidFill>
                <a:prstClr val="white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ko-KR" sz="1000" dirty="0">
              <a:solidFill>
                <a:schemeClr val="bg1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ko-KR" sz="1000" dirty="0">
              <a:solidFill>
                <a:srgbClr val="EBFFFF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7C515CF-2813-4B97-8C4B-12ABA526303B}"/>
              </a:ext>
            </a:extLst>
          </p:cNvPr>
          <p:cNvSpPr txBox="1">
            <a:spLocks/>
          </p:cNvSpPr>
          <p:nvPr/>
        </p:nvSpPr>
        <p:spPr>
          <a:xfrm>
            <a:off x="6449444" y="5377958"/>
            <a:ext cx="2249884" cy="485949"/>
          </a:xfrm>
          <a:prstGeom prst="rect">
            <a:avLst/>
          </a:prstGeom>
          <a:solidFill>
            <a:srgbClr val="384151"/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000" dirty="0">
                <a:solidFill>
                  <a:prstClr val="white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  <a:cs typeface="Arial" panose="020B0604020202020204" pitchFamily="34" charset="0"/>
              </a:rPr>
              <a:t>동영상 시연</a:t>
            </a:r>
            <a:endParaRPr lang="en-US" altLang="ko-KR" sz="2000" dirty="0">
              <a:solidFill>
                <a:prstClr val="white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ko-KR" sz="1000" dirty="0">
              <a:solidFill>
                <a:srgbClr val="EBFFFF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22080F6-1CED-42A9-8BB8-DD8332A75068}"/>
              </a:ext>
            </a:extLst>
          </p:cNvPr>
          <p:cNvSpPr txBox="1">
            <a:spLocks/>
          </p:cNvSpPr>
          <p:nvPr/>
        </p:nvSpPr>
        <p:spPr>
          <a:xfrm>
            <a:off x="2596412" y="3946334"/>
            <a:ext cx="2886867" cy="485949"/>
          </a:xfrm>
          <a:prstGeom prst="rect">
            <a:avLst/>
          </a:prstGeom>
          <a:solidFill>
            <a:srgbClr val="384151"/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000" dirty="0">
                <a:solidFill>
                  <a:schemeClr val="bg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  <a:cs typeface="Arial" panose="020B0604020202020204" pitchFamily="34" charset="0"/>
              </a:rPr>
              <a:t>제작 의도</a:t>
            </a:r>
            <a:endParaRPr lang="en-US" altLang="ko-KR" sz="2000" dirty="0">
              <a:solidFill>
                <a:schemeClr val="bg1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D2AF08B-56A8-4257-A1E4-8FA16F9DB64B}"/>
              </a:ext>
            </a:extLst>
          </p:cNvPr>
          <p:cNvSpPr txBox="1">
            <a:spLocks/>
          </p:cNvSpPr>
          <p:nvPr/>
        </p:nvSpPr>
        <p:spPr>
          <a:xfrm>
            <a:off x="2584837" y="4672881"/>
            <a:ext cx="2249884" cy="485949"/>
          </a:xfrm>
          <a:prstGeom prst="rect">
            <a:avLst/>
          </a:prstGeom>
          <a:solidFill>
            <a:srgbClr val="384151"/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000" dirty="0">
                <a:solidFill>
                  <a:schemeClr val="bg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  <a:cs typeface="Arial" panose="020B0604020202020204" pitchFamily="34" charset="0"/>
              </a:rPr>
              <a:t>역할 분담</a:t>
            </a:r>
            <a:endParaRPr lang="en-US" altLang="ko-KR" sz="2000" dirty="0">
              <a:solidFill>
                <a:schemeClr val="bg1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2741C1-99F2-41F8-AF7E-75E29E57AC40}"/>
              </a:ext>
            </a:extLst>
          </p:cNvPr>
          <p:cNvSpPr/>
          <p:nvPr/>
        </p:nvSpPr>
        <p:spPr>
          <a:xfrm>
            <a:off x="5932715" y="4742330"/>
            <a:ext cx="551454" cy="425957"/>
          </a:xfrm>
          <a:prstGeom prst="rect">
            <a:avLst/>
          </a:prstGeom>
          <a:solidFill>
            <a:srgbClr val="384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AC38C7-E67A-4F1E-82DF-0584C1CAEE40}"/>
              </a:ext>
            </a:extLst>
          </p:cNvPr>
          <p:cNvSpPr/>
          <p:nvPr/>
        </p:nvSpPr>
        <p:spPr>
          <a:xfrm>
            <a:off x="5940355" y="3898359"/>
            <a:ext cx="551454" cy="425957"/>
          </a:xfrm>
          <a:prstGeom prst="rect">
            <a:avLst/>
          </a:prstGeom>
          <a:solidFill>
            <a:srgbClr val="384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EFAA98-8C2B-47F1-8077-71CAD7F41BDA}"/>
              </a:ext>
            </a:extLst>
          </p:cNvPr>
          <p:cNvSpPr/>
          <p:nvPr/>
        </p:nvSpPr>
        <p:spPr>
          <a:xfrm>
            <a:off x="2034073" y="4780308"/>
            <a:ext cx="551454" cy="425957"/>
          </a:xfrm>
          <a:prstGeom prst="rect">
            <a:avLst/>
          </a:prstGeom>
          <a:solidFill>
            <a:srgbClr val="384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DD3CC3-B4CE-425D-BF0A-173326F62A67}"/>
              </a:ext>
            </a:extLst>
          </p:cNvPr>
          <p:cNvSpPr/>
          <p:nvPr/>
        </p:nvSpPr>
        <p:spPr>
          <a:xfrm>
            <a:off x="2019233" y="3952995"/>
            <a:ext cx="551454" cy="425957"/>
          </a:xfrm>
          <a:prstGeom prst="rect">
            <a:avLst/>
          </a:prstGeom>
          <a:solidFill>
            <a:srgbClr val="384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D5EBFA-2DBD-49D0-980F-EDA07BA3DBC2}"/>
              </a:ext>
            </a:extLst>
          </p:cNvPr>
          <p:cNvSpPr txBox="1"/>
          <p:nvPr/>
        </p:nvSpPr>
        <p:spPr>
          <a:xfrm>
            <a:off x="1956421" y="387358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C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  <a:cs typeface="Arial" panose="020B0604020202020204" pitchFamily="34" charset="0"/>
              </a:rPr>
              <a:t>01</a:t>
            </a:r>
            <a:r>
              <a:rPr lang="ko-KR" altLang="en-US" dirty="0">
                <a:solidFill>
                  <a:srgbClr val="FFC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E3D32-59E5-41A0-B376-8726D637D242}"/>
              </a:ext>
            </a:extLst>
          </p:cNvPr>
          <p:cNvSpPr txBox="1"/>
          <p:nvPr/>
        </p:nvSpPr>
        <p:spPr>
          <a:xfrm>
            <a:off x="5785926" y="387976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C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  <a:cs typeface="Arial" panose="020B0604020202020204" pitchFamily="34" charset="0"/>
              </a:rPr>
              <a:t>04</a:t>
            </a:r>
            <a:r>
              <a:rPr lang="ko-KR" altLang="en-US" dirty="0">
                <a:solidFill>
                  <a:srgbClr val="FFC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3FCCE0-C6F2-4D51-83B8-993E91066AD8}"/>
              </a:ext>
            </a:extLst>
          </p:cNvPr>
          <p:cNvSpPr txBox="1"/>
          <p:nvPr/>
        </p:nvSpPr>
        <p:spPr>
          <a:xfrm>
            <a:off x="1930366" y="459347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C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  <a:cs typeface="Arial" panose="020B0604020202020204" pitchFamily="34" charset="0"/>
              </a:rPr>
              <a:t>02</a:t>
            </a:r>
            <a:r>
              <a:rPr lang="ko-KR" altLang="en-US" dirty="0">
                <a:solidFill>
                  <a:srgbClr val="FFC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B68F8-8ED9-45FB-8447-1AB0643606A3}"/>
              </a:ext>
            </a:extLst>
          </p:cNvPr>
          <p:cNvSpPr txBox="1"/>
          <p:nvPr/>
        </p:nvSpPr>
        <p:spPr>
          <a:xfrm>
            <a:off x="5774351" y="461779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C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  <a:cs typeface="Arial" panose="020B0604020202020204" pitchFamily="34" charset="0"/>
              </a:rPr>
              <a:t>05</a:t>
            </a:r>
            <a:r>
              <a:rPr lang="ko-KR" altLang="en-US" dirty="0">
                <a:solidFill>
                  <a:srgbClr val="FFC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A3BF5-A5EA-4479-A8CC-C1B0FA98BA1C}"/>
              </a:ext>
            </a:extLst>
          </p:cNvPr>
          <p:cNvSpPr txBox="1"/>
          <p:nvPr/>
        </p:nvSpPr>
        <p:spPr>
          <a:xfrm>
            <a:off x="1933271" y="532854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C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  <a:cs typeface="Arial" panose="020B0604020202020204" pitchFamily="34" charset="0"/>
              </a:rPr>
              <a:t>03</a:t>
            </a:r>
            <a:r>
              <a:rPr lang="ko-KR" altLang="en-US" dirty="0">
                <a:solidFill>
                  <a:srgbClr val="FFC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 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761A73F-95D7-44D4-8431-14F81C47A674}"/>
              </a:ext>
            </a:extLst>
          </p:cNvPr>
          <p:cNvSpPr txBox="1">
            <a:spLocks/>
          </p:cNvSpPr>
          <p:nvPr/>
        </p:nvSpPr>
        <p:spPr>
          <a:xfrm>
            <a:off x="2592461" y="5393488"/>
            <a:ext cx="2886867" cy="485949"/>
          </a:xfrm>
          <a:prstGeom prst="rect">
            <a:avLst/>
          </a:prstGeom>
          <a:solidFill>
            <a:srgbClr val="384151"/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000" dirty="0">
                <a:solidFill>
                  <a:schemeClr val="bg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  <a:cs typeface="Arial" panose="020B0604020202020204" pitchFamily="34" charset="0"/>
              </a:rPr>
              <a:t>개발 기간</a:t>
            </a:r>
            <a:endParaRPr lang="en-US" altLang="ko-KR" sz="2000" dirty="0">
              <a:solidFill>
                <a:schemeClr val="bg1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B7882F-81F4-41E0-A7A9-D6A02C516F85}"/>
              </a:ext>
            </a:extLst>
          </p:cNvPr>
          <p:cNvCxnSpPr/>
          <p:nvPr/>
        </p:nvCxnSpPr>
        <p:spPr>
          <a:xfrm>
            <a:off x="1770927" y="5272018"/>
            <a:ext cx="2488557" cy="0"/>
          </a:xfrm>
          <a:prstGeom prst="line">
            <a:avLst/>
          </a:prstGeom>
          <a:ln w="12700">
            <a:solidFill>
              <a:srgbClr val="C1D3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88EAC54-4733-419C-8353-11F7F9E5F5C9}"/>
              </a:ext>
            </a:extLst>
          </p:cNvPr>
          <p:cNvCxnSpPr/>
          <p:nvPr/>
        </p:nvCxnSpPr>
        <p:spPr>
          <a:xfrm>
            <a:off x="5650375" y="5272018"/>
            <a:ext cx="2488557" cy="0"/>
          </a:xfrm>
          <a:prstGeom prst="line">
            <a:avLst/>
          </a:prstGeom>
          <a:ln w="12700">
            <a:solidFill>
              <a:srgbClr val="C1D3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E9E098-CCDC-433C-922F-D1CF226AF8A2}"/>
              </a:ext>
            </a:extLst>
          </p:cNvPr>
          <p:cNvSpPr txBox="1"/>
          <p:nvPr/>
        </p:nvSpPr>
        <p:spPr>
          <a:xfrm>
            <a:off x="5781971" y="5330708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C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  <a:cs typeface="Arial" panose="020B0604020202020204" pitchFamily="34" charset="0"/>
              </a:rPr>
              <a:t>06</a:t>
            </a:r>
            <a:r>
              <a:rPr lang="ko-KR" altLang="en-US" dirty="0">
                <a:solidFill>
                  <a:srgbClr val="FFC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 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BCE2CB4E-6C22-439F-86A9-7DCB53A2688E}"/>
              </a:ext>
            </a:extLst>
          </p:cNvPr>
          <p:cNvSpPr txBox="1">
            <a:spLocks/>
          </p:cNvSpPr>
          <p:nvPr/>
        </p:nvSpPr>
        <p:spPr>
          <a:xfrm>
            <a:off x="6474838" y="4663604"/>
            <a:ext cx="2886867" cy="485949"/>
          </a:xfrm>
          <a:prstGeom prst="rect">
            <a:avLst/>
          </a:prstGeom>
          <a:solidFill>
            <a:srgbClr val="384151"/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000" dirty="0">
                <a:solidFill>
                  <a:schemeClr val="bg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  <a:cs typeface="Arial" panose="020B0604020202020204" pitchFamily="34" charset="0"/>
              </a:rPr>
              <a:t>기능 소개</a:t>
            </a:r>
            <a:endParaRPr lang="en-US" altLang="ko-KR" sz="2000" dirty="0">
              <a:solidFill>
                <a:schemeClr val="bg1"/>
              </a:solidFill>
              <a:latin typeface="넥슨 풋볼고딕 L" panose="020B0303000000000000" pitchFamily="50" charset="-127"/>
              <a:ea typeface="넥슨 풋볼고딕 L" panose="020B0303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12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4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7DD26F7-F735-4C73-9BA5-F597DB6B89FD}"/>
              </a:ext>
            </a:extLst>
          </p:cNvPr>
          <p:cNvSpPr txBox="1">
            <a:spLocks/>
          </p:cNvSpPr>
          <p:nvPr/>
        </p:nvSpPr>
        <p:spPr>
          <a:xfrm>
            <a:off x="6928951" y="5908788"/>
            <a:ext cx="2524941" cy="709714"/>
          </a:xfrm>
          <a:prstGeom prst="rect">
            <a:avLst/>
          </a:prstGeom>
        </p:spPr>
        <p:txBody>
          <a:bodyPr vert="horz" lIns="95747" tIns="47874" rIns="95747" bIns="47874" rtlCol="0" anchor="ctr">
            <a:normAutofit fontScale="92500"/>
          </a:bodyPr>
          <a:lstStyle>
            <a:lvl1pPr algn="ctr" defTabSz="957483" rtl="0" eaLnBrk="1" latinLnBrk="1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3600" b="1" dirty="0" err="1">
                <a:solidFill>
                  <a:srgbClr val="FFC000"/>
                </a:solidFill>
                <a:latin typeface="Trench" panose="02000503000000020004" pitchFamily="50" charset="0"/>
                <a:ea typeface="맑은 고딕" panose="020B0503020000020004" pitchFamily="50" charset="-127"/>
                <a:cs typeface="Arial" panose="020B0604020202020204" pitchFamily="34" charset="0"/>
              </a:rPr>
              <a:t>moneysiganl</a:t>
            </a:r>
            <a:endParaRPr lang="ko-KR" altLang="en-US" sz="3600" b="1" dirty="0">
              <a:solidFill>
                <a:srgbClr val="FFC000"/>
              </a:solidFill>
              <a:latin typeface="Trench" panose="02000503000000020004" pitchFamily="50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CE95CE-34D2-4A47-B71B-C406B265C175}"/>
              </a:ext>
            </a:extLst>
          </p:cNvPr>
          <p:cNvSpPr>
            <a:spLocks/>
          </p:cNvSpPr>
          <p:nvPr/>
        </p:nvSpPr>
        <p:spPr>
          <a:xfrm>
            <a:off x="1771650" y="1340965"/>
            <a:ext cx="6362700" cy="4176071"/>
          </a:xfrm>
          <a:prstGeom prst="rect">
            <a:avLst/>
          </a:prstGeom>
          <a:noFill/>
          <a:ln w="25400">
            <a:solidFill>
              <a:srgbClr val="384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C66F5D0-8EA6-4A55-BC13-830D30D87BA0}"/>
              </a:ext>
            </a:extLst>
          </p:cNvPr>
          <p:cNvSpPr txBox="1">
            <a:spLocks/>
          </p:cNvSpPr>
          <p:nvPr/>
        </p:nvSpPr>
        <p:spPr>
          <a:xfrm>
            <a:off x="1688257" y="510588"/>
            <a:ext cx="2081310" cy="709714"/>
          </a:xfrm>
          <a:prstGeom prst="rect">
            <a:avLst/>
          </a:prstGeom>
        </p:spPr>
        <p:txBody>
          <a:bodyPr vert="horz" lIns="95747" tIns="47874" rIns="95747" bIns="47874" rtlCol="0" anchor="ctr">
            <a:normAutofit/>
          </a:bodyPr>
          <a:lstStyle>
            <a:lvl1pPr algn="ctr" defTabSz="957483" rtl="0" eaLnBrk="1" latinLnBrk="1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  <a:cs typeface="Arial" panose="020B0604020202020204" pitchFamily="34" charset="0"/>
              </a:rPr>
              <a:t>제작 의도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18BE9F-821C-44C3-9074-D823D956F0B7}"/>
              </a:ext>
            </a:extLst>
          </p:cNvPr>
          <p:cNvCxnSpPr>
            <a:cxnSpLocks/>
          </p:cNvCxnSpPr>
          <p:nvPr/>
        </p:nvCxnSpPr>
        <p:spPr>
          <a:xfrm>
            <a:off x="1712168" y="1142529"/>
            <a:ext cx="2057399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5AC695"/>
                </a:gs>
                <a:gs pos="69000">
                  <a:srgbClr val="668AA1"/>
                </a:gs>
                <a:gs pos="34000">
                  <a:srgbClr val="63B5C2"/>
                </a:gs>
                <a:gs pos="100000">
                  <a:srgbClr val="2D3D4B"/>
                </a:gs>
              </a:gsLst>
              <a:lin ang="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 descr="점검 목록">
            <a:extLst>
              <a:ext uri="{FF2B5EF4-FFF2-40B4-BE49-F238E27FC236}">
                <a16:creationId xmlns:a16="http://schemas.microsoft.com/office/drawing/2014/main" id="{A5157D3B-02AB-478E-87F5-39B7B934F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754" y="595754"/>
            <a:ext cx="624548" cy="624548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AD19646-9230-4B5C-BC44-FFF3BA0EFB1C}"/>
              </a:ext>
            </a:extLst>
          </p:cNvPr>
          <p:cNvSpPr/>
          <p:nvPr/>
        </p:nvSpPr>
        <p:spPr>
          <a:xfrm>
            <a:off x="171061" y="1370470"/>
            <a:ext cx="9563877" cy="5261377"/>
          </a:xfrm>
          <a:prstGeom prst="roundRect">
            <a:avLst/>
          </a:prstGeom>
          <a:solidFill>
            <a:schemeClr val="bg1">
              <a:alpha val="95000"/>
            </a:schemeClr>
          </a:solidFill>
          <a:ln w="9525" cap="flat" cmpd="sng" algn="ctr">
            <a:solidFill>
              <a:srgbClr val="58788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22EDFE6F-8DCF-409B-8958-F01D3AE18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6126929"/>
              </p:ext>
            </p:extLst>
          </p:nvPr>
        </p:nvGraphicFramePr>
        <p:xfrm>
          <a:off x="333895" y="2409283"/>
          <a:ext cx="4477164" cy="385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06DD25F5-17A6-4F3C-AE5D-2945A201A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9294906"/>
              </p:ext>
            </p:extLst>
          </p:nvPr>
        </p:nvGraphicFramePr>
        <p:xfrm>
          <a:off x="4954897" y="2773027"/>
          <a:ext cx="4590861" cy="2741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D97E8FF3-929B-44C2-8F4D-9E9AB23BAB3C}"/>
              </a:ext>
            </a:extLst>
          </p:cNvPr>
          <p:cNvSpPr/>
          <p:nvPr/>
        </p:nvSpPr>
        <p:spPr>
          <a:xfrm>
            <a:off x="2038190" y="1432730"/>
            <a:ext cx="5657022" cy="94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384151"/>
                </a:solidFill>
                <a:highlight>
                  <a:srgbClr val="FFFF00"/>
                </a:highlight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2</a:t>
            </a:r>
            <a:r>
              <a:rPr lang="ko-KR" altLang="en-US" sz="2000" dirty="0">
                <a:solidFill>
                  <a:srgbClr val="384151"/>
                </a:solidFill>
                <a:highlight>
                  <a:srgbClr val="FFFF00"/>
                </a:highlight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인 가구 기준 소비지출과 매년 증가하고 있는 결혼 비용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10D79E-7EBF-49F2-B1C9-1E19AD5AFFB8}"/>
              </a:ext>
            </a:extLst>
          </p:cNvPr>
          <p:cNvSpPr/>
          <p:nvPr/>
        </p:nvSpPr>
        <p:spPr>
          <a:xfrm>
            <a:off x="5306046" y="1906254"/>
            <a:ext cx="3415004" cy="1838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384151"/>
              </a:solidFill>
              <a:highlight>
                <a:srgbClr val="FFFF00"/>
              </a:highlight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BC7C695-EE94-4BB5-8096-19370F556B53}"/>
              </a:ext>
            </a:extLst>
          </p:cNvPr>
          <p:cNvCxnSpPr>
            <a:cxnSpLocks/>
          </p:cNvCxnSpPr>
          <p:nvPr/>
        </p:nvCxnSpPr>
        <p:spPr>
          <a:xfrm>
            <a:off x="4866701" y="2426877"/>
            <a:ext cx="0" cy="3744672"/>
          </a:xfrm>
          <a:prstGeom prst="line">
            <a:avLst/>
          </a:prstGeom>
          <a:ln w="15875">
            <a:solidFill>
              <a:srgbClr val="38415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99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B1616F-676D-4688-B37C-656993FC7B89}"/>
              </a:ext>
            </a:extLst>
          </p:cNvPr>
          <p:cNvSpPr/>
          <p:nvPr/>
        </p:nvSpPr>
        <p:spPr>
          <a:xfrm rot="5400000">
            <a:off x="1768825" y="2164398"/>
            <a:ext cx="400109" cy="1706647"/>
          </a:xfrm>
          <a:prstGeom prst="rect">
            <a:avLst/>
          </a:prstGeom>
          <a:solidFill>
            <a:srgbClr val="63B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63B5C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083302-DBD7-497C-BDA4-9E000DE95B83}"/>
              </a:ext>
            </a:extLst>
          </p:cNvPr>
          <p:cNvSpPr/>
          <p:nvPr/>
        </p:nvSpPr>
        <p:spPr>
          <a:xfrm>
            <a:off x="-8389" y="363984"/>
            <a:ext cx="9914389" cy="591004"/>
          </a:xfrm>
          <a:prstGeom prst="rect">
            <a:avLst/>
          </a:prstGeom>
          <a:solidFill>
            <a:srgbClr val="384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440D648-85A3-469E-9B50-51B11EFB1083}"/>
              </a:ext>
            </a:extLst>
          </p:cNvPr>
          <p:cNvCxnSpPr>
            <a:cxnSpLocks/>
          </p:cNvCxnSpPr>
          <p:nvPr/>
        </p:nvCxnSpPr>
        <p:spPr>
          <a:xfrm>
            <a:off x="-8389" y="6821256"/>
            <a:ext cx="9914389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5AC695"/>
                </a:gs>
                <a:gs pos="69000">
                  <a:srgbClr val="668AA1"/>
                </a:gs>
                <a:gs pos="34000">
                  <a:srgbClr val="63B5C2"/>
                </a:gs>
                <a:gs pos="100000">
                  <a:srgbClr val="2D3D4B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FAC8C313-44BA-4BE0-85F5-0002C3F7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52" y="375951"/>
            <a:ext cx="8839977" cy="599606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배경</a:t>
            </a:r>
            <a:endParaRPr lang="ko-KR" altLang="en-US" sz="2800" dirty="0">
              <a:solidFill>
                <a:schemeClr val="bg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B33302-1157-4096-8A4F-2008C523AA8F}"/>
              </a:ext>
            </a:extLst>
          </p:cNvPr>
          <p:cNvSpPr txBox="1"/>
          <p:nvPr/>
        </p:nvSpPr>
        <p:spPr>
          <a:xfrm>
            <a:off x="2341984" y="2005079"/>
            <a:ext cx="5598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200" dirty="0">
                <a:solidFill>
                  <a:srgbClr val="FFC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“  </a:t>
            </a:r>
            <a:r>
              <a:rPr lang="en-US" altLang="ko-KR" sz="4200" dirty="0">
                <a:solidFill>
                  <a:srgbClr val="FFC000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     </a:t>
            </a:r>
            <a:r>
              <a:rPr lang="en-US" altLang="ko-KR" sz="4200" dirty="0">
                <a:solidFill>
                  <a:srgbClr val="FFC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”</a:t>
            </a:r>
            <a:endParaRPr lang="ko-KR" altLang="en-US" sz="4200" dirty="0">
              <a:solidFill>
                <a:srgbClr val="FFC000"/>
              </a:solidFill>
              <a:latin typeface="Adobe Fangsong Std R" panose="02020400000000000000" pitchFamily="18" charset="-128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25DEA8-C08E-4EA9-BDFB-D59D7F1D2CA2}"/>
              </a:ext>
            </a:extLst>
          </p:cNvPr>
          <p:cNvSpPr/>
          <p:nvPr/>
        </p:nvSpPr>
        <p:spPr>
          <a:xfrm>
            <a:off x="2154775" y="2085361"/>
            <a:ext cx="59535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2D3D4B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목돈 마련이 꼭 필요한 신혼부부</a:t>
            </a:r>
            <a:r>
              <a:rPr lang="en-US" altLang="ko-KR" sz="2000" b="1" dirty="0">
                <a:solidFill>
                  <a:srgbClr val="2D3D4B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sz="2000" b="1" dirty="0">
                <a:solidFill>
                  <a:srgbClr val="2D3D4B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예비부부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3B3F99A2-1B0A-4CC2-BE3D-79BA7849C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17583"/>
              </p:ext>
            </p:extLst>
          </p:nvPr>
        </p:nvGraphicFramePr>
        <p:xfrm>
          <a:off x="1291553" y="4151318"/>
          <a:ext cx="7799984" cy="184274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899992">
                  <a:extLst>
                    <a:ext uri="{9D8B030D-6E8A-4147-A177-3AD203B41FA5}">
                      <a16:colId xmlns:a16="http://schemas.microsoft.com/office/drawing/2014/main" val="1096778597"/>
                    </a:ext>
                  </a:extLst>
                </a:gridCol>
                <a:gridCol w="3899992">
                  <a:extLst>
                    <a:ext uri="{9D8B030D-6E8A-4147-A177-3AD203B41FA5}">
                      <a16:colId xmlns:a16="http://schemas.microsoft.com/office/drawing/2014/main" val="3432243189"/>
                    </a:ext>
                  </a:extLst>
                </a:gridCol>
              </a:tblGrid>
              <a:tr h="31594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baseline="0" dirty="0">
                          <a:solidFill>
                            <a:schemeClr val="bg1"/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도입</a:t>
                      </a:r>
                      <a:endParaRPr lang="ko-KR" altLang="en-US" sz="1600" b="1" i="0" u="none" strike="noStrike" baseline="0" dirty="0">
                        <a:solidFill>
                          <a:schemeClr val="bg1"/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2D3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415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760652"/>
                  </a:ext>
                </a:extLst>
              </a:tr>
              <a:tr h="184558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altLang="ko-KR" sz="1000" b="1" u="none" strike="noStrike" baseline="0" dirty="0">
                          <a:solidFill>
                            <a:srgbClr val="FFFF00"/>
                          </a:solidFill>
                          <a:effectLst/>
                        </a:rPr>
                        <a:t>                                                                                                                                                                                                    </a:t>
                      </a:r>
                      <a:endParaRPr lang="ko-KR" altLang="en-US" sz="1000" b="1" i="0" u="none" strike="noStrike" baseline="0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D3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415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31137"/>
                  </a:ext>
                </a:extLst>
              </a:tr>
              <a:tr h="2516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 dirty="0"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AS IS</a:t>
                      </a:r>
                      <a:endParaRPr lang="en-US" sz="12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D3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 dirty="0"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TO BE</a:t>
                      </a:r>
                      <a:endParaRPr lang="en-US" sz="12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D3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1181173"/>
                  </a:ext>
                </a:extLst>
              </a:tr>
              <a:tr h="109057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400" b="0" i="0" u="none" strike="no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비합리적 소비로 인한 과다지출 발생으로</a:t>
                      </a:r>
                      <a:endParaRPr lang="en-US" altLang="ko-KR" sz="14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400" b="0" i="0" u="none" strike="no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목돈 마련의 어려움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D3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  <a:cs typeface="+mn-cs"/>
                        </a:rPr>
                        <a:t>소비와 저축을 동시에 함으로써 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  <a:cs typeface="+mn-cs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  <a:cs typeface="+mn-cs"/>
                        </a:rPr>
                        <a:t>합리적인 소비 유도 및 목돈 마련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D3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D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6878911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9703FD-AA80-4F58-BF85-92F6652EE41D}"/>
              </a:ext>
            </a:extLst>
          </p:cNvPr>
          <p:cNvSpPr/>
          <p:nvPr/>
        </p:nvSpPr>
        <p:spPr>
          <a:xfrm rot="5400000">
            <a:off x="1785100" y="606701"/>
            <a:ext cx="400109" cy="1706647"/>
          </a:xfrm>
          <a:prstGeom prst="rect">
            <a:avLst/>
          </a:prstGeom>
          <a:solidFill>
            <a:srgbClr val="63B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63B5C2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746FDB3-D431-4763-85E4-FBC194A13477}"/>
              </a:ext>
            </a:extLst>
          </p:cNvPr>
          <p:cNvCxnSpPr>
            <a:cxnSpLocks/>
          </p:cNvCxnSpPr>
          <p:nvPr/>
        </p:nvCxnSpPr>
        <p:spPr>
          <a:xfrm flipH="1">
            <a:off x="888834" y="3165934"/>
            <a:ext cx="828163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내용 개체 틀 24" descr="열쇠">
            <a:extLst>
              <a:ext uri="{FF2B5EF4-FFF2-40B4-BE49-F238E27FC236}">
                <a16:creationId xmlns:a16="http://schemas.microsoft.com/office/drawing/2014/main" id="{845C5C87-D78B-4BE2-A2B9-E0D5DDF08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83486" y="1306889"/>
            <a:ext cx="218900" cy="2189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0B2460F-2DCD-4343-85EE-669BD443929F}"/>
              </a:ext>
            </a:extLst>
          </p:cNvPr>
          <p:cNvSpPr txBox="1"/>
          <p:nvPr/>
        </p:nvSpPr>
        <p:spPr>
          <a:xfrm>
            <a:off x="1397707" y="1222664"/>
            <a:ext cx="114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  <a:cs typeface="Arial" panose="020B0604020202020204" pitchFamily="34" charset="0"/>
              </a:rPr>
              <a:t>대상</a:t>
            </a:r>
            <a:endParaRPr lang="ko-KR" altLang="en-US" sz="2400" b="1" dirty="0">
              <a:solidFill>
                <a:schemeClr val="bg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204206A-9979-4A85-9206-2BB860BD03EC}"/>
              </a:ext>
            </a:extLst>
          </p:cNvPr>
          <p:cNvCxnSpPr>
            <a:cxnSpLocks/>
          </p:cNvCxnSpPr>
          <p:nvPr/>
        </p:nvCxnSpPr>
        <p:spPr>
          <a:xfrm flipH="1">
            <a:off x="823987" y="1617652"/>
            <a:ext cx="828163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D31D6B-86D6-43EA-842D-A2BD4D06A1D3}"/>
              </a:ext>
            </a:extLst>
          </p:cNvPr>
          <p:cNvSpPr/>
          <p:nvPr/>
        </p:nvSpPr>
        <p:spPr>
          <a:xfrm rot="5400000">
            <a:off x="-1386584" y="3469266"/>
            <a:ext cx="4735368" cy="314225"/>
          </a:xfrm>
          <a:prstGeom prst="rect">
            <a:avLst/>
          </a:prstGeom>
          <a:solidFill>
            <a:srgbClr val="63B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63B5C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5C076C-E371-477F-8E9F-59C958761BF1}"/>
              </a:ext>
            </a:extLst>
          </p:cNvPr>
          <p:cNvSpPr txBox="1"/>
          <p:nvPr/>
        </p:nvSpPr>
        <p:spPr>
          <a:xfrm>
            <a:off x="1460315" y="2786888"/>
            <a:ext cx="114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  <a:cs typeface="Arial" panose="020B0604020202020204" pitchFamily="34" charset="0"/>
              </a:rPr>
              <a:t>목적</a:t>
            </a:r>
          </a:p>
        </p:txBody>
      </p:sp>
      <p:pic>
        <p:nvPicPr>
          <p:cNvPr id="9" name="그래픽 8" descr="그룹 브레인스토밍">
            <a:extLst>
              <a:ext uri="{FF2B5EF4-FFF2-40B4-BE49-F238E27FC236}">
                <a16:creationId xmlns:a16="http://schemas.microsoft.com/office/drawing/2014/main" id="{8081D9F7-7BEE-4B98-AAC6-70299BF38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078" y="332466"/>
            <a:ext cx="599606" cy="59960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97A834-ACF4-4259-B9E2-06EE75DABEC4}"/>
              </a:ext>
            </a:extLst>
          </p:cNvPr>
          <p:cNvSpPr/>
          <p:nvPr/>
        </p:nvSpPr>
        <p:spPr>
          <a:xfrm>
            <a:off x="2556710" y="3437089"/>
            <a:ext cx="526966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합리적 소비 유도 및 목돈 마련을 위한 효율적 소비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저축 시스템 제공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4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1E234C8-0932-468A-8A8B-7184884C3593}"/>
              </a:ext>
            </a:extLst>
          </p:cNvPr>
          <p:cNvSpPr/>
          <p:nvPr/>
        </p:nvSpPr>
        <p:spPr>
          <a:xfrm>
            <a:off x="1054369" y="3935063"/>
            <a:ext cx="1483567" cy="522514"/>
          </a:xfrm>
          <a:prstGeom prst="rect">
            <a:avLst/>
          </a:prstGeom>
          <a:solidFill>
            <a:srgbClr val="278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송민혁</a:t>
            </a:r>
            <a:endParaRPr lang="ko-KR" altLang="en-US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E73B670-A6E5-4703-9CCF-ACE02F571EA9}"/>
              </a:ext>
            </a:extLst>
          </p:cNvPr>
          <p:cNvSpPr/>
          <p:nvPr/>
        </p:nvSpPr>
        <p:spPr>
          <a:xfrm rot="5400000">
            <a:off x="2458626" y="4107678"/>
            <a:ext cx="326572" cy="167953"/>
          </a:xfrm>
          <a:prstGeom prst="triangle">
            <a:avLst/>
          </a:prstGeom>
          <a:solidFill>
            <a:srgbClr val="278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F74A2-0BB3-4B58-A9F4-B9F054298AA6}"/>
              </a:ext>
            </a:extLst>
          </p:cNvPr>
          <p:cNvSpPr/>
          <p:nvPr/>
        </p:nvSpPr>
        <p:spPr>
          <a:xfrm>
            <a:off x="1054369" y="4783124"/>
            <a:ext cx="1483567" cy="522514"/>
          </a:xfrm>
          <a:prstGeom prst="rect">
            <a:avLst/>
          </a:prstGeom>
          <a:solidFill>
            <a:srgbClr val="278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김수진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F2475E6-BE16-4F51-93D4-18A2F2A573B5}"/>
              </a:ext>
            </a:extLst>
          </p:cNvPr>
          <p:cNvSpPr/>
          <p:nvPr/>
        </p:nvSpPr>
        <p:spPr>
          <a:xfrm rot="5400000">
            <a:off x="2458626" y="4955739"/>
            <a:ext cx="326572" cy="167953"/>
          </a:xfrm>
          <a:prstGeom prst="triangle">
            <a:avLst/>
          </a:prstGeom>
          <a:solidFill>
            <a:srgbClr val="278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7249E1-5799-4EEA-8D09-42DCEF7F6152}"/>
              </a:ext>
            </a:extLst>
          </p:cNvPr>
          <p:cNvSpPr/>
          <p:nvPr/>
        </p:nvSpPr>
        <p:spPr>
          <a:xfrm>
            <a:off x="1054369" y="3121715"/>
            <a:ext cx="1483567" cy="522514"/>
          </a:xfrm>
          <a:prstGeom prst="rect">
            <a:avLst/>
          </a:prstGeom>
          <a:solidFill>
            <a:srgbClr val="278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조희진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2B615E0-D776-4962-9DBB-B69D4F3FD20D}"/>
              </a:ext>
            </a:extLst>
          </p:cNvPr>
          <p:cNvSpPr/>
          <p:nvPr/>
        </p:nvSpPr>
        <p:spPr>
          <a:xfrm rot="5400000">
            <a:off x="2458626" y="3294330"/>
            <a:ext cx="326572" cy="167953"/>
          </a:xfrm>
          <a:prstGeom prst="triangle">
            <a:avLst/>
          </a:prstGeom>
          <a:solidFill>
            <a:srgbClr val="278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2FF21-80CD-45BB-B570-7A2A46B61F6B}"/>
              </a:ext>
            </a:extLst>
          </p:cNvPr>
          <p:cNvSpPr/>
          <p:nvPr/>
        </p:nvSpPr>
        <p:spPr>
          <a:xfrm>
            <a:off x="1054369" y="5628777"/>
            <a:ext cx="1483567" cy="522514"/>
          </a:xfrm>
          <a:prstGeom prst="rect">
            <a:avLst/>
          </a:prstGeom>
          <a:solidFill>
            <a:srgbClr val="278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정연미</a:t>
            </a:r>
            <a:endParaRPr lang="ko-KR" altLang="en-US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A1AF301-9D9E-4EF0-B2CE-911C78527719}"/>
              </a:ext>
            </a:extLst>
          </p:cNvPr>
          <p:cNvSpPr/>
          <p:nvPr/>
        </p:nvSpPr>
        <p:spPr>
          <a:xfrm rot="5400000">
            <a:off x="2458626" y="5801392"/>
            <a:ext cx="326572" cy="167953"/>
          </a:xfrm>
          <a:prstGeom prst="triangle">
            <a:avLst/>
          </a:prstGeom>
          <a:solidFill>
            <a:srgbClr val="278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C3F61F3-6F9E-4C1C-8ACF-7B3D11CBEE68}"/>
              </a:ext>
            </a:extLst>
          </p:cNvPr>
          <p:cNvSpPr/>
          <p:nvPr/>
        </p:nvSpPr>
        <p:spPr>
          <a:xfrm>
            <a:off x="2788231" y="1249924"/>
            <a:ext cx="1035697" cy="895739"/>
          </a:xfrm>
          <a:prstGeom prst="ellipse">
            <a:avLst/>
          </a:prstGeom>
          <a:noFill/>
          <a:ln w="28575">
            <a:solidFill>
              <a:srgbClr val="820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C5C952-7890-4DBC-A786-C79D17AC9C9C}"/>
              </a:ext>
            </a:extLst>
          </p:cNvPr>
          <p:cNvSpPr/>
          <p:nvPr/>
        </p:nvSpPr>
        <p:spPr>
          <a:xfrm>
            <a:off x="4378066" y="1230592"/>
            <a:ext cx="1035697" cy="895739"/>
          </a:xfrm>
          <a:prstGeom prst="ellipse">
            <a:avLst/>
          </a:prstGeom>
          <a:noFill/>
          <a:ln w="28575">
            <a:solidFill>
              <a:srgbClr val="820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F6943B-26D8-4056-94EC-E85C0C6ADED0}"/>
              </a:ext>
            </a:extLst>
          </p:cNvPr>
          <p:cNvSpPr/>
          <p:nvPr/>
        </p:nvSpPr>
        <p:spPr>
          <a:xfrm>
            <a:off x="5919490" y="1259140"/>
            <a:ext cx="1035697" cy="895739"/>
          </a:xfrm>
          <a:prstGeom prst="ellipse">
            <a:avLst/>
          </a:prstGeom>
          <a:noFill/>
          <a:ln w="28575">
            <a:solidFill>
              <a:srgbClr val="820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593610-9570-4E35-9C3B-E0389A654CD1}"/>
              </a:ext>
            </a:extLst>
          </p:cNvPr>
          <p:cNvSpPr/>
          <p:nvPr/>
        </p:nvSpPr>
        <p:spPr>
          <a:xfrm>
            <a:off x="2743362" y="2333699"/>
            <a:ext cx="1119674" cy="453895"/>
          </a:xfrm>
          <a:prstGeom prst="rect">
            <a:avLst/>
          </a:prstGeom>
          <a:solidFill>
            <a:srgbClr val="850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코딩</a:t>
            </a: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F19E8CC2-45CF-4FB4-9906-9530BE142A77}"/>
              </a:ext>
            </a:extLst>
          </p:cNvPr>
          <p:cNvSpPr/>
          <p:nvPr/>
        </p:nvSpPr>
        <p:spPr>
          <a:xfrm rot="10800000">
            <a:off x="3139913" y="2786392"/>
            <a:ext cx="326572" cy="167953"/>
          </a:xfrm>
          <a:prstGeom prst="triangle">
            <a:avLst/>
          </a:prstGeom>
          <a:solidFill>
            <a:srgbClr val="850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BA2565-1212-43C4-BB51-AC82F0D05C1E}"/>
              </a:ext>
            </a:extLst>
          </p:cNvPr>
          <p:cNvSpPr/>
          <p:nvPr/>
        </p:nvSpPr>
        <p:spPr>
          <a:xfrm>
            <a:off x="4336078" y="2319191"/>
            <a:ext cx="1119674" cy="453895"/>
          </a:xfrm>
          <a:prstGeom prst="rect">
            <a:avLst/>
          </a:prstGeom>
          <a:solidFill>
            <a:srgbClr val="850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DB</a:t>
            </a:r>
            <a:endParaRPr lang="ko-KR" altLang="en-US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1320CDFB-1A9E-4A7B-B708-AB756AD495FE}"/>
              </a:ext>
            </a:extLst>
          </p:cNvPr>
          <p:cNvSpPr/>
          <p:nvPr/>
        </p:nvSpPr>
        <p:spPr>
          <a:xfrm rot="10800000">
            <a:off x="4732629" y="2771884"/>
            <a:ext cx="326572" cy="167953"/>
          </a:xfrm>
          <a:prstGeom prst="triangle">
            <a:avLst/>
          </a:prstGeom>
          <a:solidFill>
            <a:srgbClr val="850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47E1BF-6664-41D1-A3B1-46CB9E0DA0CF}"/>
              </a:ext>
            </a:extLst>
          </p:cNvPr>
          <p:cNvSpPr/>
          <p:nvPr/>
        </p:nvSpPr>
        <p:spPr>
          <a:xfrm>
            <a:off x="5856148" y="2321630"/>
            <a:ext cx="1119674" cy="453895"/>
          </a:xfrm>
          <a:prstGeom prst="rect">
            <a:avLst/>
          </a:prstGeom>
          <a:solidFill>
            <a:srgbClr val="850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디자인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C166795-E1DD-45E2-9670-3330AD844931}"/>
              </a:ext>
            </a:extLst>
          </p:cNvPr>
          <p:cNvSpPr/>
          <p:nvPr/>
        </p:nvSpPr>
        <p:spPr>
          <a:xfrm rot="10800000">
            <a:off x="6252699" y="2774323"/>
            <a:ext cx="326572" cy="167953"/>
          </a:xfrm>
          <a:prstGeom prst="triangle">
            <a:avLst/>
          </a:prstGeom>
          <a:solidFill>
            <a:srgbClr val="850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9CE2E86-665E-4DB2-ABEF-3D658A555CAB}"/>
              </a:ext>
            </a:extLst>
          </p:cNvPr>
          <p:cNvSpPr/>
          <p:nvPr/>
        </p:nvSpPr>
        <p:spPr>
          <a:xfrm>
            <a:off x="7392188" y="2317398"/>
            <a:ext cx="1119674" cy="453895"/>
          </a:xfrm>
          <a:prstGeom prst="rect">
            <a:avLst/>
          </a:prstGeom>
          <a:solidFill>
            <a:srgbClr val="850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구상 및 설계</a:t>
            </a: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6BD0B65F-810E-4920-B2DD-4B5290716ACD}"/>
              </a:ext>
            </a:extLst>
          </p:cNvPr>
          <p:cNvSpPr/>
          <p:nvPr/>
        </p:nvSpPr>
        <p:spPr>
          <a:xfrm rot="10800000">
            <a:off x="7788739" y="2770091"/>
            <a:ext cx="326572" cy="167953"/>
          </a:xfrm>
          <a:prstGeom prst="triangle">
            <a:avLst/>
          </a:prstGeom>
          <a:solidFill>
            <a:srgbClr val="850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E2A1441-59D1-413F-8623-2C11847FF28D}"/>
              </a:ext>
            </a:extLst>
          </p:cNvPr>
          <p:cNvCxnSpPr>
            <a:stCxn id="26" idx="4"/>
            <a:endCxn id="31" idx="0"/>
          </p:cNvCxnSpPr>
          <p:nvPr/>
        </p:nvCxnSpPr>
        <p:spPr>
          <a:xfrm flipH="1">
            <a:off x="3303199" y="2145663"/>
            <a:ext cx="2881" cy="188036"/>
          </a:xfrm>
          <a:prstGeom prst="line">
            <a:avLst/>
          </a:prstGeom>
          <a:ln w="76200">
            <a:solidFill>
              <a:srgbClr val="850A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6DABB0-2B93-43C4-85C5-7B96F17F8365}"/>
              </a:ext>
            </a:extLst>
          </p:cNvPr>
          <p:cNvCxnSpPr/>
          <p:nvPr/>
        </p:nvCxnSpPr>
        <p:spPr>
          <a:xfrm flipH="1">
            <a:off x="4893033" y="2115689"/>
            <a:ext cx="2881" cy="188036"/>
          </a:xfrm>
          <a:prstGeom prst="line">
            <a:avLst/>
          </a:prstGeom>
          <a:ln w="76200">
            <a:solidFill>
              <a:srgbClr val="850A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FECA45A-15B4-4149-9EC1-76817E036DDE}"/>
              </a:ext>
            </a:extLst>
          </p:cNvPr>
          <p:cNvCxnSpPr/>
          <p:nvPr/>
        </p:nvCxnSpPr>
        <p:spPr>
          <a:xfrm flipH="1">
            <a:off x="6429358" y="2158234"/>
            <a:ext cx="2881" cy="188036"/>
          </a:xfrm>
          <a:prstGeom prst="line">
            <a:avLst/>
          </a:prstGeom>
          <a:ln w="76200">
            <a:solidFill>
              <a:srgbClr val="850A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30C00F2-7FEF-43E4-9BE4-7784231F01D0}"/>
              </a:ext>
            </a:extLst>
          </p:cNvPr>
          <p:cNvCxnSpPr/>
          <p:nvPr/>
        </p:nvCxnSpPr>
        <p:spPr>
          <a:xfrm flipH="1">
            <a:off x="7946547" y="2127443"/>
            <a:ext cx="2881" cy="188036"/>
          </a:xfrm>
          <a:prstGeom prst="line">
            <a:avLst/>
          </a:prstGeom>
          <a:ln w="76200">
            <a:solidFill>
              <a:srgbClr val="850A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2A7E4A8-EBCD-45D3-973E-A0EF041454D8}"/>
              </a:ext>
            </a:extLst>
          </p:cNvPr>
          <p:cNvCxnSpPr>
            <a:cxnSpLocks/>
          </p:cNvCxnSpPr>
          <p:nvPr/>
        </p:nvCxnSpPr>
        <p:spPr>
          <a:xfrm>
            <a:off x="4290793" y="1021227"/>
            <a:ext cx="147371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5AC695"/>
                </a:gs>
                <a:gs pos="69000">
                  <a:srgbClr val="668AA1"/>
                </a:gs>
                <a:gs pos="34000">
                  <a:srgbClr val="63B5C2"/>
                </a:gs>
                <a:gs pos="100000">
                  <a:srgbClr val="2D3D4B"/>
                </a:gs>
              </a:gsLst>
              <a:lin ang="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제목 1">
            <a:extLst>
              <a:ext uri="{FF2B5EF4-FFF2-40B4-BE49-F238E27FC236}">
                <a16:creationId xmlns:a16="http://schemas.microsoft.com/office/drawing/2014/main" id="{B72E2244-2F70-4A54-AB7B-37ACB0A25C17}"/>
              </a:ext>
            </a:extLst>
          </p:cNvPr>
          <p:cNvSpPr txBox="1">
            <a:spLocks/>
          </p:cNvSpPr>
          <p:nvPr/>
        </p:nvSpPr>
        <p:spPr>
          <a:xfrm>
            <a:off x="826929" y="69639"/>
            <a:ext cx="8420100" cy="104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  <a:cs typeface="Arial" panose="020B0604020202020204" pitchFamily="34" charset="0"/>
              </a:rPr>
              <a:t>역할 분담</a:t>
            </a:r>
          </a:p>
        </p:txBody>
      </p:sp>
      <p:pic>
        <p:nvPicPr>
          <p:cNvPr id="51" name="그래픽 50" descr="사용자">
            <a:extLst>
              <a:ext uri="{FF2B5EF4-FFF2-40B4-BE49-F238E27FC236}">
                <a16:creationId xmlns:a16="http://schemas.microsoft.com/office/drawing/2014/main" id="{9DB71148-1599-498F-AD27-A4300D39B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90" y="240467"/>
            <a:ext cx="687003" cy="687003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BDA03321-DF35-4EFE-BEEC-245A6EDD20EC}"/>
              </a:ext>
            </a:extLst>
          </p:cNvPr>
          <p:cNvSpPr/>
          <p:nvPr/>
        </p:nvSpPr>
        <p:spPr>
          <a:xfrm>
            <a:off x="2705889" y="3093102"/>
            <a:ext cx="5893834" cy="31779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1DAC617-22BA-4491-A0DC-1AF457A4419F}"/>
              </a:ext>
            </a:extLst>
          </p:cNvPr>
          <p:cNvCxnSpPr/>
          <p:nvPr/>
        </p:nvCxnSpPr>
        <p:spPr>
          <a:xfrm flipH="1">
            <a:off x="2705889" y="5431349"/>
            <a:ext cx="5893834" cy="0"/>
          </a:xfrm>
          <a:prstGeom prst="line">
            <a:avLst/>
          </a:prstGeom>
          <a:ln w="38100">
            <a:solidFill>
              <a:srgbClr val="B2DE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BDB1584-11DC-4A88-B8ED-08068D729BCF}"/>
              </a:ext>
            </a:extLst>
          </p:cNvPr>
          <p:cNvCxnSpPr/>
          <p:nvPr/>
        </p:nvCxnSpPr>
        <p:spPr>
          <a:xfrm flipH="1">
            <a:off x="2705889" y="4593149"/>
            <a:ext cx="5893834" cy="0"/>
          </a:xfrm>
          <a:prstGeom prst="line">
            <a:avLst/>
          </a:prstGeom>
          <a:ln w="38100">
            <a:solidFill>
              <a:srgbClr val="B2DE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3C233DE-AC9D-4AE8-9A16-72DE1E32071C}"/>
              </a:ext>
            </a:extLst>
          </p:cNvPr>
          <p:cNvCxnSpPr/>
          <p:nvPr/>
        </p:nvCxnSpPr>
        <p:spPr>
          <a:xfrm flipH="1">
            <a:off x="2705889" y="3754949"/>
            <a:ext cx="5893834" cy="0"/>
          </a:xfrm>
          <a:prstGeom prst="line">
            <a:avLst/>
          </a:prstGeom>
          <a:ln w="38100">
            <a:solidFill>
              <a:srgbClr val="B2DE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7FA65AD-5E4B-410F-85F0-89E17EE21366}"/>
              </a:ext>
            </a:extLst>
          </p:cNvPr>
          <p:cNvGrpSpPr/>
          <p:nvPr/>
        </p:nvGrpSpPr>
        <p:grpSpPr>
          <a:xfrm>
            <a:off x="3057982" y="5637535"/>
            <a:ext cx="490432" cy="495404"/>
            <a:chOff x="321202" y="939418"/>
            <a:chExt cx="490432" cy="495404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12258FF-FCF4-4520-B29E-CFCAC60C92F1}"/>
                </a:ext>
              </a:extLst>
            </p:cNvPr>
            <p:cNvSpPr/>
            <p:nvPr/>
          </p:nvSpPr>
          <p:spPr>
            <a:xfrm>
              <a:off x="321202" y="939418"/>
              <a:ext cx="490432" cy="495404"/>
            </a:xfrm>
            <a:prstGeom prst="ellipse">
              <a:avLst/>
            </a:prstGeom>
            <a:noFill/>
            <a:ln w="57150">
              <a:solidFill>
                <a:srgbClr val="850A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77DDADE-9ED0-4199-8439-D140208FF547}"/>
                </a:ext>
              </a:extLst>
            </p:cNvPr>
            <p:cNvCxnSpPr>
              <a:cxnSpLocks/>
            </p:cNvCxnSpPr>
            <p:nvPr/>
          </p:nvCxnSpPr>
          <p:spPr>
            <a:xfrm>
              <a:off x="435385" y="1158906"/>
              <a:ext cx="128581" cy="153829"/>
            </a:xfrm>
            <a:prstGeom prst="line">
              <a:avLst/>
            </a:prstGeom>
            <a:ln w="76200">
              <a:solidFill>
                <a:srgbClr val="850A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D2936758-E956-4E75-A518-CDE06E90A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947" y="1098506"/>
              <a:ext cx="138999" cy="169965"/>
            </a:xfrm>
            <a:prstGeom prst="line">
              <a:avLst/>
            </a:prstGeom>
            <a:ln w="76200">
              <a:solidFill>
                <a:srgbClr val="850A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그래픽 52" descr="의료">
            <a:extLst>
              <a:ext uri="{FF2B5EF4-FFF2-40B4-BE49-F238E27FC236}">
                <a16:creationId xmlns:a16="http://schemas.microsoft.com/office/drawing/2014/main" id="{13E58532-414F-4207-BFCC-1C91EFD0D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23925">
            <a:off x="6110779" y="3114818"/>
            <a:ext cx="628361" cy="628361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C4228C43-BEC9-463D-9AF5-E2512C116B8A}"/>
              </a:ext>
            </a:extLst>
          </p:cNvPr>
          <p:cNvSpPr/>
          <p:nvPr/>
        </p:nvSpPr>
        <p:spPr>
          <a:xfrm>
            <a:off x="7455172" y="1249923"/>
            <a:ext cx="1035697" cy="895739"/>
          </a:xfrm>
          <a:prstGeom prst="ellipse">
            <a:avLst/>
          </a:prstGeom>
          <a:noFill/>
          <a:ln w="28575">
            <a:solidFill>
              <a:srgbClr val="820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CD5A63A-1093-4484-BDA0-FA51722B9641}"/>
              </a:ext>
            </a:extLst>
          </p:cNvPr>
          <p:cNvGrpSpPr/>
          <p:nvPr/>
        </p:nvGrpSpPr>
        <p:grpSpPr>
          <a:xfrm>
            <a:off x="3057982" y="3164014"/>
            <a:ext cx="490432" cy="495404"/>
            <a:chOff x="321202" y="939418"/>
            <a:chExt cx="490432" cy="495404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86925F3-9C81-46F6-9FD9-84622280A353}"/>
                </a:ext>
              </a:extLst>
            </p:cNvPr>
            <p:cNvSpPr/>
            <p:nvPr/>
          </p:nvSpPr>
          <p:spPr>
            <a:xfrm>
              <a:off x="321202" y="939418"/>
              <a:ext cx="490432" cy="495404"/>
            </a:xfrm>
            <a:prstGeom prst="ellipse">
              <a:avLst/>
            </a:prstGeom>
            <a:noFill/>
            <a:ln w="57150">
              <a:solidFill>
                <a:srgbClr val="850A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88D94122-6B33-45AA-89F3-CB92032BB5C0}"/>
                </a:ext>
              </a:extLst>
            </p:cNvPr>
            <p:cNvCxnSpPr>
              <a:cxnSpLocks/>
            </p:cNvCxnSpPr>
            <p:nvPr/>
          </p:nvCxnSpPr>
          <p:spPr>
            <a:xfrm>
              <a:off x="435385" y="1158906"/>
              <a:ext cx="128581" cy="153829"/>
            </a:xfrm>
            <a:prstGeom prst="line">
              <a:avLst/>
            </a:prstGeom>
            <a:ln w="76200">
              <a:solidFill>
                <a:srgbClr val="850A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44CF1BE0-2E0F-4CB0-8A6A-8626EC396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947" y="1098506"/>
              <a:ext cx="138999" cy="169965"/>
            </a:xfrm>
            <a:prstGeom prst="line">
              <a:avLst/>
            </a:prstGeom>
            <a:ln w="76200">
              <a:solidFill>
                <a:srgbClr val="850A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F2027D5-564C-48DA-BFE0-FFDB3C6897D2}"/>
              </a:ext>
            </a:extLst>
          </p:cNvPr>
          <p:cNvGrpSpPr/>
          <p:nvPr/>
        </p:nvGrpSpPr>
        <p:grpSpPr>
          <a:xfrm>
            <a:off x="3057982" y="4783124"/>
            <a:ext cx="490432" cy="495404"/>
            <a:chOff x="321202" y="939418"/>
            <a:chExt cx="490432" cy="495404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B3B7FC9-B95A-4BF2-BB47-206273B7E287}"/>
                </a:ext>
              </a:extLst>
            </p:cNvPr>
            <p:cNvSpPr/>
            <p:nvPr/>
          </p:nvSpPr>
          <p:spPr>
            <a:xfrm>
              <a:off x="321202" y="939418"/>
              <a:ext cx="490432" cy="495404"/>
            </a:xfrm>
            <a:prstGeom prst="ellipse">
              <a:avLst/>
            </a:prstGeom>
            <a:noFill/>
            <a:ln w="57150">
              <a:solidFill>
                <a:srgbClr val="850A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FEBBC8CB-E63F-472D-A203-C5CEC6B72DA2}"/>
                </a:ext>
              </a:extLst>
            </p:cNvPr>
            <p:cNvCxnSpPr>
              <a:cxnSpLocks/>
            </p:cNvCxnSpPr>
            <p:nvPr/>
          </p:nvCxnSpPr>
          <p:spPr>
            <a:xfrm>
              <a:off x="435385" y="1158906"/>
              <a:ext cx="128581" cy="153829"/>
            </a:xfrm>
            <a:prstGeom prst="line">
              <a:avLst/>
            </a:prstGeom>
            <a:ln w="76200">
              <a:solidFill>
                <a:srgbClr val="850A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C3F16BD2-9EF9-4CC0-AFF8-BAB47EBB52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947" y="1098506"/>
              <a:ext cx="138999" cy="169965"/>
            </a:xfrm>
            <a:prstGeom prst="line">
              <a:avLst/>
            </a:prstGeom>
            <a:ln w="76200">
              <a:solidFill>
                <a:srgbClr val="850A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D864AA2-C02C-4FE6-8709-02F3A12AD111}"/>
              </a:ext>
            </a:extLst>
          </p:cNvPr>
          <p:cNvGrpSpPr/>
          <p:nvPr/>
        </p:nvGrpSpPr>
        <p:grpSpPr>
          <a:xfrm>
            <a:off x="3057982" y="3951476"/>
            <a:ext cx="490432" cy="495404"/>
            <a:chOff x="321202" y="939418"/>
            <a:chExt cx="490432" cy="495404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9A84080A-471B-4CA8-98CD-091A10AC3751}"/>
                </a:ext>
              </a:extLst>
            </p:cNvPr>
            <p:cNvSpPr/>
            <p:nvPr/>
          </p:nvSpPr>
          <p:spPr>
            <a:xfrm>
              <a:off x="321202" y="939418"/>
              <a:ext cx="490432" cy="495404"/>
            </a:xfrm>
            <a:prstGeom prst="ellipse">
              <a:avLst/>
            </a:prstGeom>
            <a:noFill/>
            <a:ln w="57150">
              <a:solidFill>
                <a:srgbClr val="850A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40C01AE-C90B-462B-820E-2EEE634D2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5385" y="1158906"/>
              <a:ext cx="128581" cy="153829"/>
            </a:xfrm>
            <a:prstGeom prst="line">
              <a:avLst/>
            </a:prstGeom>
            <a:ln w="76200">
              <a:solidFill>
                <a:srgbClr val="850A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6FA9CFFC-30AE-4849-BDD7-932E01A41B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947" y="1098506"/>
              <a:ext cx="138999" cy="169965"/>
            </a:xfrm>
            <a:prstGeom prst="line">
              <a:avLst/>
            </a:prstGeom>
            <a:ln w="76200">
              <a:solidFill>
                <a:srgbClr val="850A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E72922A-F91A-4E14-A200-8A8B44E409A5}"/>
              </a:ext>
            </a:extLst>
          </p:cNvPr>
          <p:cNvGrpSpPr/>
          <p:nvPr/>
        </p:nvGrpSpPr>
        <p:grpSpPr>
          <a:xfrm>
            <a:off x="4641554" y="4789482"/>
            <a:ext cx="490432" cy="495404"/>
            <a:chOff x="321202" y="939418"/>
            <a:chExt cx="490432" cy="495404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CA69877F-7D89-45FA-8103-6290C367F1C2}"/>
                </a:ext>
              </a:extLst>
            </p:cNvPr>
            <p:cNvSpPr/>
            <p:nvPr/>
          </p:nvSpPr>
          <p:spPr>
            <a:xfrm>
              <a:off x="321202" y="939418"/>
              <a:ext cx="490432" cy="495404"/>
            </a:xfrm>
            <a:prstGeom prst="ellipse">
              <a:avLst/>
            </a:prstGeom>
            <a:noFill/>
            <a:ln w="57150">
              <a:solidFill>
                <a:srgbClr val="850A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9718F76-868A-4F35-911D-044D48DD1A80}"/>
                </a:ext>
              </a:extLst>
            </p:cNvPr>
            <p:cNvCxnSpPr>
              <a:cxnSpLocks/>
            </p:cNvCxnSpPr>
            <p:nvPr/>
          </p:nvCxnSpPr>
          <p:spPr>
            <a:xfrm>
              <a:off x="435385" y="1158906"/>
              <a:ext cx="128581" cy="153829"/>
            </a:xfrm>
            <a:prstGeom prst="line">
              <a:avLst/>
            </a:prstGeom>
            <a:ln w="76200">
              <a:solidFill>
                <a:srgbClr val="850A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FF36C8A0-C3A6-4F55-97AB-5581F824A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947" y="1098506"/>
              <a:ext cx="138999" cy="169965"/>
            </a:xfrm>
            <a:prstGeom prst="line">
              <a:avLst/>
            </a:prstGeom>
            <a:ln w="76200">
              <a:solidFill>
                <a:srgbClr val="850A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0EE8DD4-59C8-4B74-8878-067ABCBFCDB3}"/>
              </a:ext>
            </a:extLst>
          </p:cNvPr>
          <p:cNvGrpSpPr/>
          <p:nvPr/>
        </p:nvGrpSpPr>
        <p:grpSpPr>
          <a:xfrm>
            <a:off x="4659490" y="3170400"/>
            <a:ext cx="490432" cy="495404"/>
            <a:chOff x="321202" y="939418"/>
            <a:chExt cx="490432" cy="495404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756CA1E-9F85-446A-91EC-5DF3970BA9A9}"/>
                </a:ext>
              </a:extLst>
            </p:cNvPr>
            <p:cNvSpPr/>
            <p:nvPr/>
          </p:nvSpPr>
          <p:spPr>
            <a:xfrm>
              <a:off x="321202" y="939418"/>
              <a:ext cx="490432" cy="495404"/>
            </a:xfrm>
            <a:prstGeom prst="ellipse">
              <a:avLst/>
            </a:prstGeom>
            <a:noFill/>
            <a:ln w="57150">
              <a:solidFill>
                <a:srgbClr val="850A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DD44715-DEB6-4896-9865-2A88D7E277B5}"/>
                </a:ext>
              </a:extLst>
            </p:cNvPr>
            <p:cNvCxnSpPr>
              <a:cxnSpLocks/>
            </p:cNvCxnSpPr>
            <p:nvPr/>
          </p:nvCxnSpPr>
          <p:spPr>
            <a:xfrm>
              <a:off x="435385" y="1158906"/>
              <a:ext cx="128581" cy="153829"/>
            </a:xfrm>
            <a:prstGeom prst="line">
              <a:avLst/>
            </a:prstGeom>
            <a:ln w="76200">
              <a:solidFill>
                <a:srgbClr val="850A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08F9BA02-3E25-4EA8-BD9A-EA85CC1577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947" y="1098506"/>
              <a:ext cx="138999" cy="169965"/>
            </a:xfrm>
            <a:prstGeom prst="line">
              <a:avLst/>
            </a:prstGeom>
            <a:ln w="76200">
              <a:solidFill>
                <a:srgbClr val="850A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0B7866D-EC76-48E5-8D53-2EB449CC70E4}"/>
              </a:ext>
            </a:extLst>
          </p:cNvPr>
          <p:cNvGrpSpPr/>
          <p:nvPr/>
        </p:nvGrpSpPr>
        <p:grpSpPr>
          <a:xfrm>
            <a:off x="4641554" y="3951476"/>
            <a:ext cx="490432" cy="495404"/>
            <a:chOff x="321202" y="939418"/>
            <a:chExt cx="490432" cy="495404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FC7473F0-9328-441F-A9AB-F65919546DF5}"/>
                </a:ext>
              </a:extLst>
            </p:cNvPr>
            <p:cNvSpPr/>
            <p:nvPr/>
          </p:nvSpPr>
          <p:spPr>
            <a:xfrm>
              <a:off x="321202" y="939418"/>
              <a:ext cx="490432" cy="495404"/>
            </a:xfrm>
            <a:prstGeom prst="ellipse">
              <a:avLst/>
            </a:prstGeom>
            <a:noFill/>
            <a:ln w="57150">
              <a:solidFill>
                <a:srgbClr val="850A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9C509FE9-7512-4A98-9331-184991CA499C}"/>
                </a:ext>
              </a:extLst>
            </p:cNvPr>
            <p:cNvCxnSpPr>
              <a:cxnSpLocks/>
            </p:cNvCxnSpPr>
            <p:nvPr/>
          </p:nvCxnSpPr>
          <p:spPr>
            <a:xfrm>
              <a:off x="435385" y="1158906"/>
              <a:ext cx="128581" cy="153829"/>
            </a:xfrm>
            <a:prstGeom prst="line">
              <a:avLst/>
            </a:prstGeom>
            <a:ln w="76200">
              <a:solidFill>
                <a:srgbClr val="850A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3C3363FD-3517-48CA-B799-AAF8CA9242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947" y="1098506"/>
              <a:ext cx="138999" cy="169965"/>
            </a:xfrm>
            <a:prstGeom prst="line">
              <a:avLst/>
            </a:prstGeom>
            <a:ln w="76200">
              <a:solidFill>
                <a:srgbClr val="850A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B85D739-FEEA-455C-B1B5-E06569F89DC5}"/>
              </a:ext>
            </a:extLst>
          </p:cNvPr>
          <p:cNvGrpSpPr/>
          <p:nvPr/>
        </p:nvGrpSpPr>
        <p:grpSpPr>
          <a:xfrm>
            <a:off x="4647817" y="5642332"/>
            <a:ext cx="490432" cy="495404"/>
            <a:chOff x="321202" y="939418"/>
            <a:chExt cx="490432" cy="495404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F15F7B3-AFF1-4655-B80A-316780CA33BF}"/>
                </a:ext>
              </a:extLst>
            </p:cNvPr>
            <p:cNvSpPr/>
            <p:nvPr/>
          </p:nvSpPr>
          <p:spPr>
            <a:xfrm>
              <a:off x="321202" y="939418"/>
              <a:ext cx="490432" cy="495404"/>
            </a:xfrm>
            <a:prstGeom prst="ellipse">
              <a:avLst/>
            </a:prstGeom>
            <a:noFill/>
            <a:ln w="57150">
              <a:solidFill>
                <a:srgbClr val="850A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1D6A62C6-E402-4B54-8650-367533057BC1}"/>
                </a:ext>
              </a:extLst>
            </p:cNvPr>
            <p:cNvCxnSpPr>
              <a:cxnSpLocks/>
            </p:cNvCxnSpPr>
            <p:nvPr/>
          </p:nvCxnSpPr>
          <p:spPr>
            <a:xfrm>
              <a:off x="435385" y="1158906"/>
              <a:ext cx="128581" cy="153829"/>
            </a:xfrm>
            <a:prstGeom prst="line">
              <a:avLst/>
            </a:prstGeom>
            <a:ln w="76200">
              <a:solidFill>
                <a:srgbClr val="850A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7987C8DC-09B5-4B6B-9261-3150C3B233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947" y="1098506"/>
              <a:ext cx="138999" cy="169965"/>
            </a:xfrm>
            <a:prstGeom prst="line">
              <a:avLst/>
            </a:prstGeom>
            <a:ln w="76200">
              <a:solidFill>
                <a:srgbClr val="850A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5" name="그래픽 104" descr="기어 헤드">
            <a:extLst>
              <a:ext uri="{FF2B5EF4-FFF2-40B4-BE49-F238E27FC236}">
                <a16:creationId xmlns:a16="http://schemas.microsoft.com/office/drawing/2014/main" id="{6C5B9406-364A-42D9-9C42-2B1CE8FB46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8188" y="1329181"/>
            <a:ext cx="798243" cy="798243"/>
          </a:xfrm>
          <a:prstGeom prst="rect">
            <a:avLst/>
          </a:prstGeom>
        </p:spPr>
      </p:pic>
      <p:pic>
        <p:nvPicPr>
          <p:cNvPr id="107" name="그래픽 106" descr="인터넷">
            <a:extLst>
              <a:ext uri="{FF2B5EF4-FFF2-40B4-BE49-F238E27FC236}">
                <a16:creationId xmlns:a16="http://schemas.microsoft.com/office/drawing/2014/main" id="{92B1216E-C7F9-40A8-ACE3-7C5C952D96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8759" y="1256087"/>
            <a:ext cx="828877" cy="828877"/>
          </a:xfrm>
          <a:prstGeom prst="rect">
            <a:avLst/>
          </a:prstGeom>
        </p:spPr>
      </p:pic>
      <p:pic>
        <p:nvPicPr>
          <p:cNvPr id="109" name="그래픽 108" descr="프레젠테이션 막대형 차트">
            <a:extLst>
              <a:ext uri="{FF2B5EF4-FFF2-40B4-BE49-F238E27FC236}">
                <a16:creationId xmlns:a16="http://schemas.microsoft.com/office/drawing/2014/main" id="{A228E806-CDFF-4645-A2DD-F8B4BBBF89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65559" y="1276012"/>
            <a:ext cx="878294" cy="878294"/>
          </a:xfrm>
          <a:prstGeom prst="rect">
            <a:avLst/>
          </a:prstGeom>
        </p:spPr>
      </p:pic>
      <p:pic>
        <p:nvPicPr>
          <p:cNvPr id="111" name="그래픽 110" descr="이미지">
            <a:extLst>
              <a:ext uri="{FF2B5EF4-FFF2-40B4-BE49-F238E27FC236}">
                <a16:creationId xmlns:a16="http://schemas.microsoft.com/office/drawing/2014/main" id="{DE1B8B0A-3DEE-4552-8F31-EC6A34319A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43196" y="1295393"/>
            <a:ext cx="825973" cy="825973"/>
          </a:xfrm>
          <a:prstGeom prst="rect">
            <a:avLst/>
          </a:prstGeom>
        </p:spPr>
      </p:pic>
      <p:pic>
        <p:nvPicPr>
          <p:cNvPr id="115" name="그래픽 114" descr="의료">
            <a:extLst>
              <a:ext uri="{FF2B5EF4-FFF2-40B4-BE49-F238E27FC236}">
                <a16:creationId xmlns:a16="http://schemas.microsoft.com/office/drawing/2014/main" id="{9FF1454A-9DF8-4240-800E-DC4B36BEFC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23925">
            <a:off x="6125168" y="3864536"/>
            <a:ext cx="628361" cy="628361"/>
          </a:xfrm>
          <a:prstGeom prst="rect">
            <a:avLst/>
          </a:prstGeom>
        </p:spPr>
      </p:pic>
      <p:pic>
        <p:nvPicPr>
          <p:cNvPr id="116" name="그래픽 115" descr="의료">
            <a:extLst>
              <a:ext uri="{FF2B5EF4-FFF2-40B4-BE49-F238E27FC236}">
                <a16:creationId xmlns:a16="http://schemas.microsoft.com/office/drawing/2014/main" id="{5B284124-3470-4FE2-A6C3-363A18BCB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23925">
            <a:off x="6142001" y="4694789"/>
            <a:ext cx="628361" cy="628361"/>
          </a:xfrm>
          <a:prstGeom prst="rect">
            <a:avLst/>
          </a:prstGeom>
        </p:spPr>
      </p:pic>
      <p:pic>
        <p:nvPicPr>
          <p:cNvPr id="117" name="그래픽 116" descr="의료">
            <a:extLst>
              <a:ext uri="{FF2B5EF4-FFF2-40B4-BE49-F238E27FC236}">
                <a16:creationId xmlns:a16="http://schemas.microsoft.com/office/drawing/2014/main" id="{91ABDC64-B34D-4394-897A-B1EA721D1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23925">
            <a:off x="7697613" y="3863713"/>
            <a:ext cx="628361" cy="628361"/>
          </a:xfrm>
          <a:prstGeom prst="rect">
            <a:avLst/>
          </a:prstGeom>
        </p:spPr>
      </p:pic>
      <p:pic>
        <p:nvPicPr>
          <p:cNvPr id="118" name="그래픽 117" descr="의료">
            <a:extLst>
              <a:ext uri="{FF2B5EF4-FFF2-40B4-BE49-F238E27FC236}">
                <a16:creationId xmlns:a16="http://schemas.microsoft.com/office/drawing/2014/main" id="{4D01FF8B-ED3B-4A9F-9D10-636A7CB37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23925">
            <a:off x="7666392" y="3152621"/>
            <a:ext cx="628361" cy="628361"/>
          </a:xfrm>
          <a:prstGeom prst="rect">
            <a:avLst/>
          </a:prstGeom>
        </p:spPr>
      </p:pic>
      <p:pic>
        <p:nvPicPr>
          <p:cNvPr id="119" name="그래픽 118" descr="의료">
            <a:extLst>
              <a:ext uri="{FF2B5EF4-FFF2-40B4-BE49-F238E27FC236}">
                <a16:creationId xmlns:a16="http://schemas.microsoft.com/office/drawing/2014/main" id="{73152CED-3A53-4CA1-B6F6-CD9990B3A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23925">
            <a:off x="7689399" y="5567424"/>
            <a:ext cx="628361" cy="628361"/>
          </a:xfrm>
          <a:prstGeom prst="rect">
            <a:avLst/>
          </a:prstGeom>
        </p:spPr>
      </p:pic>
      <p:pic>
        <p:nvPicPr>
          <p:cNvPr id="120" name="그래픽 119" descr="의료">
            <a:extLst>
              <a:ext uri="{FF2B5EF4-FFF2-40B4-BE49-F238E27FC236}">
                <a16:creationId xmlns:a16="http://schemas.microsoft.com/office/drawing/2014/main" id="{D2812790-3AC9-40AA-9951-E7BC79460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23925">
            <a:off x="7685467" y="4694788"/>
            <a:ext cx="628361" cy="628361"/>
          </a:xfrm>
          <a:prstGeom prst="rect">
            <a:avLst/>
          </a:prstGeom>
        </p:spPr>
      </p:pic>
      <p:pic>
        <p:nvPicPr>
          <p:cNvPr id="121" name="그래픽 120" descr="의료">
            <a:extLst>
              <a:ext uri="{FF2B5EF4-FFF2-40B4-BE49-F238E27FC236}">
                <a16:creationId xmlns:a16="http://schemas.microsoft.com/office/drawing/2014/main" id="{C0DCC40A-21C3-4821-B5E4-939A459C63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23925">
            <a:off x="6158835" y="5547924"/>
            <a:ext cx="628361" cy="62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6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4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87D506-0314-4BB0-A372-65F21CD8BB89}"/>
              </a:ext>
            </a:extLst>
          </p:cNvPr>
          <p:cNvCxnSpPr>
            <a:cxnSpLocks/>
          </p:cNvCxnSpPr>
          <p:nvPr/>
        </p:nvCxnSpPr>
        <p:spPr>
          <a:xfrm>
            <a:off x="4206814" y="1123868"/>
            <a:ext cx="147371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5AC695"/>
                </a:gs>
                <a:gs pos="69000">
                  <a:srgbClr val="668AA1"/>
                </a:gs>
                <a:gs pos="34000">
                  <a:srgbClr val="63B5C2"/>
                </a:gs>
                <a:gs pos="100000">
                  <a:srgbClr val="2D3D4B"/>
                </a:gs>
              </a:gsLst>
              <a:lin ang="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7EF47462-53EC-4A32-903A-360187931271}"/>
              </a:ext>
            </a:extLst>
          </p:cNvPr>
          <p:cNvSpPr txBox="1">
            <a:spLocks/>
          </p:cNvSpPr>
          <p:nvPr/>
        </p:nvSpPr>
        <p:spPr>
          <a:xfrm>
            <a:off x="742950" y="172280"/>
            <a:ext cx="8420100" cy="1045346"/>
          </a:xfrm>
          <a:prstGeom prst="rect">
            <a:avLst/>
          </a:prstGeom>
          <a:solidFill>
            <a:srgbClr val="38415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  <a:cs typeface="Arial" panose="020B0604020202020204" pitchFamily="34" charset="0"/>
              </a:rPr>
              <a:t>개발 기간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6141A1D-71EA-4BA0-8C53-85ABC5945BA1}"/>
              </a:ext>
            </a:extLst>
          </p:cNvPr>
          <p:cNvSpPr/>
          <p:nvPr/>
        </p:nvSpPr>
        <p:spPr>
          <a:xfrm>
            <a:off x="4180115" y="1903446"/>
            <a:ext cx="1735496" cy="17354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97958E9-2D34-401A-A315-3195A725E45F}"/>
              </a:ext>
            </a:extLst>
          </p:cNvPr>
          <p:cNvSpPr/>
          <p:nvPr/>
        </p:nvSpPr>
        <p:spPr>
          <a:xfrm>
            <a:off x="6857991" y="1903446"/>
            <a:ext cx="1735496" cy="1735493"/>
          </a:xfrm>
          <a:prstGeom prst="ellipse">
            <a:avLst/>
          </a:prstGeom>
          <a:solidFill>
            <a:srgbClr val="F19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F0267A9-3FAE-4855-9AAC-D39EE94D7720}"/>
              </a:ext>
            </a:extLst>
          </p:cNvPr>
          <p:cNvSpPr/>
          <p:nvPr/>
        </p:nvSpPr>
        <p:spPr>
          <a:xfrm>
            <a:off x="1642184" y="1903446"/>
            <a:ext cx="1735496" cy="1735493"/>
          </a:xfrm>
          <a:prstGeom prst="ellipse">
            <a:avLst/>
          </a:prstGeom>
          <a:solidFill>
            <a:srgbClr val="36B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ê´ë ¨ ì´ë¯¸ì§">
            <a:extLst>
              <a:ext uri="{FF2B5EF4-FFF2-40B4-BE49-F238E27FC236}">
                <a16:creationId xmlns:a16="http://schemas.microsoft.com/office/drawing/2014/main" id="{CD427ECB-4300-4F7F-8CAC-89BB819D2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430" y="1979339"/>
            <a:ext cx="1574380" cy="157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rketing icon pngì ëí ì´ë¯¸ì§ ê²ìê²°ê³¼">
            <a:extLst>
              <a:ext uri="{FF2B5EF4-FFF2-40B4-BE49-F238E27FC236}">
                <a16:creationId xmlns:a16="http://schemas.microsoft.com/office/drawing/2014/main" id="{C3A8651C-3227-45ED-AA26-86A0A331B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01" y="2150213"/>
            <a:ext cx="1251285" cy="125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ê´ë ¨ ì´ë¯¸ì§">
            <a:extLst>
              <a:ext uri="{FF2B5EF4-FFF2-40B4-BE49-F238E27FC236}">
                <a16:creationId xmlns:a16="http://schemas.microsoft.com/office/drawing/2014/main" id="{C953343E-AF6E-452F-88B5-9794A1CF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927" y="2197922"/>
            <a:ext cx="1211859" cy="121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07C5B89-4DB5-49DF-9C62-A11A5EA66441}"/>
              </a:ext>
            </a:extLst>
          </p:cNvPr>
          <p:cNvSpPr/>
          <p:nvPr/>
        </p:nvSpPr>
        <p:spPr>
          <a:xfrm>
            <a:off x="479698" y="1214064"/>
            <a:ext cx="8927941" cy="5421118"/>
          </a:xfrm>
          <a:prstGeom prst="roundRect">
            <a:avLst/>
          </a:prstGeom>
          <a:solidFill>
            <a:srgbClr val="384151"/>
          </a:solidFill>
          <a:ln w="9525" cap="flat" cmpd="sng" algn="ctr">
            <a:solidFill>
              <a:srgbClr val="58788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E95BF33-D182-4EC6-A1FF-8C24B7B9D895}"/>
              </a:ext>
            </a:extLst>
          </p:cNvPr>
          <p:cNvCxnSpPr/>
          <p:nvPr/>
        </p:nvCxnSpPr>
        <p:spPr>
          <a:xfrm>
            <a:off x="2388250" y="2589792"/>
            <a:ext cx="1071570" cy="1588"/>
          </a:xfrm>
          <a:prstGeom prst="straightConnector1">
            <a:avLst/>
          </a:prstGeom>
          <a:ln w="44450" cap="flat">
            <a:solidFill>
              <a:schemeClr val="accent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8806890-1FF6-4B51-8045-ED42E67EA330}"/>
              </a:ext>
            </a:extLst>
          </p:cNvPr>
          <p:cNvCxnSpPr/>
          <p:nvPr/>
        </p:nvCxnSpPr>
        <p:spPr>
          <a:xfrm>
            <a:off x="3499436" y="3831262"/>
            <a:ext cx="1071570" cy="1588"/>
          </a:xfrm>
          <a:prstGeom prst="straightConnector1">
            <a:avLst/>
          </a:prstGeom>
          <a:ln w="44450" cap="flat">
            <a:solidFill>
              <a:schemeClr val="accent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BB73EFC-D340-4492-B489-A39B124FE79B}"/>
              </a:ext>
            </a:extLst>
          </p:cNvPr>
          <p:cNvCxnSpPr/>
          <p:nvPr/>
        </p:nvCxnSpPr>
        <p:spPr>
          <a:xfrm>
            <a:off x="2943428" y="3226549"/>
            <a:ext cx="1071570" cy="1588"/>
          </a:xfrm>
          <a:prstGeom prst="straightConnector1">
            <a:avLst/>
          </a:prstGeom>
          <a:ln w="44450" cap="flat">
            <a:solidFill>
              <a:schemeClr val="accent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CF2633C-61F1-4ED8-B070-F4E638D7BAE9}"/>
              </a:ext>
            </a:extLst>
          </p:cNvPr>
          <p:cNvCxnSpPr>
            <a:cxnSpLocks/>
          </p:cNvCxnSpPr>
          <p:nvPr/>
        </p:nvCxnSpPr>
        <p:spPr>
          <a:xfrm>
            <a:off x="5736507" y="3826595"/>
            <a:ext cx="1644007" cy="0"/>
          </a:xfrm>
          <a:prstGeom prst="straightConnector1">
            <a:avLst/>
          </a:prstGeom>
          <a:ln w="44450" cap="flat">
            <a:solidFill>
              <a:schemeClr val="accent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AFB018B-CCCE-43CB-8BBD-2CEB9D295919}"/>
              </a:ext>
            </a:extLst>
          </p:cNvPr>
          <p:cNvCxnSpPr>
            <a:cxnSpLocks/>
          </p:cNvCxnSpPr>
          <p:nvPr/>
        </p:nvCxnSpPr>
        <p:spPr>
          <a:xfrm>
            <a:off x="3502426" y="4507420"/>
            <a:ext cx="5561796" cy="0"/>
          </a:xfrm>
          <a:prstGeom prst="straightConnector1">
            <a:avLst/>
          </a:prstGeom>
          <a:ln w="44450" cap="flat">
            <a:solidFill>
              <a:schemeClr val="accent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1FFA07A-B169-4206-88DF-F2CE6C42FC1F}"/>
              </a:ext>
            </a:extLst>
          </p:cNvPr>
          <p:cNvCxnSpPr>
            <a:cxnSpLocks/>
          </p:cNvCxnSpPr>
          <p:nvPr/>
        </p:nvCxnSpPr>
        <p:spPr>
          <a:xfrm>
            <a:off x="7909560" y="5126660"/>
            <a:ext cx="1111490" cy="0"/>
          </a:xfrm>
          <a:prstGeom prst="straightConnector1">
            <a:avLst/>
          </a:prstGeom>
          <a:ln w="44450" cap="flat">
            <a:solidFill>
              <a:schemeClr val="accent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8FED2C3-E319-4531-8233-0F7D6BE6F8EC}"/>
              </a:ext>
            </a:extLst>
          </p:cNvPr>
          <p:cNvCxnSpPr>
            <a:cxnSpLocks/>
          </p:cNvCxnSpPr>
          <p:nvPr/>
        </p:nvCxnSpPr>
        <p:spPr>
          <a:xfrm>
            <a:off x="4206814" y="1033672"/>
            <a:ext cx="1529693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5AC695"/>
                </a:gs>
                <a:gs pos="69000">
                  <a:srgbClr val="668AA1"/>
                </a:gs>
                <a:gs pos="34000">
                  <a:srgbClr val="63B5C2"/>
                </a:gs>
                <a:gs pos="100000">
                  <a:srgbClr val="2D3D4B"/>
                </a:gs>
              </a:gsLst>
              <a:lin ang="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모래시계">
            <a:extLst>
              <a:ext uri="{FF2B5EF4-FFF2-40B4-BE49-F238E27FC236}">
                <a16:creationId xmlns:a16="http://schemas.microsoft.com/office/drawing/2014/main" id="{D1AC2510-993F-4C6C-AB39-7D12DAE09F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9214" y="421261"/>
            <a:ext cx="612410" cy="61241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B9EC7FE-9F1A-497B-9B77-DE7EED97526E}"/>
              </a:ext>
            </a:extLst>
          </p:cNvPr>
          <p:cNvSpPr/>
          <p:nvPr/>
        </p:nvSpPr>
        <p:spPr>
          <a:xfrm>
            <a:off x="186612" y="1214064"/>
            <a:ext cx="9563877" cy="5421118"/>
          </a:xfrm>
          <a:prstGeom prst="roundRect">
            <a:avLst/>
          </a:prstGeom>
          <a:solidFill>
            <a:schemeClr val="bg1">
              <a:alpha val="95000"/>
            </a:schemeClr>
          </a:solidFill>
          <a:ln w="9525" cap="flat" cmpd="sng" algn="ctr">
            <a:solidFill>
              <a:srgbClr val="58788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EBE04F1-790A-4EA7-9F9A-7BB8A68CE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29368"/>
              </p:ext>
            </p:extLst>
          </p:nvPr>
        </p:nvGraphicFramePr>
        <p:xfrm>
          <a:off x="363894" y="2150212"/>
          <a:ext cx="9227971" cy="3493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487">
                  <a:extLst>
                    <a:ext uri="{9D8B030D-6E8A-4147-A177-3AD203B41FA5}">
                      <a16:colId xmlns:a16="http://schemas.microsoft.com/office/drawing/2014/main" val="663988902"/>
                    </a:ext>
                  </a:extLst>
                </a:gridCol>
                <a:gridCol w="606106">
                  <a:extLst>
                    <a:ext uri="{9D8B030D-6E8A-4147-A177-3AD203B41FA5}">
                      <a16:colId xmlns:a16="http://schemas.microsoft.com/office/drawing/2014/main" val="1575535941"/>
                    </a:ext>
                  </a:extLst>
                </a:gridCol>
                <a:gridCol w="606106">
                  <a:extLst>
                    <a:ext uri="{9D8B030D-6E8A-4147-A177-3AD203B41FA5}">
                      <a16:colId xmlns:a16="http://schemas.microsoft.com/office/drawing/2014/main" val="400578739"/>
                    </a:ext>
                  </a:extLst>
                </a:gridCol>
                <a:gridCol w="606106">
                  <a:extLst>
                    <a:ext uri="{9D8B030D-6E8A-4147-A177-3AD203B41FA5}">
                      <a16:colId xmlns:a16="http://schemas.microsoft.com/office/drawing/2014/main" val="4229635302"/>
                    </a:ext>
                  </a:extLst>
                </a:gridCol>
                <a:gridCol w="606106">
                  <a:extLst>
                    <a:ext uri="{9D8B030D-6E8A-4147-A177-3AD203B41FA5}">
                      <a16:colId xmlns:a16="http://schemas.microsoft.com/office/drawing/2014/main" val="2617307606"/>
                    </a:ext>
                  </a:extLst>
                </a:gridCol>
                <a:gridCol w="606106">
                  <a:extLst>
                    <a:ext uri="{9D8B030D-6E8A-4147-A177-3AD203B41FA5}">
                      <a16:colId xmlns:a16="http://schemas.microsoft.com/office/drawing/2014/main" val="1552925053"/>
                    </a:ext>
                  </a:extLst>
                </a:gridCol>
                <a:gridCol w="606106">
                  <a:extLst>
                    <a:ext uri="{9D8B030D-6E8A-4147-A177-3AD203B41FA5}">
                      <a16:colId xmlns:a16="http://schemas.microsoft.com/office/drawing/2014/main" val="3158302277"/>
                    </a:ext>
                  </a:extLst>
                </a:gridCol>
                <a:gridCol w="606106">
                  <a:extLst>
                    <a:ext uri="{9D8B030D-6E8A-4147-A177-3AD203B41FA5}">
                      <a16:colId xmlns:a16="http://schemas.microsoft.com/office/drawing/2014/main" val="3481230871"/>
                    </a:ext>
                  </a:extLst>
                </a:gridCol>
                <a:gridCol w="606106">
                  <a:extLst>
                    <a:ext uri="{9D8B030D-6E8A-4147-A177-3AD203B41FA5}">
                      <a16:colId xmlns:a16="http://schemas.microsoft.com/office/drawing/2014/main" val="3127709918"/>
                    </a:ext>
                  </a:extLst>
                </a:gridCol>
                <a:gridCol w="606106">
                  <a:extLst>
                    <a:ext uri="{9D8B030D-6E8A-4147-A177-3AD203B41FA5}">
                      <a16:colId xmlns:a16="http://schemas.microsoft.com/office/drawing/2014/main" val="1478229264"/>
                    </a:ext>
                  </a:extLst>
                </a:gridCol>
                <a:gridCol w="606106">
                  <a:extLst>
                    <a:ext uri="{9D8B030D-6E8A-4147-A177-3AD203B41FA5}">
                      <a16:colId xmlns:a16="http://schemas.microsoft.com/office/drawing/2014/main" val="4198354605"/>
                    </a:ext>
                  </a:extLst>
                </a:gridCol>
                <a:gridCol w="606106">
                  <a:extLst>
                    <a:ext uri="{9D8B030D-6E8A-4147-A177-3AD203B41FA5}">
                      <a16:colId xmlns:a16="http://schemas.microsoft.com/office/drawing/2014/main" val="379463265"/>
                    </a:ext>
                  </a:extLst>
                </a:gridCol>
                <a:gridCol w="606106">
                  <a:extLst>
                    <a:ext uri="{9D8B030D-6E8A-4147-A177-3AD203B41FA5}">
                      <a16:colId xmlns:a16="http://schemas.microsoft.com/office/drawing/2014/main" val="1880729386"/>
                    </a:ext>
                  </a:extLst>
                </a:gridCol>
                <a:gridCol w="606106">
                  <a:extLst>
                    <a:ext uri="{9D8B030D-6E8A-4147-A177-3AD203B41FA5}">
                      <a16:colId xmlns:a16="http://schemas.microsoft.com/office/drawing/2014/main" val="2960694139"/>
                    </a:ext>
                  </a:extLst>
                </a:gridCol>
                <a:gridCol w="606106">
                  <a:extLst>
                    <a:ext uri="{9D8B030D-6E8A-4147-A177-3AD203B41FA5}">
                      <a16:colId xmlns:a16="http://schemas.microsoft.com/office/drawing/2014/main" val="726500905"/>
                    </a:ext>
                  </a:extLst>
                </a:gridCol>
              </a:tblGrid>
              <a:tr h="5822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15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DAY1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15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DAY2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15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DAY3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15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DAY4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15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DAY5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15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DAY6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15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DAY7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15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DAY8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15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DAY9</a:t>
                      </a:r>
                      <a:endParaRPr lang="ko-KR" altLang="en-US" sz="14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15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DAY10</a:t>
                      </a:r>
                      <a:endParaRPr lang="ko-KR" altLang="en-US" sz="11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15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DAY11</a:t>
                      </a:r>
                      <a:endParaRPr lang="ko-KR" altLang="en-US" sz="11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15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DAY12</a:t>
                      </a:r>
                      <a:endParaRPr lang="ko-KR" altLang="en-US" sz="11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15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DAY13</a:t>
                      </a:r>
                      <a:endParaRPr lang="ko-KR" altLang="en-US" sz="11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15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DAY14</a:t>
                      </a:r>
                      <a:endParaRPr lang="ko-KR" altLang="en-US" sz="11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41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278337"/>
                  </a:ext>
                </a:extLst>
              </a:tr>
              <a:tr h="582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주제선정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4E889F"/>
                        </a:solidFill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D8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369441"/>
                  </a:ext>
                </a:extLst>
              </a:tr>
              <a:tr h="582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구상</a:t>
                      </a:r>
                      <a:r>
                        <a:rPr lang="en-US" altLang="ko-KR" sz="12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,</a:t>
                      </a:r>
                      <a:r>
                        <a:rPr lang="ko-KR" altLang="en-US" sz="12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설계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D8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D8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692114"/>
                  </a:ext>
                </a:extLst>
              </a:tr>
              <a:tr h="582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디자인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D8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D8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D8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D8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D8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324880"/>
                  </a:ext>
                </a:extLst>
              </a:tr>
              <a:tr h="582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코딩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D8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D8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D8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D8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D8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D8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D8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D8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D8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D8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D8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79056"/>
                  </a:ext>
                </a:extLst>
              </a:tr>
              <a:tr h="582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유지보수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78D8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78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28868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4DE6FE4-FADD-45AF-9426-B7A755089AEE}"/>
              </a:ext>
            </a:extLst>
          </p:cNvPr>
          <p:cNvSpPr txBox="1"/>
          <p:nvPr/>
        </p:nvSpPr>
        <p:spPr>
          <a:xfrm>
            <a:off x="3479213" y="1528584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8415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2019.05.07 ~ 2019.05.20</a:t>
            </a:r>
            <a:endParaRPr lang="ko-KR" altLang="en-US" dirty="0">
              <a:solidFill>
                <a:srgbClr val="384151"/>
              </a:solidFill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77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4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928178D5-09F0-4BA5-BEA3-0E8676CDBBD8}"/>
              </a:ext>
            </a:extLst>
          </p:cNvPr>
          <p:cNvSpPr/>
          <p:nvPr/>
        </p:nvSpPr>
        <p:spPr>
          <a:xfrm>
            <a:off x="527187" y="1215467"/>
            <a:ext cx="8927941" cy="5421118"/>
          </a:xfrm>
          <a:prstGeom prst="roundRect">
            <a:avLst/>
          </a:prstGeom>
          <a:solidFill>
            <a:schemeClr val="bg1">
              <a:alpha val="95000"/>
            </a:schemeClr>
          </a:solidFill>
          <a:ln w="9525" cap="flat" cmpd="sng" algn="ctr">
            <a:solidFill>
              <a:srgbClr val="58788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BCCE429-381C-4013-8A2F-1931F9B0A607}"/>
              </a:ext>
            </a:extLst>
          </p:cNvPr>
          <p:cNvSpPr/>
          <p:nvPr/>
        </p:nvSpPr>
        <p:spPr>
          <a:xfrm>
            <a:off x="523970" y="1217626"/>
            <a:ext cx="8927941" cy="5421118"/>
          </a:xfrm>
          <a:prstGeom prst="roundRect">
            <a:avLst/>
          </a:prstGeom>
          <a:noFill/>
          <a:ln w="9525" cap="flat" cmpd="sng" algn="ctr">
            <a:solidFill>
              <a:srgbClr val="54728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87D506-0314-4BB0-A372-65F21CD8BB89}"/>
              </a:ext>
            </a:extLst>
          </p:cNvPr>
          <p:cNvCxnSpPr>
            <a:cxnSpLocks/>
          </p:cNvCxnSpPr>
          <p:nvPr/>
        </p:nvCxnSpPr>
        <p:spPr>
          <a:xfrm>
            <a:off x="4206814" y="1123868"/>
            <a:ext cx="147371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5AC695"/>
                </a:gs>
                <a:gs pos="69000">
                  <a:srgbClr val="668AA1"/>
                </a:gs>
                <a:gs pos="34000">
                  <a:srgbClr val="63B5C2"/>
                </a:gs>
                <a:gs pos="100000">
                  <a:srgbClr val="2D3D4B"/>
                </a:gs>
              </a:gsLst>
              <a:lin ang="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7EF47462-53EC-4A32-903A-360187931271}"/>
              </a:ext>
            </a:extLst>
          </p:cNvPr>
          <p:cNvSpPr txBox="1">
            <a:spLocks/>
          </p:cNvSpPr>
          <p:nvPr/>
        </p:nvSpPr>
        <p:spPr>
          <a:xfrm>
            <a:off x="742950" y="172280"/>
            <a:ext cx="8420100" cy="104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  <a:cs typeface="Arial" panose="020B0604020202020204" pitchFamily="34" charset="0"/>
              </a:rPr>
              <a:t>구성도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2C835BF-E65D-454E-8C90-FB958DF61FA7}"/>
              </a:ext>
            </a:extLst>
          </p:cNvPr>
          <p:cNvGrpSpPr/>
          <p:nvPr/>
        </p:nvGrpSpPr>
        <p:grpSpPr>
          <a:xfrm>
            <a:off x="2678451" y="1703587"/>
            <a:ext cx="910912" cy="834006"/>
            <a:chOff x="433247" y="3778032"/>
            <a:chExt cx="910912" cy="775801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D68822BD-770E-45A9-82E9-D707D237AD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042" y="3778032"/>
              <a:ext cx="789323" cy="775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19">
              <a:extLst>
                <a:ext uri="{FF2B5EF4-FFF2-40B4-BE49-F238E27FC236}">
                  <a16:creationId xmlns:a16="http://schemas.microsoft.com/office/drawing/2014/main" id="{984C4E19-983B-4D96-9C48-A33EF738F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47" y="3977729"/>
              <a:ext cx="910912" cy="462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아이디 중복체크</a:t>
              </a:r>
              <a:endParaRPr lang="en-US" altLang="ko-KR" sz="1400" b="1" dirty="0">
                <a:solidFill>
                  <a:schemeClr val="tx2">
                    <a:lumMod val="75000"/>
                  </a:schemeClr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69BE9BB-1FEE-4C0E-8C38-A68DA5A27249}"/>
              </a:ext>
            </a:extLst>
          </p:cNvPr>
          <p:cNvGrpSpPr/>
          <p:nvPr/>
        </p:nvGrpSpPr>
        <p:grpSpPr>
          <a:xfrm>
            <a:off x="6566992" y="1684925"/>
            <a:ext cx="955518" cy="773077"/>
            <a:chOff x="2713184" y="2528814"/>
            <a:chExt cx="955518" cy="773077"/>
          </a:xfrm>
        </p:grpSpPr>
        <p:pic>
          <p:nvPicPr>
            <p:cNvPr id="47" name="Picture 3">
              <a:extLst>
                <a:ext uri="{FF2B5EF4-FFF2-40B4-BE49-F238E27FC236}">
                  <a16:creationId xmlns:a16="http://schemas.microsoft.com/office/drawing/2014/main" id="{2FB29DC6-916B-44A3-9F8C-938D1124A2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3918" y="2528814"/>
              <a:ext cx="786551" cy="773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19">
              <a:extLst>
                <a:ext uri="{FF2B5EF4-FFF2-40B4-BE49-F238E27FC236}">
                  <a16:creationId xmlns:a16="http://schemas.microsoft.com/office/drawing/2014/main" id="{733B91D0-7F44-4E86-B9E9-D866ED62F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3184" y="2862846"/>
              <a:ext cx="9555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2">
                      <a:lumMod val="75000"/>
                    </a:schemeClr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DB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1BAEED5-AB17-42EE-A2B2-01C2A198A437}"/>
              </a:ext>
            </a:extLst>
          </p:cNvPr>
          <p:cNvGrpSpPr/>
          <p:nvPr/>
        </p:nvGrpSpPr>
        <p:grpSpPr>
          <a:xfrm>
            <a:off x="2612070" y="4456851"/>
            <a:ext cx="911813" cy="775801"/>
            <a:chOff x="4798786" y="1510438"/>
            <a:chExt cx="911813" cy="775801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D2586537-3EDD-4446-9874-C06CD944E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1510438"/>
              <a:ext cx="789323" cy="775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19">
              <a:extLst>
                <a:ext uri="{FF2B5EF4-FFF2-40B4-BE49-F238E27FC236}">
                  <a16:creationId xmlns:a16="http://schemas.microsoft.com/office/drawing/2014/main" id="{0719EC67-A020-4A19-AAA0-29367D631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8786" y="1724991"/>
              <a:ext cx="91181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계좌정보 조회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60A05CA-9BB1-4592-9565-69A3BA4E7F37}"/>
              </a:ext>
            </a:extLst>
          </p:cNvPr>
          <p:cNvGrpSpPr/>
          <p:nvPr/>
        </p:nvGrpSpPr>
        <p:grpSpPr>
          <a:xfrm>
            <a:off x="4136232" y="1645159"/>
            <a:ext cx="910912" cy="855473"/>
            <a:chOff x="4807525" y="3499656"/>
            <a:chExt cx="923252" cy="775801"/>
          </a:xfrm>
        </p:grpSpPr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B253C5D0-29F0-4352-82A7-35D60A807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1822" y="3499656"/>
              <a:ext cx="789323" cy="775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19">
              <a:extLst>
                <a:ext uri="{FF2B5EF4-FFF2-40B4-BE49-F238E27FC236}">
                  <a16:creationId xmlns:a16="http://schemas.microsoft.com/office/drawing/2014/main" id="{6E86F0BB-B1E7-48F8-BCFD-9A45D6EDD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7525" y="3698418"/>
              <a:ext cx="923252" cy="557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회원정보추가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4A32489-6C77-4949-A0AB-C7FDDD3FA1F0}"/>
              </a:ext>
            </a:extLst>
          </p:cNvPr>
          <p:cNvGrpSpPr/>
          <p:nvPr/>
        </p:nvGrpSpPr>
        <p:grpSpPr>
          <a:xfrm>
            <a:off x="2602739" y="5418695"/>
            <a:ext cx="921345" cy="775801"/>
            <a:chOff x="6305237" y="1510438"/>
            <a:chExt cx="921345" cy="775801"/>
          </a:xfrm>
        </p:grpSpPr>
        <p:pic>
          <p:nvPicPr>
            <p:cNvPr id="62" name="Picture 2">
              <a:extLst>
                <a:ext uri="{FF2B5EF4-FFF2-40B4-BE49-F238E27FC236}">
                  <a16:creationId xmlns:a16="http://schemas.microsoft.com/office/drawing/2014/main" id="{F57668CA-7F07-439B-9687-364D21A4B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1510438"/>
              <a:ext cx="789323" cy="775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1BAF1E5D-1236-4FE4-AB51-2B142218E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5237" y="1704242"/>
              <a:ext cx="92134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ko-KR" altLang="en-US" sz="1400" b="1">
                  <a:solidFill>
                    <a:schemeClr val="tx2">
                      <a:lumMod val="75000"/>
                    </a:schemeClr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정지계좌 관리</a:t>
              </a:r>
              <a:endParaRPr lang="ko-KR" altLang="en-US" sz="1400" b="1" dirty="0">
                <a:solidFill>
                  <a:schemeClr val="tx2">
                    <a:lumMod val="75000"/>
                  </a:schemeClr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4878C49-FAF0-4975-A7F5-ABBC3875C8C8}"/>
              </a:ext>
            </a:extLst>
          </p:cNvPr>
          <p:cNvGrpSpPr/>
          <p:nvPr/>
        </p:nvGrpSpPr>
        <p:grpSpPr>
          <a:xfrm>
            <a:off x="8192810" y="4141412"/>
            <a:ext cx="929533" cy="775801"/>
            <a:chOff x="4799119" y="4741475"/>
            <a:chExt cx="929533" cy="775801"/>
          </a:xfrm>
        </p:grpSpPr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A69B1DAA-BFA6-44B5-9E76-DBF048F1C8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5" y="4741475"/>
              <a:ext cx="789323" cy="775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TextBox 19">
              <a:extLst>
                <a:ext uri="{FF2B5EF4-FFF2-40B4-BE49-F238E27FC236}">
                  <a16:creationId xmlns:a16="http://schemas.microsoft.com/office/drawing/2014/main" id="{68BDF548-159B-46DC-BA20-EF11F9BF1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119" y="5038902"/>
              <a:ext cx="92953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ko-KR" altLang="en-US" sz="1400" b="1">
                  <a:solidFill>
                    <a:schemeClr val="tx2">
                      <a:lumMod val="75000"/>
                    </a:schemeClr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상세</a:t>
              </a:r>
              <a:endParaRPr lang="ko-KR" altLang="en-US" sz="1400" b="1" dirty="0">
                <a:solidFill>
                  <a:schemeClr val="tx2">
                    <a:lumMod val="75000"/>
                  </a:schemeClr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761CF2F-3F07-4A75-A19C-6BA92097836B}"/>
              </a:ext>
            </a:extLst>
          </p:cNvPr>
          <p:cNvGrpSpPr/>
          <p:nvPr/>
        </p:nvGrpSpPr>
        <p:grpSpPr>
          <a:xfrm>
            <a:off x="6540120" y="3410179"/>
            <a:ext cx="1046470" cy="775801"/>
            <a:chOff x="4749920" y="5815931"/>
            <a:chExt cx="1046470" cy="775801"/>
          </a:xfrm>
        </p:grpSpPr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327ECE81-68AD-4104-9A6C-E0E4AA2E5B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5" y="5815931"/>
              <a:ext cx="789323" cy="775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19">
              <a:extLst>
                <a:ext uri="{FF2B5EF4-FFF2-40B4-BE49-F238E27FC236}">
                  <a16:creationId xmlns:a16="http://schemas.microsoft.com/office/drawing/2014/main" id="{83ACC7A4-47BD-46A7-8655-C4519F276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9920" y="5998103"/>
              <a:ext cx="104647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공동계좌</a:t>
              </a:r>
              <a:endParaRPr lang="en-US" altLang="ko-KR" sz="1400" b="1" dirty="0">
                <a:solidFill>
                  <a:schemeClr val="tx2">
                    <a:lumMod val="75000"/>
                  </a:schemeClr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  <a:p>
              <a:pPr algn="ctr"/>
              <a:r>
                <a: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개설</a:t>
              </a:r>
              <a:r>
                <a:rPr lang="en-US" altLang="ko-KR" sz="1400" b="1" dirty="0">
                  <a:solidFill>
                    <a:schemeClr val="tx2">
                      <a:lumMod val="75000"/>
                    </a:schemeClr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&amp;</a:t>
              </a:r>
              <a:r>
                <a: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참가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F96468AB-D48D-477F-9E90-008A08231D6F}"/>
              </a:ext>
            </a:extLst>
          </p:cNvPr>
          <p:cNvGrpSpPr/>
          <p:nvPr/>
        </p:nvGrpSpPr>
        <p:grpSpPr>
          <a:xfrm>
            <a:off x="1222541" y="1714312"/>
            <a:ext cx="910911" cy="775801"/>
            <a:chOff x="4807610" y="2528814"/>
            <a:chExt cx="910911" cy="775801"/>
          </a:xfrm>
        </p:grpSpPr>
        <p:pic>
          <p:nvPicPr>
            <p:cNvPr id="117" name="Picture 2">
              <a:extLst>
                <a:ext uri="{FF2B5EF4-FFF2-40B4-BE49-F238E27FC236}">
                  <a16:creationId xmlns:a16="http://schemas.microsoft.com/office/drawing/2014/main" id="{BC949474-D2D4-467D-84DC-55E65FDCF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2528814"/>
              <a:ext cx="789323" cy="775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8" name="TextBox 19">
              <a:extLst>
                <a:ext uri="{FF2B5EF4-FFF2-40B4-BE49-F238E27FC236}">
                  <a16:creationId xmlns:a16="http://schemas.microsoft.com/office/drawing/2014/main" id="{14595271-30F6-440E-A484-26D9DE2CE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7610" y="2828774"/>
              <a:ext cx="9109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비회원</a:t>
              </a:r>
              <a:endParaRPr lang="en-US" altLang="ko-KR" sz="1400" b="1" dirty="0">
                <a:solidFill>
                  <a:schemeClr val="tx2">
                    <a:lumMod val="75000"/>
                  </a:schemeClr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A5152E5A-7866-4B2A-9C05-1F5861C64EA0}"/>
              </a:ext>
            </a:extLst>
          </p:cNvPr>
          <p:cNvGrpSpPr/>
          <p:nvPr/>
        </p:nvGrpSpPr>
        <p:grpSpPr>
          <a:xfrm>
            <a:off x="8192810" y="2711099"/>
            <a:ext cx="910911" cy="775801"/>
            <a:chOff x="4799237" y="2528814"/>
            <a:chExt cx="910911" cy="775801"/>
          </a:xfrm>
        </p:grpSpPr>
        <p:pic>
          <p:nvPicPr>
            <p:cNvPr id="120" name="Picture 2">
              <a:extLst>
                <a:ext uri="{FF2B5EF4-FFF2-40B4-BE49-F238E27FC236}">
                  <a16:creationId xmlns:a16="http://schemas.microsoft.com/office/drawing/2014/main" id="{FC07848C-BF09-4E1F-993F-638BF43D8F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2528814"/>
              <a:ext cx="789323" cy="775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Box 19">
              <a:extLst>
                <a:ext uri="{FF2B5EF4-FFF2-40B4-BE49-F238E27FC236}">
                  <a16:creationId xmlns:a16="http://schemas.microsoft.com/office/drawing/2014/main" id="{66402A49-94CD-4D14-9023-7CF4161E9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237" y="2856565"/>
              <a:ext cx="9109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이체</a:t>
              </a:r>
              <a:endParaRPr lang="en-US" altLang="ko-KR" sz="1400" b="1" dirty="0">
                <a:solidFill>
                  <a:schemeClr val="tx2">
                    <a:lumMod val="75000"/>
                  </a:schemeClr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</p:grp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5FB0B0F-F5CA-4700-A991-2F8D1D0DDE8E}"/>
              </a:ext>
            </a:extLst>
          </p:cNvPr>
          <p:cNvCxnSpPr>
            <a:cxnSpLocks/>
            <a:stCxn id="118" idx="3"/>
            <a:endCxn id="36" idx="1"/>
          </p:cNvCxnSpPr>
          <p:nvPr/>
        </p:nvCxnSpPr>
        <p:spPr>
          <a:xfrm flipV="1">
            <a:off x="2133452" y="2167127"/>
            <a:ext cx="544999" cy="1034"/>
          </a:xfrm>
          <a:prstGeom prst="straightConnector1">
            <a:avLst/>
          </a:prstGeom>
          <a:ln w="31750">
            <a:solidFill>
              <a:srgbClr val="38415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7064D7D-C902-41A1-BE61-D94B88E44CAC}"/>
              </a:ext>
            </a:extLst>
          </p:cNvPr>
          <p:cNvCxnSpPr>
            <a:cxnSpLocks/>
            <a:stCxn id="36" idx="3"/>
            <a:endCxn id="60" idx="1"/>
          </p:cNvCxnSpPr>
          <p:nvPr/>
        </p:nvCxnSpPr>
        <p:spPr>
          <a:xfrm>
            <a:off x="3589363" y="2167127"/>
            <a:ext cx="546869" cy="4846"/>
          </a:xfrm>
          <a:prstGeom prst="straightConnector1">
            <a:avLst/>
          </a:prstGeom>
          <a:ln w="31750">
            <a:solidFill>
              <a:srgbClr val="38415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EBE5274-0380-480D-843C-D2FAAF5A9868}"/>
              </a:ext>
            </a:extLst>
          </p:cNvPr>
          <p:cNvCxnSpPr>
            <a:cxnSpLocks/>
            <a:stCxn id="60" idx="3"/>
            <a:endCxn id="48" idx="1"/>
          </p:cNvCxnSpPr>
          <p:nvPr/>
        </p:nvCxnSpPr>
        <p:spPr>
          <a:xfrm>
            <a:off x="5047144" y="2171973"/>
            <a:ext cx="1519848" cy="873"/>
          </a:xfrm>
          <a:prstGeom prst="straightConnector1">
            <a:avLst/>
          </a:prstGeom>
          <a:ln w="31750">
            <a:solidFill>
              <a:srgbClr val="38415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AB6D65B-CA1D-41AC-8B4F-A85EDEF86BEB}"/>
              </a:ext>
            </a:extLst>
          </p:cNvPr>
          <p:cNvCxnSpPr>
            <a:cxnSpLocks/>
            <a:stCxn id="115" idx="2"/>
            <a:endCxn id="99" idx="0"/>
          </p:cNvCxnSpPr>
          <p:nvPr/>
        </p:nvCxnSpPr>
        <p:spPr>
          <a:xfrm>
            <a:off x="4589311" y="4197399"/>
            <a:ext cx="1368" cy="619572"/>
          </a:xfrm>
          <a:prstGeom prst="straightConnector1">
            <a:avLst/>
          </a:prstGeom>
          <a:ln w="31750">
            <a:solidFill>
              <a:srgbClr val="38415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꺾인 연결선 58">
            <a:extLst>
              <a:ext uri="{FF2B5EF4-FFF2-40B4-BE49-F238E27FC236}">
                <a16:creationId xmlns:a16="http://schemas.microsoft.com/office/drawing/2014/main" id="{135D16DD-52F8-486D-B931-9FA557D8DFED}"/>
              </a:ext>
            </a:extLst>
          </p:cNvPr>
          <p:cNvCxnSpPr>
            <a:cxnSpLocks/>
            <a:stCxn id="75" idx="3"/>
            <a:endCxn id="72" idx="1"/>
          </p:cNvCxnSpPr>
          <p:nvPr/>
        </p:nvCxnSpPr>
        <p:spPr>
          <a:xfrm>
            <a:off x="7586590" y="3853961"/>
            <a:ext cx="606220" cy="738767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384151"/>
            </a:solidFill>
            <a:prstDash val="solid"/>
            <a:tailEnd type="arrow"/>
          </a:ln>
          <a:effectLst/>
        </p:spPr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86589F35-C29E-4CD9-A728-7427939973A5}"/>
              </a:ext>
            </a:extLst>
          </p:cNvPr>
          <p:cNvCxnSpPr>
            <a:cxnSpLocks/>
            <a:stCxn id="60" idx="2"/>
            <a:endCxn id="115" idx="0"/>
          </p:cNvCxnSpPr>
          <p:nvPr/>
        </p:nvCxnSpPr>
        <p:spPr>
          <a:xfrm flipH="1">
            <a:off x="4589311" y="2479612"/>
            <a:ext cx="2377" cy="944710"/>
          </a:xfrm>
          <a:prstGeom prst="straightConnector1">
            <a:avLst/>
          </a:prstGeom>
          <a:ln w="31750">
            <a:solidFill>
              <a:srgbClr val="38415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5481F731-9D4C-4926-8B86-DCC052ECAC70}"/>
              </a:ext>
            </a:extLst>
          </p:cNvPr>
          <p:cNvCxnSpPr>
            <a:cxnSpLocks/>
            <a:stCxn id="122" idx="3"/>
            <a:endCxn id="90" idx="1"/>
          </p:cNvCxnSpPr>
          <p:nvPr/>
        </p:nvCxnSpPr>
        <p:spPr>
          <a:xfrm flipV="1">
            <a:off x="5077771" y="3854073"/>
            <a:ext cx="261543" cy="569"/>
          </a:xfrm>
          <a:prstGeom prst="straightConnector1">
            <a:avLst/>
          </a:prstGeom>
          <a:ln w="31750" cap="sq">
            <a:solidFill>
              <a:srgbClr val="38415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86AB9B2E-2A8E-44D1-8AC8-5B9E6C8E41BC}"/>
              </a:ext>
            </a:extLst>
          </p:cNvPr>
          <p:cNvCxnSpPr>
            <a:cxnSpLocks/>
            <a:stCxn id="74" idx="0"/>
            <a:endCxn id="47" idx="2"/>
          </p:cNvCxnSpPr>
          <p:nvPr/>
        </p:nvCxnSpPr>
        <p:spPr>
          <a:xfrm flipH="1" flipV="1">
            <a:off x="7051002" y="2458002"/>
            <a:ext cx="3085" cy="952177"/>
          </a:xfrm>
          <a:prstGeom prst="straightConnector1">
            <a:avLst/>
          </a:prstGeom>
          <a:ln w="31750">
            <a:solidFill>
              <a:srgbClr val="38415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53ACAEFB-25FE-4033-A76E-AA74230E6581}"/>
              </a:ext>
            </a:extLst>
          </p:cNvPr>
          <p:cNvCxnSpPr>
            <a:cxnSpLocks/>
            <a:stCxn id="122" idx="1"/>
            <a:endCxn id="78" idx="3"/>
          </p:cNvCxnSpPr>
          <p:nvPr/>
        </p:nvCxnSpPr>
        <p:spPr>
          <a:xfrm flipH="1">
            <a:off x="3601966" y="3854642"/>
            <a:ext cx="547604" cy="2595"/>
          </a:xfrm>
          <a:prstGeom prst="straightConnector1">
            <a:avLst/>
          </a:prstGeom>
          <a:ln w="31750">
            <a:solidFill>
              <a:srgbClr val="38415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3202F5E7-E915-4380-8986-B4FA2A454165}"/>
              </a:ext>
            </a:extLst>
          </p:cNvPr>
          <p:cNvGrpSpPr/>
          <p:nvPr/>
        </p:nvGrpSpPr>
        <p:grpSpPr>
          <a:xfrm>
            <a:off x="1141152" y="2928263"/>
            <a:ext cx="910911" cy="775801"/>
            <a:chOff x="4799237" y="2528814"/>
            <a:chExt cx="910911" cy="775801"/>
          </a:xfrm>
        </p:grpSpPr>
        <p:pic>
          <p:nvPicPr>
            <p:cNvPr id="203" name="Picture 2">
              <a:extLst>
                <a:ext uri="{FF2B5EF4-FFF2-40B4-BE49-F238E27FC236}">
                  <a16:creationId xmlns:a16="http://schemas.microsoft.com/office/drawing/2014/main" id="{1DD82295-D8DB-4428-891F-111FA99D0D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2528814"/>
              <a:ext cx="789323" cy="775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" name="TextBox 19">
              <a:extLst>
                <a:ext uri="{FF2B5EF4-FFF2-40B4-BE49-F238E27FC236}">
                  <a16:creationId xmlns:a16="http://schemas.microsoft.com/office/drawing/2014/main" id="{DCA46D6F-585F-456F-B9F2-28F7EF3AE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237" y="2797098"/>
              <a:ext cx="9109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이체</a:t>
              </a:r>
              <a:endParaRPr lang="en-US" altLang="ko-KR" sz="1400" b="1" dirty="0">
                <a:solidFill>
                  <a:schemeClr val="tx2">
                    <a:lumMod val="75000"/>
                  </a:schemeClr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8E5B9DCF-5377-4348-8790-32ECA1122A43}"/>
              </a:ext>
            </a:extLst>
          </p:cNvPr>
          <p:cNvGrpSpPr/>
          <p:nvPr/>
        </p:nvGrpSpPr>
        <p:grpSpPr>
          <a:xfrm>
            <a:off x="1118632" y="3913069"/>
            <a:ext cx="929533" cy="775801"/>
            <a:chOff x="4799119" y="4741475"/>
            <a:chExt cx="929533" cy="775801"/>
          </a:xfrm>
        </p:grpSpPr>
        <p:pic>
          <p:nvPicPr>
            <p:cNvPr id="206" name="Picture 2">
              <a:extLst>
                <a:ext uri="{FF2B5EF4-FFF2-40B4-BE49-F238E27FC236}">
                  <a16:creationId xmlns:a16="http://schemas.microsoft.com/office/drawing/2014/main" id="{FCE09A45-AECC-42E7-AEFA-A97EE7953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5" y="4741475"/>
              <a:ext cx="789323" cy="775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7" name="TextBox 19">
              <a:extLst>
                <a:ext uri="{FF2B5EF4-FFF2-40B4-BE49-F238E27FC236}">
                  <a16:creationId xmlns:a16="http://schemas.microsoft.com/office/drawing/2014/main" id="{8447B566-FD1A-4670-A602-8EB06D3C4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119" y="4959468"/>
              <a:ext cx="92953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상세</a:t>
              </a: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D84EC409-E66D-4AFB-A27E-72FCCA6BFF7E}"/>
              </a:ext>
            </a:extLst>
          </p:cNvPr>
          <p:cNvGrpSpPr/>
          <p:nvPr/>
        </p:nvGrpSpPr>
        <p:grpSpPr>
          <a:xfrm>
            <a:off x="5460972" y="4790706"/>
            <a:ext cx="921345" cy="775801"/>
            <a:chOff x="6305237" y="1510438"/>
            <a:chExt cx="921345" cy="775801"/>
          </a:xfrm>
        </p:grpSpPr>
        <p:pic>
          <p:nvPicPr>
            <p:cNvPr id="241" name="Picture 2">
              <a:extLst>
                <a:ext uri="{FF2B5EF4-FFF2-40B4-BE49-F238E27FC236}">
                  <a16:creationId xmlns:a16="http://schemas.microsoft.com/office/drawing/2014/main" id="{AE76781D-AC2E-428D-A0A7-8F48B5285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1510438"/>
              <a:ext cx="789323" cy="775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2" name="TextBox 19">
              <a:extLst>
                <a:ext uri="{FF2B5EF4-FFF2-40B4-BE49-F238E27FC236}">
                  <a16:creationId xmlns:a16="http://schemas.microsoft.com/office/drawing/2014/main" id="{73CECF11-CDEC-4477-A688-7D1FC596F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5237" y="1704242"/>
              <a:ext cx="92134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계좌정지해제 관리</a:t>
              </a:r>
            </a:p>
          </p:txBody>
        </p:sp>
      </p:grpSp>
      <p:cxnSp>
        <p:nvCxnSpPr>
          <p:cNvPr id="248" name="꺾인 연결선 58">
            <a:extLst>
              <a:ext uri="{FF2B5EF4-FFF2-40B4-BE49-F238E27FC236}">
                <a16:creationId xmlns:a16="http://schemas.microsoft.com/office/drawing/2014/main" id="{3CA71199-C3B6-4A58-B77A-92DE4BB8DD16}"/>
              </a:ext>
            </a:extLst>
          </p:cNvPr>
          <p:cNvCxnSpPr>
            <a:cxnSpLocks/>
            <a:stCxn id="75" idx="3"/>
            <a:endCxn id="121" idx="1"/>
          </p:cNvCxnSpPr>
          <p:nvPr/>
        </p:nvCxnSpPr>
        <p:spPr>
          <a:xfrm flipV="1">
            <a:off x="7586590" y="3192739"/>
            <a:ext cx="606220" cy="661222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384151"/>
            </a:solidFill>
            <a:prstDash val="solid"/>
            <a:tailEnd type="arrow"/>
          </a:ln>
          <a:effectLst/>
        </p:spPr>
      </p:cxnSp>
      <p:cxnSp>
        <p:nvCxnSpPr>
          <p:cNvPr id="251" name="꺾인 연결선 58">
            <a:extLst>
              <a:ext uri="{FF2B5EF4-FFF2-40B4-BE49-F238E27FC236}">
                <a16:creationId xmlns:a16="http://schemas.microsoft.com/office/drawing/2014/main" id="{24AC9811-D904-40A2-B468-E6E5E630208B}"/>
              </a:ext>
            </a:extLst>
          </p:cNvPr>
          <p:cNvCxnSpPr>
            <a:cxnSpLocks/>
            <a:stCxn id="78" idx="1"/>
            <a:endCxn id="207" idx="3"/>
          </p:cNvCxnSpPr>
          <p:nvPr/>
        </p:nvCxnSpPr>
        <p:spPr>
          <a:xfrm rot="10800000" flipV="1">
            <a:off x="2048165" y="3857237"/>
            <a:ext cx="625600" cy="427714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384151"/>
            </a:solidFill>
            <a:prstDash val="solid"/>
            <a:tailEnd type="arrow"/>
          </a:ln>
          <a:effectLst/>
        </p:spPr>
      </p:cxnSp>
      <p:cxnSp>
        <p:nvCxnSpPr>
          <p:cNvPr id="254" name="꺾인 연결선 58">
            <a:extLst>
              <a:ext uri="{FF2B5EF4-FFF2-40B4-BE49-F238E27FC236}">
                <a16:creationId xmlns:a16="http://schemas.microsoft.com/office/drawing/2014/main" id="{9CC94BEE-76FD-46BE-8012-9F9E38C9E4E2}"/>
              </a:ext>
            </a:extLst>
          </p:cNvPr>
          <p:cNvCxnSpPr>
            <a:cxnSpLocks/>
            <a:stCxn id="78" idx="1"/>
            <a:endCxn id="204" idx="3"/>
          </p:cNvCxnSpPr>
          <p:nvPr/>
        </p:nvCxnSpPr>
        <p:spPr>
          <a:xfrm rot="10800000">
            <a:off x="2052063" y="3350437"/>
            <a:ext cx="621702" cy="506801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384151"/>
            </a:solidFill>
            <a:prstDash val="solid"/>
            <a:tailEnd type="arrow"/>
          </a:ln>
          <a:effectLst/>
        </p:spPr>
      </p:cxnSp>
      <p:cxnSp>
        <p:nvCxnSpPr>
          <p:cNvPr id="257" name="꺾인 연결선 58">
            <a:extLst>
              <a:ext uri="{FF2B5EF4-FFF2-40B4-BE49-F238E27FC236}">
                <a16:creationId xmlns:a16="http://schemas.microsoft.com/office/drawing/2014/main" id="{34B83701-BB1B-4042-8309-5020CB8040CC}"/>
              </a:ext>
            </a:extLst>
          </p:cNvPr>
          <p:cNvCxnSpPr>
            <a:cxnSpLocks/>
            <a:stCxn id="100" idx="1"/>
            <a:endCxn id="54" idx="3"/>
          </p:cNvCxnSpPr>
          <p:nvPr/>
        </p:nvCxnSpPr>
        <p:spPr>
          <a:xfrm rot="10800000">
            <a:off x="3523884" y="4933015"/>
            <a:ext cx="627055" cy="314277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384151"/>
            </a:solidFill>
            <a:prstDash val="solid"/>
            <a:tailEnd type="arrow"/>
          </a:ln>
          <a:effectLst/>
        </p:spPr>
      </p:cxnSp>
      <p:cxnSp>
        <p:nvCxnSpPr>
          <p:cNvPr id="260" name="꺾인 연결선 58">
            <a:extLst>
              <a:ext uri="{FF2B5EF4-FFF2-40B4-BE49-F238E27FC236}">
                <a16:creationId xmlns:a16="http://schemas.microsoft.com/office/drawing/2014/main" id="{E8AC39E0-9246-4BCB-9F48-6D23B6250394}"/>
              </a:ext>
            </a:extLst>
          </p:cNvPr>
          <p:cNvCxnSpPr>
            <a:cxnSpLocks/>
            <a:stCxn id="100" idx="1"/>
            <a:endCxn id="63" idx="3"/>
          </p:cNvCxnSpPr>
          <p:nvPr/>
        </p:nvCxnSpPr>
        <p:spPr>
          <a:xfrm rot="10800000" flipV="1">
            <a:off x="3524084" y="5247291"/>
            <a:ext cx="626854" cy="626818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384151"/>
            </a:solidFill>
            <a:prstDash val="solid"/>
            <a:tailEnd type="arrow"/>
          </a:ln>
          <a:effectLst/>
        </p:spPr>
      </p:cxn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82E5B81E-B1E4-421E-B15C-060A41CE7DCB}"/>
              </a:ext>
            </a:extLst>
          </p:cNvPr>
          <p:cNvGrpSpPr/>
          <p:nvPr/>
        </p:nvGrpSpPr>
        <p:grpSpPr>
          <a:xfrm>
            <a:off x="5333858" y="2548630"/>
            <a:ext cx="921345" cy="775801"/>
            <a:chOff x="6320078" y="1510438"/>
            <a:chExt cx="921345" cy="775801"/>
          </a:xfrm>
        </p:grpSpPr>
        <p:pic>
          <p:nvPicPr>
            <p:cNvPr id="271" name="Picture 2">
              <a:extLst>
                <a:ext uri="{FF2B5EF4-FFF2-40B4-BE49-F238E27FC236}">
                  <a16:creationId xmlns:a16="http://schemas.microsoft.com/office/drawing/2014/main" id="{5765DD30-26EC-464D-B954-5369938133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1510438"/>
              <a:ext cx="789323" cy="775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2" name="TextBox 19">
              <a:extLst>
                <a:ext uri="{FF2B5EF4-FFF2-40B4-BE49-F238E27FC236}">
                  <a16:creationId xmlns:a16="http://schemas.microsoft.com/office/drawing/2014/main" id="{94259BE5-4316-4BA2-BDC6-B34E76559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0078" y="1796038"/>
              <a:ext cx="92134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탈퇴</a:t>
              </a:r>
            </a:p>
          </p:txBody>
        </p:sp>
      </p:grpSp>
      <p:cxnSp>
        <p:nvCxnSpPr>
          <p:cNvPr id="282" name="꺾인 연결선 58">
            <a:extLst>
              <a:ext uri="{FF2B5EF4-FFF2-40B4-BE49-F238E27FC236}">
                <a16:creationId xmlns:a16="http://schemas.microsoft.com/office/drawing/2014/main" id="{AFD20377-B8A8-4359-9B47-63F1CD670966}"/>
              </a:ext>
            </a:extLst>
          </p:cNvPr>
          <p:cNvCxnSpPr>
            <a:cxnSpLocks/>
            <a:stCxn id="115" idx="0"/>
            <a:endCxn id="272" idx="1"/>
          </p:cNvCxnSpPr>
          <p:nvPr/>
        </p:nvCxnSpPr>
        <p:spPr>
          <a:xfrm rot="5400000" flipH="1" flipV="1">
            <a:off x="4743483" y="2833948"/>
            <a:ext cx="436203" cy="744547"/>
          </a:xfrm>
          <a:prstGeom prst="bentConnector2">
            <a:avLst/>
          </a:prstGeom>
          <a:noFill/>
          <a:ln w="31750" cap="flat" cmpd="sng" algn="ctr">
            <a:solidFill>
              <a:srgbClr val="384151"/>
            </a:solidFill>
            <a:prstDash val="solid"/>
            <a:tailEnd type="arrow"/>
          </a:ln>
          <a:effectLst/>
        </p:spPr>
      </p:cxnSp>
      <p:cxnSp>
        <p:nvCxnSpPr>
          <p:cNvPr id="285" name="꺾인 연결선 58">
            <a:extLst>
              <a:ext uri="{FF2B5EF4-FFF2-40B4-BE49-F238E27FC236}">
                <a16:creationId xmlns:a16="http://schemas.microsoft.com/office/drawing/2014/main" id="{798971F3-5494-43F1-B1E9-30999E22BE88}"/>
              </a:ext>
            </a:extLst>
          </p:cNvPr>
          <p:cNvCxnSpPr>
            <a:cxnSpLocks/>
            <a:stCxn id="271" idx="0"/>
            <a:endCxn id="48" idx="1"/>
          </p:cNvCxnSpPr>
          <p:nvPr/>
        </p:nvCxnSpPr>
        <p:spPr>
          <a:xfrm rot="5400000" flipH="1" flipV="1">
            <a:off x="5985925" y="1967563"/>
            <a:ext cx="375784" cy="786350"/>
          </a:xfrm>
          <a:prstGeom prst="bentConnector2">
            <a:avLst/>
          </a:prstGeom>
          <a:noFill/>
          <a:ln w="31750" cap="flat" cmpd="sng" algn="ctr">
            <a:solidFill>
              <a:srgbClr val="384151"/>
            </a:solidFill>
            <a:prstDash val="solid"/>
            <a:tailEnd type="arrow"/>
          </a:ln>
          <a:effectLst/>
        </p:spPr>
      </p:cxnSp>
      <p:pic>
        <p:nvPicPr>
          <p:cNvPr id="3" name="그래픽 2" descr="퍼즐 조각">
            <a:extLst>
              <a:ext uri="{FF2B5EF4-FFF2-40B4-BE49-F238E27FC236}">
                <a16:creationId xmlns:a16="http://schemas.microsoft.com/office/drawing/2014/main" id="{58DB27ED-0333-4274-827B-F8667F5C5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0006" y="321331"/>
            <a:ext cx="671581" cy="671581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9F960468-EA44-4A16-8ACA-D9535899A8A4}"/>
              </a:ext>
            </a:extLst>
          </p:cNvPr>
          <p:cNvGrpSpPr/>
          <p:nvPr/>
        </p:nvGrpSpPr>
        <p:grpSpPr>
          <a:xfrm>
            <a:off x="2673765" y="3426917"/>
            <a:ext cx="928201" cy="773077"/>
            <a:chOff x="2745042" y="4744199"/>
            <a:chExt cx="928201" cy="773077"/>
          </a:xfrm>
        </p:grpSpPr>
        <p:pic>
          <p:nvPicPr>
            <p:cNvPr id="77" name="Picture 4">
              <a:extLst>
                <a:ext uri="{FF2B5EF4-FFF2-40B4-BE49-F238E27FC236}">
                  <a16:creationId xmlns:a16="http://schemas.microsoft.com/office/drawing/2014/main" id="{B4A1DB25-AE97-41DD-B006-453F600C14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507" y="4744199"/>
              <a:ext cx="786551" cy="773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TextBox 19">
              <a:extLst>
                <a:ext uri="{FF2B5EF4-FFF2-40B4-BE49-F238E27FC236}">
                  <a16:creationId xmlns:a16="http://schemas.microsoft.com/office/drawing/2014/main" id="{69140E5E-B496-4C12-9554-CE8DE75B2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5042" y="5020630"/>
              <a:ext cx="92820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38415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개인계좌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E90603A-BE50-42F6-BFF5-0A15AF7A346C}"/>
              </a:ext>
            </a:extLst>
          </p:cNvPr>
          <p:cNvGrpSpPr/>
          <p:nvPr/>
        </p:nvGrpSpPr>
        <p:grpSpPr>
          <a:xfrm>
            <a:off x="5339314" y="3423753"/>
            <a:ext cx="928201" cy="773077"/>
            <a:chOff x="2745042" y="4744199"/>
            <a:chExt cx="928201" cy="773077"/>
          </a:xfrm>
        </p:grpSpPr>
        <p:pic>
          <p:nvPicPr>
            <p:cNvPr id="89" name="Picture 4">
              <a:extLst>
                <a:ext uri="{FF2B5EF4-FFF2-40B4-BE49-F238E27FC236}">
                  <a16:creationId xmlns:a16="http://schemas.microsoft.com/office/drawing/2014/main" id="{999ACE15-ABAF-46AD-9A69-D705C328D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507" y="4744199"/>
              <a:ext cx="786551" cy="773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19">
              <a:extLst>
                <a:ext uri="{FF2B5EF4-FFF2-40B4-BE49-F238E27FC236}">
                  <a16:creationId xmlns:a16="http://schemas.microsoft.com/office/drawing/2014/main" id="{53F386C8-273A-4A93-80AA-293B45675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5042" y="5020630"/>
              <a:ext cx="92820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38415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공동계좌</a:t>
              </a:r>
            </a:p>
          </p:txBody>
        </p:sp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A454F87-0FB8-440E-BBEB-9506C4DF0995}"/>
              </a:ext>
            </a:extLst>
          </p:cNvPr>
          <p:cNvCxnSpPr>
            <a:cxnSpLocks/>
            <a:stCxn id="90" idx="3"/>
            <a:endCxn id="75" idx="1"/>
          </p:cNvCxnSpPr>
          <p:nvPr/>
        </p:nvCxnSpPr>
        <p:spPr>
          <a:xfrm flipV="1">
            <a:off x="6267515" y="3853961"/>
            <a:ext cx="272605" cy="112"/>
          </a:xfrm>
          <a:prstGeom prst="straightConnector1">
            <a:avLst/>
          </a:prstGeom>
          <a:ln w="31750" cap="sq">
            <a:solidFill>
              <a:srgbClr val="38415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A08519E-1EB8-4FA1-AD37-3A54D688483B}"/>
              </a:ext>
            </a:extLst>
          </p:cNvPr>
          <p:cNvGrpSpPr/>
          <p:nvPr/>
        </p:nvGrpSpPr>
        <p:grpSpPr>
          <a:xfrm>
            <a:off x="4150938" y="4816971"/>
            <a:ext cx="928201" cy="773077"/>
            <a:chOff x="2745042" y="4744199"/>
            <a:chExt cx="928201" cy="773077"/>
          </a:xfrm>
        </p:grpSpPr>
        <p:pic>
          <p:nvPicPr>
            <p:cNvPr id="99" name="Picture 4">
              <a:extLst>
                <a:ext uri="{FF2B5EF4-FFF2-40B4-BE49-F238E27FC236}">
                  <a16:creationId xmlns:a16="http://schemas.microsoft.com/office/drawing/2014/main" id="{F3511A1A-6F36-40E7-844B-8373A99FEE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507" y="4744199"/>
              <a:ext cx="786551" cy="773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0" name="TextBox 19">
              <a:extLst>
                <a:ext uri="{FF2B5EF4-FFF2-40B4-BE49-F238E27FC236}">
                  <a16:creationId xmlns:a16="http://schemas.microsoft.com/office/drawing/2014/main" id="{315C7769-FA87-4D69-9E43-EE968B2C4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5042" y="5020630"/>
              <a:ext cx="92820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38415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관리자</a:t>
              </a: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8A65003-67BC-4265-82E7-162B4120B259}"/>
              </a:ext>
            </a:extLst>
          </p:cNvPr>
          <p:cNvGrpSpPr/>
          <p:nvPr/>
        </p:nvGrpSpPr>
        <p:grpSpPr>
          <a:xfrm>
            <a:off x="4149570" y="3424322"/>
            <a:ext cx="928201" cy="773077"/>
            <a:chOff x="2745042" y="4744199"/>
            <a:chExt cx="928201" cy="773077"/>
          </a:xfrm>
        </p:grpSpPr>
        <p:pic>
          <p:nvPicPr>
            <p:cNvPr id="115" name="Picture 4">
              <a:extLst>
                <a:ext uri="{FF2B5EF4-FFF2-40B4-BE49-F238E27FC236}">
                  <a16:creationId xmlns:a16="http://schemas.microsoft.com/office/drawing/2014/main" id="{B5C7866A-944B-479F-8CA4-018E6D3D1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507" y="4744199"/>
              <a:ext cx="786551" cy="773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" name="TextBox 19">
              <a:extLst>
                <a:ext uri="{FF2B5EF4-FFF2-40B4-BE49-F238E27FC236}">
                  <a16:creationId xmlns:a16="http://schemas.microsoft.com/office/drawing/2014/main" id="{A75371DE-FC04-4A4B-921B-538EF2C18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5042" y="5020630"/>
              <a:ext cx="92820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384151"/>
                  </a:solidFill>
                  <a:latin typeface="넥슨 풋볼고딕 L" panose="020B0303000000000000" pitchFamily="34" charset="-127"/>
                  <a:ea typeface="넥슨 풋볼고딕 L" panose="020B0303000000000000" pitchFamily="34" charset="-127"/>
                </a:rPr>
                <a:t>로그인</a:t>
              </a: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7EA02E7-C027-4CC7-A1DB-6F4E91B41CBE}"/>
              </a:ext>
            </a:extLst>
          </p:cNvPr>
          <p:cNvCxnSpPr>
            <a:cxnSpLocks/>
            <a:stCxn id="100" idx="3"/>
            <a:endCxn id="242" idx="1"/>
          </p:cNvCxnSpPr>
          <p:nvPr/>
        </p:nvCxnSpPr>
        <p:spPr>
          <a:xfrm flipV="1">
            <a:off x="5079139" y="5246120"/>
            <a:ext cx="381833" cy="1171"/>
          </a:xfrm>
          <a:prstGeom prst="straightConnector1">
            <a:avLst/>
          </a:prstGeom>
          <a:ln w="31750" cap="sq">
            <a:solidFill>
              <a:srgbClr val="38415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5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55D076-5097-41A5-B601-29E3F16BB875}"/>
              </a:ext>
            </a:extLst>
          </p:cNvPr>
          <p:cNvSpPr/>
          <p:nvPr/>
        </p:nvSpPr>
        <p:spPr>
          <a:xfrm>
            <a:off x="-8389" y="363984"/>
            <a:ext cx="9914389" cy="591004"/>
          </a:xfrm>
          <a:prstGeom prst="rect">
            <a:avLst/>
          </a:prstGeom>
          <a:solidFill>
            <a:srgbClr val="384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440D648-85A3-469E-9B50-51B11EFB1083}"/>
              </a:ext>
            </a:extLst>
          </p:cNvPr>
          <p:cNvCxnSpPr>
            <a:cxnSpLocks/>
          </p:cNvCxnSpPr>
          <p:nvPr/>
        </p:nvCxnSpPr>
        <p:spPr>
          <a:xfrm>
            <a:off x="-8389" y="6821256"/>
            <a:ext cx="9914389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5AC695"/>
                </a:gs>
                <a:gs pos="69000">
                  <a:srgbClr val="668AA1"/>
                </a:gs>
                <a:gs pos="34000">
                  <a:srgbClr val="63B5C2"/>
                </a:gs>
                <a:gs pos="100000">
                  <a:srgbClr val="2D3D4B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FAC8C313-44BA-4BE0-85F5-0002C3F7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07" y="375782"/>
            <a:ext cx="8839977" cy="55195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기능 소개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B2460F-2DCD-4343-85EE-669BD443929F}"/>
              </a:ext>
            </a:extLst>
          </p:cNvPr>
          <p:cNvSpPr txBox="1"/>
          <p:nvPr/>
        </p:nvSpPr>
        <p:spPr>
          <a:xfrm>
            <a:off x="1137249" y="1252610"/>
            <a:ext cx="127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ko-KR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개선할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204206A-9979-4A85-9206-2BB860BD03EC}"/>
              </a:ext>
            </a:extLst>
          </p:cNvPr>
          <p:cNvCxnSpPr>
            <a:cxnSpLocks/>
          </p:cNvCxnSpPr>
          <p:nvPr/>
        </p:nvCxnSpPr>
        <p:spPr>
          <a:xfrm flipH="1">
            <a:off x="812182" y="1300181"/>
            <a:ext cx="828163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 descr="과녁">
            <a:extLst>
              <a:ext uri="{FF2B5EF4-FFF2-40B4-BE49-F238E27FC236}">
                <a16:creationId xmlns:a16="http://schemas.microsoft.com/office/drawing/2014/main" id="{4B8D03F0-CE54-4ED6-A024-A963EF221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13" y="1278101"/>
            <a:ext cx="264869" cy="264869"/>
          </a:xfrm>
          <a:prstGeom prst="rect">
            <a:avLst/>
          </a:prstGeom>
        </p:spPr>
      </p:pic>
      <p:pic>
        <p:nvPicPr>
          <p:cNvPr id="5" name="그래픽 4" descr="돋보기">
            <a:extLst>
              <a:ext uri="{FF2B5EF4-FFF2-40B4-BE49-F238E27FC236}">
                <a16:creationId xmlns:a16="http://schemas.microsoft.com/office/drawing/2014/main" id="{CDB16B82-9863-4E92-910B-9633DE188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315" y="345196"/>
            <a:ext cx="591004" cy="59100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5907FD8-D3E4-41F5-B045-45EFDA15D3E8}"/>
              </a:ext>
            </a:extLst>
          </p:cNvPr>
          <p:cNvGrpSpPr/>
          <p:nvPr/>
        </p:nvGrpSpPr>
        <p:grpSpPr>
          <a:xfrm>
            <a:off x="922653" y="1985413"/>
            <a:ext cx="1726164" cy="3778161"/>
            <a:chOff x="4220545" y="2081463"/>
            <a:chExt cx="1726164" cy="3778161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225626B9-4D4D-4992-ADC5-41DAC455C3ED}"/>
                </a:ext>
              </a:extLst>
            </p:cNvPr>
            <p:cNvSpPr/>
            <p:nvPr/>
          </p:nvSpPr>
          <p:spPr>
            <a:xfrm>
              <a:off x="4593772" y="2081463"/>
              <a:ext cx="1026366" cy="830425"/>
            </a:xfrm>
            <a:prstGeom prst="roundRect">
              <a:avLst/>
            </a:prstGeom>
            <a:noFill/>
            <a:ln w="57150">
              <a:solidFill>
                <a:srgbClr val="278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화살표: 아래쪽 44">
              <a:extLst>
                <a:ext uri="{FF2B5EF4-FFF2-40B4-BE49-F238E27FC236}">
                  <a16:creationId xmlns:a16="http://schemas.microsoft.com/office/drawing/2014/main" id="{2879EEE6-0CBC-4A24-AF61-662841101BF0}"/>
                </a:ext>
              </a:extLst>
            </p:cNvPr>
            <p:cNvSpPr/>
            <p:nvPr/>
          </p:nvSpPr>
          <p:spPr>
            <a:xfrm>
              <a:off x="4943669" y="2892489"/>
              <a:ext cx="326572" cy="345232"/>
            </a:xfrm>
            <a:prstGeom prst="downArrow">
              <a:avLst/>
            </a:prstGeom>
            <a:solidFill>
              <a:srgbClr val="278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C574746-8260-44EA-8AFD-145BF92136B3}"/>
                </a:ext>
              </a:extLst>
            </p:cNvPr>
            <p:cNvSpPr/>
            <p:nvPr/>
          </p:nvSpPr>
          <p:spPr>
            <a:xfrm>
              <a:off x="4220546" y="3237722"/>
              <a:ext cx="1726163" cy="457546"/>
            </a:xfrm>
            <a:prstGeom prst="rect">
              <a:avLst/>
            </a:prstGeom>
            <a:solidFill>
              <a:srgbClr val="278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257BDA-C716-4404-81E8-0826C1785F6F}"/>
                </a:ext>
              </a:extLst>
            </p:cNvPr>
            <p:cNvSpPr/>
            <p:nvPr/>
          </p:nvSpPr>
          <p:spPr>
            <a:xfrm>
              <a:off x="4220545" y="3713929"/>
              <a:ext cx="1726163" cy="2145695"/>
            </a:xfrm>
            <a:prstGeom prst="rect">
              <a:avLst/>
            </a:prstGeom>
            <a:solidFill>
              <a:srgbClr val="278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8D3BE24-2427-473D-927B-B2C1A66F6C0E}"/>
              </a:ext>
            </a:extLst>
          </p:cNvPr>
          <p:cNvGrpSpPr/>
          <p:nvPr/>
        </p:nvGrpSpPr>
        <p:grpSpPr>
          <a:xfrm>
            <a:off x="3026706" y="1985412"/>
            <a:ext cx="1726164" cy="3778162"/>
            <a:chOff x="4220545" y="2081462"/>
            <a:chExt cx="1726164" cy="3778162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7922CDB6-BAC4-4BD5-A0DB-ABABFDED7A64}"/>
                </a:ext>
              </a:extLst>
            </p:cNvPr>
            <p:cNvSpPr/>
            <p:nvPr/>
          </p:nvSpPr>
          <p:spPr>
            <a:xfrm>
              <a:off x="4570443" y="2081462"/>
              <a:ext cx="1026366" cy="830425"/>
            </a:xfrm>
            <a:prstGeom prst="roundRect">
              <a:avLst/>
            </a:prstGeom>
            <a:noFill/>
            <a:ln w="57150">
              <a:solidFill>
                <a:srgbClr val="278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아래쪽 53">
              <a:extLst>
                <a:ext uri="{FF2B5EF4-FFF2-40B4-BE49-F238E27FC236}">
                  <a16:creationId xmlns:a16="http://schemas.microsoft.com/office/drawing/2014/main" id="{6BABDDF0-D720-4730-A659-2BDF3AC2E99A}"/>
                </a:ext>
              </a:extLst>
            </p:cNvPr>
            <p:cNvSpPr/>
            <p:nvPr/>
          </p:nvSpPr>
          <p:spPr>
            <a:xfrm>
              <a:off x="4934338" y="2892489"/>
              <a:ext cx="326572" cy="345232"/>
            </a:xfrm>
            <a:prstGeom prst="downArrow">
              <a:avLst/>
            </a:prstGeom>
            <a:solidFill>
              <a:srgbClr val="278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1D3E05D-7752-4210-8976-AE4F4AC91E0B}"/>
                </a:ext>
              </a:extLst>
            </p:cNvPr>
            <p:cNvSpPr/>
            <p:nvPr/>
          </p:nvSpPr>
          <p:spPr>
            <a:xfrm>
              <a:off x="4220546" y="3237722"/>
              <a:ext cx="1726163" cy="457546"/>
            </a:xfrm>
            <a:prstGeom prst="rect">
              <a:avLst/>
            </a:prstGeom>
            <a:solidFill>
              <a:srgbClr val="278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1B97045-8B04-4B2C-A0C9-3C38B6658BD2}"/>
                </a:ext>
              </a:extLst>
            </p:cNvPr>
            <p:cNvSpPr/>
            <p:nvPr/>
          </p:nvSpPr>
          <p:spPr>
            <a:xfrm>
              <a:off x="4220545" y="3713929"/>
              <a:ext cx="1726163" cy="2145695"/>
            </a:xfrm>
            <a:prstGeom prst="rect">
              <a:avLst/>
            </a:prstGeom>
            <a:solidFill>
              <a:srgbClr val="278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137BABE-09C8-4237-A3F9-587A57A32EAF}"/>
              </a:ext>
            </a:extLst>
          </p:cNvPr>
          <p:cNvGrpSpPr/>
          <p:nvPr/>
        </p:nvGrpSpPr>
        <p:grpSpPr>
          <a:xfrm>
            <a:off x="5158753" y="1954675"/>
            <a:ext cx="1726164" cy="3781644"/>
            <a:chOff x="4220545" y="2077980"/>
            <a:chExt cx="1726164" cy="3781644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FA867A6-C92A-4574-8961-C646EEFEADA4}"/>
                </a:ext>
              </a:extLst>
            </p:cNvPr>
            <p:cNvSpPr/>
            <p:nvPr/>
          </p:nvSpPr>
          <p:spPr>
            <a:xfrm>
              <a:off x="4584442" y="2077980"/>
              <a:ext cx="1026366" cy="830425"/>
            </a:xfrm>
            <a:prstGeom prst="roundRect">
              <a:avLst/>
            </a:prstGeom>
            <a:noFill/>
            <a:ln w="57150">
              <a:solidFill>
                <a:srgbClr val="278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화살표: 아래쪽 58">
              <a:extLst>
                <a:ext uri="{FF2B5EF4-FFF2-40B4-BE49-F238E27FC236}">
                  <a16:creationId xmlns:a16="http://schemas.microsoft.com/office/drawing/2014/main" id="{E1918852-F271-4B29-AAA9-07DC7A128CBD}"/>
                </a:ext>
              </a:extLst>
            </p:cNvPr>
            <p:cNvSpPr/>
            <p:nvPr/>
          </p:nvSpPr>
          <p:spPr>
            <a:xfrm>
              <a:off x="4934338" y="2892489"/>
              <a:ext cx="326572" cy="345232"/>
            </a:xfrm>
            <a:prstGeom prst="downArrow">
              <a:avLst/>
            </a:prstGeom>
            <a:solidFill>
              <a:srgbClr val="278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C9F8B28-350E-4D14-B4F8-2DD0FAC2B5B7}"/>
                </a:ext>
              </a:extLst>
            </p:cNvPr>
            <p:cNvSpPr/>
            <p:nvPr/>
          </p:nvSpPr>
          <p:spPr>
            <a:xfrm>
              <a:off x="4220546" y="3237722"/>
              <a:ext cx="1726163" cy="457546"/>
            </a:xfrm>
            <a:prstGeom prst="rect">
              <a:avLst/>
            </a:prstGeom>
            <a:solidFill>
              <a:srgbClr val="278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F8DC826-10FE-4E8B-8163-A5EB7A112CAF}"/>
                </a:ext>
              </a:extLst>
            </p:cNvPr>
            <p:cNvSpPr/>
            <p:nvPr/>
          </p:nvSpPr>
          <p:spPr>
            <a:xfrm>
              <a:off x="4220545" y="3713929"/>
              <a:ext cx="1726163" cy="2145695"/>
            </a:xfrm>
            <a:prstGeom prst="rect">
              <a:avLst/>
            </a:prstGeom>
            <a:solidFill>
              <a:srgbClr val="278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내용 개체 틀 9">
            <a:extLst>
              <a:ext uri="{FF2B5EF4-FFF2-40B4-BE49-F238E27FC236}">
                <a16:creationId xmlns:a16="http://schemas.microsoft.com/office/drawing/2014/main" id="{2E88D975-A1CD-40B9-AF0F-1A570C91EA6F}"/>
              </a:ext>
            </a:extLst>
          </p:cNvPr>
          <p:cNvSpPr txBox="1">
            <a:spLocks/>
          </p:cNvSpPr>
          <p:nvPr/>
        </p:nvSpPr>
        <p:spPr>
          <a:xfrm>
            <a:off x="1319203" y="3060739"/>
            <a:ext cx="933061" cy="59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DB</a:t>
            </a:r>
          </a:p>
        </p:txBody>
      </p:sp>
      <p:pic>
        <p:nvPicPr>
          <p:cNvPr id="1026" name="Picture 2" descr="ORACLEì ëí ì´ë¯¸ì§ ê²ìê²°ê³¼">
            <a:extLst>
              <a:ext uri="{FF2B5EF4-FFF2-40B4-BE49-F238E27FC236}">
                <a16:creationId xmlns:a16="http://schemas.microsoft.com/office/drawing/2014/main" id="{274D5FCF-C2CF-4BF9-8F93-956967712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52" y="2142769"/>
            <a:ext cx="933568" cy="7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내용 개체 틀 9">
            <a:extLst>
              <a:ext uri="{FF2B5EF4-FFF2-40B4-BE49-F238E27FC236}">
                <a16:creationId xmlns:a16="http://schemas.microsoft.com/office/drawing/2014/main" id="{C618A148-46FC-4C0C-9107-DAB50BE4D027}"/>
              </a:ext>
            </a:extLst>
          </p:cNvPr>
          <p:cNvSpPr txBox="1">
            <a:spLocks/>
          </p:cNvSpPr>
          <p:nvPr/>
        </p:nvSpPr>
        <p:spPr>
          <a:xfrm>
            <a:off x="3335543" y="3015035"/>
            <a:ext cx="1098842" cy="486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swing</a:t>
            </a:r>
          </a:p>
        </p:txBody>
      </p:sp>
      <p:pic>
        <p:nvPicPr>
          <p:cNvPr id="1036" name="Picture 12" descr="chart iconì ëí ì´ë¯¸ì§ ê²ìê²°ê³¼">
            <a:extLst>
              <a:ext uri="{FF2B5EF4-FFF2-40B4-BE49-F238E27FC236}">
                <a16:creationId xmlns:a16="http://schemas.microsoft.com/office/drawing/2014/main" id="{57B4E969-C043-49A1-B656-0013C2B40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84" y="1991530"/>
            <a:ext cx="743695" cy="75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ava swing iconì ëí ì´ë¯¸ì§ ê²ìê²°ê³¼">
            <a:extLst>
              <a:ext uri="{FF2B5EF4-FFF2-40B4-BE49-F238E27FC236}">
                <a16:creationId xmlns:a16="http://schemas.microsoft.com/office/drawing/2014/main" id="{2CBA5BF7-9935-40AE-BB17-A4FC4CE1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95" y="2078848"/>
            <a:ext cx="956170" cy="58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내용 개체 틀 9">
            <a:extLst>
              <a:ext uri="{FF2B5EF4-FFF2-40B4-BE49-F238E27FC236}">
                <a16:creationId xmlns:a16="http://schemas.microsoft.com/office/drawing/2014/main" id="{EC672E92-B95C-4DD9-B62D-73F45BB73A9F}"/>
              </a:ext>
            </a:extLst>
          </p:cNvPr>
          <p:cNvSpPr txBox="1">
            <a:spLocks/>
          </p:cNvSpPr>
          <p:nvPr/>
        </p:nvSpPr>
        <p:spPr>
          <a:xfrm>
            <a:off x="5549552" y="3028718"/>
            <a:ext cx="933061" cy="597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chart</a:t>
            </a:r>
          </a:p>
        </p:txBody>
      </p:sp>
      <p:sp>
        <p:nvSpPr>
          <p:cNvPr id="73" name="내용 개체 틀 9">
            <a:extLst>
              <a:ext uri="{FF2B5EF4-FFF2-40B4-BE49-F238E27FC236}">
                <a16:creationId xmlns:a16="http://schemas.microsoft.com/office/drawing/2014/main" id="{E9E2FDB2-23D6-4BEB-85A5-B7DBE3E2DA57}"/>
              </a:ext>
            </a:extLst>
          </p:cNvPr>
          <p:cNvSpPr txBox="1">
            <a:spLocks/>
          </p:cNvSpPr>
          <p:nvPr/>
        </p:nvSpPr>
        <p:spPr>
          <a:xfrm>
            <a:off x="976138" y="3658440"/>
            <a:ext cx="1644684" cy="2077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DB</a:t>
            </a:r>
            <a:r>
              <a:rPr lang="ko-KR" altLang="en-US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를 이용하여 회원 정보와 회원가입</a:t>
            </a: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로그인</a:t>
            </a: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계좌이체</a:t>
            </a: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상세 보기 등  기능을 구현</a:t>
            </a: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.</a:t>
            </a:r>
          </a:p>
        </p:txBody>
      </p:sp>
      <p:sp>
        <p:nvSpPr>
          <p:cNvPr id="75" name="내용 개체 틀 9">
            <a:extLst>
              <a:ext uri="{FF2B5EF4-FFF2-40B4-BE49-F238E27FC236}">
                <a16:creationId xmlns:a16="http://schemas.microsoft.com/office/drawing/2014/main" id="{7F0234DF-F81F-43E1-B46B-97B25D0D010D}"/>
              </a:ext>
            </a:extLst>
          </p:cNvPr>
          <p:cNvSpPr txBox="1">
            <a:spLocks/>
          </p:cNvSpPr>
          <p:nvPr/>
        </p:nvSpPr>
        <p:spPr>
          <a:xfrm>
            <a:off x="3062622" y="3651786"/>
            <a:ext cx="1644684" cy="2077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SWING</a:t>
            </a:r>
            <a:r>
              <a:rPr lang="ko-KR" altLang="en-US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을 이용한 </a:t>
            </a:r>
            <a:r>
              <a:rPr lang="en-US" altLang="ko-KR" sz="1400" dirty="0" err="1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Jtable</a:t>
            </a: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버튼  등</a:t>
            </a: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     </a:t>
            </a:r>
            <a:r>
              <a:rPr lang="ko-KR" altLang="en-US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디자인 구현</a:t>
            </a: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.</a:t>
            </a:r>
          </a:p>
        </p:txBody>
      </p:sp>
      <p:sp>
        <p:nvSpPr>
          <p:cNvPr id="76" name="내용 개체 틀 9">
            <a:extLst>
              <a:ext uri="{FF2B5EF4-FFF2-40B4-BE49-F238E27FC236}">
                <a16:creationId xmlns:a16="http://schemas.microsoft.com/office/drawing/2014/main" id="{897D186A-DE63-471D-A20A-D329CBFE5551}"/>
              </a:ext>
            </a:extLst>
          </p:cNvPr>
          <p:cNvSpPr txBox="1">
            <a:spLocks/>
          </p:cNvSpPr>
          <p:nvPr/>
        </p:nvSpPr>
        <p:spPr>
          <a:xfrm>
            <a:off x="5213489" y="3645161"/>
            <a:ext cx="1644684" cy="2077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계좌 상세보기에 구글 차트를 연동하여 계좌 이용 내역을 편리하게 볼 수 있음</a:t>
            </a: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8DBF0F1-3097-48AA-9B35-61F0A14C9E55}"/>
              </a:ext>
            </a:extLst>
          </p:cNvPr>
          <p:cNvGrpSpPr/>
          <p:nvPr/>
        </p:nvGrpSpPr>
        <p:grpSpPr>
          <a:xfrm>
            <a:off x="7280384" y="1948021"/>
            <a:ext cx="1726164" cy="3781644"/>
            <a:chOff x="4220545" y="2077980"/>
            <a:chExt cx="1726164" cy="3781644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46B5171E-F2EB-4417-85D4-F26D3894CAAD}"/>
                </a:ext>
              </a:extLst>
            </p:cNvPr>
            <p:cNvSpPr/>
            <p:nvPr/>
          </p:nvSpPr>
          <p:spPr>
            <a:xfrm>
              <a:off x="4584442" y="2077980"/>
              <a:ext cx="1026366" cy="830425"/>
            </a:xfrm>
            <a:prstGeom prst="roundRect">
              <a:avLst/>
            </a:prstGeom>
            <a:noFill/>
            <a:ln w="57150">
              <a:solidFill>
                <a:srgbClr val="278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화살표: 아래쪽 78">
              <a:extLst>
                <a:ext uri="{FF2B5EF4-FFF2-40B4-BE49-F238E27FC236}">
                  <a16:creationId xmlns:a16="http://schemas.microsoft.com/office/drawing/2014/main" id="{7A3AFA39-BB60-40F0-B8B9-BF827937D934}"/>
                </a:ext>
              </a:extLst>
            </p:cNvPr>
            <p:cNvSpPr/>
            <p:nvPr/>
          </p:nvSpPr>
          <p:spPr>
            <a:xfrm>
              <a:off x="4934338" y="2892489"/>
              <a:ext cx="326572" cy="345232"/>
            </a:xfrm>
            <a:prstGeom prst="downArrow">
              <a:avLst/>
            </a:prstGeom>
            <a:solidFill>
              <a:srgbClr val="278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AB29519-3FAB-4CAE-BE2A-5942CBA04B64}"/>
                </a:ext>
              </a:extLst>
            </p:cNvPr>
            <p:cNvSpPr/>
            <p:nvPr/>
          </p:nvSpPr>
          <p:spPr>
            <a:xfrm>
              <a:off x="4220546" y="3237722"/>
              <a:ext cx="1726163" cy="457546"/>
            </a:xfrm>
            <a:prstGeom prst="rect">
              <a:avLst/>
            </a:prstGeom>
            <a:solidFill>
              <a:srgbClr val="278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048AC4F-EC1B-4A06-B5B9-35E96783C1AF}"/>
                </a:ext>
              </a:extLst>
            </p:cNvPr>
            <p:cNvSpPr/>
            <p:nvPr/>
          </p:nvSpPr>
          <p:spPr>
            <a:xfrm>
              <a:off x="4220545" y="3713929"/>
              <a:ext cx="1726163" cy="2145695"/>
            </a:xfrm>
            <a:prstGeom prst="rect">
              <a:avLst/>
            </a:prstGeom>
            <a:solidFill>
              <a:srgbClr val="278D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40" name="Picture 16" descr="network iconì ëí ì´ë¯¸ì§ ê²ìê²°ê³¼">
            <a:extLst>
              <a:ext uri="{FF2B5EF4-FFF2-40B4-BE49-F238E27FC236}">
                <a16:creationId xmlns:a16="http://schemas.microsoft.com/office/drawing/2014/main" id="{84B6F054-7481-4EF4-8D6F-FD0DBC592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872" y="2006520"/>
            <a:ext cx="651656" cy="72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내용 개체 틀 9">
            <a:extLst>
              <a:ext uri="{FF2B5EF4-FFF2-40B4-BE49-F238E27FC236}">
                <a16:creationId xmlns:a16="http://schemas.microsoft.com/office/drawing/2014/main" id="{D320C8E3-C5DC-4531-8CCB-F8095B51F1C4}"/>
              </a:ext>
            </a:extLst>
          </p:cNvPr>
          <p:cNvSpPr txBox="1">
            <a:spLocks/>
          </p:cNvSpPr>
          <p:nvPr/>
        </p:nvSpPr>
        <p:spPr>
          <a:xfrm>
            <a:off x="7410268" y="3007117"/>
            <a:ext cx="1490864" cy="59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network</a:t>
            </a:r>
          </a:p>
        </p:txBody>
      </p:sp>
      <p:sp>
        <p:nvSpPr>
          <p:cNvPr id="85" name="내용 개체 틀 9">
            <a:extLst>
              <a:ext uri="{FF2B5EF4-FFF2-40B4-BE49-F238E27FC236}">
                <a16:creationId xmlns:a16="http://schemas.microsoft.com/office/drawing/2014/main" id="{B68CB265-1CB0-4D82-94D0-C829AE1EC3E1}"/>
              </a:ext>
            </a:extLst>
          </p:cNvPr>
          <p:cNvSpPr txBox="1">
            <a:spLocks/>
          </p:cNvSpPr>
          <p:nvPr/>
        </p:nvSpPr>
        <p:spPr>
          <a:xfrm>
            <a:off x="7321123" y="3619194"/>
            <a:ext cx="1644684" cy="2077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네트워크 연결을 통해 공동계좌로 연결된 두 계정 간의 메시지 </a:t>
            </a: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   </a:t>
            </a:r>
            <a:r>
              <a:rPr lang="ko-KR" altLang="en-US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알림 기능 구현</a:t>
            </a:r>
            <a:r>
              <a:rPr lang="en-US" altLang="ko-KR" sz="1400" dirty="0">
                <a:solidFill>
                  <a:schemeClr val="bg1"/>
                </a:solidFill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836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4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중괄호 9">
            <a:extLst>
              <a:ext uri="{FF2B5EF4-FFF2-40B4-BE49-F238E27FC236}">
                <a16:creationId xmlns:a16="http://schemas.microsoft.com/office/drawing/2014/main" id="{B0F45660-E9DE-49BD-9539-E42E3017DAB2}"/>
              </a:ext>
            </a:extLst>
          </p:cNvPr>
          <p:cNvSpPr/>
          <p:nvPr/>
        </p:nvSpPr>
        <p:spPr>
          <a:xfrm>
            <a:off x="2281052" y="1854197"/>
            <a:ext cx="5343896" cy="3149606"/>
          </a:xfrm>
          <a:prstGeom prst="bracePair">
            <a:avLst>
              <a:gd name="adj" fmla="val 10398"/>
            </a:avLst>
          </a:prstGeom>
          <a:ln w="98425" cap="sq">
            <a:solidFill>
              <a:srgbClr val="FFC000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55243-0033-4805-927E-D9F5BA1997D6}"/>
              </a:ext>
            </a:extLst>
          </p:cNvPr>
          <p:cNvSpPr txBox="1"/>
          <p:nvPr/>
        </p:nvSpPr>
        <p:spPr>
          <a:xfrm>
            <a:off x="1506481" y="1268129"/>
            <a:ext cx="77457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ko-KR" altLang="en-US" sz="13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5E1FC-A90C-4CE6-B23E-5CF3891574E2}"/>
              </a:ext>
            </a:extLst>
          </p:cNvPr>
          <p:cNvSpPr txBox="1"/>
          <p:nvPr/>
        </p:nvSpPr>
        <p:spPr>
          <a:xfrm>
            <a:off x="7624948" y="4188077"/>
            <a:ext cx="77457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ko-KR" altLang="en-US" sz="13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D947BC-28BC-4C6E-8376-7B3F4654C944}"/>
              </a:ext>
            </a:extLst>
          </p:cNvPr>
          <p:cNvSpPr/>
          <p:nvPr/>
        </p:nvSpPr>
        <p:spPr>
          <a:xfrm>
            <a:off x="5708415" y="2467657"/>
            <a:ext cx="119295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2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동영상</a:t>
            </a:r>
            <a:endParaRPr lang="en-US" altLang="ko-KR" sz="32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  <a:p>
            <a:pPr algn="r"/>
            <a:r>
              <a:rPr lang="ko-KR" altLang="en-US" sz="32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 시연</a:t>
            </a:r>
            <a:endParaRPr lang="en-US" altLang="ko-KR" sz="32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D7C46267-60FB-494D-90DE-9FE06566993A}"/>
              </a:ext>
            </a:extLst>
          </p:cNvPr>
          <p:cNvSpPr txBox="1">
            <a:spLocks/>
          </p:cNvSpPr>
          <p:nvPr/>
        </p:nvSpPr>
        <p:spPr>
          <a:xfrm>
            <a:off x="3047999" y="3728178"/>
            <a:ext cx="3821605" cy="1020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MONEYSIGNAL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 프로그램 </a:t>
            </a:r>
            <a:endParaRPr lang="en-US" altLang="ko-KR" sz="15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  <a:p>
            <a:pPr marL="0" indent="0" algn="r">
              <a:buNone/>
            </a:pP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프로그램에 대한 </a:t>
            </a:r>
            <a:r>
              <a:rPr lang="ko-KR" altLang="en-US" sz="1500" b="1" u="sng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기능과 사용</a:t>
            </a:r>
            <a:endParaRPr lang="en-US" altLang="ko-KR" sz="1500" b="1" u="sng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  <a:p>
            <a:pPr marL="0" indent="0" algn="r">
              <a:buNone/>
            </a:pPr>
            <a:r>
              <a:rPr lang="ko-KR" altLang="en-US" sz="1500" b="1" u="sng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실행 과정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에 관한 내용을 담았습니다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.</a:t>
            </a:r>
          </a:p>
        </p:txBody>
      </p:sp>
      <p:pic>
        <p:nvPicPr>
          <p:cNvPr id="12" name="그래픽 11" descr="톱니바퀴">
            <a:extLst>
              <a:ext uri="{FF2B5EF4-FFF2-40B4-BE49-F238E27FC236}">
                <a16:creationId xmlns:a16="http://schemas.microsoft.com/office/drawing/2014/main" id="{D0E040F9-B480-4E6A-BA19-1729BC935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9414" y="2135879"/>
            <a:ext cx="1338773" cy="13387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래픽 16" descr="단일 톱니바퀴">
            <a:extLst>
              <a:ext uri="{FF2B5EF4-FFF2-40B4-BE49-F238E27FC236}">
                <a16:creationId xmlns:a16="http://schemas.microsoft.com/office/drawing/2014/main" id="{27D2F587-32D6-4251-974A-E4511DBE1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477" y="2620914"/>
            <a:ext cx="1217066" cy="12170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사각형: 둥근 모서리 3">
            <a:hlinkClick r:id="rId6" action="ppaction://hlinkfile"/>
            <a:extLst>
              <a:ext uri="{FF2B5EF4-FFF2-40B4-BE49-F238E27FC236}">
                <a16:creationId xmlns:a16="http://schemas.microsoft.com/office/drawing/2014/main" id="{5B8A2449-D9FF-43ED-98FE-2CEAEC51B6D5}"/>
              </a:ext>
            </a:extLst>
          </p:cNvPr>
          <p:cNvSpPr/>
          <p:nvPr/>
        </p:nvSpPr>
        <p:spPr>
          <a:xfrm>
            <a:off x="-1945511" y="6622909"/>
            <a:ext cx="13797022" cy="83800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05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rgbClr val="5AC69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245</Words>
  <Application>Microsoft Office PowerPoint</Application>
  <PresentationFormat>A4 용지(210x297mm)</PresentationFormat>
  <Paragraphs>108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12롯데마트드림Bold</vt:lpstr>
      <vt:lpstr>Adobe Fangsong Std R</vt:lpstr>
      <vt:lpstr>넥슨 풋볼고딕 L</vt:lpstr>
      <vt:lpstr>맑은 고딕</vt:lpstr>
      <vt:lpstr>Archive</vt:lpstr>
      <vt:lpstr>Arial</vt:lpstr>
      <vt:lpstr>Calibri</vt:lpstr>
      <vt:lpstr>Calibri Light</vt:lpstr>
      <vt:lpstr>Trench</vt:lpstr>
      <vt:lpstr>Office 테마</vt:lpstr>
      <vt:lpstr>LOVEACTUALLY</vt:lpstr>
      <vt:lpstr>PowerPoint 프레젠테이션</vt:lpstr>
      <vt:lpstr>PowerPoint 프레젠테이션</vt:lpstr>
      <vt:lpstr> 배경</vt:lpstr>
      <vt:lpstr>PowerPoint 프레젠테이션</vt:lpstr>
      <vt:lpstr>PowerPoint 프레젠테이션</vt:lpstr>
      <vt:lpstr>PowerPoint 프레젠테이션</vt:lpstr>
      <vt:lpstr> 기능 소개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LOVEACTUALLY</dc:title>
  <dc:creator>Playdata</dc:creator>
  <cp:lastModifiedBy>정연미</cp:lastModifiedBy>
  <cp:revision>28</cp:revision>
  <dcterms:created xsi:type="dcterms:W3CDTF">2019-05-20T02:15:28Z</dcterms:created>
  <dcterms:modified xsi:type="dcterms:W3CDTF">2019-09-25T06:50:17Z</dcterms:modified>
</cp:coreProperties>
</file>