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784" r:id="rId2"/>
    <p:sldMasterId id="2147483746" r:id="rId3"/>
  </p:sldMasterIdLst>
  <p:notesMasterIdLst>
    <p:notesMasterId r:id="rId21"/>
  </p:notesMasterIdLst>
  <p:sldIdLst>
    <p:sldId id="298" r:id="rId4"/>
    <p:sldId id="301" r:id="rId5"/>
    <p:sldId id="387" r:id="rId6"/>
    <p:sldId id="351" r:id="rId7"/>
    <p:sldId id="379" r:id="rId8"/>
    <p:sldId id="381" r:id="rId9"/>
    <p:sldId id="367" r:id="rId10"/>
    <p:sldId id="384" r:id="rId11"/>
    <p:sldId id="385" r:id="rId12"/>
    <p:sldId id="382" r:id="rId13"/>
    <p:sldId id="383" r:id="rId14"/>
    <p:sldId id="368" r:id="rId15"/>
    <p:sldId id="366" r:id="rId16"/>
    <p:sldId id="372" r:id="rId17"/>
    <p:sldId id="373" r:id="rId18"/>
    <p:sldId id="386" r:id="rId19"/>
    <p:sldId id="354" r:id="rId20"/>
  </p:sldIdLst>
  <p:sldSz cx="12192000" cy="6858000"/>
  <p:notesSz cx="6797675" cy="9926638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54A"/>
    <a:srgbClr val="EC6084"/>
    <a:srgbClr val="9F358B"/>
    <a:srgbClr val="2699D6"/>
    <a:srgbClr val="824D9D"/>
    <a:srgbClr val="D3D800"/>
    <a:srgbClr val="009640"/>
    <a:srgbClr val="EC6090"/>
    <a:srgbClr val="E63323"/>
    <a:srgbClr val="FFD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95" autoAdjust="0"/>
    <p:restoredTop sz="94660"/>
  </p:normalViewPr>
  <p:slideViewPr>
    <p:cSldViewPr>
      <p:cViewPr varScale="1">
        <p:scale>
          <a:sx n="108" d="100"/>
          <a:sy n="108" d="100"/>
        </p:scale>
        <p:origin x="114" y="1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D66E2-EBC5-4826-85E1-63E9EC1122F9}" type="datetimeFigureOut">
              <a:rPr lang="sk-SK" smtClean="0"/>
              <a:t>30. 3. 2023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74089-5982-4946-B5DF-A564D24159F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416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/>
          <p:cNvSpPr>
            <a:spLocks noGrp="1"/>
          </p:cNvSpPr>
          <p:nvPr>
            <p:ph type="ctrTitle" hasCustomPrompt="1"/>
          </p:nvPr>
        </p:nvSpPr>
        <p:spPr>
          <a:xfrm>
            <a:off x="1200000" y="336001"/>
            <a:ext cx="10176587" cy="672075"/>
          </a:xfrm>
        </p:spPr>
        <p:txBody>
          <a:bodyPr lIns="0" tIns="0" rIns="0" bIns="0" anchor="t">
            <a:normAutofit/>
          </a:bodyPr>
          <a:lstStyle>
            <a:lvl1pPr algn="l">
              <a:lnSpc>
                <a:spcPct val="90000"/>
              </a:lnSpc>
              <a:defRPr sz="3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pl-PL" dirty="0"/>
              <a:t>Nadpis</a:t>
            </a:r>
            <a:endParaRPr lang="sk-SK" dirty="0"/>
          </a:p>
        </p:txBody>
      </p:sp>
      <p:sp>
        <p:nvSpPr>
          <p:cNvPr id="10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200000" y="1220756"/>
            <a:ext cx="10176587" cy="4800533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rgbClr val="5C5A5A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3060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ná strana - Variant 2"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dpis 1"/>
          <p:cNvSpPr>
            <a:spLocks noGrp="1"/>
          </p:cNvSpPr>
          <p:nvPr>
            <p:ph type="ctrTitle" hasCustomPrompt="1"/>
          </p:nvPr>
        </p:nvSpPr>
        <p:spPr>
          <a:xfrm>
            <a:off x="1295467" y="3713600"/>
            <a:ext cx="7680853" cy="1659616"/>
          </a:xfrm>
        </p:spPr>
        <p:txBody>
          <a:bodyPr lIns="0" tIns="0" rIns="0" bIns="0" anchor="t">
            <a:normAutofit/>
          </a:bodyPr>
          <a:lstStyle>
            <a:lvl1pPr algn="l">
              <a:lnSpc>
                <a:spcPct val="80000"/>
              </a:lnSpc>
              <a:defRPr sz="4000" b="1">
                <a:latin typeface="+mj-lt"/>
              </a:defRPr>
            </a:lvl1pPr>
          </a:lstStyle>
          <a:p>
            <a:r>
              <a:rPr lang="cs-CZ" dirty="0"/>
              <a:t>Názov prezentácie – druhý variant</a:t>
            </a:r>
            <a:endParaRPr lang="sk-SK" dirty="0"/>
          </a:p>
        </p:txBody>
      </p:sp>
      <p:sp>
        <p:nvSpPr>
          <p:cNvPr id="8" name="Zástupný symbol pro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1295468" y="5445224"/>
            <a:ext cx="7680853" cy="28803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 b="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cs-CZ" dirty="0" err="1"/>
              <a:t>Meno</a:t>
            </a:r>
            <a:r>
              <a:rPr lang="cs-CZ" dirty="0"/>
              <a:t> </a:t>
            </a:r>
            <a:r>
              <a:rPr lang="cs-CZ" dirty="0" err="1"/>
              <a:t>Priezvisko</a:t>
            </a:r>
            <a:r>
              <a:rPr lang="cs-CZ" dirty="0"/>
              <a:t>, </a:t>
            </a:r>
            <a:r>
              <a:rPr lang="cs-CZ" dirty="0" err="1"/>
              <a:t>pozícia</a:t>
            </a:r>
            <a:endParaRPr lang="sk-SK" dirty="0"/>
          </a:p>
        </p:txBody>
      </p:sp>
      <p:sp>
        <p:nvSpPr>
          <p:cNvPr id="4" name="Zástupný symbol pro text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68" y="5708497"/>
            <a:ext cx="7680853" cy="28803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 b="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</a:t>
            </a:r>
            <a:r>
              <a:rPr lang="sk-SK" dirty="0" err="1"/>
              <a:t>átum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0131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-Odráž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symbol pro obsah 2"/>
          <p:cNvSpPr>
            <a:spLocks noGrp="1"/>
          </p:cNvSpPr>
          <p:nvPr>
            <p:ph sz="quarter" idx="14" hasCustomPrompt="1"/>
          </p:nvPr>
        </p:nvSpPr>
        <p:spPr>
          <a:xfrm>
            <a:off x="1200000" y="1220757"/>
            <a:ext cx="10272597" cy="4800533"/>
          </a:xfrm>
        </p:spPr>
        <p:txBody>
          <a:bodyPr>
            <a:normAutofit/>
          </a:bodyPr>
          <a:lstStyle>
            <a:lvl1pPr marL="182563" indent="-182563">
              <a:spcBef>
                <a:spcPts val="200"/>
              </a:spcBef>
              <a:buFont typeface="Arial" panose="020B0604020202020204" pitchFamily="34" charset="0"/>
              <a:buChar char="•"/>
              <a:defRPr lang="sk-SK" dirty="0"/>
            </a:lvl1pPr>
            <a:lvl2pPr>
              <a:defRPr lang="cs-CZ" dirty="0" smtClean="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s-CZ" dirty="0"/>
              <a:t>Text</a:t>
            </a:r>
          </a:p>
          <a:p>
            <a:pPr lvl="1"/>
            <a:r>
              <a:rPr lang="cs-CZ" dirty="0"/>
              <a:t>Text</a:t>
            </a:r>
          </a:p>
          <a:p>
            <a:pPr lvl="2"/>
            <a:r>
              <a:rPr lang="cs-CZ" dirty="0"/>
              <a:t>Text</a:t>
            </a:r>
          </a:p>
          <a:p>
            <a:pPr lvl="3"/>
            <a:r>
              <a:rPr lang="cs-CZ" dirty="0"/>
              <a:t>Text</a:t>
            </a:r>
          </a:p>
          <a:p>
            <a:pPr lvl="4"/>
            <a:r>
              <a:rPr lang="cs-CZ" dirty="0"/>
              <a:t>Text</a:t>
            </a:r>
          </a:p>
        </p:txBody>
      </p:sp>
      <p:sp>
        <p:nvSpPr>
          <p:cNvPr id="7" name="Nadpis 1"/>
          <p:cNvSpPr>
            <a:spLocks noGrp="1"/>
          </p:cNvSpPr>
          <p:nvPr>
            <p:ph type="ctrTitle" hasCustomPrompt="1"/>
          </p:nvPr>
        </p:nvSpPr>
        <p:spPr>
          <a:xfrm>
            <a:off x="1200000" y="336001"/>
            <a:ext cx="10272597" cy="672075"/>
          </a:xfrm>
        </p:spPr>
        <p:txBody>
          <a:bodyPr lIns="0" tIns="0" rIns="0" bIns="0" anchor="t">
            <a:normAutofit/>
          </a:bodyPr>
          <a:lstStyle>
            <a:lvl1pPr algn="l">
              <a:lnSpc>
                <a:spcPct val="90000"/>
              </a:lnSpc>
              <a:defRPr sz="3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pl-PL" dirty="0"/>
              <a:t>Nadpis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938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-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symbol pro obsah 2"/>
          <p:cNvSpPr>
            <a:spLocks noGrp="1"/>
          </p:cNvSpPr>
          <p:nvPr>
            <p:ph sz="quarter" idx="14" hasCustomPrompt="1"/>
          </p:nvPr>
        </p:nvSpPr>
        <p:spPr>
          <a:xfrm>
            <a:off x="1200000" y="1220757"/>
            <a:ext cx="10272597" cy="480053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lang="sk-SK" dirty="0"/>
            </a:lvl1pPr>
            <a:lvl2pPr>
              <a:defRPr lang="cs-CZ" dirty="0" smtClean="0"/>
            </a:lvl2pPr>
            <a:lvl3pPr>
              <a:defRPr/>
            </a:lvl3pPr>
          </a:lstStyle>
          <a:p>
            <a:pPr lvl="0"/>
            <a:r>
              <a:rPr lang="cs-CZ" dirty="0"/>
              <a:t>Text / Graf / </a:t>
            </a:r>
            <a:r>
              <a:rPr lang="cs-CZ" dirty="0" err="1"/>
              <a:t>Obrázok</a:t>
            </a:r>
            <a:endParaRPr lang="cs-CZ" dirty="0"/>
          </a:p>
        </p:txBody>
      </p:sp>
      <p:sp>
        <p:nvSpPr>
          <p:cNvPr id="11" name="Nadpis 1"/>
          <p:cNvSpPr>
            <a:spLocks noGrp="1"/>
          </p:cNvSpPr>
          <p:nvPr>
            <p:ph type="ctrTitle" hasCustomPrompt="1"/>
          </p:nvPr>
        </p:nvSpPr>
        <p:spPr>
          <a:xfrm>
            <a:off x="1200000" y="336001"/>
            <a:ext cx="10272597" cy="672075"/>
          </a:xfrm>
        </p:spPr>
        <p:txBody>
          <a:bodyPr lIns="0" tIns="0" rIns="0" bIns="0" anchor="t">
            <a:normAutofit/>
          </a:bodyPr>
          <a:lstStyle>
            <a:lvl1pPr algn="l">
              <a:lnSpc>
                <a:spcPct val="90000"/>
              </a:lnSpc>
              <a:defRPr sz="3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pl-PL" dirty="0"/>
              <a:t>Nadpis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3332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-Text a odráž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200000" y="1220756"/>
            <a:ext cx="4799989" cy="4704523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rgbClr val="5C5A5A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dirty="0"/>
              <a:t>Text</a:t>
            </a:r>
          </a:p>
        </p:txBody>
      </p:sp>
      <p:sp>
        <p:nvSpPr>
          <p:cNvPr id="22" name="Zástupný symbol pro obsah 2"/>
          <p:cNvSpPr>
            <a:spLocks noGrp="1"/>
          </p:cNvSpPr>
          <p:nvPr>
            <p:ph sz="quarter" idx="14" hasCustomPrompt="1"/>
          </p:nvPr>
        </p:nvSpPr>
        <p:spPr>
          <a:xfrm>
            <a:off x="6480043" y="1892829"/>
            <a:ext cx="4992555" cy="4032448"/>
          </a:xfrm>
        </p:spPr>
        <p:txBody>
          <a:bodyPr>
            <a:noAutofit/>
          </a:bodyPr>
          <a:lstStyle>
            <a:lvl1pPr marL="182563" indent="-182563">
              <a:spcBef>
                <a:spcPts val="0"/>
              </a:spcBef>
              <a:buFont typeface="Arial" panose="020B0604020202020204" pitchFamily="34" charset="0"/>
              <a:buChar char="•"/>
              <a:defRPr sz="2800" b="0" baseline="0">
                <a:latin typeface="+mn-lt"/>
              </a:defRPr>
            </a:lvl1pPr>
          </a:lstStyle>
          <a:p>
            <a:pPr lvl="0"/>
            <a:r>
              <a:rPr lang="cs-CZ" dirty="0"/>
              <a:t>Text</a:t>
            </a:r>
            <a:endParaRPr lang="sk-SK" dirty="0"/>
          </a:p>
        </p:txBody>
      </p:sp>
      <p:sp>
        <p:nvSpPr>
          <p:cNvPr id="23" name="Zástupný symbol pro text 4"/>
          <p:cNvSpPr>
            <a:spLocks noGrp="1"/>
          </p:cNvSpPr>
          <p:nvPr>
            <p:ph type="body" sz="quarter" idx="15" hasCustomPrompt="1"/>
          </p:nvPr>
        </p:nvSpPr>
        <p:spPr>
          <a:xfrm>
            <a:off x="6480043" y="1220755"/>
            <a:ext cx="4992555" cy="672076"/>
          </a:xfrm>
        </p:spPr>
        <p:txBody>
          <a:bodyPr/>
          <a:lstStyle>
            <a:lvl1pPr marL="0" indent="0">
              <a:buNone/>
              <a:defRPr b="1" baseline="0"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cs-CZ" dirty="0"/>
              <a:t>Text</a:t>
            </a:r>
            <a:endParaRPr lang="sk-SK" dirty="0"/>
          </a:p>
        </p:txBody>
      </p:sp>
      <p:sp>
        <p:nvSpPr>
          <p:cNvPr id="12" name="Nadpis 1"/>
          <p:cNvSpPr>
            <a:spLocks noGrp="1"/>
          </p:cNvSpPr>
          <p:nvPr>
            <p:ph type="ctrTitle" hasCustomPrompt="1"/>
          </p:nvPr>
        </p:nvSpPr>
        <p:spPr>
          <a:xfrm>
            <a:off x="1200000" y="336001"/>
            <a:ext cx="10272597" cy="672075"/>
          </a:xfrm>
        </p:spPr>
        <p:txBody>
          <a:bodyPr lIns="0" tIns="0" rIns="0" bIns="0" anchor="t">
            <a:normAutofit/>
          </a:bodyPr>
          <a:lstStyle>
            <a:lvl1pPr algn="l">
              <a:lnSpc>
                <a:spcPct val="90000"/>
              </a:lnSpc>
              <a:defRPr sz="3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pl-PL" dirty="0"/>
              <a:t>Nadpis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8081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-Text a 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200000" y="1220756"/>
            <a:ext cx="4799989" cy="4800533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rgbClr val="5C5A5A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dirty="0"/>
              <a:t>Text</a:t>
            </a:r>
          </a:p>
        </p:txBody>
      </p:sp>
      <p:sp>
        <p:nvSpPr>
          <p:cNvPr id="8" name="Nadpis 1"/>
          <p:cNvSpPr>
            <a:spLocks noGrp="1"/>
          </p:cNvSpPr>
          <p:nvPr>
            <p:ph type="ctrTitle" hasCustomPrompt="1"/>
          </p:nvPr>
        </p:nvSpPr>
        <p:spPr>
          <a:xfrm>
            <a:off x="1200000" y="336001"/>
            <a:ext cx="10272597" cy="672075"/>
          </a:xfrm>
        </p:spPr>
        <p:txBody>
          <a:bodyPr lIns="0" tIns="0" rIns="0" bIns="0" anchor="t">
            <a:normAutofit/>
          </a:bodyPr>
          <a:lstStyle>
            <a:lvl1pPr algn="l">
              <a:lnSpc>
                <a:spcPct val="90000"/>
              </a:lnSpc>
              <a:defRPr sz="3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pl-PL" dirty="0"/>
              <a:t>Nadpis</a:t>
            </a:r>
            <a:endParaRPr lang="sk-SK" dirty="0"/>
          </a:p>
        </p:txBody>
      </p:sp>
      <p:sp>
        <p:nvSpPr>
          <p:cNvPr id="7" name="Zástupný symbol pro obsah 2"/>
          <p:cNvSpPr>
            <a:spLocks noGrp="1"/>
          </p:cNvSpPr>
          <p:nvPr>
            <p:ph sz="quarter" idx="14" hasCustomPrompt="1"/>
          </p:nvPr>
        </p:nvSpPr>
        <p:spPr>
          <a:xfrm>
            <a:off x="6480043" y="1220756"/>
            <a:ext cx="4992555" cy="4704523"/>
          </a:xfrm>
        </p:spPr>
        <p:txBody>
          <a:bodyPr>
            <a:noAutofit/>
          </a:bodyPr>
          <a:lstStyle>
            <a:lvl1pPr marL="182563" indent="-182563">
              <a:spcBef>
                <a:spcPts val="0"/>
              </a:spcBef>
              <a:buFont typeface="Arial" panose="020B0604020202020204" pitchFamily="34" charset="0"/>
              <a:buChar char="•"/>
              <a:defRPr sz="2800" b="0" baseline="0">
                <a:latin typeface="+mn-lt"/>
              </a:defRPr>
            </a:lvl1pPr>
          </a:lstStyle>
          <a:p>
            <a:pPr lvl="0"/>
            <a:r>
              <a:rPr lang="cs-CZ" dirty="0"/>
              <a:t>Text / Graf / </a:t>
            </a:r>
            <a:r>
              <a:rPr lang="cs-CZ" dirty="0" err="1"/>
              <a:t>Obrázok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3356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-Odrážky a odráž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quarter" idx="12" hasCustomPrompt="1"/>
          </p:nvPr>
        </p:nvSpPr>
        <p:spPr>
          <a:xfrm>
            <a:off x="1200000" y="1796820"/>
            <a:ext cx="4799989" cy="4224469"/>
          </a:xfrm>
        </p:spPr>
        <p:txBody>
          <a:bodyPr>
            <a:noAutofit/>
          </a:bodyPr>
          <a:lstStyle>
            <a:lvl1pPr marL="182563" indent="-182563">
              <a:spcBef>
                <a:spcPts val="0"/>
              </a:spcBef>
              <a:buFont typeface="Arial" panose="020B0604020202020204" pitchFamily="34" charset="0"/>
              <a:buChar char="•"/>
              <a:defRPr sz="2800" b="0" baseline="0">
                <a:latin typeface="+mn-lt"/>
              </a:defRPr>
            </a:lvl1pPr>
          </a:lstStyle>
          <a:p>
            <a:pPr lvl="0"/>
            <a:r>
              <a:rPr lang="cs-CZ" dirty="0"/>
              <a:t>Text / Graf / </a:t>
            </a:r>
            <a:r>
              <a:rPr lang="cs-CZ" dirty="0" err="1"/>
              <a:t>Obrázok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 hasCustomPrompt="1"/>
          </p:nvPr>
        </p:nvSpPr>
        <p:spPr>
          <a:xfrm>
            <a:off x="1200000" y="1220757"/>
            <a:ext cx="4799989" cy="480053"/>
          </a:xfrm>
        </p:spPr>
        <p:txBody>
          <a:bodyPr/>
          <a:lstStyle>
            <a:lvl1pPr marL="0" indent="0">
              <a:buNone/>
              <a:defRPr b="1" baseline="0">
                <a:latin typeface="+mj-lt"/>
              </a:defRPr>
            </a:lvl1pPr>
          </a:lstStyle>
          <a:p>
            <a:pPr lvl="0"/>
            <a:r>
              <a:rPr lang="cs-CZ" dirty="0"/>
              <a:t>TEXT</a:t>
            </a:r>
            <a:endParaRPr lang="sk-SK" dirty="0"/>
          </a:p>
        </p:txBody>
      </p:sp>
      <p:sp>
        <p:nvSpPr>
          <p:cNvPr id="11" name="Zástupný symbol pro obsah 2"/>
          <p:cNvSpPr>
            <a:spLocks noGrp="1"/>
          </p:cNvSpPr>
          <p:nvPr>
            <p:ph sz="quarter" idx="14" hasCustomPrompt="1"/>
          </p:nvPr>
        </p:nvSpPr>
        <p:spPr>
          <a:xfrm>
            <a:off x="6480043" y="1796820"/>
            <a:ext cx="4992555" cy="4224469"/>
          </a:xfrm>
        </p:spPr>
        <p:txBody>
          <a:bodyPr>
            <a:noAutofit/>
          </a:bodyPr>
          <a:lstStyle>
            <a:lvl1pPr marL="182563" indent="-182563">
              <a:spcBef>
                <a:spcPts val="0"/>
              </a:spcBef>
              <a:buFont typeface="Arial" panose="020B0604020202020204" pitchFamily="34" charset="0"/>
              <a:buChar char="•"/>
              <a:defRPr sz="2800" b="0" baseline="0">
                <a:latin typeface="+mn-lt"/>
              </a:defRPr>
            </a:lvl1pPr>
          </a:lstStyle>
          <a:p>
            <a:pPr lvl="0"/>
            <a:r>
              <a:rPr lang="cs-CZ" dirty="0"/>
              <a:t>Text / Graf / Obrázok</a:t>
            </a:r>
          </a:p>
        </p:txBody>
      </p:sp>
      <p:sp>
        <p:nvSpPr>
          <p:cNvPr id="12" name="Zástupný symbol pro text 4"/>
          <p:cNvSpPr>
            <a:spLocks noGrp="1"/>
          </p:cNvSpPr>
          <p:nvPr>
            <p:ph type="body" sz="quarter" idx="15" hasCustomPrompt="1"/>
          </p:nvPr>
        </p:nvSpPr>
        <p:spPr>
          <a:xfrm>
            <a:off x="6480043" y="1220757"/>
            <a:ext cx="4992555" cy="480053"/>
          </a:xfrm>
        </p:spPr>
        <p:txBody>
          <a:bodyPr/>
          <a:lstStyle>
            <a:lvl1pPr marL="0" indent="0">
              <a:buNone/>
              <a:defRPr b="1" baseline="0">
                <a:latin typeface="+mj-lt"/>
              </a:defRPr>
            </a:lvl1pPr>
          </a:lstStyle>
          <a:p>
            <a:pPr lvl="0"/>
            <a:r>
              <a:rPr lang="cs-CZ" dirty="0"/>
              <a:t>TEXT</a:t>
            </a:r>
            <a:endParaRPr lang="sk-SK" dirty="0"/>
          </a:p>
        </p:txBody>
      </p:sp>
      <p:sp>
        <p:nvSpPr>
          <p:cNvPr id="10" name="Nadpis 1"/>
          <p:cNvSpPr>
            <a:spLocks noGrp="1"/>
          </p:cNvSpPr>
          <p:nvPr>
            <p:ph type="ctrTitle" hasCustomPrompt="1"/>
          </p:nvPr>
        </p:nvSpPr>
        <p:spPr>
          <a:xfrm>
            <a:off x="1200000" y="336001"/>
            <a:ext cx="10272597" cy="672075"/>
          </a:xfrm>
        </p:spPr>
        <p:txBody>
          <a:bodyPr lIns="0" tIns="0" rIns="0" bIns="0" anchor="t">
            <a:normAutofit/>
          </a:bodyPr>
          <a:lstStyle>
            <a:lvl1pPr algn="l">
              <a:lnSpc>
                <a:spcPct val="90000"/>
              </a:lnSpc>
              <a:defRPr sz="3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pl-PL" dirty="0"/>
              <a:t>Nadpis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3961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oly - modrá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200000" y="1604797"/>
            <a:ext cx="8736427" cy="677108"/>
          </a:xfrm>
        </p:spPr>
        <p:txBody>
          <a:bodyPr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400" b="1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dirty="0"/>
              <a:t>Názov kapitoly</a:t>
            </a:r>
          </a:p>
        </p:txBody>
      </p:sp>
      <p:pic>
        <p:nvPicPr>
          <p:cNvPr id="8" name="Obrázek 7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70" y="6309320"/>
            <a:ext cx="1647825" cy="43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45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oly - bi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200000" y="1604798"/>
            <a:ext cx="8736427" cy="677108"/>
          </a:xfrm>
        </p:spPr>
        <p:txBody>
          <a:bodyPr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400" b="1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dirty="0"/>
              <a:t>Názov kapitoly</a:t>
            </a:r>
          </a:p>
        </p:txBody>
      </p:sp>
      <p:pic>
        <p:nvPicPr>
          <p:cNvPr id="7" name="Obrázek 6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70" y="6309321"/>
            <a:ext cx="1647825" cy="43576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10"/>
            <a:ext cx="76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ná strana - Variant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200000" y="3236978"/>
            <a:ext cx="9700491" cy="400110"/>
          </a:xfrm>
        </p:spPr>
        <p:txBody>
          <a:bodyPr lIns="0" tIns="0" rIns="0" bIns="0">
            <a:spAutoFit/>
          </a:bodyPr>
          <a:lstStyle>
            <a:lvl1pPr marL="0" indent="0" algn="l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dirty="0"/>
              <a:t>Podnadpis</a:t>
            </a:r>
          </a:p>
        </p:txBody>
      </p:sp>
      <p:sp>
        <p:nvSpPr>
          <p:cNvPr id="13" name="Nadpis 1"/>
          <p:cNvSpPr>
            <a:spLocks noGrp="1"/>
          </p:cNvSpPr>
          <p:nvPr>
            <p:ph type="ctrTitle" hasCustomPrompt="1"/>
          </p:nvPr>
        </p:nvSpPr>
        <p:spPr>
          <a:xfrm>
            <a:off x="1200000" y="1028733"/>
            <a:ext cx="9696533" cy="2091664"/>
          </a:xfrm>
        </p:spPr>
        <p:txBody>
          <a:bodyPr lIns="0" tIns="0" rIns="0" bIns="0" anchor="b">
            <a:normAutofit/>
          </a:bodyPr>
          <a:lstStyle>
            <a:lvl1pPr algn="l">
              <a:lnSpc>
                <a:spcPct val="80000"/>
              </a:lnSpc>
              <a:defRPr sz="4800" b="1">
                <a:latin typeface="+mj-lt"/>
              </a:defRPr>
            </a:lvl1pPr>
          </a:lstStyle>
          <a:p>
            <a:r>
              <a:rPr lang="cs-CZ" dirty="0"/>
              <a:t>Názov prezentácie – prvý variant</a:t>
            </a:r>
            <a:endParaRPr lang="sk-SK" dirty="0"/>
          </a:p>
        </p:txBody>
      </p:sp>
      <p:pic>
        <p:nvPicPr>
          <p:cNvPr id="8" name="Obrázek 7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70" y="6309320"/>
            <a:ext cx="1647825" cy="435768"/>
          </a:xfrm>
          <a:prstGeom prst="rect">
            <a:avLst/>
          </a:prstGeom>
        </p:spPr>
      </p:pic>
      <p:sp>
        <p:nvSpPr>
          <p:cNvPr id="10" name="Zástupný symbol pro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1207929" y="4064190"/>
            <a:ext cx="9784616" cy="111710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cs-CZ" dirty="0"/>
              <a:t>Meno Priezvisko, pozícia, kontakt</a:t>
            </a:r>
            <a:endParaRPr lang="sk-SK" dirty="0"/>
          </a:p>
        </p:txBody>
      </p:sp>
      <p:sp>
        <p:nvSpPr>
          <p:cNvPr id="12" name="Zástupný symbol pro text 2"/>
          <p:cNvSpPr>
            <a:spLocks noGrp="1"/>
          </p:cNvSpPr>
          <p:nvPr>
            <p:ph type="body" sz="quarter" idx="11" hasCustomPrompt="1"/>
          </p:nvPr>
        </p:nvSpPr>
        <p:spPr>
          <a:xfrm>
            <a:off x="1207930" y="5477070"/>
            <a:ext cx="3840425" cy="28803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cs-CZ" dirty="0"/>
              <a:t>dátum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9906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200000" y="336002"/>
            <a:ext cx="9326827" cy="82345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cs-CZ" dirty="0"/>
              <a:t>Nadpis</a:t>
            </a:r>
            <a:endParaRPr lang="sk-SK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200000" y="1412777"/>
            <a:ext cx="9217024" cy="480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cs-CZ" dirty="0"/>
              <a:t>Text</a:t>
            </a:r>
          </a:p>
          <a:p>
            <a:pPr lvl="1"/>
            <a:r>
              <a:rPr lang="cs-CZ" dirty="0"/>
              <a:t>Text</a:t>
            </a:r>
          </a:p>
          <a:p>
            <a:pPr lvl="2"/>
            <a:r>
              <a:rPr lang="cs-CZ" dirty="0"/>
              <a:t>Text</a:t>
            </a:r>
          </a:p>
          <a:p>
            <a:pPr lvl="3"/>
            <a:r>
              <a:rPr lang="cs-CZ" dirty="0"/>
              <a:t>Text</a:t>
            </a:r>
          </a:p>
          <a:p>
            <a:pPr lvl="4"/>
            <a:r>
              <a:rPr lang="cs-CZ" dirty="0"/>
              <a:t>Text</a:t>
            </a:r>
            <a:endParaRPr lang="sk-SK" dirty="0"/>
          </a:p>
        </p:txBody>
      </p:sp>
      <p:pic>
        <p:nvPicPr>
          <p:cNvPr id="13" name="Obrázek 12"/>
          <p:cNvPicPr>
            <a:picLocks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70" y="6309321"/>
            <a:ext cx="1647825" cy="435769"/>
          </a:xfrm>
          <a:prstGeom prst="rect">
            <a:avLst/>
          </a:prstGeom>
        </p:spPr>
      </p:pic>
      <p:sp>
        <p:nvSpPr>
          <p:cNvPr id="6" name="Zástupný symbol pro text 13"/>
          <p:cNvSpPr txBox="1">
            <a:spLocks/>
          </p:cNvSpPr>
          <p:nvPr userDrawn="1"/>
        </p:nvSpPr>
        <p:spPr>
          <a:xfrm>
            <a:off x="1200002" y="6309321"/>
            <a:ext cx="3168319" cy="28766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92"/>
              </a:spcBef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5475" indent="-176213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300" kern="1200">
                <a:solidFill>
                  <a:srgbClr val="5C5A5A"/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300" kern="1200">
                <a:solidFill>
                  <a:srgbClr val="5C5A5A"/>
                </a:solidFill>
                <a:latin typeface="+mn-lt"/>
                <a:ea typeface="+mn-ea"/>
                <a:cs typeface="+mn-cs"/>
              </a:defRPr>
            </a:lvl3pPr>
            <a:lvl4pPr marL="1524000" indent="-136525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300" kern="1200">
                <a:solidFill>
                  <a:srgbClr val="5C5A5A"/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300" kern="1200">
                <a:solidFill>
                  <a:srgbClr val="5C5A5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FAC2FF-E777-45AE-83A0-4D125144B6DE}" type="slidenum">
              <a:rPr lang="en-US" sz="1800" i="0" smtClean="0"/>
              <a:t>‹#›</a:t>
            </a:fld>
            <a:endParaRPr lang="sk-SK" sz="1800" i="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" y="0"/>
            <a:ext cx="76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1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92075" indent="-92075" algn="l" defTabSz="914400" rtl="0" eaLnBrk="1" latinLnBrk="0" hangingPunct="1">
        <a:lnSpc>
          <a:spcPct val="100000"/>
        </a:lnSpc>
        <a:spcBef>
          <a:spcPts val="8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rgbClr val="5C5A5A"/>
          </a:solidFill>
          <a:latin typeface="+mn-lt"/>
          <a:ea typeface="+mn-ea"/>
          <a:cs typeface="+mn-cs"/>
        </a:defRPr>
      </a:lvl1pPr>
      <a:lvl2pPr marL="625475" indent="-176213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rgbClr val="5C5A5A"/>
          </a:solidFill>
          <a:latin typeface="+mn-lt"/>
          <a:ea typeface="+mn-ea"/>
          <a:cs typeface="+mn-cs"/>
        </a:defRPr>
      </a:lvl2pPr>
      <a:lvl3pPr marL="1074738" indent="-160338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rgbClr val="5C5A5A"/>
          </a:solidFill>
          <a:latin typeface="+mn-lt"/>
          <a:ea typeface="+mn-ea"/>
          <a:cs typeface="+mn-cs"/>
        </a:defRPr>
      </a:lvl3pPr>
      <a:lvl4pPr marL="1524000" indent="-136525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rgbClr val="5C5A5A"/>
          </a:solidFill>
          <a:latin typeface="+mn-lt"/>
          <a:ea typeface="+mn-ea"/>
          <a:cs typeface="+mn-cs"/>
        </a:defRPr>
      </a:lvl4pPr>
      <a:lvl5pPr marL="1973263" indent="-144463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rgbClr val="5C5A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200000" y="336002"/>
            <a:ext cx="9326827" cy="82345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cs-CZ" dirty="0"/>
              <a:t>Kliknutím lze upravit styl.</a:t>
            </a:r>
            <a:endParaRPr lang="sk-SK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200002" y="1700809"/>
            <a:ext cx="8827031" cy="45125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cs-CZ" dirty="0"/>
              <a:t>Text</a:t>
            </a:r>
          </a:p>
          <a:p>
            <a:pPr lvl="1"/>
            <a:r>
              <a:rPr lang="cs-CZ" dirty="0"/>
              <a:t>Text</a:t>
            </a:r>
          </a:p>
          <a:p>
            <a:pPr lvl="2"/>
            <a:r>
              <a:rPr lang="cs-CZ" dirty="0"/>
              <a:t>Text</a:t>
            </a:r>
          </a:p>
          <a:p>
            <a:pPr lvl="3"/>
            <a:r>
              <a:rPr lang="cs-CZ" dirty="0"/>
              <a:t>Text</a:t>
            </a:r>
          </a:p>
          <a:p>
            <a:pPr lvl="4"/>
            <a:r>
              <a:rPr lang="cs-CZ" dirty="0"/>
              <a:t>Text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2278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804" r:id="rId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92075" indent="-92075" algn="l" defTabSz="914400" rtl="0" eaLnBrk="1" latinLnBrk="0" hangingPunct="1">
        <a:lnSpc>
          <a:spcPct val="100000"/>
        </a:lnSpc>
        <a:spcBef>
          <a:spcPts val="8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rgbClr val="5C5A5A"/>
          </a:solidFill>
          <a:latin typeface="+mn-lt"/>
          <a:ea typeface="+mn-ea"/>
          <a:cs typeface="+mn-cs"/>
        </a:defRPr>
      </a:lvl1pPr>
      <a:lvl2pPr marL="625475" indent="-176213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rgbClr val="5C5A5A"/>
          </a:solidFill>
          <a:latin typeface="+mn-lt"/>
          <a:ea typeface="+mn-ea"/>
          <a:cs typeface="+mn-cs"/>
        </a:defRPr>
      </a:lvl2pPr>
      <a:lvl3pPr marL="1074738" indent="-160338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rgbClr val="5C5A5A"/>
          </a:solidFill>
          <a:latin typeface="+mn-lt"/>
          <a:ea typeface="+mn-ea"/>
          <a:cs typeface="+mn-cs"/>
        </a:defRPr>
      </a:lvl3pPr>
      <a:lvl4pPr marL="1524000" indent="-136525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rgbClr val="5C5A5A"/>
          </a:solidFill>
          <a:latin typeface="+mn-lt"/>
          <a:ea typeface="+mn-ea"/>
          <a:cs typeface="+mn-cs"/>
        </a:defRPr>
      </a:lvl4pPr>
      <a:lvl5pPr marL="1973263" indent="-144463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rgbClr val="5C5A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Nadpis</a:t>
            </a:r>
            <a:endParaRPr lang="sk-SK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Text</a:t>
            </a:r>
          </a:p>
          <a:p>
            <a:pPr lvl="1"/>
            <a:r>
              <a:rPr lang="cs-CZ" dirty="0"/>
              <a:t>Text</a:t>
            </a:r>
          </a:p>
          <a:p>
            <a:pPr lvl="2"/>
            <a:r>
              <a:rPr lang="cs-CZ" dirty="0"/>
              <a:t>Text</a:t>
            </a:r>
          </a:p>
          <a:p>
            <a:pPr lvl="3"/>
            <a:r>
              <a:rPr lang="cs-CZ" dirty="0"/>
              <a:t>Text</a:t>
            </a:r>
          </a:p>
          <a:p>
            <a:pPr lvl="4"/>
            <a:r>
              <a:rPr lang="cs-CZ" dirty="0"/>
              <a:t>Text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218984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796" r:id="rId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se64encode.org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jankovi/fmfi/blob/main/2.cvicenie.md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1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2852936"/>
            <a:ext cx="6480720" cy="3439061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83432" y="3212976"/>
            <a:ext cx="5688632" cy="1152128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Kubernetes</a:t>
            </a:r>
            <a:r>
              <a:rPr lang="sk-SK" dirty="0"/>
              <a:t> a Quarkus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Jaroslav Janko</a:t>
            </a:r>
            <a:r>
              <a:rPr lang="sk-SK" dirty="0"/>
              <a:t>vič</a:t>
            </a: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1731046" y="3996402"/>
            <a:ext cx="4968553" cy="115212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sk-SK" sz="2800" dirty="0"/>
          </a:p>
          <a:p>
            <a:pPr algn="r"/>
            <a:r>
              <a:rPr lang="sk-SK" sz="2800" dirty="0"/>
              <a:t>Kubernetes native features</a:t>
            </a:r>
          </a:p>
        </p:txBody>
      </p:sp>
    </p:spTree>
    <p:extLst>
      <p:ext uri="{BB962C8B-B14F-4D97-AF65-F5344CB8AC3E}">
        <p14:creationId xmlns:p14="http://schemas.microsoft.com/office/powerpoint/2010/main" val="76168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4"/>
          </p:nvPr>
        </p:nvSpPr>
        <p:spPr>
          <a:xfrm>
            <a:off x="1200000" y="1008076"/>
            <a:ext cx="10272596" cy="480053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800" dirty="0"/>
              <a:t>Príprava aplikácie</a:t>
            </a:r>
          </a:p>
          <a:p>
            <a:pPr marL="968375" lvl="1" indent="-342900"/>
            <a:r>
              <a:rPr lang="en-US" sz="2400" dirty="0" err="1"/>
              <a:t>Pridanie</a:t>
            </a:r>
            <a:r>
              <a:rPr lang="en-US" sz="2400" dirty="0"/>
              <a:t> extensions:</a:t>
            </a:r>
          </a:p>
          <a:p>
            <a:pPr marL="1417638" lvl="2" indent="-342900"/>
            <a:r>
              <a:rPr lang="sk-SK" sz="2000" i="1" dirty="0"/>
              <a:t>mvn quarkus:add-extension -Dextensions="</a:t>
            </a:r>
            <a:r>
              <a:rPr lang="en-US" sz="2000" i="1" dirty="0" err="1"/>
              <a:t>quarkus-kubernetes</a:t>
            </a:r>
            <a:r>
              <a:rPr lang="sk-SK" sz="2000" i="1" dirty="0"/>
              <a:t>"</a:t>
            </a:r>
            <a:endParaRPr lang="sk-SK" sz="2400" dirty="0"/>
          </a:p>
          <a:p>
            <a:pPr marL="968375" lvl="1" indent="-342900"/>
            <a:r>
              <a:rPr lang="sk-SK" sz="2400" dirty="0"/>
              <a:t>Úprava aplikačnej konfigurácie</a:t>
            </a:r>
            <a:endParaRPr lang="en-US" sz="2400" dirty="0"/>
          </a:p>
          <a:p>
            <a:pPr marL="1417638" lvl="2" indent="-342900"/>
            <a:r>
              <a:rPr lang="sk-SK" sz="2000" i="1" dirty="0"/>
              <a:t>quarkus.kubernetes.image-pull-policy=never</a:t>
            </a:r>
            <a:endParaRPr lang="en-US" sz="2000" i="1" dirty="0"/>
          </a:p>
          <a:p>
            <a:pPr marL="1417638" lvl="2" indent="-342900"/>
            <a:r>
              <a:rPr lang="en-US" sz="2000" i="1" dirty="0" err="1"/>
              <a:t>quarkus.kubernetes.service</a:t>
            </a:r>
            <a:r>
              <a:rPr lang="en-US" sz="2000" i="1" dirty="0"/>
              <a:t>-type=load-balancer</a:t>
            </a:r>
          </a:p>
          <a:p>
            <a:pPr marL="1417638" lvl="2" indent="-342900"/>
            <a:r>
              <a:rPr lang="en-US" sz="2000" i="1" dirty="0" err="1"/>
              <a:t>quarkus.kubernetes.ports."http".host</a:t>
            </a:r>
            <a:r>
              <a:rPr lang="en-US" sz="2000" i="1" dirty="0"/>
              <a:t>-port=8080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Kubernetes</a:t>
            </a:r>
            <a:r>
              <a:rPr lang="en-US" sz="2800" dirty="0"/>
              <a:t> – pr</a:t>
            </a:r>
            <a:r>
              <a:rPr lang="sk-SK" sz="2800" dirty="0"/>
              <a:t>íprava</a:t>
            </a:r>
            <a:r>
              <a:rPr lang="en-US" sz="2800" dirty="0"/>
              <a:t> </a:t>
            </a:r>
            <a:r>
              <a:rPr lang="sk-SK" sz="2800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93239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4"/>
          </p:nvPr>
        </p:nvSpPr>
        <p:spPr>
          <a:xfrm>
            <a:off x="1200000" y="1008076"/>
            <a:ext cx="10272596" cy="480053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Otvorte súbor </a:t>
            </a:r>
            <a:r>
              <a:rPr lang="sk-SK" sz="2400" i="1" dirty="0"/>
              <a:t>~/.kube/config</a:t>
            </a:r>
          </a:p>
          <a:p>
            <a:pPr marL="968375" lvl="1" indent="-342900"/>
            <a:r>
              <a:rPr lang="en-US" sz="2000" dirty="0" err="1"/>
              <a:t>Skop</a:t>
            </a:r>
            <a:r>
              <a:rPr lang="sk-SK" sz="2000" dirty="0"/>
              <a:t>írujte hodnotu premennej </a:t>
            </a:r>
            <a:r>
              <a:rPr lang="sk-SK" sz="2000" b="1" i="1" dirty="0"/>
              <a:t>client-certificate-data</a:t>
            </a:r>
            <a:r>
              <a:rPr lang="sk-SK" sz="2000" dirty="0"/>
              <a:t> do env variable </a:t>
            </a:r>
            <a:r>
              <a:rPr lang="en-US" sz="2000" b="1" i="1" dirty="0"/>
              <a:t>CLIENT_CERT_DATA</a:t>
            </a:r>
            <a:endParaRPr lang="sk-SK" sz="2000" b="1" i="1" dirty="0"/>
          </a:p>
          <a:p>
            <a:pPr marL="968375" lvl="1" indent="-342900"/>
            <a:r>
              <a:rPr lang="en-US" sz="2000" dirty="0" err="1"/>
              <a:t>Skop</a:t>
            </a:r>
            <a:r>
              <a:rPr lang="sk-SK" sz="2000" dirty="0"/>
              <a:t>írujte hodnotu premennej </a:t>
            </a:r>
            <a:r>
              <a:rPr lang="sk-SK" sz="2000" b="1" i="1" dirty="0"/>
              <a:t>client-key-data</a:t>
            </a:r>
            <a:r>
              <a:rPr lang="sk-SK" sz="2000" dirty="0"/>
              <a:t> do env variable </a:t>
            </a:r>
            <a:r>
              <a:rPr lang="en-US" sz="2000" b="1" i="1" dirty="0"/>
              <a:t>CLIENT_CERT_</a:t>
            </a:r>
            <a:r>
              <a:rPr lang="sk-SK" sz="2000" b="1" i="1" dirty="0"/>
              <a:t>KEY</a:t>
            </a:r>
            <a:endParaRPr lang="sk-SK" sz="24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Konfigurácia Quarkus pripojenia na Kubernetes API</a:t>
            </a:r>
          </a:p>
          <a:p>
            <a:pPr marL="968375" lvl="1" indent="-342900"/>
            <a:r>
              <a:rPr lang="sk-SK" sz="2000" dirty="0"/>
              <a:t>Úprava aplikačnej konfigurácie</a:t>
            </a:r>
            <a:endParaRPr lang="en-US" sz="2000" dirty="0"/>
          </a:p>
          <a:p>
            <a:pPr marL="1417638" lvl="2" indent="-342900"/>
            <a:r>
              <a:rPr lang="en-US" sz="1800" i="1" dirty="0" err="1"/>
              <a:t>quarkus.kubernetes.namespace</a:t>
            </a:r>
            <a:r>
              <a:rPr lang="en-US" sz="1800" i="1" dirty="0"/>
              <a:t>=default</a:t>
            </a:r>
          </a:p>
          <a:p>
            <a:pPr marL="1417638" lvl="2" indent="-342900"/>
            <a:r>
              <a:rPr lang="en-US" sz="1800" i="1" dirty="0" err="1"/>
              <a:t>quarkus.kubernetes</a:t>
            </a:r>
            <a:r>
              <a:rPr lang="en-US" sz="1800" i="1" dirty="0"/>
              <a:t>-</a:t>
            </a:r>
            <a:r>
              <a:rPr lang="en-US" sz="1800" i="1" dirty="0" err="1"/>
              <a:t>client.trust</a:t>
            </a:r>
            <a:r>
              <a:rPr lang="en-US" sz="1800" i="1" dirty="0"/>
              <a:t>-certs=true</a:t>
            </a:r>
          </a:p>
          <a:p>
            <a:pPr marL="1417638" lvl="2" indent="-342900"/>
            <a:r>
              <a:rPr lang="en-US" sz="1800" i="1" dirty="0" err="1"/>
              <a:t>quarkus.kubernetes-client.master-url</a:t>
            </a:r>
            <a:r>
              <a:rPr lang="en-US" sz="1800" i="1" dirty="0"/>
              <a:t>=https://kubernetes.docker.internal:6443</a:t>
            </a:r>
          </a:p>
          <a:p>
            <a:pPr marL="1417638" lvl="2" indent="-342900"/>
            <a:r>
              <a:rPr lang="en-US" sz="1800" i="1" dirty="0" err="1"/>
              <a:t>quarkus.kubernetes</a:t>
            </a:r>
            <a:r>
              <a:rPr lang="en-US" sz="1800" i="1" dirty="0"/>
              <a:t>-</a:t>
            </a:r>
            <a:r>
              <a:rPr lang="en-US" sz="1800" i="1" dirty="0" err="1"/>
              <a:t>client.client</a:t>
            </a:r>
            <a:r>
              <a:rPr lang="en-US" sz="1800" i="1" dirty="0"/>
              <a:t>-cert-data=${CLIENT_CERT_DATA}</a:t>
            </a:r>
          </a:p>
          <a:p>
            <a:pPr marL="1417638" lvl="2" indent="-342900"/>
            <a:r>
              <a:rPr lang="en-US" sz="1800" i="1" dirty="0" err="1"/>
              <a:t>quarkus.kubernetes</a:t>
            </a:r>
            <a:r>
              <a:rPr lang="en-US" sz="1800" i="1" dirty="0"/>
              <a:t>-</a:t>
            </a:r>
            <a:r>
              <a:rPr lang="en-US" sz="1800" i="1" dirty="0" err="1"/>
              <a:t>client.client</a:t>
            </a:r>
            <a:r>
              <a:rPr lang="en-US" sz="1800" i="1" dirty="0"/>
              <a:t>-key-data=${CLIENT_CERT_KEY}</a:t>
            </a:r>
            <a:endParaRPr lang="en-US" sz="2400" i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Kubernetes</a:t>
            </a:r>
            <a:r>
              <a:rPr lang="en-US" sz="2800" dirty="0"/>
              <a:t> – pr</a:t>
            </a:r>
            <a:r>
              <a:rPr lang="sk-SK" sz="2800" dirty="0"/>
              <a:t>íprava</a:t>
            </a:r>
            <a:r>
              <a:rPr lang="en-US" sz="2800" dirty="0"/>
              <a:t> </a:t>
            </a:r>
            <a:r>
              <a:rPr lang="sk-SK" sz="2800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82954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4"/>
          </p:nvPr>
        </p:nvSpPr>
        <p:spPr>
          <a:xfrm>
            <a:off x="1200000" y="1008076"/>
            <a:ext cx="9792000" cy="480053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Zbuildujte</a:t>
            </a:r>
            <a:r>
              <a:rPr lang="en-US" sz="2400" dirty="0"/>
              <a:t> a </a:t>
            </a:r>
            <a:r>
              <a:rPr lang="en-US" sz="2400" dirty="0" err="1"/>
              <a:t>zdockerizujte</a:t>
            </a:r>
            <a:r>
              <a:rPr lang="en-US" sz="2400" dirty="0"/>
              <a:t> </a:t>
            </a:r>
            <a:r>
              <a:rPr lang="en-US" sz="2400" dirty="0" err="1"/>
              <a:t>projekt</a:t>
            </a:r>
            <a:r>
              <a:rPr lang="sk-SK" sz="2400" dirty="0"/>
              <a:t> pomocou </a:t>
            </a:r>
            <a:r>
              <a:rPr lang="en-US" sz="2400" dirty="0"/>
              <a:t>M</a:t>
            </a:r>
            <a:r>
              <a:rPr lang="sk-SK" sz="2400" dirty="0"/>
              <a:t>aven</a:t>
            </a:r>
            <a:endParaRPr lang="en-US" sz="2400" dirty="0"/>
          </a:p>
          <a:p>
            <a:pPr marL="968375" lvl="1" indent="-342900"/>
            <a:r>
              <a:rPr lang="sk-SK" sz="2000" dirty="0"/>
              <a:t>aký je rozdiel v target priečinku?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Nasaďte Docker image na Kubernetes</a:t>
            </a:r>
            <a:r>
              <a:rPr lang="en-US" sz="2400" dirty="0"/>
              <a:t> (2 </a:t>
            </a:r>
            <a:r>
              <a:rPr lang="en-US" sz="2400" dirty="0" err="1"/>
              <a:t>sp</a:t>
            </a:r>
            <a:r>
              <a:rPr lang="sk-SK" sz="2400" dirty="0"/>
              <a:t>ôsoby</a:t>
            </a:r>
            <a:r>
              <a:rPr lang="en-US" sz="2400" dirty="0"/>
              <a:t>)</a:t>
            </a:r>
            <a:endParaRPr lang="sk-SK" sz="2400" dirty="0"/>
          </a:p>
          <a:p>
            <a:pPr marL="968375" lvl="1" indent="-342900">
              <a:buFont typeface="+mj-lt"/>
              <a:buAutoNum type="arabicPeriod"/>
            </a:pPr>
            <a:r>
              <a:rPr lang="en-US" sz="2000" i="1" dirty="0" err="1"/>
              <a:t>kubectl</a:t>
            </a:r>
            <a:r>
              <a:rPr lang="sk-SK" sz="2000" i="1" dirty="0"/>
              <a:t> apply </a:t>
            </a:r>
            <a:r>
              <a:rPr lang="en-US" sz="2000" i="1" dirty="0"/>
              <a:t>-f target/</a:t>
            </a:r>
            <a:r>
              <a:rPr lang="en-US" sz="2000" i="1" dirty="0" err="1"/>
              <a:t>kubernetes</a:t>
            </a:r>
            <a:r>
              <a:rPr lang="en-US" sz="2000" i="1" dirty="0"/>
              <a:t>/</a:t>
            </a:r>
            <a:r>
              <a:rPr lang="en-US" sz="2000" i="1" dirty="0" err="1"/>
              <a:t>kubernetes.yaml</a:t>
            </a:r>
            <a:endParaRPr lang="en-US" sz="2000" i="1" dirty="0"/>
          </a:p>
          <a:p>
            <a:pPr marL="968375" lvl="1" indent="-342900">
              <a:buFont typeface="+mj-lt"/>
              <a:buAutoNum type="arabicPeriod"/>
            </a:pPr>
            <a:r>
              <a:rPr lang="en-US" sz="2000" i="1" dirty="0" err="1"/>
              <a:t>mvn</a:t>
            </a:r>
            <a:r>
              <a:rPr lang="en-US" sz="2000" i="1" dirty="0"/>
              <a:t> package -</a:t>
            </a:r>
            <a:r>
              <a:rPr lang="en-US" sz="2000" i="1" dirty="0" err="1"/>
              <a:t>DskipTests</a:t>
            </a:r>
            <a:r>
              <a:rPr lang="en-US" sz="2000" i="1" dirty="0"/>
              <a:t> -D</a:t>
            </a:r>
            <a:r>
              <a:rPr lang="sk-SK" sz="2000" i="1" dirty="0"/>
              <a:t>quarkus.kubernetes.deploy</a:t>
            </a:r>
            <a:r>
              <a:rPr lang="en-US" sz="2000" i="1" dirty="0"/>
              <a:t>=true</a:t>
            </a:r>
            <a:endParaRPr lang="sk-SK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Overte</a:t>
            </a:r>
            <a:r>
              <a:rPr lang="en-US" sz="2400" dirty="0"/>
              <a:t> </a:t>
            </a:r>
            <a:r>
              <a:rPr lang="en-US" sz="2400" dirty="0" err="1"/>
              <a:t>stav</a:t>
            </a:r>
            <a:r>
              <a:rPr lang="en-US" sz="2400" dirty="0"/>
              <a:t> </a:t>
            </a:r>
            <a:r>
              <a:rPr lang="en-US" sz="2400" dirty="0" err="1"/>
              <a:t>servera</a:t>
            </a:r>
            <a:r>
              <a:rPr lang="en-US" sz="2400" dirty="0"/>
              <a:t>:</a:t>
            </a:r>
          </a:p>
          <a:p>
            <a:pPr marL="968375" lvl="1" indent="-342900"/>
            <a:r>
              <a:rPr lang="en-US" sz="2000" i="1" dirty="0" err="1"/>
              <a:t>kubectl</a:t>
            </a:r>
            <a:r>
              <a:rPr lang="en-US" sz="2000" i="1" dirty="0"/>
              <a:t> get pods</a:t>
            </a:r>
            <a:r>
              <a:rPr lang="en-US" sz="2000" dirty="0"/>
              <a:t> – </a:t>
            </a:r>
            <a:r>
              <a:rPr lang="en-US" sz="2000" dirty="0" err="1"/>
              <a:t>ak</a:t>
            </a:r>
            <a:r>
              <a:rPr lang="sk-SK" sz="2000" dirty="0"/>
              <a:t>ý je stav pod</a:t>
            </a:r>
            <a:r>
              <a:rPr lang="en-US" sz="2000" dirty="0"/>
              <a:t>-u</a:t>
            </a:r>
            <a:r>
              <a:rPr lang="sk-SK" sz="2000" dirty="0"/>
              <a:t>?</a:t>
            </a: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Zistite dôvod chyby</a:t>
            </a:r>
          </a:p>
          <a:p>
            <a:pPr marL="968375" lvl="1" indent="-342900"/>
            <a:r>
              <a:rPr lang="en-US" sz="2000" i="1" dirty="0"/>
              <a:t>k</a:t>
            </a:r>
            <a:r>
              <a:rPr lang="sk-SK" sz="2000" i="1" dirty="0"/>
              <a:t>ubectl logs </a:t>
            </a:r>
            <a:r>
              <a:rPr lang="en-US" sz="2000" i="1" dirty="0"/>
              <a:t>-f &lt;</a:t>
            </a:r>
            <a:r>
              <a:rPr lang="en-US" sz="2000" i="1" dirty="0" err="1"/>
              <a:t>pod_id</a:t>
            </a:r>
            <a:r>
              <a:rPr lang="en-US" sz="2000" i="1" dirty="0"/>
              <a:t>&gt;</a:t>
            </a:r>
            <a:endParaRPr lang="sk-SK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Kubernetes</a:t>
            </a:r>
            <a:r>
              <a:rPr lang="en-US" sz="2800" dirty="0"/>
              <a:t> – </a:t>
            </a:r>
            <a:r>
              <a:rPr lang="en-US" sz="2800" dirty="0" err="1"/>
              <a:t>nasadenie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407516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4"/>
          </p:nvPr>
        </p:nvSpPr>
        <p:spPr>
          <a:xfrm>
            <a:off x="1200000" y="1008076"/>
            <a:ext cx="9936560" cy="480053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Vytvorte</a:t>
            </a:r>
            <a:r>
              <a:rPr lang="en-US" sz="1600" dirty="0"/>
              <a:t> Kubernetes </a:t>
            </a:r>
            <a:r>
              <a:rPr lang="en-US" sz="1600" dirty="0" err="1"/>
              <a:t>ConfigMap</a:t>
            </a:r>
            <a:r>
              <a:rPr lang="en-US" sz="1600" dirty="0"/>
              <a:t> s</a:t>
            </a:r>
            <a:r>
              <a:rPr lang="sk-SK" sz="1600" dirty="0"/>
              <a:t>úbor</a:t>
            </a:r>
            <a:r>
              <a:rPr lang="en-US" sz="1600" dirty="0"/>
              <a:t> </a:t>
            </a:r>
            <a:r>
              <a:rPr lang="en-US" sz="1600" i="1" dirty="0"/>
              <a:t>app-</a:t>
            </a:r>
            <a:r>
              <a:rPr lang="en-US" sz="1600" i="1" dirty="0" err="1"/>
              <a:t>configmap.yml</a:t>
            </a:r>
            <a:endParaRPr lang="en-US" sz="1600" i="1" dirty="0"/>
          </a:p>
          <a:p>
            <a:pPr marL="968375" lvl="1" indent="-342900"/>
            <a:r>
              <a:rPr lang="en-US" sz="1400" dirty="0" err="1"/>
              <a:t>apiVersion</a:t>
            </a:r>
            <a:r>
              <a:rPr lang="en-US" sz="1400" dirty="0"/>
              <a:t>: v1</a:t>
            </a:r>
          </a:p>
          <a:p>
            <a:pPr marL="968375" lvl="1" indent="-342900"/>
            <a:r>
              <a:rPr lang="sk-SK" sz="1400" dirty="0"/>
              <a:t>kind:  ConfigMap</a:t>
            </a:r>
          </a:p>
          <a:p>
            <a:pPr marL="968375" lvl="1" indent="-342900"/>
            <a:r>
              <a:rPr lang="sk-SK" sz="1400" dirty="0"/>
              <a:t>metadata/name: app-configmap</a:t>
            </a:r>
          </a:p>
          <a:p>
            <a:pPr marL="968375" lvl="1" indent="-342900"/>
            <a:r>
              <a:rPr lang="en-US" sz="1400" dirty="0"/>
              <a:t>do </a:t>
            </a:r>
            <a:r>
              <a:rPr lang="sk-SK" sz="1400" dirty="0"/>
              <a:t>data</a:t>
            </a:r>
            <a:r>
              <a:rPr lang="en-US" sz="1400" dirty="0"/>
              <a:t>/ </a:t>
            </a:r>
            <a:r>
              <a:rPr lang="en-US" sz="1400" dirty="0" err="1"/>
              <a:t>pridajte</a:t>
            </a:r>
            <a:r>
              <a:rPr lang="en-US" sz="1400" dirty="0"/>
              <a:t> v</a:t>
            </a:r>
            <a:r>
              <a:rPr lang="sk-SK" sz="1400" dirty="0"/>
              <a:t>šetky premenné aj s hodnotami</a:t>
            </a: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1600" dirty="0"/>
              <a:t>Vytvorte </a:t>
            </a:r>
            <a:r>
              <a:rPr lang="en-US" sz="1600" dirty="0"/>
              <a:t>v Kubernetes </a:t>
            </a:r>
            <a:r>
              <a:rPr lang="sk-SK" sz="1600" dirty="0"/>
              <a:t>ConfigMap obje</a:t>
            </a:r>
            <a:r>
              <a:rPr lang="en-US" sz="1600" dirty="0"/>
              <a:t>k</a:t>
            </a:r>
            <a:r>
              <a:rPr lang="sk-SK" sz="1600" dirty="0"/>
              <a:t>t</a:t>
            </a:r>
            <a:r>
              <a:rPr lang="en-US" sz="1600" dirty="0"/>
              <a:t> </a:t>
            </a:r>
            <a:r>
              <a:rPr lang="sk-SK" sz="1600" dirty="0"/>
              <a:t>pomocou </a:t>
            </a:r>
            <a:r>
              <a:rPr lang="sk-SK" sz="1600" i="1" dirty="0"/>
              <a:t>kubectl</a:t>
            </a:r>
            <a:r>
              <a:rPr lang="en-US" sz="1600" i="1" dirty="0"/>
              <a:t> apply -f </a:t>
            </a:r>
            <a:endParaRPr lang="sk-SK" sz="16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1600" dirty="0"/>
              <a:t>Overte dostupnosť ConfigMap objektu</a:t>
            </a:r>
          </a:p>
          <a:p>
            <a:pPr marL="968375" lvl="1" indent="-342900"/>
            <a:r>
              <a:rPr lang="sk-SK" sz="1400" i="1" dirty="0"/>
              <a:t>kubectl describe configmaps app-configmap</a:t>
            </a:r>
            <a:endParaRPr lang="sk-SK" sz="16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Upravte</a:t>
            </a:r>
            <a:r>
              <a:rPr lang="en-US" sz="1600" dirty="0"/>
              <a:t> a</a:t>
            </a:r>
            <a:r>
              <a:rPr lang="sk-SK" sz="1600" dirty="0"/>
              <a:t>plikačnú konfiguráciu</a:t>
            </a:r>
          </a:p>
          <a:p>
            <a:pPr marL="968375" lvl="1" indent="-342900"/>
            <a:r>
              <a:rPr lang="sk-SK" sz="1400" dirty="0"/>
              <a:t>ak sa všetky aplikačné premenné zhoduju s ConfigMap potom stačí:</a:t>
            </a:r>
          </a:p>
          <a:p>
            <a:pPr marL="1417638" lvl="2" indent="-342900"/>
            <a:r>
              <a:rPr lang="sk-SK" sz="1200" i="1" dirty="0"/>
              <a:t>quarkus.kubernetes.env.configmaps=app-configmap</a:t>
            </a:r>
          </a:p>
          <a:p>
            <a:pPr marL="968375" lvl="1" indent="-342900"/>
            <a:r>
              <a:rPr lang="sk-SK" sz="1400" dirty="0"/>
              <a:t>pre každý aplikačný parameter, ktorý sa nezhoduje s ConfigMap pridajte </a:t>
            </a:r>
            <a:r>
              <a:rPr lang="en-US" sz="1400" dirty="0"/>
              <a:t>(</a:t>
            </a:r>
            <a:r>
              <a:rPr lang="en-US" sz="1400" dirty="0" err="1"/>
              <a:t>pozor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n</a:t>
            </a:r>
            <a:r>
              <a:rPr lang="sk-SK" sz="1400" dirty="0"/>
              <a:t>ázov</a:t>
            </a:r>
            <a:r>
              <a:rPr lang="en-US" sz="1400" dirty="0"/>
              <a:t>) </a:t>
            </a:r>
            <a:endParaRPr lang="sk-SK" sz="1400" dirty="0"/>
          </a:p>
          <a:p>
            <a:pPr marL="1417638" lvl="2" indent="-342900"/>
            <a:r>
              <a:rPr lang="sk-SK" sz="1200" i="1" dirty="0"/>
              <a:t>quarkus.kubernetes.env.mapping.</a:t>
            </a:r>
            <a:r>
              <a:rPr lang="en-US" sz="1200" i="1" dirty="0"/>
              <a:t>&lt;param&gt;</a:t>
            </a:r>
            <a:r>
              <a:rPr lang="sk-SK" sz="1200" i="1" dirty="0"/>
              <a:t>.from-configmap=app-configmap</a:t>
            </a:r>
          </a:p>
          <a:p>
            <a:pPr marL="1417638" lvl="2" indent="-342900"/>
            <a:r>
              <a:rPr lang="sk-SK" sz="1200" i="1" dirty="0"/>
              <a:t>quarkus.kubernetes.env.mapping.</a:t>
            </a:r>
            <a:r>
              <a:rPr lang="en-US" sz="1200" i="1" dirty="0"/>
              <a:t>&lt;param&gt;</a:t>
            </a:r>
            <a:r>
              <a:rPr lang="sk-SK" sz="1200" i="1" dirty="0"/>
              <a:t>.with-key=</a:t>
            </a:r>
            <a:r>
              <a:rPr lang="en-US" sz="1200" i="1" dirty="0"/>
              <a:t>&lt;</a:t>
            </a:r>
            <a:r>
              <a:rPr lang="sk-SK" sz="1200" i="1" dirty="0"/>
              <a:t>keyName</a:t>
            </a:r>
            <a:r>
              <a:rPr lang="en-US" sz="1200" i="1" dirty="0"/>
              <a:t>&gt;</a:t>
            </a:r>
            <a:endParaRPr lang="sk-SK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1600" dirty="0"/>
              <a:t>Nasaďte</a:t>
            </a:r>
            <a:r>
              <a:rPr lang="en-US" sz="1600" dirty="0"/>
              <a:t> </a:t>
            </a:r>
            <a:r>
              <a:rPr lang="en-US" sz="1600" dirty="0" err="1"/>
              <a:t>aplik</a:t>
            </a:r>
            <a:r>
              <a:rPr lang="sk-SK" sz="1600" dirty="0"/>
              <a:t>áciu na Kubernetes, o</a:t>
            </a:r>
            <a:r>
              <a:rPr lang="en-US" sz="1600" dirty="0" err="1"/>
              <a:t>verte</a:t>
            </a:r>
            <a:r>
              <a:rPr lang="en-US" sz="1600" dirty="0"/>
              <a:t> </a:t>
            </a:r>
            <a:r>
              <a:rPr lang="en-US" sz="1600" dirty="0" err="1"/>
              <a:t>stav</a:t>
            </a:r>
            <a:r>
              <a:rPr lang="en-US" sz="1600" dirty="0"/>
              <a:t> </a:t>
            </a:r>
            <a:r>
              <a:rPr lang="en-US" sz="1600" dirty="0" err="1"/>
              <a:t>servera</a:t>
            </a:r>
            <a:endParaRPr lang="sk-SK" sz="16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sk-SK" sz="16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Kubernetes</a:t>
            </a:r>
            <a:r>
              <a:rPr lang="en-US" sz="2800" dirty="0"/>
              <a:t> – </a:t>
            </a:r>
            <a:r>
              <a:rPr lang="sk-SK" sz="2800" dirty="0"/>
              <a:t>ConfigMap</a:t>
            </a:r>
          </a:p>
        </p:txBody>
      </p:sp>
    </p:spTree>
    <p:extLst>
      <p:ext uri="{BB962C8B-B14F-4D97-AF65-F5344CB8AC3E}">
        <p14:creationId xmlns:p14="http://schemas.microsoft.com/office/powerpoint/2010/main" val="82485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4"/>
          </p:nvPr>
        </p:nvSpPr>
        <p:spPr>
          <a:xfrm>
            <a:off x="1200000" y="1028733"/>
            <a:ext cx="10008568" cy="480053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Upravte</a:t>
            </a:r>
            <a:r>
              <a:rPr lang="en-US" sz="1600" dirty="0"/>
              <a:t> </a:t>
            </a:r>
            <a:r>
              <a:rPr lang="en-US" sz="1600" dirty="0" err="1"/>
              <a:t>aplika</a:t>
            </a:r>
            <a:r>
              <a:rPr lang="sk-SK" sz="1600" dirty="0"/>
              <a:t>čnú konfiguráciu:</a:t>
            </a:r>
          </a:p>
          <a:p>
            <a:pPr marL="968375" lvl="1" indent="-342900"/>
            <a:r>
              <a:rPr lang="sk-SK" sz="1400" dirty="0"/>
              <a:t>Hodnota hesla </a:t>
            </a:r>
            <a:r>
              <a:rPr lang="en-US" sz="1400" dirty="0"/>
              <a:t>b</a:t>
            </a:r>
            <a:r>
              <a:rPr lang="sk-SK" sz="1400" dirty="0"/>
              <a:t>asic autentifikáci</a:t>
            </a:r>
            <a:r>
              <a:rPr lang="en-US" sz="1400" dirty="0"/>
              <a:t>e</a:t>
            </a:r>
            <a:r>
              <a:rPr lang="sk-SK" sz="1400" dirty="0"/>
              <a:t> bude </a:t>
            </a:r>
            <a:r>
              <a:rPr lang="en-US" sz="1400" b="1" i="1" dirty="0"/>
              <a:t>${</a:t>
            </a:r>
            <a:r>
              <a:rPr lang="en-US" sz="1400" b="1" i="1" dirty="0" err="1"/>
              <a:t>user_password</a:t>
            </a:r>
            <a:r>
              <a:rPr lang="en-US" sz="1400" b="1" i="1" dirty="0"/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Vytvorte</a:t>
            </a:r>
            <a:r>
              <a:rPr lang="en-US" sz="1600" dirty="0"/>
              <a:t> Kubernetes </a:t>
            </a:r>
            <a:r>
              <a:rPr lang="sk-SK" sz="1600" dirty="0"/>
              <a:t>Secrets</a:t>
            </a:r>
            <a:r>
              <a:rPr lang="en-US" sz="1600" dirty="0"/>
              <a:t> s</a:t>
            </a:r>
            <a:r>
              <a:rPr lang="sk-SK" sz="1600" dirty="0"/>
              <a:t>úbor</a:t>
            </a:r>
            <a:r>
              <a:rPr lang="en-US" sz="1600" dirty="0"/>
              <a:t> </a:t>
            </a:r>
            <a:r>
              <a:rPr lang="en-US" sz="1600" i="1" dirty="0"/>
              <a:t>app-</a:t>
            </a:r>
            <a:r>
              <a:rPr lang="sk-SK" sz="1600" i="1" dirty="0"/>
              <a:t>secret</a:t>
            </a:r>
            <a:r>
              <a:rPr lang="en-US" sz="1600" i="1" dirty="0"/>
              <a:t>.</a:t>
            </a:r>
            <a:r>
              <a:rPr lang="en-US" sz="1600" i="1" dirty="0" err="1"/>
              <a:t>yml</a:t>
            </a:r>
            <a:endParaRPr lang="en-US" sz="1600" i="1" dirty="0"/>
          </a:p>
          <a:p>
            <a:pPr marL="968375" lvl="1" indent="-342900"/>
            <a:r>
              <a:rPr lang="en-US" sz="1400" dirty="0" err="1"/>
              <a:t>apiVersion</a:t>
            </a:r>
            <a:r>
              <a:rPr lang="en-US" sz="1400" dirty="0"/>
              <a:t>: v1</a:t>
            </a:r>
          </a:p>
          <a:p>
            <a:pPr marL="968375" lvl="1" indent="-342900"/>
            <a:r>
              <a:rPr lang="sk-SK" sz="1400" dirty="0"/>
              <a:t>kind:  </a:t>
            </a:r>
            <a:r>
              <a:rPr lang="en-US" sz="1400" dirty="0"/>
              <a:t>Secret</a:t>
            </a:r>
            <a:endParaRPr lang="sk-SK" sz="1400" dirty="0"/>
          </a:p>
          <a:p>
            <a:pPr marL="968375" lvl="1" indent="-342900"/>
            <a:r>
              <a:rPr lang="sk-SK" sz="1400" dirty="0"/>
              <a:t>metadata/name: app-</a:t>
            </a:r>
            <a:r>
              <a:rPr lang="en-US" sz="1400" dirty="0"/>
              <a:t>secret</a:t>
            </a:r>
            <a:endParaRPr lang="sk-SK" sz="1400" dirty="0"/>
          </a:p>
          <a:p>
            <a:pPr marL="968375" lvl="1" indent="-342900"/>
            <a:r>
              <a:rPr lang="en-US" sz="1400" dirty="0"/>
              <a:t>do </a:t>
            </a:r>
            <a:r>
              <a:rPr lang="sk-SK" sz="1400" dirty="0"/>
              <a:t>data</a:t>
            </a:r>
            <a:r>
              <a:rPr lang="en-US" sz="1400" dirty="0"/>
              <a:t> </a:t>
            </a:r>
            <a:r>
              <a:rPr lang="en-US" sz="1400" dirty="0" err="1"/>
              <a:t>pridajte</a:t>
            </a:r>
            <a:r>
              <a:rPr lang="en-US" sz="1400" dirty="0"/>
              <a:t> </a:t>
            </a:r>
            <a:r>
              <a:rPr lang="en-US" sz="1400" b="1" i="1" dirty="0" err="1"/>
              <a:t>user_password</a:t>
            </a:r>
            <a:r>
              <a:rPr lang="en-US" sz="1400" b="1" i="1" dirty="0"/>
              <a:t>.</a:t>
            </a:r>
            <a:r>
              <a:rPr lang="en-US" sz="1400" dirty="0"/>
              <a:t> </a:t>
            </a:r>
            <a:r>
              <a:rPr lang="en-US" sz="1400" dirty="0" err="1"/>
              <a:t>Hodnota</a:t>
            </a:r>
            <a:r>
              <a:rPr lang="en-US" sz="1400" dirty="0"/>
              <a:t> </a:t>
            </a:r>
            <a:r>
              <a:rPr lang="en-US" sz="1400" dirty="0" err="1"/>
              <a:t>bude</a:t>
            </a:r>
            <a:r>
              <a:rPr lang="en-US" sz="1400" dirty="0"/>
              <a:t> </a:t>
            </a:r>
            <a:r>
              <a:rPr lang="sk-SK" sz="1400" dirty="0"/>
              <a:t>enkódovaná pomocou base64</a:t>
            </a:r>
            <a:r>
              <a:rPr lang="en-US" sz="1400" dirty="0"/>
              <a:t> (</a:t>
            </a:r>
            <a:r>
              <a:rPr lang="en-US" sz="1400" dirty="0" err="1"/>
              <a:t>pou</a:t>
            </a:r>
            <a:r>
              <a:rPr lang="sk-SK" sz="1400" dirty="0"/>
              <a:t>žite inú hodnotu</a:t>
            </a:r>
            <a:r>
              <a:rPr lang="en-US" sz="1400" dirty="0"/>
              <a:t> </a:t>
            </a:r>
            <a:r>
              <a:rPr lang="en-US" sz="1400" dirty="0" err="1"/>
              <a:t>hesla</a:t>
            </a:r>
            <a:r>
              <a:rPr lang="en-US" sz="1400" dirty="0"/>
              <a:t> </a:t>
            </a:r>
            <a:r>
              <a:rPr lang="en-US" sz="1400" dirty="0" err="1"/>
              <a:t>ako</a:t>
            </a:r>
            <a:r>
              <a:rPr lang="en-US" sz="1400" dirty="0"/>
              <a:t> </a:t>
            </a:r>
            <a:r>
              <a:rPr lang="en-US" sz="1400" dirty="0" err="1"/>
              <a:t>ste</a:t>
            </a:r>
            <a:r>
              <a:rPr lang="en-US" sz="1400" dirty="0"/>
              <a:t> </a:t>
            </a:r>
            <a:r>
              <a:rPr lang="en-US" sz="1400" dirty="0" err="1"/>
              <a:t>mali</a:t>
            </a:r>
            <a:r>
              <a:rPr lang="en-US" sz="1400" dirty="0"/>
              <a:t> v </a:t>
            </a:r>
            <a:r>
              <a:rPr lang="en-US" sz="1400" dirty="0" err="1"/>
              <a:t>aplika</a:t>
            </a:r>
            <a:r>
              <a:rPr lang="sk-SK" sz="1400" dirty="0"/>
              <a:t>čnom súbore</a:t>
            </a:r>
            <a:r>
              <a:rPr lang="en-US" sz="1400" dirty="0"/>
              <a:t>)</a:t>
            </a:r>
            <a:endParaRPr lang="sk-SK" sz="1400" dirty="0"/>
          </a:p>
          <a:p>
            <a:pPr marL="1417638" lvl="2" indent="-342900"/>
            <a:r>
              <a:rPr lang="sk-SK" sz="1400" dirty="0"/>
              <a:t>Napr </a:t>
            </a:r>
            <a:r>
              <a:rPr lang="en-US" sz="1400" i="1" dirty="0">
                <a:hlinkClick r:id="rId2"/>
              </a:rPr>
              <a:t>https://www.base64encode.org/</a:t>
            </a:r>
            <a:r>
              <a:rPr lang="sk-SK" sz="1400" i="1" dirty="0"/>
              <a:t> </a:t>
            </a:r>
            <a:endParaRPr lang="en-US" sz="1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1600" dirty="0"/>
              <a:t>Vytvorte v Kubernetes </a:t>
            </a:r>
            <a:r>
              <a:rPr lang="en-US" sz="1600" dirty="0"/>
              <a:t>Secret </a:t>
            </a:r>
            <a:r>
              <a:rPr lang="sk-SK" sz="1600" dirty="0"/>
              <a:t>objekt pomocou </a:t>
            </a:r>
            <a:r>
              <a:rPr lang="sk-SK" sz="1600" i="1" dirty="0"/>
              <a:t>kubectl</a:t>
            </a:r>
            <a:r>
              <a:rPr lang="en-US" sz="1600" i="1" dirty="0"/>
              <a:t> apply</a:t>
            </a:r>
            <a:r>
              <a:rPr lang="sk-SK" sz="1600" i="1" dirty="0"/>
              <a:t> </a:t>
            </a:r>
            <a:r>
              <a:rPr lang="en-US" sz="1600" i="1" dirty="0"/>
              <a:t>-f </a:t>
            </a:r>
            <a:endParaRPr lang="sk-SK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Upravte</a:t>
            </a:r>
            <a:r>
              <a:rPr lang="en-US" sz="1600" dirty="0"/>
              <a:t> a</a:t>
            </a:r>
            <a:r>
              <a:rPr lang="sk-SK" sz="1600" dirty="0"/>
              <a:t>plikačnú konfiguráciu</a:t>
            </a:r>
            <a:r>
              <a:rPr lang="en-US" sz="1600" dirty="0"/>
              <a:t> </a:t>
            </a:r>
            <a:r>
              <a:rPr lang="en-US" sz="1600" dirty="0" err="1"/>
              <a:t>tak</a:t>
            </a:r>
            <a:r>
              <a:rPr lang="en-US" sz="1600" dirty="0"/>
              <a:t>, aby </a:t>
            </a:r>
            <a:r>
              <a:rPr lang="en-US" sz="1600" dirty="0" err="1"/>
              <a:t>aplik</a:t>
            </a:r>
            <a:r>
              <a:rPr lang="sk-SK" sz="1600" dirty="0"/>
              <a:t>ácia konzumovala Kubernetes Secret</a:t>
            </a:r>
          </a:p>
          <a:p>
            <a:pPr marL="968375" lvl="1" indent="-342900"/>
            <a:r>
              <a:rPr lang="sk-SK" sz="1600" dirty="0"/>
              <a:t>Totožný spôsob konfigurácie ako ConfigMap – len namiesto </a:t>
            </a:r>
            <a:r>
              <a:rPr lang="sk-SK" sz="1600" b="1" i="1" dirty="0"/>
              <a:t>configmaps</a:t>
            </a:r>
            <a:r>
              <a:rPr lang="en-US" sz="1600" dirty="0"/>
              <a:t> </a:t>
            </a:r>
            <a:r>
              <a:rPr lang="en-US" sz="1600" dirty="0" err="1"/>
              <a:t>pou</a:t>
            </a:r>
            <a:r>
              <a:rPr lang="sk-SK" sz="1600" dirty="0"/>
              <a:t>žijete </a:t>
            </a:r>
            <a:r>
              <a:rPr lang="sk-SK" sz="1600" b="1" i="1" dirty="0"/>
              <a:t>secrets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1600" dirty="0"/>
              <a:t>Nasaďte</a:t>
            </a:r>
            <a:r>
              <a:rPr lang="en-US" sz="1600" dirty="0"/>
              <a:t> </a:t>
            </a:r>
            <a:r>
              <a:rPr lang="en-US" sz="1600" dirty="0" err="1"/>
              <a:t>aplik</a:t>
            </a:r>
            <a:r>
              <a:rPr lang="sk-SK" sz="1600" dirty="0"/>
              <a:t>áciu na Kubernetes, o</a:t>
            </a:r>
            <a:r>
              <a:rPr lang="en-US" sz="1600" dirty="0" err="1"/>
              <a:t>verte</a:t>
            </a:r>
            <a:r>
              <a:rPr lang="en-US" sz="1600" dirty="0"/>
              <a:t> </a:t>
            </a:r>
            <a:r>
              <a:rPr lang="en-US" sz="1600" dirty="0" err="1"/>
              <a:t>stav</a:t>
            </a:r>
            <a:r>
              <a:rPr lang="en-US" sz="1600" dirty="0"/>
              <a:t> </a:t>
            </a:r>
            <a:r>
              <a:rPr lang="sk-SK" sz="1600" dirty="0"/>
              <a:t>služby (</a:t>
            </a:r>
            <a:r>
              <a:rPr lang="sk-SK" sz="1600" i="1" dirty="0"/>
              <a:t>kubectl get pods</a:t>
            </a:r>
            <a:r>
              <a:rPr lang="sk-SK" sz="1600" dirty="0"/>
              <a:t>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sk-SK" sz="16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Kubernetes</a:t>
            </a:r>
            <a:r>
              <a:rPr lang="en-US" sz="2800" dirty="0"/>
              <a:t> – </a:t>
            </a:r>
            <a:r>
              <a:rPr lang="sk-SK" sz="2800" dirty="0"/>
              <a:t>Secrets</a:t>
            </a:r>
          </a:p>
        </p:txBody>
      </p:sp>
    </p:spTree>
    <p:extLst>
      <p:ext uri="{BB962C8B-B14F-4D97-AF65-F5344CB8AC3E}">
        <p14:creationId xmlns:p14="http://schemas.microsoft.com/office/powerpoint/2010/main" val="304980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4"/>
          </p:nvPr>
        </p:nvSpPr>
        <p:spPr>
          <a:xfrm>
            <a:off x="1200000" y="1008076"/>
            <a:ext cx="10512624" cy="480053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Docker</a:t>
            </a:r>
            <a:r>
              <a:rPr lang="sk-SK" sz="2000" dirty="0"/>
              <a:t>file pre GraalVM</a:t>
            </a:r>
          </a:p>
          <a:p>
            <a:pPr marL="968375" lvl="1" indent="-342900"/>
            <a:r>
              <a:rPr lang="sk-SK" sz="1800" dirty="0"/>
              <a:t>P</a:t>
            </a:r>
            <a:r>
              <a:rPr lang="en-US" sz="1800" dirty="0" err="1"/>
              <a:t>redpripraven</a:t>
            </a:r>
            <a:r>
              <a:rPr lang="sk-SK" sz="1800" dirty="0"/>
              <a:t>é Dockerfile.nativ</a:t>
            </a:r>
            <a:r>
              <a:rPr lang="en-US" sz="1800" dirty="0"/>
              <a:t>e</a:t>
            </a:r>
            <a:endParaRPr lang="sk-SK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/>
              <a:t>Vytvorenie Linux executable bez potreby nainštalovaného GraalVM (pomocou Docker image Mandrel)</a:t>
            </a:r>
            <a:r>
              <a:rPr lang="en-US" sz="2000" dirty="0"/>
              <a:t> + </a:t>
            </a:r>
            <a:r>
              <a:rPr lang="en-US" sz="2000" dirty="0" err="1"/>
              <a:t>vytvorenie</a:t>
            </a:r>
            <a:r>
              <a:rPr lang="en-US" sz="2000" dirty="0"/>
              <a:t> Docker image pre </a:t>
            </a:r>
            <a:r>
              <a:rPr lang="sk-SK" sz="2000" dirty="0"/>
              <a:t>Linux executable + nasadenie na Kubernetes</a:t>
            </a:r>
          </a:p>
          <a:p>
            <a:pPr marL="968375" lvl="1" indent="-342900"/>
            <a:r>
              <a:rPr lang="en-US" sz="1800" i="1" dirty="0" err="1"/>
              <a:t>mvn</a:t>
            </a:r>
            <a:r>
              <a:rPr lang="en-US" sz="1800" i="1" dirty="0"/>
              <a:t> clean package -</a:t>
            </a:r>
            <a:r>
              <a:rPr lang="en-US" sz="1800" i="1" dirty="0" err="1"/>
              <a:t>Pnative</a:t>
            </a:r>
            <a:r>
              <a:rPr lang="en-US" sz="1800" i="1" dirty="0"/>
              <a:t> -</a:t>
            </a:r>
            <a:r>
              <a:rPr lang="en-US" sz="1800" i="1" dirty="0" err="1"/>
              <a:t>DskipTests</a:t>
            </a:r>
            <a:r>
              <a:rPr lang="en-US" sz="1800" i="1" dirty="0"/>
              <a:t> -</a:t>
            </a:r>
            <a:r>
              <a:rPr lang="en-US" sz="1800" i="1" dirty="0" err="1"/>
              <a:t>Dquarkus.native.container</a:t>
            </a:r>
            <a:r>
              <a:rPr lang="en-US" sz="1800" i="1" dirty="0"/>
              <a:t>-build=true -</a:t>
            </a:r>
            <a:r>
              <a:rPr lang="en-US" sz="1800" i="1" dirty="0" err="1"/>
              <a:t>Dquarkus.container-image.build</a:t>
            </a:r>
            <a:r>
              <a:rPr lang="en-US" sz="1800" i="1" dirty="0"/>
              <a:t>=true</a:t>
            </a:r>
            <a:r>
              <a:rPr lang="sk-SK" sz="1800" i="1" dirty="0"/>
              <a:t> </a:t>
            </a:r>
            <a:r>
              <a:rPr lang="en-US" sz="1800" i="1" dirty="0"/>
              <a:t>-D</a:t>
            </a:r>
            <a:r>
              <a:rPr lang="sk-SK" sz="1800" i="1" dirty="0"/>
              <a:t>quarkus.kubernetes.deploy</a:t>
            </a:r>
            <a:r>
              <a:rPr lang="en-US" sz="1800" i="1" dirty="0"/>
              <a:t>=true</a:t>
            </a:r>
            <a:endParaRPr lang="sk-SK" sz="1800" i="1" dirty="0"/>
          </a:p>
          <a:p>
            <a:pPr marL="968375" lvl="1" indent="-342900"/>
            <a:r>
              <a:rPr lang="sk-SK" sz="1800" dirty="0"/>
              <a:t>V prípade ak Docker začne sťahovať iný image ako </a:t>
            </a:r>
            <a:r>
              <a:rPr lang="sk-SK" sz="1800" b="1" dirty="0"/>
              <a:t>ubi-quarkus-mandrel-builder-image:22.3-java17</a:t>
            </a:r>
            <a:r>
              <a:rPr lang="sk-SK" sz="1800" dirty="0"/>
              <a:t> </a:t>
            </a:r>
          </a:p>
          <a:p>
            <a:pPr marL="1417638" lvl="2" indent="-342900"/>
            <a:r>
              <a:rPr lang="sk-SK" sz="1800" dirty="0"/>
              <a:t>treba použiť premennú </a:t>
            </a:r>
            <a:r>
              <a:rPr lang="sk-SK" sz="1800" b="1" dirty="0"/>
              <a:t>quarkus.native.builder-image</a:t>
            </a:r>
            <a:r>
              <a:rPr lang="en-US" sz="1800" b="1" dirty="0"/>
              <a:t>=quay.io/</a:t>
            </a:r>
            <a:r>
              <a:rPr lang="en-US" sz="1800" b="1" dirty="0" err="1"/>
              <a:t>quarkus</a:t>
            </a:r>
            <a:r>
              <a:rPr lang="en-US" sz="1800" b="1" dirty="0"/>
              <a:t>/ubi-quarkus-mandrel-builder-image:22.3-java17</a:t>
            </a:r>
            <a:endParaRPr lang="sk-SK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/>
              <a:t>O</a:t>
            </a:r>
            <a:r>
              <a:rPr lang="en-US" sz="2000" dirty="0" err="1"/>
              <a:t>verte</a:t>
            </a:r>
            <a:r>
              <a:rPr lang="en-US" sz="2000" dirty="0"/>
              <a:t> </a:t>
            </a:r>
            <a:r>
              <a:rPr lang="en-US" sz="2000" dirty="0" err="1"/>
              <a:t>stav</a:t>
            </a:r>
            <a:r>
              <a:rPr lang="en-US" sz="2000" dirty="0"/>
              <a:t> </a:t>
            </a:r>
            <a:r>
              <a:rPr lang="sk-SK" sz="2000" dirty="0"/>
              <a:t>služby</a:t>
            </a:r>
            <a:r>
              <a:rPr lang="en-US" sz="2000" dirty="0"/>
              <a:t> </a:t>
            </a:r>
            <a:r>
              <a:rPr lang="sk-SK" sz="2000" dirty="0"/>
              <a:t>(</a:t>
            </a:r>
            <a:r>
              <a:rPr lang="sk-SK" sz="2000" i="1" dirty="0"/>
              <a:t>kubectl get pods</a:t>
            </a:r>
            <a:r>
              <a:rPr lang="sk-SK" sz="2000" dirty="0"/>
              <a:t>)</a:t>
            </a:r>
            <a:endParaRPr lang="en-US" sz="2000" dirty="0"/>
          </a:p>
          <a:p>
            <a:endParaRPr lang="sk-SK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Bonus </a:t>
            </a:r>
            <a:r>
              <a:rPr lang="en-US" sz="2800" dirty="0"/>
              <a:t>–</a:t>
            </a:r>
            <a:r>
              <a:rPr lang="sk-SK" sz="2800" dirty="0"/>
              <a:t> </a:t>
            </a:r>
            <a:r>
              <a:rPr lang="en-US" sz="2800" dirty="0" err="1"/>
              <a:t>GraalVM</a:t>
            </a:r>
            <a:r>
              <a:rPr lang="en-US" sz="2800" dirty="0"/>
              <a:t> Linux executable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29573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4"/>
          </p:nvPr>
        </p:nvSpPr>
        <p:spPr>
          <a:xfrm>
            <a:off x="1200000" y="1028733"/>
            <a:ext cx="10008568" cy="480053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Zv</a:t>
            </a:r>
            <a:r>
              <a:rPr lang="sk-SK" sz="1800" dirty="0"/>
              <a:t>ýšte počet inštancií služby (Kubernetes service replicas) na </a:t>
            </a:r>
            <a:r>
              <a:rPr lang="sk-SK" sz="1800" b="1" dirty="0"/>
              <a:t>2</a:t>
            </a:r>
            <a:r>
              <a:rPr lang="sk-SK" sz="1800" dirty="0"/>
              <a:t> pomocou aplikačnej konfigurácie:</a:t>
            </a:r>
          </a:p>
          <a:p>
            <a:pPr marL="968375" lvl="1" indent="-342900"/>
            <a:r>
              <a:rPr lang="sk-SK" sz="1800" dirty="0"/>
              <a:t>Použite premennú </a:t>
            </a:r>
            <a:r>
              <a:rPr lang="sk-SK" sz="1600" i="1" dirty="0"/>
              <a:t>quarkus.kubernetes.replicas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Pridanie</a:t>
            </a:r>
            <a:r>
              <a:rPr lang="en-US" sz="1800" dirty="0"/>
              <a:t> </a:t>
            </a:r>
            <a:r>
              <a:rPr lang="sk-SK" sz="1800" dirty="0"/>
              <a:t>podpory pre liveness/readiness probes:</a:t>
            </a:r>
            <a:endParaRPr lang="en-US" sz="1800" dirty="0"/>
          </a:p>
          <a:p>
            <a:pPr marL="968375" lvl="1" indent="-342900"/>
            <a:r>
              <a:rPr lang="sk-SK" sz="1600" i="1" dirty="0"/>
              <a:t>mvn quarkus:add-extension -Dextensions="smallrye-health“</a:t>
            </a:r>
          </a:p>
          <a:p>
            <a:pPr marL="968375" lvl="1" indent="-342900"/>
            <a:r>
              <a:rPr lang="sk-SK" sz="1600" dirty="0"/>
              <a:t>Upravte Kubernetes liveness/readiness probes pomocou aplikačnej konfigurácie:</a:t>
            </a:r>
            <a:endParaRPr lang="en-US" sz="1400" dirty="0"/>
          </a:p>
          <a:p>
            <a:pPr marL="1417638" lvl="2" indent="-342900"/>
            <a:r>
              <a:rPr lang="sk-SK" sz="1400" i="1" dirty="0"/>
              <a:t>quarkus.kubernetes.</a:t>
            </a:r>
            <a:r>
              <a:rPr lang="en-US" sz="1400" i="1" dirty="0"/>
              <a:t>[</a:t>
            </a:r>
            <a:r>
              <a:rPr lang="sk-SK" sz="1400" i="1" dirty="0"/>
              <a:t>liveness</a:t>
            </a:r>
            <a:r>
              <a:rPr lang="en-US" sz="1400" i="1" dirty="0"/>
              <a:t>/readiness]</a:t>
            </a:r>
            <a:r>
              <a:rPr lang="sk-SK" sz="1400" i="1" dirty="0"/>
              <a:t>-</a:t>
            </a:r>
            <a:r>
              <a:rPr lang="en-US" sz="1400" i="1" dirty="0"/>
              <a:t>initial-delay</a:t>
            </a:r>
            <a:r>
              <a:rPr lang="en-US" sz="1400" dirty="0"/>
              <a:t>, </a:t>
            </a:r>
            <a:r>
              <a:rPr lang="en-US" sz="1400" dirty="0" err="1"/>
              <a:t>hodnota</a:t>
            </a:r>
            <a:r>
              <a:rPr lang="en-US" sz="1400" dirty="0"/>
              <a:t> </a:t>
            </a:r>
            <a:r>
              <a:rPr lang="en-US" sz="1400" dirty="0" err="1"/>
              <a:t>premennej</a:t>
            </a:r>
            <a:r>
              <a:rPr lang="en-US" sz="1400" dirty="0"/>
              <a:t> = 0S</a:t>
            </a:r>
            <a:endParaRPr lang="en-US" sz="1400" i="1" dirty="0"/>
          </a:p>
          <a:p>
            <a:pPr marL="1417638" lvl="2" indent="-342900"/>
            <a:r>
              <a:rPr lang="sk-SK" sz="1400" i="1" dirty="0"/>
              <a:t>quarkus.kubernetes.</a:t>
            </a:r>
            <a:r>
              <a:rPr lang="en-US" sz="1400" i="1" dirty="0"/>
              <a:t>[</a:t>
            </a:r>
            <a:r>
              <a:rPr lang="sk-SK" sz="1400" i="1" dirty="0"/>
              <a:t>liveness</a:t>
            </a:r>
            <a:r>
              <a:rPr lang="en-US" sz="1400" i="1" dirty="0"/>
              <a:t>/readiness]</a:t>
            </a:r>
            <a:r>
              <a:rPr lang="sk-SK" sz="1400" i="1" dirty="0"/>
              <a:t>-probe.period</a:t>
            </a:r>
            <a:r>
              <a:rPr lang="en-US" sz="1400" dirty="0"/>
              <a:t>, </a:t>
            </a:r>
            <a:r>
              <a:rPr lang="en-US" sz="1400" dirty="0" err="1"/>
              <a:t>hodnota</a:t>
            </a:r>
            <a:r>
              <a:rPr lang="en-US" sz="1400" dirty="0"/>
              <a:t> </a:t>
            </a:r>
            <a:r>
              <a:rPr lang="en-US" sz="1400" dirty="0" err="1"/>
              <a:t>premennej</a:t>
            </a:r>
            <a:r>
              <a:rPr lang="en-US" sz="1400" dirty="0"/>
              <a:t> = 10S</a:t>
            </a:r>
            <a:endParaRPr lang="sk-SK" sz="1400" dirty="0"/>
          </a:p>
          <a:p>
            <a:pPr marL="1417638" lvl="2" indent="-342900"/>
            <a:r>
              <a:rPr lang="sk-SK" sz="1400" i="1" dirty="0"/>
              <a:t>quarkus.kubernetes.</a:t>
            </a:r>
            <a:r>
              <a:rPr lang="en-US" sz="1400" i="1" dirty="0"/>
              <a:t>[</a:t>
            </a:r>
            <a:r>
              <a:rPr lang="sk-SK" sz="1400" i="1" dirty="0"/>
              <a:t>liveness</a:t>
            </a:r>
            <a:r>
              <a:rPr lang="en-US" sz="1400" i="1" dirty="0"/>
              <a:t>/readiness]</a:t>
            </a:r>
            <a:r>
              <a:rPr lang="sk-SK" sz="1400" i="1" dirty="0"/>
              <a:t>-probe.timeout</a:t>
            </a:r>
            <a:r>
              <a:rPr lang="en-US" sz="1400" dirty="0"/>
              <a:t>, </a:t>
            </a:r>
            <a:r>
              <a:rPr lang="en-US" sz="1400" dirty="0" err="1"/>
              <a:t>hodnota</a:t>
            </a:r>
            <a:r>
              <a:rPr lang="en-US" sz="1400" dirty="0"/>
              <a:t> </a:t>
            </a:r>
            <a:r>
              <a:rPr lang="en-US" sz="1400" dirty="0" err="1"/>
              <a:t>premennej</a:t>
            </a:r>
            <a:r>
              <a:rPr lang="en-US" sz="1400" dirty="0"/>
              <a:t> = 10S</a:t>
            </a:r>
          </a:p>
          <a:p>
            <a:pPr marL="968375" lvl="1" indent="-342900"/>
            <a:r>
              <a:rPr lang="sk-SK" sz="1600" i="1" dirty="0"/>
              <a:t>mvn </a:t>
            </a:r>
            <a:r>
              <a:rPr lang="en-US" sz="1600" i="1" dirty="0"/>
              <a:t>package -</a:t>
            </a:r>
            <a:r>
              <a:rPr lang="en-US" sz="1600" i="1" dirty="0" err="1"/>
              <a:t>DskipTests</a:t>
            </a:r>
            <a:endParaRPr lang="en-US" sz="1600" i="1" dirty="0"/>
          </a:p>
          <a:p>
            <a:pPr marL="1417638" lvl="2" indent="-342900"/>
            <a:r>
              <a:rPr lang="en-US" sz="1600" dirty="0" err="1"/>
              <a:t>Overte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nastavenie</a:t>
            </a:r>
            <a:r>
              <a:rPr lang="en-US" sz="1600" dirty="0"/>
              <a:t> </a:t>
            </a:r>
            <a:r>
              <a:rPr lang="sk-SK" sz="1600" dirty="0"/>
              <a:t>liveness/readiness probes</a:t>
            </a:r>
            <a:r>
              <a:rPr lang="en-US" sz="1600" dirty="0"/>
              <a:t> v </a:t>
            </a:r>
            <a:r>
              <a:rPr lang="en-US" sz="1600" i="1" dirty="0"/>
              <a:t>target/</a:t>
            </a:r>
            <a:r>
              <a:rPr lang="en-US" sz="1600" i="1" dirty="0" err="1"/>
              <a:t>kubernetes</a:t>
            </a:r>
            <a:r>
              <a:rPr lang="en-US" sz="1600" i="1" dirty="0"/>
              <a:t>/</a:t>
            </a:r>
            <a:r>
              <a:rPr lang="en-US" sz="1600" i="1" dirty="0" err="1"/>
              <a:t>kubernetes.yml</a:t>
            </a:r>
            <a:endParaRPr lang="sk-SK" sz="12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16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sk-SK" sz="16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Bonus – Kubernetes</a:t>
            </a:r>
            <a:r>
              <a:rPr lang="en-US" sz="2800" dirty="0"/>
              <a:t> </a:t>
            </a:r>
            <a:r>
              <a:rPr lang="en-US" sz="2800" dirty="0" err="1"/>
              <a:t>pokro</a:t>
            </a:r>
            <a:r>
              <a:rPr lang="sk-SK" sz="2800" dirty="0"/>
              <a:t>čilé</a:t>
            </a:r>
          </a:p>
        </p:txBody>
      </p:sp>
    </p:spTree>
    <p:extLst>
      <p:ext uri="{BB962C8B-B14F-4D97-AF65-F5344CB8AC3E}">
        <p14:creationId xmlns:p14="http://schemas.microsoft.com/office/powerpoint/2010/main" val="352115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4"/>
          </p:nvPr>
        </p:nvSpPr>
        <p:spPr>
          <a:xfrm>
            <a:off x="1200000" y="1008076"/>
            <a:ext cx="10728648" cy="480053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Nastavenie</a:t>
            </a:r>
            <a:r>
              <a:rPr lang="en-US" sz="1600" dirty="0"/>
              <a:t> </a:t>
            </a:r>
            <a:r>
              <a:rPr lang="sk-SK" sz="1600" dirty="0"/>
              <a:t>premennej </a:t>
            </a:r>
            <a:r>
              <a:rPr lang="en-US" sz="1600" i="1" dirty="0"/>
              <a:t>GRAALVM_HOM</a:t>
            </a:r>
            <a:r>
              <a:rPr lang="sk-SK" sz="1600" i="1" dirty="0"/>
              <a:t>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/>
              <a:t>Nain</a:t>
            </a:r>
            <a:r>
              <a:rPr lang="sk-SK" sz="1600" dirty="0"/>
              <a:t>štalovanie native image tools:</a:t>
            </a:r>
          </a:p>
          <a:p>
            <a:pPr marL="968375" lvl="1" indent="-342900"/>
            <a:r>
              <a:rPr lang="de-DE" sz="1400" i="1" dirty="0"/>
              <a:t>${GRAALVM_HOME}/bin/gu install native-image</a:t>
            </a:r>
            <a:endParaRPr lang="en-US" sz="1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Podpora</a:t>
            </a:r>
            <a:r>
              <a:rPr lang="en-US" sz="1600" dirty="0"/>
              <a:t> pre C </a:t>
            </a:r>
            <a:r>
              <a:rPr lang="en-US" sz="1600" dirty="0" err="1"/>
              <a:t>nat</a:t>
            </a:r>
            <a:r>
              <a:rPr lang="sk-SK" sz="1600" dirty="0"/>
              <a:t>ívnu kompiláciu</a:t>
            </a:r>
          </a:p>
          <a:p>
            <a:pPr marL="968375" lvl="1" indent="-342900"/>
            <a:r>
              <a:rPr lang="sk-SK" sz="1400" dirty="0"/>
              <a:t>Linux: GCC, glibc, zlib</a:t>
            </a:r>
            <a:endParaRPr lang="en-US" sz="1400" dirty="0"/>
          </a:p>
          <a:p>
            <a:pPr marL="1417638" lvl="2" indent="-342900"/>
            <a:r>
              <a:rPr lang="en-US" sz="1400" i="1" dirty="0" err="1"/>
              <a:t>sudo</a:t>
            </a:r>
            <a:r>
              <a:rPr lang="en-US" sz="1400" i="1" dirty="0"/>
              <a:t> apt-get install build-essential </a:t>
            </a:r>
            <a:r>
              <a:rPr lang="en-US" sz="1400" i="1" dirty="0" err="1"/>
              <a:t>libz</a:t>
            </a:r>
            <a:r>
              <a:rPr lang="en-US" sz="1400" i="1" dirty="0"/>
              <a:t>-dev zlib1g-dev</a:t>
            </a:r>
          </a:p>
          <a:p>
            <a:pPr marL="1417638" lvl="2" indent="-342900"/>
            <a:r>
              <a:rPr lang="sk-SK" sz="1400" i="1" dirty="0"/>
              <a:t>sudo dnf install gcc glibc-devel zlib-devel libstdc++-static</a:t>
            </a:r>
          </a:p>
          <a:p>
            <a:pPr marL="968375" lvl="1" indent="-342900"/>
            <a:r>
              <a:rPr lang="sk-SK" sz="1400" dirty="0"/>
              <a:t>MacOS: XCode</a:t>
            </a:r>
            <a:endParaRPr lang="en-US" sz="1400" dirty="0"/>
          </a:p>
          <a:p>
            <a:pPr marL="1417638" lvl="2" indent="-342900"/>
            <a:r>
              <a:rPr lang="sk-SK" sz="1400" i="1" dirty="0"/>
              <a:t>xcode-select --install</a:t>
            </a:r>
          </a:p>
          <a:p>
            <a:pPr marL="968375" lvl="1" indent="-342900"/>
            <a:r>
              <a:rPr lang="sk-SK" sz="1400" dirty="0"/>
              <a:t>Windows: Visual Studio C++ build tools (</a:t>
            </a:r>
            <a:r>
              <a:rPr lang="en-US" sz="1400" dirty="0" err="1"/>
              <a:t>len</a:t>
            </a:r>
            <a:r>
              <a:rPr lang="en-US" sz="1400" dirty="0"/>
              <a:t> C++ support</a:t>
            </a:r>
            <a:r>
              <a:rPr lang="sk-SK" sz="1400" dirty="0"/>
              <a:t>)</a:t>
            </a:r>
            <a:endParaRPr lang="en-US" sz="1400" dirty="0"/>
          </a:p>
          <a:p>
            <a:pPr marL="1417638" lvl="2" indent="-342900"/>
            <a:r>
              <a:rPr lang="en-US" sz="1400" i="1" dirty="0" err="1"/>
              <a:t>choco</a:t>
            </a:r>
            <a:r>
              <a:rPr lang="en-US" sz="1400" i="1" dirty="0"/>
              <a:t> install visualstudio2019-workload-vctools</a:t>
            </a:r>
          </a:p>
          <a:p>
            <a:pPr marL="1417638" lvl="2" indent="-342900"/>
            <a:r>
              <a:rPr lang="en-US" sz="1400" i="1" dirty="0"/>
              <a:t>vcvarsx86_amd64.bat (C:\Program Files (x86)\Microsoft Visual Studio\2019\</a:t>
            </a:r>
            <a:r>
              <a:rPr lang="en-US" sz="1400" i="1" dirty="0" err="1"/>
              <a:t>BuildTools</a:t>
            </a:r>
            <a:r>
              <a:rPr lang="en-US" sz="1400" i="1" dirty="0"/>
              <a:t>\VC\Auxiliary\Build)</a:t>
            </a:r>
            <a:endParaRPr lang="sk-SK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1600" dirty="0"/>
              <a:t>Použite natívnu kompiláciu pre vytvorenie non JVM verzie aplikácie</a:t>
            </a:r>
            <a:endParaRPr lang="en-US" sz="1600" dirty="0"/>
          </a:p>
          <a:p>
            <a:pPr marL="968375" lvl="1" indent="-342900"/>
            <a:r>
              <a:rPr lang="en-US" sz="1400" i="1" dirty="0" err="1"/>
              <a:t>mvn</a:t>
            </a:r>
            <a:r>
              <a:rPr lang="en-US" sz="1400" i="1" dirty="0"/>
              <a:t> package -</a:t>
            </a:r>
            <a:r>
              <a:rPr lang="en-US" sz="1400" i="1" dirty="0" err="1"/>
              <a:t>Pnative</a:t>
            </a:r>
            <a:r>
              <a:rPr lang="en-US" sz="1400" i="1" dirty="0"/>
              <a:t> -</a:t>
            </a:r>
            <a:r>
              <a:rPr lang="en-US" sz="1400" i="1" dirty="0" err="1"/>
              <a:t>DskipTests</a:t>
            </a:r>
            <a:endParaRPr lang="sk-SK" sz="16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1600" dirty="0"/>
              <a:t>Spustite aplikáciu</a:t>
            </a:r>
            <a:r>
              <a:rPr lang="en-US" sz="1600" dirty="0"/>
              <a:t> bez </a:t>
            </a:r>
            <a:r>
              <a:rPr lang="en-US" sz="1600" dirty="0" err="1"/>
              <a:t>pou</a:t>
            </a:r>
            <a:r>
              <a:rPr lang="sk-SK" sz="1600" dirty="0"/>
              <a:t>žitia JRE, JDK, Maven</a:t>
            </a:r>
          </a:p>
          <a:p>
            <a:pPr marL="968375" lvl="1" indent="-342900"/>
            <a:endParaRPr lang="en-US" sz="1600" i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GraalVM</a:t>
            </a:r>
            <a:r>
              <a:rPr lang="en-US" sz="2800" dirty="0"/>
              <a:t> – </a:t>
            </a:r>
            <a:r>
              <a:rPr lang="en-US" sz="2800" dirty="0" err="1"/>
              <a:t>konfigur</a:t>
            </a:r>
            <a:r>
              <a:rPr lang="sk-SK" sz="2800" dirty="0"/>
              <a:t>ácia </a:t>
            </a:r>
            <a:r>
              <a:rPr lang="en-US" sz="2800" dirty="0"/>
              <a:t>v OS (</a:t>
            </a:r>
            <a:r>
              <a:rPr lang="en-US" sz="2800" dirty="0" err="1"/>
              <a:t>uk</a:t>
            </a:r>
            <a:r>
              <a:rPr lang="sk-SK" sz="2800" dirty="0"/>
              <a:t>ážka)</a:t>
            </a:r>
          </a:p>
        </p:txBody>
      </p:sp>
    </p:spTree>
    <p:extLst>
      <p:ext uri="{BB962C8B-B14F-4D97-AF65-F5344CB8AC3E}">
        <p14:creationId xmlns:p14="http://schemas.microsoft.com/office/powerpoint/2010/main" val="56327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4"/>
          </p:nvPr>
        </p:nvSpPr>
        <p:spPr>
          <a:xfrm>
            <a:off x="1199999" y="1008076"/>
            <a:ext cx="10272597" cy="4800533"/>
          </a:xfrm>
        </p:spPr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sk-SK" sz="2400" dirty="0"/>
              <a:t>Vyskúšanie </a:t>
            </a:r>
            <a:r>
              <a:rPr lang="en-US" sz="2400" dirty="0" err="1"/>
              <a:t>pokro</a:t>
            </a:r>
            <a:r>
              <a:rPr lang="sk-SK" sz="2400" dirty="0"/>
              <a:t>čilých nástrojov v Quarkus</a:t>
            </a:r>
          </a:p>
          <a:p>
            <a:pPr marL="1139825" lvl="1" indent="-514350"/>
            <a:r>
              <a:rPr lang="sk-SK" sz="2000" dirty="0"/>
              <a:t>Builtin podpora Docker platformy</a:t>
            </a:r>
          </a:p>
          <a:p>
            <a:pPr marL="1139825" lvl="1" indent="-514350"/>
            <a:r>
              <a:rPr lang="sk-SK" sz="2000" dirty="0"/>
              <a:t>Nasadenie Quarkus na Kubernetes</a:t>
            </a:r>
            <a:endParaRPr lang="en-US" sz="2000" dirty="0"/>
          </a:p>
          <a:p>
            <a:pPr marL="1139825" lvl="1" indent="-514350"/>
            <a:r>
              <a:rPr lang="sk-SK" sz="2000" dirty="0"/>
              <a:t>Natívna kompilácia pomocou GraalVM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sk-SK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Zadanie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65248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4"/>
          </p:nvPr>
        </p:nvSpPr>
        <p:spPr>
          <a:xfrm>
            <a:off x="1199999" y="1008076"/>
            <a:ext cx="10272597" cy="5301244"/>
          </a:xfrm>
        </p:spPr>
        <p:txBody>
          <a:bodyPr>
            <a:normAutofit fontScale="92500" lnSpcReduction="10000"/>
          </a:bodyPr>
          <a:lstStyle/>
          <a:p>
            <a:r>
              <a:rPr lang="sk-SK" sz="1600" b="1" dirty="0"/>
              <a:t>+ 5 bodov</a:t>
            </a:r>
            <a:endParaRPr lang="en-US" sz="1600" dirty="0"/>
          </a:p>
          <a:p>
            <a:pPr marL="911225" lvl="1" indent="-285750"/>
            <a:r>
              <a:rPr lang="sk-SK" sz="1400" dirty="0"/>
              <a:t>dokončená </a:t>
            </a:r>
            <a:r>
              <a:rPr lang="sk-SK" sz="1400" b="1" dirty="0"/>
              <a:t>fee-service</a:t>
            </a:r>
            <a:r>
              <a:rPr lang="sk-SK" sz="1400" dirty="0"/>
              <a:t> služba</a:t>
            </a:r>
            <a:r>
              <a:rPr lang="en-US" sz="1600" dirty="0"/>
              <a:t> (</a:t>
            </a:r>
            <a:r>
              <a:rPr lang="sk-SK" sz="1400" dirty="0"/>
              <a:t>model, repository, backend interface, backend bean, REST, Config, Security</a:t>
            </a:r>
            <a:r>
              <a:rPr lang="en-US" sz="1400" dirty="0"/>
              <a:t>)</a:t>
            </a:r>
            <a:endParaRPr lang="sk-SK" sz="1400" dirty="0"/>
          </a:p>
          <a:p>
            <a:pPr marL="911225" lvl="1" indent="-285750"/>
            <a:r>
              <a:rPr lang="sk-SK" sz="1400" dirty="0"/>
              <a:t>tzn. </a:t>
            </a:r>
            <a:r>
              <a:rPr lang="sk-SK" sz="1400" b="1" dirty="0"/>
              <a:t>nie je potrebné</a:t>
            </a:r>
            <a:r>
              <a:rPr lang="sk-SK" sz="1400" dirty="0"/>
              <a:t> dokončit: JUnit test, integračný test, OpenAPI, Health, Metrics</a:t>
            </a:r>
          </a:p>
          <a:p>
            <a:r>
              <a:rPr lang="sk-SK" sz="1600" b="1" dirty="0"/>
              <a:t>+ 5 bodov</a:t>
            </a:r>
            <a:endParaRPr lang="en-US" sz="1600" b="1" dirty="0"/>
          </a:p>
          <a:p>
            <a:pPr marL="911225" lvl="1" indent="-285750"/>
            <a:r>
              <a:rPr lang="sk-SK" sz="1400" dirty="0"/>
              <a:t>dokončené </a:t>
            </a:r>
            <a:r>
              <a:rPr lang="sk-SK" sz="1400" b="1" dirty="0"/>
              <a:t>nasadenie</a:t>
            </a:r>
            <a:r>
              <a:rPr lang="sk-SK" sz="1400" dirty="0"/>
              <a:t> </a:t>
            </a:r>
            <a:r>
              <a:rPr lang="sk-SK" sz="1400" b="1" dirty="0"/>
              <a:t>JVM</a:t>
            </a:r>
            <a:r>
              <a:rPr lang="sk-SK" sz="1400" dirty="0"/>
              <a:t> verzie </a:t>
            </a:r>
            <a:r>
              <a:rPr lang="sk-SK" sz="1400" b="1" dirty="0"/>
              <a:t>fee-service </a:t>
            </a:r>
            <a:r>
              <a:rPr lang="sk-SK" sz="1400" dirty="0"/>
              <a:t>na lokálny </a:t>
            </a:r>
            <a:r>
              <a:rPr lang="sk-SK" sz="1400" b="1" dirty="0"/>
              <a:t>Kubernetes</a:t>
            </a:r>
            <a:r>
              <a:rPr lang="en-US" sz="1400" b="1" dirty="0"/>
              <a:t> </a:t>
            </a:r>
            <a:r>
              <a:rPr lang="en-US" sz="1400" dirty="0"/>
              <a:t>(Docker support, Kubernetes support, </a:t>
            </a:r>
            <a:r>
              <a:rPr lang="sk-SK" sz="1400" dirty="0"/>
              <a:t>Config</a:t>
            </a:r>
            <a:r>
              <a:rPr lang="en-US" sz="1400" dirty="0"/>
              <a:t>Map, Secrets)</a:t>
            </a:r>
          </a:p>
          <a:p>
            <a:r>
              <a:rPr lang="sk-SK" sz="1600" b="1" dirty="0"/>
              <a:t>+ </a:t>
            </a:r>
            <a:r>
              <a:rPr lang="en-US" sz="1600" b="1" dirty="0"/>
              <a:t>5</a:t>
            </a:r>
            <a:r>
              <a:rPr lang="sk-SK" sz="1600" b="1" dirty="0"/>
              <a:t> </a:t>
            </a:r>
            <a:r>
              <a:rPr lang="en-US" sz="1600" b="1" dirty="0" err="1"/>
              <a:t>bonusov</a:t>
            </a:r>
            <a:r>
              <a:rPr lang="sk-SK" sz="1600" b="1" dirty="0"/>
              <a:t>ých bodov</a:t>
            </a:r>
            <a:r>
              <a:rPr lang="sk-SK" sz="1600" dirty="0"/>
              <a:t>: </a:t>
            </a:r>
            <a:endParaRPr lang="en-US" sz="1600" dirty="0"/>
          </a:p>
          <a:p>
            <a:pPr marL="911225" lvl="1" indent="-285750"/>
            <a:r>
              <a:rPr lang="sk-SK" sz="1400" dirty="0"/>
              <a:t>Nasadenie GraalVM skompilovanej verzie na Kubernetes</a:t>
            </a:r>
            <a:endParaRPr lang="en-US" sz="1400" dirty="0"/>
          </a:p>
          <a:p>
            <a:pPr marL="911225" lvl="1" indent="-285750"/>
            <a:r>
              <a:rPr lang="en-US" sz="1400" dirty="0" err="1"/>
              <a:t>Pou</a:t>
            </a:r>
            <a:r>
              <a:rPr lang="sk-SK" sz="1400" dirty="0"/>
              <a:t>žitie pokročilých Kubernetes nastavení (replicas, liveness probe, readiness probe)</a:t>
            </a:r>
          </a:p>
          <a:p>
            <a:pPr lvl="1" indent="0">
              <a:buNone/>
            </a:pPr>
            <a:endParaRPr lang="sk-SK" sz="1400" dirty="0"/>
          </a:p>
          <a:p>
            <a:r>
              <a:rPr lang="sk-SK" sz="1400" dirty="0"/>
              <a:t>Termín odovzdania zadania je do </a:t>
            </a:r>
            <a:r>
              <a:rPr lang="sk-SK" sz="1400" b="1" dirty="0"/>
              <a:t>7.4.2023</a:t>
            </a:r>
            <a:endParaRPr lang="sk-SK" sz="1400" dirty="0"/>
          </a:p>
          <a:p>
            <a:r>
              <a:rPr lang="en-US" sz="1400" dirty="0"/>
              <a:t>Pre </a:t>
            </a:r>
            <a:r>
              <a:rPr lang="sk-SK" sz="1400" dirty="0"/>
              <a:t>získanie základných </a:t>
            </a:r>
            <a:r>
              <a:rPr lang="sk-SK" sz="1400" b="1" dirty="0"/>
              <a:t>10 bodov </a:t>
            </a:r>
            <a:r>
              <a:rPr lang="sk-SK" sz="1400" dirty="0"/>
              <a:t>je potrebné do školského Teams nahrať celý zdrojový priečinok projektu. </a:t>
            </a:r>
          </a:p>
          <a:p>
            <a:r>
              <a:rPr lang="sk-SK" sz="1400" dirty="0"/>
              <a:t>Pre získanie bonusových </a:t>
            </a:r>
            <a:r>
              <a:rPr lang="sk-SK" sz="1400" b="1" dirty="0"/>
              <a:t>5 bodov </a:t>
            </a:r>
            <a:r>
              <a:rPr lang="sk-SK" sz="1400" dirty="0"/>
              <a:t>je navyše potrebné:</a:t>
            </a:r>
          </a:p>
          <a:p>
            <a:pPr marL="911225" lvl="1" indent="-285750"/>
            <a:r>
              <a:rPr lang="en-US" sz="1400" dirty="0" err="1"/>
              <a:t>Nahra</a:t>
            </a:r>
            <a:r>
              <a:rPr lang="sk-SK" sz="1400" dirty="0"/>
              <a:t>ť súbor </a:t>
            </a:r>
            <a:r>
              <a:rPr lang="sk-SK" sz="1400" b="1" dirty="0"/>
              <a:t>kubectl_get_pods.txt</a:t>
            </a:r>
          </a:p>
          <a:p>
            <a:pPr marL="1360488" lvl="2" indent="-285750"/>
            <a:r>
              <a:rPr lang="sk-SK" sz="1400" dirty="0"/>
              <a:t>súbor bude obsahovať výstup z príkazu: </a:t>
            </a:r>
            <a:r>
              <a:rPr lang="sk-SK" sz="1400" b="1" i="1" dirty="0"/>
              <a:t>kubectl get pods</a:t>
            </a:r>
          </a:p>
          <a:p>
            <a:pPr marL="911225" lvl="1" indent="-285750"/>
            <a:r>
              <a:rPr lang="en-US" sz="1400" dirty="0" err="1"/>
              <a:t>Nahra</a:t>
            </a:r>
            <a:r>
              <a:rPr lang="sk-SK" sz="1400" dirty="0"/>
              <a:t>ť </a:t>
            </a:r>
            <a:r>
              <a:rPr lang="en-US" sz="1400" dirty="0"/>
              <a:t>s</a:t>
            </a:r>
            <a:r>
              <a:rPr lang="sk-SK" sz="1400" dirty="0"/>
              <a:t>úbor </a:t>
            </a:r>
            <a:r>
              <a:rPr lang="sk-SK" sz="1400" b="1" dirty="0"/>
              <a:t>kubectl_log.txt</a:t>
            </a:r>
            <a:endParaRPr lang="sk-SK" sz="1400" dirty="0"/>
          </a:p>
          <a:p>
            <a:pPr marL="1360488" lvl="2" indent="-285750"/>
            <a:r>
              <a:rPr lang="sk-SK" sz="1400" dirty="0"/>
              <a:t>súbor bude obsahovať štartovacie logy z jedného podu (posledný riadok z logu bude obsahovať </a:t>
            </a:r>
            <a:r>
              <a:rPr lang="sk-SK" sz="1400" b="1" i="1" dirty="0"/>
              <a:t>Installed features</a:t>
            </a:r>
            <a:r>
              <a:rPr lang="sk-SK" sz="1400" dirty="0"/>
              <a:t>)</a:t>
            </a:r>
          </a:p>
          <a:p>
            <a:pPr marL="1360488" lvl="2" indent="-285750"/>
            <a:r>
              <a:rPr lang="sk-SK" sz="1400" dirty="0"/>
              <a:t>logy získate napr pomocou príkazu: </a:t>
            </a:r>
            <a:r>
              <a:rPr lang="sk-SK" sz="1400" b="1" i="1" dirty="0"/>
              <a:t>kubectl logs -f </a:t>
            </a:r>
            <a:r>
              <a:rPr lang="en-US" sz="1400" b="1" i="1" dirty="0"/>
              <a:t>&lt;</a:t>
            </a:r>
            <a:r>
              <a:rPr lang="en-US" sz="1400" b="1" i="1" dirty="0" err="1"/>
              <a:t>pod_name</a:t>
            </a:r>
            <a:r>
              <a:rPr lang="en-US" sz="1400" b="1" i="1" dirty="0"/>
              <a:t>&gt;</a:t>
            </a:r>
            <a:endParaRPr lang="sk-SK" sz="1400" i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Hodnotenie</a:t>
            </a:r>
            <a:r>
              <a:rPr lang="en-US" sz="2800" dirty="0"/>
              <a:t> </a:t>
            </a:r>
            <a:r>
              <a:rPr lang="sk-SK" sz="2800" dirty="0"/>
              <a:t>Quarkus cvičení</a:t>
            </a:r>
          </a:p>
        </p:txBody>
      </p:sp>
    </p:spTree>
    <p:extLst>
      <p:ext uri="{BB962C8B-B14F-4D97-AF65-F5344CB8AC3E}">
        <p14:creationId xmlns:p14="http://schemas.microsoft.com/office/powerpoint/2010/main" val="417498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4"/>
          </p:nvPr>
        </p:nvSpPr>
        <p:spPr>
          <a:xfrm>
            <a:off x="1192934" y="1008076"/>
            <a:ext cx="7992480" cy="4800533"/>
          </a:xfrm>
        </p:spPr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 err="1"/>
              <a:t>Pr</a:t>
            </a:r>
            <a:r>
              <a:rPr lang="sk-SK" sz="2400" dirty="0"/>
              <a:t>íkazy môžete nájsť na </a:t>
            </a:r>
            <a:r>
              <a:rPr lang="sk-SK" sz="2400" dirty="0">
                <a:hlinkClick r:id="rId2"/>
              </a:rPr>
              <a:t>https://github.com/jjankovi/fmfi/blob/main/2.cvicenie.md</a:t>
            </a:r>
            <a:r>
              <a:rPr lang="sk-SK" sz="2400" dirty="0"/>
              <a:t>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sk-SK" sz="2400" dirty="0"/>
              <a:t>Prerekvizity z minulého Quarkus cvičenia</a:t>
            </a:r>
          </a:p>
          <a:p>
            <a:pPr marL="1139825" lvl="1" indent="-514350"/>
            <a:r>
              <a:rPr lang="sk-SK" sz="2000" dirty="0"/>
              <a:t>JDK 11</a:t>
            </a:r>
            <a:r>
              <a:rPr lang="en-US" sz="2000" dirty="0"/>
              <a:t>+</a:t>
            </a:r>
            <a:endParaRPr lang="sk-SK" sz="2000" dirty="0"/>
          </a:p>
          <a:p>
            <a:pPr marL="1139825" lvl="1" indent="-514350"/>
            <a:r>
              <a:rPr lang="en-US" sz="2000" dirty="0"/>
              <a:t>Maven 3.8.6 (optional)</a:t>
            </a:r>
            <a:endParaRPr lang="sk-SK" sz="2000" dirty="0"/>
          </a:p>
          <a:p>
            <a:pPr marL="1139825" lvl="1" indent="-514350"/>
            <a:r>
              <a:rPr lang="en-US" sz="2000" dirty="0"/>
              <a:t>VS Code</a:t>
            </a:r>
            <a:endParaRPr lang="sk-SK" sz="2000" dirty="0"/>
          </a:p>
          <a:p>
            <a:pPr marL="1139825" lvl="1" indent="-514350"/>
            <a:r>
              <a:rPr lang="sk-SK" sz="2000" dirty="0"/>
              <a:t>Dokončená služba </a:t>
            </a:r>
            <a:r>
              <a:rPr lang="sk-SK" sz="2000" i="1" dirty="0"/>
              <a:t>fee-service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sk-SK" sz="2400" dirty="0"/>
              <a:t>Prerekvizity z minulých cvičení:</a:t>
            </a:r>
          </a:p>
          <a:p>
            <a:pPr marL="1139825" lvl="1" indent="-514350"/>
            <a:r>
              <a:rPr lang="sk-SK" sz="2000" dirty="0"/>
              <a:t>Docker</a:t>
            </a:r>
            <a:r>
              <a:rPr lang="en-US" sz="2000" dirty="0"/>
              <a:t> Desktop so </a:t>
            </a:r>
            <a:r>
              <a:rPr lang="en-US" sz="2000" dirty="0" err="1"/>
              <a:t>spusten</a:t>
            </a:r>
            <a:r>
              <a:rPr lang="sk-SK" sz="2000" dirty="0"/>
              <a:t>ým Kubernetes</a:t>
            </a:r>
            <a:endParaRPr lang="sk-SK" sz="24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sk-SK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Príprava prostredia</a:t>
            </a:r>
          </a:p>
        </p:txBody>
      </p:sp>
    </p:spTree>
    <p:extLst>
      <p:ext uri="{BB962C8B-B14F-4D97-AF65-F5344CB8AC3E}">
        <p14:creationId xmlns:p14="http://schemas.microsoft.com/office/powerpoint/2010/main" val="410820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4"/>
          </p:nvPr>
        </p:nvSpPr>
        <p:spPr>
          <a:xfrm>
            <a:off x="1200000" y="1008076"/>
            <a:ext cx="10008568" cy="480053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Vytvorenie produkčného spustiteľného Quarkus artefaktu</a:t>
            </a:r>
          </a:p>
          <a:p>
            <a:pPr marL="968375" lvl="1" indent="-342900"/>
            <a:r>
              <a:rPr lang="en-US" sz="2000" i="1" dirty="0" err="1"/>
              <a:t>mvn</a:t>
            </a:r>
            <a:r>
              <a:rPr lang="en-US" sz="2000" i="1" dirty="0"/>
              <a:t> clean package -</a:t>
            </a:r>
            <a:r>
              <a:rPr lang="en-US" sz="2000" i="1" dirty="0" err="1"/>
              <a:t>DskipTests</a:t>
            </a:r>
            <a:endParaRPr lang="sk-SK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S</a:t>
            </a:r>
            <a:r>
              <a:rPr lang="en-US" sz="2400" dirty="0" err="1"/>
              <a:t>pustenie</a:t>
            </a:r>
            <a:r>
              <a:rPr lang="en-US" sz="2400" dirty="0"/>
              <a:t> </a:t>
            </a:r>
            <a:r>
              <a:rPr lang="en-US" sz="2400" dirty="0" err="1"/>
              <a:t>aplik</a:t>
            </a:r>
            <a:r>
              <a:rPr lang="sk-SK" sz="2400" dirty="0"/>
              <a:t>ácie</a:t>
            </a:r>
          </a:p>
          <a:p>
            <a:pPr marL="968375" lvl="1" indent="-342900"/>
            <a:r>
              <a:rPr lang="sk-SK" sz="2000" i="1" dirty="0"/>
              <a:t>java -jar target</a:t>
            </a:r>
            <a:r>
              <a:rPr lang="en-US" sz="2000" i="1" dirty="0"/>
              <a:t>/</a:t>
            </a:r>
            <a:r>
              <a:rPr lang="en-US" sz="2000" i="1" dirty="0" err="1"/>
              <a:t>quarkus</a:t>
            </a:r>
            <a:r>
              <a:rPr lang="en-US" sz="2000" i="1" dirty="0"/>
              <a:t>-app/</a:t>
            </a:r>
            <a:r>
              <a:rPr lang="sk-SK" sz="2000" i="1" dirty="0"/>
              <a:t>quarkus-run.jar </a:t>
            </a:r>
            <a:r>
              <a:rPr lang="en-US" sz="2000" dirty="0"/>
              <a:t>(</a:t>
            </a:r>
            <a:r>
              <a:rPr lang="en-US" sz="2000" dirty="0" err="1"/>
              <a:t>ak</a:t>
            </a:r>
            <a:r>
              <a:rPr lang="en-US" sz="2000" dirty="0"/>
              <a:t> v PATH mate JRE)</a:t>
            </a:r>
          </a:p>
          <a:p>
            <a:pPr marL="968375" lvl="1" indent="-342900"/>
            <a:r>
              <a:rPr lang="en-US" sz="2000" i="1" dirty="0"/>
              <a:t>%JAVA_HOME%/bin/java -jar target/</a:t>
            </a:r>
            <a:r>
              <a:rPr lang="en-US" sz="2000" i="1" dirty="0" err="1"/>
              <a:t>quarkus</a:t>
            </a:r>
            <a:r>
              <a:rPr lang="en-US" sz="2000" i="1" dirty="0"/>
              <a:t>-app/quarkus-run.jar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Nastavte</a:t>
            </a:r>
            <a:r>
              <a:rPr lang="en-US" sz="2400" dirty="0"/>
              <a:t> </a:t>
            </a:r>
            <a:r>
              <a:rPr lang="sk-SK" sz="2400" dirty="0"/>
              <a:t>aplikačnú premennú cez </a:t>
            </a:r>
            <a:r>
              <a:rPr lang="en-US" sz="2400" dirty="0"/>
              <a:t>env variable dan</a:t>
            </a:r>
            <a:r>
              <a:rPr lang="sk-SK" sz="2400" dirty="0"/>
              <a:t>é</a:t>
            </a:r>
            <a:r>
              <a:rPr lang="en-US" sz="2400" dirty="0"/>
              <a:t>ho OS a </a:t>
            </a:r>
            <a:r>
              <a:rPr lang="en-US" sz="2400" dirty="0" err="1"/>
              <a:t>zopakujte</a:t>
            </a:r>
            <a:endParaRPr lang="en-US" sz="2400" dirty="0"/>
          </a:p>
          <a:p>
            <a:pPr marL="968375" lvl="1" indent="-342900"/>
            <a:r>
              <a:rPr lang="en-US" sz="2000" i="1" dirty="0"/>
              <a:t>WINDOWS: set </a:t>
            </a:r>
            <a:r>
              <a:rPr lang="en-US" sz="2000" i="1" dirty="0" err="1"/>
              <a:t>minimal_fee_limit</a:t>
            </a:r>
            <a:r>
              <a:rPr lang="en-US" sz="2000" i="1" dirty="0"/>
              <a:t>=10000</a:t>
            </a:r>
          </a:p>
          <a:p>
            <a:pPr marL="968375" lvl="1" indent="-342900"/>
            <a:r>
              <a:rPr lang="en-US" sz="2000" i="1" dirty="0"/>
              <a:t>UNIX LIKE: export </a:t>
            </a:r>
            <a:r>
              <a:rPr lang="en-US" sz="2000" i="1" dirty="0" err="1"/>
              <a:t>minimal_fee_limit</a:t>
            </a:r>
            <a:r>
              <a:rPr lang="en-US" sz="2000" i="1" dirty="0"/>
              <a:t>=10000</a:t>
            </a:r>
            <a:endParaRPr lang="sk-SK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68375" lvl="1" indent="-342900"/>
            <a:endParaRPr lang="en-US" sz="24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sk-SK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Build </a:t>
            </a:r>
            <a:r>
              <a:rPr lang="en-US" sz="2800" dirty="0" err="1"/>
              <a:t>Quarkus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431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4"/>
          </p:nvPr>
        </p:nvSpPr>
        <p:spPr>
          <a:xfrm>
            <a:off x="1181052" y="1005202"/>
            <a:ext cx="10272596" cy="480053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Docker</a:t>
            </a:r>
            <a:r>
              <a:rPr lang="sk-SK" sz="2400" dirty="0"/>
              <a:t>file</a:t>
            </a:r>
            <a:endParaRPr lang="en-US" sz="2400" dirty="0"/>
          </a:p>
          <a:p>
            <a:pPr marL="968375" lvl="1" indent="-342900"/>
            <a:r>
              <a:rPr lang="sk-SK" sz="1800" dirty="0"/>
              <a:t>p</a:t>
            </a:r>
            <a:r>
              <a:rPr lang="en-US" sz="1800" dirty="0" err="1"/>
              <a:t>redpripraven</a:t>
            </a:r>
            <a:r>
              <a:rPr lang="sk-SK" sz="1800" dirty="0"/>
              <a:t>é Dockerfile</a:t>
            </a:r>
            <a:r>
              <a:rPr lang="en-US" sz="1800" dirty="0"/>
              <a:t> (nonlegacy / legacy / native)</a:t>
            </a:r>
            <a:endParaRPr lang="en-US" sz="18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Pridanie</a:t>
            </a:r>
            <a:r>
              <a:rPr lang="en-US" sz="2400" dirty="0"/>
              <a:t> Docker </a:t>
            </a:r>
            <a:r>
              <a:rPr lang="en-US" sz="2400" dirty="0" err="1"/>
              <a:t>podpory</a:t>
            </a:r>
            <a:r>
              <a:rPr lang="en-US" sz="2400" dirty="0"/>
              <a:t> do </a:t>
            </a:r>
            <a:r>
              <a:rPr lang="en-US" sz="2400" dirty="0" err="1"/>
              <a:t>Quarkus</a:t>
            </a:r>
            <a:r>
              <a:rPr lang="en-US" sz="2400" dirty="0"/>
              <a:t>:</a:t>
            </a:r>
          </a:p>
          <a:p>
            <a:pPr marL="968375" lvl="1" indent="-342900"/>
            <a:r>
              <a:rPr lang="fr-FR" sz="1800" i="1" dirty="0" err="1"/>
              <a:t>mvn</a:t>
            </a:r>
            <a:r>
              <a:rPr lang="fr-FR" sz="1800" i="1" dirty="0"/>
              <a:t> </a:t>
            </a:r>
            <a:r>
              <a:rPr lang="fr-FR" sz="1800" i="1" dirty="0" err="1"/>
              <a:t>quarkus:add-extension</a:t>
            </a:r>
            <a:r>
              <a:rPr lang="fr-FR" sz="1800" i="1" dirty="0"/>
              <a:t> -</a:t>
            </a:r>
            <a:r>
              <a:rPr lang="fr-FR" sz="1800" i="1" dirty="0" err="1"/>
              <a:t>Dextensions</a:t>
            </a:r>
            <a:r>
              <a:rPr lang="fr-FR" sz="1800" i="1" dirty="0"/>
              <a:t>=</a:t>
            </a:r>
            <a:r>
              <a:rPr lang="en-US" sz="1800" i="1" dirty="0"/>
              <a:t>“</a:t>
            </a:r>
            <a:r>
              <a:rPr lang="fr-FR" sz="1800" i="1" dirty="0"/>
              <a:t>container-image-docker</a:t>
            </a:r>
            <a:r>
              <a:rPr lang="en-US" sz="1800" i="1" dirty="0"/>
              <a:t>”</a:t>
            </a:r>
          </a:p>
          <a:p>
            <a:pPr marL="968375" lvl="1" indent="-342900"/>
            <a:r>
              <a:rPr lang="sk-SK" sz="1800" dirty="0"/>
              <a:t>Do </a:t>
            </a:r>
            <a:r>
              <a:rPr lang="en-US" sz="1800" dirty="0" err="1"/>
              <a:t>aplika</a:t>
            </a:r>
            <a:r>
              <a:rPr lang="sk-SK" sz="1800" dirty="0"/>
              <a:t>čnej konfigurácie pridajte:</a:t>
            </a:r>
          </a:p>
          <a:p>
            <a:pPr marL="1417638" lvl="2" indent="-342900"/>
            <a:r>
              <a:rPr lang="en-US" sz="1800" i="1" dirty="0" err="1"/>
              <a:t>quarkus.container-image.group</a:t>
            </a:r>
            <a:r>
              <a:rPr lang="en-US" sz="1800" i="1" dirty="0"/>
              <a:t>=</a:t>
            </a:r>
            <a:r>
              <a:rPr lang="en-US" sz="1800" i="1" dirty="0" err="1"/>
              <a:t>fmfi</a:t>
            </a:r>
            <a:endParaRPr lang="en-US" sz="1800" i="1" dirty="0"/>
          </a:p>
          <a:p>
            <a:pPr marL="1417638" lvl="2" indent="-342900"/>
            <a:r>
              <a:rPr lang="en-US" sz="1800" i="1" dirty="0"/>
              <a:t>quarkus.container-image.name=fee-service</a:t>
            </a:r>
          </a:p>
          <a:p>
            <a:pPr marL="1417638" lvl="2" indent="-342900"/>
            <a:r>
              <a:rPr lang="en-US" sz="1800" i="1" dirty="0" err="1"/>
              <a:t>quarkus.container-image.tag</a:t>
            </a:r>
            <a:r>
              <a:rPr lang="en-US" sz="1800" i="1" dirty="0"/>
              <a:t>=latest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Docker build:</a:t>
            </a:r>
          </a:p>
          <a:p>
            <a:pPr marL="968375" lvl="1" indent="-342900"/>
            <a:r>
              <a:rPr lang="sk-SK" sz="1800" dirty="0"/>
              <a:t>použite </a:t>
            </a:r>
            <a:r>
              <a:rPr lang="en-US" sz="1800" i="1" dirty="0" err="1"/>
              <a:t>mvn</a:t>
            </a:r>
            <a:r>
              <a:rPr lang="en-US" sz="1800" i="1" dirty="0"/>
              <a:t> clean package -</a:t>
            </a:r>
            <a:r>
              <a:rPr lang="en-US" sz="1800" i="1" dirty="0" err="1"/>
              <a:t>DskipTests</a:t>
            </a:r>
            <a:r>
              <a:rPr lang="en-US" sz="1800" i="1" dirty="0"/>
              <a:t> -</a:t>
            </a:r>
            <a:r>
              <a:rPr lang="en-US" sz="1800" i="1" dirty="0" err="1"/>
              <a:t>Dquarkus.container-image.build</a:t>
            </a:r>
            <a:r>
              <a:rPr lang="en-US" sz="1800" i="1" dirty="0"/>
              <a:t>=true</a:t>
            </a:r>
          </a:p>
          <a:p>
            <a:pPr marL="968375" lvl="1" indent="-342900"/>
            <a:r>
              <a:rPr lang="sk-SK" sz="1800" dirty="0"/>
              <a:t>Výsledkom je vytvorenie Docker image s označením </a:t>
            </a:r>
            <a:r>
              <a:rPr lang="sk-SK" sz="1800" b="1" i="1" dirty="0"/>
              <a:t>fmfi/fee-service:</a:t>
            </a:r>
            <a:r>
              <a:rPr lang="en-US" sz="1800" b="1" i="1" dirty="0"/>
              <a:t>latest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Spustite Docker kontajner </a:t>
            </a:r>
            <a:endParaRPr lang="en-US" sz="2400" dirty="0"/>
          </a:p>
          <a:p>
            <a:pPr marL="968375" lvl="1" indent="-342900"/>
            <a:r>
              <a:rPr lang="sk-SK" sz="1800" dirty="0"/>
              <a:t>ne</a:t>
            </a:r>
            <a:r>
              <a:rPr lang="en-US" sz="1800" dirty="0" err="1"/>
              <a:t>zabudnite</a:t>
            </a:r>
            <a:r>
              <a:rPr lang="en-US" sz="1800" dirty="0"/>
              <a:t> </a:t>
            </a:r>
            <a:r>
              <a:rPr lang="en-US" sz="1800" dirty="0" err="1"/>
              <a:t>nastavi</a:t>
            </a:r>
            <a:r>
              <a:rPr lang="sk-SK" sz="1800" dirty="0"/>
              <a:t>ť potrebnú environment premennú</a:t>
            </a:r>
            <a:r>
              <a:rPr lang="en-US" sz="1800" dirty="0"/>
              <a:t> a </a:t>
            </a:r>
            <a:r>
              <a:rPr lang="en-US" sz="1800" dirty="0" err="1"/>
              <a:t>vystavi</a:t>
            </a:r>
            <a:r>
              <a:rPr lang="sk-SK" sz="1800" dirty="0"/>
              <a:t>ť port 8080</a:t>
            </a:r>
            <a:endParaRPr lang="sk-SK" sz="2400" dirty="0"/>
          </a:p>
          <a:p>
            <a:pPr marL="968375" lvl="1" indent="-342900"/>
            <a:r>
              <a:rPr lang="sk-SK" sz="1800" i="1" dirty="0"/>
              <a:t>docker run</a:t>
            </a:r>
            <a:r>
              <a:rPr lang="en-US" sz="1800" i="1" dirty="0"/>
              <a:t> -p 8080:8080</a:t>
            </a:r>
            <a:r>
              <a:rPr lang="sk-SK" sz="1800" i="1" dirty="0"/>
              <a:t> -e "minimal_fee_limit=10</a:t>
            </a:r>
            <a:r>
              <a:rPr lang="en-US" sz="1800" i="1" dirty="0"/>
              <a:t>000</a:t>
            </a:r>
            <a:r>
              <a:rPr lang="sk-SK" sz="1800" i="1" dirty="0"/>
              <a:t>" fmfi/fee-service</a:t>
            </a:r>
            <a:endParaRPr lang="en-US" sz="18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sk-SK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Docker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90633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4"/>
          </p:nvPr>
        </p:nvSpPr>
        <p:spPr>
          <a:xfrm>
            <a:off x="1200000" y="1008076"/>
            <a:ext cx="10656640" cy="4800533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Spustite </a:t>
            </a:r>
            <a:r>
              <a:rPr lang="en-US" sz="2400" dirty="0"/>
              <a:t>standalone </a:t>
            </a:r>
            <a:r>
              <a:rPr lang="sk-SK" sz="2400" dirty="0"/>
              <a:t>H2 </a:t>
            </a:r>
            <a:r>
              <a:rPr lang="en-US" sz="2400" dirty="0"/>
              <a:t>DB (</a:t>
            </a:r>
            <a:r>
              <a:rPr lang="sk-SK" sz="2400" dirty="0"/>
              <a:t>pomocou Docker</a:t>
            </a:r>
            <a:r>
              <a:rPr lang="en-US" sz="2400" dirty="0"/>
              <a:t>)</a:t>
            </a:r>
          </a:p>
          <a:p>
            <a:pPr marL="968375" lvl="1" indent="-342900"/>
            <a:r>
              <a:rPr lang="pt-BR" sz="2000" i="1" dirty="0"/>
              <a:t>docker run -d -e H2_OPTIONS=-ifNotExists -p 1521:1521 -p 81:81 -v %cd%\h2_data:/opt/h2-data --name=H2Instance oscarfonts/h2</a:t>
            </a:r>
            <a:endParaRPr lang="sk-SK" sz="2000" i="1" dirty="0"/>
          </a:p>
          <a:p>
            <a:pPr marL="968375" lvl="1" indent="-342900"/>
            <a:r>
              <a:rPr lang="en-US" sz="2000" dirty="0"/>
              <a:t>DB d</a:t>
            </a:r>
            <a:r>
              <a:rPr lang="sk-SK" sz="2000" dirty="0"/>
              <a:t>áta budú uložené aj po reštarte Docker kontajnera</a:t>
            </a:r>
            <a:endParaRPr lang="en-US" sz="2000" dirty="0"/>
          </a:p>
          <a:p>
            <a:pPr marL="968375" lvl="1" indent="-342900"/>
            <a:r>
              <a:rPr lang="en-US" sz="2000" dirty="0" err="1"/>
              <a:t>otestujte</a:t>
            </a:r>
            <a:r>
              <a:rPr lang="en-US" sz="2000" dirty="0"/>
              <a:t> DB </a:t>
            </a:r>
            <a:r>
              <a:rPr lang="en-US" sz="2000" dirty="0" err="1"/>
              <a:t>konekciu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http://localhost:81</a:t>
            </a:r>
            <a:r>
              <a:rPr lang="en-US" sz="2000" dirty="0"/>
              <a:t> (</a:t>
            </a:r>
            <a:r>
              <a:rPr lang="sk-SK" sz="2000" dirty="0"/>
              <a:t>tabuľka </a:t>
            </a:r>
            <a:r>
              <a:rPr lang="sk-SK" sz="2000" b="1" i="1" dirty="0"/>
              <a:t>fee</a:t>
            </a:r>
            <a:r>
              <a:rPr lang="sk-SK" sz="2000" dirty="0"/>
              <a:t> ešte </a:t>
            </a:r>
            <a:r>
              <a:rPr lang="en-US" sz="2000" dirty="0" err="1"/>
              <a:t>nebude</a:t>
            </a:r>
            <a:r>
              <a:rPr lang="en-US" sz="2000" dirty="0"/>
              <a:t> </a:t>
            </a:r>
            <a:r>
              <a:rPr lang="en-US" sz="2000" dirty="0" err="1"/>
              <a:t>existova</a:t>
            </a:r>
            <a:r>
              <a:rPr lang="sk-SK" sz="2000" dirty="0"/>
              <a:t>ť</a:t>
            </a:r>
            <a:r>
              <a:rPr lang="en-US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Vytvorte</a:t>
            </a:r>
            <a:r>
              <a:rPr lang="en-US" sz="2400" dirty="0"/>
              <a:t> sch</a:t>
            </a:r>
            <a:r>
              <a:rPr lang="sk-SK" sz="2400" dirty="0"/>
              <a:t>ému</a:t>
            </a:r>
            <a:endParaRPr lang="en-US" sz="2400" dirty="0"/>
          </a:p>
          <a:p>
            <a:pPr marL="968375" lvl="1" indent="-342900"/>
            <a:r>
              <a:rPr lang="en-US" sz="2000" i="1" dirty="0"/>
              <a:t>create sequence </a:t>
            </a:r>
            <a:r>
              <a:rPr lang="en-US" sz="2000" i="1" dirty="0" err="1"/>
              <a:t>hibernate_sequence</a:t>
            </a:r>
            <a:r>
              <a:rPr lang="en-US" sz="2000" i="1" dirty="0"/>
              <a:t> start with 1 increment by 1;</a:t>
            </a:r>
            <a:endParaRPr lang="sk-SK" sz="2000" i="1" dirty="0"/>
          </a:p>
          <a:p>
            <a:pPr marL="968375" lvl="1" indent="-342900"/>
            <a:r>
              <a:rPr lang="en-US" sz="2000" i="1" dirty="0"/>
              <a:t>create table Fee (</a:t>
            </a:r>
          </a:p>
          <a:p>
            <a:pPr lvl="1" indent="0">
              <a:buNone/>
            </a:pPr>
            <a:r>
              <a:rPr lang="en-US" sz="2000" i="1" dirty="0"/>
              <a:t>        id </a:t>
            </a:r>
            <a:r>
              <a:rPr lang="en-US" sz="2000" i="1" dirty="0" err="1"/>
              <a:t>bigint</a:t>
            </a:r>
            <a:r>
              <a:rPr lang="en-US" sz="2000" i="1" dirty="0"/>
              <a:t> not null,</a:t>
            </a:r>
          </a:p>
          <a:p>
            <a:pPr lvl="1" indent="0">
              <a:buNone/>
            </a:pPr>
            <a:r>
              <a:rPr lang="en-US" sz="2000" i="1" dirty="0"/>
              <a:t>        </a:t>
            </a:r>
            <a:r>
              <a:rPr lang="en-US" sz="2000" i="1" dirty="0" err="1"/>
              <a:t>acno</a:t>
            </a:r>
            <a:r>
              <a:rPr lang="en-US" sz="2000" i="1" dirty="0"/>
              <a:t> varchar(255),</a:t>
            </a:r>
          </a:p>
          <a:p>
            <a:pPr lvl="1" indent="0">
              <a:buNone/>
            </a:pPr>
            <a:r>
              <a:rPr lang="en-US" sz="2000" i="1" dirty="0"/>
              <a:t>        amount numeric(19,2),</a:t>
            </a:r>
          </a:p>
          <a:p>
            <a:pPr lvl="1" indent="0">
              <a:buNone/>
            </a:pPr>
            <a:r>
              <a:rPr lang="en-US" sz="2000" i="1" dirty="0"/>
              <a:t>        </a:t>
            </a:r>
            <a:r>
              <a:rPr lang="en-US" sz="2000" i="1" dirty="0" err="1"/>
              <a:t>creationDate</a:t>
            </a:r>
            <a:r>
              <a:rPr lang="en-US" sz="2000" i="1" dirty="0"/>
              <a:t> timestamp,</a:t>
            </a:r>
          </a:p>
          <a:p>
            <a:pPr lvl="1" indent="0">
              <a:buNone/>
            </a:pPr>
            <a:r>
              <a:rPr lang="en-US" sz="2000" i="1" dirty="0"/>
              <a:t>        </a:t>
            </a:r>
            <a:r>
              <a:rPr lang="en-US" sz="2000" i="1" dirty="0" err="1"/>
              <a:t>transactionId</a:t>
            </a:r>
            <a:r>
              <a:rPr lang="en-US" sz="2000" i="1" dirty="0"/>
              <a:t> varchar(255),</a:t>
            </a:r>
          </a:p>
          <a:p>
            <a:pPr lvl="1" indent="0">
              <a:buNone/>
            </a:pPr>
            <a:r>
              <a:rPr lang="en-US" sz="2000" i="1" dirty="0"/>
              <a:t>        primary key (id)</a:t>
            </a:r>
          </a:p>
          <a:p>
            <a:pPr lvl="1" indent="0">
              <a:buNone/>
            </a:pPr>
            <a:r>
              <a:rPr lang="en-US" sz="2000" i="1" dirty="0"/>
              <a:t>    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 marL="968375" lvl="1" indent="-342900"/>
            <a:endParaRPr lang="sk-SK" sz="2400" dirty="0"/>
          </a:p>
          <a:p>
            <a:pPr marL="968375" lvl="1" indent="-342900"/>
            <a:endParaRPr lang="en-US" sz="20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H2 – extern</a:t>
            </a:r>
            <a:r>
              <a:rPr lang="sk-SK" sz="2800" dirty="0"/>
              <a:t>á DB</a:t>
            </a:r>
            <a:r>
              <a:rPr lang="en-US" sz="2800" dirty="0"/>
              <a:t> (</a:t>
            </a:r>
            <a:r>
              <a:rPr lang="en-US" sz="2800" dirty="0" err="1"/>
              <a:t>cez</a:t>
            </a:r>
            <a:r>
              <a:rPr lang="en-US" sz="2800" dirty="0"/>
              <a:t> Docker)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11947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4"/>
          </p:nvPr>
        </p:nvSpPr>
        <p:spPr>
          <a:xfrm>
            <a:off x="1200000" y="1008076"/>
            <a:ext cx="10656640" cy="480053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Spustite</a:t>
            </a:r>
            <a:r>
              <a:rPr lang="en-US" sz="2000" dirty="0"/>
              <a:t> insert </a:t>
            </a:r>
            <a:r>
              <a:rPr lang="en-US" sz="2000" dirty="0" err="1"/>
              <a:t>sql</a:t>
            </a:r>
            <a:r>
              <a:rPr lang="en-US" sz="2000" dirty="0"/>
              <a:t> commands</a:t>
            </a:r>
            <a:r>
              <a:rPr lang="sk-SK" sz="2000" dirty="0"/>
              <a:t>:</a:t>
            </a:r>
            <a:endParaRPr lang="en-US" sz="2000" dirty="0"/>
          </a:p>
          <a:p>
            <a:pPr marL="968375" lvl="1" indent="-342900"/>
            <a:r>
              <a:rPr lang="en-US" sz="1600" dirty="0"/>
              <a:t>insert into fee values (1, '1987426353', '2', '2023-01-01', '83f3d5b6-7ca2-4f1d-838c-4d1cbfb1e1d8');</a:t>
            </a:r>
          </a:p>
          <a:p>
            <a:pPr marL="968375" lvl="1" indent="-342900"/>
            <a:r>
              <a:rPr lang="en-US" sz="1600" dirty="0"/>
              <a:t>insert into fee values (2, '1987426353', '0.01', '2023-02-01', 'ceab21f0-fc20-4ed7-a6e8-6ac26ead5f39');</a:t>
            </a:r>
          </a:p>
          <a:p>
            <a:pPr marL="968375" lvl="1" indent="-342900"/>
            <a:r>
              <a:rPr lang="en-US" sz="1600" dirty="0"/>
              <a:t>insert into fee values (3, '4444441111', '0.01', '2023-03-01', '791ba284-1491-40cd-a0f0-30589644ac2b');</a:t>
            </a:r>
          </a:p>
          <a:p>
            <a:pPr marL="968375" lvl="1" indent="-342900"/>
            <a:r>
              <a:rPr lang="en-US" sz="1600" dirty="0"/>
              <a:t>insert into fee values (4, '4444441111', '0.01', '2023-03-02', '84ae8704-a0f0-4e0d-a1c7-919ba3a3ebdf');</a:t>
            </a:r>
          </a:p>
          <a:p>
            <a:pPr marL="968375" lvl="1" indent="-342900"/>
            <a:r>
              <a:rPr lang="en-US" sz="1600" dirty="0"/>
              <a:t>insert into fee values (5, '4444441111', '2', '2023-03-03', '5cb19bcc-3212-4ba1-b2fb-3df59fb23379');</a:t>
            </a:r>
          </a:p>
          <a:p>
            <a:pPr marL="968375" lvl="1" indent="-342900"/>
            <a:r>
              <a:rPr lang="en-US" sz="1600" dirty="0"/>
              <a:t>insert into fee values (6, '4200012345', '2', '2023-03-20', 'd6b6a7c8-c4cb-4f00-be22-46a688ddb01e');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Overte</a:t>
            </a:r>
            <a:r>
              <a:rPr lang="en-US" sz="2000" dirty="0"/>
              <a:t> </a:t>
            </a:r>
            <a:r>
              <a:rPr lang="en-US" sz="2000" dirty="0" err="1"/>
              <a:t>naplnenie</a:t>
            </a:r>
            <a:r>
              <a:rPr lang="en-US" sz="2000" dirty="0"/>
              <a:t> DB</a:t>
            </a:r>
          </a:p>
          <a:p>
            <a:pPr marL="968375" lvl="1" indent="-342900"/>
            <a:r>
              <a:rPr lang="en-US" sz="1600" dirty="0"/>
              <a:t>select * from fee;</a:t>
            </a:r>
            <a:endParaRPr lang="sk-SK" sz="16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H2 – </a:t>
            </a:r>
            <a:r>
              <a:rPr lang="sk-SK" sz="2800" dirty="0"/>
              <a:t>naplnenie databázy</a:t>
            </a:r>
          </a:p>
        </p:txBody>
      </p:sp>
    </p:spTree>
    <p:extLst>
      <p:ext uri="{BB962C8B-B14F-4D97-AF65-F5344CB8AC3E}">
        <p14:creationId xmlns:p14="http://schemas.microsoft.com/office/powerpoint/2010/main" val="189155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4"/>
          </p:nvPr>
        </p:nvSpPr>
        <p:spPr>
          <a:xfrm>
            <a:off x="1200000" y="1008076"/>
            <a:ext cx="10656640" cy="480053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Upravte</a:t>
            </a:r>
            <a:r>
              <a:rPr lang="en-US" sz="2400" dirty="0"/>
              <a:t> </a:t>
            </a:r>
            <a:r>
              <a:rPr lang="sk-SK" sz="2400" dirty="0"/>
              <a:t>aplikačnú konfiguráciu</a:t>
            </a:r>
          </a:p>
          <a:p>
            <a:pPr marL="968375" lvl="1" indent="-342900"/>
            <a:r>
              <a:rPr lang="sk-SK" sz="2000" dirty="0"/>
              <a:t>Hodnota premennej </a:t>
            </a:r>
            <a:r>
              <a:rPr lang="sk-SK" sz="2000" i="1" dirty="0"/>
              <a:t>quarkus.datasource.jdbc.url</a:t>
            </a:r>
            <a:r>
              <a:rPr lang="sk-SK" sz="2000" dirty="0"/>
              <a:t> bude </a:t>
            </a:r>
            <a:r>
              <a:rPr lang="sk-SK" sz="2000" b="1" dirty="0"/>
              <a:t>${db_url}</a:t>
            </a:r>
            <a:endParaRPr lang="en-US" sz="2000" b="1" dirty="0"/>
          </a:p>
          <a:p>
            <a:pPr marL="968375" lvl="1" indent="-342900"/>
            <a:r>
              <a:rPr lang="sk-SK" sz="2000" dirty="0"/>
              <a:t>Nová premenná </a:t>
            </a:r>
            <a:r>
              <a:rPr lang="sk-SK" sz="2000" i="1" dirty="0"/>
              <a:t>quarkus.datasource.username</a:t>
            </a:r>
            <a:r>
              <a:rPr lang="sk-SK" sz="2000" dirty="0"/>
              <a:t> s hodnotou</a:t>
            </a:r>
            <a:r>
              <a:rPr lang="en-US" sz="2000" dirty="0"/>
              <a:t> </a:t>
            </a:r>
            <a:r>
              <a:rPr lang="en-US" sz="2000" b="1" dirty="0"/>
              <a:t>${</a:t>
            </a:r>
            <a:r>
              <a:rPr lang="sk-SK" sz="2000" b="1" dirty="0"/>
              <a:t>db</a:t>
            </a:r>
            <a:r>
              <a:rPr lang="en-US" sz="2000" b="1" dirty="0"/>
              <a:t>_username}</a:t>
            </a:r>
            <a:endParaRPr lang="sk-SK" sz="2000" b="1" dirty="0"/>
          </a:p>
          <a:p>
            <a:pPr marL="968375" lvl="1" indent="-342900"/>
            <a:r>
              <a:rPr lang="sk-SK" sz="2000" dirty="0"/>
              <a:t>Odstráňte premennú </a:t>
            </a:r>
            <a:r>
              <a:rPr lang="sk-SK" sz="2000" i="1" dirty="0"/>
              <a:t>quarkus.hibernate-orm.database.generation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Skompilujte</a:t>
            </a:r>
            <a:r>
              <a:rPr lang="en-US" sz="2400" dirty="0"/>
              <a:t>, </a:t>
            </a:r>
            <a:r>
              <a:rPr lang="en-US" sz="2400" dirty="0" err="1"/>
              <a:t>zdockerizujte</a:t>
            </a:r>
            <a:r>
              <a:rPr lang="en-US" sz="2400" dirty="0"/>
              <a:t> a </a:t>
            </a:r>
            <a:r>
              <a:rPr lang="en-US" sz="2400" dirty="0" err="1"/>
              <a:t>spustite</a:t>
            </a:r>
            <a:r>
              <a:rPr lang="en-US" sz="2400" dirty="0"/>
              <a:t> </a:t>
            </a:r>
            <a:r>
              <a:rPr lang="en-US" sz="2400" dirty="0" err="1"/>
              <a:t>aplik</a:t>
            </a:r>
            <a:r>
              <a:rPr lang="sk-SK" sz="2400" dirty="0"/>
              <a:t>áciu v produkčnom móde (</a:t>
            </a:r>
            <a:r>
              <a:rPr lang="en-US" sz="2400" dirty="0"/>
              <a:t>Docker </a:t>
            </a:r>
            <a:r>
              <a:rPr lang="en-US" sz="2400" dirty="0" err="1"/>
              <a:t>kontajner</a:t>
            </a:r>
            <a:r>
              <a:rPr lang="sk-SK" sz="2400" dirty="0"/>
              <a:t>)</a:t>
            </a:r>
            <a:r>
              <a:rPr lang="en-US" sz="2400" dirty="0"/>
              <a:t> s </a:t>
            </a:r>
            <a:r>
              <a:rPr lang="en-US" sz="2400" dirty="0" err="1"/>
              <a:t>potrebn</a:t>
            </a:r>
            <a:r>
              <a:rPr lang="sk-SK" sz="2400" dirty="0"/>
              <a:t>ými premennými</a:t>
            </a:r>
          </a:p>
          <a:p>
            <a:pPr marL="968375" lvl="1" indent="-342900"/>
            <a:r>
              <a:rPr lang="sk-SK" sz="2000" i="1" dirty="0"/>
              <a:t>docker run -p 8080:8080 -e "minimal_fee_limit=10000" -e "db_url=jdbc:h2:tcp://host.docker.internal:1521/test" -e "db_username=sa" fmfi/fee-service</a:t>
            </a:r>
            <a:endParaRPr lang="sk-SK" sz="16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Docker – </a:t>
            </a:r>
            <a:r>
              <a:rPr lang="en-US" sz="2800" dirty="0" err="1"/>
              <a:t>konekcia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extern</a:t>
            </a:r>
            <a:r>
              <a:rPr lang="sk-SK" sz="2800" dirty="0"/>
              <a:t>ú databázu</a:t>
            </a:r>
          </a:p>
        </p:txBody>
      </p:sp>
    </p:spTree>
    <p:extLst>
      <p:ext uri="{BB962C8B-B14F-4D97-AF65-F5344CB8AC3E}">
        <p14:creationId xmlns:p14="http://schemas.microsoft.com/office/powerpoint/2010/main" val="51295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bsah">
  <a:themeElements>
    <a:clrScheme name="SOFTEC">
      <a:dk1>
        <a:sysClr val="windowText" lastClr="000000"/>
      </a:dk1>
      <a:lt1>
        <a:sysClr val="window" lastClr="FFFFFF"/>
      </a:lt1>
      <a:dk2>
        <a:srgbClr val="0072BC"/>
      </a:dk2>
      <a:lt2>
        <a:srgbClr val="EEECE1"/>
      </a:lt2>
      <a:accent1>
        <a:srgbClr val="0072BC"/>
      </a:accent1>
      <a:accent2>
        <a:srgbClr val="0DB673"/>
      </a:accent2>
      <a:accent3>
        <a:srgbClr val="9ACA3D"/>
      </a:accent3>
      <a:accent4>
        <a:srgbClr val="FA9D32"/>
      </a:accent4>
      <a:accent5>
        <a:srgbClr val="DF5045"/>
      </a:accent5>
      <a:accent6>
        <a:srgbClr val="6A437C"/>
      </a:accent6>
      <a:hlink>
        <a:srgbClr val="0072BC"/>
      </a:hlink>
      <a:folHlink>
        <a:srgbClr val="6A437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ASS-cvicenia-fe" id="{09B659D7-987B-4246-B852-2F134B9F2E72}" vid="{997B3F84-2C3F-449B-A9C2-384522B0964F}"/>
    </a:ext>
  </a:extLst>
</a:theme>
</file>

<file path=ppt/theme/theme2.xml><?xml version="1.0" encoding="utf-8"?>
<a:theme xmlns:a="http://schemas.openxmlformats.org/drawingml/2006/main" name="Kapitoly">
  <a:themeElements>
    <a:clrScheme name="SOFTEC">
      <a:dk1>
        <a:sysClr val="windowText" lastClr="000000"/>
      </a:dk1>
      <a:lt1>
        <a:sysClr val="window" lastClr="FFFFFF"/>
      </a:lt1>
      <a:dk2>
        <a:srgbClr val="0072BC"/>
      </a:dk2>
      <a:lt2>
        <a:srgbClr val="EEECE1"/>
      </a:lt2>
      <a:accent1>
        <a:srgbClr val="0072BC"/>
      </a:accent1>
      <a:accent2>
        <a:srgbClr val="0DB673"/>
      </a:accent2>
      <a:accent3>
        <a:srgbClr val="9ACA3D"/>
      </a:accent3>
      <a:accent4>
        <a:srgbClr val="FA9D32"/>
      </a:accent4>
      <a:accent5>
        <a:srgbClr val="DF5045"/>
      </a:accent5>
      <a:accent6>
        <a:srgbClr val="6A437C"/>
      </a:accent6>
      <a:hlink>
        <a:srgbClr val="8FD5F6"/>
      </a:hlink>
      <a:folHlink>
        <a:srgbClr val="8FD5F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ASS-cvicenia-fe" id="{09B659D7-987B-4246-B852-2F134B9F2E72}" vid="{9C8EDF83-3F09-412F-B899-BED67D06C57C}"/>
    </a:ext>
  </a:extLst>
</a:theme>
</file>

<file path=ppt/theme/theme3.xml><?xml version="1.0" encoding="utf-8"?>
<a:theme xmlns:a="http://schemas.openxmlformats.org/drawingml/2006/main" name="Titulná strana">
  <a:themeElements>
    <a:clrScheme name="SOFTEC">
      <a:dk1>
        <a:sysClr val="windowText" lastClr="000000"/>
      </a:dk1>
      <a:lt1>
        <a:sysClr val="window" lastClr="FFFFFF"/>
      </a:lt1>
      <a:dk2>
        <a:srgbClr val="0072BC"/>
      </a:dk2>
      <a:lt2>
        <a:srgbClr val="EEECE1"/>
      </a:lt2>
      <a:accent1>
        <a:srgbClr val="0072BC"/>
      </a:accent1>
      <a:accent2>
        <a:srgbClr val="0DB673"/>
      </a:accent2>
      <a:accent3>
        <a:srgbClr val="9ACA3D"/>
      </a:accent3>
      <a:accent4>
        <a:srgbClr val="FA9D32"/>
      </a:accent4>
      <a:accent5>
        <a:srgbClr val="DF5045"/>
      </a:accent5>
      <a:accent6>
        <a:srgbClr val="6A437C"/>
      </a:accent6>
      <a:hlink>
        <a:srgbClr val="8FD5F6"/>
      </a:hlink>
      <a:folHlink>
        <a:srgbClr val="8FD5F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ASS-cvicenia-fe" id="{09B659D7-987B-4246-B852-2F134B9F2E72}" vid="{5FDBAE06-9E2A-4158-8A87-61D560EDCBE1}"/>
    </a:ext>
  </a:extLst>
</a:theme>
</file>

<file path=ppt/theme/theme4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AASS-cvicenia-fe</Template>
  <TotalTime>32607</TotalTime>
  <Words>1692</Words>
  <Application>Microsoft Office PowerPoint</Application>
  <PresentationFormat>Widescreen</PresentationFormat>
  <Paragraphs>192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Obsah</vt:lpstr>
      <vt:lpstr>Kapitoly</vt:lpstr>
      <vt:lpstr>Titulná strana</vt:lpstr>
      <vt:lpstr>Kubernetes a Quarkus</vt:lpstr>
      <vt:lpstr>Zadanie</vt:lpstr>
      <vt:lpstr>Hodnotenie Quarkus cvičení</vt:lpstr>
      <vt:lpstr>Príprava prostredia</vt:lpstr>
      <vt:lpstr>Build Quarkus</vt:lpstr>
      <vt:lpstr>Docker</vt:lpstr>
      <vt:lpstr>H2 – externá DB (cez Docker)</vt:lpstr>
      <vt:lpstr>H2 – naplnenie databázy</vt:lpstr>
      <vt:lpstr>Docker – konekcia na externú databázu</vt:lpstr>
      <vt:lpstr>Kubernetes – príprava (1)</vt:lpstr>
      <vt:lpstr>Kubernetes – príprava (2)</vt:lpstr>
      <vt:lpstr>Kubernetes – nasadenie</vt:lpstr>
      <vt:lpstr>Kubernetes – ConfigMap</vt:lpstr>
      <vt:lpstr>Kubernetes – Secrets</vt:lpstr>
      <vt:lpstr>Bonus – GraalVM Linux executable</vt:lpstr>
      <vt:lpstr>Bonus – Kubernetes pokročilé</vt:lpstr>
      <vt:lpstr>GraalVM – konfigurácia v OS (ukážka)</vt:lpstr>
    </vt:vector>
  </TitlesOfParts>
  <Company>Softec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Aplikačné architektúry softvérových systémov</dc:title>
  <dc:subject>V13</dc:subject>
  <dc:creator>Marák Juraj</dc:creator>
  <cp:lastModifiedBy>Jankovič Jaroslav</cp:lastModifiedBy>
  <cp:revision>1276</cp:revision>
  <cp:lastPrinted>2015-10-19T12:51:35Z</cp:lastPrinted>
  <dcterms:created xsi:type="dcterms:W3CDTF">2019-03-07T11:48:39Z</dcterms:created>
  <dcterms:modified xsi:type="dcterms:W3CDTF">2023-03-30T07:27:06Z</dcterms:modified>
  <cp:category>Integrovaný systém manažérstva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number">
    <vt:lpwstr>3.2.0</vt:lpwstr>
  </property>
</Properties>
</file>