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784" r:id="rId2"/>
    <p:sldMasterId id="2147483746" r:id="rId3"/>
  </p:sldMasterIdLst>
  <p:notesMasterIdLst>
    <p:notesMasterId r:id="rId26"/>
  </p:notesMasterIdLst>
  <p:sldIdLst>
    <p:sldId id="298" r:id="rId4"/>
    <p:sldId id="301" r:id="rId5"/>
    <p:sldId id="351" r:id="rId6"/>
    <p:sldId id="353" r:id="rId7"/>
    <p:sldId id="354" r:id="rId8"/>
    <p:sldId id="355" r:id="rId9"/>
    <p:sldId id="356" r:id="rId10"/>
    <p:sldId id="357" r:id="rId11"/>
    <p:sldId id="379" r:id="rId12"/>
    <p:sldId id="378" r:id="rId13"/>
    <p:sldId id="377" r:id="rId14"/>
    <p:sldId id="380" r:id="rId15"/>
    <p:sldId id="386" r:id="rId16"/>
    <p:sldId id="383" r:id="rId17"/>
    <p:sldId id="361" r:id="rId18"/>
    <p:sldId id="394" r:id="rId19"/>
    <p:sldId id="397" r:id="rId20"/>
    <p:sldId id="396" r:id="rId21"/>
    <p:sldId id="391" r:id="rId22"/>
    <p:sldId id="389" r:id="rId23"/>
    <p:sldId id="398" r:id="rId24"/>
    <p:sldId id="364" r:id="rId25"/>
  </p:sldIdLst>
  <p:sldSz cx="12192000" cy="6858000"/>
  <p:notesSz cx="6797675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54A"/>
    <a:srgbClr val="EC6084"/>
    <a:srgbClr val="9F358B"/>
    <a:srgbClr val="2699D6"/>
    <a:srgbClr val="824D9D"/>
    <a:srgbClr val="D3D800"/>
    <a:srgbClr val="009640"/>
    <a:srgbClr val="EC6090"/>
    <a:srgbClr val="E63323"/>
    <a:srgbClr val="FFD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 autoAdjust="0"/>
    <p:restoredTop sz="94660"/>
  </p:normalViewPr>
  <p:slideViewPr>
    <p:cSldViewPr>
      <p:cViewPr varScale="1">
        <p:scale>
          <a:sx n="107" d="100"/>
          <a:sy n="107" d="100"/>
        </p:scale>
        <p:origin x="126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D66E2-EBC5-4826-85E1-63E9EC1122F9}" type="datetimeFigureOut">
              <a:rPr lang="sk-SK" smtClean="0"/>
              <a:t>21. 3. 2023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74089-5982-4946-B5DF-A564D24159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416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17658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220756"/>
            <a:ext cx="10176587" cy="480053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06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sah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1200000" y="1220757"/>
            <a:ext cx="10272597" cy="48005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sk-SK" dirty="0"/>
            </a:lvl1pPr>
            <a:lvl2pPr>
              <a:defRPr lang="cs-CZ" dirty="0" smtClean="0"/>
            </a:lvl2pPr>
            <a:lvl3pPr>
              <a:defRPr/>
            </a:lvl3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11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á strana -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3236978"/>
            <a:ext cx="9700491" cy="400110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Podnadpis</a:t>
            </a:r>
          </a:p>
        </p:txBody>
      </p:sp>
      <p:sp>
        <p:nvSpPr>
          <p:cNvPr id="13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1028733"/>
            <a:ext cx="9696533" cy="2091664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0000"/>
              </a:lnSpc>
              <a:defRPr sz="4800" b="1">
                <a:latin typeface="+mj-lt"/>
              </a:defRPr>
            </a:lvl1pPr>
          </a:lstStyle>
          <a:p>
            <a:r>
              <a:rPr lang="cs-CZ" dirty="0"/>
              <a:t>Názov prezentácie – prvý variant</a:t>
            </a:r>
            <a:endParaRPr lang="sk-SK" dirty="0"/>
          </a:p>
        </p:txBody>
      </p:sp>
      <p:pic>
        <p:nvPicPr>
          <p:cNvPr id="8" name="Obrázek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0"/>
            <a:ext cx="1647825" cy="435768"/>
          </a:xfrm>
          <a:prstGeom prst="rect">
            <a:avLst/>
          </a:prstGeom>
        </p:spPr>
      </p:pic>
      <p:sp>
        <p:nvSpPr>
          <p:cNvPr id="10" name="Zástupný symbol pro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207929" y="4064190"/>
            <a:ext cx="9784616" cy="111710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Meno Priezvisko, pozícia, kontakt</a:t>
            </a:r>
            <a:endParaRPr lang="sk-SK" dirty="0"/>
          </a:p>
        </p:txBody>
      </p:sp>
      <p:sp>
        <p:nvSpPr>
          <p:cNvPr id="12" name="Zástupný symbol pro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1207930" y="5477070"/>
            <a:ext cx="3840425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dátum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906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á strana - Variant 2"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>
            <a:spLocks noGrp="1"/>
          </p:cNvSpPr>
          <p:nvPr>
            <p:ph type="ctrTitle" hasCustomPrompt="1"/>
          </p:nvPr>
        </p:nvSpPr>
        <p:spPr>
          <a:xfrm>
            <a:off x="1295467" y="3713600"/>
            <a:ext cx="7680853" cy="165961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4000" b="1">
                <a:latin typeface="+mj-lt"/>
              </a:defRPr>
            </a:lvl1pPr>
          </a:lstStyle>
          <a:p>
            <a:r>
              <a:rPr lang="cs-CZ" dirty="0"/>
              <a:t>Názov prezentácie – druhý variant</a:t>
            </a:r>
            <a:endParaRPr lang="sk-SK" dirty="0"/>
          </a:p>
        </p:txBody>
      </p:sp>
      <p:sp>
        <p:nvSpPr>
          <p:cNvPr id="8" name="Zástupný symbol pro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295468" y="5445224"/>
            <a:ext cx="7680853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Meno</a:t>
            </a:r>
            <a:r>
              <a:rPr lang="cs-CZ" dirty="0"/>
              <a:t> </a:t>
            </a:r>
            <a:r>
              <a:rPr lang="cs-CZ" dirty="0" err="1"/>
              <a:t>Priezvisko</a:t>
            </a:r>
            <a:r>
              <a:rPr lang="cs-CZ" dirty="0"/>
              <a:t>, </a:t>
            </a:r>
            <a:r>
              <a:rPr lang="cs-CZ" dirty="0" err="1"/>
              <a:t>pozícia</a:t>
            </a:r>
            <a:endParaRPr lang="sk-SK" dirty="0"/>
          </a:p>
        </p:txBody>
      </p:sp>
      <p:sp>
        <p:nvSpPr>
          <p:cNvPr id="4" name="Zástupný symbol pro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68" y="5708497"/>
            <a:ext cx="7680853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</a:t>
            </a:r>
            <a:r>
              <a:rPr lang="sk-SK" dirty="0" err="1"/>
              <a:t>átum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131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1200000" y="1220757"/>
            <a:ext cx="10272597" cy="4800533"/>
          </a:xfrm>
        </p:spPr>
        <p:txBody>
          <a:bodyPr>
            <a:normAutofit/>
          </a:bodyPr>
          <a:lstStyle>
            <a:lvl1pPr marL="182563" indent="-182563">
              <a:spcBef>
                <a:spcPts val="200"/>
              </a:spcBef>
              <a:buFont typeface="Arial" panose="020B0604020202020204" pitchFamily="34" charset="0"/>
              <a:buChar char="•"/>
              <a:defRPr lang="sk-SK" dirty="0"/>
            </a:lvl1pPr>
            <a:lvl2pPr>
              <a:defRPr lang="cs-CZ" dirty="0" smtClean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</a:p>
        </p:txBody>
      </p:sp>
      <p:sp>
        <p:nvSpPr>
          <p:cNvPr id="7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3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1200000" y="1220757"/>
            <a:ext cx="10272597" cy="48005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sk-SK" dirty="0"/>
            </a:lvl1pPr>
            <a:lvl2pPr>
              <a:defRPr lang="cs-CZ" dirty="0" smtClean="0"/>
            </a:lvl2pPr>
            <a:lvl3pPr>
              <a:defRPr/>
            </a:lvl3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11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33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 a 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220756"/>
            <a:ext cx="4799989" cy="470452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6480043" y="1892829"/>
            <a:ext cx="4992555" cy="4032448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23" name="Zástupný symbol pro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43" y="1220755"/>
            <a:ext cx="4992555" cy="672076"/>
          </a:xfrm>
        </p:spPr>
        <p:txBody>
          <a:bodyPr/>
          <a:lstStyle>
            <a:lvl1pPr marL="0" indent="0">
              <a:buNone/>
              <a:defRPr b="1" baseline="0"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2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08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 a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220756"/>
            <a:ext cx="4799989" cy="480053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  <p:sp>
        <p:nvSpPr>
          <p:cNvPr id="8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  <p:sp>
        <p:nvSpPr>
          <p:cNvPr id="7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6480043" y="1220756"/>
            <a:ext cx="4992555" cy="4704523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35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drážky a 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2" hasCustomPrompt="1"/>
          </p:nvPr>
        </p:nvSpPr>
        <p:spPr>
          <a:xfrm>
            <a:off x="1200000" y="1796820"/>
            <a:ext cx="4799989" cy="4224469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0000" y="1220757"/>
            <a:ext cx="4799989" cy="480053"/>
          </a:xfrm>
        </p:spPr>
        <p:txBody>
          <a:bodyPr/>
          <a:lstStyle>
            <a:lvl1pPr marL="0" indent="0"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1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6480043" y="1796820"/>
            <a:ext cx="4992555" cy="4224469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Obrázok</a:t>
            </a:r>
          </a:p>
        </p:txBody>
      </p:sp>
      <p:sp>
        <p:nvSpPr>
          <p:cNvPr id="12" name="Zástupný symbol pro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43" y="1220757"/>
            <a:ext cx="4992555" cy="480053"/>
          </a:xfrm>
        </p:spPr>
        <p:txBody>
          <a:bodyPr/>
          <a:lstStyle>
            <a:lvl1pPr marL="0" indent="0"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0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96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oly - modr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604797"/>
            <a:ext cx="8736427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8" name="Obrázek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0"/>
            <a:ext cx="1647825" cy="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28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oly - modr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604797"/>
            <a:ext cx="8736427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8" name="Obrázek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0"/>
            <a:ext cx="1647825" cy="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oly - bi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604798"/>
            <a:ext cx="8736427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7" name="Obrázek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1"/>
            <a:ext cx="1647825" cy="435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0"/>
            <a:ext cx="7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00000" y="336002"/>
            <a:ext cx="9326827" cy="8234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Nadpis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00000" y="1412777"/>
            <a:ext cx="9217024" cy="480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  <p:pic>
        <p:nvPicPr>
          <p:cNvPr id="13" name="Obrázek 12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1"/>
            <a:ext cx="1647825" cy="435769"/>
          </a:xfrm>
          <a:prstGeom prst="rect">
            <a:avLst/>
          </a:prstGeom>
        </p:spPr>
      </p:pic>
      <p:sp>
        <p:nvSpPr>
          <p:cNvPr id="6" name="Zástupný symbol pro text 13"/>
          <p:cNvSpPr txBox="1">
            <a:spLocks/>
          </p:cNvSpPr>
          <p:nvPr userDrawn="1"/>
        </p:nvSpPr>
        <p:spPr>
          <a:xfrm>
            <a:off x="1200002" y="6309321"/>
            <a:ext cx="3168319" cy="2876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92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176213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3pPr>
            <a:lvl4pPr marL="1524000" indent="-1365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AC2FF-E777-45AE-83A0-4D125144B6DE}" type="slidenum">
              <a:rPr lang="en-US" sz="1800" i="0" smtClean="0"/>
              <a:t>‹#›</a:t>
            </a:fld>
            <a:endParaRPr lang="sk-SK" sz="1800" i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0"/>
            <a:ext cx="7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7" r:id="rId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0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1pPr>
      <a:lvl2pPr marL="625475" indent="-17621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3pPr>
      <a:lvl4pPr marL="1524000" indent="-136525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00000" y="336002"/>
            <a:ext cx="9326827" cy="8234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Kliknutím lze upravit styl.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00002" y="1700809"/>
            <a:ext cx="8827031" cy="4512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27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4" r:id="rId2"/>
    <p:sldLayoutId id="2147483806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0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1pPr>
      <a:lvl2pPr marL="625475" indent="-17621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3pPr>
      <a:lvl4pPr marL="1524000" indent="-136525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Nadpis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189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796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/swagger-ui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19/" TargetMode="External"/><Relationship Id="rId2" Type="http://schemas.openxmlformats.org/officeDocument/2006/relationships/hyperlink" Target="https://github.com/jjankovi/fmfi/blob/main/1.cvicenie.m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idea/download/download-thanks.html?platform=windows&amp;code=IIC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maven.apache.org/download.cg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quarkus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861597"/>
            <a:ext cx="6480720" cy="343906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1444" y="3153611"/>
            <a:ext cx="5688632" cy="1152128"/>
          </a:xfrm>
        </p:spPr>
        <p:txBody>
          <a:bodyPr>
            <a:normAutofit/>
          </a:bodyPr>
          <a:lstStyle/>
          <a:p>
            <a:pPr algn="r"/>
            <a:r>
              <a:rPr lang="sk-SK" dirty="0"/>
              <a:t>MicroProfile a Quarkus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271464" y="5517232"/>
            <a:ext cx="1872208" cy="288032"/>
          </a:xfrm>
        </p:spPr>
        <p:txBody>
          <a:bodyPr/>
          <a:lstStyle/>
          <a:p>
            <a:r>
              <a:rPr lang="en-US" dirty="0"/>
              <a:t>Jaroslav Janko</a:t>
            </a:r>
            <a:r>
              <a:rPr lang="sk-SK" dirty="0"/>
              <a:t>vič</a:t>
            </a: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883532" y="4005064"/>
            <a:ext cx="4896544" cy="11521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sk-SK" sz="2800" dirty="0"/>
          </a:p>
          <a:p>
            <a:pPr algn="r"/>
            <a:r>
              <a:rPr lang="sk-SK" sz="2800" dirty="0"/>
              <a:t>Implementácia mikroslužby</a:t>
            </a:r>
          </a:p>
        </p:txBody>
      </p:sp>
    </p:spTree>
    <p:extLst>
      <p:ext uri="{BB962C8B-B14F-4D97-AF65-F5344CB8AC3E}">
        <p14:creationId xmlns:p14="http://schemas.microsoft.com/office/powerpoint/2010/main" val="7616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368608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</a:t>
            </a:r>
            <a:r>
              <a:rPr lang="sk-SK" sz="2000" dirty="0"/>
              <a:t>ytvorte adresárovú štruktúru</a:t>
            </a:r>
            <a:r>
              <a:rPr lang="en-US" sz="2000" dirty="0"/>
              <a:t> </a:t>
            </a:r>
            <a:r>
              <a:rPr lang="en-US" sz="2000" b="1" i="1" dirty="0" err="1"/>
              <a:t>src</a:t>
            </a:r>
            <a:r>
              <a:rPr lang="en-US" sz="2000" b="1" i="1" dirty="0"/>
              <a:t>/main/java/</a:t>
            </a:r>
            <a:r>
              <a:rPr lang="en-US" sz="2000" b="1" i="1" dirty="0" err="1"/>
              <a:t>sk</a:t>
            </a:r>
            <a:r>
              <a:rPr lang="en-US" sz="2000" b="1" i="1" dirty="0"/>
              <a:t>/</a:t>
            </a:r>
            <a:r>
              <a:rPr lang="en-US" sz="2000" b="1" i="1" dirty="0" err="1"/>
              <a:t>fmbi</a:t>
            </a:r>
            <a:r>
              <a:rPr lang="en-US" sz="2000" b="1" i="1" dirty="0"/>
              <a:t>/repository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Vytvorte</a:t>
            </a:r>
            <a:r>
              <a:rPr lang="en-US" sz="2000" dirty="0"/>
              <a:t> </a:t>
            </a:r>
            <a:r>
              <a:rPr lang="sk-SK" sz="2000" dirty="0"/>
              <a:t>CDI triedu </a:t>
            </a:r>
            <a:r>
              <a:rPr lang="en-US" sz="2000" b="1" i="1" dirty="0"/>
              <a:t>Fee</a:t>
            </a:r>
            <a:r>
              <a:rPr lang="sk-SK" sz="2000" b="1" i="1" dirty="0"/>
              <a:t>Repository</a:t>
            </a:r>
            <a:r>
              <a:rPr lang="en-US" sz="2000" b="1" i="1" dirty="0"/>
              <a:t> </a:t>
            </a:r>
            <a:r>
              <a:rPr lang="en-US" sz="2000" dirty="0"/>
              <a:t>s </a:t>
            </a:r>
            <a:r>
              <a:rPr lang="en-US" sz="2000" dirty="0" err="1"/>
              <a:t>aplika</a:t>
            </a:r>
            <a:r>
              <a:rPr lang="sk-SK" sz="2000" dirty="0"/>
              <a:t>čným scope</a:t>
            </a:r>
            <a:r>
              <a:rPr lang="en-US" sz="2000" dirty="0"/>
              <a:t> (</a:t>
            </a:r>
            <a:r>
              <a:rPr lang="en-US" sz="2000" i="1" dirty="0"/>
              <a:t>@ApplicationScope</a:t>
            </a:r>
            <a:r>
              <a:rPr lang="en-US" sz="2000" dirty="0"/>
              <a:t>)</a:t>
            </a:r>
          </a:p>
          <a:p>
            <a:pPr marL="968375" lvl="1" indent="-342900"/>
            <a:r>
              <a:rPr lang="sk-SK" sz="2000" dirty="0"/>
              <a:t>Trieda bude implementovať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sk-SK" sz="2000" dirty="0"/>
              <a:t>zhranie </a:t>
            </a:r>
            <a:r>
              <a:rPr lang="sk-SK" sz="2000" b="1" i="1" dirty="0"/>
              <a:t>PanacheRepository</a:t>
            </a:r>
            <a:r>
              <a:rPr lang="en-US" sz="2000" b="1" i="1" dirty="0"/>
              <a:t>&lt;Fee&gt;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Pridajte</a:t>
            </a:r>
            <a:r>
              <a:rPr lang="en-US" sz="2000" dirty="0"/>
              <a:t> custom repository met</a:t>
            </a:r>
            <a:r>
              <a:rPr lang="sk-SK" sz="2000" dirty="0"/>
              <a:t>ódu</a:t>
            </a:r>
            <a:r>
              <a:rPr lang="en-US" sz="2000" dirty="0"/>
              <a:t> </a:t>
            </a:r>
            <a:r>
              <a:rPr lang="en-US" sz="2000" b="1" i="1" dirty="0" err="1"/>
              <a:t>listForAcno</a:t>
            </a:r>
            <a:endParaRPr lang="sk-SK" sz="2000" b="1" i="1" dirty="0"/>
          </a:p>
          <a:p>
            <a:pPr marL="968375" lvl="1" indent="-342900"/>
            <a:r>
              <a:rPr lang="en-US" sz="1800" dirty="0" err="1"/>
              <a:t>Jeden</a:t>
            </a:r>
            <a:r>
              <a:rPr lang="en-US" sz="1800" dirty="0"/>
              <a:t> parameter </a:t>
            </a:r>
            <a:r>
              <a:rPr lang="en-US" sz="1800" b="1" i="1" dirty="0" err="1"/>
              <a:t>acno</a:t>
            </a:r>
            <a:endParaRPr lang="en-US" sz="1800" b="1" i="1" dirty="0"/>
          </a:p>
          <a:p>
            <a:pPr marL="968375" lvl="1" indent="-342900"/>
            <a:r>
              <a:rPr lang="sk-SK" sz="1800" dirty="0"/>
              <a:t>Metóda </a:t>
            </a:r>
            <a:r>
              <a:rPr lang="en-US" sz="1800" dirty="0" err="1"/>
              <a:t>bude</a:t>
            </a:r>
            <a:r>
              <a:rPr lang="en-US" sz="1800" dirty="0"/>
              <a:t> </a:t>
            </a:r>
            <a:r>
              <a:rPr lang="en-US" sz="1800" dirty="0" err="1"/>
              <a:t>vraca</a:t>
            </a:r>
            <a:r>
              <a:rPr lang="sk-SK" sz="1800" dirty="0"/>
              <a:t>ť </a:t>
            </a:r>
            <a:r>
              <a:rPr lang="sk-SK" sz="1800" b="1" i="1" dirty="0"/>
              <a:t>Lis</a:t>
            </a:r>
            <a:r>
              <a:rPr lang="en-US" sz="1800" b="1" i="1" dirty="0"/>
              <a:t>t&lt;Fee&gt;</a:t>
            </a:r>
          </a:p>
          <a:p>
            <a:pPr marL="968375" lvl="1" indent="-342900"/>
            <a:r>
              <a:rPr lang="sk-SK" sz="1800" dirty="0"/>
              <a:t>V implementácii použite parent metódu </a:t>
            </a:r>
            <a:r>
              <a:rPr lang="sk-SK" sz="1800" b="1" i="1" dirty="0"/>
              <a:t>list</a:t>
            </a:r>
            <a:r>
              <a:rPr lang="sk-SK" sz="1800" dirty="0"/>
              <a:t>, ako query parameter použite </a:t>
            </a:r>
            <a:r>
              <a:rPr lang="sk-SK" sz="1800" b="1" i="1" dirty="0"/>
              <a:t>acno</a:t>
            </a:r>
            <a:endParaRPr lang="en-US" sz="1800" b="1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</a:t>
            </a:r>
            <a:r>
              <a:rPr lang="en-US" sz="2800" dirty="0"/>
              <a:t> – repository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6627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5740" y="1008076"/>
            <a:ext cx="10444875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</a:t>
            </a:r>
            <a:r>
              <a:rPr lang="sk-SK" sz="2000" dirty="0"/>
              <a:t>ytvorte adresárovú štruktúru</a:t>
            </a:r>
            <a:r>
              <a:rPr lang="en-US" sz="2000" dirty="0"/>
              <a:t> </a:t>
            </a:r>
            <a:r>
              <a:rPr lang="en-US" sz="2000" b="1" i="1" dirty="0" err="1"/>
              <a:t>src</a:t>
            </a:r>
            <a:r>
              <a:rPr lang="en-US" sz="2000" b="1" i="1" dirty="0"/>
              <a:t>/main/java/</a:t>
            </a:r>
            <a:r>
              <a:rPr lang="en-US" sz="2000" b="1" i="1" dirty="0" err="1"/>
              <a:t>sk</a:t>
            </a:r>
            <a:r>
              <a:rPr lang="en-US" sz="2000" b="1" i="1" dirty="0"/>
              <a:t>/</a:t>
            </a:r>
            <a:r>
              <a:rPr lang="en-US" sz="2000" b="1" i="1" dirty="0" err="1"/>
              <a:t>fmbi</a:t>
            </a:r>
            <a:r>
              <a:rPr lang="en-US" sz="2000" b="1" i="1" dirty="0"/>
              <a:t>/service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Vytvorte</a:t>
            </a:r>
            <a:r>
              <a:rPr lang="en-US" sz="2000" dirty="0"/>
              <a:t> </a:t>
            </a:r>
            <a:r>
              <a:rPr lang="sk-SK" sz="2000" dirty="0"/>
              <a:t>rozhranie </a:t>
            </a:r>
            <a:r>
              <a:rPr lang="en-US" sz="2000" b="1" dirty="0" err="1"/>
              <a:t>FeeS</a:t>
            </a:r>
            <a:r>
              <a:rPr lang="sk-SK" sz="2000" b="1" dirty="0"/>
              <a:t>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Pridajte predpis metódy </a:t>
            </a:r>
            <a:r>
              <a:rPr lang="sk-SK" sz="2000" b="1" dirty="0"/>
              <a:t>createFee</a:t>
            </a:r>
            <a:endParaRPr lang="en-US" sz="2000" b="1" dirty="0"/>
          </a:p>
          <a:p>
            <a:pPr marL="968375" lvl="1" indent="-342900"/>
            <a:r>
              <a:rPr lang="sk-SK" sz="1800" dirty="0"/>
              <a:t>Parametre </a:t>
            </a:r>
            <a:r>
              <a:rPr lang="en-US" sz="1800" b="1" dirty="0"/>
              <a:t>String </a:t>
            </a:r>
            <a:r>
              <a:rPr lang="sk-SK" sz="1800" b="1" dirty="0"/>
              <a:t>transactionId, </a:t>
            </a:r>
            <a:r>
              <a:rPr lang="en-US" sz="1800" b="1" dirty="0"/>
              <a:t>String </a:t>
            </a:r>
            <a:r>
              <a:rPr lang="sk-SK" sz="1800" b="1" dirty="0"/>
              <a:t>acno, </a:t>
            </a:r>
            <a:r>
              <a:rPr lang="en-US" sz="1800" b="1" dirty="0" err="1"/>
              <a:t>BigDecimal</a:t>
            </a:r>
            <a:r>
              <a:rPr lang="en-US" sz="1800" b="1" dirty="0"/>
              <a:t> </a:t>
            </a:r>
            <a:r>
              <a:rPr lang="sk-SK" sz="1800" b="1" dirty="0"/>
              <a:t>transactionAmount</a:t>
            </a:r>
          </a:p>
          <a:p>
            <a:pPr marL="968375" lvl="1" indent="-342900"/>
            <a:r>
              <a:rPr lang="sk-SK" sz="1800" dirty="0"/>
              <a:t>Navrátová hodnota je novovytvorená entita </a:t>
            </a:r>
            <a:r>
              <a:rPr lang="sk-SK" sz="1800" b="1" dirty="0"/>
              <a:t>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Pridajte predpis metódy </a:t>
            </a:r>
            <a:r>
              <a:rPr lang="sk-SK" sz="2000" b="1" dirty="0"/>
              <a:t>getAllFees</a:t>
            </a:r>
            <a:endParaRPr lang="en-US" sz="2000" b="1" dirty="0"/>
          </a:p>
          <a:p>
            <a:pPr marL="968375" lvl="1" indent="-342900"/>
            <a:r>
              <a:rPr lang="en-US" sz="1800" dirty="0"/>
              <a:t>Bez </a:t>
            </a:r>
            <a:r>
              <a:rPr lang="en-US" sz="1800" dirty="0" err="1"/>
              <a:t>parametrov</a:t>
            </a:r>
            <a:r>
              <a:rPr lang="en-US" sz="1800" dirty="0"/>
              <a:t>, </a:t>
            </a:r>
            <a:r>
              <a:rPr lang="en-US" sz="1800" dirty="0" err="1"/>
              <a:t>vracaj</a:t>
            </a:r>
            <a:r>
              <a:rPr lang="sk-SK" sz="1800" dirty="0"/>
              <a:t>úca </a:t>
            </a:r>
            <a:r>
              <a:rPr lang="sk-SK" sz="1800" b="1" dirty="0"/>
              <a:t>List</a:t>
            </a:r>
            <a:r>
              <a:rPr lang="en-US" sz="1800" b="1" dirty="0"/>
              <a:t>&lt;Fee&gt;</a:t>
            </a:r>
            <a:endParaRPr lang="sk-SK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Pridajte predpis metódy </a:t>
            </a:r>
            <a:r>
              <a:rPr lang="sk-SK" sz="2000" b="1" dirty="0"/>
              <a:t>getFeesForAcno</a:t>
            </a:r>
            <a:endParaRPr lang="en-US" sz="2000" b="1" dirty="0"/>
          </a:p>
          <a:p>
            <a:pPr marL="968375" lvl="1" indent="-342900"/>
            <a:r>
              <a:rPr lang="en-US" sz="1800" dirty="0"/>
              <a:t>Parameter </a:t>
            </a:r>
            <a:r>
              <a:rPr lang="en-US" sz="1800" b="1" dirty="0"/>
              <a:t>String </a:t>
            </a:r>
            <a:r>
              <a:rPr lang="en-US" sz="1800" b="1" dirty="0" err="1"/>
              <a:t>acno</a:t>
            </a:r>
            <a:endParaRPr lang="en-US" sz="1800" b="1" dirty="0"/>
          </a:p>
          <a:p>
            <a:pPr marL="968375" lvl="1" indent="-342900"/>
            <a:r>
              <a:rPr lang="sk-SK" sz="1800" dirty="0"/>
              <a:t>Navrátová hodnota je </a:t>
            </a:r>
            <a:r>
              <a:rPr lang="sk-SK" sz="1800" b="1" dirty="0"/>
              <a:t>List</a:t>
            </a:r>
            <a:r>
              <a:rPr lang="en-US" sz="1800" b="1" dirty="0"/>
              <a:t>&lt;Fee&gt;</a:t>
            </a:r>
            <a:endParaRPr lang="sk-SK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</a:t>
            </a:r>
            <a:r>
              <a:rPr lang="en-US" sz="2800" dirty="0"/>
              <a:t> – backend interface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6018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13591"/>
            <a:ext cx="10656640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Vytvorte CDI beanu </a:t>
            </a:r>
            <a:r>
              <a:rPr lang="en-US" sz="2000" b="1" dirty="0"/>
              <a:t>Fee</a:t>
            </a:r>
            <a:r>
              <a:rPr lang="sk-SK" sz="2000" b="1" dirty="0"/>
              <a:t>ServiceBean </a:t>
            </a:r>
            <a:r>
              <a:rPr lang="sk-SK" sz="2000" dirty="0"/>
              <a:t>typu </a:t>
            </a:r>
            <a:r>
              <a:rPr lang="en-US" sz="2000" b="1" i="1" dirty="0"/>
              <a:t>@</a:t>
            </a:r>
            <a:r>
              <a:rPr lang="sk-SK" sz="2000" b="1" i="1" dirty="0"/>
              <a:t>RequestScope</a:t>
            </a:r>
            <a:r>
              <a:rPr lang="sk-SK" sz="2000" b="1" dirty="0"/>
              <a:t> </a:t>
            </a:r>
          </a:p>
          <a:p>
            <a:pPr marL="968375" lvl="1" indent="-342900"/>
            <a:r>
              <a:rPr lang="sk-SK" sz="1800" dirty="0"/>
              <a:t>Rovnaký priečinok ako rozhranie </a:t>
            </a:r>
            <a:r>
              <a:rPr lang="sk-SK" sz="1800" b="1" dirty="0"/>
              <a:t>FeeService</a:t>
            </a:r>
          </a:p>
          <a:p>
            <a:pPr marL="968375" lvl="1" indent="-342900"/>
            <a:r>
              <a:rPr lang="sk-SK" sz="1800" dirty="0"/>
              <a:t>I</a:t>
            </a:r>
            <a:r>
              <a:rPr lang="en-US" sz="1800" dirty="0" err="1"/>
              <a:t>mplement</a:t>
            </a:r>
            <a:r>
              <a:rPr lang="sk-SK" sz="1800" dirty="0"/>
              <a:t>uje rozhranie </a:t>
            </a:r>
            <a:r>
              <a:rPr lang="sk-SK" sz="1800" b="1" dirty="0"/>
              <a:t>FeeService</a:t>
            </a:r>
            <a:endParaRPr lang="sk-S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Pridajte privátnu final premennú </a:t>
            </a:r>
            <a:r>
              <a:rPr lang="sk-SK" sz="2000" b="1" dirty="0"/>
              <a:t>feeRepository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Pridajte konštruktor</a:t>
            </a:r>
          </a:p>
          <a:p>
            <a:pPr marL="968375" lvl="1" indent="-342900"/>
            <a:r>
              <a:rPr lang="sk-SK" sz="1800" dirty="0"/>
              <a:t>S anotáciou Inject</a:t>
            </a:r>
          </a:p>
          <a:p>
            <a:pPr marL="968375" lvl="1" indent="-342900"/>
            <a:r>
              <a:rPr lang="sk-SK" sz="1800" dirty="0"/>
              <a:t>S inicializáciou premennej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Implementujte metódy </a:t>
            </a:r>
            <a:r>
              <a:rPr lang="sk-SK" sz="2000" b="1" dirty="0"/>
              <a:t>getAllFees, getFeesForAcno</a:t>
            </a:r>
            <a:endParaRPr lang="sk-SK" sz="2000" dirty="0"/>
          </a:p>
          <a:p>
            <a:pPr marL="968375" lvl="1" indent="-342900"/>
            <a:r>
              <a:rPr lang="sk-SK" sz="2000" dirty="0"/>
              <a:t>Pomocou anotácie </a:t>
            </a:r>
            <a:r>
              <a:rPr lang="en-US" sz="2000" b="1" i="1" dirty="0"/>
              <a:t>@Transactional </a:t>
            </a:r>
            <a:r>
              <a:rPr lang="sk-SK" sz="2000" dirty="0"/>
              <a:t>označte m</a:t>
            </a:r>
            <a:r>
              <a:rPr lang="en-US" sz="2000" dirty="0"/>
              <a:t>et</a:t>
            </a:r>
            <a:r>
              <a:rPr lang="sk-SK" sz="2000" dirty="0"/>
              <a:t>ódy ako </a:t>
            </a:r>
            <a:r>
              <a:rPr lang="sk-SK" sz="2000" b="1" dirty="0"/>
              <a:t>netransakčné</a:t>
            </a:r>
          </a:p>
          <a:p>
            <a:pPr marL="968375" lvl="1" indent="-342900"/>
            <a:r>
              <a:rPr lang="sk-SK" sz="2000" dirty="0"/>
              <a:t>Pre načítanie všetkých poplatkov použite repository metódu </a:t>
            </a:r>
            <a:r>
              <a:rPr lang="sk-SK" sz="2000" b="1" dirty="0"/>
              <a:t>findAll + list</a:t>
            </a:r>
            <a:endParaRPr lang="en-US" sz="2000" dirty="0"/>
          </a:p>
          <a:p>
            <a:pPr marL="968375" lvl="1" indent="-342900"/>
            <a:endParaRPr lang="sk-SK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</a:t>
            </a:r>
            <a:r>
              <a:rPr lang="en-US" sz="2800" dirty="0"/>
              <a:t> – backend bean (1)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6529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440616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Pridajte podporu logovania do triedy </a:t>
            </a:r>
            <a:r>
              <a:rPr lang="sk-SK" sz="2000" b="1" dirty="0"/>
              <a:t>FeeServiceBean</a:t>
            </a:r>
          </a:p>
          <a:p>
            <a:pPr marL="968375" lvl="1" indent="-342900"/>
            <a:r>
              <a:rPr lang="en-US" sz="1800" dirty="0"/>
              <a:t>P</a:t>
            </a:r>
            <a:r>
              <a:rPr lang="sk-SK" sz="1800" dirty="0"/>
              <a:t>oužite </a:t>
            </a:r>
            <a:r>
              <a:rPr lang="sk-SK" sz="1800" i="1" dirty="0"/>
              <a:t>java.util.logging.Logger</a:t>
            </a:r>
            <a:endParaRPr lang="sk-SK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Implementujte metódu </a:t>
            </a:r>
            <a:r>
              <a:rPr lang="sk-SK" sz="2000" b="1" dirty="0"/>
              <a:t>createFee</a:t>
            </a:r>
            <a:endParaRPr lang="en-US" sz="2000" b="1" dirty="0"/>
          </a:p>
          <a:p>
            <a:pPr marL="968375" lvl="1" indent="-342900"/>
            <a:r>
              <a:rPr lang="en-US" sz="1800" dirty="0"/>
              <a:t>O</a:t>
            </a:r>
            <a:r>
              <a:rPr lang="sk-SK" sz="1800" dirty="0"/>
              <a:t>značte metódu ako </a:t>
            </a:r>
            <a:r>
              <a:rPr lang="sk-SK" sz="1800" b="1" dirty="0"/>
              <a:t>transakčnú</a:t>
            </a:r>
            <a:endParaRPr lang="en-US" sz="2000" b="1" dirty="0"/>
          </a:p>
          <a:p>
            <a:pPr marL="968375" lvl="1" indent="-342900"/>
            <a:r>
              <a:rPr lang="en-US" sz="1800" dirty="0" err="1"/>
              <a:t>Pridajte</a:t>
            </a:r>
            <a:r>
              <a:rPr lang="en-US" sz="1800" dirty="0"/>
              <a:t> </a:t>
            </a:r>
            <a:r>
              <a:rPr lang="en-US" sz="1800" dirty="0" err="1"/>
              <a:t>zmysluplnn</a:t>
            </a:r>
            <a:r>
              <a:rPr lang="sk-SK" sz="1800" dirty="0"/>
              <a:t>ú logovaciu správu na začiatku metódy (</a:t>
            </a:r>
            <a:r>
              <a:rPr lang="en-US" sz="1800" dirty="0"/>
              <a:t>n</a:t>
            </a:r>
            <a:r>
              <a:rPr lang="sk-SK" sz="1800" dirty="0"/>
              <a:t>ázov operácie, parametre)</a:t>
            </a:r>
          </a:p>
          <a:p>
            <a:pPr marL="968375" lvl="1" indent="-342900"/>
            <a:r>
              <a:rPr lang="en-US" sz="1800" dirty="0" err="1"/>
              <a:t>Hodnota</a:t>
            </a:r>
            <a:r>
              <a:rPr lang="en-US" sz="1800" dirty="0"/>
              <a:t> </a:t>
            </a:r>
            <a:r>
              <a:rPr lang="en-US" sz="1800" dirty="0" err="1"/>
              <a:t>poplatku</a:t>
            </a:r>
            <a:r>
              <a:rPr lang="en-US" sz="1800" dirty="0"/>
              <a:t> – 0.01</a:t>
            </a:r>
            <a:r>
              <a:rPr lang="sk-SK" sz="1800" dirty="0"/>
              <a:t> €</a:t>
            </a:r>
            <a:r>
              <a:rPr lang="en-US" sz="1800" dirty="0"/>
              <a:t>, resp 2</a:t>
            </a:r>
            <a:r>
              <a:rPr lang="sk-SK" sz="1800" dirty="0"/>
              <a:t> €</a:t>
            </a:r>
            <a:r>
              <a:rPr lang="en-US" sz="1800" dirty="0"/>
              <a:t> v pr</a:t>
            </a:r>
            <a:r>
              <a:rPr lang="sk-SK" sz="1800" dirty="0"/>
              <a:t>ípade transakcie väčšej ako 10000 €</a:t>
            </a:r>
            <a:endParaRPr lang="sk-SK" sz="1800" dirty="0">
              <a:solidFill>
                <a:srgbClr val="FF0000"/>
              </a:solidFill>
            </a:endParaRPr>
          </a:p>
          <a:p>
            <a:pPr marL="968375" lvl="1" indent="-342900"/>
            <a:r>
              <a:rPr lang="sk-SK" sz="1800" dirty="0"/>
              <a:t>Persistujte novú entitu pomocou repository a vráťte z metódy ako návratovú hodnotu</a:t>
            </a:r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</a:t>
            </a:r>
            <a:r>
              <a:rPr lang="en-US" sz="2800" dirty="0"/>
              <a:t> – backend bean (</a:t>
            </a:r>
            <a:r>
              <a:rPr lang="sk-SK" sz="2800" dirty="0"/>
              <a:t>2</a:t>
            </a:r>
            <a:r>
              <a:rPr lang="en-US" sz="2800" dirty="0"/>
              <a:t>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19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512624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</a:t>
            </a:r>
            <a:r>
              <a:rPr lang="sk-SK" sz="2000" dirty="0"/>
              <a:t>ytvorte adresárovú štruktúru</a:t>
            </a:r>
            <a:r>
              <a:rPr lang="en-US" sz="2000" dirty="0"/>
              <a:t> </a:t>
            </a:r>
            <a:r>
              <a:rPr lang="en-US" sz="2000" b="1" i="1" dirty="0" err="1"/>
              <a:t>src</a:t>
            </a:r>
            <a:r>
              <a:rPr lang="en-US" sz="2000" b="1" i="1" dirty="0"/>
              <a:t>/main/java/</a:t>
            </a:r>
            <a:r>
              <a:rPr lang="en-US" sz="2000" b="1" i="1" dirty="0" err="1"/>
              <a:t>sk</a:t>
            </a:r>
            <a:r>
              <a:rPr lang="en-US" sz="2000" b="1" i="1" dirty="0"/>
              <a:t>/</a:t>
            </a:r>
            <a:r>
              <a:rPr lang="en-US" sz="2000" b="1" i="1" dirty="0" err="1"/>
              <a:t>fmbi</a:t>
            </a:r>
            <a:r>
              <a:rPr lang="en-US" sz="2000" b="1" i="1" dirty="0"/>
              <a:t>/</a:t>
            </a:r>
            <a:r>
              <a:rPr lang="sk-SK" sz="2000" b="1" i="1" dirty="0"/>
              <a:t>resource</a:t>
            </a:r>
            <a:r>
              <a:rPr lang="en-US" sz="2000" b="1" i="1" dirty="0"/>
              <a:t>/</a:t>
            </a:r>
            <a:r>
              <a:rPr lang="en-US" sz="2000" b="1" i="1" dirty="0" err="1"/>
              <a:t>dto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Vytvorte DTO objekt </a:t>
            </a:r>
            <a:r>
              <a:rPr lang="sk-SK" sz="2000" b="1" dirty="0"/>
              <a:t>FeeDTO </a:t>
            </a:r>
            <a:r>
              <a:rPr lang="sk-SK" sz="2000" dirty="0"/>
              <a:t>s atribútmi transactionId, </a:t>
            </a:r>
            <a:r>
              <a:rPr lang="en-US" sz="2000" dirty="0" err="1"/>
              <a:t>acno</a:t>
            </a:r>
            <a:r>
              <a:rPr lang="sk-SK" sz="2000" dirty="0"/>
              <a:t>, amount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Vytvorte REST službu </a:t>
            </a:r>
            <a:r>
              <a:rPr lang="sk-SK" sz="2000" b="1" dirty="0"/>
              <a:t>FeeResource</a:t>
            </a:r>
            <a:r>
              <a:rPr lang="sk-SK" sz="2000" b="1" i="1" dirty="0"/>
              <a:t>:</a:t>
            </a:r>
          </a:p>
          <a:p>
            <a:pPr marL="968375" lvl="1" indent="-342900"/>
            <a:r>
              <a:rPr lang="en-US" sz="1800" dirty="0"/>
              <a:t>Base URL </a:t>
            </a:r>
            <a:r>
              <a:rPr lang="en-US" sz="1800" dirty="0" err="1"/>
              <a:t>slu</a:t>
            </a:r>
            <a:r>
              <a:rPr lang="sk-SK" sz="1800" dirty="0"/>
              <a:t>žby</a:t>
            </a:r>
            <a:r>
              <a:rPr lang="en-US" sz="1800" dirty="0"/>
              <a:t> </a:t>
            </a:r>
            <a:r>
              <a:rPr lang="en-US" sz="1800" dirty="0" err="1"/>
              <a:t>bude</a:t>
            </a:r>
            <a:r>
              <a:rPr lang="sk-SK" sz="1800" dirty="0"/>
              <a:t> </a:t>
            </a:r>
            <a:r>
              <a:rPr lang="sk-SK" sz="1800" b="1" i="1" dirty="0"/>
              <a:t>fee</a:t>
            </a:r>
            <a:r>
              <a:rPr lang="en-US" sz="1800" b="1" i="1" dirty="0"/>
              <a:t> </a:t>
            </a:r>
            <a:r>
              <a:rPr lang="en-US" sz="1800" dirty="0"/>
              <a:t>(po</a:t>
            </a:r>
            <a:r>
              <a:rPr lang="sk-SK" sz="1800" dirty="0"/>
              <a:t>užite anotáciu </a:t>
            </a:r>
            <a:r>
              <a:rPr lang="en-US" sz="1800" b="1" i="1" dirty="0"/>
              <a:t>@Path</a:t>
            </a:r>
            <a:r>
              <a:rPr lang="en-US" sz="1800" dirty="0"/>
              <a:t>)</a:t>
            </a:r>
            <a:endParaRPr lang="sk-SK" sz="1800" dirty="0"/>
          </a:p>
          <a:p>
            <a:pPr marL="968375" lvl="1" indent="-342900"/>
            <a:r>
              <a:rPr lang="en-US" sz="1800" dirty="0"/>
              <a:t>CDI z</a:t>
            </a:r>
            <a:r>
              <a:rPr lang="sk-SK" sz="1800" dirty="0"/>
              <a:t>ávislosť na </a:t>
            </a:r>
            <a:r>
              <a:rPr lang="sk-SK" sz="1800" b="1" dirty="0"/>
              <a:t>FeeService</a:t>
            </a:r>
            <a:r>
              <a:rPr lang="sk-SK" sz="1800" b="1" i="1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cez</a:t>
            </a:r>
            <a:r>
              <a:rPr lang="en-US" sz="1800" dirty="0"/>
              <a:t> </a:t>
            </a:r>
            <a:r>
              <a:rPr lang="en-US" sz="1800" dirty="0" err="1"/>
              <a:t>kon</a:t>
            </a:r>
            <a:r>
              <a:rPr lang="sk-SK" sz="1800" dirty="0"/>
              <a:t>štruktor ako </a:t>
            </a:r>
            <a:r>
              <a:rPr lang="en-US" sz="1800" dirty="0"/>
              <a:t>v CDI</a:t>
            </a:r>
            <a:r>
              <a:rPr lang="sk-SK" sz="1800" dirty="0"/>
              <a:t> FeeService</a:t>
            </a:r>
            <a:r>
              <a:rPr lang="en-US" sz="1800" dirty="0"/>
              <a:t>Bean</a:t>
            </a:r>
            <a:r>
              <a:rPr lang="sk-SK" sz="1800" dirty="0"/>
              <a:t>)</a:t>
            </a:r>
            <a:endParaRPr lang="sk-SK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Vytvorte metódu </a:t>
            </a:r>
            <a:r>
              <a:rPr lang="en-US" sz="2000" b="1" i="1" dirty="0"/>
              <a:t>GET</a:t>
            </a:r>
            <a:r>
              <a:rPr lang="sk-SK" sz="2000" b="1" i="1" dirty="0"/>
              <a:t> </a:t>
            </a:r>
            <a:r>
              <a:rPr lang="sk-SK" sz="2000" dirty="0"/>
              <a:t>pre načítanie poplatkov</a:t>
            </a:r>
            <a:endParaRPr lang="en-US" sz="2000" dirty="0"/>
          </a:p>
          <a:p>
            <a:pPr marL="968375" lvl="1" indent="-342900"/>
            <a:r>
              <a:rPr lang="sk-SK" sz="1800" dirty="0"/>
              <a:t>Response type </a:t>
            </a:r>
            <a:r>
              <a:rPr lang="sk-SK" sz="1800" b="1" dirty="0"/>
              <a:t>JSON</a:t>
            </a:r>
            <a:endParaRPr lang="en-US" sz="1800" b="1" dirty="0"/>
          </a:p>
          <a:p>
            <a:pPr marL="968375" lvl="1" indent="-342900"/>
            <a:r>
              <a:rPr lang="sk-SK" sz="1800" dirty="0"/>
              <a:t>nepovinný </a:t>
            </a:r>
            <a:r>
              <a:rPr lang="en-US" sz="1800" dirty="0"/>
              <a:t>Query </a:t>
            </a:r>
            <a:r>
              <a:rPr lang="sk-SK" sz="1800" dirty="0"/>
              <a:t>parameter </a:t>
            </a:r>
            <a:r>
              <a:rPr lang="sk-SK" sz="1800" b="1" dirty="0"/>
              <a:t>acno</a:t>
            </a:r>
            <a:r>
              <a:rPr lang="en-US" sz="1800" b="1" dirty="0"/>
              <a:t> </a:t>
            </a:r>
            <a:r>
              <a:rPr lang="sk-SK" sz="1800" dirty="0"/>
              <a:t>riadi, aká biznis metóda sa použije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Vytvorte metódu </a:t>
            </a:r>
            <a:r>
              <a:rPr lang="sk-SK" sz="2000" b="1" i="1" dirty="0"/>
              <a:t>POST</a:t>
            </a:r>
            <a:r>
              <a:rPr lang="sk-SK" sz="2000" dirty="0"/>
              <a:t> pre vytvorenie nového poplatku</a:t>
            </a:r>
            <a:endParaRPr lang="en-US" sz="2000" dirty="0"/>
          </a:p>
          <a:p>
            <a:pPr marL="968375" lvl="1" indent="-342900"/>
            <a:r>
              <a:rPr lang="en-US" sz="1800" dirty="0"/>
              <a:t>DTO </a:t>
            </a:r>
            <a:r>
              <a:rPr lang="en-US" sz="1800" dirty="0" err="1"/>
              <a:t>objekt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parameter</a:t>
            </a:r>
          </a:p>
          <a:p>
            <a:pPr marL="968375" lvl="1" indent="-342900"/>
            <a:r>
              <a:rPr lang="en-US" sz="1800" dirty="0" err="1"/>
              <a:t>Typ</a:t>
            </a:r>
            <a:r>
              <a:rPr lang="en-US" sz="1800" dirty="0"/>
              <a:t> </a:t>
            </a:r>
            <a:r>
              <a:rPr lang="en-US" sz="1800" b="1" dirty="0"/>
              <a:t>JSON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</a:t>
            </a:r>
            <a:r>
              <a:rPr lang="sk-SK" sz="1800" dirty="0"/>
              <a:t>request aj response type</a:t>
            </a:r>
            <a:endParaRPr lang="en-US" sz="2000" b="1" i="1" dirty="0"/>
          </a:p>
          <a:p>
            <a:pPr marL="968375" lvl="1" indent="-342900"/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 R</a:t>
            </a:r>
            <a:r>
              <a:rPr lang="sk-SK" sz="2800" dirty="0"/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30257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5202"/>
            <a:ext cx="10368608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Pridanie</a:t>
            </a:r>
            <a:r>
              <a:rPr lang="en-US" sz="2000" dirty="0"/>
              <a:t> mock </a:t>
            </a:r>
            <a:r>
              <a:rPr lang="en-US" sz="2000" dirty="0" err="1"/>
              <a:t>kni</a:t>
            </a:r>
            <a:r>
              <a:rPr lang="sk-SK" sz="2000" dirty="0"/>
              <a:t>žnice</a:t>
            </a:r>
          </a:p>
          <a:p>
            <a:pPr marL="968375" lvl="1" indent="-342900"/>
            <a:r>
              <a:rPr lang="en-US" sz="1800" b="1" dirty="0" err="1"/>
              <a:t>groupId</a:t>
            </a:r>
            <a:r>
              <a:rPr lang="en-US" sz="1800" dirty="0"/>
              <a:t>: </a:t>
            </a:r>
            <a:r>
              <a:rPr lang="en-US" sz="1800" dirty="0" err="1"/>
              <a:t>io.quarkus</a:t>
            </a:r>
            <a:r>
              <a:rPr lang="en-US" sz="1800" dirty="0"/>
              <a:t>, </a:t>
            </a:r>
            <a:r>
              <a:rPr lang="en-US" sz="1800" b="1" dirty="0" err="1"/>
              <a:t>artifactId</a:t>
            </a:r>
            <a:r>
              <a:rPr lang="en-US" sz="1800" dirty="0"/>
              <a:t>: quarkus-junit5-mockito, </a:t>
            </a:r>
            <a:r>
              <a:rPr lang="en-US" sz="1800" b="1" dirty="0"/>
              <a:t>scope</a:t>
            </a:r>
            <a:r>
              <a:rPr lang="en-US" sz="1800" dirty="0"/>
              <a:t>: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Vytvorenie testovacej triedy </a:t>
            </a:r>
            <a:r>
              <a:rPr lang="sk-SK" sz="2000" b="1" i="1" dirty="0"/>
              <a:t>FeeServiceTest</a:t>
            </a:r>
            <a:endParaRPr lang="en-US" sz="2000" b="1" i="1" dirty="0"/>
          </a:p>
          <a:p>
            <a:pPr marL="968375" lvl="1" indent="-342900"/>
            <a:r>
              <a:rPr lang="sk-SK" sz="1800" dirty="0"/>
              <a:t>Cesta </a:t>
            </a:r>
            <a:r>
              <a:rPr lang="en-US" sz="1800" i="1" dirty="0" err="1"/>
              <a:t>src</a:t>
            </a:r>
            <a:r>
              <a:rPr lang="en-US" sz="1800" i="1" dirty="0"/>
              <a:t>/test/java/</a:t>
            </a:r>
            <a:r>
              <a:rPr lang="en-US" sz="1800" i="1" dirty="0" err="1"/>
              <a:t>sk</a:t>
            </a:r>
            <a:r>
              <a:rPr lang="en-US" sz="1800" i="1" dirty="0"/>
              <a:t>/</a:t>
            </a:r>
            <a:r>
              <a:rPr lang="en-US" sz="1800" i="1" dirty="0" err="1"/>
              <a:t>fmfi</a:t>
            </a:r>
            <a:r>
              <a:rPr lang="en-US" sz="1800" i="1" dirty="0"/>
              <a:t>/</a:t>
            </a:r>
            <a:r>
              <a:rPr lang="en-US" sz="1800" i="1" dirty="0" err="1"/>
              <a:t>feeservice</a:t>
            </a:r>
            <a:r>
              <a:rPr lang="en-US" sz="1800" i="1" dirty="0"/>
              <a:t>/service</a:t>
            </a:r>
            <a:endParaRPr lang="sk-SK" sz="1800" i="1" dirty="0"/>
          </a:p>
          <a:p>
            <a:pPr marL="968375" lvl="1" indent="-342900"/>
            <a:r>
              <a:rPr lang="sk-SK" sz="1800" dirty="0"/>
              <a:t>Ano</a:t>
            </a:r>
            <a:r>
              <a:rPr lang="en-US" sz="1800" dirty="0"/>
              <a:t>t</a:t>
            </a:r>
            <a:r>
              <a:rPr lang="sk-SK" sz="1800" dirty="0"/>
              <a:t>ácia </a:t>
            </a:r>
            <a:r>
              <a:rPr lang="en-US" sz="1800" b="1" i="1" dirty="0"/>
              <a:t>@QuarkusTest</a:t>
            </a:r>
            <a:endParaRPr lang="en-US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Pridanie</a:t>
            </a:r>
            <a:r>
              <a:rPr lang="en-US" sz="2000" dirty="0"/>
              <a:t> </a:t>
            </a:r>
            <a:r>
              <a:rPr lang="sk-SK" sz="2000" dirty="0"/>
              <a:t>závislostí</a:t>
            </a:r>
            <a:endParaRPr lang="en-US" sz="2000" dirty="0"/>
          </a:p>
          <a:p>
            <a:pPr marL="968375" lvl="1" indent="-342900"/>
            <a:r>
              <a:rPr lang="en-US" sz="1800" dirty="0"/>
              <a:t>CDI </a:t>
            </a:r>
            <a:r>
              <a:rPr lang="sk-SK" sz="1800" dirty="0"/>
              <a:t>závislosť na </a:t>
            </a:r>
            <a:r>
              <a:rPr lang="en-US" sz="1800" b="1" i="1" dirty="0"/>
              <a:t>Fee</a:t>
            </a:r>
            <a:r>
              <a:rPr lang="sk-SK" sz="1800" b="1" i="1" dirty="0"/>
              <a:t>Service</a:t>
            </a:r>
            <a:endParaRPr lang="en-US" sz="1800" b="1" i="1" dirty="0"/>
          </a:p>
          <a:p>
            <a:pPr marL="968375" lvl="1" indent="-342900"/>
            <a:r>
              <a:rPr lang="en-US" sz="1800" dirty="0"/>
              <a:t>Mock z</a:t>
            </a:r>
            <a:r>
              <a:rPr lang="sk-SK" sz="1800" dirty="0"/>
              <a:t>ávislosť</a:t>
            </a:r>
            <a:r>
              <a:rPr lang="en-US" sz="1800" dirty="0"/>
              <a:t> </a:t>
            </a:r>
            <a:r>
              <a:rPr lang="en-US" sz="1800" b="1" i="1" dirty="0"/>
              <a:t>(@InjectMock)</a:t>
            </a:r>
            <a:r>
              <a:rPr lang="sk-SK" sz="1800" b="1" i="1" dirty="0"/>
              <a:t> </a:t>
            </a:r>
            <a:r>
              <a:rPr lang="sk-SK" sz="1800" dirty="0"/>
              <a:t>na </a:t>
            </a:r>
            <a:r>
              <a:rPr lang="en-US" sz="1800" b="1" i="1" dirty="0"/>
              <a:t>Fee</a:t>
            </a:r>
            <a:r>
              <a:rPr lang="sk-SK" sz="1800" b="1" i="1" dirty="0"/>
              <a:t>Repository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</a:t>
            </a:r>
            <a:r>
              <a:rPr lang="sk-SK" sz="2000" dirty="0"/>
              <a:t>ytvorte 2 testy pre </a:t>
            </a:r>
            <a:r>
              <a:rPr lang="en-US" sz="2000" dirty="0" err="1"/>
              <a:t>otestovanie</a:t>
            </a:r>
            <a:r>
              <a:rPr lang="en-US" sz="2000" dirty="0"/>
              <a:t> </a:t>
            </a:r>
            <a:r>
              <a:rPr lang="sk-SK" sz="2000" dirty="0"/>
              <a:t>poplatkov s rôznymi výškami</a:t>
            </a:r>
            <a:endParaRPr lang="en-US" sz="2000" b="1" i="1" dirty="0"/>
          </a:p>
          <a:p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</a:t>
            </a:r>
            <a:r>
              <a:rPr lang="sk-SK" sz="2800" dirty="0"/>
              <a:t> </a:t>
            </a:r>
            <a:r>
              <a:rPr lang="en-US" sz="2800" dirty="0"/>
              <a:t>JUnit test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524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9999" y="1008076"/>
            <a:ext cx="10272597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Vytvorenie testovacej triedy </a:t>
            </a:r>
            <a:r>
              <a:rPr lang="sk-SK" sz="1800" b="1" i="1" dirty="0"/>
              <a:t>FeeResourceIT</a:t>
            </a:r>
          </a:p>
          <a:p>
            <a:pPr marL="968375" lvl="1" indent="-342900"/>
            <a:r>
              <a:rPr lang="sk-SK" sz="1600" dirty="0"/>
              <a:t>Cesta </a:t>
            </a:r>
            <a:r>
              <a:rPr lang="en-US" sz="1600" i="1" dirty="0" err="1"/>
              <a:t>src</a:t>
            </a:r>
            <a:r>
              <a:rPr lang="en-US" sz="1600" i="1" dirty="0"/>
              <a:t>/test/java/</a:t>
            </a:r>
            <a:r>
              <a:rPr lang="en-US" sz="1600" i="1" dirty="0" err="1"/>
              <a:t>sk</a:t>
            </a:r>
            <a:r>
              <a:rPr lang="en-US" sz="1600" i="1" dirty="0"/>
              <a:t>/</a:t>
            </a:r>
            <a:r>
              <a:rPr lang="en-US" sz="1600" i="1" dirty="0" err="1"/>
              <a:t>fmfi</a:t>
            </a:r>
            <a:r>
              <a:rPr lang="en-US" sz="1600" i="1" dirty="0"/>
              <a:t>/resource</a:t>
            </a:r>
            <a:endParaRPr lang="sk-SK" sz="1600" i="1" dirty="0"/>
          </a:p>
          <a:p>
            <a:pPr marL="968375" lvl="1" indent="-342900"/>
            <a:r>
              <a:rPr lang="sk-SK" sz="1600" dirty="0"/>
              <a:t>Ano</a:t>
            </a:r>
            <a:r>
              <a:rPr lang="en-US" sz="1600" dirty="0"/>
              <a:t>t</a:t>
            </a:r>
            <a:r>
              <a:rPr lang="sk-SK" sz="1600" dirty="0"/>
              <a:t>ácia </a:t>
            </a:r>
            <a:r>
              <a:rPr lang="en-US" sz="1600" b="1" i="1" dirty="0"/>
              <a:t>@QuarkusTest</a:t>
            </a: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</a:t>
            </a:r>
            <a:r>
              <a:rPr lang="sk-SK" sz="1800" dirty="0"/>
              <a:t>ytvorte test </a:t>
            </a:r>
            <a:r>
              <a:rPr lang="sk-SK" sz="1800" b="1" dirty="0"/>
              <a:t>testCreateAndFetchFee </a:t>
            </a:r>
            <a:r>
              <a:rPr lang="en-US" sz="1800" dirty="0"/>
              <a:t>(in</a:t>
            </a:r>
            <a:r>
              <a:rPr lang="sk-SK" sz="1800" dirty="0"/>
              <a:t>špirujte sa </a:t>
            </a:r>
            <a:r>
              <a:rPr lang="sk-SK" sz="1800" b="1" i="1" dirty="0"/>
              <a:t>GreetingResourceTest</a:t>
            </a:r>
            <a:r>
              <a:rPr lang="sk-SK" sz="1800" dirty="0"/>
              <a:t>)</a:t>
            </a:r>
            <a:endParaRPr lang="en-US" sz="1800" dirty="0"/>
          </a:p>
          <a:p>
            <a:pPr marL="968375" lvl="1" indent="-342900"/>
            <a:r>
              <a:rPr lang="en-US" sz="1600" dirty="0"/>
              <a:t>V </a:t>
            </a:r>
            <a:r>
              <a:rPr lang="en-US" sz="1600" dirty="0" err="1"/>
              <a:t>prvej</a:t>
            </a:r>
            <a:r>
              <a:rPr lang="en-US" sz="1600" dirty="0"/>
              <a:t> f</a:t>
            </a:r>
            <a:r>
              <a:rPr lang="sk-SK" sz="1600" dirty="0"/>
              <a:t>áze otestujte </a:t>
            </a:r>
            <a:r>
              <a:rPr lang="en-US" sz="1600" dirty="0" err="1"/>
              <a:t>vytvorenie</a:t>
            </a:r>
            <a:r>
              <a:rPr lang="en-US" sz="1600" dirty="0"/>
              <a:t> </a:t>
            </a:r>
            <a:r>
              <a:rPr lang="en-US" sz="1600" dirty="0" err="1"/>
              <a:t>poplatku</a:t>
            </a:r>
            <a:r>
              <a:rPr lang="en-US" sz="1600" dirty="0"/>
              <a:t> (</a:t>
            </a:r>
            <a:r>
              <a:rPr lang="en-US" sz="1600" dirty="0" err="1"/>
              <a:t>pou</a:t>
            </a:r>
            <a:r>
              <a:rPr lang="sk-SK" sz="1600" dirty="0"/>
              <a:t>žite metódu </a:t>
            </a:r>
            <a:r>
              <a:rPr lang="sk-SK" sz="1600" b="1" dirty="0"/>
              <a:t>body</a:t>
            </a:r>
            <a:r>
              <a:rPr lang="en-US" sz="1600" dirty="0"/>
              <a:t>)</a:t>
            </a:r>
            <a:endParaRPr lang="sk-SK" sz="1600" dirty="0"/>
          </a:p>
          <a:p>
            <a:pPr marL="968375" lvl="1" indent="-342900"/>
            <a:r>
              <a:rPr lang="sk-SK" sz="1600" dirty="0"/>
              <a:t>Assert na HTTP response kód 200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Pridajte správny header </a:t>
            </a:r>
            <a:r>
              <a:rPr lang="sk-SK" sz="1800" b="1" dirty="0"/>
              <a:t>Content-Type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Pridanie</a:t>
            </a:r>
            <a:r>
              <a:rPr lang="en-US" sz="1800" dirty="0"/>
              <a:t> extension pre JSON </a:t>
            </a:r>
            <a:r>
              <a:rPr lang="en-US" sz="1800" dirty="0" err="1"/>
              <a:t>seriali</a:t>
            </a:r>
            <a:r>
              <a:rPr lang="sk-SK" sz="1800" dirty="0"/>
              <a:t>záciu</a:t>
            </a:r>
            <a:endParaRPr lang="en-US" sz="1800" dirty="0"/>
          </a:p>
          <a:p>
            <a:pPr marL="968375" lvl="1" indent="-342900"/>
            <a:r>
              <a:rPr lang="sk-SK" sz="1600" i="1" dirty="0"/>
              <a:t>mvn quarkus:add-extension -Dextensions="resteasy-jackson"</a:t>
            </a:r>
            <a:endParaRPr lang="sk-S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Pridajte zavolanie GET metódy a otestujte odpoveď</a:t>
            </a:r>
          </a:p>
          <a:p>
            <a:pPr marL="968375" lvl="1" indent="-342900"/>
            <a:r>
              <a:rPr lang="sk-SK" sz="1600" dirty="0"/>
              <a:t>HTTP response kód</a:t>
            </a:r>
          </a:p>
          <a:p>
            <a:pPr marL="968375" lvl="1" indent="-342900"/>
            <a:r>
              <a:rPr lang="sk-SK" sz="1600" dirty="0"/>
              <a:t>HTTP response body (použite </a:t>
            </a:r>
            <a:r>
              <a:rPr lang="sk-SK" sz="1600" b="1" dirty="0"/>
              <a:t>body</a:t>
            </a:r>
            <a:r>
              <a:rPr lang="sk-SK" sz="1600" dirty="0"/>
              <a:t>, resp </a:t>
            </a:r>
            <a:r>
              <a:rPr lang="sk-SK" sz="1600" b="1" dirty="0"/>
              <a:t>body.prettyPrint</a:t>
            </a:r>
            <a:r>
              <a:rPr lang="sk-SK" sz="1600" dirty="0"/>
              <a:t>)</a:t>
            </a:r>
            <a:endParaRPr lang="sk-S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1800" dirty="0"/>
          </a:p>
          <a:p>
            <a:endParaRPr lang="sk-SK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</a:t>
            </a:r>
            <a:r>
              <a:rPr lang="sk-SK" sz="2800" dirty="0"/>
              <a:t> </a:t>
            </a:r>
            <a:r>
              <a:rPr lang="en-US" sz="2800" dirty="0"/>
              <a:t>Integra</a:t>
            </a:r>
            <a:r>
              <a:rPr lang="sk-SK" sz="2800" dirty="0"/>
              <a:t>čný test</a:t>
            </a:r>
          </a:p>
        </p:txBody>
      </p:sp>
    </p:spTree>
    <p:extLst>
      <p:ext uri="{BB962C8B-B14F-4D97-AF65-F5344CB8AC3E}">
        <p14:creationId xmlns:p14="http://schemas.microsoft.com/office/powerpoint/2010/main" val="3917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13591"/>
            <a:ext cx="9648528" cy="45125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Do </a:t>
            </a:r>
            <a:r>
              <a:rPr lang="sk-SK" sz="1800" b="1" i="1" dirty="0"/>
              <a:t>FeeServiceBean</a:t>
            </a:r>
            <a:r>
              <a:rPr lang="sk-SK" sz="1800" dirty="0"/>
              <a:t> pridajte premennú </a:t>
            </a:r>
            <a:r>
              <a:rPr lang="en-US" sz="1800" b="1" i="1" dirty="0" err="1"/>
              <a:t>minimalFeeLimit</a:t>
            </a:r>
            <a:endParaRPr lang="sk-SK" sz="1800" dirty="0"/>
          </a:p>
          <a:p>
            <a:pPr marL="968375" lvl="1" indent="-342900"/>
            <a:r>
              <a:rPr lang="sk-SK" sz="1600" dirty="0"/>
              <a:t>Typ premennej bude </a:t>
            </a:r>
            <a:r>
              <a:rPr lang="sk-SK" sz="1600" b="1" i="1" dirty="0"/>
              <a:t>int</a:t>
            </a:r>
          </a:p>
          <a:p>
            <a:pPr marL="968375" lvl="1" indent="-342900"/>
            <a:r>
              <a:rPr lang="sk-SK" sz="1600" dirty="0"/>
              <a:t>Premenná bude obsahovať anotáciu </a:t>
            </a:r>
            <a:r>
              <a:rPr lang="en-US" sz="1600" b="1" i="1" dirty="0"/>
              <a:t>@</a:t>
            </a:r>
            <a:r>
              <a:rPr lang="sk-SK" sz="1600" b="1" i="1" dirty="0"/>
              <a:t>ConfigProperty</a:t>
            </a:r>
            <a:r>
              <a:rPr lang="sk-SK" sz="1600" dirty="0"/>
              <a:t> s názvom </a:t>
            </a:r>
            <a:r>
              <a:rPr lang="sk-SK" sz="1600" b="1" i="1" dirty="0"/>
              <a:t>minimal.fee.limit</a:t>
            </a:r>
            <a:endParaRPr lang="en-US" sz="18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Upravte službu</a:t>
            </a:r>
            <a:r>
              <a:rPr lang="sk-SK" sz="1800" b="1" i="1" dirty="0"/>
              <a:t> </a:t>
            </a:r>
            <a:r>
              <a:rPr lang="en-US" sz="1800" b="1" i="1" dirty="0" err="1"/>
              <a:t>createFee</a:t>
            </a:r>
            <a:endParaRPr lang="sk-SK" sz="1800" b="1" i="1" dirty="0"/>
          </a:p>
          <a:p>
            <a:pPr marL="968375" lvl="1" indent="-342900"/>
            <a:r>
              <a:rPr lang="sk-SK" sz="1600" dirty="0"/>
              <a:t>Použite premennú </a:t>
            </a:r>
            <a:r>
              <a:rPr lang="sk-SK" sz="1600" b="1" i="1" dirty="0"/>
              <a:t>minimalFeeLimit </a:t>
            </a:r>
            <a:r>
              <a:rPr lang="sk-SK" sz="1600" dirty="0"/>
              <a:t>na odlíšenie väčšieho a menšieho poplatku</a:t>
            </a:r>
            <a:endParaRPr lang="sk-SK" sz="18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Do </a:t>
            </a:r>
            <a:r>
              <a:rPr lang="en-US" sz="1800" dirty="0" err="1"/>
              <a:t>aplika</a:t>
            </a:r>
            <a:r>
              <a:rPr lang="sk-SK" sz="1800" dirty="0"/>
              <a:t>čnej konfigurácie pridajte custom property</a:t>
            </a:r>
          </a:p>
          <a:p>
            <a:pPr marL="968375" lvl="1" indent="-342900"/>
            <a:r>
              <a:rPr lang="sk-SK" sz="1600" i="1" dirty="0"/>
              <a:t>minimal.fee.limit=${minimal_fee_limit}</a:t>
            </a:r>
            <a:endParaRPr lang="en-US" sz="1600" i="1" dirty="0"/>
          </a:p>
          <a:p>
            <a:pPr marL="968375" lvl="1" indent="-342900"/>
            <a:r>
              <a:rPr lang="en-US" sz="1600" dirty="0" err="1"/>
              <a:t>Spustite</a:t>
            </a:r>
            <a:r>
              <a:rPr lang="en-US" sz="1600" dirty="0"/>
              <a:t> </a:t>
            </a:r>
            <a:r>
              <a:rPr lang="en-US" sz="1600" dirty="0" err="1"/>
              <a:t>aplik</a:t>
            </a:r>
            <a:r>
              <a:rPr lang="sk-SK" sz="1600" dirty="0"/>
              <a:t>áciu</a:t>
            </a:r>
            <a:endParaRPr lang="sk-S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Do developerského profilu </a:t>
            </a:r>
            <a:r>
              <a:rPr lang="en-US" sz="1800" dirty="0" err="1"/>
              <a:t>aplika</a:t>
            </a:r>
            <a:r>
              <a:rPr lang="sk-SK" sz="1800" dirty="0"/>
              <a:t>čnej konfigurácie (použite prefix </a:t>
            </a:r>
            <a:r>
              <a:rPr lang="sk-SK" sz="1800" b="1" dirty="0"/>
              <a:t>%dev</a:t>
            </a:r>
            <a:r>
              <a:rPr lang="sk-SK" sz="1800" dirty="0"/>
              <a:t>) pridajte custom property s hodnotou 10</a:t>
            </a:r>
            <a:r>
              <a:rPr lang="en-US" sz="1800" dirty="0"/>
              <a:t>000</a:t>
            </a:r>
            <a:r>
              <a:rPr lang="sk-SK" sz="1800" dirty="0"/>
              <a:t> a spustite aplikáciu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Spustite test </a:t>
            </a:r>
            <a:r>
              <a:rPr lang="sk-SK" sz="1800" b="1" i="1" dirty="0"/>
              <a:t>FeeServiceTest</a:t>
            </a:r>
            <a:r>
              <a:rPr lang="sk-SK" sz="1800" dirty="0"/>
              <a:t> – aký je výsledok testu?</a:t>
            </a:r>
          </a:p>
          <a:p>
            <a:pPr marL="968375" lvl="1" indent="-342900"/>
            <a:r>
              <a:rPr lang="en-US" sz="1600" dirty="0"/>
              <a:t>Do </a:t>
            </a:r>
            <a:r>
              <a:rPr lang="sk-SK" sz="1600" dirty="0"/>
              <a:t>testovacej verzie (použite prefix </a:t>
            </a:r>
            <a:r>
              <a:rPr lang="sk-SK" sz="1600" b="1" dirty="0"/>
              <a:t>%test</a:t>
            </a:r>
            <a:r>
              <a:rPr lang="sk-SK" sz="1600" dirty="0"/>
              <a:t>) konfigurácie pridajte chýbajúcu property a zopakujte test</a:t>
            </a:r>
            <a:endParaRPr lang="sk-SK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 Config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3079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512624" cy="48005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Pridanie</a:t>
            </a:r>
            <a:r>
              <a:rPr lang="en-US" sz="1800" dirty="0"/>
              <a:t> extensions:</a:t>
            </a:r>
            <a:endParaRPr lang="sk-SK" sz="1800" dirty="0"/>
          </a:p>
          <a:p>
            <a:pPr marL="968375" lvl="1" indent="-342900"/>
            <a:r>
              <a:rPr lang="sk-SK" sz="1600" i="1" dirty="0"/>
              <a:t>mvn quarkus:add-extension -Dextensions="</a:t>
            </a:r>
            <a:r>
              <a:rPr lang="en-US" sz="1600" i="1" dirty="0" err="1"/>
              <a:t>quarkus-smallrye-openapi</a:t>
            </a:r>
            <a:r>
              <a:rPr lang="sk-SK" sz="1600" i="1" dirty="0"/>
              <a:t>“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Zapnite</a:t>
            </a:r>
            <a:r>
              <a:rPr lang="en-US" sz="1800" dirty="0"/>
              <a:t> Swagger UI </a:t>
            </a:r>
            <a:r>
              <a:rPr lang="en-US" sz="1800" dirty="0" err="1"/>
              <a:t>aj</a:t>
            </a:r>
            <a:r>
              <a:rPr lang="en-US" sz="1800" dirty="0"/>
              <a:t> pre </a:t>
            </a:r>
            <a:r>
              <a:rPr lang="en-US" sz="1800" dirty="0" err="1"/>
              <a:t>produk</a:t>
            </a:r>
            <a:r>
              <a:rPr lang="sk-SK" sz="1800" dirty="0"/>
              <a:t>čný mód</a:t>
            </a:r>
            <a:endParaRPr lang="en-US" sz="1800" dirty="0"/>
          </a:p>
          <a:p>
            <a:pPr marL="968375" lvl="1" indent="-342900"/>
            <a:r>
              <a:rPr lang="en-US" sz="1600" i="1" dirty="0" err="1"/>
              <a:t>quarkus.swagger</a:t>
            </a:r>
            <a:r>
              <a:rPr lang="en-US" sz="1600" i="1" dirty="0"/>
              <a:t>-</a:t>
            </a:r>
            <a:r>
              <a:rPr lang="en-US" sz="1600" i="1" dirty="0" err="1"/>
              <a:t>ui.always</a:t>
            </a:r>
            <a:r>
              <a:rPr lang="en-US" sz="1600" i="1" dirty="0"/>
              <a:t>-include=true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Otvorte Swagger UI cez DEV UI</a:t>
            </a:r>
          </a:p>
          <a:p>
            <a:pPr marL="968375" lvl="1" indent="-342900"/>
            <a:r>
              <a:rPr lang="en-US" sz="1600" dirty="0" err="1"/>
              <a:t>url</a:t>
            </a:r>
            <a:r>
              <a:rPr lang="en-US" sz="1600" dirty="0"/>
              <a:t> swagger: </a:t>
            </a:r>
            <a:r>
              <a:rPr lang="en-US" sz="1600" dirty="0">
                <a:hlinkClick r:id="rId2"/>
              </a:rPr>
              <a:t>http://localhost:8080/q/swagger-ui/</a:t>
            </a:r>
            <a:endParaRPr lang="en-US" sz="1600" dirty="0"/>
          </a:p>
          <a:p>
            <a:pPr marL="968375" lvl="1" indent="-342900"/>
            <a:r>
              <a:rPr lang="sk-SK" sz="1600" dirty="0"/>
              <a:t>vytvorte nový poplatok</a:t>
            </a:r>
          </a:p>
          <a:p>
            <a:pPr marL="968375" lvl="1" indent="-342900"/>
            <a:r>
              <a:rPr lang="sk-SK" sz="1600" dirty="0"/>
              <a:t>vyhľadajte všetky poplatky</a:t>
            </a:r>
          </a:p>
          <a:p>
            <a:pPr marL="968375" lvl="1" indent="-342900"/>
            <a:r>
              <a:rPr lang="sk-SK" sz="1600" dirty="0"/>
              <a:t>vyhľadajte poplatky pre zadaný účet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Pomocou</a:t>
            </a:r>
            <a:r>
              <a:rPr lang="en-US" sz="1800" dirty="0"/>
              <a:t> </a:t>
            </a:r>
            <a:r>
              <a:rPr lang="en-US" sz="1800" dirty="0" err="1"/>
              <a:t>konfigur</a:t>
            </a:r>
            <a:r>
              <a:rPr lang="sk-SK" sz="1800" dirty="0"/>
              <a:t>á</a:t>
            </a:r>
            <a:r>
              <a:rPr lang="en-US" sz="1800" dirty="0" err="1"/>
              <a:t>cie</a:t>
            </a:r>
            <a:r>
              <a:rPr lang="en-US" sz="1800" dirty="0"/>
              <a:t> </a:t>
            </a:r>
            <a:r>
              <a:rPr lang="en-US" sz="1800" b="1" i="1" dirty="0"/>
              <a:t>quarkus.smallrye-openapi.*</a:t>
            </a:r>
            <a:r>
              <a:rPr lang="en-US" sz="1800" dirty="0"/>
              <a:t> </a:t>
            </a:r>
            <a:r>
              <a:rPr lang="en-US" sz="1800" dirty="0" err="1"/>
              <a:t>upravte</a:t>
            </a:r>
            <a:r>
              <a:rPr lang="en-US" sz="1800" dirty="0"/>
              <a:t> </a:t>
            </a:r>
            <a:r>
              <a:rPr lang="en-US" sz="1800" dirty="0" err="1"/>
              <a:t>defin</a:t>
            </a:r>
            <a:r>
              <a:rPr lang="sk-SK" sz="1800" dirty="0"/>
              <a:t>íciu služby </a:t>
            </a:r>
            <a:r>
              <a:rPr lang="sk-SK" sz="1800" b="1" i="1" dirty="0"/>
              <a:t>FeeResource</a:t>
            </a:r>
            <a:r>
              <a:rPr lang="sk-SK" sz="1800" dirty="0"/>
              <a:t>:</a:t>
            </a:r>
          </a:p>
          <a:p>
            <a:pPr marL="968375" lvl="1" indent="-342900"/>
            <a:r>
              <a:rPr lang="sk-SK" sz="1600" dirty="0"/>
              <a:t>info-title</a:t>
            </a:r>
            <a:r>
              <a:rPr lang="en-US" sz="1600" dirty="0"/>
              <a:t>, info-description, info-version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Pomocou</a:t>
            </a:r>
            <a:r>
              <a:rPr lang="en-US" sz="1800" dirty="0"/>
              <a:t> </a:t>
            </a:r>
            <a:r>
              <a:rPr lang="en-US" sz="1800" b="1" i="1" dirty="0"/>
              <a:t>org.eclipse.microprofile.openapi.annotations.*</a:t>
            </a:r>
            <a:r>
              <a:rPr lang="sk-SK" sz="1800" b="1" i="1" dirty="0"/>
              <a:t> </a:t>
            </a:r>
            <a:r>
              <a:rPr lang="sk-SK" sz="1800" dirty="0"/>
              <a:t>upravte metódu </a:t>
            </a:r>
            <a:r>
              <a:rPr lang="sk-SK" sz="1800" b="1" i="1" dirty="0"/>
              <a:t>createFee</a:t>
            </a:r>
            <a:r>
              <a:rPr lang="en-US" sz="1800" dirty="0"/>
              <a:t>:</a:t>
            </a:r>
          </a:p>
          <a:p>
            <a:pPr marL="968375" lvl="1" indent="-342900"/>
            <a:r>
              <a:rPr lang="sk-SK" sz="1600" dirty="0"/>
              <a:t>@Operation</a:t>
            </a:r>
            <a:r>
              <a:rPr lang="en-US" sz="1600" dirty="0"/>
              <a:t> (summary, description)</a:t>
            </a:r>
          </a:p>
          <a:p>
            <a:pPr marL="968375" lvl="1" indent="-342900"/>
            <a:r>
              <a:rPr lang="sk-SK" sz="1600" dirty="0"/>
              <a:t>@</a:t>
            </a:r>
            <a:r>
              <a:rPr lang="en-US" sz="1600" dirty="0" err="1"/>
              <a:t>RequestBody</a:t>
            </a:r>
            <a:r>
              <a:rPr lang="en-US" sz="1600" dirty="0"/>
              <a:t> (description)</a:t>
            </a:r>
          </a:p>
          <a:p>
            <a:pPr marL="968375" lvl="1" indent="-342900"/>
            <a:endParaRPr lang="sk-SK" sz="1600" dirty="0"/>
          </a:p>
          <a:p>
            <a:pPr marL="968375" lvl="1" indent="-342900"/>
            <a:endParaRPr lang="sk-SK" sz="1600" b="1" i="1" dirty="0"/>
          </a:p>
          <a:p>
            <a:pPr lvl="1" indent="0">
              <a:buNone/>
            </a:pPr>
            <a:endParaRPr lang="sk-SK" sz="1600" dirty="0"/>
          </a:p>
          <a:p>
            <a:pPr marL="342900" indent="-342900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968375" lvl="1" indent="-342900"/>
            <a:endParaRPr lang="sk-SK" sz="1600" dirty="0"/>
          </a:p>
          <a:p>
            <a:pPr marL="968375" lvl="1" indent="-342900"/>
            <a:endParaRPr lang="sk-SK" sz="1600" dirty="0"/>
          </a:p>
          <a:p>
            <a:pPr marL="968375" lvl="1" indent="-342900"/>
            <a:endParaRPr lang="sk-SK" sz="1600" dirty="0"/>
          </a:p>
          <a:p>
            <a:pPr marL="968375" lvl="1" indent="-342900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68375" lvl="1" indent="-342900"/>
            <a:endParaRPr lang="en-US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 </a:t>
            </a:r>
            <a:r>
              <a:rPr lang="en-US" sz="2800" dirty="0" err="1"/>
              <a:t>OpenApi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62341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512624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Pridanie</a:t>
            </a:r>
            <a:r>
              <a:rPr lang="en-US" sz="1600" dirty="0"/>
              <a:t> extensions:</a:t>
            </a:r>
          </a:p>
          <a:p>
            <a:pPr marL="968375" lvl="1" indent="-342900"/>
            <a:r>
              <a:rPr lang="sk-SK" sz="1400" i="1" dirty="0"/>
              <a:t>mvn quarkus:add-extension -Dextensions="elytron-security-properties-file"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Upravte</a:t>
            </a:r>
            <a:r>
              <a:rPr lang="en-US" sz="1600" dirty="0"/>
              <a:t> </a:t>
            </a:r>
            <a:r>
              <a:rPr lang="en-US" sz="1600" b="1" dirty="0" err="1"/>
              <a:t>FeeResource</a:t>
            </a:r>
            <a:r>
              <a:rPr lang="en-US" sz="1600" dirty="0"/>
              <a:t> </a:t>
            </a:r>
            <a:r>
              <a:rPr lang="sk-SK" sz="1600" dirty="0"/>
              <a:t>tak, aby metódu pre načítanie </a:t>
            </a:r>
            <a:r>
              <a:rPr lang="en-US" sz="1600" dirty="0" err="1"/>
              <a:t>poplatkov</a:t>
            </a:r>
            <a:r>
              <a:rPr lang="sk-SK" sz="1600" dirty="0"/>
              <a:t> mohol volať len používateľ s rolou </a:t>
            </a:r>
            <a:r>
              <a:rPr lang="sk-SK" sz="1600" i="1" dirty="0"/>
              <a:t>user</a:t>
            </a:r>
            <a:r>
              <a:rPr lang="sk-SK" sz="1600" dirty="0"/>
              <a:t> (použite anotáciu </a:t>
            </a:r>
            <a:r>
              <a:rPr lang="sk-SK" sz="1600" i="1" dirty="0"/>
              <a:t>RolesAllowed</a:t>
            </a:r>
            <a:r>
              <a:rPr lang="sk-SK" sz="16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Spustite aplikáciu a otestujte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sk-SK" sz="1600" dirty="0"/>
              <a:t>čítanie </a:t>
            </a:r>
            <a:r>
              <a:rPr lang="en-US" sz="1600" dirty="0" err="1"/>
              <a:t>poplatkov</a:t>
            </a:r>
            <a:r>
              <a:rPr lang="sk-SK" sz="1600" dirty="0"/>
              <a:t>, aký je výsledok?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Do aplikačnej konfigurácie pridajte nového užívateľa s potrebnou rolou:</a:t>
            </a:r>
            <a:endParaRPr lang="sk-SK" sz="1400" dirty="0"/>
          </a:p>
          <a:p>
            <a:pPr marL="968375" lvl="1" indent="-342900"/>
            <a:r>
              <a:rPr lang="sk-SK" sz="1400" dirty="0"/>
              <a:t>Nové aplikačné parametre budú mať prefix: </a:t>
            </a:r>
            <a:r>
              <a:rPr lang="en-US" sz="1400" i="1" dirty="0" err="1"/>
              <a:t>quarkus.security.users.embedded</a:t>
            </a:r>
            <a:endParaRPr lang="sk-SK" sz="1400" i="1" dirty="0"/>
          </a:p>
          <a:p>
            <a:pPr marL="968375" lvl="1" indent="-342900"/>
            <a:r>
              <a:rPr lang="sk-SK" sz="1400" dirty="0"/>
              <a:t>Použite nasledujúce premenné</a:t>
            </a:r>
          </a:p>
          <a:p>
            <a:pPr marL="1417638" lvl="2" indent="-342900"/>
            <a:r>
              <a:rPr lang="sk-SK" sz="1400" dirty="0"/>
              <a:t>.enabled</a:t>
            </a:r>
            <a:r>
              <a:rPr lang="en-US" sz="1400" dirty="0"/>
              <a:t> = true</a:t>
            </a:r>
            <a:endParaRPr lang="sk-SK" sz="1400" dirty="0"/>
          </a:p>
          <a:p>
            <a:pPr marL="1417638" lvl="2" indent="-342900"/>
            <a:r>
              <a:rPr lang="sk-SK" sz="1400" dirty="0"/>
              <a:t>.plain-text </a:t>
            </a:r>
            <a:r>
              <a:rPr lang="en-US" sz="1400" dirty="0"/>
              <a:t>= true</a:t>
            </a:r>
          </a:p>
          <a:p>
            <a:pPr marL="1417638" lvl="2" indent="-342900"/>
            <a:r>
              <a:rPr lang="sk-SK" sz="1400" dirty="0"/>
              <a:t>.users.</a:t>
            </a:r>
            <a:r>
              <a:rPr lang="en-US" sz="1400" dirty="0"/>
              <a:t>[user name] = [</a:t>
            </a:r>
            <a:r>
              <a:rPr lang="en-US" sz="1400" dirty="0" err="1"/>
              <a:t>user_password</a:t>
            </a:r>
            <a:r>
              <a:rPr lang="en-US" sz="1400" dirty="0"/>
              <a:t>]</a:t>
            </a:r>
          </a:p>
          <a:p>
            <a:pPr marL="1417638" lvl="2" indent="-342900"/>
            <a:r>
              <a:rPr lang="en-US" sz="1400" dirty="0"/>
              <a:t>.</a:t>
            </a:r>
            <a:r>
              <a:rPr lang="sk-SK" sz="1400" dirty="0"/>
              <a:t>roles</a:t>
            </a:r>
            <a:r>
              <a:rPr lang="en-US" sz="1400" dirty="0"/>
              <a:t>.[user name] = user</a:t>
            </a: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Upravte</a:t>
            </a:r>
            <a:r>
              <a:rPr lang="en-US" sz="1600" dirty="0"/>
              <a:t> </a:t>
            </a:r>
            <a:r>
              <a:rPr lang="en-US" sz="1600" b="1" dirty="0" err="1"/>
              <a:t>FeeResource</a:t>
            </a:r>
            <a:r>
              <a:rPr lang="sk-SK" sz="1600" dirty="0"/>
              <a:t> tak, aby metódu pre vytvorenie </a:t>
            </a:r>
            <a:r>
              <a:rPr lang="en-US" sz="1600" dirty="0" err="1"/>
              <a:t>poplatku</a:t>
            </a:r>
            <a:r>
              <a:rPr lang="sk-SK" sz="1600" dirty="0"/>
              <a:t> mohol volať len používateľ s rolou </a:t>
            </a:r>
            <a:r>
              <a:rPr lang="sk-SK" sz="1600" i="1" dirty="0"/>
              <a:t>admin. </a:t>
            </a:r>
            <a:r>
              <a:rPr lang="sk-SK" sz="1600" dirty="0"/>
              <a:t>Otestujte danú metódu s užívateľom s rolou </a:t>
            </a:r>
            <a:r>
              <a:rPr lang="sk-SK" sz="1600" i="1" dirty="0"/>
              <a:t>user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Na vyriešenie problému úpravte jednoriadkovou zmenou aplikačnú konfiguráciu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968375" lvl="1" indent="-342900"/>
            <a:endParaRPr lang="sk-SK" sz="1600" dirty="0"/>
          </a:p>
          <a:p>
            <a:pPr marL="968375" lvl="1" indent="-342900"/>
            <a:endParaRPr lang="sk-SK" sz="1600" dirty="0"/>
          </a:p>
          <a:p>
            <a:pPr marL="968375" lvl="1" indent="-342900"/>
            <a:endParaRPr lang="sk-SK" sz="1600" dirty="0"/>
          </a:p>
          <a:p>
            <a:pPr marL="968375" lvl="1" indent="-342900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68375" lvl="1" indent="-342900"/>
            <a:endParaRPr lang="en-US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 Security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5025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9999" y="1008076"/>
            <a:ext cx="10272597" cy="4800533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k-SK" sz="2000" dirty="0"/>
              <a:t>Implementácia </a:t>
            </a:r>
            <a:r>
              <a:rPr lang="en-US" sz="2000" dirty="0" err="1"/>
              <a:t>mikroslu</a:t>
            </a:r>
            <a:r>
              <a:rPr lang="sk-SK" sz="2000" dirty="0"/>
              <a:t>žby pre </a:t>
            </a:r>
            <a:r>
              <a:rPr lang="sk-SK" sz="2000"/>
              <a:t>vytváranie poplatkov </a:t>
            </a:r>
            <a:r>
              <a:rPr lang="sk-SK" sz="2000" dirty="0"/>
              <a:t>vo frameworku Quarkus</a:t>
            </a:r>
          </a:p>
          <a:p>
            <a:pPr marL="1139825" lvl="1" indent="-514350"/>
            <a:r>
              <a:rPr lang="sk-SK" sz="1800" dirty="0"/>
              <a:t>Úvod do Quarkus</a:t>
            </a:r>
          </a:p>
          <a:p>
            <a:pPr marL="1589088" lvl="2" indent="-514350"/>
            <a:r>
              <a:rPr lang="sk-SK" sz="1800" dirty="0"/>
              <a:t>Konfigurácia, nástroje, Developer Joy ...</a:t>
            </a:r>
          </a:p>
          <a:p>
            <a:pPr marL="1139825" lvl="1" indent="-514350"/>
            <a:r>
              <a:rPr lang="sk-SK" sz="1800" dirty="0"/>
              <a:t>Implementácia služby</a:t>
            </a:r>
          </a:p>
          <a:p>
            <a:pPr marL="1589088" lvl="2" indent="-514350"/>
            <a:r>
              <a:rPr lang="sk-SK" sz="1800" dirty="0"/>
              <a:t>Persistentná vrstva pomocou Hibernate</a:t>
            </a:r>
            <a:r>
              <a:rPr lang="en-US" sz="1800" dirty="0"/>
              <a:t> (JPA)</a:t>
            </a:r>
            <a:endParaRPr lang="sk-SK" sz="1800" dirty="0"/>
          </a:p>
          <a:p>
            <a:pPr marL="1589088" lvl="2" indent="-514350"/>
            <a:r>
              <a:rPr lang="sk-SK" sz="1800" dirty="0"/>
              <a:t>Relačné databázové úložisko riešené ako embedded H2</a:t>
            </a:r>
          </a:p>
          <a:p>
            <a:pPr marL="1589088" lvl="2" indent="-514350"/>
            <a:r>
              <a:rPr lang="sk-SK" sz="1800" dirty="0"/>
              <a:t>Biznis vrstva pomocou CDI + JTA</a:t>
            </a:r>
          </a:p>
          <a:p>
            <a:pPr marL="1589088" lvl="2" indent="-514350"/>
            <a:r>
              <a:rPr lang="sk-SK" sz="1800" dirty="0"/>
              <a:t>REST vrstva pomocou JAX-RS</a:t>
            </a:r>
          </a:p>
          <a:p>
            <a:pPr marL="1589088" lvl="2" indent="-514350"/>
            <a:r>
              <a:rPr lang="sk-SK" sz="1800" dirty="0"/>
              <a:t>Použitie MicroProfile knižníc pre podporu mikroservi</a:t>
            </a:r>
            <a:r>
              <a:rPr lang="en-US" sz="1800" dirty="0"/>
              <a:t>s</a:t>
            </a:r>
            <a:r>
              <a:rPr lang="sk-SK" sz="1800" dirty="0"/>
              <a:t>nej architektúry</a:t>
            </a:r>
            <a:endParaRPr lang="sk-SK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Zadanie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6524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9999" y="1008076"/>
            <a:ext cx="10272597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Pridanie</a:t>
            </a:r>
            <a:r>
              <a:rPr lang="en-US" sz="1800" dirty="0"/>
              <a:t> extensions:</a:t>
            </a:r>
          </a:p>
          <a:p>
            <a:pPr marL="968375" lvl="1" indent="-342900"/>
            <a:r>
              <a:rPr lang="sk-SK" sz="1600" i="1" dirty="0"/>
              <a:t>mvn quarkus:add-extension -Dextensions="smallrye-health"</a:t>
            </a: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Spustite</a:t>
            </a:r>
            <a:r>
              <a:rPr lang="en-US" sz="1800" dirty="0"/>
              <a:t> </a:t>
            </a:r>
            <a:r>
              <a:rPr lang="en-US" sz="1800" dirty="0" err="1"/>
              <a:t>aplik</a:t>
            </a:r>
            <a:r>
              <a:rPr lang="sk-SK" sz="1800" dirty="0"/>
              <a:t>áciu v developerskom móde</a:t>
            </a:r>
          </a:p>
          <a:p>
            <a:pPr marL="968375" lvl="1" indent="-342900"/>
            <a:r>
              <a:rPr lang="sk-SK" sz="1600" dirty="0"/>
              <a:t>Skontrolujte výsled</a:t>
            </a:r>
            <a:r>
              <a:rPr lang="en-US" sz="1600" dirty="0" err="1"/>
              <a:t>ky</a:t>
            </a:r>
            <a:r>
              <a:rPr lang="en-US" sz="1600" dirty="0"/>
              <a:t> </a:t>
            </a:r>
            <a:r>
              <a:rPr lang="en-US" sz="1600" dirty="0" err="1"/>
              <a:t>jednotliv</a:t>
            </a:r>
            <a:r>
              <a:rPr lang="sk-SK" sz="1600" dirty="0"/>
              <a:t>ých health check procedúr: </a:t>
            </a:r>
            <a:r>
              <a:rPr lang="en-US" sz="1600" b="1" i="1" dirty="0"/>
              <a:t>/q/</a:t>
            </a:r>
            <a:r>
              <a:rPr lang="sk-SK" sz="1600" b="1" i="1" dirty="0"/>
              <a:t>health</a:t>
            </a:r>
            <a:r>
              <a:rPr lang="en-US" sz="1600" b="1" i="1" dirty="0"/>
              <a:t>/[ live / ready / started ]</a:t>
            </a:r>
            <a:endParaRPr lang="sk-SK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Prida</a:t>
            </a:r>
            <a:r>
              <a:rPr lang="en-US" sz="1800" dirty="0"/>
              <a:t>j</a:t>
            </a:r>
            <a:r>
              <a:rPr lang="sk-SK" sz="1800" dirty="0"/>
              <a:t>te triedu </a:t>
            </a:r>
            <a:r>
              <a:rPr lang="en-US" sz="1800" b="1" i="1" dirty="0" err="1"/>
              <a:t>SimpleHealthCheck</a:t>
            </a:r>
            <a:r>
              <a:rPr lang="en-US" sz="1800" b="1" i="1" dirty="0"/>
              <a:t> </a:t>
            </a:r>
            <a:r>
              <a:rPr lang="en-US" sz="1800" dirty="0"/>
              <a:t>pre </a:t>
            </a:r>
            <a:r>
              <a:rPr lang="en-US" sz="1800" dirty="0" err="1"/>
              <a:t>otestovanie</a:t>
            </a:r>
            <a:r>
              <a:rPr lang="en-US" sz="1800" dirty="0"/>
              <a:t> liveness</a:t>
            </a:r>
            <a:endParaRPr lang="en-US" sz="1600" dirty="0"/>
          </a:p>
          <a:p>
            <a:pPr marL="968375" lvl="1" indent="-342900"/>
            <a:r>
              <a:rPr lang="en-US" sz="1600" dirty="0"/>
              <a:t>Package</a:t>
            </a:r>
            <a:r>
              <a:rPr lang="en-US" sz="1600" i="1" dirty="0"/>
              <a:t> </a:t>
            </a:r>
            <a:r>
              <a:rPr lang="en-US" sz="1600" i="1" dirty="0" err="1"/>
              <a:t>sk.fmfi.health</a:t>
            </a:r>
            <a:endParaRPr lang="en-US" sz="1600" i="1" dirty="0"/>
          </a:p>
          <a:p>
            <a:pPr marL="968375" lvl="1" indent="-342900"/>
            <a:r>
              <a:rPr lang="en-US" sz="1600" dirty="0" err="1"/>
              <a:t>Implementuj</a:t>
            </a:r>
            <a:r>
              <a:rPr lang="sk-SK" sz="1600" dirty="0"/>
              <a:t>úcu rozhranie </a:t>
            </a:r>
            <a:r>
              <a:rPr lang="sk-SK" sz="1600" b="1" i="1" dirty="0"/>
              <a:t>HealthCheck</a:t>
            </a:r>
          </a:p>
          <a:p>
            <a:pPr marL="968375" lvl="1" indent="-342900"/>
            <a:r>
              <a:rPr lang="en-US" sz="1600" dirty="0" err="1"/>
              <a:t>Pridajte</a:t>
            </a:r>
            <a:r>
              <a:rPr lang="en-US" sz="1600" dirty="0"/>
              <a:t> custom health check </a:t>
            </a:r>
            <a:r>
              <a:rPr lang="en-US" sz="1600" dirty="0" err="1"/>
              <a:t>pomocou</a:t>
            </a:r>
            <a:r>
              <a:rPr lang="en-US" sz="1600" dirty="0"/>
              <a:t> </a:t>
            </a:r>
            <a:r>
              <a:rPr lang="en-US" sz="1600" dirty="0" err="1"/>
              <a:t>triedy</a:t>
            </a:r>
            <a:r>
              <a:rPr lang="en-US" sz="1600" dirty="0"/>
              <a:t> </a:t>
            </a:r>
            <a:r>
              <a:rPr lang="en-US" sz="1600" b="1" i="1" dirty="0" err="1"/>
              <a:t>HealthCheckResponse</a:t>
            </a:r>
            <a:r>
              <a:rPr lang="en-US" sz="1600" dirty="0"/>
              <a:t> s </a:t>
            </a:r>
            <a:r>
              <a:rPr lang="en-US" sz="1600" dirty="0" err="1"/>
              <a:t>negat</a:t>
            </a:r>
            <a:r>
              <a:rPr lang="sk-SK" sz="1600" dirty="0"/>
              <a:t>ívnym výsledkom</a:t>
            </a:r>
          </a:p>
          <a:p>
            <a:pPr marL="968375" lvl="1" indent="-342900"/>
            <a:r>
              <a:rPr lang="sk-SK" sz="1600" dirty="0"/>
              <a:t>Skontrolujte </a:t>
            </a:r>
            <a:r>
              <a:rPr lang="en-US" sz="1600" dirty="0"/>
              <a:t>health check </a:t>
            </a:r>
            <a:r>
              <a:rPr lang="sk-SK" sz="1600" dirty="0"/>
              <a:t>aplikácie</a:t>
            </a:r>
            <a:r>
              <a:rPr lang="en-US" sz="1600" dirty="0"/>
              <a:t> – </a:t>
            </a:r>
            <a:r>
              <a:rPr lang="en-US" sz="1600" dirty="0" err="1"/>
              <a:t>ak</a:t>
            </a:r>
            <a:r>
              <a:rPr lang="sk-SK" sz="1600" dirty="0"/>
              <a:t>ý je výsledok</a:t>
            </a:r>
            <a:r>
              <a:rPr lang="en-US" sz="1600" dirty="0"/>
              <a:t>?</a:t>
            </a:r>
            <a:endParaRPr lang="sk-SK" sz="1600" dirty="0"/>
          </a:p>
          <a:p>
            <a:pPr marL="968375" lvl="1" indent="-342900"/>
            <a:r>
              <a:rPr lang="sk-SK" sz="1600" dirty="0"/>
              <a:t>Pridajte anotáciu </a:t>
            </a:r>
            <a:r>
              <a:rPr lang="sk-SK" sz="1600" b="1" i="1" dirty="0"/>
              <a:t>Liveness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 Health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2418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9999" y="1008076"/>
            <a:ext cx="10272597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Pridanie</a:t>
            </a:r>
            <a:r>
              <a:rPr lang="en-US" sz="1800" dirty="0"/>
              <a:t> extensions:</a:t>
            </a:r>
          </a:p>
          <a:p>
            <a:pPr marL="968375" lvl="1" indent="-342900"/>
            <a:r>
              <a:rPr lang="sk-SK" sz="1600" i="1" dirty="0"/>
              <a:t>mvn quarkus:add-extension -Dextensions="smallrye-</a:t>
            </a:r>
            <a:r>
              <a:rPr lang="en-US" sz="1600" i="1" dirty="0"/>
              <a:t>metrics</a:t>
            </a:r>
            <a:r>
              <a:rPr lang="sk-SK" sz="1600" i="1" dirty="0"/>
              <a:t>"</a:t>
            </a: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Spustite</a:t>
            </a:r>
            <a:r>
              <a:rPr lang="en-US" sz="1800" dirty="0"/>
              <a:t> </a:t>
            </a:r>
            <a:r>
              <a:rPr lang="en-US" sz="1800" dirty="0" err="1"/>
              <a:t>aplik</a:t>
            </a:r>
            <a:r>
              <a:rPr lang="sk-SK" sz="1800" dirty="0"/>
              <a:t>áciu v developerskom móde</a:t>
            </a:r>
          </a:p>
          <a:p>
            <a:pPr marL="968375" lvl="1" indent="-342900"/>
            <a:r>
              <a:rPr lang="sk-SK" sz="1600" dirty="0"/>
              <a:t>Skontrolujte výsled</a:t>
            </a:r>
            <a:r>
              <a:rPr lang="en-US" sz="1600" dirty="0" err="1"/>
              <a:t>ky</a:t>
            </a:r>
            <a:r>
              <a:rPr lang="en-US" sz="1600" dirty="0"/>
              <a:t> </a:t>
            </a:r>
            <a:r>
              <a:rPr lang="en-US" sz="1600" dirty="0" err="1"/>
              <a:t>jednotliv</a:t>
            </a:r>
            <a:r>
              <a:rPr lang="sk-SK" sz="1600" dirty="0"/>
              <a:t>ých </a:t>
            </a:r>
            <a:r>
              <a:rPr lang="en-US" sz="1600" dirty="0"/>
              <a:t>metrics </a:t>
            </a:r>
            <a:r>
              <a:rPr lang="en-US" sz="1600" dirty="0" err="1"/>
              <a:t>rozhran</a:t>
            </a:r>
            <a:r>
              <a:rPr lang="sk-SK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cez</a:t>
            </a:r>
            <a:r>
              <a:rPr lang="en-US" sz="1600" dirty="0"/>
              <a:t> Dev UI</a:t>
            </a:r>
            <a:endParaRPr lang="sk-SK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Pridajte</a:t>
            </a:r>
            <a:r>
              <a:rPr lang="en-US" sz="1800" dirty="0"/>
              <a:t> application metrics do </a:t>
            </a:r>
            <a:r>
              <a:rPr lang="en-US" sz="1800" dirty="0" err="1"/>
              <a:t>triedy</a:t>
            </a:r>
            <a:r>
              <a:rPr lang="en-US" sz="1800" dirty="0"/>
              <a:t> </a:t>
            </a:r>
            <a:r>
              <a:rPr lang="en-US" sz="1800" b="1" i="1" dirty="0" err="1"/>
              <a:t>FeeResource</a:t>
            </a:r>
            <a:endParaRPr lang="sk-SK" sz="1800" b="1" i="1" dirty="0"/>
          </a:p>
          <a:p>
            <a:pPr marL="968375" lvl="1" indent="-342900"/>
            <a:r>
              <a:rPr lang="en-US" sz="1600" dirty="0"/>
              <a:t>Met</a:t>
            </a:r>
            <a:r>
              <a:rPr lang="sk-SK" sz="1600" dirty="0"/>
              <a:t>óda </a:t>
            </a:r>
            <a:r>
              <a:rPr lang="sk-SK" sz="1600" b="1" dirty="0"/>
              <a:t>getFees </a:t>
            </a:r>
            <a:r>
              <a:rPr lang="sk-SK" sz="1600" dirty="0"/>
              <a:t>bude meraná pomocou </a:t>
            </a:r>
            <a:r>
              <a:rPr lang="en-US" sz="1600" i="1" dirty="0"/>
              <a:t>@Timed</a:t>
            </a:r>
          </a:p>
          <a:p>
            <a:pPr marL="1417638" lvl="2" indent="-342900"/>
            <a:r>
              <a:rPr lang="sk-SK" sz="1600" dirty="0"/>
              <a:t>Nastavte atribút </a:t>
            </a:r>
            <a:r>
              <a:rPr lang="sk-SK" sz="1600" i="1" dirty="0"/>
              <a:t>absolute=true</a:t>
            </a:r>
            <a:r>
              <a:rPr lang="sk-SK" sz="1600" dirty="0"/>
              <a:t>, </a:t>
            </a:r>
            <a:r>
              <a:rPr lang="sk-SK" sz="1600" i="1"/>
              <a:t>unit=MetricUnits.MILLISECONDS</a:t>
            </a:r>
            <a:r>
              <a:rPr lang="en-US" sz="1600" i="1" dirty="0"/>
              <a:t>, name, description</a:t>
            </a:r>
          </a:p>
          <a:p>
            <a:pPr marL="968375" lvl="1" indent="-342900"/>
            <a:r>
              <a:rPr lang="en-US" sz="1600" dirty="0"/>
              <a:t>Met</a:t>
            </a:r>
            <a:r>
              <a:rPr lang="sk-SK" sz="1600" dirty="0"/>
              <a:t>óda </a:t>
            </a:r>
            <a:r>
              <a:rPr lang="en-US" sz="1600" b="1" dirty="0"/>
              <a:t>create</a:t>
            </a:r>
            <a:r>
              <a:rPr lang="sk-SK" sz="1600" b="1" dirty="0"/>
              <a:t>Fees</a:t>
            </a:r>
            <a:r>
              <a:rPr lang="sk-SK" sz="1600" dirty="0"/>
              <a:t> bude meraná pomocou </a:t>
            </a:r>
            <a:r>
              <a:rPr lang="en-US" sz="1600" i="1" dirty="0"/>
              <a:t>@Counted</a:t>
            </a:r>
            <a:endParaRPr lang="sk-SK" sz="1600" b="1" i="1" dirty="0"/>
          </a:p>
          <a:p>
            <a:pPr marL="1417638" lvl="2" indent="-342900"/>
            <a:r>
              <a:rPr lang="sk-SK" sz="1600" dirty="0"/>
              <a:t>Nastavte atribút </a:t>
            </a:r>
            <a:r>
              <a:rPr lang="sk-SK" sz="1600" i="1" dirty="0"/>
              <a:t>absolute=tru</a:t>
            </a:r>
            <a:r>
              <a:rPr lang="en-US" sz="1600" i="1" dirty="0"/>
              <a:t>e, name, description</a:t>
            </a:r>
            <a:endParaRPr lang="en-US" sz="18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Skontrolujte</a:t>
            </a:r>
            <a:r>
              <a:rPr lang="en-US" sz="1800" dirty="0"/>
              <a:t> </a:t>
            </a:r>
            <a:r>
              <a:rPr lang="sk-SK" sz="1800" dirty="0"/>
              <a:t>existenciu </a:t>
            </a:r>
            <a:r>
              <a:rPr lang="en-US" sz="1800" dirty="0" err="1"/>
              <a:t>aplika</a:t>
            </a:r>
            <a:r>
              <a:rPr lang="sk-SK" sz="1800" dirty="0"/>
              <a:t>čných metrík</a:t>
            </a:r>
            <a:endParaRPr lang="en-US" sz="1800" dirty="0"/>
          </a:p>
          <a:p>
            <a:pPr lvl="2" indent="0"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 Metrics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5894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7992480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Použitie Bean Validation pre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Biznis</a:t>
            </a:r>
            <a:r>
              <a:rPr lang="en-US" sz="1600" dirty="0"/>
              <a:t> </a:t>
            </a:r>
            <a:r>
              <a:rPr lang="en-US" sz="1600" dirty="0" err="1"/>
              <a:t>kontrola</a:t>
            </a:r>
            <a:r>
              <a:rPr lang="en-US" sz="1600" dirty="0"/>
              <a:t> (valid</a:t>
            </a:r>
            <a:r>
              <a:rPr lang="sk-SK" sz="1600" dirty="0"/>
              <a:t>ácia) duplicitného poplatku pre transakciu</a:t>
            </a:r>
            <a:endParaRPr lang="en-US" sz="1600" b="1" i="1" dirty="0"/>
          </a:p>
          <a:p>
            <a:pPr marL="968375" lvl="1" indent="-342900"/>
            <a:r>
              <a:rPr lang="sk-SK" sz="1400" dirty="0"/>
              <a:t>Vyhodenie custom exception</a:t>
            </a:r>
            <a:endParaRPr lang="en-US" sz="1400" dirty="0"/>
          </a:p>
          <a:p>
            <a:pPr marL="968375" lvl="1" indent="-342900"/>
            <a:r>
              <a:rPr lang="sk-SK" sz="1400" dirty="0"/>
              <a:t>Napísanie testu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Validácia </a:t>
            </a:r>
            <a:r>
              <a:rPr lang="sk-SK" sz="1600" b="1" i="1" dirty="0"/>
              <a:t>getFeesForAcno</a:t>
            </a:r>
          </a:p>
          <a:p>
            <a:pPr marL="968375" lvl="1" indent="-342900"/>
            <a:r>
              <a:rPr lang="sk-SK" sz="1400" dirty="0"/>
              <a:t>NPE kontrola na vstupný parameter (custom exception)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Junit mock – </a:t>
            </a:r>
            <a:r>
              <a:rPr lang="en-US" sz="1600" dirty="0" err="1"/>
              <a:t>pouzitie</a:t>
            </a:r>
            <a:r>
              <a:rPr lang="en-US" sz="1600" dirty="0"/>
              <a:t> argument captor pre </a:t>
            </a:r>
            <a:r>
              <a:rPr lang="en-US" sz="1600" dirty="0" err="1"/>
              <a:t>nastavenie</a:t>
            </a:r>
            <a:r>
              <a:rPr lang="en-US" sz="1600" dirty="0"/>
              <a:t>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Integracny</a:t>
            </a:r>
            <a:r>
              <a:rPr lang="en-US" sz="1600" dirty="0"/>
              <a:t> test – </a:t>
            </a:r>
            <a:r>
              <a:rPr lang="en-US" sz="1600" dirty="0" err="1"/>
              <a:t>deserializacia</a:t>
            </a:r>
            <a:r>
              <a:rPr lang="en-US" sz="1600" dirty="0"/>
              <a:t> string </a:t>
            </a:r>
            <a:r>
              <a:rPr lang="sk-SK" sz="1600" dirty="0"/>
              <a:t>d</a:t>
            </a:r>
            <a:r>
              <a:rPr lang="en-US" sz="1600" dirty="0"/>
              <a:t>o List&lt;Fee&gt;</a:t>
            </a:r>
            <a:endParaRPr lang="sk-SK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 </a:t>
            </a:r>
            <a:r>
              <a:rPr lang="en-US" sz="2800" dirty="0"/>
              <a:t>–</a:t>
            </a:r>
            <a:r>
              <a:rPr lang="sk-SK" sz="2800" dirty="0"/>
              <a:t> </a:t>
            </a:r>
            <a:r>
              <a:rPr lang="en-US" sz="2800" dirty="0"/>
              <a:t>bonus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39499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7992480" cy="480053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 err="1"/>
              <a:t>Pr</a:t>
            </a:r>
            <a:r>
              <a:rPr lang="sk-SK" sz="2000" dirty="0"/>
              <a:t>íkazy môžete nájsť na </a:t>
            </a:r>
            <a:r>
              <a:rPr lang="sk-SK" sz="2000" dirty="0">
                <a:hlinkClick r:id="rId2"/>
              </a:rPr>
              <a:t>https://github.com/jjankovi/fmfi/blob/main/1.cvicenie.md</a:t>
            </a:r>
            <a:r>
              <a:rPr lang="sk-SK" sz="2000" dirty="0"/>
              <a:t> </a:t>
            </a: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sk-SK" sz="2000" dirty="0"/>
              <a:t>JDK 1</a:t>
            </a:r>
            <a:r>
              <a:rPr lang="en-US" sz="2000" dirty="0"/>
              <a:t>1+</a:t>
            </a:r>
            <a:r>
              <a:rPr lang="sk-SK" sz="2000" dirty="0"/>
              <a:t> </a:t>
            </a:r>
            <a:endParaRPr lang="en-US" sz="2000" dirty="0"/>
          </a:p>
          <a:p>
            <a:pPr marL="1139825" lvl="1" indent="-514350"/>
            <a:r>
              <a:rPr lang="en-US" sz="2000" dirty="0">
                <a:hlinkClick r:id="rId3"/>
              </a:rPr>
              <a:t>https://jdk.java.net/19/</a:t>
            </a:r>
            <a:endParaRPr lang="en-US" sz="2000" dirty="0"/>
          </a:p>
          <a:p>
            <a:pPr marL="1139825" lvl="1" indent="-514350"/>
            <a:r>
              <a:rPr lang="en-US" sz="1800" dirty="0"/>
              <a:t>JAVA_HOME environment property</a:t>
            </a:r>
            <a:endParaRPr lang="sk-SK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Maven 3.8.6 (Optional)</a:t>
            </a:r>
          </a:p>
          <a:p>
            <a:pPr marL="1139825" lvl="1" indent="-514350"/>
            <a:r>
              <a:rPr lang="en-US" sz="2000" dirty="0">
                <a:hlinkClick r:id="rId4"/>
              </a:rPr>
              <a:t>https://maven.apache.org/download.cgi</a:t>
            </a:r>
            <a:endParaRPr lang="en-US" sz="2000" dirty="0"/>
          </a:p>
          <a:p>
            <a:pPr marL="1139825" lvl="1" indent="-514350"/>
            <a:r>
              <a:rPr lang="en-US" sz="1800" dirty="0"/>
              <a:t>PATH environment property</a:t>
            </a:r>
            <a:endParaRPr lang="sk-SK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sk-SK" sz="2000" dirty="0"/>
              <a:t>Vývojové prostredie:</a:t>
            </a:r>
          </a:p>
          <a:p>
            <a:pPr marL="1139825" lvl="1" indent="-514350"/>
            <a:r>
              <a:rPr lang="en-US" sz="1800" dirty="0"/>
              <a:t>VS Code (</a:t>
            </a:r>
            <a:r>
              <a:rPr lang="en-US" sz="1800" dirty="0">
                <a:hlinkClick r:id="rId5"/>
              </a:rPr>
              <a:t>https://code.visualstudio.com/</a:t>
            </a:r>
            <a:r>
              <a:rPr lang="en-US" sz="1800" dirty="0"/>
              <a:t>)</a:t>
            </a:r>
            <a:endParaRPr lang="sk-SK" sz="1800" dirty="0"/>
          </a:p>
          <a:p>
            <a:pPr marL="1139825" lvl="1" indent="-514350"/>
            <a:r>
              <a:rPr lang="sk-SK" sz="1800" dirty="0"/>
              <a:t>Intellij Idea (</a:t>
            </a:r>
            <a:r>
              <a:rPr lang="sk-SK" sz="1800" dirty="0">
                <a:hlinkClick r:id="rId6"/>
              </a:rPr>
              <a:t>https://www.jetbrains.com/idea/download/download-thanks.html?platform=windows&amp;code=IIC</a:t>
            </a:r>
            <a:r>
              <a:rPr lang="sk-SK" sz="18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Príprava prostredia</a:t>
            </a:r>
          </a:p>
        </p:txBody>
      </p:sp>
    </p:spTree>
    <p:extLst>
      <p:ext uri="{BB962C8B-B14F-4D97-AF65-F5344CB8AC3E}">
        <p14:creationId xmlns:p14="http://schemas.microsoft.com/office/powerpoint/2010/main" val="41082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8457" y="1008076"/>
            <a:ext cx="10272596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 </a:t>
            </a:r>
            <a:r>
              <a:rPr lang="en-US" sz="2000" dirty="0" err="1"/>
              <a:t>vy</a:t>
            </a:r>
            <a:r>
              <a:rPr lang="sk-SK" sz="2000" dirty="0"/>
              <a:t>tvorenie kostry použi</a:t>
            </a:r>
            <a:r>
              <a:rPr lang="en-US" sz="2000" dirty="0" err="1"/>
              <a:t>te</a:t>
            </a:r>
            <a:r>
              <a:rPr lang="sk-SK" sz="2000" dirty="0"/>
              <a:t> </a:t>
            </a:r>
            <a:r>
              <a:rPr lang="sk-SK" sz="2000" dirty="0">
                <a:hlinkClick r:id="rId2"/>
              </a:rPr>
              <a:t>https://code.quarkus.io/</a:t>
            </a:r>
            <a:r>
              <a:rPr lang="sk-SK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Parametre vyplňte nasledovne:</a:t>
            </a:r>
          </a:p>
          <a:p>
            <a:pPr marL="968375" lvl="1" indent="-342900"/>
            <a:r>
              <a:rPr lang="sk-SK" sz="1800" b="1" dirty="0"/>
              <a:t>Group</a:t>
            </a:r>
            <a:r>
              <a:rPr lang="sk-SK" sz="1800" dirty="0"/>
              <a:t>: sk.fmfi</a:t>
            </a:r>
          </a:p>
          <a:p>
            <a:pPr marL="968375" lvl="1" indent="-342900"/>
            <a:r>
              <a:rPr lang="sk-SK" sz="1800" b="1" dirty="0"/>
              <a:t>Artifact</a:t>
            </a:r>
            <a:r>
              <a:rPr lang="sk-SK" sz="1800" dirty="0"/>
              <a:t>: fee-service</a:t>
            </a:r>
          </a:p>
          <a:p>
            <a:pPr marL="968375" lvl="1" indent="-342900"/>
            <a:r>
              <a:rPr lang="sk-SK" sz="1800" b="1" dirty="0"/>
              <a:t>Build Tool</a:t>
            </a:r>
            <a:r>
              <a:rPr lang="sk-SK" sz="1800" dirty="0"/>
              <a:t>: Maven</a:t>
            </a:r>
          </a:p>
          <a:p>
            <a:pPr marL="968375" lvl="1" indent="-342900"/>
            <a:r>
              <a:rPr lang="sk-SK" sz="1800" b="1" dirty="0"/>
              <a:t>Extensions</a:t>
            </a:r>
            <a:r>
              <a:rPr lang="sk-SK" sz="1800" dirty="0"/>
              <a:t>: </a:t>
            </a:r>
          </a:p>
          <a:p>
            <a:pPr marL="1531938" lvl="2" indent="-457200"/>
            <a:r>
              <a:rPr lang="sk-SK" sz="1600" dirty="0"/>
              <a:t>RESTEasy Classic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Stiahnite</a:t>
            </a:r>
            <a:r>
              <a:rPr lang="en-US" sz="2000" dirty="0"/>
              <a:t> </a:t>
            </a:r>
            <a:r>
              <a:rPr lang="en-US" sz="2000" dirty="0" err="1"/>
              <a:t>projekt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zip a </a:t>
            </a:r>
            <a:r>
              <a:rPr lang="en-US" sz="2000" dirty="0" err="1"/>
              <a:t>rozba</a:t>
            </a:r>
            <a:r>
              <a:rPr lang="sk-SK" sz="2000" dirty="0"/>
              <a:t>ľte do svojho preferovaného adresára</a:t>
            </a: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Kostra</a:t>
            </a:r>
            <a:r>
              <a:rPr lang="en-US" sz="2800" dirty="0"/>
              <a:t> </a:t>
            </a:r>
            <a:r>
              <a:rPr lang="en-US" sz="2800" dirty="0" err="1"/>
              <a:t>aplik</a:t>
            </a:r>
            <a:r>
              <a:rPr lang="sk-SK" sz="2800" dirty="0"/>
              <a:t>á</a:t>
            </a:r>
            <a:r>
              <a:rPr lang="en-US" sz="2800" dirty="0" err="1"/>
              <a:t>cie</a:t>
            </a:r>
            <a:r>
              <a:rPr lang="en-US" sz="2800" dirty="0"/>
              <a:t>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0221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440616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Spustite</a:t>
            </a:r>
            <a:r>
              <a:rPr lang="en-US" sz="2000" dirty="0"/>
              <a:t> </a:t>
            </a:r>
            <a:r>
              <a:rPr lang="sk-SK" sz="2000" dirty="0"/>
              <a:t>vývojové prostredie </a:t>
            </a:r>
            <a:r>
              <a:rPr lang="en-US" sz="2000" dirty="0"/>
              <a:t>a </a:t>
            </a:r>
            <a:r>
              <a:rPr lang="en-US" sz="2000" dirty="0" err="1"/>
              <a:t>otvorte</a:t>
            </a:r>
            <a:r>
              <a:rPr lang="en-US" sz="2000" dirty="0"/>
              <a:t> </a:t>
            </a:r>
            <a:r>
              <a:rPr lang="en-US" sz="2000" dirty="0" err="1"/>
              <a:t>proje</a:t>
            </a:r>
            <a:r>
              <a:rPr lang="sk-SK" sz="2000" dirty="0"/>
              <a:t>k</a:t>
            </a:r>
            <a:r>
              <a:rPr lang="en-US" sz="2000" dirty="0"/>
              <a:t>t </a:t>
            </a:r>
            <a:r>
              <a:rPr lang="en-US" sz="2000" dirty="0" err="1"/>
              <a:t>rozbalen</a:t>
            </a:r>
            <a:r>
              <a:rPr lang="sk-SK" sz="2000" dirty="0"/>
              <a:t>ý zo zip archívu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README.md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Konfigurácia compiler tools (jdk, maven)</a:t>
            </a:r>
          </a:p>
          <a:p>
            <a:pPr marL="968375" lvl="1" indent="-342900"/>
            <a:r>
              <a:rPr lang="en-US" sz="1800" i="1" dirty="0"/>
              <a:t>m</a:t>
            </a:r>
            <a:r>
              <a:rPr lang="sk-SK" sz="1800" i="1" dirty="0"/>
              <a:t>vn </a:t>
            </a:r>
            <a:r>
              <a:rPr lang="en-US" sz="1800" i="1" dirty="0"/>
              <a:t>--version</a:t>
            </a:r>
            <a:endParaRPr lang="sk-SK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Štruktúra projektu</a:t>
            </a:r>
          </a:p>
          <a:p>
            <a:pPr marL="968375" lvl="1" indent="-342900"/>
            <a:r>
              <a:rPr lang="sk-SK" sz="1800" dirty="0"/>
              <a:t>pom.xml</a:t>
            </a:r>
          </a:p>
          <a:p>
            <a:pPr marL="968375" lvl="1" indent="-342900"/>
            <a:r>
              <a:rPr lang="sk-SK" sz="1800" dirty="0"/>
              <a:t>src (java, test, resources)</a:t>
            </a:r>
            <a:endParaRPr lang="en-US" sz="1800" dirty="0"/>
          </a:p>
          <a:p>
            <a:pPr marL="968375" lvl="1" indent="-342900"/>
            <a:r>
              <a:rPr lang="en-US" sz="1800" dirty="0"/>
              <a:t>V</a:t>
            </a:r>
            <a:r>
              <a:rPr lang="sk-SK" sz="1800" dirty="0"/>
              <a:t>ygenerovaná REST služba, JUnit testy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Spustenie </a:t>
            </a:r>
            <a:r>
              <a:rPr lang="en-US" sz="2000" dirty="0" err="1"/>
              <a:t>developersk</a:t>
            </a:r>
            <a:r>
              <a:rPr lang="sk-SK" sz="2000" dirty="0"/>
              <a:t>ého módu: </a:t>
            </a:r>
            <a:r>
              <a:rPr lang="sk-SK" sz="2000" dirty="0">
                <a:hlinkClick r:id="rId2"/>
              </a:rPr>
              <a:t>http:</a:t>
            </a:r>
            <a:r>
              <a:rPr lang="en-US" sz="2000" dirty="0">
                <a:hlinkClick r:id="rId2"/>
              </a:rPr>
              <a:t>//localhost:8080</a:t>
            </a:r>
            <a:r>
              <a:rPr lang="sk-SK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Prvé spustenie</a:t>
            </a:r>
          </a:p>
        </p:txBody>
      </p:sp>
    </p:spTree>
    <p:extLst>
      <p:ext uri="{BB962C8B-B14F-4D97-AF65-F5344CB8AC3E}">
        <p14:creationId xmlns:p14="http://schemas.microsoft.com/office/powerpoint/2010/main" val="277859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512624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Otvorte</a:t>
            </a:r>
            <a:r>
              <a:rPr lang="en-US" sz="2000" dirty="0"/>
              <a:t> </a:t>
            </a:r>
            <a:r>
              <a:rPr lang="sk-SK" sz="2000" dirty="0"/>
              <a:t>hello REST API </a:t>
            </a:r>
            <a:r>
              <a:rPr lang="en-US" sz="1800" dirty="0">
                <a:hlinkClick r:id="rId2"/>
              </a:rPr>
              <a:t>http://localhost:8080/hello</a:t>
            </a:r>
            <a:endParaRPr lang="en-US" sz="1800" dirty="0"/>
          </a:p>
          <a:p>
            <a:pPr marL="968375" lvl="1" indent="-342900"/>
            <a:r>
              <a:rPr lang="en-US" sz="1800" dirty="0"/>
              <a:t>V </a:t>
            </a:r>
            <a:r>
              <a:rPr lang="en-US" sz="1800" dirty="0" err="1"/>
              <a:t>slu</a:t>
            </a:r>
            <a:r>
              <a:rPr lang="sk-SK" sz="1800" dirty="0"/>
              <a:t>žbe </a:t>
            </a:r>
            <a:r>
              <a:rPr lang="en-US" sz="1800" b="1" i="1" dirty="0" err="1"/>
              <a:t>GreetingResource</a:t>
            </a:r>
            <a:r>
              <a:rPr lang="sk-SK" sz="1800" b="1" i="1" dirty="0"/>
              <a:t> </a:t>
            </a:r>
            <a:r>
              <a:rPr lang="sk-SK" sz="1800" dirty="0"/>
              <a:t>zmeňte text a bez reštartu aplikácie skúste znovu zavolať službu</a:t>
            </a:r>
            <a:endParaRPr lang="en-US" sz="1800" dirty="0"/>
          </a:p>
          <a:p>
            <a:pPr marL="968375" lvl="1" indent="-342900"/>
            <a:r>
              <a:rPr lang="en-US" sz="1800" dirty="0" err="1"/>
              <a:t>Spravte</a:t>
            </a:r>
            <a:r>
              <a:rPr lang="en-US" sz="1800" dirty="0"/>
              <a:t> </a:t>
            </a:r>
            <a:r>
              <a:rPr lang="en-US" sz="1800" dirty="0" err="1"/>
              <a:t>kompila</a:t>
            </a:r>
            <a:r>
              <a:rPr lang="sk-SK" sz="1800" dirty="0"/>
              <a:t>čnú chybu a otestujte REST službu</a:t>
            </a:r>
          </a:p>
          <a:p>
            <a:pPr marL="968375" lvl="1" indent="-342900"/>
            <a:r>
              <a:rPr lang="sk-SK" sz="1800" dirty="0"/>
              <a:t>Opravte </a:t>
            </a:r>
            <a:r>
              <a:rPr lang="en-US" sz="1800" dirty="0" err="1"/>
              <a:t>kompila</a:t>
            </a:r>
            <a:r>
              <a:rPr lang="sk-SK" sz="1800" dirty="0"/>
              <a:t>čnú chybu a vráťte hodnotu response na </a:t>
            </a:r>
            <a:r>
              <a:rPr lang="sk-SK" sz="1800" b="1" i="1" dirty="0"/>
              <a:t>Hello RESTEasy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Vytvorte </a:t>
            </a:r>
            <a:r>
              <a:rPr lang="en-US" sz="2000" dirty="0" err="1"/>
              <a:t>nov</a:t>
            </a:r>
            <a:r>
              <a:rPr lang="sk-SK" sz="2000" dirty="0"/>
              <a:t>ú </a:t>
            </a:r>
            <a:r>
              <a:rPr lang="en-US" sz="2000" dirty="0"/>
              <a:t>REST </a:t>
            </a:r>
            <a:r>
              <a:rPr lang="sk-SK" sz="2000" dirty="0"/>
              <a:t>službu AdvancedGreeting </a:t>
            </a:r>
            <a:r>
              <a:rPr lang="en-US" sz="2000" dirty="0"/>
              <a:t>(</a:t>
            </a:r>
            <a:r>
              <a:rPr lang="sk-SK" sz="2000" dirty="0"/>
              <a:t>bez vypnutia aplikácie</a:t>
            </a:r>
            <a:r>
              <a:rPr lang="en-US" sz="2000" dirty="0"/>
              <a:t>)</a:t>
            </a:r>
            <a:endParaRPr lang="sk-SK" sz="2000" dirty="0"/>
          </a:p>
          <a:p>
            <a:pPr marL="968375" lvl="1" indent="-342900"/>
            <a:r>
              <a:rPr lang="sk-SK" sz="1800" dirty="0"/>
              <a:t>Jedna </a:t>
            </a:r>
            <a:r>
              <a:rPr lang="en-US" sz="1800" dirty="0"/>
              <a:t>GET met</a:t>
            </a:r>
            <a:r>
              <a:rPr lang="sk-SK" sz="1800" dirty="0"/>
              <a:t>óda</a:t>
            </a:r>
          </a:p>
          <a:p>
            <a:pPr marL="968375" lvl="1" indent="-342900"/>
            <a:r>
              <a:rPr lang="sk-SK" sz="1800" dirty="0"/>
              <a:t>Vystavená na URL </a:t>
            </a:r>
            <a:r>
              <a:rPr lang="en-US" sz="1800" b="1" i="1" dirty="0"/>
              <a:t>/greeting, </a:t>
            </a:r>
            <a:r>
              <a:rPr lang="en-US" sz="1800" dirty="0"/>
              <a:t>resp </a:t>
            </a:r>
            <a:r>
              <a:rPr lang="en-US" sz="1800" b="1" i="1" dirty="0"/>
              <a:t>/</a:t>
            </a:r>
            <a:r>
              <a:rPr lang="en-US" sz="1800" b="1" i="1" dirty="0" err="1"/>
              <a:t>greeting?subject</a:t>
            </a:r>
            <a:r>
              <a:rPr lang="en-US" sz="1800" b="1" i="1" dirty="0"/>
              <a:t>={subject}</a:t>
            </a:r>
            <a:endParaRPr lang="sk-SK" sz="1800" b="1" i="1" dirty="0"/>
          </a:p>
          <a:p>
            <a:pPr marL="968375" lvl="1" indent="-342900"/>
            <a:r>
              <a:rPr lang="en-US" sz="1800" dirty="0" err="1"/>
              <a:t>Nepovinn</a:t>
            </a:r>
            <a:r>
              <a:rPr lang="sk-SK" sz="1800" dirty="0"/>
              <a:t>ý </a:t>
            </a:r>
            <a:r>
              <a:rPr lang="en-US" sz="1800" dirty="0"/>
              <a:t>Query </a:t>
            </a:r>
            <a:r>
              <a:rPr lang="sk-SK" sz="1800" dirty="0"/>
              <a:t>atribút </a:t>
            </a:r>
            <a:r>
              <a:rPr lang="sk-SK" sz="1800" b="1" i="1" dirty="0"/>
              <a:t>subject</a:t>
            </a:r>
            <a:endParaRPr lang="en-US" sz="1800" dirty="0"/>
          </a:p>
          <a:p>
            <a:pPr marL="968375" lvl="1" indent="-342900"/>
            <a:r>
              <a:rPr lang="sk-SK" sz="1800" dirty="0"/>
              <a:t>Vracať bude </a:t>
            </a:r>
            <a:r>
              <a:rPr lang="sk-SK" sz="1800" b="1" i="1" dirty="0"/>
              <a:t>plain text</a:t>
            </a:r>
            <a:endParaRPr lang="en-US" sz="1800" b="1" i="1" dirty="0"/>
          </a:p>
          <a:p>
            <a:pPr marL="968375" lvl="1" indent="-342900"/>
            <a:r>
              <a:rPr lang="en-US" sz="1800" dirty="0" err="1"/>
              <a:t>vráti</a:t>
            </a:r>
            <a:r>
              <a:rPr lang="en-US" sz="1800" dirty="0"/>
              <a:t> text </a:t>
            </a:r>
            <a:r>
              <a:rPr lang="en-US" sz="1800" b="1" i="1" dirty="0"/>
              <a:t>Hello, World </a:t>
            </a:r>
            <a:r>
              <a:rPr lang="en-US" sz="1800" dirty="0" err="1"/>
              <a:t>prípadne</a:t>
            </a:r>
            <a:r>
              <a:rPr lang="en-US" sz="1800" dirty="0"/>
              <a:t> </a:t>
            </a:r>
            <a:r>
              <a:rPr lang="en-US" sz="1800" b="1" i="1" dirty="0"/>
              <a:t>Hello, {subject}</a:t>
            </a:r>
            <a:r>
              <a:rPr lang="en-US" sz="1800" dirty="0"/>
              <a:t> (</a:t>
            </a:r>
            <a:r>
              <a:rPr lang="en-US" sz="1800" dirty="0" err="1"/>
              <a:t>ak</a:t>
            </a:r>
            <a:r>
              <a:rPr lang="en-US" sz="1800" dirty="0"/>
              <a:t> je parameter </a:t>
            </a:r>
            <a:r>
              <a:rPr lang="en-US" sz="1800" dirty="0" err="1"/>
              <a:t>špecifikovaný</a:t>
            </a:r>
            <a:r>
              <a:rPr lang="en-US" sz="1800" dirty="0"/>
              <a:t>)</a:t>
            </a:r>
            <a:endParaRPr lang="sk-SK" sz="1800" dirty="0"/>
          </a:p>
          <a:p>
            <a:pPr marL="968375" lvl="1" indent="-342900"/>
            <a:r>
              <a:rPr lang="sk-SK" sz="1800" dirty="0"/>
              <a:t>Manuálne otestovanie</a:t>
            </a:r>
            <a:endParaRPr lang="en-US" sz="1800" dirty="0"/>
          </a:p>
          <a:p>
            <a:pPr marL="968375" lvl="1" indent="-342900"/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Developer joy – Live Reload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9833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728648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 pr</a:t>
            </a:r>
            <a:r>
              <a:rPr lang="sk-SK" sz="2000" dirty="0"/>
              <a:t>íkazovom riadku </a:t>
            </a:r>
            <a:r>
              <a:rPr lang="sk-SK" sz="2000" b="1" i="1" dirty="0"/>
              <a:t>press </a:t>
            </a:r>
            <a:r>
              <a:rPr lang="en-US" sz="2000" b="1" i="1" dirty="0"/>
              <a:t>[r]</a:t>
            </a:r>
            <a:endParaRPr lang="sk-SK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Otestovanie služby </a:t>
            </a:r>
            <a:r>
              <a:rPr lang="sk-SK" sz="2000" b="1" i="1" dirty="0"/>
              <a:t>hello</a:t>
            </a:r>
          </a:p>
          <a:p>
            <a:pPr marL="968375" lvl="1" indent="-342900"/>
            <a:r>
              <a:rPr lang="en-US" sz="1800" dirty="0" err="1"/>
              <a:t>Otvorte</a:t>
            </a:r>
            <a:r>
              <a:rPr lang="en-US" sz="1800" dirty="0"/>
              <a:t> </a:t>
            </a:r>
            <a:r>
              <a:rPr lang="en-US" sz="1800" b="1" i="1" dirty="0" err="1"/>
              <a:t>GreetingResource</a:t>
            </a:r>
            <a:r>
              <a:rPr lang="sk-SK" sz="1800" b="1" i="1" dirty="0"/>
              <a:t>, </a:t>
            </a:r>
            <a:r>
              <a:rPr lang="sk-SK" sz="1800" dirty="0"/>
              <a:t>upravte </a:t>
            </a:r>
            <a:r>
              <a:rPr lang="en-US" sz="1800" dirty="0" err="1"/>
              <a:t>hodnotu</a:t>
            </a:r>
            <a:r>
              <a:rPr lang="en-US" sz="1800" dirty="0"/>
              <a:t> response met</a:t>
            </a:r>
            <a:r>
              <a:rPr lang="sk-SK" sz="1800" dirty="0"/>
              <a:t>ódy</a:t>
            </a:r>
            <a:r>
              <a:rPr lang="en-US" sz="1800" dirty="0"/>
              <a:t> </a:t>
            </a:r>
            <a:r>
              <a:rPr lang="en-US" sz="1800" b="1" i="1" dirty="0"/>
              <a:t>hello </a:t>
            </a:r>
            <a:r>
              <a:rPr lang="en-US" sz="1800" dirty="0" err="1"/>
              <a:t>na</a:t>
            </a:r>
            <a:r>
              <a:rPr lang="en-US" sz="1800" b="1" i="1" dirty="0"/>
              <a:t> simple hello</a:t>
            </a:r>
          </a:p>
          <a:p>
            <a:pPr marL="968375" lvl="1" indent="-342900"/>
            <a:r>
              <a:rPr lang="en-US" sz="1800" dirty="0" err="1"/>
              <a:t>Spustite</a:t>
            </a:r>
            <a:r>
              <a:rPr lang="en-US" sz="1800" dirty="0"/>
              <a:t> </a:t>
            </a:r>
            <a:r>
              <a:rPr lang="en-US" sz="1800" dirty="0" err="1"/>
              <a:t>continuos</a:t>
            </a:r>
            <a:r>
              <a:rPr lang="en-US" sz="1800" dirty="0"/>
              <a:t> testing</a:t>
            </a:r>
          </a:p>
          <a:p>
            <a:pPr marL="968375" lvl="1" indent="-342900"/>
            <a:r>
              <a:rPr lang="en-US" sz="1800" dirty="0" err="1"/>
              <a:t>Upravte</a:t>
            </a:r>
            <a:r>
              <a:rPr lang="en-US" sz="1800" dirty="0"/>
              <a:t> test</a:t>
            </a:r>
            <a:r>
              <a:rPr lang="sk-SK" sz="1800" dirty="0"/>
              <a:t> </a:t>
            </a:r>
            <a:r>
              <a:rPr lang="sk-SK" sz="1800" b="1" i="1" dirty="0"/>
              <a:t>GreetingResourceTest</a:t>
            </a:r>
            <a:r>
              <a:rPr lang="en-US" sz="1800" dirty="0"/>
              <a:t>, ab</a:t>
            </a:r>
            <a:r>
              <a:rPr lang="sk-SK" sz="1800" dirty="0"/>
              <a:t>y bol successfull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Otestovanie služby </a:t>
            </a:r>
            <a:r>
              <a:rPr lang="sk-SK" sz="2000" b="1" i="1" dirty="0"/>
              <a:t>greeting</a:t>
            </a:r>
          </a:p>
          <a:p>
            <a:pPr marL="968375" lvl="1" indent="-342900"/>
            <a:r>
              <a:rPr lang="en-US" sz="1800" dirty="0"/>
              <a:t>Nov</a:t>
            </a:r>
            <a:r>
              <a:rPr lang="sk-SK" sz="1800" dirty="0"/>
              <a:t>á trieda </a:t>
            </a:r>
            <a:r>
              <a:rPr lang="sk-SK" sz="1800" b="1" i="1" dirty="0"/>
              <a:t>AdvancedGreetingResourceTest</a:t>
            </a:r>
            <a:endParaRPr lang="sk-SK" sz="1800" dirty="0"/>
          </a:p>
          <a:p>
            <a:pPr marL="968375" lvl="1" indent="-342900"/>
            <a:r>
              <a:rPr lang="sk-SK" sz="1800" dirty="0"/>
              <a:t>Implementujte test </a:t>
            </a:r>
            <a:r>
              <a:rPr lang="sk-SK" sz="1800" b="1" i="1" dirty="0"/>
              <a:t>testGreetingEndpointWithDefault,</a:t>
            </a:r>
            <a:r>
              <a:rPr lang="sk-SK" sz="1800" dirty="0"/>
              <a:t> ktorý pri volaní API nebude obsahovať nepovinný parameter</a:t>
            </a:r>
            <a:endParaRPr lang="en-US" sz="1800" dirty="0"/>
          </a:p>
          <a:p>
            <a:pPr marL="968375" lvl="1" indent="-342900"/>
            <a:r>
              <a:rPr lang="sk-SK" sz="1800" dirty="0"/>
              <a:t>Implementujte test </a:t>
            </a:r>
            <a:r>
              <a:rPr lang="sk-SK" sz="1800" b="1" i="1" dirty="0"/>
              <a:t>testGreetingEndpoint</a:t>
            </a:r>
            <a:r>
              <a:rPr lang="en-US" sz="1800" b="1" i="1" dirty="0"/>
              <a:t>W</a:t>
            </a:r>
            <a:r>
              <a:rPr lang="sk-SK" sz="1800" b="1" i="1" dirty="0"/>
              <a:t>ith</a:t>
            </a:r>
            <a:r>
              <a:rPr lang="en-US" sz="1800" b="1" i="1" dirty="0"/>
              <a:t>Param</a:t>
            </a:r>
            <a:r>
              <a:rPr lang="sk-SK" sz="1800" b="1" i="1" dirty="0"/>
              <a:t>,</a:t>
            </a:r>
            <a:r>
              <a:rPr lang="sk-SK" sz="1800" dirty="0"/>
              <a:t> ktorý pri volaní API </a:t>
            </a:r>
            <a:r>
              <a:rPr lang="en-US" sz="1800" dirty="0" err="1"/>
              <a:t>bude</a:t>
            </a:r>
            <a:r>
              <a:rPr lang="en-US" sz="1800" dirty="0"/>
              <a:t> </a:t>
            </a:r>
            <a:r>
              <a:rPr lang="en-US" sz="1800" dirty="0" err="1"/>
              <a:t>obsahova</a:t>
            </a:r>
            <a:r>
              <a:rPr lang="sk-SK" sz="1800" dirty="0"/>
              <a:t>ť nepovinný parameter</a:t>
            </a:r>
            <a:endParaRPr lang="sk-SK" sz="2000" dirty="0"/>
          </a:p>
          <a:p>
            <a:pPr marL="968375" lvl="1" indent="-342900"/>
            <a:endParaRPr lang="sk-SK" sz="1800" dirty="0"/>
          </a:p>
          <a:p>
            <a:pPr marL="968375" lvl="1" indent="-342900"/>
            <a:endParaRPr lang="sk-SK" sz="1800" dirty="0"/>
          </a:p>
          <a:p>
            <a:pPr marL="968375" lvl="1" indent="-342900"/>
            <a:endParaRPr lang="sk-SK" sz="1800" dirty="0"/>
          </a:p>
          <a:p>
            <a:pPr marL="968375" lvl="1" indent="-342900"/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68375" lvl="1" indent="-342900"/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Developer joy – </a:t>
            </a:r>
            <a:r>
              <a:rPr lang="en-US" sz="2800" dirty="0" err="1"/>
              <a:t>Continuos</a:t>
            </a:r>
            <a:r>
              <a:rPr lang="en-US" sz="2800" dirty="0"/>
              <a:t> testing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5407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656640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</a:t>
            </a:r>
            <a:r>
              <a:rPr lang="sk-SK" sz="2000" dirty="0"/>
              <a:t>ytvorte adresárovú štruktúru</a:t>
            </a:r>
            <a:r>
              <a:rPr lang="en-US" sz="2000" dirty="0"/>
              <a:t> </a:t>
            </a:r>
            <a:r>
              <a:rPr lang="en-US" sz="2000" b="1" i="1" dirty="0" err="1"/>
              <a:t>src</a:t>
            </a:r>
            <a:r>
              <a:rPr lang="en-US" sz="2000" b="1" i="1" dirty="0"/>
              <a:t>/main/java/</a:t>
            </a:r>
            <a:r>
              <a:rPr lang="en-US" sz="2000" b="1" i="1" dirty="0" err="1"/>
              <a:t>sk</a:t>
            </a:r>
            <a:r>
              <a:rPr lang="en-US" sz="2000" b="1" i="1" dirty="0"/>
              <a:t>/</a:t>
            </a:r>
            <a:r>
              <a:rPr lang="en-US" sz="2000" b="1" i="1" dirty="0" err="1"/>
              <a:t>fmbi</a:t>
            </a:r>
            <a:r>
              <a:rPr lang="en-US" sz="2000" b="1" i="1" dirty="0"/>
              <a:t>/model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Pridanie</a:t>
            </a:r>
            <a:r>
              <a:rPr lang="en-US" sz="2000" dirty="0"/>
              <a:t> extensions:</a:t>
            </a:r>
          </a:p>
          <a:p>
            <a:pPr marL="968375" lvl="1" indent="-342900"/>
            <a:r>
              <a:rPr lang="sk-SK" sz="1800" i="1" dirty="0"/>
              <a:t>mvn quarkus:add-extension -Dextensions="</a:t>
            </a:r>
            <a:r>
              <a:rPr lang="en-US" sz="1800" i="1" dirty="0"/>
              <a:t>hibernate-</a:t>
            </a:r>
            <a:r>
              <a:rPr lang="en-US" sz="1800" i="1" dirty="0" err="1"/>
              <a:t>orm,hibernate</a:t>
            </a:r>
            <a:r>
              <a:rPr lang="en-US" sz="1800" i="1" dirty="0"/>
              <a:t>-</a:t>
            </a:r>
            <a:r>
              <a:rPr lang="en-US" sz="1800" i="1" dirty="0" err="1"/>
              <a:t>orm</a:t>
            </a:r>
            <a:r>
              <a:rPr lang="en-US" sz="1800" i="1" dirty="0"/>
              <a:t>-panache,</a:t>
            </a:r>
            <a:r>
              <a:rPr lang="sk-SK" sz="1800" i="1" dirty="0"/>
              <a:t>jdbc-</a:t>
            </a:r>
            <a:r>
              <a:rPr lang="en-US" sz="1800" i="1" dirty="0"/>
              <a:t>h2</a:t>
            </a:r>
            <a:r>
              <a:rPr lang="sk-SK" sz="1800" i="1" dirty="0"/>
              <a:t>"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Úprava application.properties</a:t>
            </a:r>
            <a:r>
              <a:rPr lang="en-US" sz="2000" dirty="0"/>
              <a:t>:</a:t>
            </a:r>
          </a:p>
          <a:p>
            <a:pPr marL="968375" lvl="1" indent="-342900"/>
            <a:r>
              <a:rPr lang="en-US" sz="1800" i="1" dirty="0" err="1"/>
              <a:t>quarkus.datasource.db</a:t>
            </a:r>
            <a:r>
              <a:rPr lang="en-US" sz="1800" i="1" dirty="0"/>
              <a:t>-kind=h2</a:t>
            </a:r>
          </a:p>
          <a:p>
            <a:pPr marL="968375" lvl="1" indent="-342900"/>
            <a:r>
              <a:rPr lang="en-US" sz="1800" i="1" dirty="0"/>
              <a:t>quarkus.datasource.jdbc.url=jdbc:h2:mem:test</a:t>
            </a:r>
          </a:p>
          <a:p>
            <a:pPr marL="968375" lvl="1" indent="-342900"/>
            <a:r>
              <a:rPr lang="en-US" sz="1800" i="1" dirty="0" err="1"/>
              <a:t>quarkus.hibernate-orm.database.generation</a:t>
            </a:r>
            <a:r>
              <a:rPr lang="en-US" sz="1800" i="1" dirty="0"/>
              <a:t>=drop-and-create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Pridajte </a:t>
            </a:r>
            <a:r>
              <a:rPr lang="en-US" sz="2000" dirty="0"/>
              <a:t>do </a:t>
            </a:r>
            <a:r>
              <a:rPr lang="en-US" sz="2000" dirty="0" err="1"/>
              <a:t>projektu</a:t>
            </a:r>
            <a:r>
              <a:rPr lang="en-US" sz="2000" dirty="0"/>
              <a:t> </a:t>
            </a:r>
            <a:r>
              <a:rPr lang="en-US" sz="2000" dirty="0" err="1"/>
              <a:t>kni</a:t>
            </a:r>
            <a:r>
              <a:rPr lang="sk-SK" sz="2000" dirty="0"/>
              <a:t>žnicu </a:t>
            </a:r>
            <a:r>
              <a:rPr lang="en-US" sz="2000" i="1" dirty="0"/>
              <a:t>Lombok</a:t>
            </a:r>
            <a:r>
              <a:rPr lang="en-US" sz="2000" dirty="0"/>
              <a:t>:</a:t>
            </a:r>
          </a:p>
          <a:p>
            <a:pPr marL="968375" lvl="1" indent="-342900"/>
            <a:r>
              <a:rPr lang="en-US" sz="1800" b="1" dirty="0" err="1"/>
              <a:t>groupId</a:t>
            </a:r>
            <a:r>
              <a:rPr lang="en-US" sz="1800" dirty="0"/>
              <a:t>: </a:t>
            </a:r>
            <a:r>
              <a:rPr lang="en-US" sz="1800" dirty="0" err="1"/>
              <a:t>org.projectlombok</a:t>
            </a:r>
            <a:r>
              <a:rPr lang="en-US" sz="1800" dirty="0"/>
              <a:t>, </a:t>
            </a:r>
            <a:r>
              <a:rPr lang="en-US" sz="1800" b="1" dirty="0" err="1"/>
              <a:t>artifactId</a:t>
            </a:r>
            <a:r>
              <a:rPr lang="en-US" sz="1800" dirty="0"/>
              <a:t>: </a:t>
            </a:r>
            <a:r>
              <a:rPr lang="en-US" sz="1800" dirty="0" err="1"/>
              <a:t>lombok</a:t>
            </a:r>
            <a:r>
              <a:rPr lang="en-US" sz="1800" dirty="0"/>
              <a:t>, </a:t>
            </a:r>
            <a:r>
              <a:rPr lang="en-US" sz="1800" b="1" dirty="0"/>
              <a:t>version</a:t>
            </a:r>
            <a:r>
              <a:rPr lang="en-US" sz="1800" dirty="0"/>
              <a:t>: 1.18.24, </a:t>
            </a:r>
            <a:r>
              <a:rPr lang="en-US" sz="1800" b="1" dirty="0"/>
              <a:t>scope</a:t>
            </a:r>
            <a:r>
              <a:rPr lang="en-US" sz="1800" dirty="0"/>
              <a:t>: 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Aktualizujte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Maven </a:t>
            </a:r>
            <a:r>
              <a:rPr lang="sk-SK" sz="2000" dirty="0"/>
              <a:t>závislosti</a:t>
            </a:r>
            <a:endParaRPr lang="en-US" sz="2000" dirty="0"/>
          </a:p>
          <a:p>
            <a:endParaRPr lang="sk-SK" sz="1800" b="1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</a:t>
            </a:r>
            <a:r>
              <a:rPr lang="en-US" sz="2800" dirty="0"/>
              <a:t> – model (1)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6907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5202"/>
            <a:ext cx="10272596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Vytvorte</a:t>
            </a:r>
            <a:r>
              <a:rPr lang="en-US" sz="1800" dirty="0"/>
              <a:t> java </a:t>
            </a:r>
            <a:r>
              <a:rPr lang="en-US" sz="1800" dirty="0" err="1"/>
              <a:t>triedu</a:t>
            </a:r>
            <a:r>
              <a:rPr lang="en-US" sz="1800" dirty="0"/>
              <a:t> </a:t>
            </a:r>
            <a:r>
              <a:rPr lang="en-US" sz="1800" b="1" i="1" dirty="0"/>
              <a:t>Fee </a:t>
            </a:r>
            <a:r>
              <a:rPr lang="en-US" sz="1800" dirty="0"/>
              <a:t>do model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Anotujte</a:t>
            </a:r>
            <a:r>
              <a:rPr lang="en-US" sz="1800" dirty="0"/>
              <a:t> </a:t>
            </a:r>
            <a:r>
              <a:rPr lang="en-US" sz="1800" dirty="0" err="1"/>
              <a:t>triedu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JPA </a:t>
            </a:r>
            <a:r>
              <a:rPr lang="en-US" sz="1800" dirty="0" err="1"/>
              <a:t>entitu</a:t>
            </a:r>
            <a:r>
              <a:rPr lang="sk-SK" sz="1800" dirty="0"/>
              <a:t> (</a:t>
            </a:r>
            <a:r>
              <a:rPr lang="en-US" sz="1800" i="1" dirty="0"/>
              <a:t>@Entity</a:t>
            </a:r>
            <a:r>
              <a:rPr lang="sk-SK" sz="1800" dirty="0"/>
              <a:t>)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Pridajte</a:t>
            </a:r>
            <a:r>
              <a:rPr lang="en-US" sz="1800" dirty="0"/>
              <a:t> </a:t>
            </a:r>
            <a:r>
              <a:rPr lang="sk-SK" sz="1800" dirty="0"/>
              <a:t>Lombok anotácie, </a:t>
            </a:r>
            <a:r>
              <a:rPr lang="en-US" sz="1800" b="1" i="1" dirty="0"/>
              <a:t>@Getter, @Setter, @NoArgsConstructor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Prim</a:t>
            </a:r>
            <a:r>
              <a:rPr lang="sk-SK" sz="1800" dirty="0"/>
              <a:t>árny kľúč </a:t>
            </a:r>
            <a:r>
              <a:rPr lang="sk-SK" sz="1800" b="1" dirty="0"/>
              <a:t>id</a:t>
            </a:r>
            <a:r>
              <a:rPr lang="sk-SK" sz="1800" dirty="0"/>
              <a:t> typu </a:t>
            </a:r>
            <a:r>
              <a:rPr lang="sk-SK" sz="1800" b="1" dirty="0"/>
              <a:t>Long</a:t>
            </a:r>
            <a:r>
              <a:rPr lang="sk-SK" sz="1800" dirty="0"/>
              <a:t> s anotáciami </a:t>
            </a:r>
            <a:r>
              <a:rPr lang="en-US" sz="1800" b="1" dirty="0"/>
              <a:t>@Id</a:t>
            </a:r>
            <a:r>
              <a:rPr lang="en-US" sz="1800" dirty="0"/>
              <a:t> a </a:t>
            </a:r>
            <a:r>
              <a:rPr lang="en-US" sz="1800" b="1" dirty="0"/>
              <a:t>@GeneratedValue</a:t>
            </a:r>
            <a:endParaRPr lang="en-US" sz="18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Pridajte</a:t>
            </a:r>
            <a:r>
              <a:rPr lang="en-US" sz="1800" dirty="0"/>
              <a:t> da</a:t>
            </a:r>
            <a:r>
              <a:rPr lang="sk-SK" sz="1800" dirty="0"/>
              <a:t>ľšie atribúty (použite anotáciu </a:t>
            </a:r>
            <a:r>
              <a:rPr lang="en-US" sz="1800" b="1" i="1" dirty="0"/>
              <a:t>@Column</a:t>
            </a:r>
            <a:r>
              <a:rPr lang="en-US" sz="1800" dirty="0"/>
              <a:t>)</a:t>
            </a:r>
            <a:r>
              <a:rPr lang="sk-SK" sz="1800" dirty="0"/>
              <a:t>:</a:t>
            </a:r>
          </a:p>
          <a:p>
            <a:pPr marL="968375" lvl="1" indent="-342900"/>
            <a:r>
              <a:rPr lang="sk-SK" sz="1800" b="1" dirty="0"/>
              <a:t>transactionId</a:t>
            </a:r>
            <a:r>
              <a:rPr lang="sk-SK" sz="1800" dirty="0"/>
              <a:t> typu String</a:t>
            </a:r>
          </a:p>
          <a:p>
            <a:pPr marL="968375" lvl="1" indent="-342900"/>
            <a:r>
              <a:rPr lang="sk-SK" sz="1800" b="1" dirty="0"/>
              <a:t>acno</a:t>
            </a:r>
            <a:r>
              <a:rPr lang="sk-SK" sz="1800" dirty="0"/>
              <a:t> typu String</a:t>
            </a:r>
          </a:p>
          <a:p>
            <a:pPr marL="968375" lvl="1" indent="-342900"/>
            <a:r>
              <a:rPr lang="sk-SK" sz="1800" b="1" dirty="0"/>
              <a:t>amount</a:t>
            </a:r>
            <a:r>
              <a:rPr lang="sk-SK" sz="1800" dirty="0"/>
              <a:t> typu BigDecimal</a:t>
            </a:r>
          </a:p>
          <a:p>
            <a:pPr marL="968375" lvl="1" indent="-342900"/>
            <a:r>
              <a:rPr lang="sk-SK" sz="1800" b="1" dirty="0"/>
              <a:t>postingDate</a:t>
            </a:r>
            <a:r>
              <a:rPr lang="sk-SK" sz="1800" dirty="0"/>
              <a:t> typu LocalDateTime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1800" b="1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fee-service</a:t>
            </a:r>
            <a:r>
              <a:rPr lang="en-US" sz="2800" dirty="0"/>
              <a:t> – model (2)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5270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bsah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0072BC"/>
      </a:hlink>
      <a:folHlink>
        <a:srgbClr val="6A43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ASS-cvicenia-fe" id="{09B659D7-987B-4246-B852-2F134B9F2E72}" vid="{997B3F84-2C3F-449B-A9C2-384522B0964F}"/>
    </a:ext>
  </a:extLst>
</a:theme>
</file>

<file path=ppt/theme/theme2.xml><?xml version="1.0" encoding="utf-8"?>
<a:theme xmlns:a="http://schemas.openxmlformats.org/drawingml/2006/main" name="Kapitoly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ASS-cvicenia-fe" id="{09B659D7-987B-4246-B852-2F134B9F2E72}" vid="{9C8EDF83-3F09-412F-B899-BED67D06C57C}"/>
    </a:ext>
  </a:extLst>
</a:theme>
</file>

<file path=ppt/theme/theme3.xml><?xml version="1.0" encoding="utf-8"?>
<a:theme xmlns:a="http://schemas.openxmlformats.org/drawingml/2006/main" name="Titulná strana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ASS-cvicenia-fe" id="{09B659D7-987B-4246-B852-2F134B9F2E72}" vid="{5FDBAE06-9E2A-4158-8A87-61D560EDCBE1}"/>
    </a:ext>
  </a:extLst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AASS-cvicenia-fe</Template>
  <TotalTime>32865</TotalTime>
  <Words>1746</Words>
  <Application>Microsoft Office PowerPoint</Application>
  <PresentationFormat>Widescreen</PresentationFormat>
  <Paragraphs>268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Obsah</vt:lpstr>
      <vt:lpstr>Kapitoly</vt:lpstr>
      <vt:lpstr>Titulná strana</vt:lpstr>
      <vt:lpstr>MicroProfile a Quarkus</vt:lpstr>
      <vt:lpstr>Zadanie</vt:lpstr>
      <vt:lpstr>Príprava prostredia</vt:lpstr>
      <vt:lpstr>Kostra aplikácie </vt:lpstr>
      <vt:lpstr>Prvé spustenie</vt:lpstr>
      <vt:lpstr>Developer joy – Live Reload</vt:lpstr>
      <vt:lpstr>Developer joy – Continuos testing</vt:lpstr>
      <vt:lpstr>fee-service – model (1)</vt:lpstr>
      <vt:lpstr>fee-service – model (2)</vt:lpstr>
      <vt:lpstr>fee-service – repository</vt:lpstr>
      <vt:lpstr>fee-service – backend interface</vt:lpstr>
      <vt:lpstr>fee-service – backend bean (1)</vt:lpstr>
      <vt:lpstr>fee-service – backend bean (2)</vt:lpstr>
      <vt:lpstr>fee-service – REST</vt:lpstr>
      <vt:lpstr>fee-service – JUnit test</vt:lpstr>
      <vt:lpstr>fee-service – Integračný test</vt:lpstr>
      <vt:lpstr>fee-service – Config</vt:lpstr>
      <vt:lpstr>fee-service – OpenApi</vt:lpstr>
      <vt:lpstr>fee-service – Security</vt:lpstr>
      <vt:lpstr>fee-service – Health</vt:lpstr>
      <vt:lpstr>fee-service – Metrics</vt:lpstr>
      <vt:lpstr>fee-service – bonus</vt:lpstr>
    </vt:vector>
  </TitlesOfParts>
  <Company>Softec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Aplikačné architektúry softvérových systémov</dc:title>
  <dc:subject>V13</dc:subject>
  <dc:creator>Marák Juraj</dc:creator>
  <cp:lastModifiedBy>Jankovič Jaroslav</cp:lastModifiedBy>
  <cp:revision>901</cp:revision>
  <cp:lastPrinted>2015-10-19T12:51:35Z</cp:lastPrinted>
  <dcterms:created xsi:type="dcterms:W3CDTF">2019-03-07T11:48:39Z</dcterms:created>
  <dcterms:modified xsi:type="dcterms:W3CDTF">2023-03-21T08:15:11Z</dcterms:modified>
  <cp:category>Integrovaný systém manažérstva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3.2.0</vt:lpwstr>
  </property>
</Properties>
</file>