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Lst>
  <p:sldSz cy="5143500" cx="9144000"/>
  <p:notesSz cx="6858000" cy="9144000"/>
  <p:embeddedFontLst>
    <p:embeddedFont>
      <p:font typeface="Economica"/>
      <p:regular r:id="rId107"/>
      <p:bold r:id="rId108"/>
      <p:italic r:id="rId109"/>
      <p:boldItalic r:id="rId110"/>
    </p:embeddedFont>
    <p:embeddedFont>
      <p:font typeface="Roboto"/>
      <p:regular r:id="rId111"/>
      <p:bold r:id="rId112"/>
      <p:italic r:id="rId113"/>
      <p:boldItalic r:id="rId114"/>
    </p:embeddedFont>
    <p:embeddedFont>
      <p:font typeface="Merriweather"/>
      <p:regular r:id="rId115"/>
      <p:bold r:id="rId116"/>
      <p:italic r:id="rId117"/>
      <p:boldItalic r:id="rId118"/>
    </p:embeddedFont>
    <p:embeddedFont>
      <p:font typeface="Open Sans"/>
      <p:regular r:id="rId119"/>
      <p:bold r:id="rId120"/>
      <p:italic r:id="rId121"/>
      <p:boldItalic r:id="rId1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font" Target="fonts/Economica-regular.fntdata"/><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font" Target="fonts/Economica-italic.fntdata"/><Relationship Id="rId108" Type="http://schemas.openxmlformats.org/officeDocument/2006/relationships/font" Target="fonts/Economica-bold.fntdata"/><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121" Type="http://schemas.openxmlformats.org/officeDocument/2006/relationships/font" Target="fonts/OpenSans-italic.fntdata"/><Relationship Id="rId25" Type="http://schemas.openxmlformats.org/officeDocument/2006/relationships/slide" Target="slides/slide18.xml"/><Relationship Id="rId120" Type="http://schemas.openxmlformats.org/officeDocument/2006/relationships/font" Target="fonts/OpenSans-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22" Type="http://schemas.openxmlformats.org/officeDocument/2006/relationships/font" Target="fonts/OpenSans-boldItalic.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Merriweather-boldItalic.fntdata"/><Relationship Id="rId117" Type="http://schemas.openxmlformats.org/officeDocument/2006/relationships/font" Target="fonts/Merriweather-italic.fntdata"/><Relationship Id="rId116" Type="http://schemas.openxmlformats.org/officeDocument/2006/relationships/font" Target="fonts/Merriweather-bold.fntdata"/><Relationship Id="rId115" Type="http://schemas.openxmlformats.org/officeDocument/2006/relationships/font" Target="fonts/Merriweather-regular.fntdata"/><Relationship Id="rId119" Type="http://schemas.openxmlformats.org/officeDocument/2006/relationships/font" Target="fonts/OpenSans-regular.fntdata"/><Relationship Id="rId15" Type="http://schemas.openxmlformats.org/officeDocument/2006/relationships/slide" Target="slides/slide8.xml"/><Relationship Id="rId110" Type="http://schemas.openxmlformats.org/officeDocument/2006/relationships/font" Target="fonts/Economica-boldItalic.fntdata"/><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font" Target="fonts/Roboto-boldItalic.fntdata"/><Relationship Id="rId18" Type="http://schemas.openxmlformats.org/officeDocument/2006/relationships/slide" Target="slides/slide11.xml"/><Relationship Id="rId113" Type="http://schemas.openxmlformats.org/officeDocument/2006/relationships/font" Target="fonts/Roboto-italic.fntdata"/><Relationship Id="rId112" Type="http://schemas.openxmlformats.org/officeDocument/2006/relationships/font" Target="fonts/Roboto-bold.fntdata"/><Relationship Id="rId111" Type="http://schemas.openxmlformats.org/officeDocument/2006/relationships/font" Target="fonts/Roboto-regular.fntdata"/><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8c58790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8c58790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8c587902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8c587902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8c587902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8c587902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8c587902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8c587902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8c587902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8c587902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8c587902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8c587902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8c587902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8c587902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8c587902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8c587902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8c587902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8c587902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8c587902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8c587902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8c587902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8c587902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8c58790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8c58790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8c587902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8c587902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8c587902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8c587902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8c587902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8c587902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8c587902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8c587902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8c587902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8c587902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8c587902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8c587902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8c587902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8c587902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8c587902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8c587902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8c587902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8c587902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8c587902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8c587902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8c587902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8c587902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8c587902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8c587902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8c587902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8c587902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8c587902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8c587902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8c587902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8c587902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8c587902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8c587902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8c587902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8c587902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8c5879021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8c5879021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8d15e08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8d15e08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6c404a8c9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6c404a8c9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6c404a8c9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6c404a8c9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8c587902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8c587902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6c404a8c9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6c404a8c9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6c404a8c9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6c404a8c9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6c404a8c9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6c404a8c9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56c404a8c9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6c404a8c9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6c404a8c9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6c404a8c9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6c404a8c9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6c404a8c9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6c404a8c9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6c404a8c9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6c404a8c9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6c404a8c9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56c404a8c9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56c404a8c9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6c404a8c9_3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6c404a8c9_3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8c587902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8c587902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56c404a8c9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56c404a8c9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56c404a8c9_3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6c404a8c9_3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6c404a8c9_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6c404a8c9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56c404a8c9_3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56c404a8c9_3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56c404a8c9_3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56c404a8c9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56c404a8c9_3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56c404a8c9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56c404a8c9_3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56c404a8c9_3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56c404a8c9_3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56c404a8c9_3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56c404a8c9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6c404a8c9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56c404a8c9_3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56c404a8c9_3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8c587902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8c587902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56c404a8c9_3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56c404a8c9_3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56c404a8c9_3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56c404a8c9_3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56c404a8c9_3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56c404a8c9_3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6c404a8c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6c404a8c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56c404a8c9_4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56c404a8c9_4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56c404a8c9_4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6c404a8c9_4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56c404a8c9_4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6c404a8c9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222222"/>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6c404a8c9_4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6c404a8c9_4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56c404a8c9_4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56c404a8c9_4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56c404a8c9_4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56c404a8c9_4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8c587902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8c587902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56c404a8c9_4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56c404a8c9_4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56c404a8c9_4_1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56c404a8c9_4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56c404a8c9_4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56c404a8c9_4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56c404a8c9_4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56c404a8c9_4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56c404a8c9_4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56c404a8c9_4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56c404a8c9_4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56c404a8c9_4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56c404a8c9_4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56c404a8c9_4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56c404a8c9_4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56c404a8c9_4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56c404a8c9_4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56c404a8c9_4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56c404a8c9_4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56c404a8c9_4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8c587902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8c587902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56c404a8c9_4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56c404a8c9_4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56c404a8c9_4_2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56c404a8c9_4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56c404a8c9_4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56c404a8c9_4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56c404a8c9_4_2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56c404a8c9_4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g56c404a8c9_4_2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56c404a8c9_4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56c404a8c9_4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56c404a8c9_4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56c404a8c9_4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56c404a8c9_4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g56c404a8c9_4_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56c404a8c9_4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g56c404a8c9_4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56c404a8c9_4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56c404a8c9_4_2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56c404a8c9_4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8c587902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8c587902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56c404a8c9_4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56c404a8c9_4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56c404a8c9_4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56c404a8c9_4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56c404a8c9_4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56c404a8c9_4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56c404a8c9_4_2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56c404a8c9_4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56c404a8c9_4_2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56c404a8c9_4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56c404a8c9_4_2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56c404a8c9_4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56c404a8c9_4_2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56c404a8c9_4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56c404a8c9_4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56c404a8c9_4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g56c404a8c9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56c404a8c9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g56c404a8c9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56c404a8c9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107" name="Shape 107"/>
        <p:cNvGrpSpPr/>
        <p:nvPr/>
      </p:nvGrpSpPr>
      <p:grpSpPr>
        <a:xfrm>
          <a:off x="0" y="0"/>
          <a:ext cx="0" cy="0"/>
          <a:chOff x="0" y="0"/>
          <a:chExt cx="0" cy="0"/>
        </a:xfrm>
      </p:grpSpPr>
      <p:sp>
        <p:nvSpPr>
          <p:cNvPr id="108" name="Google Shape;108;p26"/>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09" name="Google Shape;109;p26"/>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0" name="Google Shape;110;p26"/>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11" name="Google Shape;11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12" name="Shape 112"/>
        <p:cNvGrpSpPr/>
        <p:nvPr/>
      </p:nvGrpSpPr>
      <p:grpSpPr>
        <a:xfrm>
          <a:off x="0" y="0"/>
          <a:ext cx="0" cy="0"/>
          <a:chOff x="0" y="0"/>
          <a:chExt cx="0" cy="0"/>
        </a:xfrm>
      </p:grpSpPr>
      <p:sp>
        <p:nvSpPr>
          <p:cNvPr id="113" name="Google Shape;113;p2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4" name="Google Shape;114;p2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15" name="Google Shape;115;p2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6" name="Google Shape;11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7" name="Shape 117"/>
        <p:cNvGrpSpPr/>
        <p:nvPr/>
      </p:nvGrpSpPr>
      <p:grpSpPr>
        <a:xfrm>
          <a:off x="0" y="0"/>
          <a:ext cx="0" cy="0"/>
          <a:chOff x="0" y="0"/>
          <a:chExt cx="0" cy="0"/>
        </a:xfrm>
      </p:grpSpPr>
      <p:sp>
        <p:nvSpPr>
          <p:cNvPr id="118" name="Google Shape;118;p28"/>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20" name="Google Shape;120;p2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21" name="Google Shape;121;p28"/>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2" name="Google Shape;122;p28"/>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3" name="Google Shape;12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24" name="Shape 124"/>
        <p:cNvGrpSpPr/>
        <p:nvPr/>
      </p:nvGrpSpPr>
      <p:grpSpPr>
        <a:xfrm>
          <a:off x="0" y="0"/>
          <a:ext cx="0" cy="0"/>
          <a:chOff x="0" y="0"/>
          <a:chExt cx="0" cy="0"/>
        </a:xfrm>
      </p:grpSpPr>
      <p:sp>
        <p:nvSpPr>
          <p:cNvPr id="125" name="Google Shape;125;p2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9"/>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7" name="Google Shape;127;p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8" name="Google Shape;128;p29"/>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9" name="Google Shape;12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0" name="Shape 130"/>
        <p:cNvGrpSpPr/>
        <p:nvPr/>
      </p:nvGrpSpPr>
      <p:grpSpPr>
        <a:xfrm>
          <a:off x="0" y="0"/>
          <a:ext cx="0" cy="0"/>
          <a:chOff x="0" y="0"/>
          <a:chExt cx="0" cy="0"/>
        </a:xfrm>
      </p:grpSpPr>
      <p:sp>
        <p:nvSpPr>
          <p:cNvPr id="131" name="Google Shape;131;p3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0"/>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3" name="Google Shape;13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4" name="Shape 134"/>
        <p:cNvGrpSpPr/>
        <p:nvPr/>
      </p:nvGrpSpPr>
      <p:grpSpPr>
        <a:xfrm>
          <a:off x="0" y="0"/>
          <a:ext cx="0" cy="0"/>
          <a:chOff x="0" y="0"/>
          <a:chExt cx="0" cy="0"/>
        </a:xfrm>
      </p:grpSpPr>
      <p:sp>
        <p:nvSpPr>
          <p:cNvPr id="135" name="Google Shape;135;p31"/>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1"/>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7" name="Google Shape;137;p31"/>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138" name="Google Shape;13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39" name="Shape 139"/>
        <p:cNvGrpSpPr/>
        <p:nvPr/>
      </p:nvGrpSpPr>
      <p:grpSpPr>
        <a:xfrm>
          <a:off x="0" y="0"/>
          <a:ext cx="0" cy="0"/>
          <a:chOff x="0" y="0"/>
          <a:chExt cx="0" cy="0"/>
        </a:xfrm>
      </p:grpSpPr>
      <p:sp>
        <p:nvSpPr>
          <p:cNvPr id="140" name="Google Shape;140;p3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41" name="Google Shape;141;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2" name="Shape 142"/>
        <p:cNvGrpSpPr/>
        <p:nvPr/>
      </p:nvGrpSpPr>
      <p:grpSpPr>
        <a:xfrm>
          <a:off x="0" y="0"/>
          <a:ext cx="0" cy="0"/>
          <a:chOff x="0" y="0"/>
          <a:chExt cx="0" cy="0"/>
        </a:xfrm>
      </p:grpSpPr>
      <p:sp>
        <p:nvSpPr>
          <p:cNvPr id="143" name="Google Shape;143;p3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3"/>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5" name="Google Shape;145;p33"/>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46" name="Google Shape;146;p33"/>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8" name="Shape 148"/>
        <p:cNvGrpSpPr/>
        <p:nvPr/>
      </p:nvGrpSpPr>
      <p:grpSpPr>
        <a:xfrm>
          <a:off x="0" y="0"/>
          <a:ext cx="0" cy="0"/>
          <a:chOff x="0" y="0"/>
          <a:chExt cx="0" cy="0"/>
        </a:xfrm>
      </p:grpSpPr>
      <p:sp>
        <p:nvSpPr>
          <p:cNvPr id="149" name="Google Shape;149;p34"/>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4"/>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51" name="Google Shape;151;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52" name="Shape 152"/>
        <p:cNvGrpSpPr/>
        <p:nvPr/>
      </p:nvGrpSpPr>
      <p:grpSpPr>
        <a:xfrm>
          <a:off x="0" y="0"/>
          <a:ext cx="0" cy="0"/>
          <a:chOff x="0" y="0"/>
          <a:chExt cx="0" cy="0"/>
        </a:xfrm>
      </p:grpSpPr>
      <p:sp>
        <p:nvSpPr>
          <p:cNvPr id="153" name="Google Shape;153;p3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54" name="Google Shape;154;p35"/>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155" name="Google Shape;15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6" name="Shape 156"/>
        <p:cNvGrpSpPr/>
        <p:nvPr/>
      </p:nvGrpSpPr>
      <p:grpSpPr>
        <a:xfrm>
          <a:off x="0" y="0"/>
          <a:ext cx="0" cy="0"/>
          <a:chOff x="0" y="0"/>
          <a:chExt cx="0" cy="0"/>
        </a:xfrm>
      </p:grpSpPr>
      <p:sp>
        <p:nvSpPr>
          <p:cNvPr id="157" name="Google Shape;15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103" name="Shape 103"/>
        <p:cNvGrpSpPr/>
        <p:nvPr/>
      </p:nvGrpSpPr>
      <p:grpSpPr>
        <a:xfrm>
          <a:off x="0" y="0"/>
          <a:ext cx="0" cy="0"/>
          <a:chOff x="0" y="0"/>
          <a:chExt cx="0" cy="0"/>
        </a:xfrm>
      </p:grpSpPr>
      <p:sp>
        <p:nvSpPr>
          <p:cNvPr id="104" name="Google Shape;104;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105" name="Google Shape;105;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106" name="Google Shape;10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7.xml"/><Relationship Id="rId3" Type="http://schemas.openxmlformats.org/officeDocument/2006/relationships/image" Target="../media/image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8.xml"/><Relationship Id="rId3"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1.xml"/><Relationship Id="rId3" Type="http://schemas.openxmlformats.org/officeDocument/2006/relationships/image" Target="../media/image1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4.xml"/><Relationship Id="rId3" Type="http://schemas.openxmlformats.org/officeDocument/2006/relationships/image" Target="../media/image1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9.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1.xml"/><Relationship Id="rId3" Type="http://schemas.openxmlformats.org/officeDocument/2006/relationships/image" Target="../media/image1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2.xml"/><Relationship Id="rId3" Type="http://schemas.openxmlformats.org/officeDocument/2006/relationships/image" Target="../media/image1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8.xml"/><Relationship Id="rId3" Type="http://schemas.openxmlformats.org/officeDocument/2006/relationships/image" Target="../media/image1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4.xml"/><Relationship Id="rId3" Type="http://schemas.openxmlformats.org/officeDocument/2006/relationships/image" Target="../media/image1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6.xml"/><Relationship Id="rId3" Type="http://schemas.openxmlformats.org/officeDocument/2006/relationships/image" Target="../media/image1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7"/>
          <p:cNvSpPr txBox="1"/>
          <p:nvPr>
            <p:ph type="ctrTitle"/>
          </p:nvPr>
        </p:nvSpPr>
        <p:spPr>
          <a:xfrm>
            <a:off x="2492775" y="2712588"/>
            <a:ext cx="4307700" cy="81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RMHI </a:t>
            </a:r>
            <a:r>
              <a:rPr lang="en" sz="3600"/>
              <a:t>PALS</a:t>
            </a:r>
            <a:endParaRPr sz="3600"/>
          </a:p>
        </p:txBody>
      </p:sp>
      <p:sp>
        <p:nvSpPr>
          <p:cNvPr id="163" name="Google Shape;163;p37"/>
          <p:cNvSpPr txBox="1"/>
          <p:nvPr>
            <p:ph idx="1" type="subTitle"/>
          </p:nvPr>
        </p:nvSpPr>
        <p:spPr>
          <a:xfrm>
            <a:off x="2586525" y="3744625"/>
            <a:ext cx="41202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Friday </a:t>
            </a:r>
            <a:r>
              <a:rPr lang="en" sz="1600"/>
              <a:t>26th April 9am-12pm</a:t>
            </a:r>
            <a:endParaRPr sz="1600"/>
          </a:p>
        </p:txBody>
      </p:sp>
      <p:pic>
        <p:nvPicPr>
          <p:cNvPr id="164" name="Google Shape;164;p37"/>
          <p:cNvPicPr preferRelativeResize="0"/>
          <p:nvPr/>
        </p:nvPicPr>
        <p:blipFill>
          <a:blip r:embed="rId3">
            <a:alphaModFix/>
          </a:blip>
          <a:stretch>
            <a:fillRect/>
          </a:stretch>
        </p:blipFill>
        <p:spPr>
          <a:xfrm>
            <a:off x="3771150" y="1037325"/>
            <a:ext cx="1601707" cy="153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Popu Paras and Sample Stats</a:t>
            </a:r>
            <a:endParaRPr/>
          </a:p>
        </p:txBody>
      </p:sp>
      <p:sp>
        <p:nvSpPr>
          <p:cNvPr id="221" name="Google Shape;221;p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Similarities:</a:t>
            </a:r>
            <a:endParaRPr/>
          </a:p>
          <a:p>
            <a:pPr indent="-342900" lvl="0" marL="457200" rtl="0" algn="l">
              <a:spcBef>
                <a:spcPts val="1600"/>
              </a:spcBef>
              <a:spcAft>
                <a:spcPts val="0"/>
              </a:spcAft>
              <a:buSzPts val="1800"/>
              <a:buChar char="●"/>
            </a:pPr>
            <a:r>
              <a:rPr lang="en"/>
              <a:t>Numeric representation of summary characteristics</a:t>
            </a:r>
            <a:endParaRPr/>
          </a:p>
          <a:p>
            <a:pPr indent="0" lvl="0" marL="0" rtl="0" algn="l">
              <a:spcBef>
                <a:spcPts val="1600"/>
              </a:spcBef>
              <a:spcAft>
                <a:spcPts val="0"/>
              </a:spcAft>
              <a:buNone/>
            </a:pPr>
            <a:r>
              <a:rPr lang="en"/>
              <a:t>Differences:</a:t>
            </a:r>
            <a:endParaRPr/>
          </a:p>
          <a:p>
            <a:pPr indent="-342900" lvl="0" marL="457200" rtl="0" algn="l">
              <a:spcBef>
                <a:spcPts val="1600"/>
              </a:spcBef>
              <a:spcAft>
                <a:spcPts val="0"/>
              </a:spcAft>
              <a:buSzPts val="1800"/>
              <a:buChar char="●"/>
            </a:pPr>
            <a:r>
              <a:rPr lang="en"/>
              <a:t>Multiple sample statistics (multiple random samples)</a:t>
            </a:r>
            <a:endParaRPr/>
          </a:p>
          <a:p>
            <a:pPr indent="-342900" lvl="0" marL="457200" rtl="0" algn="l">
              <a:spcBef>
                <a:spcPts val="0"/>
              </a:spcBef>
              <a:spcAft>
                <a:spcPts val="0"/>
              </a:spcAft>
              <a:buSzPts val="1800"/>
              <a:buChar char="●"/>
            </a:pPr>
            <a:r>
              <a:rPr lang="en"/>
              <a:t>A single theorised population parameter.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Random Variables</a:t>
            </a:r>
            <a:endParaRPr/>
          </a:p>
        </p:txBody>
      </p:sp>
      <p:sp>
        <p:nvSpPr>
          <p:cNvPr id="227" name="Google Shape;227;p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variable consisting of the set of all possible outcomes defined by one or more population parameters. </a:t>
            </a:r>
            <a:endParaRPr/>
          </a:p>
          <a:p>
            <a:pPr indent="0" lvl="0" marL="0" rtl="0" algn="l">
              <a:spcBef>
                <a:spcPts val="1600"/>
              </a:spcBef>
              <a:spcAft>
                <a:spcPts val="0"/>
              </a:spcAft>
              <a:buNone/>
            </a:pPr>
            <a:r>
              <a:rPr lang="en"/>
              <a:t>I understand RVs to be the perpetually </a:t>
            </a:r>
            <a:r>
              <a:rPr lang="en"/>
              <a:t>unknowable</a:t>
            </a:r>
            <a:r>
              <a:rPr lang="en"/>
              <a:t> variable defined by the existing parameters of the natural world. </a:t>
            </a:r>
            <a:endParaRPr/>
          </a:p>
          <a:p>
            <a:pPr indent="0" lvl="0" marL="0" rtl="0" algn="l">
              <a:spcBef>
                <a:spcPts val="1600"/>
              </a:spcBef>
              <a:spcAft>
                <a:spcPts val="1600"/>
              </a:spcAft>
              <a:buNone/>
            </a:pPr>
            <a:r>
              <a:rPr lang="en"/>
              <a:t>If it’s easier to grasp as an infinite set ranging from infinity to negative infinity- that may be correct in some situations.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Random Variables</a:t>
            </a:r>
            <a:endParaRPr/>
          </a:p>
        </p:txBody>
      </p:sp>
      <p:sp>
        <p:nvSpPr>
          <p:cNvPr id="233" name="Google Shape;233;p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do know is that they come in two flavours:</a:t>
            </a:r>
            <a:endParaRPr/>
          </a:p>
          <a:p>
            <a:pPr indent="-342900" lvl="0" marL="457200" rtl="0" algn="l">
              <a:spcBef>
                <a:spcPts val="1600"/>
              </a:spcBef>
              <a:spcAft>
                <a:spcPts val="0"/>
              </a:spcAft>
              <a:buSzPts val="1800"/>
              <a:buAutoNum type="alphaLcParenR"/>
            </a:pPr>
            <a:r>
              <a:rPr lang="en"/>
              <a:t>Continuous (e.g. height, temperature, etc.) If naturally occurring decimals make sense- it’s a continuous variable (13.4 cm, 34.2 </a:t>
            </a:r>
            <a:r>
              <a:rPr lang="en"/>
              <a:t>celsius</a:t>
            </a:r>
            <a:r>
              <a:rPr lang="en"/>
              <a:t>)</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AutoNum type="alphaLcParenR"/>
            </a:pPr>
            <a:r>
              <a:rPr lang="en"/>
              <a:t>Discrete (or Factor in R) (e.g. measure responses, no. of errors made, etc.) Ones where naturally occurring decimals make no sense. </a:t>
            </a:r>
            <a:endParaRPr/>
          </a:p>
          <a:p>
            <a:pPr indent="0" lvl="0" marL="0" rtl="0" algn="l">
              <a:spcBef>
                <a:spcPts val="1600"/>
              </a:spcBef>
              <a:spcAft>
                <a:spcPts val="1600"/>
              </a:spcAft>
              <a:buNone/>
            </a:pPr>
            <a:r>
              <a:rPr lang="en"/>
              <a:t>What matters is that we know these numbers behave differently- don’t take continuous variables to be discrete and vice versa.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Sidebar: Statistical framework</a:t>
            </a:r>
            <a:endParaRPr/>
          </a:p>
        </p:txBody>
      </p:sp>
      <p:sp>
        <p:nvSpPr>
          <p:cNvPr id="239" name="Google Shape;239;p4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notions of probability we’re working with belongs to the Frequentist framework, where probability is considered ‘in the long run’.</a:t>
            </a:r>
            <a:endParaRPr/>
          </a:p>
          <a:p>
            <a:pPr indent="0" lvl="0" marL="0" rtl="0" algn="l">
              <a:spcBef>
                <a:spcPts val="1600"/>
              </a:spcBef>
              <a:spcAft>
                <a:spcPts val="1600"/>
              </a:spcAft>
              <a:buNone/>
            </a:pPr>
            <a:r>
              <a:rPr lang="en"/>
              <a:t>We do not go into the Bayesian framework where probability is updated.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Distributions</a:t>
            </a:r>
            <a:endParaRPr/>
          </a:p>
        </p:txBody>
      </p:sp>
      <p:sp>
        <p:nvSpPr>
          <p:cNvPr id="245" name="Google Shape;245;p5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set of different numerical values defined by summary characteristics.</a:t>
            </a:r>
            <a:endParaRPr/>
          </a:p>
          <a:p>
            <a:pPr indent="0" lvl="0" marL="0" rtl="0" algn="l">
              <a:spcBef>
                <a:spcPts val="1600"/>
              </a:spcBef>
              <a:spcAft>
                <a:spcPts val="0"/>
              </a:spcAft>
              <a:buNone/>
            </a:pPr>
            <a:r>
              <a:rPr lang="en"/>
              <a:t>Different distributions:</a:t>
            </a:r>
            <a:endParaRPr/>
          </a:p>
          <a:p>
            <a:pPr indent="-342900" lvl="0" marL="457200" rtl="0" algn="l">
              <a:spcBef>
                <a:spcPts val="1600"/>
              </a:spcBef>
              <a:spcAft>
                <a:spcPts val="0"/>
              </a:spcAft>
              <a:buSzPts val="1800"/>
              <a:buAutoNum type="alphaLcParenR"/>
            </a:pPr>
            <a:r>
              <a:rPr lang="en"/>
              <a:t>Sample distribution: the set of different scores collected,</a:t>
            </a:r>
            <a:endParaRPr/>
          </a:p>
          <a:p>
            <a:pPr indent="-342900" lvl="0" marL="457200" rtl="0" algn="l">
              <a:spcBef>
                <a:spcPts val="0"/>
              </a:spcBef>
              <a:spcAft>
                <a:spcPts val="0"/>
              </a:spcAft>
              <a:buSzPts val="1800"/>
              <a:buAutoNum type="alphaLcParenR"/>
            </a:pPr>
            <a:r>
              <a:rPr lang="en"/>
              <a:t>Population distribution: the hypothetical distribution of all scores,</a:t>
            </a:r>
            <a:endParaRPr/>
          </a:p>
          <a:p>
            <a:pPr indent="-342900" lvl="0" marL="457200" rtl="0" algn="l">
              <a:spcBef>
                <a:spcPts val="0"/>
              </a:spcBef>
              <a:spcAft>
                <a:spcPts val="0"/>
              </a:spcAft>
              <a:buSzPts val="1800"/>
              <a:buAutoNum type="alphaLcParenR"/>
            </a:pPr>
            <a:r>
              <a:rPr lang="en"/>
              <a:t>Mathematical probability distribution: theoretical distributions that are defined by population parameters,</a:t>
            </a:r>
            <a:endParaRPr/>
          </a:p>
          <a:p>
            <a:pPr indent="-342900" lvl="0" marL="457200" rtl="0" algn="l">
              <a:spcBef>
                <a:spcPts val="0"/>
              </a:spcBef>
              <a:spcAft>
                <a:spcPts val="0"/>
              </a:spcAft>
              <a:buSzPts val="1800"/>
              <a:buAutoNum type="alphaLcParenR"/>
            </a:pPr>
            <a:r>
              <a:rPr lang="en"/>
              <a:t>Sampling distribution: distributions of sample statistics (one meta-level up).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Distributions</a:t>
            </a:r>
            <a:endParaRPr/>
          </a:p>
        </p:txBody>
      </p:sp>
      <p:sp>
        <p:nvSpPr>
          <p:cNvPr id="251" name="Google Shape;251;p5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two refer to distributions of a single data entries. </a:t>
            </a:r>
            <a:endParaRPr/>
          </a:p>
          <a:p>
            <a:pPr indent="0" lvl="0" marL="0" rtl="0" algn="l">
              <a:spcBef>
                <a:spcPts val="1600"/>
              </a:spcBef>
              <a:spcAft>
                <a:spcPts val="0"/>
              </a:spcAft>
              <a:buNone/>
            </a:pPr>
            <a:r>
              <a:rPr lang="en"/>
              <a:t>The other two are a little different-</a:t>
            </a:r>
            <a:endParaRPr/>
          </a:p>
          <a:p>
            <a:pPr indent="0" lvl="0" marL="0" rtl="0" algn="l">
              <a:spcBef>
                <a:spcPts val="1600"/>
              </a:spcBef>
              <a:spcAft>
                <a:spcPts val="0"/>
              </a:spcAft>
              <a:buNone/>
            </a:pPr>
            <a:r>
              <a:rPr lang="en"/>
              <a:t>We know that there can be multiple sample statistics, but only one population parameter.</a:t>
            </a:r>
            <a:endParaRPr/>
          </a:p>
          <a:p>
            <a:pPr indent="0" lvl="0" marL="0" rtl="0" algn="l">
              <a:spcBef>
                <a:spcPts val="1600"/>
              </a:spcBef>
              <a:spcAft>
                <a:spcPts val="0"/>
              </a:spcAft>
              <a:buNone/>
            </a:pPr>
            <a:r>
              <a:rPr lang="en"/>
              <a:t>This means that sample stats have a distribution of their own- they behave like random variables themselves!</a:t>
            </a:r>
            <a:endParaRPr/>
          </a:p>
          <a:p>
            <a:pPr indent="0" lvl="0" marL="0" rtl="0" algn="l">
              <a:spcBef>
                <a:spcPts val="1600"/>
              </a:spcBef>
              <a:spcAft>
                <a:spcPts val="0"/>
              </a:spcAft>
              <a:buClr>
                <a:schemeClr val="dk1"/>
              </a:buClr>
              <a:buSzPts val="1100"/>
              <a:buFont typeface="Arial"/>
              <a:buNone/>
            </a:pPr>
            <a:r>
              <a:rPr lang="en"/>
              <a:t>Neat applet: http://onlinestatbook.com/stat_sim/sampling_dist/</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Describing Distributions</a:t>
            </a:r>
            <a:endParaRPr/>
          </a:p>
        </p:txBody>
      </p:sp>
      <p:sp>
        <p:nvSpPr>
          <p:cNvPr id="257" name="Google Shape;257;p5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to look out for:</a:t>
            </a:r>
            <a:endParaRPr/>
          </a:p>
          <a:p>
            <a:pPr indent="-342900" lvl="0" marL="457200" rtl="0" algn="l">
              <a:spcBef>
                <a:spcPts val="1600"/>
              </a:spcBef>
              <a:spcAft>
                <a:spcPts val="0"/>
              </a:spcAft>
              <a:buSzPts val="1800"/>
              <a:buAutoNum type="alphaLcParenR"/>
            </a:pPr>
            <a:r>
              <a:rPr lang="en"/>
              <a:t>Shape: +ve skew (right skew), -ve skew (left skew), bell-shaped, symmetric</a:t>
            </a:r>
            <a:endParaRPr/>
          </a:p>
          <a:p>
            <a:pPr indent="-342900" lvl="0" marL="457200" rtl="0" algn="l">
              <a:spcBef>
                <a:spcPts val="0"/>
              </a:spcBef>
              <a:spcAft>
                <a:spcPts val="0"/>
              </a:spcAft>
              <a:buSzPts val="1800"/>
              <a:buAutoNum type="alphaLcParenR"/>
            </a:pPr>
            <a:r>
              <a:rPr lang="en"/>
              <a:t>Centre: typically mean, median for skewed data, mode for ordinal/nominal data, etc.</a:t>
            </a:r>
            <a:endParaRPr/>
          </a:p>
          <a:p>
            <a:pPr indent="-342900" lvl="0" marL="457200" rtl="0" algn="l">
              <a:spcBef>
                <a:spcPts val="0"/>
              </a:spcBef>
              <a:spcAft>
                <a:spcPts val="0"/>
              </a:spcAft>
              <a:buSzPts val="1800"/>
              <a:buAutoNum type="alphaLcParenR"/>
            </a:pPr>
            <a:r>
              <a:rPr lang="en"/>
              <a:t>Spread: SD, IQR</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Sidebar: Standard Error</a:t>
            </a:r>
            <a:endParaRPr/>
          </a:p>
        </p:txBody>
      </p:sp>
      <p:sp>
        <p:nvSpPr>
          <p:cNvPr id="263" name="Google Shape;263;p5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standard deviation of a sampling distribution is called a standard error- why?</a:t>
            </a:r>
            <a:endParaRPr/>
          </a:p>
          <a:p>
            <a:pPr indent="0" lvl="0" marL="0" rtl="0" algn="l">
              <a:spcBef>
                <a:spcPts val="1600"/>
              </a:spcBef>
              <a:spcAft>
                <a:spcPts val="0"/>
              </a:spcAft>
              <a:buClr>
                <a:schemeClr val="dk1"/>
              </a:buClr>
              <a:buSzPts val="1100"/>
              <a:buFont typeface="Arial"/>
              <a:buNone/>
            </a:pPr>
            <a:r>
              <a:rPr lang="en"/>
              <a:t>A way to think about this is that a sampling distribution talks of the set of different statistics you can get, so the spread in that distribution is the typical amount the statistic is different by, i.e. the typical amount of error from your computed statistic.</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Sidebar: Observed Test Statistic</a:t>
            </a:r>
            <a:endParaRPr/>
          </a:p>
        </p:txBody>
      </p:sp>
      <p:sp>
        <p:nvSpPr>
          <p:cNvPr id="269" name="Google Shape;269;p5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application of the sampling distribution (I believe) is the calculation of the observed test statistic.</a:t>
            </a:r>
            <a:endParaRPr/>
          </a:p>
          <a:p>
            <a:pPr indent="0" lvl="0" marL="0" rtl="0" algn="l">
              <a:spcBef>
                <a:spcPts val="1600"/>
              </a:spcBef>
              <a:spcAft>
                <a:spcPts val="0"/>
              </a:spcAft>
              <a:buNone/>
            </a:pPr>
            <a:r>
              <a:rPr lang="en"/>
              <a:t>If you know what Z-scores are, you know what observed test statistics are.</a:t>
            </a:r>
            <a:endParaRPr/>
          </a:p>
          <a:p>
            <a:pPr indent="0" lvl="0" marL="0" rtl="0" algn="l">
              <a:spcBef>
                <a:spcPts val="1600"/>
              </a:spcBef>
              <a:spcAft>
                <a:spcPts val="0"/>
              </a:spcAft>
              <a:buNone/>
            </a:pPr>
            <a:r>
              <a:rPr lang="en"/>
              <a:t>This is your t-statistic, chi-square statistic, regression coefficient, etc.</a:t>
            </a:r>
            <a:endParaRPr/>
          </a:p>
          <a:p>
            <a:pPr indent="0" lvl="0" marL="0" rtl="0" algn="l">
              <a:spcBef>
                <a:spcPts val="1600"/>
              </a:spcBef>
              <a:spcAft>
                <a:spcPts val="1600"/>
              </a:spcAft>
              <a:buNone/>
            </a:pPr>
            <a:r>
              <a:rPr lang="en"/>
              <a:t>Corresponds with a p-value (more on that in a bit).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Theoretical Probability Distribution</a:t>
            </a:r>
            <a:endParaRPr/>
          </a:p>
        </p:txBody>
      </p:sp>
      <p:sp>
        <p:nvSpPr>
          <p:cNvPr id="275" name="Google Shape;275;p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 distributions are cool, but these are even cooler- because they exist by mathematical functions and don’t need an unfeasible amount of resources to make.</a:t>
            </a:r>
            <a:endParaRPr/>
          </a:p>
          <a:p>
            <a:pPr indent="0" lvl="0" marL="0" rtl="0" algn="l">
              <a:spcBef>
                <a:spcPts val="1600"/>
              </a:spcBef>
              <a:spcAft>
                <a:spcPts val="0"/>
              </a:spcAft>
              <a:buNone/>
            </a:pPr>
            <a:r>
              <a:rPr lang="en"/>
              <a:t>A standardised sampling distribution is equivalent to a theoretical probability distribution.</a:t>
            </a:r>
            <a:endParaRPr/>
          </a:p>
          <a:p>
            <a:pPr indent="0" lvl="0" marL="0" rtl="0" algn="l">
              <a:spcBef>
                <a:spcPts val="1600"/>
              </a:spcBef>
              <a:spcAft>
                <a:spcPts val="1600"/>
              </a:spcAft>
              <a:buNone/>
            </a:pPr>
            <a:r>
              <a:rPr lang="en"/>
              <a:t>As seen in the applet above, fitted normal curves are equivalent to sampling distributions- so we have the distributions that have the same properties as the sampling distributions without actually needing to construct them manually.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Disclaimer</a:t>
            </a:r>
            <a:endParaRPr/>
          </a:p>
        </p:txBody>
      </p:sp>
      <p:sp>
        <p:nvSpPr>
          <p:cNvPr id="170" name="Google Shape;170;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a:t>
            </a:r>
            <a:r>
              <a:rPr b="1" lang="en"/>
              <a:t>not</a:t>
            </a:r>
            <a:r>
              <a:rPr lang="en"/>
              <a:t> professionals.</a:t>
            </a:r>
            <a:endParaRPr/>
          </a:p>
          <a:p>
            <a:pPr indent="0" lvl="0" marL="0" rtl="0" algn="l">
              <a:spcBef>
                <a:spcPts val="1600"/>
              </a:spcBef>
              <a:spcAft>
                <a:spcPts val="0"/>
              </a:spcAft>
              <a:buNone/>
            </a:pPr>
            <a:r>
              <a:rPr lang="en"/>
              <a:t>We’re all students here so don’t just feel free to chime in every once in a while,</a:t>
            </a:r>
            <a:endParaRPr/>
          </a:p>
          <a:p>
            <a:pPr indent="0" lvl="0" marL="0" rtl="0" algn="l">
              <a:spcBef>
                <a:spcPts val="1600"/>
              </a:spcBef>
              <a:spcAft>
                <a:spcPts val="0"/>
              </a:spcAft>
              <a:buNone/>
            </a:pPr>
            <a:r>
              <a:rPr lang="en"/>
              <a:t>We’d go as far as to encourage you to criticise us as much as you can!</a:t>
            </a:r>
            <a:endParaRPr/>
          </a:p>
          <a:p>
            <a:pPr indent="0" lvl="0" marL="0" rtl="0" algn="l">
              <a:spcBef>
                <a:spcPts val="1600"/>
              </a:spcBef>
              <a:spcAft>
                <a:spcPts val="0"/>
              </a:spcAft>
              <a:buNone/>
            </a:pPr>
            <a:r>
              <a:rPr lang="en"/>
              <a:t>You’re all free to discuss with each other in groups if you’d prefer.</a:t>
            </a:r>
            <a:endParaRPr/>
          </a:p>
          <a:p>
            <a:pPr indent="0" lvl="0" marL="0" rtl="0" algn="l">
              <a:spcBef>
                <a:spcPts val="1600"/>
              </a:spcBef>
              <a:spcAft>
                <a:spcPts val="0"/>
              </a:spcAft>
              <a:buNone/>
            </a:pPr>
            <a:r>
              <a:rPr lang="en"/>
              <a:t>(No shouting or screaming though.)</a:t>
            </a:r>
            <a:endParaRPr/>
          </a:p>
          <a:p>
            <a:pPr indent="0" lvl="0" marL="0" rtl="0" algn="l">
              <a:spcBef>
                <a:spcPts val="1600"/>
              </a:spcBef>
              <a:spcAft>
                <a:spcPts val="0"/>
              </a:spcAft>
              <a:buNone/>
            </a:pPr>
            <a:r>
              <a:rPr lang="en"/>
              <a:t>And we would recommend having something to write on or type on open.</a:t>
            </a:r>
            <a:endParaRPr/>
          </a:p>
          <a:p>
            <a:pPr indent="0" lvl="0" marL="0" rtl="0" algn="l">
              <a:spcBef>
                <a:spcPts val="1600"/>
              </a:spcBef>
              <a:spcAft>
                <a:spcPts val="1600"/>
              </a:spcAft>
              <a:buNone/>
            </a:pPr>
            <a:r>
              <a:t/>
            </a:r>
            <a:endParaRPr/>
          </a:p>
        </p:txBody>
      </p:sp>
      <p:sp>
        <p:nvSpPr>
          <p:cNvPr id="171" name="Google Shape;17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Sidebar: Estimation</a:t>
            </a:r>
            <a:endParaRPr/>
          </a:p>
        </p:txBody>
      </p:sp>
      <p:sp>
        <p:nvSpPr>
          <p:cNvPr id="281" name="Google Shape;281;p5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sample stats to estimate popu paras. </a:t>
            </a:r>
            <a:endParaRPr/>
          </a:p>
          <a:p>
            <a:pPr indent="0" lvl="0" marL="0" rtl="0" algn="l">
              <a:spcBef>
                <a:spcPts val="1600"/>
              </a:spcBef>
              <a:spcAft>
                <a:spcPts val="0"/>
              </a:spcAft>
              <a:buNone/>
            </a:pPr>
            <a:r>
              <a:rPr lang="en"/>
              <a:t>Estimation is the process of calculating parameter values based on sample data- point estimation is for single values, interval estimation is for a range of values.</a:t>
            </a:r>
            <a:endParaRPr/>
          </a:p>
          <a:p>
            <a:pPr indent="0" lvl="0" marL="0" rtl="0" algn="l">
              <a:spcBef>
                <a:spcPts val="1600"/>
              </a:spcBef>
              <a:spcAft>
                <a:spcPts val="1600"/>
              </a:spcAft>
              <a:buNone/>
            </a:pPr>
            <a:r>
              <a:rPr lang="en"/>
              <a:t>Estimation is the process of using an estimator to produce an estimand.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Sidebar: Properties of Estimators</a:t>
            </a:r>
            <a:endParaRPr/>
          </a:p>
        </p:txBody>
      </p:sp>
      <p:sp>
        <p:nvSpPr>
          <p:cNvPr id="287" name="Google Shape;287;p5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LcParenR"/>
            </a:pPr>
            <a:r>
              <a:rPr lang="en" u="sng"/>
              <a:t>Unbiased</a:t>
            </a:r>
            <a:r>
              <a:rPr lang="en"/>
              <a:t>. The notion of bias is distance away from the real population parameter. So we want as unbiased of an estimate as possible.</a:t>
            </a:r>
            <a:endParaRPr/>
          </a:p>
          <a:p>
            <a:pPr indent="-342900" lvl="0" marL="457200" rtl="0" algn="l">
              <a:spcBef>
                <a:spcPts val="0"/>
              </a:spcBef>
              <a:spcAft>
                <a:spcPts val="0"/>
              </a:spcAft>
              <a:buSzPts val="1800"/>
              <a:buAutoNum type="alphaLcParenR"/>
            </a:pPr>
            <a:r>
              <a:rPr lang="en" u="sng"/>
              <a:t>Consistency</a:t>
            </a:r>
            <a:r>
              <a:rPr lang="en"/>
              <a:t>. If bias decreases as sample size increases, that estimator is considered to be consistent. So if we have a biased estimator, we’d like it to be consistent.</a:t>
            </a:r>
            <a:endParaRPr/>
          </a:p>
          <a:p>
            <a:pPr indent="-342900" lvl="0" marL="457200" rtl="0" algn="l">
              <a:spcBef>
                <a:spcPts val="0"/>
              </a:spcBef>
              <a:spcAft>
                <a:spcPts val="0"/>
              </a:spcAft>
              <a:buSzPts val="1800"/>
              <a:buAutoNum type="alphaLcParenR"/>
            </a:pPr>
            <a:r>
              <a:rPr lang="en" u="sng"/>
              <a:t>Efficient</a:t>
            </a:r>
            <a:r>
              <a:rPr lang="en"/>
              <a:t>. The smaller the standard error, the more efficient. If we encounter two estimators, we’d prefer the more efficient one (provided it isn’t biased and inconsistent)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NHST</a:t>
            </a:r>
            <a:endParaRPr/>
          </a:p>
        </p:txBody>
      </p:sp>
      <p:sp>
        <p:nvSpPr>
          <p:cNvPr id="293" name="Google Shape;293;p5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ol’ null hypothesis significance testing.</a:t>
            </a:r>
            <a:endParaRPr/>
          </a:p>
          <a:p>
            <a:pPr indent="0" lvl="0" marL="0" rtl="0" algn="l">
              <a:spcBef>
                <a:spcPts val="1600"/>
              </a:spcBef>
              <a:spcAft>
                <a:spcPts val="0"/>
              </a:spcAft>
              <a:buClr>
                <a:schemeClr val="dk1"/>
              </a:buClr>
              <a:buSzPts val="1100"/>
              <a:buFont typeface="Arial"/>
              <a:buNone/>
            </a:pPr>
            <a:r>
              <a:rPr lang="en"/>
              <a:t>Yes, I know there’s been less of an emphasis on constructing and interpreting p values, but I do think that knowledge on the p-value (and consequently how it can be manipulated and misinterpreted) is very important.</a:t>
            </a:r>
            <a:endParaRPr/>
          </a:p>
          <a:p>
            <a:pPr indent="0" lvl="0" marL="0" rtl="0" algn="l">
              <a:spcBef>
                <a:spcPts val="1600"/>
              </a:spcBef>
              <a:spcAft>
                <a:spcPts val="0"/>
              </a:spcAft>
              <a:buClr>
                <a:schemeClr val="dk1"/>
              </a:buClr>
              <a:buSzPts val="1100"/>
              <a:buFont typeface="Arial"/>
              <a:buNone/>
            </a:pPr>
            <a:r>
              <a:rPr lang="en"/>
              <a:t>So what’s a p-value? The p-value is a widely used statistical inference method to evaluate statistical hypotheses (e.g. null hypotheses). Note that statistical inference is different from scientific inference, scientific inference may involve statistical inference, but you cannot say that a statistical inference implies a scientific inference. No. The tools we use are not infallible and reflects the researcher’s intentions of inferring ideas from data.</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NHST</a:t>
            </a:r>
            <a:endParaRPr/>
          </a:p>
        </p:txBody>
      </p:sp>
      <p:sp>
        <p:nvSpPr>
          <p:cNvPr id="299" name="Google Shape;299;p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Set null and alternative hypotheses,</a:t>
            </a:r>
            <a:endParaRPr/>
          </a:p>
          <a:p>
            <a:pPr indent="0" lvl="0" marL="0" rtl="0" algn="l">
              <a:spcBef>
                <a:spcPts val="1600"/>
              </a:spcBef>
              <a:spcAft>
                <a:spcPts val="0"/>
              </a:spcAft>
              <a:buClr>
                <a:schemeClr val="dk1"/>
              </a:buClr>
              <a:buSzPts val="1100"/>
              <a:buFont typeface="Arial"/>
              <a:buNone/>
            </a:pPr>
            <a:r>
              <a:rPr lang="en"/>
              <a:t>Decide the alpha (typically .05 and consequently the critical test statistic(Tcrit)),</a:t>
            </a:r>
            <a:endParaRPr/>
          </a:p>
          <a:p>
            <a:pPr indent="0" lvl="0" marL="0" rtl="0" algn="l">
              <a:spcBef>
                <a:spcPts val="1600"/>
              </a:spcBef>
              <a:spcAft>
                <a:spcPts val="0"/>
              </a:spcAft>
              <a:buClr>
                <a:schemeClr val="dk1"/>
              </a:buClr>
              <a:buSzPts val="1100"/>
              <a:buFont typeface="Arial"/>
              <a:buNone/>
            </a:pPr>
            <a:r>
              <a:rPr lang="en"/>
              <a:t>Calculate the observed test statistic (Tobs) from relevant sample stats,</a:t>
            </a:r>
            <a:endParaRPr/>
          </a:p>
          <a:p>
            <a:pPr indent="0" lvl="0" marL="0" rtl="0" algn="l">
              <a:spcBef>
                <a:spcPts val="1600"/>
              </a:spcBef>
              <a:spcAft>
                <a:spcPts val="0"/>
              </a:spcAft>
              <a:buClr>
                <a:schemeClr val="dk1"/>
              </a:buClr>
              <a:buSzPts val="1100"/>
              <a:buFont typeface="Arial"/>
              <a:buNone/>
            </a:pPr>
            <a:r>
              <a:rPr lang="en"/>
              <a:t>Find the p-value corresponding to the Tobs of the data,</a:t>
            </a:r>
            <a:endParaRPr/>
          </a:p>
          <a:p>
            <a:pPr indent="0" lvl="0" marL="0" rtl="0" algn="l">
              <a:spcBef>
                <a:spcPts val="1600"/>
              </a:spcBef>
              <a:spcAft>
                <a:spcPts val="0"/>
              </a:spcAft>
              <a:buClr>
                <a:schemeClr val="dk1"/>
              </a:buClr>
              <a:buSzPts val="1100"/>
              <a:buFont typeface="Arial"/>
              <a:buNone/>
            </a:pPr>
            <a:r>
              <a:rPr lang="en"/>
              <a:t>If p &lt; alpha, reject (consequently if |Tobs| &gt; |Tcrit|, reject) otherwise, retain.</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Sidebar: p-value rant.</a:t>
            </a:r>
            <a:endParaRPr/>
          </a:p>
        </p:txBody>
      </p:sp>
      <p:sp>
        <p:nvSpPr>
          <p:cNvPr id="305" name="Google Shape;305;p6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t>The tobs (on both sides) represent the distance between the h0 and the tobs. In other words, the tobs is directly equivalent to the range of RV explained in the theoretical probability distribution (the p value). i.e. probability of less than 1 in a continuous dist = probability of 0 + -1 + -2 + … + -infinity</a:t>
            </a:r>
            <a:endParaRPr sz="1700"/>
          </a:p>
          <a:p>
            <a:pPr indent="0" lvl="0" marL="0" rtl="0" algn="l">
              <a:spcBef>
                <a:spcPts val="1600"/>
              </a:spcBef>
              <a:spcAft>
                <a:spcPts val="0"/>
              </a:spcAft>
              <a:buClr>
                <a:schemeClr val="dk1"/>
              </a:buClr>
              <a:buSzPts val="1100"/>
              <a:buFont typeface="Arial"/>
              <a:buNone/>
            </a:pPr>
            <a:r>
              <a:rPr lang="en" sz="1700"/>
              <a:t>P(Tobs|h0 is true) that is ALL p-value can say.</a:t>
            </a:r>
            <a:endParaRPr sz="1700"/>
          </a:p>
          <a:p>
            <a:pPr indent="0" lvl="0" marL="0" rtl="0" algn="l">
              <a:spcBef>
                <a:spcPts val="1600"/>
              </a:spcBef>
              <a:spcAft>
                <a:spcPts val="0"/>
              </a:spcAft>
              <a:buClr>
                <a:schemeClr val="dk1"/>
              </a:buClr>
              <a:buSzPts val="1100"/>
              <a:buFont typeface="Arial"/>
              <a:buNone/>
            </a:pPr>
            <a:r>
              <a:rPr lang="en" sz="1700"/>
              <a:t>The probability of observing your observed test statistic given that you assume the null to be true. That’s it.</a:t>
            </a:r>
            <a:endParaRPr sz="1700"/>
          </a:p>
          <a:p>
            <a:pPr indent="0" lvl="0" marL="0" rtl="0" algn="l">
              <a:spcBef>
                <a:spcPts val="1600"/>
              </a:spcBef>
              <a:spcAft>
                <a:spcPts val="0"/>
              </a:spcAft>
              <a:buClr>
                <a:schemeClr val="dk1"/>
              </a:buClr>
              <a:buSzPts val="1100"/>
              <a:buFont typeface="Arial"/>
              <a:buNone/>
            </a:pPr>
            <a:r>
              <a:rPr lang="en" sz="1700"/>
              <a:t>Why do we do this: to declare if something isn’t 0 = declaring that it’s SOMETHING.</a:t>
            </a:r>
            <a:endParaRPr sz="1700"/>
          </a:p>
          <a:p>
            <a:pPr indent="0" lvl="0" marL="0" rtl="0" algn="l">
              <a:spcBef>
                <a:spcPts val="1600"/>
              </a:spcBef>
              <a:spcAft>
                <a:spcPts val="0"/>
              </a:spcAft>
              <a:buClr>
                <a:schemeClr val="dk1"/>
              </a:buClr>
              <a:buSzPts val="1100"/>
              <a:buFont typeface="Arial"/>
              <a:buNone/>
            </a:pPr>
            <a:r>
              <a:rPr lang="en" sz="1700"/>
              <a:t>It’s kind of an upside-down inference. (blame Popper for this one)</a:t>
            </a:r>
            <a:endParaRPr sz="1700"/>
          </a:p>
          <a:p>
            <a:pPr indent="0" lvl="0" marL="0" rtl="0" algn="l">
              <a:spcBef>
                <a:spcPts val="1600"/>
              </a:spcBef>
              <a:spcAft>
                <a:spcPts val="1600"/>
              </a:spcAft>
              <a:buNone/>
            </a:pPr>
            <a:r>
              <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Sidebar: What the p-value is NOT.</a:t>
            </a:r>
            <a:endParaRPr/>
          </a:p>
        </p:txBody>
      </p:sp>
      <p:sp>
        <p:nvSpPr>
          <p:cNvPr id="311" name="Google Shape;311;p6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It’s NOT:</a:t>
            </a:r>
            <a:endParaRPr/>
          </a:p>
          <a:p>
            <a:pPr indent="0" lvl="0" marL="0" rtl="0" algn="l">
              <a:spcBef>
                <a:spcPts val="1600"/>
              </a:spcBef>
              <a:spcAft>
                <a:spcPts val="0"/>
              </a:spcAft>
              <a:buClr>
                <a:schemeClr val="dk1"/>
              </a:buClr>
              <a:buSzPts val="1100"/>
              <a:buFont typeface="Arial"/>
              <a:buNone/>
            </a:pPr>
            <a:r>
              <a:rPr lang="en"/>
              <a:t>The probability of the scientific hypothesis being true,</a:t>
            </a:r>
            <a:endParaRPr/>
          </a:p>
          <a:p>
            <a:pPr indent="0" lvl="0" marL="0" rtl="0" algn="l">
              <a:spcBef>
                <a:spcPts val="1600"/>
              </a:spcBef>
              <a:spcAft>
                <a:spcPts val="0"/>
              </a:spcAft>
              <a:buClr>
                <a:schemeClr val="dk1"/>
              </a:buClr>
              <a:buSzPts val="1100"/>
              <a:buFont typeface="Arial"/>
              <a:buNone/>
            </a:pPr>
            <a:r>
              <a:rPr lang="en"/>
              <a:t>The probability of your alternative statistical hypothesis being false,</a:t>
            </a:r>
            <a:endParaRPr/>
          </a:p>
          <a:p>
            <a:pPr indent="0" lvl="0" marL="0" rtl="0" algn="l">
              <a:spcBef>
                <a:spcPts val="1600"/>
              </a:spcBef>
              <a:spcAft>
                <a:spcPts val="0"/>
              </a:spcAft>
              <a:buClr>
                <a:schemeClr val="dk1"/>
              </a:buClr>
              <a:buSzPts val="1100"/>
              <a:buFont typeface="Arial"/>
              <a:buNone/>
            </a:pPr>
            <a:r>
              <a:rPr lang="en"/>
              <a:t>The probability of your null hypothesis being true,</a:t>
            </a:r>
            <a:endParaRPr/>
          </a:p>
          <a:p>
            <a:pPr indent="0" lvl="0" marL="0" rtl="0" algn="l">
              <a:spcBef>
                <a:spcPts val="1600"/>
              </a:spcBef>
              <a:spcAft>
                <a:spcPts val="0"/>
              </a:spcAft>
              <a:buNone/>
            </a:pPr>
            <a:r>
              <a:rPr lang="en"/>
              <a:t>The probability of your null hypothesis being false,</a:t>
            </a:r>
            <a:endParaRPr/>
          </a:p>
          <a:p>
            <a:pPr indent="0" lvl="0" marL="0" rtl="0" algn="l">
              <a:spcBef>
                <a:spcPts val="1600"/>
              </a:spcBef>
              <a:spcAft>
                <a:spcPts val="1600"/>
              </a:spcAft>
              <a:buNone/>
            </a:pPr>
            <a:r>
              <a:rPr lang="en"/>
              <a:t>The probability of observing your sample statistic.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Confidence Intervals (CIs)</a:t>
            </a:r>
            <a:endParaRPr/>
          </a:p>
        </p:txBody>
      </p:sp>
      <p:sp>
        <p:nvSpPr>
          <p:cNvPr id="317" name="Google Shape;317;p6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CIs are a function of p-values (and of standard error in general)</a:t>
            </a:r>
            <a:endParaRPr/>
          </a:p>
          <a:p>
            <a:pPr indent="0" lvl="0" marL="0" rtl="0" algn="l">
              <a:spcBef>
                <a:spcPts val="1600"/>
              </a:spcBef>
              <a:spcAft>
                <a:spcPts val="0"/>
              </a:spcAft>
              <a:buNone/>
            </a:pPr>
            <a:r>
              <a:rPr lang="en"/>
              <a:t>The margin of error (interval area) is defined by what we don’t consider to be statistically significantly different- and therefore ‘plausible’.</a:t>
            </a:r>
            <a:endParaRPr/>
          </a:p>
          <a:p>
            <a:pPr indent="0" lvl="0" marL="0" rtl="0" algn="l">
              <a:spcBef>
                <a:spcPts val="1600"/>
              </a:spcBef>
              <a:spcAft>
                <a:spcPts val="0"/>
              </a:spcAft>
              <a:buNone/>
            </a:pPr>
            <a:r>
              <a:rPr lang="en"/>
              <a:t>Remember, the sampling distribution represents multiple samples- and values within the confidence interval are ‘plausible’ as a function of the preset alpha value and standard error of the sampling distribution to determine what values are ‘plausible’ in other samples.</a:t>
            </a:r>
            <a:endParaRPr/>
          </a:p>
          <a:p>
            <a:pPr indent="0" lvl="0" marL="0" rtl="0" algn="l">
              <a:spcBef>
                <a:spcPts val="1600"/>
              </a:spcBef>
              <a:spcAft>
                <a:spcPts val="0"/>
              </a:spcAft>
              <a:buNone/>
            </a:pPr>
            <a:r>
              <a:rPr lang="en"/>
              <a:t>In other words, it depends on the standard error value and our preset alpha criterion value.</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Sidebar: Alpha criterion</a:t>
            </a:r>
            <a:endParaRPr/>
          </a:p>
        </p:txBody>
      </p:sp>
      <p:sp>
        <p:nvSpPr>
          <p:cNvPr id="323" name="Google Shape;323;p6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serve to control type-1 error rates, and define boundaries of statistical significance.</a:t>
            </a:r>
            <a:endParaRPr/>
          </a:p>
          <a:p>
            <a:pPr indent="0" lvl="0" marL="0" rtl="0" algn="l">
              <a:spcBef>
                <a:spcPts val="1600"/>
              </a:spcBef>
              <a:spcAft>
                <a:spcPts val="0"/>
              </a:spcAft>
              <a:buNone/>
            </a:pPr>
            <a:r>
              <a:rPr lang="en"/>
              <a:t>P(Rejecting H0|H0 = T) is what the alpha represents.</a:t>
            </a:r>
            <a:endParaRPr/>
          </a:p>
          <a:p>
            <a:pPr indent="0" lvl="0" marL="0" rtl="0" algn="l">
              <a:spcBef>
                <a:spcPts val="1600"/>
              </a:spcBef>
              <a:spcAft>
                <a:spcPts val="1600"/>
              </a:spcAft>
              <a:buNone/>
            </a:pPr>
            <a:r>
              <a:rPr lang="en"/>
              <a:t>In the metric of sampling distributions, the alpha criterion is directly equivalent to the critical test statistic (the value that the observed test statistic has to exceed to declare statistical significance).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Effect Size</a:t>
            </a:r>
            <a:endParaRPr/>
          </a:p>
        </p:txBody>
      </p:sp>
      <p:sp>
        <p:nvSpPr>
          <p:cNvPr id="329" name="Google Shape;329;p6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one. Hurray!</a:t>
            </a:r>
            <a:endParaRPr/>
          </a:p>
          <a:p>
            <a:pPr indent="0" lvl="0" marL="0" rtl="0" algn="l">
              <a:spcBef>
                <a:spcPts val="1600"/>
              </a:spcBef>
              <a:spcAft>
                <a:spcPts val="0"/>
              </a:spcAft>
              <a:buNone/>
            </a:pPr>
            <a:r>
              <a:rPr lang="en"/>
              <a:t>Kind of an ambiguous term to refer to a method of describing the strength of a relationship.</a:t>
            </a:r>
            <a:endParaRPr/>
          </a:p>
          <a:p>
            <a:pPr indent="0" lvl="0" marL="0" rtl="0" algn="l">
              <a:spcBef>
                <a:spcPts val="1600"/>
              </a:spcBef>
              <a:spcAft>
                <a:spcPts val="0"/>
              </a:spcAft>
              <a:buNone/>
            </a:pPr>
            <a:r>
              <a:rPr lang="en"/>
              <a:t>Examples are Pearson’s r, Cramer’s V, standardised regression coefficients or R-squared.</a:t>
            </a:r>
            <a:endParaRPr/>
          </a:p>
          <a:p>
            <a:pPr indent="0" lvl="0" marL="0" rtl="0" algn="l">
              <a:spcBef>
                <a:spcPts val="1600"/>
              </a:spcBef>
              <a:spcAft>
                <a:spcPts val="0"/>
              </a:spcAft>
              <a:buNone/>
            </a:pPr>
            <a:r>
              <a:rPr lang="en"/>
              <a:t>Effect size measures can also have their own statistical assumptions, and it is important to evaluate the effectiveness of certain measures based on your data (and its possible violated assumptions).</a:t>
            </a:r>
            <a:endParaRPr/>
          </a:p>
          <a:p>
            <a:pPr indent="0" lvl="0" marL="0" rtl="0" algn="l">
              <a:spcBef>
                <a:spcPts val="1600"/>
              </a:spcBef>
              <a:spcAft>
                <a:spcPts val="1600"/>
              </a:spcAft>
              <a:buNone/>
            </a:pPr>
            <a:r>
              <a:rPr lang="en"/>
              <a:t>E.g. Bonett’s delta, Hedges’ 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Association</a:t>
            </a:r>
            <a:endParaRPr/>
          </a:p>
        </p:txBody>
      </p:sp>
      <p:sp>
        <p:nvSpPr>
          <p:cNvPr id="335" name="Google Shape;335;p6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Systematic co-occurrence. </a:t>
            </a:r>
            <a:endParaRPr/>
          </a:p>
          <a:p>
            <a:pPr indent="0" lvl="0" marL="0" rtl="0" algn="l">
              <a:spcBef>
                <a:spcPts val="1600"/>
              </a:spcBef>
              <a:spcAft>
                <a:spcPts val="1600"/>
              </a:spcAft>
              <a:buNone/>
            </a:pPr>
            <a:r>
              <a:rPr lang="en"/>
              <a:t>‘These things occur together’ is what association represents.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Structure</a:t>
            </a:r>
            <a:endParaRPr/>
          </a:p>
        </p:txBody>
      </p:sp>
      <p:sp>
        <p:nvSpPr>
          <p:cNvPr id="177" name="Google Shape;177;p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Review of Core concepts</a:t>
            </a:r>
            <a:endParaRPr/>
          </a:p>
          <a:p>
            <a:pPr indent="-342900" lvl="0" marL="457200" rtl="0" algn="l">
              <a:spcBef>
                <a:spcPts val="0"/>
              </a:spcBef>
              <a:spcAft>
                <a:spcPts val="0"/>
              </a:spcAft>
              <a:buSzPts val="1800"/>
              <a:buAutoNum type="arabicPeriod"/>
            </a:pPr>
            <a:r>
              <a:rPr lang="en"/>
              <a:t>Review of Association concepts</a:t>
            </a:r>
            <a:endParaRPr/>
          </a:p>
          <a:p>
            <a:pPr indent="-342900" lvl="0" marL="457200" rtl="0" algn="l">
              <a:spcBef>
                <a:spcPts val="0"/>
              </a:spcBef>
              <a:spcAft>
                <a:spcPts val="0"/>
              </a:spcAft>
              <a:buSzPts val="1800"/>
              <a:buAutoNum type="arabicPeriod"/>
            </a:pPr>
            <a:r>
              <a:rPr lang="en"/>
              <a:t>Review of Prediction concepts</a:t>
            </a:r>
            <a:endParaRPr/>
          </a:p>
          <a:p>
            <a:pPr indent="-342900" lvl="0" marL="457200" rtl="0" algn="l">
              <a:spcBef>
                <a:spcPts val="0"/>
              </a:spcBef>
              <a:spcAft>
                <a:spcPts val="0"/>
              </a:spcAft>
              <a:buSzPts val="1800"/>
              <a:buAutoNum type="arabicPeriod"/>
            </a:pPr>
            <a:r>
              <a:rPr lang="en"/>
              <a:t>Review of Difference concepts</a:t>
            </a:r>
            <a:endParaRPr/>
          </a:p>
          <a:p>
            <a:pPr indent="0" lvl="0" marL="0" rtl="0" algn="l">
              <a:spcBef>
                <a:spcPts val="1600"/>
              </a:spcBef>
              <a:spcAft>
                <a:spcPts val="1600"/>
              </a:spcAft>
              <a:buNone/>
            </a:pPr>
            <a:r>
              <a:rPr lang="en"/>
              <a:t>Again, we would like to note that we would prefer everyone to engage with and discuss the material, so feel free to ask as many questions as you’d like!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Association: Continuous Variables</a:t>
            </a:r>
            <a:endParaRPr/>
          </a:p>
        </p:txBody>
      </p:sp>
      <p:sp>
        <p:nvSpPr>
          <p:cNvPr id="341" name="Google Shape;341;p6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pearson’s correlation coefficient (I just call it Pearson’s r)</a:t>
            </a:r>
            <a:endParaRPr/>
          </a:p>
          <a:p>
            <a:pPr indent="0" lvl="0" marL="0" rtl="0" algn="l">
              <a:spcBef>
                <a:spcPts val="1600"/>
              </a:spcBef>
              <a:spcAft>
                <a:spcPts val="0"/>
              </a:spcAft>
              <a:buNone/>
            </a:pPr>
            <a:r>
              <a:rPr lang="en"/>
              <a:t>But first, scatter-plots and covariance!</a:t>
            </a:r>
            <a:endParaRPr/>
          </a:p>
          <a:p>
            <a:pPr indent="0" lvl="0" marL="0" rtl="0" algn="l">
              <a:spcBef>
                <a:spcPts val="1600"/>
              </a:spcBef>
              <a:spcAft>
                <a:spcPts val="0"/>
              </a:spcAft>
              <a:buNone/>
            </a:pPr>
            <a:r>
              <a:rPr lang="en"/>
              <a:t>A neat game: </a:t>
            </a:r>
            <a:r>
              <a:rPr lang="en"/>
              <a:t>http://guessthecorrelation.com/</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Association: Covariance</a:t>
            </a:r>
            <a:endParaRPr/>
          </a:p>
        </p:txBody>
      </p:sp>
      <p:sp>
        <p:nvSpPr>
          <p:cNvPr id="347" name="Google Shape;347;p6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covariance of the plots directly refer to how two variables vary together- how much a sample varies on two variables together. In other words, it can tell you the strength (in its own metric) and direction of how much a sample systematically varies on two variables.</a:t>
            </a:r>
            <a:endParaRPr/>
          </a:p>
          <a:p>
            <a:pPr indent="0" lvl="0" marL="0" rtl="0" algn="l">
              <a:spcBef>
                <a:spcPts val="1600"/>
              </a:spcBef>
              <a:spcAft>
                <a:spcPts val="0"/>
              </a:spcAft>
              <a:buClr>
                <a:schemeClr val="dk1"/>
              </a:buClr>
              <a:buSzPts val="1100"/>
              <a:buFont typeface="Arial"/>
              <a:buNone/>
            </a:pPr>
            <a:r>
              <a:rPr lang="en"/>
              <a:t>But here’s a problem- it’s in its own metric, so how do we change it to be meaningful?</a:t>
            </a:r>
            <a:endParaRPr/>
          </a:p>
          <a:p>
            <a:pPr indent="0" lvl="0" marL="0" rtl="0" algn="l">
              <a:spcBef>
                <a:spcPts val="1600"/>
              </a:spcBef>
              <a:spcAft>
                <a:spcPts val="0"/>
              </a:spcAft>
              <a:buClr>
                <a:schemeClr val="dk1"/>
              </a:buClr>
              <a:buSzPts val="1100"/>
              <a:buFont typeface="Arial"/>
              <a:buNone/>
            </a:pPr>
            <a:r>
              <a:rPr lang="en"/>
              <a:t>We standardise it!</a:t>
            </a:r>
            <a:endParaRPr/>
          </a:p>
          <a:p>
            <a:pPr indent="0" lvl="0" marL="0" rtl="0" algn="l">
              <a:spcBef>
                <a:spcPts val="1600"/>
              </a:spcBef>
              <a:spcAft>
                <a:spcPts val="0"/>
              </a:spcAft>
              <a:buClr>
                <a:schemeClr val="dk1"/>
              </a:buClr>
              <a:buSzPts val="1100"/>
              <a:buFont typeface="Arial"/>
              <a:buNone/>
            </a:pPr>
            <a:r>
              <a:rPr lang="en"/>
              <a:t>And that is what correlation is- standardised covariance. Or to be specific, covariance of z-scored variables.</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Association: Pearson’s r</a:t>
            </a:r>
            <a:endParaRPr/>
          </a:p>
        </p:txBody>
      </p:sp>
      <p:sp>
        <p:nvSpPr>
          <p:cNvPr id="353" name="Google Shape;353;p6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 ranges from -1 and +1 and captures the strength and direction of association between two continuous variables.</a:t>
            </a:r>
            <a:endParaRPr/>
          </a:p>
          <a:p>
            <a:pPr indent="0" lvl="0" marL="0" rtl="0" algn="l">
              <a:spcBef>
                <a:spcPts val="1600"/>
              </a:spcBef>
              <a:spcAft>
                <a:spcPts val="0"/>
              </a:spcAft>
              <a:buNone/>
            </a:pPr>
            <a:r>
              <a:rPr lang="en"/>
              <a:t>‘</a:t>
            </a:r>
            <a:r>
              <a:rPr lang="en"/>
              <a:t>r</a:t>
            </a:r>
            <a:r>
              <a:rPr lang="en"/>
              <a:t>’ is the sample coefficient, the population coefficient is symbolised as rho (ρ).</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Association: Categorical Variables</a:t>
            </a:r>
            <a:endParaRPr/>
          </a:p>
        </p:txBody>
      </p:sp>
      <p:sp>
        <p:nvSpPr>
          <p:cNvPr id="359" name="Google Shape;359;p6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Contingency/Frequency tables!</a:t>
            </a:r>
            <a:endParaRPr/>
          </a:p>
          <a:p>
            <a:pPr indent="0" lvl="0" marL="0" rtl="0" algn="l">
              <a:spcBef>
                <a:spcPts val="1600"/>
              </a:spcBef>
              <a:spcAft>
                <a:spcPts val="0"/>
              </a:spcAft>
              <a:buNone/>
            </a:pPr>
            <a:r>
              <a:rPr lang="en"/>
              <a:t>The Cramer’s V statistic is essentially a rescaled chi-square statistic to fit between 0 to 1.</a:t>
            </a:r>
            <a:endParaRPr/>
          </a:p>
          <a:p>
            <a:pPr indent="0" lvl="0" marL="0" rtl="0" algn="l">
              <a:spcBef>
                <a:spcPts val="1600"/>
              </a:spcBef>
              <a:spcAft>
                <a:spcPts val="0"/>
              </a:spcAft>
              <a:buNone/>
            </a:pPr>
            <a:r>
              <a:rPr lang="en"/>
              <a:t>The higher the V the stronger the association. </a:t>
            </a:r>
            <a:endParaRPr/>
          </a:p>
          <a:p>
            <a:pPr indent="0" lvl="0" marL="0" rtl="0" algn="l">
              <a:spcBef>
                <a:spcPts val="1600"/>
              </a:spcBef>
              <a:spcAft>
                <a:spcPts val="1600"/>
              </a:spcAft>
              <a:buNone/>
            </a:pPr>
            <a:r>
              <a:rPr lang="en"/>
              <a:t>No direction since the chi-sq stat doesn’t have a direction.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Association: Odds</a:t>
            </a:r>
            <a:endParaRPr/>
          </a:p>
        </p:txBody>
      </p:sp>
      <p:sp>
        <p:nvSpPr>
          <p:cNvPr id="365" name="Google Shape;365;p7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Odds are the probability of something occurring relative to it not occurring.</a:t>
            </a:r>
            <a:endParaRPr/>
          </a:p>
          <a:p>
            <a:pPr indent="0" lvl="0" marL="0" rtl="0" algn="l">
              <a:spcBef>
                <a:spcPts val="1600"/>
              </a:spcBef>
              <a:spcAft>
                <a:spcPts val="0"/>
              </a:spcAft>
              <a:buClr>
                <a:schemeClr val="dk1"/>
              </a:buClr>
              <a:buSzPts val="1100"/>
              <a:buFont typeface="Arial"/>
              <a:buNone/>
            </a:pPr>
            <a:r>
              <a:rPr lang="en"/>
              <a:t>i.e. 4:1 odds mean 80% to 20%, 9:1 odds mean 90:10.</a:t>
            </a:r>
            <a:endParaRPr/>
          </a:p>
          <a:p>
            <a:pPr indent="0" lvl="0" marL="0" rtl="0" algn="l">
              <a:spcBef>
                <a:spcPts val="1600"/>
              </a:spcBef>
              <a:spcAft>
                <a:spcPts val="0"/>
              </a:spcAft>
              <a:buClr>
                <a:schemeClr val="dk1"/>
              </a:buClr>
              <a:buSzPts val="1100"/>
              <a:buFont typeface="Arial"/>
              <a:buNone/>
            </a:pPr>
            <a:r>
              <a:rPr lang="en"/>
              <a:t>20% chance it’ll rain = 4:1 odds of not raining. (4 times more likely for it to not rain than it is to rain)</a:t>
            </a:r>
            <a:endParaRPr/>
          </a:p>
          <a:p>
            <a:pPr indent="0" lvl="0" marL="0" rtl="0" algn="l">
              <a:spcBef>
                <a:spcPts val="1600"/>
              </a:spcBef>
              <a:spcAft>
                <a:spcPts val="0"/>
              </a:spcAft>
              <a:buClr>
                <a:schemeClr val="dk1"/>
              </a:buClr>
              <a:buSzPts val="1100"/>
              <a:buFont typeface="Arial"/>
              <a:buNone/>
            </a:pPr>
            <a:r>
              <a:rPr lang="en"/>
              <a:t>10% chance I’ll bring my umbrella = 9:1 odds of not bringing my umbrella (9 times less likely for me to bring my umbrella than me bringing my umbrella)</a:t>
            </a:r>
            <a:endParaRPr/>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Association: Odds Ratios</a:t>
            </a:r>
            <a:endParaRPr/>
          </a:p>
        </p:txBody>
      </p:sp>
      <p:sp>
        <p:nvSpPr>
          <p:cNvPr id="371" name="Google Shape;371;p7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Odds ratios (OR) take it a step further. The OR represents the ratio of two odds:</a:t>
            </a:r>
            <a:endParaRPr/>
          </a:p>
          <a:p>
            <a:pPr indent="0" lvl="0" marL="0" rtl="0" algn="l">
              <a:spcBef>
                <a:spcPts val="1600"/>
              </a:spcBef>
              <a:spcAft>
                <a:spcPts val="0"/>
              </a:spcAft>
              <a:buClr>
                <a:schemeClr val="dk1"/>
              </a:buClr>
              <a:buSzPts val="1100"/>
              <a:buFont typeface="Arial"/>
              <a:buNone/>
            </a:pPr>
            <a:r>
              <a:rPr lang="en"/>
              <a:t>(9/1 / 4/1) = 2.25</a:t>
            </a:r>
            <a:endParaRPr/>
          </a:p>
          <a:p>
            <a:pPr indent="0" lvl="0" marL="0" rtl="0" algn="l">
              <a:spcBef>
                <a:spcPts val="1600"/>
              </a:spcBef>
              <a:spcAft>
                <a:spcPts val="0"/>
              </a:spcAft>
              <a:buClr>
                <a:schemeClr val="dk1"/>
              </a:buClr>
              <a:buSzPts val="1100"/>
              <a:buFont typeface="Arial"/>
              <a:buNone/>
            </a:pPr>
            <a:r>
              <a:rPr lang="en"/>
              <a:t>It is 2.25x more likely for me to not bring my umbrella when it doesn’t rain.</a:t>
            </a:r>
            <a:endParaRPr/>
          </a:p>
          <a:p>
            <a:pPr indent="0" lvl="0" marL="0" rtl="0" algn="l">
              <a:spcBef>
                <a:spcPts val="1600"/>
              </a:spcBef>
              <a:spcAft>
                <a:spcPts val="0"/>
              </a:spcAft>
              <a:buClr>
                <a:schemeClr val="dk1"/>
              </a:buClr>
              <a:buSzPts val="1100"/>
              <a:buFont typeface="Arial"/>
              <a:buNone/>
            </a:pPr>
            <a:r>
              <a:rPr lang="en"/>
              <a:t>The reciprocal holds true too</a:t>
            </a:r>
            <a:endParaRPr/>
          </a:p>
          <a:p>
            <a:pPr indent="0" lvl="0" marL="0" rtl="0" algn="l">
              <a:spcBef>
                <a:spcPts val="1600"/>
              </a:spcBef>
              <a:spcAft>
                <a:spcPts val="0"/>
              </a:spcAft>
              <a:buClr>
                <a:schemeClr val="dk1"/>
              </a:buClr>
              <a:buSzPts val="1100"/>
              <a:buFont typeface="Arial"/>
              <a:buNone/>
            </a:pPr>
            <a:r>
              <a:rPr lang="en"/>
              <a:t>4/9 = 0.44 (4/1 / 9/1)</a:t>
            </a:r>
            <a:endParaRPr/>
          </a:p>
          <a:p>
            <a:pPr indent="0" lvl="0" marL="0" rtl="0" algn="l">
              <a:spcBef>
                <a:spcPts val="1600"/>
              </a:spcBef>
              <a:spcAft>
                <a:spcPts val="0"/>
              </a:spcAft>
              <a:buClr>
                <a:schemeClr val="dk1"/>
              </a:buClr>
              <a:buSzPts val="1100"/>
              <a:buFont typeface="Arial"/>
              <a:buNone/>
            </a:pPr>
            <a:r>
              <a:rPr lang="en"/>
              <a:t>It is 0.44x more likely for me to bring my umbrella when it doesn’t rain.</a:t>
            </a:r>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Association: Odds Ratios</a:t>
            </a:r>
            <a:endParaRPr/>
          </a:p>
        </p:txBody>
      </p:sp>
      <p:sp>
        <p:nvSpPr>
          <p:cNvPr id="377" name="Google Shape;377;p7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Provided you don’t mess with the raw numerical values (never mess with raw values!!), you can twist your odds ratio around to brain-numbing ways.</a:t>
            </a:r>
            <a:endParaRPr/>
          </a:p>
          <a:p>
            <a:pPr indent="0" lvl="0" marL="0" rtl="0" algn="l">
              <a:spcBef>
                <a:spcPts val="1600"/>
              </a:spcBef>
              <a:spcAft>
                <a:spcPts val="0"/>
              </a:spcAft>
              <a:buClr>
                <a:schemeClr val="dk1"/>
              </a:buClr>
              <a:buSzPts val="1100"/>
              <a:buFont typeface="Arial"/>
              <a:buNone/>
            </a:pPr>
            <a:r>
              <a:rPr lang="en"/>
              <a:t>1/9 / 4/1 odds ratio of me bringing my umbrella when it doesn’t rain</a:t>
            </a:r>
            <a:endParaRPr/>
          </a:p>
          <a:p>
            <a:pPr indent="0" lvl="0" marL="0" rtl="0" algn="l">
              <a:spcBef>
                <a:spcPts val="1600"/>
              </a:spcBef>
              <a:spcAft>
                <a:spcPts val="0"/>
              </a:spcAft>
              <a:buNone/>
            </a:pPr>
            <a:r>
              <a:rPr lang="en"/>
              <a:t>It is 1/36x more likely for me to bring my umbrella when it doesn’t rain relative to not bringing my umbrella when it does.</a:t>
            </a:r>
            <a:endParaRPr/>
          </a:p>
          <a:p>
            <a:pPr indent="0" lvl="0" marL="0" rtl="0" algn="l">
              <a:spcBef>
                <a:spcPts val="1600"/>
              </a:spcBef>
              <a:spcAft>
                <a:spcPts val="0"/>
              </a:spcAft>
              <a:buClr>
                <a:schemeClr val="dk1"/>
              </a:buClr>
              <a:buSzPts val="1100"/>
              <a:buFont typeface="Arial"/>
              <a:buNone/>
            </a:pPr>
            <a:r>
              <a:rPr lang="en"/>
              <a:t>9/1 / 1/4  odds ratio of me not bringing my umbrella when it rains</a:t>
            </a:r>
            <a:endParaRPr/>
          </a:p>
          <a:p>
            <a:pPr indent="0" lvl="0" marL="0" rtl="0" algn="l">
              <a:spcBef>
                <a:spcPts val="1600"/>
              </a:spcBef>
              <a:spcAft>
                <a:spcPts val="0"/>
              </a:spcAft>
              <a:buClr>
                <a:schemeClr val="dk1"/>
              </a:buClr>
              <a:buSzPts val="1100"/>
              <a:buFont typeface="Arial"/>
              <a:buNone/>
            </a:pPr>
            <a:r>
              <a:rPr lang="en"/>
              <a:t>It is 36x more likely for me to not bring my umbrella when it rains relative to bringing my umbrella when it doesn’t rain.</a:t>
            </a:r>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Cheeky SAQs</a:t>
            </a:r>
            <a:endParaRPr/>
          </a:p>
        </p:txBody>
      </p:sp>
      <p:sp>
        <p:nvSpPr>
          <p:cNvPr id="383" name="Google Shape;383;p7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What is the difference between a set of deviation scores and that set’s standard deviation?</a:t>
            </a:r>
            <a:endParaRPr/>
          </a:p>
          <a:p>
            <a:pPr indent="-342900" lvl="0" marL="457200" rtl="0" algn="l">
              <a:spcBef>
                <a:spcPts val="0"/>
              </a:spcBef>
              <a:spcAft>
                <a:spcPts val="0"/>
              </a:spcAft>
              <a:buSzPts val="1800"/>
              <a:buAutoNum type="arabicParenR"/>
            </a:pPr>
            <a:r>
              <a:rPr lang="en"/>
              <a:t>Can a p-value of 0.09, equivalent to an observed test statistic of -1.65, be considered statistically significant if we’ve set the critical test statistic to be 1.6? (Arbitrary values, assuming a two-tailed null hypothesis)</a:t>
            </a:r>
            <a:endParaRPr/>
          </a:p>
          <a:p>
            <a:pPr indent="-342900" lvl="0" marL="457200" rtl="0" algn="l">
              <a:spcBef>
                <a:spcPts val="0"/>
              </a:spcBef>
              <a:spcAft>
                <a:spcPts val="0"/>
              </a:spcAft>
              <a:buSzPts val="1800"/>
              <a:buAutoNum type="arabicParenR"/>
            </a:pPr>
            <a:r>
              <a:rPr lang="en"/>
              <a:t>What is the value of a 0% Confidence Interval?</a:t>
            </a:r>
            <a:endParaRPr/>
          </a:p>
          <a:p>
            <a:pPr indent="-342900" lvl="0" marL="457200" rtl="0" algn="l">
              <a:spcBef>
                <a:spcPts val="0"/>
              </a:spcBef>
              <a:spcAft>
                <a:spcPts val="0"/>
              </a:spcAft>
              <a:buSzPts val="1800"/>
              <a:buAutoNum type="arabicParenR"/>
            </a:pPr>
            <a:r>
              <a:rPr lang="en"/>
              <a:t>Why are values in a confidence interval considered to be ‘plausible’?</a:t>
            </a:r>
            <a:endParaRPr/>
          </a:p>
          <a:p>
            <a:pPr indent="-342900" lvl="0" marL="457200" rtl="0" algn="l">
              <a:spcBef>
                <a:spcPts val="0"/>
              </a:spcBef>
              <a:spcAft>
                <a:spcPts val="0"/>
              </a:spcAft>
              <a:buSzPts val="1800"/>
              <a:buAutoNum type="arabicParenR"/>
            </a:pPr>
            <a:r>
              <a:rPr lang="en"/>
              <a:t>Why can covariance and correlation be negative, whereas variance can only be a positive value?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Answers to said Cheeky SAQs</a:t>
            </a:r>
            <a:endParaRPr/>
          </a:p>
        </p:txBody>
      </p:sp>
      <p:sp>
        <p:nvSpPr>
          <p:cNvPr id="389" name="Google Shape;389;p7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en" sz="1600"/>
              <a:t>A set of deviation scores refer to a set of scores that have been scaled to the mean. Standard deviation is the typical amount of deviation in the set of deviation scores, as computed through the variance (sum of any set of deviation scores equal to 0) and then squared to return the value to its own metric.</a:t>
            </a:r>
            <a:endParaRPr sz="1600"/>
          </a:p>
          <a:p>
            <a:pPr indent="-330200" lvl="0" marL="457200" rtl="0" algn="l">
              <a:spcBef>
                <a:spcPts val="0"/>
              </a:spcBef>
              <a:spcAft>
                <a:spcPts val="0"/>
              </a:spcAft>
              <a:buSzPts val="1600"/>
              <a:buAutoNum type="arabicParenR"/>
            </a:pPr>
            <a:r>
              <a:rPr lang="en" sz="1600"/>
              <a:t>Yes, it is considered statistically significant because the absolute observed test statistic is larger than the critical test statistic.</a:t>
            </a:r>
            <a:endParaRPr sz="1600"/>
          </a:p>
          <a:p>
            <a:pPr indent="-330200" lvl="0" marL="457200" rtl="0" algn="l">
              <a:spcBef>
                <a:spcPts val="0"/>
              </a:spcBef>
              <a:spcAft>
                <a:spcPts val="0"/>
              </a:spcAft>
              <a:buSzPts val="1600"/>
              <a:buAutoNum type="arabicParenR"/>
            </a:pPr>
            <a:r>
              <a:rPr lang="en" sz="1600"/>
              <a:t>A 0% confidence interval would return the sample statistic used to compute the interval. The confidence level is determined by (1-alpha level), and a confidence level of 0 would mean an alpha level of 1- everything would be statistically significant, so there would be no range of plausible values. This is less a practical question and more on the understanding of constructions of CIs.</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Answers to said Cheeky SAQs	</a:t>
            </a:r>
            <a:endParaRPr/>
          </a:p>
        </p:txBody>
      </p:sp>
      <p:sp>
        <p:nvSpPr>
          <p:cNvPr id="395" name="Google Shape;395;p7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Values within a confidence interval are considered ‘plausible’ as an effect of the level of significance and the computed standard error. The notion of ‘plausibility’ refers to how the range of values cannot be considered statistically significant from the computed statistic- and are therefore possible in other samples</a:t>
            </a:r>
            <a:endParaRPr/>
          </a:p>
          <a:p>
            <a:pPr indent="0" lvl="0" marL="0" rtl="0" algn="l">
              <a:spcBef>
                <a:spcPts val="1600"/>
              </a:spcBef>
              <a:spcAft>
                <a:spcPts val="1600"/>
              </a:spcAft>
              <a:buNone/>
            </a:pPr>
            <a:r>
              <a:rPr lang="en"/>
              <a:t>5) Covariance and Correlation can have negative values since they are not squared values. Variance is squared, so it can never have a negative value.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Research Questions</a:t>
            </a:r>
            <a:endParaRPr/>
          </a:p>
        </p:txBody>
      </p:sp>
      <p:sp>
        <p:nvSpPr>
          <p:cNvPr id="183" name="Google Shape;183;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3 parts to a good RQ: Constructs, Population and Relationships.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rPr lang="en"/>
              <a:t>A research question is not a research hypothesis.</a:t>
            </a:r>
            <a:endParaRPr/>
          </a:p>
          <a:p>
            <a:pPr indent="0" lvl="0" marL="457200" rtl="0" algn="l">
              <a:spcBef>
                <a:spcPts val="1600"/>
              </a:spcBef>
              <a:spcAft>
                <a:spcPts val="0"/>
              </a:spcAft>
              <a:buNone/>
            </a:pPr>
            <a:r>
              <a:rPr lang="en"/>
              <a:t>A research hypothesis is not a statistical hypothesis.</a:t>
            </a:r>
            <a:endParaRPr/>
          </a:p>
          <a:p>
            <a:pPr indent="0" lvl="0" marL="45720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7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401" name="Google Shape;401;p7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of a variable usually refers to use of regression, specifically for this course, we’ll be considering two types of regression:</a:t>
            </a:r>
            <a:endParaRPr/>
          </a:p>
          <a:p>
            <a:pPr indent="-342900" lvl="0" marL="457200" rtl="0" algn="l">
              <a:spcBef>
                <a:spcPts val="1600"/>
              </a:spcBef>
              <a:spcAft>
                <a:spcPts val="0"/>
              </a:spcAft>
              <a:buSzPts val="1800"/>
              <a:buAutoNum type="alphaLcParenR"/>
            </a:pPr>
            <a:r>
              <a:rPr lang="en"/>
              <a:t>Simple linear regression,</a:t>
            </a:r>
            <a:endParaRPr/>
          </a:p>
          <a:p>
            <a:pPr indent="-342900" lvl="0" marL="457200" rtl="0" algn="l">
              <a:spcBef>
                <a:spcPts val="0"/>
              </a:spcBef>
              <a:spcAft>
                <a:spcPts val="0"/>
              </a:spcAft>
              <a:buSzPts val="1800"/>
              <a:buAutoNum type="alphaLcParenR"/>
            </a:pPr>
            <a:r>
              <a:rPr lang="en"/>
              <a:t>Multiple linear regression.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Not Association</a:t>
            </a:r>
            <a:endParaRPr/>
          </a:p>
        </p:txBody>
      </p:sp>
      <p:sp>
        <p:nvSpPr>
          <p:cNvPr id="407" name="Google Shape;407;p7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8" name="Google Shape;408;p77"/>
          <p:cNvPicPr preferRelativeResize="0"/>
          <p:nvPr/>
        </p:nvPicPr>
        <p:blipFill>
          <a:blip r:embed="rId3">
            <a:alphaModFix/>
          </a:blip>
          <a:stretch>
            <a:fillRect/>
          </a:stretch>
        </p:blipFill>
        <p:spPr>
          <a:xfrm>
            <a:off x="92400" y="1288371"/>
            <a:ext cx="8832300" cy="256676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7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Concepts</a:t>
            </a:r>
            <a:endParaRPr/>
          </a:p>
        </p:txBody>
      </p:sp>
      <p:sp>
        <p:nvSpPr>
          <p:cNvPr id="414" name="Google Shape;414;p7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Variance: The total amount of variability between observed scores and the mean. Can be referred to as ‘sums of squares’ (SS), and there are different types of sums of squares in regression models (SStotal = SSreg + SSres)</a:t>
            </a:r>
            <a:endParaRPr/>
          </a:p>
          <a:p>
            <a:pPr indent="-342900" lvl="0" marL="457200" rtl="0" algn="l">
              <a:spcBef>
                <a:spcPts val="0"/>
              </a:spcBef>
              <a:spcAft>
                <a:spcPts val="0"/>
              </a:spcAft>
              <a:buSzPts val="1800"/>
              <a:buChar char="●"/>
            </a:pPr>
            <a:r>
              <a:rPr lang="en"/>
              <a:t>Standard deviation: Square root of the variance, back to the scale’s metric.</a:t>
            </a:r>
            <a:endParaRPr/>
          </a:p>
          <a:p>
            <a:pPr indent="-342900" lvl="0" marL="457200" rtl="0" algn="l">
              <a:spcBef>
                <a:spcPts val="0"/>
              </a:spcBef>
              <a:spcAft>
                <a:spcPts val="0"/>
              </a:spcAft>
              <a:buSzPts val="1800"/>
              <a:buChar char="●"/>
            </a:pPr>
            <a:r>
              <a:rPr lang="en"/>
              <a:t>Correlation Coefficient: Standardised covariance coefficient.</a:t>
            </a:r>
            <a:endParaRPr/>
          </a:p>
          <a:p>
            <a:pPr indent="-342900" lvl="0" marL="457200" rtl="0" algn="l">
              <a:spcBef>
                <a:spcPts val="0"/>
              </a:spcBef>
              <a:spcAft>
                <a:spcPts val="0"/>
              </a:spcAft>
              <a:buSzPts val="1800"/>
              <a:buChar char="●"/>
            </a:pPr>
            <a:r>
              <a:rPr lang="en"/>
              <a:t>Covariance: An unstandardised measure of calculating how much two variables vary together.</a:t>
            </a:r>
            <a:endParaRPr/>
          </a:p>
          <a:p>
            <a:pPr indent="0" lvl="0" marL="0" rtl="0" algn="l">
              <a:spcBef>
                <a:spcPts val="1600"/>
              </a:spcBef>
              <a:spcAft>
                <a:spcPts val="1600"/>
              </a:spcAft>
              <a:buNone/>
            </a:pPr>
            <a:r>
              <a:rPr lang="en"/>
              <a:t>Standardised measures are typically more informative- since they are interpretable in terms of standard deviation opposed to the raw metric.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Linear Regression</a:t>
            </a:r>
            <a:endParaRPr/>
          </a:p>
        </p:txBody>
      </p:sp>
      <p:sp>
        <p:nvSpPr>
          <p:cNvPr id="420" name="Google Shape;420;p7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Full simple linear regression line is expressed as:</a:t>
            </a:r>
            <a:endParaRPr/>
          </a:p>
          <a:p>
            <a:pPr indent="0" lvl="0" marL="0" rtl="0" algn="l">
              <a:spcBef>
                <a:spcPts val="1600"/>
              </a:spcBef>
              <a:spcAft>
                <a:spcPts val="0"/>
              </a:spcAft>
              <a:buNone/>
            </a:pPr>
            <a:r>
              <a:rPr lang="en"/>
              <a:t>Y = a + bX + e</a:t>
            </a:r>
            <a:endParaRPr/>
          </a:p>
          <a:p>
            <a:pPr indent="0" lvl="0" marL="0" rtl="0" algn="l">
              <a:spcBef>
                <a:spcPts val="1600"/>
              </a:spcBef>
              <a:spcAft>
                <a:spcPts val="0"/>
              </a:spcAft>
              <a:buNone/>
            </a:pPr>
            <a:r>
              <a:rPr lang="en"/>
              <a:t>Y is the dependent variable (predicted)</a:t>
            </a:r>
            <a:endParaRPr/>
          </a:p>
          <a:p>
            <a:pPr indent="0" lvl="0" marL="0" rtl="0" algn="l">
              <a:spcBef>
                <a:spcPts val="1600"/>
              </a:spcBef>
              <a:spcAft>
                <a:spcPts val="0"/>
              </a:spcAft>
              <a:buNone/>
            </a:pPr>
            <a:r>
              <a:rPr lang="en"/>
              <a:t>X is the independent variable (predictor)</a:t>
            </a:r>
            <a:endParaRPr/>
          </a:p>
          <a:p>
            <a:pPr indent="0" lvl="0" marL="0" rtl="0" algn="l">
              <a:spcBef>
                <a:spcPts val="1600"/>
              </a:spcBef>
              <a:spcAft>
                <a:spcPts val="0"/>
              </a:spcAft>
              <a:buNone/>
            </a:pPr>
            <a:r>
              <a:rPr lang="en"/>
              <a:t>a</a:t>
            </a:r>
            <a:r>
              <a:rPr lang="en"/>
              <a:t> is the intercept of the line</a:t>
            </a:r>
            <a:endParaRPr/>
          </a:p>
          <a:p>
            <a:pPr indent="0" lvl="0" marL="0" rtl="0" algn="l">
              <a:spcBef>
                <a:spcPts val="1600"/>
              </a:spcBef>
              <a:spcAft>
                <a:spcPts val="0"/>
              </a:spcAft>
              <a:buNone/>
            </a:pPr>
            <a:r>
              <a:rPr lang="en"/>
              <a:t>b is the slope of the linear function- and indicates the direction of the relationship between variables.</a:t>
            </a:r>
            <a:endParaRPr/>
          </a:p>
          <a:p>
            <a:pPr indent="0" lvl="0" marL="0" rtl="0" algn="l">
              <a:spcBef>
                <a:spcPts val="1600"/>
              </a:spcBef>
              <a:spcAft>
                <a:spcPts val="0"/>
              </a:spcAft>
              <a:buNone/>
            </a:pPr>
            <a:r>
              <a:rPr lang="en"/>
              <a:t>And e is the ‘error’ term- also called residual.</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Linear Regression	</a:t>
            </a:r>
            <a:endParaRPr/>
          </a:p>
        </p:txBody>
      </p:sp>
      <p:sp>
        <p:nvSpPr>
          <p:cNvPr id="426" name="Google Shape;426;p8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simplified linear regression line is written as</a:t>
            </a:r>
            <a:endParaRPr/>
          </a:p>
          <a:p>
            <a:pPr indent="0" lvl="0" marL="0" rtl="0" algn="l">
              <a:spcBef>
                <a:spcPts val="1600"/>
              </a:spcBef>
              <a:spcAft>
                <a:spcPts val="0"/>
              </a:spcAft>
              <a:buNone/>
            </a:pPr>
            <a:r>
              <a:rPr lang="en"/>
              <a:t>Y(hat) = a + bX</a:t>
            </a:r>
            <a:endParaRPr/>
          </a:p>
          <a:p>
            <a:pPr indent="0" lvl="0" marL="0" rtl="0" algn="l">
              <a:spcBef>
                <a:spcPts val="1600"/>
              </a:spcBef>
              <a:spcAft>
                <a:spcPts val="0"/>
              </a:spcAft>
              <a:buNone/>
            </a:pPr>
            <a:r>
              <a:rPr lang="en"/>
              <a:t>There aren’t any error terms in the simplified linear regression line because Y(hat) refers to the predicted value of the dependent variable. In other words, Y = Y(hat) + error</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Least Squares Regression</a:t>
            </a:r>
            <a:endParaRPr/>
          </a:p>
        </p:txBody>
      </p:sp>
      <p:sp>
        <p:nvSpPr>
          <p:cNvPr id="432" name="Google Shape;432;p8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be using Ordinary Least Squares (OLS) regression for estimating our regression line. </a:t>
            </a:r>
            <a:endParaRPr/>
          </a:p>
          <a:p>
            <a:pPr indent="0" lvl="0" marL="0" rtl="0" algn="l">
              <a:spcBef>
                <a:spcPts val="1600"/>
              </a:spcBef>
              <a:spcAft>
                <a:spcPts val="1600"/>
              </a:spcAft>
              <a:buNone/>
            </a:pPr>
            <a:r>
              <a:rPr lang="en"/>
              <a:t>What OLS regression does is minimise the value of the error terms- or to minimise the sums of squares of residuals (minimising the proportion of variance attributed to residuals)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8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Multiple Linear Regression	</a:t>
            </a:r>
            <a:endParaRPr/>
          </a:p>
        </p:txBody>
      </p:sp>
      <p:sp>
        <p:nvSpPr>
          <p:cNvPr id="438" name="Google Shape;438;p8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 = a + b1X1 + b2X2 + b3X3 + … + bnXn + e</a:t>
            </a:r>
            <a:endParaRPr/>
          </a:p>
          <a:p>
            <a:pPr indent="0" lvl="0" marL="0" rtl="0" algn="l">
              <a:spcBef>
                <a:spcPts val="1600"/>
              </a:spcBef>
              <a:spcAft>
                <a:spcPts val="1600"/>
              </a:spcAft>
              <a:buNone/>
            </a:pPr>
            <a:r>
              <a:rPr lang="en"/>
              <a:t>The multiple regression line can be considered to be very similar to the simple regression line, but with multiple independent variables- and this results in a very important consideration.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Partialling out variables</a:t>
            </a:r>
            <a:endParaRPr/>
          </a:p>
        </p:txBody>
      </p:sp>
      <p:sp>
        <p:nvSpPr>
          <p:cNvPr id="444" name="Google Shape;444;p8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variables (IV) like to vary with each other- this can lead to difficulties in inferring a direction of causality. If we say that B predicts A in a model where B and C are very highly correlated, the reality could be that C predicts A, but it appears that B predicts A because we’re not considering C’s influence on B and A.</a:t>
            </a:r>
            <a:endParaRPr/>
          </a:p>
          <a:p>
            <a:pPr indent="0" lvl="0" marL="0" rtl="0" algn="l">
              <a:spcBef>
                <a:spcPts val="1600"/>
              </a:spcBef>
              <a:spcAft>
                <a:spcPts val="1600"/>
              </a:spcAft>
              <a:buNone/>
            </a:pPr>
            <a:r>
              <a:rPr lang="en"/>
              <a:t>The notion of ‘partialling’ out variables is to hold other variables constant- to ensure that they don’t vary while we vary the IV of interest. By doing so, we can infer the predictive effect of that IV, holding constant all other IVs.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8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R-squared	</a:t>
            </a:r>
            <a:endParaRPr/>
          </a:p>
        </p:txBody>
      </p:sp>
      <p:sp>
        <p:nvSpPr>
          <p:cNvPr id="450" name="Google Shape;450;p8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R-squared (Coefficient of determination) is the proportion of variance explained by the regression model (SSreg/SStotal).</a:t>
            </a:r>
            <a:endParaRPr/>
          </a:p>
          <a:p>
            <a:pPr indent="0" lvl="0" marL="0" rtl="0" algn="l">
              <a:spcBef>
                <a:spcPts val="1600"/>
              </a:spcBef>
              <a:spcAft>
                <a:spcPts val="0"/>
              </a:spcAft>
              <a:buNone/>
            </a:pPr>
            <a:r>
              <a:rPr lang="en"/>
              <a:t>It is a method to assess the strength of the complete regression model (all IVs are taken into consideration).</a:t>
            </a:r>
            <a:endParaRPr/>
          </a:p>
          <a:p>
            <a:pPr indent="0" lvl="0" marL="0" rtl="0" algn="l">
              <a:spcBef>
                <a:spcPts val="1600"/>
              </a:spcBef>
              <a:spcAft>
                <a:spcPts val="1600"/>
              </a:spcAft>
              <a:buNone/>
            </a:pPr>
            <a:r>
              <a:rPr lang="en"/>
              <a:t>Another important aspect to consider is that SStotal is additively decomposed, SSreg + SSres will always equal to SStotal.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R-squared considerations</a:t>
            </a:r>
            <a:endParaRPr/>
          </a:p>
        </p:txBody>
      </p:sp>
      <p:sp>
        <p:nvSpPr>
          <p:cNvPr id="456" name="Google Shape;456;p8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R-squared is not the same thing as adjusted R-squared.</a:t>
            </a:r>
            <a:endParaRPr/>
          </a:p>
          <a:p>
            <a:pPr indent="0" lvl="0" marL="0" rtl="0" algn="l">
              <a:spcBef>
                <a:spcPts val="1600"/>
              </a:spcBef>
              <a:spcAft>
                <a:spcPts val="0"/>
              </a:spcAft>
              <a:buNone/>
            </a:pPr>
            <a:r>
              <a:rPr lang="en"/>
              <a:t>The computed R-squared statistic may be biased if:</a:t>
            </a:r>
            <a:endParaRPr/>
          </a:p>
          <a:p>
            <a:pPr indent="-342900" lvl="0" marL="457200" rtl="0" algn="l">
              <a:spcBef>
                <a:spcPts val="1600"/>
              </a:spcBef>
              <a:spcAft>
                <a:spcPts val="0"/>
              </a:spcAft>
              <a:buSzPts val="1800"/>
              <a:buAutoNum type="alphaLcParenR"/>
            </a:pPr>
            <a:r>
              <a:rPr lang="en"/>
              <a:t>There are a large amount of predictors,</a:t>
            </a:r>
            <a:endParaRPr/>
          </a:p>
          <a:p>
            <a:pPr indent="-342900" lvl="0" marL="457200" rtl="0" algn="l">
              <a:spcBef>
                <a:spcPts val="0"/>
              </a:spcBef>
              <a:spcAft>
                <a:spcPts val="0"/>
              </a:spcAft>
              <a:buSzPts val="1800"/>
              <a:buAutoNum type="alphaLcParenR"/>
            </a:pPr>
            <a:r>
              <a:rPr lang="en"/>
              <a:t>There is a small sample size.</a:t>
            </a:r>
            <a:endParaRPr/>
          </a:p>
          <a:p>
            <a:pPr indent="0" lvl="0" marL="0" rtl="0" algn="l">
              <a:spcBef>
                <a:spcPts val="1600"/>
              </a:spcBef>
              <a:spcAft>
                <a:spcPts val="1600"/>
              </a:spcAft>
              <a:buNone/>
            </a:pPr>
            <a:r>
              <a:rPr lang="en"/>
              <a:t>The adjusted R-squared returns a less biased statistic of the R-squared, so pay attention if the model has a large amount of IVs and a small sample size.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Constructs, Measures and Score</a:t>
            </a:r>
            <a:endParaRPr/>
          </a:p>
        </p:txBody>
      </p:sp>
      <p:sp>
        <p:nvSpPr>
          <p:cNvPr id="189" name="Google Shape;189;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Constructs are unobservable attributes that we label to describe hypothetical behaviours.</a:t>
            </a:r>
            <a:endParaRPr/>
          </a:p>
          <a:p>
            <a:pPr indent="0" lvl="0" marL="0" rtl="0" algn="l">
              <a:spcBef>
                <a:spcPts val="1600"/>
              </a:spcBef>
              <a:spcAft>
                <a:spcPts val="0"/>
              </a:spcAft>
              <a:buNone/>
            </a:pPr>
            <a:r>
              <a:rPr lang="en"/>
              <a:t>Measures are proven (valid and reliable) methods to obtain a numerical representation of unobservable constructs.</a:t>
            </a:r>
            <a:endParaRPr/>
          </a:p>
          <a:p>
            <a:pPr indent="0" lvl="0" marL="0" rtl="0" algn="l">
              <a:spcBef>
                <a:spcPts val="1600"/>
              </a:spcBef>
              <a:spcAft>
                <a:spcPts val="0"/>
              </a:spcAft>
              <a:buNone/>
            </a:pPr>
            <a:r>
              <a:rPr lang="en"/>
              <a:t>Construct scores are what measures output- the numerical representation of unobservable constructs.</a:t>
            </a:r>
            <a:endParaRPr/>
          </a:p>
          <a:p>
            <a:pPr indent="0" lvl="0" marL="0" rtl="0" algn="l">
              <a:spcBef>
                <a:spcPts val="1600"/>
              </a:spcBef>
              <a:spcAft>
                <a:spcPts val="1600"/>
              </a:spcAft>
              <a:buNone/>
            </a:pPr>
            <a:r>
              <a:rPr lang="en"/>
              <a:t>The scaling of these scores can be arbitrary or meaningful.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Strength of IVs</a:t>
            </a:r>
            <a:endParaRPr/>
          </a:p>
        </p:txBody>
      </p:sp>
      <p:sp>
        <p:nvSpPr>
          <p:cNvPr id="462" name="Google Shape;462;p8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LcParenR"/>
            </a:pPr>
            <a:r>
              <a:rPr lang="en"/>
              <a:t>Standardised regression coefficients: by using standardised data instead of data in its own metric, we can evaluate our model in terms of standard deviation and can allow you to compare strengths of multiple IVs- since they’re now on the same metric: SD.</a:t>
            </a:r>
            <a:endParaRPr/>
          </a:p>
          <a:p>
            <a:pPr indent="-342900" lvl="0" marL="457200" rtl="0" algn="l">
              <a:spcBef>
                <a:spcPts val="0"/>
              </a:spcBef>
              <a:spcAft>
                <a:spcPts val="0"/>
              </a:spcAft>
              <a:buSzPts val="1800"/>
              <a:buAutoNum type="alphaLcParenR"/>
            </a:pPr>
            <a:r>
              <a:rPr lang="en"/>
              <a:t>Semi-partial correlation: the correlation between the chosen IV and the DV, holding all other IVs constant. </a:t>
            </a:r>
            <a:endParaRPr/>
          </a:p>
          <a:p>
            <a:pPr indent="-342900" lvl="0" marL="457200" rtl="0" algn="l">
              <a:spcBef>
                <a:spcPts val="0"/>
              </a:spcBef>
              <a:spcAft>
                <a:spcPts val="0"/>
              </a:spcAft>
              <a:buSzPts val="1800"/>
              <a:buAutoNum type="alphaLcParenR"/>
            </a:pPr>
            <a:r>
              <a:rPr lang="en"/>
              <a:t>Squared semi-partial correlation: The proportion of variance the chosen IV explains in the DV, holding all other IVs constant.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8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Statistical Assumptions</a:t>
            </a:r>
            <a:endParaRPr/>
          </a:p>
        </p:txBody>
      </p:sp>
      <p:sp>
        <p:nvSpPr>
          <p:cNvPr id="468" name="Google Shape;468;p8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Independence of observations: one participant’s scores are observed and recorded independently of other participants.</a:t>
            </a:r>
            <a:endParaRPr/>
          </a:p>
          <a:p>
            <a:pPr indent="-342900" lvl="0" marL="457200" rtl="0" algn="l">
              <a:spcBef>
                <a:spcPts val="0"/>
              </a:spcBef>
              <a:spcAft>
                <a:spcPts val="0"/>
              </a:spcAft>
              <a:buSzPts val="1800"/>
              <a:buAutoNum type="arabicPeriod"/>
            </a:pPr>
            <a:r>
              <a:rPr lang="en"/>
              <a:t>Linearity. Linearity between the predictors and the predicted variable (multiple IVs and the one DV)</a:t>
            </a:r>
            <a:endParaRPr/>
          </a:p>
          <a:p>
            <a:pPr indent="-342900" lvl="0" marL="457200" rtl="0" algn="l">
              <a:spcBef>
                <a:spcPts val="0"/>
              </a:spcBef>
              <a:spcAft>
                <a:spcPts val="0"/>
              </a:spcAft>
              <a:buSzPts val="1800"/>
              <a:buAutoNum type="arabicPeriod"/>
            </a:pPr>
            <a:r>
              <a:rPr lang="en"/>
              <a:t>Homoscedasticity (Constant residual variance). This big chungus of a word ensures that errors vary independently (errors aren’t associated to IVs).</a:t>
            </a:r>
            <a:endParaRPr/>
          </a:p>
          <a:p>
            <a:pPr indent="-342900" lvl="0" marL="457200" rtl="0" algn="l">
              <a:spcBef>
                <a:spcPts val="0"/>
              </a:spcBef>
              <a:spcAft>
                <a:spcPts val="0"/>
              </a:spcAft>
              <a:buSzPts val="1800"/>
              <a:buAutoNum type="arabicPeriod"/>
            </a:pPr>
            <a:r>
              <a:rPr lang="en"/>
              <a:t>Normality of residuals. We’d like our residuals to be normally distributed.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8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MCQs</a:t>
            </a:r>
            <a:endParaRPr/>
          </a:p>
        </p:txBody>
      </p:sp>
      <p:sp>
        <p:nvSpPr>
          <p:cNvPr id="474" name="Google Shape;474;p8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6550" lvl="0" marL="457200" rtl="0" algn="l">
              <a:lnSpc>
                <a:spcPct val="90000"/>
              </a:lnSpc>
              <a:spcBef>
                <a:spcPts val="1000"/>
              </a:spcBef>
              <a:spcAft>
                <a:spcPts val="0"/>
              </a:spcAft>
              <a:buSzPts val="1700"/>
              <a:buFont typeface="Calibri"/>
              <a:buAutoNum type="arabicPeriod"/>
            </a:pPr>
            <a:r>
              <a:rPr lang="en" sz="1700">
                <a:latin typeface="Calibri"/>
                <a:ea typeface="Calibri"/>
                <a:cs typeface="Calibri"/>
                <a:sym typeface="Calibri"/>
              </a:rPr>
              <a:t>For the following regression line, which option is incorrect?</a:t>
            </a:r>
            <a:endParaRPr sz="1700">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1700">
                <a:latin typeface="Calibri"/>
                <a:ea typeface="Calibri"/>
                <a:cs typeface="Calibri"/>
                <a:sym typeface="Calibri"/>
              </a:rPr>
              <a:t>      	Y = 2.6 – 0.41X</a:t>
            </a:r>
            <a:r>
              <a:rPr baseline="-25000" lang="en" sz="3600">
                <a:latin typeface="Calibri"/>
                <a:ea typeface="Calibri"/>
                <a:cs typeface="Calibri"/>
                <a:sym typeface="Calibri"/>
              </a:rPr>
              <a:t>1</a:t>
            </a:r>
            <a:r>
              <a:rPr lang="en" sz="1700">
                <a:latin typeface="Calibri"/>
                <a:ea typeface="Calibri"/>
                <a:cs typeface="Calibri"/>
                <a:sym typeface="Calibri"/>
              </a:rPr>
              <a:t> + 0.51X</a:t>
            </a:r>
            <a:r>
              <a:rPr baseline="-25000" lang="en" sz="3600">
                <a:latin typeface="Calibri"/>
                <a:ea typeface="Calibri"/>
                <a:cs typeface="Calibri"/>
                <a:sym typeface="Calibri"/>
              </a:rPr>
              <a:t>2</a:t>
            </a:r>
            <a:endParaRPr baseline="-25000" sz="3600">
              <a:latin typeface="Calibri"/>
              <a:ea typeface="Calibri"/>
              <a:cs typeface="Calibri"/>
              <a:sym typeface="Calibri"/>
            </a:endParaRPr>
          </a:p>
          <a:p>
            <a:pPr indent="-342900" lvl="0" marL="457200" rtl="0" algn="l">
              <a:lnSpc>
                <a:spcPct val="90000"/>
              </a:lnSpc>
              <a:spcBef>
                <a:spcPts val="1000"/>
              </a:spcBef>
              <a:spcAft>
                <a:spcPts val="0"/>
              </a:spcAft>
              <a:buSzPts val="1800"/>
              <a:buFont typeface="Calibri"/>
              <a:buAutoNum type="alphaUcPeriod"/>
            </a:pPr>
            <a:r>
              <a:rPr lang="en" sz="1700">
                <a:latin typeface="Calibri"/>
                <a:ea typeface="Calibri"/>
                <a:cs typeface="Calibri"/>
                <a:sym typeface="Calibri"/>
              </a:rPr>
              <a:t>When X</a:t>
            </a:r>
            <a:r>
              <a:rPr baseline="-25000" lang="en" sz="3600">
                <a:latin typeface="Calibri"/>
                <a:ea typeface="Calibri"/>
                <a:cs typeface="Calibri"/>
                <a:sym typeface="Calibri"/>
              </a:rPr>
              <a:t>1 </a:t>
            </a:r>
            <a:r>
              <a:rPr lang="en" sz="1700">
                <a:latin typeface="Calibri"/>
                <a:ea typeface="Calibri"/>
                <a:cs typeface="Calibri"/>
                <a:sym typeface="Calibri"/>
              </a:rPr>
              <a:t>increases by 1 and X</a:t>
            </a:r>
            <a:r>
              <a:rPr baseline="-25000" lang="en" sz="3600">
                <a:latin typeface="Calibri"/>
                <a:ea typeface="Calibri"/>
                <a:cs typeface="Calibri"/>
                <a:sym typeface="Calibri"/>
              </a:rPr>
              <a:t>2 </a:t>
            </a:r>
            <a:r>
              <a:rPr lang="en" sz="1700">
                <a:latin typeface="Calibri"/>
                <a:ea typeface="Calibri"/>
                <a:cs typeface="Calibri"/>
                <a:sym typeface="Calibri"/>
              </a:rPr>
              <a:t>increases by 1, Y will increase by 0.10</a:t>
            </a:r>
            <a:endParaRPr sz="1700">
              <a:latin typeface="Calibri"/>
              <a:ea typeface="Calibri"/>
              <a:cs typeface="Calibri"/>
              <a:sym typeface="Calibri"/>
            </a:endParaRPr>
          </a:p>
          <a:p>
            <a:pPr indent="-336550" lvl="0" marL="457200" rtl="0" algn="l">
              <a:lnSpc>
                <a:spcPct val="90000"/>
              </a:lnSpc>
              <a:spcBef>
                <a:spcPts val="0"/>
              </a:spcBef>
              <a:spcAft>
                <a:spcPts val="0"/>
              </a:spcAft>
              <a:buSzPts val="1700"/>
              <a:buFont typeface="Calibri"/>
              <a:buAutoNum type="alphaUcPeriod"/>
            </a:pPr>
            <a:r>
              <a:rPr lang="en" sz="1700">
                <a:latin typeface="Calibri"/>
                <a:ea typeface="Calibri"/>
                <a:cs typeface="Calibri"/>
                <a:sym typeface="Calibri"/>
              </a:rPr>
              <a:t>The value of Y is 2.6 when scores on all independent variables are zero</a:t>
            </a:r>
            <a:endParaRPr sz="1700">
              <a:latin typeface="Calibri"/>
              <a:ea typeface="Calibri"/>
              <a:cs typeface="Calibri"/>
              <a:sym typeface="Calibri"/>
            </a:endParaRPr>
          </a:p>
          <a:p>
            <a:pPr indent="-342900" lvl="0" marL="457200" rtl="0" algn="l">
              <a:lnSpc>
                <a:spcPct val="90000"/>
              </a:lnSpc>
              <a:spcBef>
                <a:spcPts val="0"/>
              </a:spcBef>
              <a:spcAft>
                <a:spcPts val="0"/>
              </a:spcAft>
              <a:buSzPts val="1800"/>
              <a:buFont typeface="Calibri"/>
              <a:buAutoNum type="alphaUcPeriod"/>
            </a:pPr>
            <a:r>
              <a:rPr lang="en" sz="1700">
                <a:latin typeface="Calibri"/>
                <a:ea typeface="Calibri"/>
                <a:cs typeface="Calibri"/>
                <a:sym typeface="Calibri"/>
              </a:rPr>
              <a:t>Holding the scores on X</a:t>
            </a:r>
            <a:r>
              <a:rPr baseline="-25000" lang="en" sz="3600">
                <a:latin typeface="Calibri"/>
                <a:ea typeface="Calibri"/>
                <a:cs typeface="Calibri"/>
                <a:sym typeface="Calibri"/>
              </a:rPr>
              <a:t>1</a:t>
            </a:r>
            <a:r>
              <a:rPr lang="en" sz="1700">
                <a:latin typeface="Calibri"/>
                <a:ea typeface="Calibri"/>
                <a:cs typeface="Calibri"/>
                <a:sym typeface="Calibri"/>
              </a:rPr>
              <a:t>  constant, 1 unit increase in X</a:t>
            </a:r>
            <a:r>
              <a:rPr baseline="-25000" lang="en" sz="3600">
                <a:latin typeface="Calibri"/>
                <a:ea typeface="Calibri"/>
                <a:cs typeface="Calibri"/>
                <a:sym typeface="Calibri"/>
              </a:rPr>
              <a:t>2 </a:t>
            </a:r>
            <a:r>
              <a:rPr lang="en" sz="1700">
                <a:latin typeface="Calibri"/>
                <a:ea typeface="Calibri"/>
                <a:cs typeface="Calibri"/>
                <a:sym typeface="Calibri"/>
              </a:rPr>
              <a:t>predicts 0.51 unit increase in Y.</a:t>
            </a:r>
            <a:endParaRPr sz="1700">
              <a:latin typeface="Calibri"/>
              <a:ea typeface="Calibri"/>
              <a:cs typeface="Calibri"/>
              <a:sym typeface="Calibri"/>
            </a:endParaRPr>
          </a:p>
          <a:p>
            <a:pPr indent="-342900" lvl="0" marL="457200" rtl="0" algn="l">
              <a:lnSpc>
                <a:spcPct val="90000"/>
              </a:lnSpc>
              <a:spcBef>
                <a:spcPts val="0"/>
              </a:spcBef>
              <a:spcAft>
                <a:spcPts val="0"/>
              </a:spcAft>
              <a:buSzPts val="1800"/>
              <a:buFont typeface="Calibri"/>
              <a:buAutoNum type="alphaUcPeriod"/>
            </a:pPr>
            <a:r>
              <a:rPr lang="en" sz="1700">
                <a:latin typeface="Calibri"/>
                <a:ea typeface="Calibri"/>
                <a:cs typeface="Calibri"/>
                <a:sym typeface="Calibri"/>
              </a:rPr>
              <a:t>Holding the scores on X</a:t>
            </a:r>
            <a:r>
              <a:rPr baseline="-25000" lang="en" sz="3600">
                <a:latin typeface="Calibri"/>
                <a:ea typeface="Calibri"/>
                <a:cs typeface="Calibri"/>
                <a:sym typeface="Calibri"/>
              </a:rPr>
              <a:t>2</a:t>
            </a:r>
            <a:r>
              <a:rPr lang="en" sz="1700">
                <a:latin typeface="Calibri"/>
                <a:ea typeface="Calibri"/>
                <a:cs typeface="Calibri"/>
                <a:sym typeface="Calibri"/>
              </a:rPr>
              <a:t>  constant, 1 unit increase in X</a:t>
            </a:r>
            <a:r>
              <a:rPr baseline="-25000" lang="en" sz="3600">
                <a:latin typeface="Calibri"/>
                <a:ea typeface="Calibri"/>
                <a:cs typeface="Calibri"/>
                <a:sym typeface="Calibri"/>
              </a:rPr>
              <a:t>1 </a:t>
            </a:r>
            <a:r>
              <a:rPr lang="en" sz="1700">
                <a:latin typeface="Calibri"/>
                <a:ea typeface="Calibri"/>
                <a:cs typeface="Calibri"/>
                <a:sym typeface="Calibri"/>
              </a:rPr>
              <a:t>predicts 0.41 unit decrease in Y.</a:t>
            </a:r>
            <a:endParaRPr sz="1700">
              <a:latin typeface="Calibri"/>
              <a:ea typeface="Calibri"/>
              <a:cs typeface="Calibri"/>
              <a:sym typeface="Calibri"/>
            </a:endParaRPr>
          </a:p>
          <a:p>
            <a:pPr indent="0" lvl="0" marL="0" rtl="0" algn="l">
              <a:spcBef>
                <a:spcPts val="0"/>
              </a:spcBef>
              <a:spcAft>
                <a:spcPts val="1600"/>
              </a:spcAft>
              <a:buNone/>
            </a:pPr>
            <a:r>
              <a:t/>
            </a:r>
            <a:endParaRPr sz="7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MCQs</a:t>
            </a:r>
            <a:endParaRPr/>
          </a:p>
        </p:txBody>
      </p:sp>
      <p:sp>
        <p:nvSpPr>
          <p:cNvPr id="480" name="Google Shape;480;p8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000">
                <a:latin typeface="Calibri"/>
                <a:ea typeface="Calibri"/>
                <a:cs typeface="Calibri"/>
                <a:sym typeface="Calibri"/>
              </a:rPr>
              <a:t>2. Which of the following sentences is correct about R-squared values?</a:t>
            </a:r>
            <a:endParaRPr sz="2000">
              <a:latin typeface="Calibri"/>
              <a:ea typeface="Calibri"/>
              <a:cs typeface="Calibri"/>
              <a:sym typeface="Calibri"/>
            </a:endParaRPr>
          </a:p>
          <a:p>
            <a:pPr indent="-355600" lvl="0" marL="457200" rtl="0" algn="l">
              <a:lnSpc>
                <a:spcPct val="90000"/>
              </a:lnSpc>
              <a:spcBef>
                <a:spcPts val="1000"/>
              </a:spcBef>
              <a:spcAft>
                <a:spcPts val="0"/>
              </a:spcAft>
              <a:buSzPts val="2000"/>
              <a:buFont typeface="Calibri"/>
              <a:buAutoNum type="alphaUcPeriod"/>
            </a:pPr>
            <a:r>
              <a:rPr lang="en" sz="2000">
                <a:latin typeface="Calibri"/>
                <a:ea typeface="Calibri"/>
                <a:cs typeface="Calibri"/>
                <a:sym typeface="Calibri"/>
              </a:rPr>
              <a:t>When R-squared gets larger, the average size of residuals also gets larger.</a:t>
            </a:r>
            <a:endParaRPr sz="2000">
              <a:latin typeface="Calibri"/>
              <a:ea typeface="Calibri"/>
              <a:cs typeface="Calibri"/>
              <a:sym typeface="Calibri"/>
            </a:endParaRPr>
          </a:p>
          <a:p>
            <a:pPr indent="-355600" lvl="0" marL="457200" rtl="0" algn="l">
              <a:lnSpc>
                <a:spcPct val="90000"/>
              </a:lnSpc>
              <a:spcBef>
                <a:spcPts val="0"/>
              </a:spcBef>
              <a:spcAft>
                <a:spcPts val="0"/>
              </a:spcAft>
              <a:buSzPts val="2000"/>
              <a:buFont typeface="Calibri"/>
              <a:buAutoNum type="alphaUcPeriod"/>
            </a:pPr>
            <a:r>
              <a:rPr lang="en" sz="2000">
                <a:latin typeface="Calibri"/>
                <a:ea typeface="Calibri"/>
                <a:cs typeface="Calibri"/>
                <a:sym typeface="Calibri"/>
              </a:rPr>
              <a:t>R-squared statistics indicates the variation of dependent predicted by each independent variable, holding scores on other independent variables constant.</a:t>
            </a:r>
            <a:endParaRPr sz="2000">
              <a:latin typeface="Calibri"/>
              <a:ea typeface="Calibri"/>
              <a:cs typeface="Calibri"/>
              <a:sym typeface="Calibri"/>
            </a:endParaRPr>
          </a:p>
          <a:p>
            <a:pPr indent="-355600" lvl="0" marL="457200" rtl="0" algn="l">
              <a:lnSpc>
                <a:spcPct val="90000"/>
              </a:lnSpc>
              <a:spcBef>
                <a:spcPts val="0"/>
              </a:spcBef>
              <a:spcAft>
                <a:spcPts val="0"/>
              </a:spcAft>
              <a:buSzPts val="2000"/>
              <a:buFont typeface="Calibri"/>
              <a:buAutoNum type="alphaUcPeriod"/>
            </a:pPr>
            <a:r>
              <a:rPr lang="en" sz="2000">
                <a:latin typeface="Calibri"/>
                <a:ea typeface="Calibri"/>
                <a:cs typeface="Calibri"/>
                <a:sym typeface="Calibri"/>
              </a:rPr>
              <a:t>The huge difference in observed R-squared and adjusted R-squared indicate strong bias in the value of observed R-squared.</a:t>
            </a:r>
            <a:endParaRPr sz="2000">
              <a:latin typeface="Calibri"/>
              <a:ea typeface="Calibri"/>
              <a:cs typeface="Calibri"/>
              <a:sym typeface="Calibri"/>
            </a:endParaRPr>
          </a:p>
          <a:p>
            <a:pPr indent="-355600" lvl="0" marL="457200" rtl="0" algn="l">
              <a:lnSpc>
                <a:spcPct val="90000"/>
              </a:lnSpc>
              <a:spcBef>
                <a:spcPts val="0"/>
              </a:spcBef>
              <a:spcAft>
                <a:spcPts val="0"/>
              </a:spcAft>
              <a:buSzPts val="2000"/>
              <a:buFont typeface="Calibri"/>
              <a:buAutoNum type="alphaUcPeriod"/>
            </a:pPr>
            <a:r>
              <a:rPr lang="en" sz="2000">
                <a:latin typeface="Calibri"/>
                <a:ea typeface="Calibri"/>
                <a:cs typeface="Calibri"/>
                <a:sym typeface="Calibri"/>
              </a:rPr>
              <a:t>R-squared will be less biased when there are more IVs.</a:t>
            </a:r>
            <a:endParaRPr sz="2000">
              <a:latin typeface="Calibri"/>
              <a:ea typeface="Calibri"/>
              <a:cs typeface="Calibri"/>
              <a:sym typeface="Calibri"/>
            </a:endParaRPr>
          </a:p>
          <a:p>
            <a:pPr indent="0" lvl="0" marL="0" rtl="0" algn="l">
              <a:spcBef>
                <a:spcPts val="0"/>
              </a:spcBef>
              <a:spcAft>
                <a:spcPts val="1600"/>
              </a:spcAft>
              <a:buNone/>
            </a:pPr>
            <a:r>
              <a:t/>
            </a:r>
            <a:endParaRPr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9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MCQs</a:t>
            </a:r>
            <a:endParaRPr/>
          </a:p>
        </p:txBody>
      </p:sp>
      <p:sp>
        <p:nvSpPr>
          <p:cNvPr id="486" name="Google Shape;486;p9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500">
                <a:latin typeface="Calibri"/>
                <a:ea typeface="Calibri"/>
                <a:cs typeface="Calibri"/>
                <a:sym typeface="Calibri"/>
              </a:rPr>
              <a:t>3.  Which of the following description is closest to the concept of heteroscedasticity?</a:t>
            </a:r>
            <a:endParaRPr sz="2500">
              <a:latin typeface="Calibri"/>
              <a:ea typeface="Calibri"/>
              <a:cs typeface="Calibri"/>
              <a:sym typeface="Calibri"/>
            </a:endParaRPr>
          </a:p>
          <a:p>
            <a:pPr indent="-387350" lvl="0" marL="457200" rtl="0" algn="l">
              <a:lnSpc>
                <a:spcPct val="90000"/>
              </a:lnSpc>
              <a:spcBef>
                <a:spcPts val="1000"/>
              </a:spcBef>
              <a:spcAft>
                <a:spcPts val="0"/>
              </a:spcAft>
              <a:buSzPts val="2500"/>
              <a:buFont typeface="Calibri"/>
              <a:buAutoNum type="alphaUcPeriod"/>
            </a:pPr>
            <a:r>
              <a:rPr lang="en" sz="2500">
                <a:latin typeface="Calibri"/>
                <a:ea typeface="Calibri"/>
                <a:cs typeface="Calibri"/>
                <a:sym typeface="Calibri"/>
              </a:rPr>
              <a:t>Constant residual variance on different predicted values of dependent variables.</a:t>
            </a:r>
            <a:endParaRPr sz="2500">
              <a:latin typeface="Calibri"/>
              <a:ea typeface="Calibri"/>
              <a:cs typeface="Calibri"/>
              <a:sym typeface="Calibri"/>
            </a:endParaRPr>
          </a:p>
          <a:p>
            <a:pPr indent="-387350" lvl="0" marL="457200" rtl="0" algn="l">
              <a:lnSpc>
                <a:spcPct val="90000"/>
              </a:lnSpc>
              <a:spcBef>
                <a:spcPts val="0"/>
              </a:spcBef>
              <a:spcAft>
                <a:spcPts val="0"/>
              </a:spcAft>
              <a:buSzPts val="2500"/>
              <a:buFont typeface="Calibri"/>
              <a:buAutoNum type="alphaUcPeriod"/>
            </a:pPr>
            <a:r>
              <a:rPr lang="en" sz="2500">
                <a:latin typeface="Calibri"/>
                <a:ea typeface="Calibri"/>
                <a:cs typeface="Calibri"/>
                <a:sym typeface="Calibri"/>
              </a:rPr>
              <a:t>Non-constant residual variance on different values of independent variables</a:t>
            </a:r>
            <a:endParaRPr sz="2500">
              <a:latin typeface="Calibri"/>
              <a:ea typeface="Calibri"/>
              <a:cs typeface="Calibri"/>
              <a:sym typeface="Calibri"/>
            </a:endParaRPr>
          </a:p>
          <a:p>
            <a:pPr indent="-387350" lvl="0" marL="457200" rtl="0" algn="l">
              <a:lnSpc>
                <a:spcPct val="90000"/>
              </a:lnSpc>
              <a:spcBef>
                <a:spcPts val="0"/>
              </a:spcBef>
              <a:spcAft>
                <a:spcPts val="0"/>
              </a:spcAft>
              <a:buSzPts val="2500"/>
              <a:buFont typeface="Calibri"/>
              <a:buAutoNum type="alphaUcPeriod"/>
            </a:pPr>
            <a:r>
              <a:rPr lang="en" sz="2500">
                <a:latin typeface="Calibri"/>
                <a:ea typeface="Calibri"/>
                <a:cs typeface="Calibri"/>
                <a:sym typeface="Calibri"/>
              </a:rPr>
              <a:t>Residuals are distributed equally above and below zero</a:t>
            </a:r>
            <a:endParaRPr sz="2500">
              <a:latin typeface="Calibri"/>
              <a:ea typeface="Calibri"/>
              <a:cs typeface="Calibri"/>
              <a:sym typeface="Calibri"/>
            </a:endParaRPr>
          </a:p>
          <a:p>
            <a:pPr indent="-387350" lvl="0" marL="457200" rtl="0" algn="l">
              <a:lnSpc>
                <a:spcPct val="90000"/>
              </a:lnSpc>
              <a:spcBef>
                <a:spcPts val="0"/>
              </a:spcBef>
              <a:spcAft>
                <a:spcPts val="0"/>
              </a:spcAft>
              <a:buSzPts val="2500"/>
              <a:buFont typeface="Calibri"/>
              <a:buAutoNum type="alphaUcPeriod"/>
            </a:pPr>
            <a:r>
              <a:rPr lang="en" sz="2500">
                <a:latin typeface="Calibri"/>
                <a:ea typeface="Calibri"/>
                <a:cs typeface="Calibri"/>
                <a:sym typeface="Calibri"/>
              </a:rPr>
              <a:t>Residuals are not distributed equally above and below zero</a:t>
            </a:r>
            <a:endParaRPr sz="2500">
              <a:latin typeface="Calibri"/>
              <a:ea typeface="Calibri"/>
              <a:cs typeface="Calibri"/>
              <a:sym typeface="Calibri"/>
            </a:endParaRPr>
          </a:p>
          <a:p>
            <a:pPr indent="0" lvl="0" marL="0" rtl="0" algn="l">
              <a:spcBef>
                <a:spcPts val="0"/>
              </a:spcBef>
              <a:spcAft>
                <a:spcPts val="1600"/>
              </a:spcAft>
              <a:buNone/>
            </a:pPr>
            <a:r>
              <a:t/>
            </a:r>
            <a:endParaRPr sz="15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MCQs</a:t>
            </a:r>
            <a:endParaRPr/>
          </a:p>
        </p:txBody>
      </p:sp>
      <p:sp>
        <p:nvSpPr>
          <p:cNvPr id="492" name="Google Shape;492;p9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a:latin typeface="Calibri"/>
                <a:ea typeface="Calibri"/>
                <a:cs typeface="Calibri"/>
                <a:sym typeface="Calibri"/>
              </a:rPr>
              <a:t>4. Under which conditions is the R-squared value least biased?</a:t>
            </a:r>
            <a:endParaRPr>
              <a:latin typeface="Calibri"/>
              <a:ea typeface="Calibri"/>
              <a:cs typeface="Calibri"/>
              <a:sym typeface="Calibri"/>
            </a:endParaRPr>
          </a:p>
          <a:p>
            <a:pPr indent="-342900" lvl="0" marL="457200" rtl="0" algn="l">
              <a:lnSpc>
                <a:spcPct val="90000"/>
              </a:lnSpc>
              <a:spcBef>
                <a:spcPts val="1000"/>
              </a:spcBef>
              <a:spcAft>
                <a:spcPts val="0"/>
              </a:spcAft>
              <a:buSzPts val="1800"/>
              <a:buFont typeface="Calibri"/>
              <a:buAutoNum type="alphaUcPeriod"/>
            </a:pPr>
            <a:r>
              <a:rPr lang="en">
                <a:latin typeface="Calibri"/>
                <a:ea typeface="Calibri"/>
                <a:cs typeface="Calibri"/>
                <a:sym typeface="Calibri"/>
              </a:rPr>
              <a:t>Sample size and the number of IVs are large</a:t>
            </a:r>
            <a:endParaRPr>
              <a:latin typeface="Calibri"/>
              <a:ea typeface="Calibri"/>
              <a:cs typeface="Calibri"/>
              <a:sym typeface="Calibri"/>
            </a:endParaRPr>
          </a:p>
          <a:p>
            <a:pPr indent="-342900" lvl="0" marL="457200" rtl="0" algn="l">
              <a:lnSpc>
                <a:spcPct val="90000"/>
              </a:lnSpc>
              <a:spcBef>
                <a:spcPts val="0"/>
              </a:spcBef>
              <a:spcAft>
                <a:spcPts val="0"/>
              </a:spcAft>
              <a:buSzPts val="1800"/>
              <a:buFont typeface="Calibri"/>
              <a:buAutoNum type="alphaUcPeriod"/>
            </a:pPr>
            <a:r>
              <a:rPr lang="en">
                <a:latin typeface="Calibri"/>
                <a:ea typeface="Calibri"/>
                <a:cs typeface="Calibri"/>
                <a:sym typeface="Calibri"/>
              </a:rPr>
              <a:t>sample size and the number of IVs are small</a:t>
            </a:r>
            <a:endParaRPr>
              <a:latin typeface="Calibri"/>
              <a:ea typeface="Calibri"/>
              <a:cs typeface="Calibri"/>
              <a:sym typeface="Calibri"/>
            </a:endParaRPr>
          </a:p>
          <a:p>
            <a:pPr indent="-342900" lvl="0" marL="457200" rtl="0" algn="l">
              <a:lnSpc>
                <a:spcPct val="90000"/>
              </a:lnSpc>
              <a:spcBef>
                <a:spcPts val="0"/>
              </a:spcBef>
              <a:spcAft>
                <a:spcPts val="0"/>
              </a:spcAft>
              <a:buSzPts val="1800"/>
              <a:buFont typeface="Calibri"/>
              <a:buAutoNum type="alphaUcPeriod"/>
            </a:pPr>
            <a:r>
              <a:rPr lang="en">
                <a:latin typeface="Calibri"/>
                <a:ea typeface="Calibri"/>
                <a:cs typeface="Calibri"/>
                <a:sym typeface="Calibri"/>
              </a:rPr>
              <a:t>R-square statistic is computed repeatedly</a:t>
            </a:r>
            <a:endParaRPr>
              <a:latin typeface="Calibri"/>
              <a:ea typeface="Calibri"/>
              <a:cs typeface="Calibri"/>
              <a:sym typeface="Calibri"/>
            </a:endParaRPr>
          </a:p>
          <a:p>
            <a:pPr indent="-342900" lvl="0" marL="457200" rtl="0" algn="l">
              <a:lnSpc>
                <a:spcPct val="90000"/>
              </a:lnSpc>
              <a:spcBef>
                <a:spcPts val="0"/>
              </a:spcBef>
              <a:spcAft>
                <a:spcPts val="0"/>
              </a:spcAft>
              <a:buSzPts val="1800"/>
              <a:buFont typeface="Calibri"/>
              <a:buAutoNum type="alphaUcPeriod"/>
            </a:pPr>
            <a:r>
              <a:rPr lang="en">
                <a:latin typeface="Calibri"/>
                <a:ea typeface="Calibri"/>
                <a:cs typeface="Calibri"/>
                <a:sym typeface="Calibri"/>
              </a:rPr>
              <a:t>Sample size is large but the number of IVs is small</a:t>
            </a:r>
            <a:endParaRPr>
              <a:latin typeface="Calibri"/>
              <a:ea typeface="Calibri"/>
              <a:cs typeface="Calibri"/>
              <a:sym typeface="Calibri"/>
            </a:endParaRPr>
          </a:p>
          <a:p>
            <a:pPr indent="0" lvl="0" marL="0" rtl="0" algn="l">
              <a:lnSpc>
                <a:spcPct val="90000"/>
              </a:lnSpc>
              <a:spcBef>
                <a:spcPts val="1000"/>
              </a:spcBef>
              <a:spcAft>
                <a:spcPts val="0"/>
              </a:spcAft>
              <a:buNone/>
            </a:pPr>
            <a:r>
              <a:t/>
            </a:r>
            <a:endParaRPr sz="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MCQs</a:t>
            </a:r>
            <a:endParaRPr/>
          </a:p>
        </p:txBody>
      </p:sp>
      <p:sp>
        <p:nvSpPr>
          <p:cNvPr id="498" name="Google Shape;498;p9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latin typeface="Arial"/>
                <a:ea typeface="Arial"/>
                <a:cs typeface="Arial"/>
                <a:sym typeface="Arial"/>
              </a:rPr>
              <a:t>5. What can be inferred from the following QQplot?</a:t>
            </a:r>
            <a:endParaRPr sz="13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n" sz="1300">
                <a:latin typeface="Arial"/>
                <a:ea typeface="Arial"/>
                <a:cs typeface="Arial"/>
                <a:sym typeface="Arial"/>
              </a:rPr>
              <a:t>A. residuals distribution is slightly negatively skewed</a:t>
            </a:r>
            <a:endParaRPr sz="13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n" sz="1300">
                <a:latin typeface="Arial"/>
                <a:ea typeface="Arial"/>
                <a:cs typeface="Arial"/>
                <a:sym typeface="Arial"/>
              </a:rPr>
              <a:t>B. assumption of residual normality is violated</a:t>
            </a:r>
            <a:endParaRPr sz="13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n" sz="1300">
                <a:latin typeface="Arial"/>
                <a:ea typeface="Arial"/>
                <a:cs typeface="Arial"/>
                <a:sym typeface="Arial"/>
              </a:rPr>
              <a:t>C. residuals distribution is slightly positively skewed</a:t>
            </a:r>
            <a:endParaRPr sz="1300">
              <a:latin typeface="Arial"/>
              <a:ea typeface="Arial"/>
              <a:cs typeface="Arial"/>
              <a:sym typeface="Arial"/>
            </a:endParaRPr>
          </a:p>
          <a:p>
            <a:pPr indent="0" lvl="0" marL="0" rtl="0" algn="l">
              <a:spcBef>
                <a:spcPts val="1600"/>
              </a:spcBef>
              <a:spcAft>
                <a:spcPts val="1600"/>
              </a:spcAft>
              <a:buNone/>
            </a:pPr>
            <a:r>
              <a:rPr lang="en" sz="1300">
                <a:latin typeface="Arial"/>
                <a:ea typeface="Arial"/>
                <a:cs typeface="Arial"/>
                <a:sym typeface="Arial"/>
              </a:rPr>
              <a:t>D. outliers in this distribution are very influential</a:t>
            </a:r>
            <a:endParaRPr sz="900"/>
          </a:p>
        </p:txBody>
      </p:sp>
      <p:pic>
        <p:nvPicPr>
          <p:cNvPr id="499" name="Google Shape;499;p92"/>
          <p:cNvPicPr preferRelativeResize="0"/>
          <p:nvPr/>
        </p:nvPicPr>
        <p:blipFill>
          <a:blip r:embed="rId3">
            <a:alphaModFix/>
          </a:blip>
          <a:stretch>
            <a:fillRect/>
          </a:stretch>
        </p:blipFill>
        <p:spPr>
          <a:xfrm>
            <a:off x="4407100" y="1225220"/>
            <a:ext cx="4425201" cy="24988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9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MCQs</a:t>
            </a:r>
            <a:endParaRPr/>
          </a:p>
        </p:txBody>
      </p:sp>
      <p:sp>
        <p:nvSpPr>
          <p:cNvPr id="505" name="Google Shape;505;p93"/>
          <p:cNvSpPr txBox="1"/>
          <p:nvPr>
            <p:ph idx="1" type="body"/>
          </p:nvPr>
        </p:nvSpPr>
        <p:spPr>
          <a:xfrm>
            <a:off x="311700" y="1225225"/>
            <a:ext cx="45075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alibri"/>
                <a:ea typeface="Calibri"/>
                <a:cs typeface="Calibri"/>
                <a:sym typeface="Calibri"/>
              </a:rPr>
              <a:t>6. Which of the following sentences is the most correct interpretation of the following analysis?</a:t>
            </a:r>
            <a:endParaRPr sz="1700">
              <a:latin typeface="Calibri"/>
              <a:ea typeface="Calibri"/>
              <a:cs typeface="Calibri"/>
              <a:sym typeface="Calibri"/>
            </a:endParaRPr>
          </a:p>
          <a:p>
            <a:pPr indent="-336550" lvl="0" marL="457200" rtl="0" algn="l">
              <a:spcBef>
                <a:spcPts val="0"/>
              </a:spcBef>
              <a:spcAft>
                <a:spcPts val="0"/>
              </a:spcAft>
              <a:buSzPts val="1700"/>
              <a:buFont typeface="Calibri"/>
              <a:buAutoNum type="alphaUcPeriod"/>
            </a:pPr>
            <a:r>
              <a:rPr lang="en" sz="1700">
                <a:latin typeface="Calibri"/>
                <a:ea typeface="Calibri"/>
                <a:cs typeface="Calibri"/>
                <a:sym typeface="Calibri"/>
              </a:rPr>
              <a:t>Openness is a statistically significantly stronger predictor of ”need for cognition” than agreeableness</a:t>
            </a:r>
            <a:endParaRPr sz="1700">
              <a:latin typeface="Calibri"/>
              <a:ea typeface="Calibri"/>
              <a:cs typeface="Calibri"/>
              <a:sym typeface="Calibri"/>
            </a:endParaRPr>
          </a:p>
          <a:p>
            <a:pPr indent="-336550" lvl="0" marL="457200" rtl="0" algn="l">
              <a:spcBef>
                <a:spcPts val="0"/>
              </a:spcBef>
              <a:spcAft>
                <a:spcPts val="0"/>
              </a:spcAft>
              <a:buSzPts val="1700"/>
              <a:buFont typeface="Calibri"/>
              <a:buAutoNum type="alphaUcPeriod"/>
            </a:pPr>
            <a:r>
              <a:rPr lang="en" sz="1700">
                <a:latin typeface="Calibri"/>
                <a:ea typeface="Calibri"/>
                <a:cs typeface="Calibri"/>
                <a:sym typeface="Calibri"/>
              </a:rPr>
              <a:t>Agreeableness is a significant predictor of cognition</a:t>
            </a:r>
            <a:endParaRPr sz="1700">
              <a:latin typeface="Calibri"/>
              <a:ea typeface="Calibri"/>
              <a:cs typeface="Calibri"/>
              <a:sym typeface="Calibri"/>
            </a:endParaRPr>
          </a:p>
          <a:p>
            <a:pPr indent="-336550" lvl="0" marL="457200" rtl="0" algn="l">
              <a:spcBef>
                <a:spcPts val="0"/>
              </a:spcBef>
              <a:spcAft>
                <a:spcPts val="0"/>
              </a:spcAft>
              <a:buSzPts val="1700"/>
              <a:buFont typeface="Calibri"/>
              <a:buAutoNum type="alphaUcPeriod"/>
            </a:pPr>
            <a:r>
              <a:rPr lang="en" sz="1700">
                <a:latin typeface="Calibri"/>
                <a:ea typeface="Calibri"/>
                <a:cs typeface="Calibri"/>
                <a:sym typeface="Calibri"/>
              </a:rPr>
              <a:t>The evidence is consistent with no prediction by agreeableness</a:t>
            </a:r>
            <a:endParaRPr sz="1700">
              <a:latin typeface="Calibri"/>
              <a:ea typeface="Calibri"/>
              <a:cs typeface="Calibri"/>
              <a:sym typeface="Calibri"/>
            </a:endParaRPr>
          </a:p>
          <a:p>
            <a:pPr indent="-336550" lvl="0" marL="457200" rtl="0" algn="l">
              <a:spcBef>
                <a:spcPts val="0"/>
              </a:spcBef>
              <a:spcAft>
                <a:spcPts val="0"/>
              </a:spcAft>
              <a:buSzPts val="1700"/>
              <a:buFont typeface="Calibri"/>
              <a:buAutoNum type="alphaUcPeriod"/>
            </a:pPr>
            <a:r>
              <a:rPr lang="en" sz="1700">
                <a:latin typeface="Calibri"/>
                <a:ea typeface="Calibri"/>
                <a:cs typeface="Calibri"/>
                <a:sym typeface="Calibri"/>
              </a:rPr>
              <a:t>Openness is a strong predictor of cognition</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00">
              <a:latin typeface="Arial"/>
              <a:ea typeface="Arial"/>
              <a:cs typeface="Arial"/>
              <a:sym typeface="Arial"/>
            </a:endParaRPr>
          </a:p>
          <a:p>
            <a:pPr indent="0" lvl="0" marL="0" rtl="0" algn="l">
              <a:spcBef>
                <a:spcPts val="0"/>
              </a:spcBef>
              <a:spcAft>
                <a:spcPts val="1600"/>
              </a:spcAft>
              <a:buNone/>
            </a:pPr>
            <a:r>
              <a:t/>
            </a:r>
            <a:endParaRPr sz="1700"/>
          </a:p>
        </p:txBody>
      </p:sp>
      <p:pic>
        <p:nvPicPr>
          <p:cNvPr id="506" name="Google Shape;506;p93"/>
          <p:cNvPicPr preferRelativeResize="0"/>
          <p:nvPr/>
        </p:nvPicPr>
        <p:blipFill>
          <a:blip r:embed="rId3">
            <a:alphaModFix/>
          </a:blip>
          <a:stretch>
            <a:fillRect/>
          </a:stretch>
        </p:blipFill>
        <p:spPr>
          <a:xfrm>
            <a:off x="4819075" y="1225219"/>
            <a:ext cx="4013226" cy="245547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9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MCQ Answers</a:t>
            </a:r>
            <a:endParaRPr/>
          </a:p>
        </p:txBody>
      </p:sp>
      <p:sp>
        <p:nvSpPr>
          <p:cNvPr id="512" name="Google Shape;512;p9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850" lvl="0" marL="457200" rtl="0" algn="l">
              <a:lnSpc>
                <a:spcPct val="90000"/>
              </a:lnSpc>
              <a:spcBef>
                <a:spcPts val="1000"/>
              </a:spcBef>
              <a:spcAft>
                <a:spcPts val="0"/>
              </a:spcAft>
              <a:buSzPts val="1500"/>
              <a:buFont typeface="Calibri"/>
              <a:buAutoNum type="arabicPeriod"/>
            </a:pPr>
            <a:r>
              <a:rPr lang="en" sz="1500">
                <a:latin typeface="Calibri"/>
                <a:ea typeface="Calibri"/>
                <a:cs typeface="Calibri"/>
                <a:sym typeface="Calibri"/>
              </a:rPr>
              <a:t>For the following regression equation, which option is the incorrect?</a:t>
            </a:r>
            <a:endParaRPr sz="1500">
              <a:latin typeface="Calibri"/>
              <a:ea typeface="Calibri"/>
              <a:cs typeface="Calibri"/>
              <a:sym typeface="Calibri"/>
            </a:endParaRPr>
          </a:p>
          <a:p>
            <a:pPr indent="0" lvl="0" marL="0" rtl="0" algn="l">
              <a:lnSpc>
                <a:spcPct val="90000"/>
              </a:lnSpc>
              <a:spcBef>
                <a:spcPts val="1000"/>
              </a:spcBef>
              <a:spcAft>
                <a:spcPts val="0"/>
              </a:spcAft>
              <a:buNone/>
            </a:pPr>
            <a:r>
              <a:rPr lang="en" sz="1500">
                <a:latin typeface="Calibri"/>
                <a:ea typeface="Calibri"/>
                <a:cs typeface="Calibri"/>
                <a:sym typeface="Calibri"/>
              </a:rPr>
              <a:t>      	Y = 2.6 – 0.41X</a:t>
            </a:r>
            <a:r>
              <a:rPr baseline="-25000" lang="en" sz="3400">
                <a:latin typeface="Calibri"/>
                <a:ea typeface="Calibri"/>
                <a:cs typeface="Calibri"/>
                <a:sym typeface="Calibri"/>
              </a:rPr>
              <a:t>1</a:t>
            </a:r>
            <a:r>
              <a:rPr lang="en" sz="1500">
                <a:latin typeface="Calibri"/>
                <a:ea typeface="Calibri"/>
                <a:cs typeface="Calibri"/>
                <a:sym typeface="Calibri"/>
              </a:rPr>
              <a:t> + 0.51X</a:t>
            </a:r>
            <a:r>
              <a:rPr baseline="-25000" lang="en" sz="3400">
                <a:latin typeface="Calibri"/>
                <a:ea typeface="Calibri"/>
                <a:cs typeface="Calibri"/>
                <a:sym typeface="Calibri"/>
              </a:rPr>
              <a:t>2</a:t>
            </a:r>
            <a:endParaRPr baseline="-25000" sz="3400">
              <a:latin typeface="Calibri"/>
              <a:ea typeface="Calibri"/>
              <a:cs typeface="Calibri"/>
              <a:sym typeface="Calibri"/>
            </a:endParaRPr>
          </a:p>
          <a:p>
            <a:pPr indent="-342900" lvl="0" marL="457200" rtl="0" algn="l">
              <a:lnSpc>
                <a:spcPct val="90000"/>
              </a:lnSpc>
              <a:spcBef>
                <a:spcPts val="1000"/>
              </a:spcBef>
              <a:spcAft>
                <a:spcPts val="0"/>
              </a:spcAft>
              <a:buClr>
                <a:srgbClr val="FF0000"/>
              </a:buClr>
              <a:buSzPts val="1800"/>
              <a:buFont typeface="Calibri"/>
              <a:buAutoNum type="alphaUcPeriod"/>
            </a:pPr>
            <a:r>
              <a:rPr lang="en" sz="1500">
                <a:solidFill>
                  <a:srgbClr val="FF0000"/>
                </a:solidFill>
                <a:latin typeface="Calibri"/>
                <a:ea typeface="Calibri"/>
                <a:cs typeface="Calibri"/>
                <a:sym typeface="Calibri"/>
              </a:rPr>
              <a:t>When X</a:t>
            </a:r>
            <a:r>
              <a:rPr baseline="-25000" lang="en" sz="3400">
                <a:solidFill>
                  <a:srgbClr val="FF0000"/>
                </a:solidFill>
                <a:latin typeface="Calibri"/>
                <a:ea typeface="Calibri"/>
                <a:cs typeface="Calibri"/>
                <a:sym typeface="Calibri"/>
              </a:rPr>
              <a:t>1 </a:t>
            </a:r>
            <a:r>
              <a:rPr lang="en" sz="1500">
                <a:solidFill>
                  <a:srgbClr val="FF0000"/>
                </a:solidFill>
                <a:latin typeface="Calibri"/>
                <a:ea typeface="Calibri"/>
                <a:cs typeface="Calibri"/>
                <a:sym typeface="Calibri"/>
              </a:rPr>
              <a:t>increases by 1 and X</a:t>
            </a:r>
            <a:r>
              <a:rPr baseline="-25000" lang="en" sz="3400">
                <a:solidFill>
                  <a:srgbClr val="FF0000"/>
                </a:solidFill>
                <a:latin typeface="Calibri"/>
                <a:ea typeface="Calibri"/>
                <a:cs typeface="Calibri"/>
                <a:sym typeface="Calibri"/>
              </a:rPr>
              <a:t>2 </a:t>
            </a:r>
            <a:r>
              <a:rPr lang="en" sz="1500">
                <a:solidFill>
                  <a:srgbClr val="FF0000"/>
                </a:solidFill>
                <a:latin typeface="Calibri"/>
                <a:ea typeface="Calibri"/>
                <a:cs typeface="Calibri"/>
                <a:sym typeface="Calibri"/>
              </a:rPr>
              <a:t>increases by 1, Y will increase by 0.10</a:t>
            </a:r>
            <a:endParaRPr sz="1500">
              <a:solidFill>
                <a:srgbClr val="FF0000"/>
              </a:solidFill>
              <a:latin typeface="Calibri"/>
              <a:ea typeface="Calibri"/>
              <a:cs typeface="Calibri"/>
              <a:sym typeface="Calibri"/>
            </a:endParaRPr>
          </a:p>
          <a:p>
            <a:pPr indent="-323850" lvl="0" marL="457200" rtl="0" algn="l">
              <a:lnSpc>
                <a:spcPct val="90000"/>
              </a:lnSpc>
              <a:spcBef>
                <a:spcPts val="0"/>
              </a:spcBef>
              <a:spcAft>
                <a:spcPts val="0"/>
              </a:spcAft>
              <a:buSzPts val="1500"/>
              <a:buFont typeface="Calibri"/>
              <a:buAutoNum type="alphaUcPeriod"/>
            </a:pPr>
            <a:r>
              <a:rPr lang="en" sz="1500">
                <a:latin typeface="Calibri"/>
                <a:ea typeface="Calibri"/>
                <a:cs typeface="Calibri"/>
                <a:sym typeface="Calibri"/>
              </a:rPr>
              <a:t>The value of Y is 2.6 when scores on all independent variables are zero</a:t>
            </a:r>
            <a:endParaRPr sz="1500">
              <a:latin typeface="Calibri"/>
              <a:ea typeface="Calibri"/>
              <a:cs typeface="Calibri"/>
              <a:sym typeface="Calibri"/>
            </a:endParaRPr>
          </a:p>
          <a:p>
            <a:pPr indent="-342900" lvl="0" marL="457200" rtl="0" algn="l">
              <a:lnSpc>
                <a:spcPct val="90000"/>
              </a:lnSpc>
              <a:spcBef>
                <a:spcPts val="0"/>
              </a:spcBef>
              <a:spcAft>
                <a:spcPts val="0"/>
              </a:spcAft>
              <a:buSzPts val="1800"/>
              <a:buFont typeface="Calibri"/>
              <a:buAutoNum type="alphaUcPeriod"/>
            </a:pPr>
            <a:r>
              <a:rPr lang="en" sz="1500">
                <a:latin typeface="Calibri"/>
                <a:ea typeface="Calibri"/>
                <a:cs typeface="Calibri"/>
                <a:sym typeface="Calibri"/>
              </a:rPr>
              <a:t>Holding the scores on X</a:t>
            </a:r>
            <a:r>
              <a:rPr baseline="-25000" lang="en" sz="3400">
                <a:latin typeface="Calibri"/>
                <a:ea typeface="Calibri"/>
                <a:cs typeface="Calibri"/>
                <a:sym typeface="Calibri"/>
              </a:rPr>
              <a:t>1</a:t>
            </a:r>
            <a:r>
              <a:rPr lang="en" sz="1500">
                <a:latin typeface="Calibri"/>
                <a:ea typeface="Calibri"/>
                <a:cs typeface="Calibri"/>
                <a:sym typeface="Calibri"/>
              </a:rPr>
              <a:t>  constant, 1 unit increase in X</a:t>
            </a:r>
            <a:r>
              <a:rPr baseline="-25000" lang="en" sz="3400">
                <a:latin typeface="Calibri"/>
                <a:ea typeface="Calibri"/>
                <a:cs typeface="Calibri"/>
                <a:sym typeface="Calibri"/>
              </a:rPr>
              <a:t>2 </a:t>
            </a:r>
            <a:r>
              <a:rPr lang="en" sz="1500">
                <a:latin typeface="Calibri"/>
                <a:ea typeface="Calibri"/>
                <a:cs typeface="Calibri"/>
                <a:sym typeface="Calibri"/>
              </a:rPr>
              <a:t>predicts 0.51 unit increase in Y.</a:t>
            </a:r>
            <a:endParaRPr sz="1500">
              <a:latin typeface="Calibri"/>
              <a:ea typeface="Calibri"/>
              <a:cs typeface="Calibri"/>
              <a:sym typeface="Calibri"/>
            </a:endParaRPr>
          </a:p>
          <a:p>
            <a:pPr indent="-342900" lvl="0" marL="457200" rtl="0" algn="l">
              <a:lnSpc>
                <a:spcPct val="90000"/>
              </a:lnSpc>
              <a:spcBef>
                <a:spcPts val="0"/>
              </a:spcBef>
              <a:spcAft>
                <a:spcPts val="0"/>
              </a:spcAft>
              <a:buSzPts val="1800"/>
              <a:buFont typeface="Calibri"/>
              <a:buAutoNum type="alphaUcPeriod"/>
            </a:pPr>
            <a:r>
              <a:rPr lang="en" sz="1500">
                <a:latin typeface="Calibri"/>
                <a:ea typeface="Calibri"/>
                <a:cs typeface="Calibri"/>
                <a:sym typeface="Calibri"/>
              </a:rPr>
              <a:t>Holding the scores on X</a:t>
            </a:r>
            <a:r>
              <a:rPr baseline="-25000" lang="en" sz="3400">
                <a:latin typeface="Calibri"/>
                <a:ea typeface="Calibri"/>
                <a:cs typeface="Calibri"/>
                <a:sym typeface="Calibri"/>
              </a:rPr>
              <a:t>2</a:t>
            </a:r>
            <a:r>
              <a:rPr lang="en" sz="1500">
                <a:latin typeface="Calibri"/>
                <a:ea typeface="Calibri"/>
                <a:cs typeface="Calibri"/>
                <a:sym typeface="Calibri"/>
              </a:rPr>
              <a:t>  constant, 1 unit increase in X</a:t>
            </a:r>
            <a:r>
              <a:rPr baseline="-25000" lang="en" sz="3400">
                <a:latin typeface="Calibri"/>
                <a:ea typeface="Calibri"/>
                <a:cs typeface="Calibri"/>
                <a:sym typeface="Calibri"/>
              </a:rPr>
              <a:t>1 </a:t>
            </a:r>
            <a:r>
              <a:rPr lang="en" sz="1500">
                <a:latin typeface="Calibri"/>
                <a:ea typeface="Calibri"/>
                <a:cs typeface="Calibri"/>
                <a:sym typeface="Calibri"/>
              </a:rPr>
              <a:t>predicts 0.41 unit decrease in Y.</a:t>
            </a:r>
            <a:endParaRPr sz="1500">
              <a:latin typeface="Calibri"/>
              <a:ea typeface="Calibri"/>
              <a:cs typeface="Calibri"/>
              <a:sym typeface="Calibri"/>
            </a:endParaRPr>
          </a:p>
          <a:p>
            <a:pPr indent="0" lvl="0" marL="0" rtl="0" algn="l">
              <a:spcBef>
                <a:spcPts val="0"/>
              </a:spcBef>
              <a:spcAft>
                <a:spcPts val="1600"/>
              </a:spcAft>
              <a:buNone/>
            </a:pPr>
            <a:r>
              <a:t/>
            </a:r>
            <a:endParaRPr sz="5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9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MCQ Answers</a:t>
            </a:r>
            <a:endParaRPr/>
          </a:p>
        </p:txBody>
      </p:sp>
      <p:sp>
        <p:nvSpPr>
          <p:cNvPr id="518" name="Google Shape;518;p9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1900">
                <a:latin typeface="Calibri"/>
                <a:ea typeface="Calibri"/>
                <a:cs typeface="Calibri"/>
                <a:sym typeface="Calibri"/>
              </a:rPr>
              <a:t>2. Which of the following sentences is correct about R-squared statistics?</a:t>
            </a:r>
            <a:endParaRPr sz="1900">
              <a:latin typeface="Calibri"/>
              <a:ea typeface="Calibri"/>
              <a:cs typeface="Calibri"/>
              <a:sym typeface="Calibri"/>
            </a:endParaRPr>
          </a:p>
          <a:p>
            <a:pPr indent="-349250" lvl="0" marL="457200" rtl="0" algn="l">
              <a:lnSpc>
                <a:spcPct val="90000"/>
              </a:lnSpc>
              <a:spcBef>
                <a:spcPts val="1000"/>
              </a:spcBef>
              <a:spcAft>
                <a:spcPts val="0"/>
              </a:spcAft>
              <a:buSzPts val="1900"/>
              <a:buFont typeface="Calibri"/>
              <a:buAutoNum type="alphaUcPeriod"/>
            </a:pPr>
            <a:r>
              <a:rPr lang="en" sz="1900">
                <a:latin typeface="Calibri"/>
                <a:ea typeface="Calibri"/>
                <a:cs typeface="Calibri"/>
                <a:sym typeface="Calibri"/>
              </a:rPr>
              <a:t>When R-squared gets larger, the average size of residuals also gets larger</a:t>
            </a:r>
            <a:endParaRPr sz="1900">
              <a:latin typeface="Calibri"/>
              <a:ea typeface="Calibri"/>
              <a:cs typeface="Calibri"/>
              <a:sym typeface="Calibri"/>
            </a:endParaRPr>
          </a:p>
          <a:p>
            <a:pPr indent="-349250" lvl="0" marL="457200" rtl="0" algn="l">
              <a:lnSpc>
                <a:spcPct val="90000"/>
              </a:lnSpc>
              <a:spcBef>
                <a:spcPts val="0"/>
              </a:spcBef>
              <a:spcAft>
                <a:spcPts val="0"/>
              </a:spcAft>
              <a:buSzPts val="1900"/>
              <a:buFont typeface="Calibri"/>
              <a:buAutoNum type="alphaUcPeriod"/>
            </a:pPr>
            <a:r>
              <a:rPr lang="en" sz="1900">
                <a:latin typeface="Calibri"/>
                <a:ea typeface="Calibri"/>
                <a:cs typeface="Calibri"/>
                <a:sym typeface="Calibri"/>
              </a:rPr>
              <a:t>R-squared statistics indicates the variation of dependent predicted by each independent variable, holding scores on other independent variables constant.</a:t>
            </a:r>
            <a:endParaRPr sz="1900">
              <a:latin typeface="Calibri"/>
              <a:ea typeface="Calibri"/>
              <a:cs typeface="Calibri"/>
              <a:sym typeface="Calibri"/>
            </a:endParaRPr>
          </a:p>
          <a:p>
            <a:pPr indent="-349250" lvl="0" marL="457200" rtl="0" algn="l">
              <a:lnSpc>
                <a:spcPct val="90000"/>
              </a:lnSpc>
              <a:spcBef>
                <a:spcPts val="0"/>
              </a:spcBef>
              <a:spcAft>
                <a:spcPts val="0"/>
              </a:spcAft>
              <a:buClr>
                <a:srgbClr val="FF0000"/>
              </a:buClr>
              <a:buSzPts val="1900"/>
              <a:buFont typeface="Calibri"/>
              <a:buAutoNum type="alphaUcPeriod"/>
            </a:pPr>
            <a:r>
              <a:rPr lang="en" sz="1900">
                <a:solidFill>
                  <a:srgbClr val="FF0000"/>
                </a:solidFill>
                <a:latin typeface="Calibri"/>
                <a:ea typeface="Calibri"/>
                <a:cs typeface="Calibri"/>
                <a:sym typeface="Calibri"/>
              </a:rPr>
              <a:t>The huge difference in observed R-squared and adjusted R-squared indicate strong bias in the value of observed R-squared.</a:t>
            </a:r>
            <a:endParaRPr sz="1900">
              <a:solidFill>
                <a:srgbClr val="FF0000"/>
              </a:solidFill>
              <a:latin typeface="Calibri"/>
              <a:ea typeface="Calibri"/>
              <a:cs typeface="Calibri"/>
              <a:sym typeface="Calibri"/>
            </a:endParaRPr>
          </a:p>
          <a:p>
            <a:pPr indent="-349250" lvl="0" marL="457200" rtl="0" algn="l">
              <a:lnSpc>
                <a:spcPct val="90000"/>
              </a:lnSpc>
              <a:spcBef>
                <a:spcPts val="0"/>
              </a:spcBef>
              <a:spcAft>
                <a:spcPts val="0"/>
              </a:spcAft>
              <a:buSzPts val="1900"/>
              <a:buFont typeface="Calibri"/>
              <a:buAutoNum type="alphaUcPeriod"/>
            </a:pPr>
            <a:r>
              <a:rPr lang="en" sz="1900">
                <a:latin typeface="Calibri"/>
                <a:ea typeface="Calibri"/>
                <a:cs typeface="Calibri"/>
                <a:sym typeface="Calibri"/>
              </a:rPr>
              <a:t>R-squared will be less biased when there are more IVs.</a:t>
            </a:r>
            <a:endParaRPr sz="1900">
              <a:latin typeface="Calibri"/>
              <a:ea typeface="Calibri"/>
              <a:cs typeface="Calibri"/>
              <a:sym typeface="Calibri"/>
            </a:endParaRPr>
          </a:p>
          <a:p>
            <a:pPr indent="0" lvl="0" marL="0" rtl="0" algn="l">
              <a:spcBef>
                <a:spcPts val="0"/>
              </a:spcBef>
              <a:spcAft>
                <a:spcPts val="1600"/>
              </a:spcAft>
              <a:buNone/>
            </a:pPr>
            <a:r>
              <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Manipulating scores</a:t>
            </a:r>
            <a:endParaRPr/>
          </a:p>
        </p:txBody>
      </p:sp>
      <p:sp>
        <p:nvSpPr>
          <p:cNvPr id="195" name="Google Shape;195;p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different types of scores:</a:t>
            </a:r>
            <a:endParaRPr/>
          </a:p>
          <a:p>
            <a:pPr indent="-342900" lvl="0" marL="457200" rtl="0" algn="l">
              <a:spcBef>
                <a:spcPts val="1600"/>
              </a:spcBef>
              <a:spcAft>
                <a:spcPts val="0"/>
              </a:spcAft>
              <a:buSzPts val="1800"/>
              <a:buAutoNum type="alphaLcParenR"/>
            </a:pPr>
            <a:r>
              <a:rPr lang="en"/>
              <a:t>Raw/Observed scores: untouched metric from measure,</a:t>
            </a:r>
            <a:endParaRPr/>
          </a:p>
          <a:p>
            <a:pPr indent="-342900" lvl="0" marL="457200" rtl="0" algn="l">
              <a:spcBef>
                <a:spcPts val="0"/>
              </a:spcBef>
              <a:spcAft>
                <a:spcPts val="0"/>
              </a:spcAft>
              <a:buSzPts val="1800"/>
              <a:buAutoNum type="alphaLcParenR"/>
            </a:pPr>
            <a:r>
              <a:rPr lang="en"/>
              <a:t>Deviation score: scaled to the metric mean,</a:t>
            </a:r>
            <a:endParaRPr/>
          </a:p>
          <a:p>
            <a:pPr indent="-342900" lvl="0" marL="457200" rtl="0" algn="l">
              <a:spcBef>
                <a:spcPts val="0"/>
              </a:spcBef>
              <a:spcAft>
                <a:spcPts val="0"/>
              </a:spcAft>
              <a:buSzPts val="1800"/>
              <a:buAutoNum type="alphaLcParenR"/>
            </a:pPr>
            <a:r>
              <a:rPr lang="en"/>
              <a:t>Standardised score: scaled to a specified mean and a specified amount of standard deviations per unit,</a:t>
            </a:r>
            <a:endParaRPr/>
          </a:p>
          <a:p>
            <a:pPr indent="-342900" lvl="0" marL="457200" rtl="0" algn="l">
              <a:spcBef>
                <a:spcPts val="0"/>
              </a:spcBef>
              <a:spcAft>
                <a:spcPts val="0"/>
              </a:spcAft>
              <a:buSzPts val="1800"/>
              <a:buAutoNum type="alphaLcParenR"/>
            </a:pPr>
            <a:r>
              <a:rPr lang="en"/>
              <a:t>Z score: a type of standardised score with mean 0 and 1 standard deviation per unit.</a:t>
            </a:r>
            <a:endParaRPr/>
          </a:p>
          <a:p>
            <a:pPr indent="0" lvl="0" marL="0" rtl="0" algn="l">
              <a:spcBef>
                <a:spcPts val="1600"/>
              </a:spcBef>
              <a:spcAft>
                <a:spcPts val="16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9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MCQ Answers</a:t>
            </a:r>
            <a:endParaRPr/>
          </a:p>
        </p:txBody>
      </p:sp>
      <p:sp>
        <p:nvSpPr>
          <p:cNvPr id="524" name="Google Shape;524;p9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400">
                <a:latin typeface="Calibri"/>
                <a:ea typeface="Calibri"/>
                <a:cs typeface="Calibri"/>
                <a:sym typeface="Calibri"/>
              </a:rPr>
              <a:t>3. Which of the following description is closest to the concept of heteroscedasticity?</a:t>
            </a:r>
            <a:endParaRPr sz="2400">
              <a:latin typeface="Calibri"/>
              <a:ea typeface="Calibri"/>
              <a:cs typeface="Calibri"/>
              <a:sym typeface="Calibri"/>
            </a:endParaRPr>
          </a:p>
          <a:p>
            <a:pPr indent="-381000" lvl="0" marL="457200" rtl="0" algn="l">
              <a:lnSpc>
                <a:spcPct val="90000"/>
              </a:lnSpc>
              <a:spcBef>
                <a:spcPts val="1000"/>
              </a:spcBef>
              <a:spcAft>
                <a:spcPts val="0"/>
              </a:spcAft>
              <a:buSzPts val="2400"/>
              <a:buFont typeface="Calibri"/>
              <a:buAutoNum type="alphaUcPeriod"/>
            </a:pPr>
            <a:r>
              <a:rPr lang="en" sz="2400">
                <a:latin typeface="Calibri"/>
                <a:ea typeface="Calibri"/>
                <a:cs typeface="Calibri"/>
                <a:sym typeface="Calibri"/>
              </a:rPr>
              <a:t>Constant residual variance on different predicted values of dependent variables.</a:t>
            </a:r>
            <a:endParaRPr sz="2400">
              <a:latin typeface="Calibri"/>
              <a:ea typeface="Calibri"/>
              <a:cs typeface="Calibri"/>
              <a:sym typeface="Calibri"/>
            </a:endParaRPr>
          </a:p>
          <a:p>
            <a:pPr indent="-381000" lvl="0" marL="457200" rtl="0" algn="l">
              <a:lnSpc>
                <a:spcPct val="90000"/>
              </a:lnSpc>
              <a:spcBef>
                <a:spcPts val="0"/>
              </a:spcBef>
              <a:spcAft>
                <a:spcPts val="0"/>
              </a:spcAft>
              <a:buSzPts val="2400"/>
              <a:buFont typeface="Calibri"/>
              <a:buAutoNum type="alphaUcPeriod"/>
            </a:pPr>
            <a:r>
              <a:rPr lang="en" sz="2400">
                <a:latin typeface="Calibri"/>
                <a:ea typeface="Calibri"/>
                <a:cs typeface="Calibri"/>
                <a:sym typeface="Calibri"/>
              </a:rPr>
              <a:t>Non-constant residual variance on different values of independent variables</a:t>
            </a:r>
            <a:endParaRPr sz="2400">
              <a:latin typeface="Calibri"/>
              <a:ea typeface="Calibri"/>
              <a:cs typeface="Calibri"/>
              <a:sym typeface="Calibri"/>
            </a:endParaRPr>
          </a:p>
          <a:p>
            <a:pPr indent="-381000" lvl="0" marL="457200" rtl="0" algn="l">
              <a:lnSpc>
                <a:spcPct val="90000"/>
              </a:lnSpc>
              <a:spcBef>
                <a:spcPts val="0"/>
              </a:spcBef>
              <a:spcAft>
                <a:spcPts val="0"/>
              </a:spcAft>
              <a:buSzPts val="2400"/>
              <a:buFont typeface="Calibri"/>
              <a:buAutoNum type="alphaUcPeriod"/>
            </a:pPr>
            <a:r>
              <a:rPr lang="en" sz="2400">
                <a:latin typeface="Calibri"/>
                <a:ea typeface="Calibri"/>
                <a:cs typeface="Calibri"/>
                <a:sym typeface="Calibri"/>
              </a:rPr>
              <a:t>Residuals are distributed equally above and below zero</a:t>
            </a:r>
            <a:endParaRPr sz="2400">
              <a:latin typeface="Calibri"/>
              <a:ea typeface="Calibri"/>
              <a:cs typeface="Calibri"/>
              <a:sym typeface="Calibri"/>
            </a:endParaRPr>
          </a:p>
          <a:p>
            <a:pPr indent="-381000" lvl="0" marL="457200" rtl="0" algn="l">
              <a:lnSpc>
                <a:spcPct val="90000"/>
              </a:lnSpc>
              <a:spcBef>
                <a:spcPts val="0"/>
              </a:spcBef>
              <a:spcAft>
                <a:spcPts val="0"/>
              </a:spcAft>
              <a:buClr>
                <a:srgbClr val="FF0000"/>
              </a:buClr>
              <a:buSzPts val="2400"/>
              <a:buFont typeface="Calibri"/>
              <a:buAutoNum type="alphaUcPeriod"/>
            </a:pPr>
            <a:r>
              <a:rPr lang="en" sz="2400">
                <a:solidFill>
                  <a:srgbClr val="FF0000"/>
                </a:solidFill>
                <a:latin typeface="Calibri"/>
                <a:ea typeface="Calibri"/>
                <a:cs typeface="Calibri"/>
                <a:sym typeface="Calibri"/>
              </a:rPr>
              <a:t>Residuals are not distributed equally above and below zero</a:t>
            </a:r>
            <a:endParaRPr sz="2400">
              <a:solidFill>
                <a:srgbClr val="FF0000"/>
              </a:solidFill>
              <a:latin typeface="Calibri"/>
              <a:ea typeface="Calibri"/>
              <a:cs typeface="Calibri"/>
              <a:sym typeface="Calibri"/>
            </a:endParaRPr>
          </a:p>
          <a:p>
            <a:pPr indent="0" lvl="0" marL="0" rtl="0" algn="l">
              <a:spcBef>
                <a:spcPts val="0"/>
              </a:spcBef>
              <a:spcAft>
                <a:spcPts val="1600"/>
              </a:spcAft>
              <a:buNone/>
            </a:pPr>
            <a:r>
              <a:t/>
            </a:r>
            <a:endParaRPr sz="1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MCQ Answers</a:t>
            </a:r>
            <a:endParaRPr/>
          </a:p>
        </p:txBody>
      </p:sp>
      <p:sp>
        <p:nvSpPr>
          <p:cNvPr id="530" name="Google Shape;530;p9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300">
                <a:latin typeface="Arial"/>
                <a:ea typeface="Arial"/>
                <a:cs typeface="Arial"/>
                <a:sym typeface="Arial"/>
              </a:rPr>
              <a:t>4. Under which conditions that R-squared is least biased? </a:t>
            </a:r>
            <a:endParaRPr sz="700">
              <a:latin typeface="Calibri"/>
              <a:ea typeface="Calibri"/>
              <a:cs typeface="Calibri"/>
              <a:sym typeface="Calibri"/>
            </a:endParaRPr>
          </a:p>
          <a:p>
            <a:pPr indent="-381000" lvl="0" marL="457200" rtl="0" algn="l">
              <a:lnSpc>
                <a:spcPct val="90000"/>
              </a:lnSpc>
              <a:spcBef>
                <a:spcPts val="1000"/>
              </a:spcBef>
              <a:spcAft>
                <a:spcPts val="0"/>
              </a:spcAft>
              <a:buSzPts val="2400"/>
              <a:buFont typeface="Calibri"/>
              <a:buAutoNum type="alphaUcPeriod"/>
            </a:pPr>
            <a:r>
              <a:rPr lang="en" sz="2400">
                <a:latin typeface="Calibri"/>
                <a:ea typeface="Calibri"/>
                <a:cs typeface="Calibri"/>
                <a:sym typeface="Calibri"/>
              </a:rPr>
              <a:t>Sample size and the number of IVs are large</a:t>
            </a:r>
            <a:endParaRPr sz="2400">
              <a:latin typeface="Calibri"/>
              <a:ea typeface="Calibri"/>
              <a:cs typeface="Calibri"/>
              <a:sym typeface="Calibri"/>
            </a:endParaRPr>
          </a:p>
          <a:p>
            <a:pPr indent="-381000" lvl="0" marL="457200" rtl="0" algn="l">
              <a:lnSpc>
                <a:spcPct val="90000"/>
              </a:lnSpc>
              <a:spcBef>
                <a:spcPts val="0"/>
              </a:spcBef>
              <a:spcAft>
                <a:spcPts val="0"/>
              </a:spcAft>
              <a:buSzPts val="2400"/>
              <a:buFont typeface="Calibri"/>
              <a:buAutoNum type="alphaUcPeriod"/>
            </a:pPr>
            <a:r>
              <a:rPr lang="en" sz="2400">
                <a:latin typeface="Calibri"/>
                <a:ea typeface="Calibri"/>
                <a:cs typeface="Calibri"/>
                <a:sym typeface="Calibri"/>
              </a:rPr>
              <a:t>sample size and the number of IVs are small</a:t>
            </a:r>
            <a:endParaRPr sz="2400">
              <a:latin typeface="Calibri"/>
              <a:ea typeface="Calibri"/>
              <a:cs typeface="Calibri"/>
              <a:sym typeface="Calibri"/>
            </a:endParaRPr>
          </a:p>
          <a:p>
            <a:pPr indent="-381000" lvl="0" marL="457200" rtl="0" algn="l">
              <a:lnSpc>
                <a:spcPct val="90000"/>
              </a:lnSpc>
              <a:spcBef>
                <a:spcPts val="0"/>
              </a:spcBef>
              <a:spcAft>
                <a:spcPts val="0"/>
              </a:spcAft>
              <a:buSzPts val="2400"/>
              <a:buFont typeface="Calibri"/>
              <a:buAutoNum type="alphaUcPeriod"/>
            </a:pPr>
            <a:r>
              <a:rPr lang="en" sz="2400">
                <a:latin typeface="Calibri"/>
                <a:ea typeface="Calibri"/>
                <a:cs typeface="Calibri"/>
                <a:sym typeface="Calibri"/>
              </a:rPr>
              <a:t>R-square statistic is computed repeatedly</a:t>
            </a:r>
            <a:endParaRPr sz="2400">
              <a:latin typeface="Calibri"/>
              <a:ea typeface="Calibri"/>
              <a:cs typeface="Calibri"/>
              <a:sym typeface="Calibri"/>
            </a:endParaRPr>
          </a:p>
          <a:p>
            <a:pPr indent="-381000" lvl="0" marL="457200" rtl="0" algn="l">
              <a:lnSpc>
                <a:spcPct val="90000"/>
              </a:lnSpc>
              <a:spcBef>
                <a:spcPts val="0"/>
              </a:spcBef>
              <a:spcAft>
                <a:spcPts val="0"/>
              </a:spcAft>
              <a:buClr>
                <a:srgbClr val="FF0000"/>
              </a:buClr>
              <a:buSzPts val="2400"/>
              <a:buFont typeface="Calibri"/>
              <a:buAutoNum type="alphaUcPeriod"/>
            </a:pPr>
            <a:r>
              <a:rPr lang="en" sz="2400">
                <a:solidFill>
                  <a:srgbClr val="FF0000"/>
                </a:solidFill>
                <a:latin typeface="Calibri"/>
                <a:ea typeface="Calibri"/>
                <a:cs typeface="Calibri"/>
                <a:sym typeface="Calibri"/>
              </a:rPr>
              <a:t>Sample size is large but the number of IVs is small</a:t>
            </a:r>
            <a:endParaRPr sz="2400">
              <a:solidFill>
                <a:srgbClr val="FF0000"/>
              </a:solidFill>
              <a:latin typeface="Calibri"/>
              <a:ea typeface="Calibri"/>
              <a:cs typeface="Calibri"/>
              <a:sym typeface="Calibri"/>
            </a:endParaRPr>
          </a:p>
          <a:p>
            <a:pPr indent="0" lvl="0" marL="0" rtl="0" algn="l">
              <a:spcBef>
                <a:spcPts val="0"/>
              </a:spcBef>
              <a:spcAft>
                <a:spcPts val="1600"/>
              </a:spcAft>
              <a:buNone/>
            </a:pPr>
            <a:r>
              <a:t/>
            </a:r>
            <a:endParaRPr sz="1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MCQ Answers</a:t>
            </a:r>
            <a:endParaRPr/>
          </a:p>
        </p:txBody>
      </p:sp>
      <p:sp>
        <p:nvSpPr>
          <p:cNvPr id="536" name="Google Shape;536;p9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5. What can be inferred from the following QQplot?</a:t>
            </a:r>
            <a:endParaRPr sz="14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n" sz="1400">
                <a:solidFill>
                  <a:srgbClr val="FF0000"/>
                </a:solidFill>
                <a:latin typeface="Arial"/>
                <a:ea typeface="Arial"/>
                <a:cs typeface="Arial"/>
                <a:sym typeface="Arial"/>
              </a:rPr>
              <a:t>A. residuals distribution is slightly negatively skewed</a:t>
            </a:r>
            <a:endParaRPr sz="1400">
              <a:solidFill>
                <a:srgbClr val="FF0000"/>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n" sz="1400">
                <a:latin typeface="Arial"/>
                <a:ea typeface="Arial"/>
                <a:cs typeface="Arial"/>
                <a:sym typeface="Arial"/>
              </a:rPr>
              <a:t>B. assumption of residual normality is violated</a:t>
            </a:r>
            <a:endParaRPr sz="14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n" sz="1400">
                <a:latin typeface="Arial"/>
                <a:ea typeface="Arial"/>
                <a:cs typeface="Arial"/>
                <a:sym typeface="Arial"/>
              </a:rPr>
              <a:t>C. residuals distribution is slightly positively skewed</a:t>
            </a:r>
            <a:endParaRPr sz="1400">
              <a:latin typeface="Arial"/>
              <a:ea typeface="Arial"/>
              <a:cs typeface="Arial"/>
              <a:sym typeface="Arial"/>
            </a:endParaRPr>
          </a:p>
          <a:p>
            <a:pPr indent="0" lvl="0" marL="0" rtl="0" algn="l">
              <a:spcBef>
                <a:spcPts val="1600"/>
              </a:spcBef>
              <a:spcAft>
                <a:spcPts val="1600"/>
              </a:spcAft>
              <a:buNone/>
            </a:pPr>
            <a:r>
              <a:rPr lang="en" sz="1400">
                <a:latin typeface="Arial"/>
                <a:ea typeface="Arial"/>
                <a:cs typeface="Arial"/>
                <a:sym typeface="Arial"/>
              </a:rPr>
              <a:t>D. outliers in this distribution are very influential</a:t>
            </a:r>
            <a:endParaRPr sz="1000"/>
          </a:p>
        </p:txBody>
      </p:sp>
      <p:pic>
        <p:nvPicPr>
          <p:cNvPr id="537" name="Google Shape;537;p98"/>
          <p:cNvPicPr preferRelativeResize="0"/>
          <p:nvPr/>
        </p:nvPicPr>
        <p:blipFill>
          <a:blip r:embed="rId3">
            <a:alphaModFix/>
          </a:blip>
          <a:stretch>
            <a:fillRect/>
          </a:stretch>
        </p:blipFill>
        <p:spPr>
          <a:xfrm>
            <a:off x="4572000" y="1225226"/>
            <a:ext cx="4260301" cy="240575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9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MCQ Answers</a:t>
            </a:r>
            <a:endParaRPr/>
          </a:p>
        </p:txBody>
      </p:sp>
      <p:sp>
        <p:nvSpPr>
          <p:cNvPr id="543" name="Google Shape;543;p99"/>
          <p:cNvSpPr txBox="1"/>
          <p:nvPr>
            <p:ph idx="1" type="body"/>
          </p:nvPr>
        </p:nvSpPr>
        <p:spPr>
          <a:xfrm>
            <a:off x="311700" y="1225225"/>
            <a:ext cx="4260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6. Which of the following sentences is the most correct interpretation of the following analysis?</a:t>
            </a:r>
            <a:endParaRPr>
              <a:latin typeface="Arial"/>
              <a:ea typeface="Arial"/>
              <a:cs typeface="Arial"/>
              <a:sym typeface="Arial"/>
            </a:endParaRPr>
          </a:p>
          <a:p>
            <a:pPr indent="-336550" lvl="0" marL="457200" rtl="0" algn="l">
              <a:spcBef>
                <a:spcPts val="1600"/>
              </a:spcBef>
              <a:spcAft>
                <a:spcPts val="0"/>
              </a:spcAft>
              <a:buSzPts val="1700"/>
              <a:buFont typeface="Calibri"/>
              <a:buAutoNum type="alphaUcPeriod"/>
            </a:pPr>
            <a:r>
              <a:rPr lang="en" sz="1700">
                <a:latin typeface="Calibri"/>
                <a:ea typeface="Calibri"/>
                <a:cs typeface="Calibri"/>
                <a:sym typeface="Calibri"/>
              </a:rPr>
              <a:t>Openness is a statistically significantly stronger predictor of ”need for cognition” than agreeableness</a:t>
            </a:r>
            <a:endParaRPr sz="1700">
              <a:latin typeface="Calibri"/>
              <a:ea typeface="Calibri"/>
              <a:cs typeface="Calibri"/>
              <a:sym typeface="Calibri"/>
            </a:endParaRPr>
          </a:p>
          <a:p>
            <a:pPr indent="-336550" lvl="0" marL="457200" rtl="0" algn="l">
              <a:spcBef>
                <a:spcPts val="0"/>
              </a:spcBef>
              <a:spcAft>
                <a:spcPts val="0"/>
              </a:spcAft>
              <a:buSzPts val="1700"/>
              <a:buFont typeface="Calibri"/>
              <a:buAutoNum type="alphaUcPeriod"/>
            </a:pPr>
            <a:r>
              <a:rPr lang="en" sz="1700">
                <a:latin typeface="Calibri"/>
                <a:ea typeface="Calibri"/>
                <a:cs typeface="Calibri"/>
                <a:sym typeface="Calibri"/>
              </a:rPr>
              <a:t>Agreeableness is a significant predictor of cognition</a:t>
            </a:r>
            <a:endParaRPr sz="1700">
              <a:latin typeface="Calibri"/>
              <a:ea typeface="Calibri"/>
              <a:cs typeface="Calibri"/>
              <a:sym typeface="Calibri"/>
            </a:endParaRPr>
          </a:p>
          <a:p>
            <a:pPr indent="-336550" lvl="0" marL="457200" rtl="0" algn="l">
              <a:spcBef>
                <a:spcPts val="0"/>
              </a:spcBef>
              <a:spcAft>
                <a:spcPts val="0"/>
              </a:spcAft>
              <a:buClr>
                <a:srgbClr val="FF0000"/>
              </a:buClr>
              <a:buSzPts val="1700"/>
              <a:buFont typeface="Calibri"/>
              <a:buAutoNum type="alphaUcPeriod"/>
            </a:pPr>
            <a:r>
              <a:rPr lang="en" sz="1700">
                <a:solidFill>
                  <a:srgbClr val="FF0000"/>
                </a:solidFill>
                <a:latin typeface="Calibri"/>
                <a:ea typeface="Calibri"/>
                <a:cs typeface="Calibri"/>
                <a:sym typeface="Calibri"/>
              </a:rPr>
              <a:t>The evidence is consistent with zero prediction probability by agreeableness</a:t>
            </a:r>
            <a:endParaRPr sz="1700">
              <a:solidFill>
                <a:srgbClr val="FF0000"/>
              </a:solidFill>
              <a:latin typeface="Calibri"/>
              <a:ea typeface="Calibri"/>
              <a:cs typeface="Calibri"/>
              <a:sym typeface="Calibri"/>
            </a:endParaRPr>
          </a:p>
          <a:p>
            <a:pPr indent="-336550" lvl="0" marL="457200" rtl="0" algn="l">
              <a:spcBef>
                <a:spcPts val="0"/>
              </a:spcBef>
              <a:spcAft>
                <a:spcPts val="0"/>
              </a:spcAft>
              <a:buSzPts val="1700"/>
              <a:buFont typeface="Calibri"/>
              <a:buAutoNum type="alphaUcPeriod"/>
            </a:pPr>
            <a:r>
              <a:rPr lang="en" sz="1700">
                <a:latin typeface="Calibri"/>
                <a:ea typeface="Calibri"/>
                <a:cs typeface="Calibri"/>
                <a:sym typeface="Calibri"/>
              </a:rPr>
              <a:t>Openness is a strong predictor of cognition</a:t>
            </a:r>
            <a:endParaRPr sz="1700">
              <a:latin typeface="Calibri"/>
              <a:ea typeface="Calibri"/>
              <a:cs typeface="Calibri"/>
              <a:sym typeface="Calibri"/>
            </a:endParaRPr>
          </a:p>
          <a:p>
            <a:pPr indent="0" lvl="0" marL="0" rtl="0" algn="l">
              <a:spcBef>
                <a:spcPts val="0"/>
              </a:spcBef>
              <a:spcAft>
                <a:spcPts val="1600"/>
              </a:spcAft>
              <a:buNone/>
            </a:pPr>
            <a:r>
              <a:t/>
            </a:r>
            <a:endParaRPr sz="3800">
              <a:latin typeface="Arial"/>
              <a:ea typeface="Arial"/>
              <a:cs typeface="Arial"/>
              <a:sym typeface="Arial"/>
            </a:endParaRPr>
          </a:p>
        </p:txBody>
      </p:sp>
      <p:pic>
        <p:nvPicPr>
          <p:cNvPr id="544" name="Google Shape;544;p99"/>
          <p:cNvPicPr preferRelativeResize="0"/>
          <p:nvPr/>
        </p:nvPicPr>
        <p:blipFill>
          <a:blip r:embed="rId3">
            <a:alphaModFix/>
          </a:blip>
          <a:stretch>
            <a:fillRect/>
          </a:stretch>
        </p:blipFill>
        <p:spPr>
          <a:xfrm>
            <a:off x="4724400" y="1299625"/>
            <a:ext cx="4267201" cy="261085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100"/>
          <p:cNvSpPr txBox="1"/>
          <p:nvPr>
            <p:ph type="ctrTitle"/>
          </p:nvPr>
        </p:nvSpPr>
        <p:spPr>
          <a:xfrm>
            <a:off x="311700" y="168100"/>
            <a:ext cx="8520600" cy="26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RESEARCH QUESTIONS </a:t>
            </a:r>
            <a:endParaRPr sz="4800"/>
          </a:p>
          <a:p>
            <a:pPr indent="0" lvl="0" marL="0" rtl="0" algn="l">
              <a:spcBef>
                <a:spcPts val="0"/>
              </a:spcBef>
              <a:spcAft>
                <a:spcPts val="0"/>
              </a:spcAft>
              <a:buNone/>
            </a:pPr>
            <a:r>
              <a:rPr lang="en" sz="4800"/>
              <a:t>FOR GROUP DIFFERENCES </a:t>
            </a:r>
            <a:endParaRPr sz="4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101"/>
          <p:cNvSpPr txBox="1"/>
          <p:nvPr>
            <p:ph type="title"/>
          </p:nvPr>
        </p:nvSpPr>
        <p:spPr>
          <a:xfrm>
            <a:off x="311700" y="339225"/>
            <a:ext cx="8520600" cy="15465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AutoNum type="arabicPeriod"/>
            </a:pPr>
            <a:r>
              <a:rPr lang="en"/>
              <a:t>Examine</a:t>
            </a:r>
            <a:r>
              <a:rPr b="1" lang="en"/>
              <a:t> probability functions</a:t>
            </a:r>
            <a:endParaRPr b="1"/>
          </a:p>
          <a:p>
            <a:pPr indent="0" lvl="0" marL="0" rtl="0" algn="l">
              <a:spcBef>
                <a:spcPts val="0"/>
              </a:spcBef>
              <a:spcAft>
                <a:spcPts val="0"/>
              </a:spcAft>
              <a:buNone/>
            </a:pPr>
            <a:r>
              <a:rPr lang="en"/>
              <a:t>encountered in the course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10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PROBABILITY FUNCTIONS</a:t>
            </a:r>
            <a:endParaRPr/>
          </a:p>
        </p:txBody>
      </p:sp>
      <p:sp>
        <p:nvSpPr>
          <p:cNvPr id="560" name="Google Shape;560;p102"/>
          <p:cNvSpPr txBox="1"/>
          <p:nvPr>
            <p:ph idx="1" type="body"/>
          </p:nvPr>
        </p:nvSpPr>
        <p:spPr>
          <a:xfrm>
            <a:off x="464125" y="2315900"/>
            <a:ext cx="3999900" cy="190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DENSITY FUNCTION</a:t>
            </a:r>
            <a:endParaRPr b="1" sz="2400"/>
          </a:p>
          <a:p>
            <a:pPr indent="-342900" lvl="0" marL="457200" rtl="0" algn="l">
              <a:spcBef>
                <a:spcPts val="1600"/>
              </a:spcBef>
              <a:spcAft>
                <a:spcPts val="0"/>
              </a:spcAft>
              <a:buSzPts val="1800"/>
              <a:buChar char="-"/>
            </a:pPr>
            <a:r>
              <a:rPr lang="en" sz="1800"/>
              <a:t>Specify the probability of random variable falling within a particular range of values </a:t>
            </a:r>
            <a:endParaRPr sz="1800"/>
          </a:p>
          <a:p>
            <a:pPr indent="-342900" lvl="1" marL="914400" rtl="0" algn="l">
              <a:spcBef>
                <a:spcPts val="0"/>
              </a:spcBef>
              <a:spcAft>
                <a:spcPts val="0"/>
              </a:spcAft>
              <a:buSzPts val="1800"/>
              <a:buChar char="-"/>
            </a:pPr>
            <a:r>
              <a:rPr lang="en" sz="1800"/>
              <a:t>Bell-shaped curve  </a:t>
            </a:r>
            <a:endParaRPr sz="1800"/>
          </a:p>
          <a:p>
            <a:pPr indent="-342900" lvl="0" marL="457200" rtl="0" algn="l">
              <a:spcBef>
                <a:spcPts val="0"/>
              </a:spcBef>
              <a:spcAft>
                <a:spcPts val="0"/>
              </a:spcAft>
              <a:buSzPts val="1800"/>
              <a:buChar char="-"/>
            </a:pPr>
            <a:r>
              <a:rPr lang="en" sz="1800"/>
              <a:t>look at probability at one point </a:t>
            </a:r>
            <a:endParaRPr sz="1800"/>
          </a:p>
          <a:p>
            <a:pPr indent="0" lvl="0" marL="457200" rtl="0" algn="l">
              <a:spcBef>
                <a:spcPts val="1600"/>
              </a:spcBef>
              <a:spcAft>
                <a:spcPts val="1600"/>
              </a:spcAft>
              <a:buNone/>
            </a:pPr>
            <a:r>
              <a:t/>
            </a:r>
            <a:endParaRPr sz="1800"/>
          </a:p>
        </p:txBody>
      </p:sp>
      <p:sp>
        <p:nvSpPr>
          <p:cNvPr id="561" name="Google Shape;561;p102"/>
          <p:cNvSpPr txBox="1"/>
          <p:nvPr>
            <p:ph idx="2" type="body"/>
          </p:nvPr>
        </p:nvSpPr>
        <p:spPr>
          <a:xfrm>
            <a:off x="4932600" y="1814850"/>
            <a:ext cx="3999900" cy="2155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2400"/>
              <a:t>CUMULATIVE DISTRIBUTION FUNCTION</a:t>
            </a:r>
            <a:endParaRPr b="1" sz="2400"/>
          </a:p>
          <a:p>
            <a:pPr indent="-342900" lvl="0" marL="457200" rtl="0" algn="l">
              <a:spcBef>
                <a:spcPts val="1600"/>
              </a:spcBef>
              <a:spcAft>
                <a:spcPts val="0"/>
              </a:spcAft>
              <a:buSzPts val="1800"/>
              <a:buChar char="-"/>
            </a:pPr>
            <a:r>
              <a:rPr lang="en" sz="1800"/>
              <a:t>Specify the probability of a corresponding continuous random variable by calculating</a:t>
            </a:r>
            <a:endParaRPr sz="1800"/>
          </a:p>
          <a:p>
            <a:pPr indent="-342900" lvl="1" marL="914400" rtl="0" algn="l">
              <a:spcBef>
                <a:spcPts val="0"/>
              </a:spcBef>
              <a:spcAft>
                <a:spcPts val="0"/>
              </a:spcAft>
              <a:buSzPts val="1800"/>
              <a:buChar char="-"/>
            </a:pPr>
            <a:r>
              <a:rPr lang="en" sz="1800"/>
              <a:t>confidence interval</a:t>
            </a:r>
            <a:endParaRPr sz="1800"/>
          </a:p>
          <a:p>
            <a:pPr indent="-342900" lvl="1" marL="914400" rtl="0" algn="l">
              <a:spcBef>
                <a:spcPts val="0"/>
              </a:spcBef>
              <a:spcAft>
                <a:spcPts val="0"/>
              </a:spcAft>
              <a:buSzPts val="1800"/>
              <a:buChar char="-"/>
            </a:pPr>
            <a:r>
              <a:rPr lang="en" sz="1800"/>
              <a:t>P-values</a:t>
            </a:r>
            <a:endParaRPr sz="1800"/>
          </a:p>
          <a:p>
            <a:pPr indent="-342900" lvl="0" marL="457200" rtl="0" algn="l">
              <a:spcBef>
                <a:spcPts val="0"/>
              </a:spcBef>
              <a:spcAft>
                <a:spcPts val="0"/>
              </a:spcAft>
              <a:buSzPts val="1800"/>
              <a:buChar char="-"/>
            </a:pPr>
            <a:r>
              <a:rPr lang="en" sz="1800"/>
              <a:t>look at the total probability of anything below it</a:t>
            </a:r>
            <a:endParaRPr sz="1800"/>
          </a:p>
        </p:txBody>
      </p:sp>
      <p:sp>
        <p:nvSpPr>
          <p:cNvPr id="562" name="Google Shape;562;p102"/>
          <p:cNvSpPr txBox="1"/>
          <p:nvPr/>
        </p:nvSpPr>
        <p:spPr>
          <a:xfrm>
            <a:off x="102150" y="1355600"/>
            <a:ext cx="5086200" cy="1034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Construct confidence intervals </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Calculate p-values for null hypothesis tests </a:t>
            </a:r>
            <a:endParaRPr sz="18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3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10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MCQs</a:t>
            </a:r>
            <a:endParaRPr sz="3600"/>
          </a:p>
        </p:txBody>
      </p:sp>
      <p:sp>
        <p:nvSpPr>
          <p:cNvPr id="568" name="Google Shape;568;p103"/>
          <p:cNvSpPr txBox="1"/>
          <p:nvPr/>
        </p:nvSpPr>
        <p:spPr>
          <a:xfrm>
            <a:off x="311725" y="1569550"/>
            <a:ext cx="8662200" cy="33171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3000">
                <a:latin typeface="Roboto"/>
                <a:ea typeface="Roboto"/>
                <a:cs typeface="Roboto"/>
                <a:sym typeface="Roboto"/>
              </a:rPr>
              <a:t>Normal density function is defined by</a:t>
            </a:r>
            <a:endParaRPr sz="3000">
              <a:latin typeface="Roboto"/>
              <a:ea typeface="Roboto"/>
              <a:cs typeface="Roboto"/>
              <a:sym typeface="Roboto"/>
            </a:endParaRPr>
          </a:p>
          <a:p>
            <a:pPr indent="0" lvl="0" marL="914400" rtl="0" algn="l">
              <a:spcBef>
                <a:spcPts val="0"/>
              </a:spcBef>
              <a:spcAft>
                <a:spcPts val="0"/>
              </a:spcAft>
              <a:buNone/>
            </a:pPr>
            <a:r>
              <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Z-score</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Variance</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Mean</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B and C </a:t>
            </a:r>
            <a:endParaRPr sz="3000">
              <a:latin typeface="Roboto"/>
              <a:ea typeface="Roboto"/>
              <a:cs typeface="Roboto"/>
              <a:sym typeface="Roboto"/>
            </a:endParaRPr>
          </a:p>
        </p:txBody>
      </p:sp>
      <p:pic>
        <p:nvPicPr>
          <p:cNvPr id="569" name="Google Shape;569;p103"/>
          <p:cNvPicPr preferRelativeResize="0"/>
          <p:nvPr/>
        </p:nvPicPr>
        <p:blipFill>
          <a:blip r:embed="rId3">
            <a:alphaModFix/>
          </a:blip>
          <a:stretch>
            <a:fillRect/>
          </a:stretch>
        </p:blipFill>
        <p:spPr>
          <a:xfrm>
            <a:off x="4259038" y="2239725"/>
            <a:ext cx="4714875" cy="21907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10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MCQs</a:t>
            </a:r>
            <a:endParaRPr sz="3600"/>
          </a:p>
        </p:txBody>
      </p:sp>
      <p:sp>
        <p:nvSpPr>
          <p:cNvPr id="575" name="Google Shape;575;p104"/>
          <p:cNvSpPr txBox="1"/>
          <p:nvPr/>
        </p:nvSpPr>
        <p:spPr>
          <a:xfrm>
            <a:off x="311725" y="1264750"/>
            <a:ext cx="8662200" cy="33171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3000">
                <a:latin typeface="Roboto"/>
                <a:ea typeface="Roboto"/>
                <a:cs typeface="Roboto"/>
                <a:sym typeface="Roboto"/>
              </a:rPr>
              <a:t>Normal density function is defined by</a:t>
            </a:r>
            <a:endParaRPr sz="3000">
              <a:latin typeface="Roboto"/>
              <a:ea typeface="Roboto"/>
              <a:cs typeface="Roboto"/>
              <a:sym typeface="Roboto"/>
            </a:endParaRPr>
          </a:p>
          <a:p>
            <a:pPr indent="0" lvl="0" marL="914400" rtl="0" algn="l">
              <a:spcBef>
                <a:spcPts val="0"/>
              </a:spcBef>
              <a:spcAft>
                <a:spcPts val="0"/>
              </a:spcAft>
              <a:buNone/>
            </a:pPr>
            <a:r>
              <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Z-score</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Variance</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Mean</a:t>
            </a:r>
            <a:endParaRPr sz="3000">
              <a:latin typeface="Roboto"/>
              <a:ea typeface="Roboto"/>
              <a:cs typeface="Roboto"/>
              <a:sym typeface="Roboto"/>
            </a:endParaRPr>
          </a:p>
          <a:p>
            <a:pPr indent="-419100" lvl="0" marL="457200" rtl="0" algn="l">
              <a:spcBef>
                <a:spcPts val="0"/>
              </a:spcBef>
              <a:spcAft>
                <a:spcPts val="0"/>
              </a:spcAft>
              <a:buClr>
                <a:srgbClr val="A61C00"/>
              </a:buClr>
              <a:buSzPts val="3000"/>
              <a:buFont typeface="Roboto"/>
              <a:buAutoNum type="alphaUcPeriod"/>
            </a:pPr>
            <a:r>
              <a:rPr lang="en" sz="3000">
                <a:solidFill>
                  <a:srgbClr val="A61C00"/>
                </a:solidFill>
                <a:latin typeface="Roboto"/>
                <a:ea typeface="Roboto"/>
                <a:cs typeface="Roboto"/>
                <a:sym typeface="Roboto"/>
              </a:rPr>
              <a:t>B and C </a:t>
            </a:r>
            <a:endParaRPr sz="3000">
              <a:solidFill>
                <a:srgbClr val="A61C00"/>
              </a:solidFill>
              <a:latin typeface="Roboto"/>
              <a:ea typeface="Roboto"/>
              <a:cs typeface="Roboto"/>
              <a:sym typeface="Roboto"/>
            </a:endParaRPr>
          </a:p>
          <a:p>
            <a:pPr indent="0" lvl="0" marL="914400" rtl="0" algn="l">
              <a:spcBef>
                <a:spcPts val="0"/>
              </a:spcBef>
              <a:spcAft>
                <a:spcPts val="0"/>
              </a:spcAft>
              <a:buNone/>
            </a:pPr>
            <a:r>
              <a:t/>
            </a:r>
            <a:endParaRPr sz="3000">
              <a:latin typeface="Roboto"/>
              <a:ea typeface="Roboto"/>
              <a:cs typeface="Roboto"/>
              <a:sym typeface="Roboto"/>
            </a:endParaRPr>
          </a:p>
          <a:p>
            <a:pPr indent="0" lvl="0" marL="914400" rtl="0" algn="l">
              <a:spcBef>
                <a:spcPts val="0"/>
              </a:spcBef>
              <a:spcAft>
                <a:spcPts val="0"/>
              </a:spcAft>
              <a:buNone/>
            </a:pPr>
            <a:r>
              <a:rPr lang="en" sz="2800">
                <a:latin typeface="Roboto"/>
                <a:ea typeface="Roboto"/>
                <a:cs typeface="Roboto"/>
                <a:sym typeface="Roboto"/>
              </a:rPr>
              <a:t>=&gt; defined by parameters mean and variance</a:t>
            </a:r>
            <a:endParaRPr sz="2800">
              <a:latin typeface="Roboto"/>
              <a:ea typeface="Roboto"/>
              <a:cs typeface="Roboto"/>
              <a:sym typeface="Roboto"/>
            </a:endParaRPr>
          </a:p>
        </p:txBody>
      </p:sp>
      <p:pic>
        <p:nvPicPr>
          <p:cNvPr id="576" name="Google Shape;576;p104"/>
          <p:cNvPicPr preferRelativeResize="0"/>
          <p:nvPr/>
        </p:nvPicPr>
        <p:blipFill>
          <a:blip r:embed="rId3">
            <a:alphaModFix/>
          </a:blip>
          <a:stretch>
            <a:fillRect/>
          </a:stretch>
        </p:blipFill>
        <p:spPr>
          <a:xfrm>
            <a:off x="4259038" y="2074450"/>
            <a:ext cx="4714875" cy="21907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10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Probability functions</a:t>
            </a:r>
            <a:endParaRPr/>
          </a:p>
        </p:txBody>
      </p:sp>
      <p:sp>
        <p:nvSpPr>
          <p:cNvPr id="582" name="Google Shape;582;p10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horrible formula above refers to the function that is responsible for determining the normal distribution.</a:t>
            </a:r>
            <a:endParaRPr/>
          </a:p>
          <a:p>
            <a:pPr indent="0" lvl="0" marL="0" rtl="0" algn="l">
              <a:spcBef>
                <a:spcPts val="1600"/>
              </a:spcBef>
              <a:spcAft>
                <a:spcPts val="0"/>
              </a:spcAft>
              <a:buNone/>
            </a:pPr>
            <a:r>
              <a:rPr lang="en"/>
              <a:t>The probability functions create mathematical probability distributions- which we then use to construct p-values and confidence intervals.</a:t>
            </a:r>
            <a:endParaRPr/>
          </a:p>
          <a:p>
            <a:pPr indent="0" lvl="0" marL="0" rtl="0" algn="l">
              <a:spcBef>
                <a:spcPts val="1600"/>
              </a:spcBef>
              <a:spcAft>
                <a:spcPts val="1600"/>
              </a:spcAft>
              <a:buNone/>
            </a:pPr>
            <a:r>
              <a:rPr lang="en"/>
              <a:t>Tl;dr these functions are determined by parameters, and are useful in statistical inference.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43"/>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Sidebar: Standard Deviation (SD)</a:t>
            </a:r>
            <a:endParaRPr/>
          </a:p>
        </p:txBody>
      </p:sp>
      <p:sp>
        <p:nvSpPr>
          <p:cNvPr id="201" name="Google Shape;201;p4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43"/>
          <p:cNvPicPr preferRelativeResize="0"/>
          <p:nvPr/>
        </p:nvPicPr>
        <p:blipFill>
          <a:blip r:embed="rId3">
            <a:alphaModFix/>
          </a:blip>
          <a:stretch>
            <a:fillRect/>
          </a:stretch>
        </p:blipFill>
        <p:spPr>
          <a:xfrm>
            <a:off x="0" y="776650"/>
            <a:ext cx="6451550" cy="42511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106"/>
          <p:cNvSpPr txBox="1"/>
          <p:nvPr>
            <p:ph type="title"/>
          </p:nvPr>
        </p:nvSpPr>
        <p:spPr>
          <a:xfrm>
            <a:off x="311700" y="339225"/>
            <a:ext cx="8520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Research questions </a:t>
            </a:r>
            <a:endParaRPr/>
          </a:p>
          <a:p>
            <a:pPr indent="0" lvl="0" marL="0" rtl="0" algn="l">
              <a:spcBef>
                <a:spcPts val="0"/>
              </a:spcBef>
              <a:spcAft>
                <a:spcPts val="0"/>
              </a:spcAft>
              <a:buNone/>
            </a:pPr>
            <a:r>
              <a:rPr lang="en"/>
              <a:t>addressing differences </a:t>
            </a:r>
            <a:endParaRPr/>
          </a:p>
          <a:p>
            <a:pPr indent="0" lvl="0" marL="0" rtl="0" algn="l">
              <a:spcBef>
                <a:spcPts val="0"/>
              </a:spcBef>
              <a:spcAft>
                <a:spcPts val="0"/>
              </a:spcAft>
              <a:buNone/>
            </a:pPr>
            <a:r>
              <a:rPr lang="en"/>
              <a:t>between </a:t>
            </a:r>
            <a:endParaRPr/>
          </a:p>
          <a:p>
            <a:pPr indent="0" lvl="0" marL="0" rtl="0" algn="l">
              <a:spcBef>
                <a:spcPts val="0"/>
              </a:spcBef>
              <a:spcAft>
                <a:spcPts val="0"/>
              </a:spcAft>
              <a:buNone/>
            </a:pPr>
            <a:r>
              <a:rPr b="1" lang="en"/>
              <a:t>TWO GROUPS</a:t>
            </a:r>
            <a:endParaRPr b="1"/>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10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RQs for differences between </a:t>
            </a:r>
            <a:endParaRPr/>
          </a:p>
          <a:p>
            <a:pPr indent="0" lvl="0" marL="0" rtl="0" algn="l">
              <a:spcBef>
                <a:spcPts val="0"/>
              </a:spcBef>
              <a:spcAft>
                <a:spcPts val="0"/>
              </a:spcAft>
              <a:buNone/>
            </a:pPr>
            <a:r>
              <a:rPr lang="en"/>
              <a:t>two groups </a:t>
            </a:r>
            <a:endParaRPr/>
          </a:p>
        </p:txBody>
      </p:sp>
      <p:sp>
        <p:nvSpPr>
          <p:cNvPr id="593" name="Google Shape;593;p107"/>
          <p:cNvSpPr txBox="1"/>
          <p:nvPr>
            <p:ph idx="1" type="body"/>
          </p:nvPr>
        </p:nvSpPr>
        <p:spPr>
          <a:xfrm>
            <a:off x="154600" y="2406400"/>
            <a:ext cx="3127500" cy="2298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a:p>
            <a:pPr indent="-342900" lvl="0" marL="457200" rtl="0" algn="l">
              <a:spcBef>
                <a:spcPts val="1600"/>
              </a:spcBef>
              <a:spcAft>
                <a:spcPts val="0"/>
              </a:spcAft>
              <a:buSzPts val="1800"/>
              <a:buChar char="-"/>
            </a:pPr>
            <a:r>
              <a:rPr lang="en" sz="1800"/>
              <a:t>Distinct populations </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Subgroups within the same population </a:t>
            </a:r>
            <a:endParaRPr sz="1800"/>
          </a:p>
        </p:txBody>
      </p:sp>
      <p:pic>
        <p:nvPicPr>
          <p:cNvPr id="594" name="Google Shape;594;p107"/>
          <p:cNvPicPr preferRelativeResize="0"/>
          <p:nvPr/>
        </p:nvPicPr>
        <p:blipFill>
          <a:blip r:embed="rId3">
            <a:alphaModFix/>
          </a:blip>
          <a:stretch>
            <a:fillRect/>
          </a:stretch>
        </p:blipFill>
        <p:spPr>
          <a:xfrm>
            <a:off x="3880700" y="0"/>
            <a:ext cx="4893775" cy="48387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10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Differences</a:t>
            </a:r>
            <a:endParaRPr/>
          </a:p>
        </p:txBody>
      </p:sp>
      <p:sp>
        <p:nvSpPr>
          <p:cNvPr id="600" name="Google Shape;600;p10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talk of differences, we are asking how two groups vary on a construct score.</a:t>
            </a:r>
            <a:endParaRPr/>
          </a:p>
          <a:p>
            <a:pPr indent="0" lvl="0" marL="0" rtl="0" algn="l">
              <a:spcBef>
                <a:spcPts val="1600"/>
              </a:spcBef>
              <a:spcAft>
                <a:spcPts val="0"/>
              </a:spcAft>
              <a:buNone/>
            </a:pPr>
            <a:r>
              <a:rPr lang="en"/>
              <a:t>In this instance, the mean difference between the two scores are being examined.</a:t>
            </a:r>
            <a:endParaRPr/>
          </a:p>
          <a:p>
            <a:pPr indent="0" lvl="0" marL="0" rtl="0" algn="l">
              <a:spcBef>
                <a:spcPts val="1600"/>
              </a:spcBef>
              <a:spcAft>
                <a:spcPts val="1600"/>
              </a:spcAft>
              <a:buNone/>
            </a:pPr>
            <a:r>
              <a:rPr lang="en"/>
              <a:t>When the two groups are a subgroup of the same population, we would expect the two means to be equal to each other.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109"/>
          <p:cNvSpPr txBox="1"/>
          <p:nvPr>
            <p:ph type="title"/>
          </p:nvPr>
        </p:nvSpPr>
        <p:spPr>
          <a:xfrm>
            <a:off x="311700" y="433500"/>
            <a:ext cx="8520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Understand how two groups</a:t>
            </a:r>
            <a:endParaRPr/>
          </a:p>
          <a:p>
            <a:pPr indent="0" lvl="0" marL="0" rtl="0" algn="l">
              <a:spcBef>
                <a:spcPts val="0"/>
              </a:spcBef>
              <a:spcAft>
                <a:spcPts val="0"/>
              </a:spcAft>
              <a:buNone/>
            </a:pPr>
            <a:r>
              <a:rPr lang="en"/>
              <a:t>can be formed as either</a:t>
            </a:r>
            <a:endParaRPr/>
          </a:p>
          <a:p>
            <a:pPr indent="0" lvl="0" marL="0" rtl="0" algn="l">
              <a:spcBef>
                <a:spcPts val="0"/>
              </a:spcBef>
              <a:spcAft>
                <a:spcPts val="0"/>
              </a:spcAft>
              <a:buNone/>
            </a:pPr>
            <a:r>
              <a:rPr lang="en"/>
              <a:t>being </a:t>
            </a:r>
            <a:r>
              <a:rPr b="1" lang="en"/>
              <a:t>independent</a:t>
            </a:r>
            <a:r>
              <a:rPr lang="en"/>
              <a:t> </a:t>
            </a:r>
            <a:endParaRPr/>
          </a:p>
          <a:p>
            <a:pPr indent="0" lvl="0" marL="0" rtl="0" algn="l">
              <a:spcBef>
                <a:spcPts val="0"/>
              </a:spcBef>
              <a:spcAft>
                <a:spcPts val="0"/>
              </a:spcAft>
              <a:buNone/>
            </a:pPr>
            <a:r>
              <a:rPr lang="en"/>
              <a:t>or </a:t>
            </a:r>
            <a:r>
              <a:rPr b="1" lang="en"/>
              <a:t>dependent</a:t>
            </a:r>
            <a:endParaRPr b="1"/>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110"/>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t>
            </a:r>
            <a:endParaRPr/>
          </a:p>
          <a:p>
            <a:pPr indent="0" lvl="0" marL="0" rtl="0" algn="l">
              <a:spcBef>
                <a:spcPts val="0"/>
              </a:spcBef>
              <a:spcAft>
                <a:spcPts val="0"/>
              </a:spcAft>
              <a:buNone/>
            </a:pPr>
            <a:r>
              <a:rPr lang="en"/>
              <a:t>Formation  </a:t>
            </a:r>
            <a:endParaRPr/>
          </a:p>
        </p:txBody>
      </p:sp>
      <p:sp>
        <p:nvSpPr>
          <p:cNvPr id="611" name="Google Shape;611;p110"/>
          <p:cNvSpPr txBox="1"/>
          <p:nvPr/>
        </p:nvSpPr>
        <p:spPr>
          <a:xfrm>
            <a:off x="3360775" y="-1100"/>
            <a:ext cx="3295500" cy="506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600">
                <a:latin typeface="Roboto"/>
                <a:ea typeface="Roboto"/>
                <a:cs typeface="Roboto"/>
                <a:sym typeface="Roboto"/>
              </a:rPr>
              <a:t>Two </a:t>
            </a:r>
            <a:r>
              <a:rPr b="1" lang="en" sz="1600">
                <a:latin typeface="Roboto"/>
                <a:ea typeface="Roboto"/>
                <a:cs typeface="Roboto"/>
                <a:sym typeface="Roboto"/>
              </a:rPr>
              <a:t>mutually-exclusive</a:t>
            </a:r>
            <a:r>
              <a:rPr lang="en" sz="1600">
                <a:latin typeface="Roboto"/>
                <a:ea typeface="Roboto"/>
                <a:cs typeface="Roboto"/>
                <a:sym typeface="Roboto"/>
              </a:rPr>
              <a:t> groups </a:t>
            </a:r>
            <a:endParaRPr sz="1600">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each score in one group is independent of all scores in the other group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participants can only belong to one group</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the size of each group does not necessarily have to be the same</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457200" lvl="0" marL="0" rtl="0" algn="l">
              <a:spcBef>
                <a:spcPts val="0"/>
              </a:spcBef>
              <a:spcAft>
                <a:spcPts val="0"/>
              </a:spcAft>
              <a:buNone/>
            </a:pPr>
            <a:r>
              <a:rPr lang="en" sz="1600">
                <a:latin typeface="Roboto"/>
                <a:ea typeface="Roboto"/>
                <a:cs typeface="Roboto"/>
                <a:sym typeface="Roboto"/>
              </a:rPr>
              <a:t>Two </a:t>
            </a:r>
            <a:r>
              <a:rPr b="1" lang="en" sz="1600">
                <a:latin typeface="Roboto"/>
                <a:ea typeface="Roboto"/>
                <a:cs typeface="Roboto"/>
                <a:sym typeface="Roboto"/>
              </a:rPr>
              <a:t>mutually-paired</a:t>
            </a:r>
            <a:r>
              <a:rPr lang="en" sz="1600">
                <a:latin typeface="Roboto"/>
                <a:ea typeface="Roboto"/>
                <a:cs typeface="Roboto"/>
                <a:sym typeface="Roboto"/>
              </a:rPr>
              <a:t> groups</a:t>
            </a:r>
            <a:endParaRPr sz="1600">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each score in one group is linked to one particular score in the other group</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same person being measured twice</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two people having a common dependency</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the size of each group must be the same by design </a:t>
            </a:r>
            <a:endParaRPr>
              <a:latin typeface="Roboto"/>
              <a:ea typeface="Roboto"/>
              <a:cs typeface="Roboto"/>
              <a:sym typeface="Roboto"/>
            </a:endParaRPr>
          </a:p>
        </p:txBody>
      </p:sp>
      <p:sp>
        <p:nvSpPr>
          <p:cNvPr id="612" name="Google Shape;612;p110"/>
          <p:cNvSpPr txBox="1"/>
          <p:nvPr>
            <p:ph idx="1" type="body"/>
          </p:nvPr>
        </p:nvSpPr>
        <p:spPr>
          <a:xfrm>
            <a:off x="233275" y="1998450"/>
            <a:ext cx="3127500" cy="2298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1150" lvl="0" marL="457200" rtl="0" algn="l">
              <a:spcBef>
                <a:spcPts val="1600"/>
              </a:spcBef>
              <a:spcAft>
                <a:spcPts val="0"/>
              </a:spcAft>
              <a:buSzPts val="1300"/>
              <a:buChar char="-"/>
            </a:pPr>
            <a:r>
              <a:rPr lang="en"/>
              <a:t>Mutually-exclusive groups (independent)</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Mutually-Paired Groups (Dependent)</a:t>
            </a:r>
            <a:endParaRPr/>
          </a:p>
        </p:txBody>
      </p:sp>
      <p:pic>
        <p:nvPicPr>
          <p:cNvPr id="613" name="Google Shape;613;p110"/>
          <p:cNvPicPr preferRelativeResize="0"/>
          <p:nvPr/>
        </p:nvPicPr>
        <p:blipFill>
          <a:blip r:embed="rId3">
            <a:alphaModFix/>
          </a:blip>
          <a:stretch>
            <a:fillRect/>
          </a:stretch>
        </p:blipFill>
        <p:spPr>
          <a:xfrm>
            <a:off x="6808675" y="152400"/>
            <a:ext cx="2182925" cy="4756851"/>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11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MCQs</a:t>
            </a:r>
            <a:endParaRPr sz="3600"/>
          </a:p>
        </p:txBody>
      </p:sp>
      <p:sp>
        <p:nvSpPr>
          <p:cNvPr id="619" name="Google Shape;619;p111"/>
          <p:cNvSpPr txBox="1"/>
          <p:nvPr/>
        </p:nvSpPr>
        <p:spPr>
          <a:xfrm>
            <a:off x="311725" y="1569550"/>
            <a:ext cx="8662200" cy="3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Which example represents dependent groups?</a:t>
            </a:r>
            <a:endParaRPr sz="3000">
              <a:latin typeface="Roboto"/>
              <a:ea typeface="Roboto"/>
              <a:cs typeface="Roboto"/>
              <a:sym typeface="Roboto"/>
            </a:endParaRPr>
          </a:p>
          <a:p>
            <a:pPr indent="0" lvl="0" marL="457200" rtl="0" algn="l">
              <a:spcBef>
                <a:spcPts val="0"/>
              </a:spcBef>
              <a:spcAft>
                <a:spcPts val="0"/>
              </a:spcAft>
              <a:buNone/>
            </a:pPr>
            <a:r>
              <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RMHI and ARMP study</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Time 1 and Time 2 study</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Female and Male study </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Jersey and Friesian study </a:t>
            </a:r>
            <a:endParaRPr sz="3000">
              <a:latin typeface="Roboto"/>
              <a:ea typeface="Roboto"/>
              <a:cs typeface="Roboto"/>
              <a:sym typeface="Robo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11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MCQs</a:t>
            </a:r>
            <a:endParaRPr sz="3600"/>
          </a:p>
        </p:txBody>
      </p:sp>
      <p:sp>
        <p:nvSpPr>
          <p:cNvPr id="625" name="Google Shape;625;p112"/>
          <p:cNvSpPr txBox="1"/>
          <p:nvPr/>
        </p:nvSpPr>
        <p:spPr>
          <a:xfrm>
            <a:off x="311725" y="1569550"/>
            <a:ext cx="8662200" cy="3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Which example represents dependent groups?</a:t>
            </a:r>
            <a:endParaRPr sz="3000">
              <a:latin typeface="Roboto"/>
              <a:ea typeface="Roboto"/>
              <a:cs typeface="Roboto"/>
              <a:sym typeface="Roboto"/>
            </a:endParaRPr>
          </a:p>
          <a:p>
            <a:pPr indent="0" lvl="0" marL="457200" rtl="0" algn="l">
              <a:spcBef>
                <a:spcPts val="0"/>
              </a:spcBef>
              <a:spcAft>
                <a:spcPts val="0"/>
              </a:spcAft>
              <a:buNone/>
            </a:pPr>
            <a:r>
              <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RMHI and ARMP study</a:t>
            </a:r>
            <a:endParaRPr sz="3000">
              <a:latin typeface="Roboto"/>
              <a:ea typeface="Roboto"/>
              <a:cs typeface="Roboto"/>
              <a:sym typeface="Roboto"/>
            </a:endParaRPr>
          </a:p>
          <a:p>
            <a:pPr indent="-419100" lvl="0" marL="457200" rtl="0" algn="l">
              <a:spcBef>
                <a:spcPts val="0"/>
              </a:spcBef>
              <a:spcAft>
                <a:spcPts val="0"/>
              </a:spcAft>
              <a:buClr>
                <a:srgbClr val="CC0000"/>
              </a:buClr>
              <a:buSzPts val="3000"/>
              <a:buFont typeface="Roboto"/>
              <a:buAutoNum type="alphaUcPeriod"/>
            </a:pPr>
            <a:r>
              <a:rPr lang="en" sz="3000">
                <a:solidFill>
                  <a:srgbClr val="CC0000"/>
                </a:solidFill>
                <a:latin typeface="Roboto"/>
                <a:ea typeface="Roboto"/>
                <a:cs typeface="Roboto"/>
                <a:sym typeface="Roboto"/>
              </a:rPr>
              <a:t>Time 1 and Time 2 study </a:t>
            </a:r>
            <a:endParaRPr sz="3000">
              <a:solidFill>
                <a:srgbClr val="CC0000"/>
              </a:solidFill>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Female and Male study </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Jersey and Friesian study </a:t>
            </a:r>
            <a:endParaRPr sz="3000">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1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Differences: Independence</a:t>
            </a:r>
            <a:endParaRPr/>
          </a:p>
        </p:txBody>
      </p:sp>
      <p:sp>
        <p:nvSpPr>
          <p:cNvPr id="631" name="Google Shape;631;p11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talk of Independent and Dependent groups- we specifically refer to the notion of independence in terms of the data.</a:t>
            </a:r>
            <a:endParaRPr/>
          </a:p>
          <a:p>
            <a:pPr indent="0" lvl="0" marL="0" rtl="0" algn="l">
              <a:spcBef>
                <a:spcPts val="1600"/>
              </a:spcBef>
              <a:spcAft>
                <a:spcPts val="0"/>
              </a:spcAft>
              <a:buNone/>
            </a:pPr>
            <a:r>
              <a:rPr lang="en"/>
              <a:t>In dependent data, we would expect the data to be related to the other in some way- this can be time series or paired data.</a:t>
            </a:r>
            <a:endParaRPr/>
          </a:p>
          <a:p>
            <a:pPr indent="0" lvl="0" marL="0" rtl="0" algn="l">
              <a:spcBef>
                <a:spcPts val="1600"/>
              </a:spcBef>
              <a:spcAft>
                <a:spcPts val="1600"/>
              </a:spcAft>
              <a:buNone/>
            </a:pPr>
            <a:r>
              <a:rPr lang="en"/>
              <a:t>In independent data, we would expect the two groups to be independent of one another- we don’t expect group 2 to vary if we varied group 1.</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114"/>
          <p:cNvSpPr txBox="1"/>
          <p:nvPr>
            <p:ph type="title"/>
          </p:nvPr>
        </p:nvSpPr>
        <p:spPr>
          <a:xfrm>
            <a:off x="311700" y="412550"/>
            <a:ext cx="8520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Know how to undertake</a:t>
            </a:r>
            <a:endParaRPr/>
          </a:p>
          <a:p>
            <a:pPr indent="0" lvl="0" marL="0" rtl="0" algn="l">
              <a:spcBef>
                <a:spcPts val="0"/>
              </a:spcBef>
              <a:spcAft>
                <a:spcPts val="0"/>
              </a:spcAft>
              <a:buNone/>
            </a:pPr>
            <a:r>
              <a:rPr lang="en"/>
              <a:t>investigations of </a:t>
            </a:r>
            <a:endParaRPr/>
          </a:p>
          <a:p>
            <a:pPr indent="0" lvl="0" marL="0" rtl="0" algn="l">
              <a:spcBef>
                <a:spcPts val="0"/>
              </a:spcBef>
              <a:spcAft>
                <a:spcPts val="0"/>
              </a:spcAft>
              <a:buNone/>
            </a:pPr>
            <a:r>
              <a:rPr b="1" lang="en"/>
              <a:t>two group differences </a:t>
            </a:r>
            <a:endParaRPr b="1"/>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115"/>
          <p:cNvSpPr txBox="1"/>
          <p:nvPr>
            <p:ph type="title"/>
          </p:nvPr>
        </p:nvSpPr>
        <p:spPr>
          <a:xfrm>
            <a:off x="266900" y="2577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a:t>
            </a:r>
            <a:endParaRPr/>
          </a:p>
          <a:p>
            <a:pPr indent="0" lvl="0" marL="0" rtl="0" algn="l">
              <a:spcBef>
                <a:spcPts val="0"/>
              </a:spcBef>
              <a:spcAft>
                <a:spcPts val="0"/>
              </a:spcAft>
              <a:buNone/>
            </a:pPr>
            <a:r>
              <a:rPr lang="en"/>
              <a:t>DIFFERENCES</a:t>
            </a:r>
            <a:endParaRPr/>
          </a:p>
          <a:p>
            <a:pPr indent="0" lvl="0" marL="0" rtl="0" algn="l">
              <a:spcBef>
                <a:spcPts val="0"/>
              </a:spcBef>
              <a:spcAft>
                <a:spcPts val="0"/>
              </a:spcAft>
              <a:buNone/>
            </a:pPr>
            <a:r>
              <a:rPr lang="en"/>
              <a:t>between </a:t>
            </a:r>
            <a:endParaRPr/>
          </a:p>
          <a:p>
            <a:pPr indent="0" lvl="0" marL="0" rtl="0" algn="l">
              <a:spcBef>
                <a:spcPts val="0"/>
              </a:spcBef>
              <a:spcAft>
                <a:spcPts val="0"/>
              </a:spcAft>
              <a:buNone/>
            </a:pPr>
            <a:r>
              <a:rPr lang="en"/>
              <a:t>two </a:t>
            </a:r>
            <a:endParaRPr/>
          </a:p>
          <a:p>
            <a:pPr indent="0" lvl="0" marL="0" rtl="0" algn="l">
              <a:spcBef>
                <a:spcPts val="0"/>
              </a:spcBef>
              <a:spcAft>
                <a:spcPts val="0"/>
              </a:spcAft>
              <a:buNone/>
            </a:pPr>
            <a:r>
              <a:rPr lang="en"/>
              <a:t>INDEPENDENT</a:t>
            </a:r>
            <a:endParaRPr/>
          </a:p>
          <a:p>
            <a:pPr indent="0" lvl="0" marL="0" rtl="0" algn="l">
              <a:spcBef>
                <a:spcPts val="0"/>
              </a:spcBef>
              <a:spcAft>
                <a:spcPts val="0"/>
              </a:spcAft>
              <a:buNone/>
            </a:pPr>
            <a:r>
              <a:rPr lang="en"/>
              <a:t>GROUPS</a:t>
            </a:r>
            <a:endParaRPr/>
          </a:p>
          <a:p>
            <a:pPr indent="0" lvl="0" marL="0" rtl="0" algn="l">
              <a:spcBef>
                <a:spcPts val="0"/>
              </a:spcBef>
              <a:spcAft>
                <a:spcPts val="0"/>
              </a:spcAft>
              <a:buNone/>
            </a:pPr>
            <a:r>
              <a:rPr lang="en"/>
              <a:t> </a:t>
            </a:r>
            <a:endParaRPr/>
          </a:p>
        </p:txBody>
      </p:sp>
      <p:sp>
        <p:nvSpPr>
          <p:cNvPr id="642" name="Google Shape;642;p115"/>
          <p:cNvSpPr txBox="1"/>
          <p:nvPr/>
        </p:nvSpPr>
        <p:spPr>
          <a:xfrm>
            <a:off x="3741775" y="257725"/>
            <a:ext cx="2286900" cy="48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Is there a difference in interest in statistics between ARMP and RMHI students in 2019?</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Is there a difference in maths self-concept between ARMP and RMHI students in 2019?</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643" name="Google Shape;643;p115"/>
          <p:cNvSpPr txBox="1"/>
          <p:nvPr>
            <p:ph idx="1" type="body"/>
          </p:nvPr>
        </p:nvSpPr>
        <p:spPr>
          <a:xfrm>
            <a:off x="266900" y="2696675"/>
            <a:ext cx="3127500" cy="2298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600"/>
              </a:spcBef>
              <a:spcAft>
                <a:spcPts val="0"/>
              </a:spcAft>
              <a:buNone/>
            </a:pPr>
            <a:r>
              <a:rPr lang="en"/>
              <a:t>Median</a:t>
            </a:r>
            <a:endParaRPr/>
          </a:p>
          <a:p>
            <a:pPr indent="0" lvl="0" marL="0" rtl="0" algn="l">
              <a:spcBef>
                <a:spcPts val="1600"/>
              </a:spcBef>
              <a:spcAft>
                <a:spcPts val="0"/>
              </a:spcAft>
              <a:buNone/>
            </a:pPr>
            <a:r>
              <a:rPr lang="en"/>
              <a:t>Whiskers</a:t>
            </a:r>
            <a:endParaRPr/>
          </a:p>
          <a:p>
            <a:pPr indent="0" lvl="0" marL="0" rtl="0" algn="l">
              <a:spcBef>
                <a:spcPts val="1600"/>
              </a:spcBef>
              <a:spcAft>
                <a:spcPts val="0"/>
              </a:spcAft>
              <a:buNone/>
            </a:pPr>
            <a:r>
              <a:rPr lang="en"/>
              <a:t>Outliers </a:t>
            </a:r>
            <a:endParaRPr/>
          </a:p>
          <a:p>
            <a:pPr indent="0" lvl="0" marL="0" rtl="0" algn="l">
              <a:spcBef>
                <a:spcPts val="1600"/>
              </a:spcBef>
              <a:spcAft>
                <a:spcPts val="1600"/>
              </a:spcAft>
              <a:buNone/>
            </a:pPr>
            <a:r>
              <a:rPr lang="en"/>
              <a:t>Symmetric distribution</a:t>
            </a:r>
            <a:endParaRPr/>
          </a:p>
        </p:txBody>
      </p:sp>
      <p:pic>
        <p:nvPicPr>
          <p:cNvPr id="644" name="Google Shape;644;p115"/>
          <p:cNvPicPr preferRelativeResize="0"/>
          <p:nvPr/>
        </p:nvPicPr>
        <p:blipFill>
          <a:blip r:embed="rId3">
            <a:alphaModFix/>
          </a:blip>
          <a:stretch>
            <a:fillRect/>
          </a:stretch>
        </p:blipFill>
        <p:spPr>
          <a:xfrm>
            <a:off x="6181075" y="152400"/>
            <a:ext cx="2810525" cy="44880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Sidebar: SD Exercise- Match the Output</a:t>
            </a:r>
            <a:endParaRPr/>
          </a:p>
        </p:txBody>
      </p:sp>
      <p:sp>
        <p:nvSpPr>
          <p:cNvPr id="208" name="Google Shape;208;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9" name="Google Shape;209;p44"/>
          <p:cNvPicPr preferRelativeResize="0"/>
          <p:nvPr/>
        </p:nvPicPr>
        <p:blipFill>
          <a:blip r:embed="rId3">
            <a:alphaModFix/>
          </a:blip>
          <a:stretch>
            <a:fillRect/>
          </a:stretch>
        </p:blipFill>
        <p:spPr>
          <a:xfrm>
            <a:off x="311688" y="1225213"/>
            <a:ext cx="7915275" cy="37623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116"/>
          <p:cNvSpPr txBox="1"/>
          <p:nvPr>
            <p:ph type="title"/>
          </p:nvPr>
        </p:nvSpPr>
        <p:spPr>
          <a:xfrm>
            <a:off x="134425" y="189075"/>
            <a:ext cx="86979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TRUE MEAN DIFFERENCES </a:t>
            </a:r>
            <a:endParaRPr sz="3000"/>
          </a:p>
          <a:p>
            <a:pPr indent="457200" lvl="0" marL="2743200" rtl="0" algn="l">
              <a:spcBef>
                <a:spcPts val="0"/>
              </a:spcBef>
              <a:spcAft>
                <a:spcPts val="0"/>
              </a:spcAft>
              <a:buNone/>
            </a:pPr>
            <a:r>
              <a:rPr lang="en" sz="3000"/>
              <a:t>vs SAMPLING VARIABILITY</a:t>
            </a:r>
            <a:endParaRPr sz="3000"/>
          </a:p>
        </p:txBody>
      </p:sp>
      <p:sp>
        <p:nvSpPr>
          <p:cNvPr id="650" name="Google Shape;650;p116"/>
          <p:cNvSpPr txBox="1"/>
          <p:nvPr>
            <p:ph idx="1" type="body"/>
          </p:nvPr>
        </p:nvSpPr>
        <p:spPr>
          <a:xfrm>
            <a:off x="502825" y="1550525"/>
            <a:ext cx="8329500" cy="3076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400">
                <a:solidFill>
                  <a:srgbClr val="000000"/>
                </a:solidFill>
              </a:rPr>
              <a:t>There will always be a DIFFERENCE between sample means of two groups:</a:t>
            </a:r>
            <a:endParaRPr sz="24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random sampling variability when groups from the same populations</a:t>
            </a:r>
            <a:endParaRPr sz="1800">
              <a:solidFill>
                <a:srgbClr val="000000"/>
              </a:solidFill>
            </a:endParaRPr>
          </a:p>
          <a:p>
            <a:pPr indent="0" lvl="0" marL="457200" rtl="0" algn="l">
              <a:spcBef>
                <a:spcPts val="1600"/>
              </a:spcBef>
              <a:spcAft>
                <a:spcPts val="0"/>
              </a:spcAft>
              <a:buNone/>
            </a:pPr>
            <a:r>
              <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random sampling variability plus a difference in population means when groups from different populations</a:t>
            </a:r>
            <a:endParaRPr sz="1800">
              <a:solidFill>
                <a:srgbClr val="000000"/>
              </a:solidFill>
            </a:endParaRPr>
          </a:p>
          <a:p>
            <a:pPr indent="0" lvl="0" marL="457200" rtl="0" algn="l">
              <a:spcBef>
                <a:spcPts val="1600"/>
              </a:spcBef>
              <a:spcAft>
                <a:spcPts val="1600"/>
              </a:spcAft>
              <a:buNone/>
            </a:pPr>
            <a:r>
              <a:t/>
            </a: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117"/>
          <p:cNvSpPr txBox="1"/>
          <p:nvPr>
            <p:ph type="title"/>
          </p:nvPr>
        </p:nvSpPr>
        <p:spPr>
          <a:xfrm>
            <a:off x="134475" y="377650"/>
            <a:ext cx="86979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SAMPLING DISTRIBUTIONS</a:t>
            </a:r>
            <a:endParaRPr sz="3000"/>
          </a:p>
        </p:txBody>
      </p:sp>
      <p:sp>
        <p:nvSpPr>
          <p:cNvPr id="656" name="Google Shape;656;p117"/>
          <p:cNvSpPr txBox="1"/>
          <p:nvPr>
            <p:ph idx="1" type="body"/>
          </p:nvPr>
        </p:nvSpPr>
        <p:spPr>
          <a:xfrm>
            <a:off x="4832475" y="1550525"/>
            <a:ext cx="3999900" cy="3593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SAME POPULATION</a:t>
            </a:r>
            <a:endParaRPr sz="1800"/>
          </a:p>
          <a:p>
            <a:pPr indent="-342900" lvl="0" marL="457200" rtl="0" algn="l">
              <a:spcBef>
                <a:spcPts val="1600"/>
              </a:spcBef>
              <a:spcAft>
                <a:spcPts val="0"/>
              </a:spcAft>
              <a:buSzPts val="1800"/>
              <a:buChar char="-"/>
            </a:pPr>
            <a:r>
              <a:rPr lang="en" sz="1800"/>
              <a:t>no difference in population means</a:t>
            </a:r>
            <a:endParaRPr sz="1800"/>
          </a:p>
          <a:p>
            <a:pPr indent="-342900" lvl="0" marL="457200" rtl="0" algn="l">
              <a:spcBef>
                <a:spcPts val="0"/>
              </a:spcBef>
              <a:spcAft>
                <a:spcPts val="0"/>
              </a:spcAft>
              <a:buSzPts val="1800"/>
              <a:buChar char="-"/>
            </a:pPr>
            <a:r>
              <a:rPr lang="en" sz="1800"/>
              <a:t>sampling distributions center around 0</a:t>
            </a:r>
            <a:endParaRPr sz="1800"/>
          </a:p>
          <a:p>
            <a:pPr indent="-342900" lvl="0" marL="457200" rtl="0" algn="l">
              <a:spcBef>
                <a:spcPts val="0"/>
              </a:spcBef>
              <a:spcAft>
                <a:spcPts val="0"/>
              </a:spcAft>
              <a:buSzPts val="1800"/>
              <a:buChar char="-"/>
            </a:pPr>
            <a:r>
              <a:rPr lang="en" sz="1800"/>
              <a:t>Sampling distribution of group mean differences from the same population means will have a mean difference in the sampling distribution = 0 </a:t>
            </a:r>
            <a:endParaRPr sz="1800"/>
          </a:p>
        </p:txBody>
      </p:sp>
      <p:pic>
        <p:nvPicPr>
          <p:cNvPr id="657" name="Google Shape;657;p117"/>
          <p:cNvPicPr preferRelativeResize="0"/>
          <p:nvPr/>
        </p:nvPicPr>
        <p:blipFill>
          <a:blip r:embed="rId3">
            <a:alphaModFix/>
          </a:blip>
          <a:stretch>
            <a:fillRect/>
          </a:stretch>
        </p:blipFill>
        <p:spPr>
          <a:xfrm>
            <a:off x="252075" y="1502650"/>
            <a:ext cx="4527675" cy="347491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118"/>
          <p:cNvSpPr txBox="1"/>
          <p:nvPr>
            <p:ph type="title"/>
          </p:nvPr>
        </p:nvSpPr>
        <p:spPr>
          <a:xfrm>
            <a:off x="134475" y="377650"/>
            <a:ext cx="86979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SAMPLING DISTRIBUTIONS</a:t>
            </a:r>
            <a:endParaRPr sz="3000"/>
          </a:p>
        </p:txBody>
      </p:sp>
      <p:sp>
        <p:nvSpPr>
          <p:cNvPr id="663" name="Google Shape;663;p118"/>
          <p:cNvSpPr txBox="1"/>
          <p:nvPr>
            <p:ph idx="1" type="body"/>
          </p:nvPr>
        </p:nvSpPr>
        <p:spPr>
          <a:xfrm>
            <a:off x="4572000" y="1550525"/>
            <a:ext cx="4260300" cy="3076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DIFFERENT POPULATION</a:t>
            </a:r>
            <a:endParaRPr b="1" sz="2400"/>
          </a:p>
          <a:p>
            <a:pPr indent="-342900" lvl="0" marL="457200" rtl="0" algn="l">
              <a:spcBef>
                <a:spcPts val="1600"/>
              </a:spcBef>
              <a:spcAft>
                <a:spcPts val="0"/>
              </a:spcAft>
              <a:buSzPts val="1800"/>
              <a:buChar char="-"/>
            </a:pPr>
            <a:r>
              <a:rPr lang="en" sz="1800"/>
              <a:t>Sampling distribution of group mean differences from the different populations will have differences in population means</a:t>
            </a:r>
            <a:endParaRPr sz="1800"/>
          </a:p>
        </p:txBody>
      </p:sp>
      <p:pic>
        <p:nvPicPr>
          <p:cNvPr id="664" name="Google Shape;664;p118"/>
          <p:cNvPicPr preferRelativeResize="0"/>
          <p:nvPr/>
        </p:nvPicPr>
        <p:blipFill>
          <a:blip r:embed="rId3">
            <a:alphaModFix/>
          </a:blip>
          <a:stretch>
            <a:fillRect/>
          </a:stretch>
        </p:blipFill>
        <p:spPr>
          <a:xfrm>
            <a:off x="304800" y="1592325"/>
            <a:ext cx="4267200" cy="3397657"/>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1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MCQs</a:t>
            </a:r>
            <a:endParaRPr sz="3600"/>
          </a:p>
        </p:txBody>
      </p:sp>
      <p:sp>
        <p:nvSpPr>
          <p:cNvPr id="670" name="Google Shape;670;p119"/>
          <p:cNvSpPr txBox="1"/>
          <p:nvPr/>
        </p:nvSpPr>
        <p:spPr>
          <a:xfrm>
            <a:off x="311725" y="1569550"/>
            <a:ext cx="8662200" cy="3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Negative sample mean differences indicate:</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two distinct groups from different populations</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two subgroups from the same population </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the first experimental group has high sample mean than the second one</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the second experimental group has high sample mean than the first one </a:t>
            </a:r>
            <a:endParaRPr sz="3000">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1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MCQs</a:t>
            </a:r>
            <a:endParaRPr sz="3600"/>
          </a:p>
        </p:txBody>
      </p:sp>
      <p:sp>
        <p:nvSpPr>
          <p:cNvPr id="676" name="Google Shape;676;p120"/>
          <p:cNvSpPr txBox="1"/>
          <p:nvPr/>
        </p:nvSpPr>
        <p:spPr>
          <a:xfrm>
            <a:off x="311725" y="1569550"/>
            <a:ext cx="8662200" cy="3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Negative sample mean differences indicate:</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two distinct groups from different populations</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two subgroups from the same population </a:t>
            </a:r>
            <a:endParaRPr sz="3000">
              <a:latin typeface="Roboto"/>
              <a:ea typeface="Roboto"/>
              <a:cs typeface="Roboto"/>
              <a:sym typeface="Roboto"/>
            </a:endParaRPr>
          </a:p>
          <a:p>
            <a:pPr indent="-419100" lvl="0" marL="457200" rtl="0" algn="l">
              <a:spcBef>
                <a:spcPts val="0"/>
              </a:spcBef>
              <a:spcAft>
                <a:spcPts val="0"/>
              </a:spcAft>
              <a:buSzPts val="3000"/>
              <a:buFont typeface="Roboto"/>
              <a:buAutoNum type="alphaUcPeriod"/>
            </a:pPr>
            <a:r>
              <a:rPr lang="en" sz="3000">
                <a:latin typeface="Roboto"/>
                <a:ea typeface="Roboto"/>
                <a:cs typeface="Roboto"/>
                <a:sym typeface="Roboto"/>
              </a:rPr>
              <a:t>the first experimental group has high sample mean than the second one</a:t>
            </a:r>
            <a:endParaRPr sz="3000">
              <a:latin typeface="Roboto"/>
              <a:ea typeface="Roboto"/>
              <a:cs typeface="Roboto"/>
              <a:sym typeface="Roboto"/>
            </a:endParaRPr>
          </a:p>
          <a:p>
            <a:pPr indent="-419100" lvl="0" marL="457200" rtl="0" algn="l">
              <a:spcBef>
                <a:spcPts val="0"/>
              </a:spcBef>
              <a:spcAft>
                <a:spcPts val="0"/>
              </a:spcAft>
              <a:buClr>
                <a:srgbClr val="A61C00"/>
              </a:buClr>
              <a:buSzPts val="3000"/>
              <a:buFont typeface="Roboto"/>
              <a:buAutoNum type="alphaUcPeriod"/>
            </a:pPr>
            <a:r>
              <a:rPr lang="en" sz="3000">
                <a:solidFill>
                  <a:srgbClr val="A61C00"/>
                </a:solidFill>
                <a:latin typeface="Roboto"/>
                <a:ea typeface="Roboto"/>
                <a:cs typeface="Roboto"/>
                <a:sym typeface="Roboto"/>
              </a:rPr>
              <a:t>the second experimental group has high sample mean than the first one </a:t>
            </a:r>
            <a:endParaRPr sz="3000">
              <a:solidFill>
                <a:srgbClr val="A61C00"/>
              </a:solidFill>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1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Differences: Sampling Distribution in t-tests</a:t>
            </a:r>
            <a:endParaRPr/>
          </a:p>
        </p:txBody>
      </p:sp>
      <p:sp>
        <p:nvSpPr>
          <p:cNvPr id="682" name="Google Shape;682;p1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t-test examines the sampling distribution of the mean difference- so the parameter in question is the mean of group 1 - mean of group 2.</a:t>
            </a:r>
            <a:endParaRPr/>
          </a:p>
          <a:p>
            <a:pPr indent="0" lvl="0" marL="0" rtl="0" algn="l">
              <a:spcBef>
                <a:spcPts val="1600"/>
              </a:spcBef>
              <a:spcAft>
                <a:spcPts val="1600"/>
              </a:spcAft>
              <a:buNone/>
            </a:pPr>
            <a:r>
              <a:rPr lang="en"/>
              <a:t>If the two groups did not differ, we would assume the mean difference to be 0, and if the two groups did differ, the mean difference would not be 0.</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122"/>
          <p:cNvSpPr txBox="1"/>
          <p:nvPr>
            <p:ph type="title"/>
          </p:nvPr>
        </p:nvSpPr>
        <p:spPr>
          <a:xfrm>
            <a:off x="227875" y="213500"/>
            <a:ext cx="8520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Examine </a:t>
            </a:r>
            <a:r>
              <a:rPr b="1" lang="en"/>
              <a:t>assumptions of differences </a:t>
            </a:r>
            <a:r>
              <a:rPr lang="en"/>
              <a:t>between two groups </a:t>
            </a:r>
            <a:endParaRPr/>
          </a:p>
          <a:p>
            <a:pPr indent="0" lvl="0" marL="0" rtl="0" algn="l">
              <a:spcBef>
                <a:spcPts val="0"/>
              </a:spcBef>
              <a:spcAft>
                <a:spcPts val="0"/>
              </a:spcAft>
              <a:buNone/>
            </a:pPr>
            <a:r>
              <a:rPr lang="en"/>
              <a:t>and how these may affect </a:t>
            </a:r>
            <a:endParaRPr/>
          </a:p>
          <a:p>
            <a:pPr indent="0" lvl="0" marL="0" rtl="0" algn="l">
              <a:spcBef>
                <a:spcPts val="0"/>
              </a:spcBef>
              <a:spcAft>
                <a:spcPts val="0"/>
              </a:spcAft>
              <a:buNone/>
            </a:pPr>
            <a:r>
              <a:rPr b="1" lang="en"/>
              <a:t>robustness of inferences</a:t>
            </a:r>
            <a:endParaRPr b="1"/>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123"/>
          <p:cNvSpPr txBox="1"/>
          <p:nvPr>
            <p:ph type="title"/>
          </p:nvPr>
        </p:nvSpPr>
        <p:spPr>
          <a:xfrm>
            <a:off x="266900" y="2577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for </a:t>
            </a:r>
            <a:endParaRPr/>
          </a:p>
          <a:p>
            <a:pPr indent="0" lvl="0" marL="0" rtl="0" algn="l">
              <a:spcBef>
                <a:spcPts val="0"/>
              </a:spcBef>
              <a:spcAft>
                <a:spcPts val="0"/>
              </a:spcAft>
              <a:buNone/>
            </a:pPr>
            <a:r>
              <a:rPr lang="en"/>
              <a:t>MEAN</a:t>
            </a:r>
            <a:endParaRPr/>
          </a:p>
          <a:p>
            <a:pPr indent="0" lvl="0" marL="0" rtl="0" algn="l">
              <a:spcBef>
                <a:spcPts val="0"/>
              </a:spcBef>
              <a:spcAft>
                <a:spcPts val="0"/>
              </a:spcAft>
              <a:buNone/>
            </a:pPr>
            <a:r>
              <a:rPr lang="en"/>
              <a:t>DIFFERENCES</a:t>
            </a:r>
            <a:endParaRPr/>
          </a:p>
          <a:p>
            <a:pPr indent="0" lvl="0" marL="0" rtl="0" algn="l">
              <a:spcBef>
                <a:spcPts val="0"/>
              </a:spcBef>
              <a:spcAft>
                <a:spcPts val="0"/>
              </a:spcAft>
              <a:buNone/>
            </a:pPr>
            <a:r>
              <a:rPr lang="en"/>
              <a:t>between two </a:t>
            </a:r>
            <a:endParaRPr/>
          </a:p>
          <a:p>
            <a:pPr indent="0" lvl="0" marL="0" rtl="0" algn="l">
              <a:spcBef>
                <a:spcPts val="0"/>
              </a:spcBef>
              <a:spcAft>
                <a:spcPts val="0"/>
              </a:spcAft>
              <a:buNone/>
            </a:pPr>
            <a:r>
              <a:rPr lang="en"/>
              <a:t>INDEPENDENT</a:t>
            </a:r>
            <a:endParaRPr/>
          </a:p>
          <a:p>
            <a:pPr indent="0" lvl="0" marL="0" rtl="0" algn="l">
              <a:spcBef>
                <a:spcPts val="0"/>
              </a:spcBef>
              <a:spcAft>
                <a:spcPts val="0"/>
              </a:spcAft>
              <a:buNone/>
            </a:pPr>
            <a:r>
              <a:rPr lang="en"/>
              <a:t>GROUPS</a:t>
            </a:r>
            <a:endParaRPr/>
          </a:p>
          <a:p>
            <a:pPr indent="0" lvl="0" marL="0" rtl="0" algn="l">
              <a:spcBef>
                <a:spcPts val="0"/>
              </a:spcBef>
              <a:spcAft>
                <a:spcPts val="0"/>
              </a:spcAft>
              <a:buNone/>
            </a:pPr>
            <a:r>
              <a:rPr lang="en"/>
              <a:t> </a:t>
            </a:r>
            <a:endParaRPr/>
          </a:p>
        </p:txBody>
      </p:sp>
      <p:sp>
        <p:nvSpPr>
          <p:cNvPr id="693" name="Google Shape;693;p123"/>
          <p:cNvSpPr txBox="1"/>
          <p:nvPr/>
        </p:nvSpPr>
        <p:spPr>
          <a:xfrm>
            <a:off x="3954700" y="147600"/>
            <a:ext cx="4909200" cy="484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AutoNum type="arabicPeriod"/>
            </a:pPr>
            <a:r>
              <a:rPr lang="en" sz="1800">
                <a:latin typeface="Roboto"/>
                <a:ea typeface="Roboto"/>
                <a:cs typeface="Roboto"/>
                <a:sym typeface="Roboto"/>
              </a:rPr>
              <a:t>Observations are independent </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n" sz="1800">
                <a:latin typeface="Roboto"/>
                <a:ea typeface="Roboto"/>
                <a:cs typeface="Roboto"/>
                <a:sym typeface="Roboto"/>
              </a:rPr>
              <a:t>Observed scores on the construct measure are normally distributed </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n" sz="1800">
                <a:latin typeface="Roboto"/>
                <a:ea typeface="Roboto"/>
                <a:cs typeface="Roboto"/>
                <a:sym typeface="Roboto"/>
              </a:rPr>
              <a:t>Variances in two groups are the same</a:t>
            </a:r>
            <a:endParaRPr sz="1800">
              <a:latin typeface="Roboto"/>
              <a:ea typeface="Roboto"/>
              <a:cs typeface="Roboto"/>
              <a:sym typeface="Roboto"/>
            </a:endParaRPr>
          </a:p>
          <a:p>
            <a:pPr indent="0" lvl="0" marL="13716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Levene’s Test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Fligner-Killeen’s Test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457200" lvl="0" marL="0" rtl="0" algn="l">
              <a:spcBef>
                <a:spcPts val="0"/>
              </a:spcBef>
              <a:spcAft>
                <a:spcPts val="0"/>
              </a:spcAft>
              <a:buNone/>
            </a:pPr>
            <a:r>
              <a:rPr lang="en" sz="1800">
                <a:latin typeface="Roboto"/>
                <a:ea typeface="Roboto"/>
                <a:cs typeface="Roboto"/>
                <a:sym typeface="Roboto"/>
              </a:rPr>
              <a:t>Homogeneity of variance assumption</a:t>
            </a:r>
            <a:endParaRPr sz="18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Balanced/ Unbalanced design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Standardized/ Unstandardized confidence intervals against non-normality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cxnSp>
        <p:nvCxnSpPr>
          <p:cNvPr id="694" name="Google Shape;694;p123"/>
          <p:cNvCxnSpPr/>
          <p:nvPr/>
        </p:nvCxnSpPr>
        <p:spPr>
          <a:xfrm flipH="1">
            <a:off x="6286600" y="1389525"/>
            <a:ext cx="11100" cy="1479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124"/>
          <p:cNvSpPr txBox="1"/>
          <p:nvPr>
            <p:ph type="title"/>
          </p:nvPr>
        </p:nvSpPr>
        <p:spPr>
          <a:xfrm>
            <a:off x="311725" y="2668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a:t>
            </a:r>
            <a:endParaRPr/>
          </a:p>
          <a:p>
            <a:pPr indent="0" lvl="0" marL="0" rtl="0" algn="l">
              <a:spcBef>
                <a:spcPts val="0"/>
              </a:spcBef>
              <a:spcAft>
                <a:spcPts val="0"/>
              </a:spcAft>
              <a:buNone/>
            </a:pPr>
            <a:r>
              <a:rPr lang="en"/>
              <a:t>DIFFERENCES</a:t>
            </a:r>
            <a:endParaRPr/>
          </a:p>
          <a:p>
            <a:pPr indent="0" lvl="0" marL="0" rtl="0" algn="l">
              <a:spcBef>
                <a:spcPts val="0"/>
              </a:spcBef>
              <a:spcAft>
                <a:spcPts val="0"/>
              </a:spcAft>
              <a:buNone/>
            </a:pPr>
            <a:r>
              <a:rPr lang="en"/>
              <a:t>between </a:t>
            </a:r>
            <a:endParaRPr/>
          </a:p>
          <a:p>
            <a:pPr indent="0" lvl="0" marL="0" rtl="0" algn="l">
              <a:spcBef>
                <a:spcPts val="0"/>
              </a:spcBef>
              <a:spcAft>
                <a:spcPts val="0"/>
              </a:spcAft>
              <a:buNone/>
            </a:pPr>
            <a:r>
              <a:rPr lang="en"/>
              <a:t>two </a:t>
            </a:r>
            <a:endParaRPr/>
          </a:p>
          <a:p>
            <a:pPr indent="0" lvl="0" marL="0" rtl="0" algn="l">
              <a:spcBef>
                <a:spcPts val="0"/>
              </a:spcBef>
              <a:spcAft>
                <a:spcPts val="0"/>
              </a:spcAft>
              <a:buNone/>
            </a:pPr>
            <a:r>
              <a:rPr lang="en"/>
              <a:t>DEPENDENT</a:t>
            </a:r>
            <a:endParaRPr/>
          </a:p>
          <a:p>
            <a:pPr indent="0" lvl="0" marL="0" rtl="0" algn="l">
              <a:spcBef>
                <a:spcPts val="0"/>
              </a:spcBef>
              <a:spcAft>
                <a:spcPts val="0"/>
              </a:spcAft>
              <a:buNone/>
            </a:pPr>
            <a:r>
              <a:rPr lang="en"/>
              <a:t>GROUPS</a:t>
            </a:r>
            <a:endParaRPr/>
          </a:p>
          <a:p>
            <a:pPr indent="0" lvl="0" marL="0" rtl="0" algn="l">
              <a:spcBef>
                <a:spcPts val="0"/>
              </a:spcBef>
              <a:spcAft>
                <a:spcPts val="0"/>
              </a:spcAft>
              <a:buNone/>
            </a:pPr>
            <a:r>
              <a:rPr lang="en"/>
              <a:t> </a:t>
            </a:r>
            <a:endParaRPr/>
          </a:p>
        </p:txBody>
      </p:sp>
      <p:sp>
        <p:nvSpPr>
          <p:cNvPr id="700" name="Google Shape;700;p124"/>
          <p:cNvSpPr txBox="1"/>
          <p:nvPr/>
        </p:nvSpPr>
        <p:spPr>
          <a:xfrm>
            <a:off x="3770700" y="50300"/>
            <a:ext cx="1602600" cy="243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Is there a difference in level of extraversion and neuroticism between ARMP and RMHI students in 2019?</a:t>
            </a:r>
            <a:endParaRPr sz="1800">
              <a:latin typeface="Roboto"/>
              <a:ea typeface="Roboto"/>
              <a:cs typeface="Roboto"/>
              <a:sym typeface="Roboto"/>
            </a:endParaRPr>
          </a:p>
        </p:txBody>
      </p:sp>
      <p:sp>
        <p:nvSpPr>
          <p:cNvPr id="701" name="Google Shape;701;p124"/>
          <p:cNvSpPr txBox="1"/>
          <p:nvPr>
            <p:ph idx="1" type="body"/>
          </p:nvPr>
        </p:nvSpPr>
        <p:spPr>
          <a:xfrm>
            <a:off x="736375" y="3166175"/>
            <a:ext cx="3127500" cy="2298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600"/>
              </a:spcBef>
              <a:spcAft>
                <a:spcPts val="1600"/>
              </a:spcAft>
              <a:buNone/>
            </a:pPr>
            <a:r>
              <a:rPr b="1" lang="en" sz="1800"/>
              <a:t>Difference Score </a:t>
            </a:r>
            <a:endParaRPr b="1" sz="1800"/>
          </a:p>
        </p:txBody>
      </p:sp>
      <p:sp>
        <p:nvSpPr>
          <p:cNvPr id="702" name="Google Shape;702;p124"/>
          <p:cNvSpPr txBox="1"/>
          <p:nvPr/>
        </p:nvSpPr>
        <p:spPr>
          <a:xfrm>
            <a:off x="3996000" y="3307950"/>
            <a:ext cx="4964100" cy="16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TWO POSSIBILITIES at the population level:</a:t>
            </a:r>
            <a:endParaRPr sz="1800">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if the population mean difference scores is 0, then there is no difference between the two dependent groups on the construct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if the population mean differences scores is not 0, then there is a difference between the two dependent groups on the construct</a:t>
            </a:r>
            <a:endParaRPr>
              <a:latin typeface="Roboto"/>
              <a:ea typeface="Roboto"/>
              <a:cs typeface="Roboto"/>
              <a:sym typeface="Roboto"/>
            </a:endParaRPr>
          </a:p>
        </p:txBody>
      </p:sp>
      <p:pic>
        <p:nvPicPr>
          <p:cNvPr id="703" name="Google Shape;703;p124"/>
          <p:cNvPicPr preferRelativeResize="0"/>
          <p:nvPr/>
        </p:nvPicPr>
        <p:blipFill>
          <a:blip r:embed="rId3">
            <a:alphaModFix/>
          </a:blip>
          <a:stretch>
            <a:fillRect/>
          </a:stretch>
        </p:blipFill>
        <p:spPr>
          <a:xfrm>
            <a:off x="5525700" y="152400"/>
            <a:ext cx="3465901" cy="2871961"/>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125"/>
          <p:cNvSpPr txBox="1"/>
          <p:nvPr>
            <p:ph type="title"/>
          </p:nvPr>
        </p:nvSpPr>
        <p:spPr>
          <a:xfrm>
            <a:off x="266900" y="2577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for </a:t>
            </a:r>
            <a:endParaRPr/>
          </a:p>
          <a:p>
            <a:pPr indent="0" lvl="0" marL="0" rtl="0" algn="l">
              <a:spcBef>
                <a:spcPts val="0"/>
              </a:spcBef>
              <a:spcAft>
                <a:spcPts val="0"/>
              </a:spcAft>
              <a:buNone/>
            </a:pPr>
            <a:r>
              <a:rPr lang="en"/>
              <a:t>MEAN</a:t>
            </a:r>
            <a:endParaRPr/>
          </a:p>
          <a:p>
            <a:pPr indent="0" lvl="0" marL="0" rtl="0" algn="l">
              <a:spcBef>
                <a:spcPts val="0"/>
              </a:spcBef>
              <a:spcAft>
                <a:spcPts val="0"/>
              </a:spcAft>
              <a:buNone/>
            </a:pPr>
            <a:r>
              <a:rPr lang="en"/>
              <a:t>DIFFERENCES</a:t>
            </a:r>
            <a:endParaRPr/>
          </a:p>
          <a:p>
            <a:pPr indent="0" lvl="0" marL="0" rtl="0" algn="l">
              <a:spcBef>
                <a:spcPts val="0"/>
              </a:spcBef>
              <a:spcAft>
                <a:spcPts val="0"/>
              </a:spcAft>
              <a:buNone/>
            </a:pPr>
            <a:r>
              <a:rPr lang="en"/>
              <a:t>between two </a:t>
            </a:r>
            <a:endParaRPr/>
          </a:p>
          <a:p>
            <a:pPr indent="0" lvl="0" marL="0" rtl="0" algn="l">
              <a:spcBef>
                <a:spcPts val="0"/>
              </a:spcBef>
              <a:spcAft>
                <a:spcPts val="0"/>
              </a:spcAft>
              <a:buNone/>
            </a:pPr>
            <a:r>
              <a:rPr lang="en"/>
              <a:t>DEPENDENT</a:t>
            </a:r>
            <a:endParaRPr/>
          </a:p>
          <a:p>
            <a:pPr indent="0" lvl="0" marL="0" rtl="0" algn="l">
              <a:spcBef>
                <a:spcPts val="0"/>
              </a:spcBef>
              <a:spcAft>
                <a:spcPts val="0"/>
              </a:spcAft>
              <a:buNone/>
            </a:pPr>
            <a:r>
              <a:rPr lang="en"/>
              <a:t>GROUPS</a:t>
            </a:r>
            <a:endParaRPr/>
          </a:p>
          <a:p>
            <a:pPr indent="0" lvl="0" marL="0" rtl="0" algn="l">
              <a:spcBef>
                <a:spcPts val="0"/>
              </a:spcBef>
              <a:spcAft>
                <a:spcPts val="0"/>
              </a:spcAft>
              <a:buNone/>
            </a:pPr>
            <a:r>
              <a:rPr lang="en"/>
              <a:t> </a:t>
            </a:r>
            <a:endParaRPr/>
          </a:p>
        </p:txBody>
      </p:sp>
      <p:sp>
        <p:nvSpPr>
          <p:cNvPr id="709" name="Google Shape;709;p125"/>
          <p:cNvSpPr txBox="1"/>
          <p:nvPr/>
        </p:nvSpPr>
        <p:spPr>
          <a:xfrm>
            <a:off x="3954700" y="147600"/>
            <a:ext cx="4909200" cy="484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AutoNum type="arabicPeriod"/>
            </a:pPr>
            <a:r>
              <a:rPr lang="en" sz="1800">
                <a:latin typeface="Roboto"/>
                <a:ea typeface="Roboto"/>
                <a:cs typeface="Roboto"/>
                <a:sym typeface="Roboto"/>
              </a:rPr>
              <a:t>Observations are independent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n" sz="1800">
                <a:latin typeface="Roboto"/>
                <a:ea typeface="Roboto"/>
                <a:cs typeface="Roboto"/>
                <a:sym typeface="Roboto"/>
              </a:rPr>
              <a:t>Observed scores on the construct measure are normally distributed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n" sz="1800">
                <a:latin typeface="Roboto"/>
                <a:ea typeface="Roboto"/>
                <a:cs typeface="Roboto"/>
                <a:sym typeface="Roboto"/>
              </a:rPr>
              <a:t>Homogeneity of variance assumption is not relevant because the analysis is undertaken on the different scores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Possible effects of violation in sample data:</a:t>
            </a:r>
            <a:endParaRPr b="1" sz="18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robustness of confidence intervals to violation of normality assumptions depends on which type of interval is being used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Standardized confidence intervals are not robust against mild non-normality in different scores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Unstandardized confidence intervals are robust against mild-to-moderate non-normality in different scores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Side-sidebar: Why n-1?</a:t>
            </a:r>
            <a:endParaRPr/>
          </a:p>
        </p:txBody>
      </p:sp>
      <p:sp>
        <p:nvSpPr>
          <p:cNvPr id="215" name="Google Shape;215;p4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a:t>
            </a:r>
            <a:r>
              <a:rPr lang="en"/>
              <a:t>hy n-1? (Bessel's correction) it allows us to get an unbiased estimate of population variance. It's a long story, but essentially as long as we believe that a population parameter always defines the population distribution- and we don’t have the entire population at hand, our sample is always missing something. the "-1" is there to acknowledge that, while parameters define the RVs we are trying to represent through the calculated statistics we make, we subtract the one to account for the one value in the population that is not free to vary. By representing that concept in the sample variance denominator it becomes less biased. don't quote me on that.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1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Differences: Statistical Assumptions</a:t>
            </a:r>
            <a:endParaRPr/>
          </a:p>
        </p:txBody>
      </p:sp>
      <p:sp>
        <p:nvSpPr>
          <p:cNvPr id="715" name="Google Shape;715;p1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independent t-tests:</a:t>
            </a:r>
            <a:endParaRPr/>
          </a:p>
          <a:p>
            <a:pPr indent="-342900" lvl="0" marL="457200" rtl="0" algn="l">
              <a:spcBef>
                <a:spcPts val="1600"/>
              </a:spcBef>
              <a:spcAft>
                <a:spcPts val="0"/>
              </a:spcAft>
              <a:buSzPts val="1800"/>
              <a:buAutoNum type="alphaLcParenR"/>
            </a:pPr>
            <a:r>
              <a:rPr lang="en"/>
              <a:t>Independent observations.</a:t>
            </a:r>
            <a:endParaRPr/>
          </a:p>
          <a:p>
            <a:pPr indent="-342900" lvl="0" marL="457200" rtl="0" algn="l">
              <a:spcBef>
                <a:spcPts val="0"/>
              </a:spcBef>
              <a:spcAft>
                <a:spcPts val="0"/>
              </a:spcAft>
              <a:buSzPts val="1800"/>
              <a:buAutoNum type="alphaLcParenR"/>
            </a:pPr>
            <a:r>
              <a:rPr lang="en"/>
              <a:t>Normality of the two groups.</a:t>
            </a:r>
            <a:endParaRPr/>
          </a:p>
          <a:p>
            <a:pPr indent="-342900" lvl="0" marL="457200" rtl="0" algn="l">
              <a:spcBef>
                <a:spcPts val="0"/>
              </a:spcBef>
              <a:spcAft>
                <a:spcPts val="0"/>
              </a:spcAft>
              <a:buSzPts val="1800"/>
              <a:buAutoNum type="alphaLcParenR"/>
            </a:pPr>
            <a:r>
              <a:rPr lang="en"/>
              <a:t>Homogeneity of Variance- the two groups are approximately normally distributed.</a:t>
            </a:r>
            <a:endParaRPr/>
          </a:p>
          <a:p>
            <a:pPr indent="0" lvl="0" marL="0" rtl="0" algn="l">
              <a:spcBef>
                <a:spcPts val="1600"/>
              </a:spcBef>
              <a:spcAft>
                <a:spcPts val="0"/>
              </a:spcAft>
              <a:buNone/>
            </a:pPr>
            <a:r>
              <a:rPr lang="en"/>
              <a:t>For dependent t-tests:</a:t>
            </a:r>
            <a:endParaRPr/>
          </a:p>
          <a:p>
            <a:pPr indent="-342900" lvl="0" marL="457200" rtl="0" algn="l">
              <a:spcBef>
                <a:spcPts val="1600"/>
              </a:spcBef>
              <a:spcAft>
                <a:spcPts val="0"/>
              </a:spcAft>
              <a:buSzPts val="1800"/>
              <a:buAutoNum type="alphaLcParenR"/>
            </a:pPr>
            <a:r>
              <a:rPr lang="en"/>
              <a:t>Independent </a:t>
            </a:r>
            <a:r>
              <a:rPr lang="en" u="sng"/>
              <a:t>observations.</a:t>
            </a:r>
            <a:r>
              <a:rPr lang="en"/>
              <a:t> (this is separate from independent groups)</a:t>
            </a:r>
            <a:endParaRPr/>
          </a:p>
          <a:p>
            <a:pPr indent="-342900" lvl="0" marL="457200" rtl="0" algn="l">
              <a:spcBef>
                <a:spcPts val="0"/>
              </a:spcBef>
              <a:spcAft>
                <a:spcPts val="0"/>
              </a:spcAft>
              <a:buSzPts val="1800"/>
              <a:buAutoNum type="alphaLcParenR"/>
            </a:pPr>
            <a:r>
              <a:rPr lang="en"/>
              <a:t>Normality of the difference data.</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1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Differences: Statistical Assumptions</a:t>
            </a:r>
            <a:endParaRPr/>
          </a:p>
        </p:txBody>
      </p:sp>
      <p:sp>
        <p:nvSpPr>
          <p:cNvPr id="721" name="Google Shape;721;p1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homogeneity of variance is not an assumption in the dependent t-test. This is because the dependent t-test works on only the set of different scores, rather than the two sets of scores from different groups.</a:t>
            </a:r>
            <a:endParaRPr/>
          </a:p>
          <a:p>
            <a:pPr indent="0" lvl="0" marL="0" rtl="0" algn="l">
              <a:spcBef>
                <a:spcPts val="1600"/>
              </a:spcBef>
              <a:spcAft>
                <a:spcPts val="0"/>
              </a:spcAft>
              <a:buNone/>
            </a:pPr>
            <a:r>
              <a:rPr lang="en"/>
              <a:t>If a design is ‘balanced’ (equal sample sizes), then it is robust to violations of homogeneous variance and normality.</a:t>
            </a:r>
            <a:endParaRPr/>
          </a:p>
          <a:p>
            <a:pPr indent="0" lvl="0" marL="0" rtl="0" algn="l">
              <a:spcBef>
                <a:spcPts val="1600"/>
              </a:spcBef>
              <a:spcAft>
                <a:spcPts val="0"/>
              </a:spcAft>
              <a:buNone/>
            </a:pPr>
            <a:r>
              <a:rPr lang="en"/>
              <a:t>When sample size is roughly above 30, it is then somewhat robust to violations of normality (because of the central limit theorem).</a:t>
            </a:r>
            <a:endParaRPr/>
          </a:p>
          <a:p>
            <a:pPr indent="0" lvl="0" marL="0" rtl="0" algn="l">
              <a:spcBef>
                <a:spcPts val="1600"/>
              </a:spcBef>
              <a:spcAft>
                <a:spcPts val="160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1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Concepts: “Robust”</a:t>
            </a:r>
            <a:endParaRPr/>
          </a:p>
        </p:txBody>
      </p:sp>
      <p:sp>
        <p:nvSpPr>
          <p:cNvPr id="727" name="Google Shape;727;p1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notion of “robustness” refers to how good our tools are in capturing what they are set to capture.</a:t>
            </a:r>
            <a:endParaRPr/>
          </a:p>
          <a:p>
            <a:pPr indent="0" lvl="0" marL="0" rtl="0" algn="l">
              <a:spcBef>
                <a:spcPts val="1600"/>
              </a:spcBef>
              <a:spcAft>
                <a:spcPts val="0"/>
              </a:spcAft>
              <a:buNone/>
            </a:pPr>
            <a:r>
              <a:rPr lang="en"/>
              <a:t>If say an alpha is set to 5%, but in reality (or through tons of simulations), the real alpha (type-1 error rate- the rate of false rejections) is 10%, it is called liberal.</a:t>
            </a:r>
            <a:endParaRPr/>
          </a:p>
          <a:p>
            <a:pPr indent="0" lvl="0" marL="0" rtl="0" algn="l">
              <a:spcBef>
                <a:spcPts val="1600"/>
              </a:spcBef>
              <a:spcAft>
                <a:spcPts val="1600"/>
              </a:spcAft>
              <a:buNone/>
            </a:pPr>
            <a:r>
              <a:rPr lang="en"/>
              <a:t>The opposite isn’t particularly good either- if the real error rate is 2% instead of the set 5%, it is called conservative- and is still an issue since our tools aren’t doing what they’re supposed to.</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129"/>
          <p:cNvSpPr txBox="1"/>
          <p:nvPr>
            <p:ph type="title"/>
          </p:nvPr>
        </p:nvSpPr>
        <p:spPr>
          <a:xfrm>
            <a:off x="311700" y="339975"/>
            <a:ext cx="8520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 </a:t>
            </a:r>
            <a:endParaRPr/>
          </a:p>
          <a:p>
            <a:pPr indent="0" lvl="0" marL="0" rtl="0" algn="l">
              <a:spcBef>
                <a:spcPts val="0"/>
              </a:spcBef>
              <a:spcAft>
                <a:spcPts val="0"/>
              </a:spcAft>
              <a:buNone/>
            </a:pPr>
            <a:r>
              <a:rPr lang="en"/>
              <a:t>addressing differences </a:t>
            </a:r>
            <a:endParaRPr/>
          </a:p>
          <a:p>
            <a:pPr indent="0" lvl="0" marL="0" rtl="0" algn="l">
              <a:spcBef>
                <a:spcPts val="0"/>
              </a:spcBef>
              <a:spcAft>
                <a:spcPts val="0"/>
              </a:spcAft>
              <a:buNone/>
            </a:pPr>
            <a:r>
              <a:rPr lang="en"/>
              <a:t>between </a:t>
            </a:r>
            <a:endParaRPr/>
          </a:p>
          <a:p>
            <a:pPr indent="0" lvl="0" marL="0" rtl="0" algn="l">
              <a:spcBef>
                <a:spcPts val="0"/>
              </a:spcBef>
              <a:spcAft>
                <a:spcPts val="0"/>
              </a:spcAft>
              <a:buNone/>
            </a:pPr>
            <a:r>
              <a:rPr lang="en"/>
              <a:t>THREE or more GROUPS</a:t>
            </a:r>
            <a:endParaRPr/>
          </a:p>
        </p:txBody>
      </p:sp>
      <p:sp>
        <p:nvSpPr>
          <p:cNvPr id="733" name="Google Shape;733;p129"/>
          <p:cNvSpPr txBox="1"/>
          <p:nvPr>
            <p:ph idx="4294967295" type="body"/>
          </p:nvPr>
        </p:nvSpPr>
        <p:spPr>
          <a:xfrm>
            <a:off x="774200" y="2457900"/>
            <a:ext cx="3127500" cy="2298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1150" lvl="0" marL="457200" rtl="0" algn="l">
              <a:spcBef>
                <a:spcPts val="1600"/>
              </a:spcBef>
              <a:spcAft>
                <a:spcPts val="0"/>
              </a:spcAft>
              <a:buSzPts val="1300"/>
              <a:buChar char="-"/>
            </a:pPr>
            <a:r>
              <a:rPr lang="en"/>
              <a:t>examine differences </a:t>
            </a:r>
            <a:endParaRPr/>
          </a:p>
          <a:p>
            <a:pPr indent="-311150" lvl="0" marL="457200" rtl="0" algn="l">
              <a:spcBef>
                <a:spcPts val="0"/>
              </a:spcBef>
              <a:spcAft>
                <a:spcPts val="0"/>
              </a:spcAft>
              <a:buSzPts val="1300"/>
              <a:buChar char="-"/>
            </a:pPr>
            <a:r>
              <a:rPr lang="en"/>
              <a:t>only independent groups </a:t>
            </a:r>
            <a:endParaRPr/>
          </a:p>
          <a:p>
            <a:pPr indent="0" lvl="0" marL="457200" rtl="0" algn="l">
              <a:spcBef>
                <a:spcPts val="1600"/>
              </a:spcBef>
              <a:spcAft>
                <a:spcPts val="160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130"/>
          <p:cNvSpPr txBox="1"/>
          <p:nvPr>
            <p:ph type="title"/>
          </p:nvPr>
        </p:nvSpPr>
        <p:spPr>
          <a:xfrm>
            <a:off x="311725" y="321650"/>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RQs for differences between </a:t>
            </a:r>
            <a:endParaRPr/>
          </a:p>
          <a:p>
            <a:pPr indent="0" lvl="0" marL="0" rtl="0" algn="l">
              <a:spcBef>
                <a:spcPts val="0"/>
              </a:spcBef>
              <a:spcAft>
                <a:spcPts val="0"/>
              </a:spcAft>
              <a:buNone/>
            </a:pPr>
            <a:r>
              <a:rPr lang="en"/>
              <a:t>three groups </a:t>
            </a:r>
            <a:endParaRPr/>
          </a:p>
        </p:txBody>
      </p:sp>
      <p:sp>
        <p:nvSpPr>
          <p:cNvPr id="739" name="Google Shape;739;p130"/>
          <p:cNvSpPr txBox="1"/>
          <p:nvPr>
            <p:ph idx="1" type="body"/>
          </p:nvPr>
        </p:nvSpPr>
        <p:spPr>
          <a:xfrm>
            <a:off x="255675" y="3227300"/>
            <a:ext cx="3127500" cy="16809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 sz="1800"/>
              <a:t>Median</a:t>
            </a:r>
            <a:endParaRPr sz="1800"/>
          </a:p>
          <a:p>
            <a:pPr indent="0" lvl="0" marL="0" rtl="0" algn="l">
              <a:lnSpc>
                <a:spcPct val="100000"/>
              </a:lnSpc>
              <a:spcBef>
                <a:spcPts val="0"/>
              </a:spcBef>
              <a:spcAft>
                <a:spcPts val="0"/>
              </a:spcAft>
              <a:buNone/>
            </a:pPr>
            <a:r>
              <a:rPr lang="en" sz="1800"/>
              <a:t>Whiskers</a:t>
            </a:r>
            <a:endParaRPr sz="1800"/>
          </a:p>
          <a:p>
            <a:pPr indent="0" lvl="0" marL="0" rtl="0" algn="l">
              <a:lnSpc>
                <a:spcPct val="100000"/>
              </a:lnSpc>
              <a:spcBef>
                <a:spcPts val="0"/>
              </a:spcBef>
              <a:spcAft>
                <a:spcPts val="0"/>
              </a:spcAft>
              <a:buNone/>
            </a:pPr>
            <a:r>
              <a:rPr lang="en" sz="1800"/>
              <a:t>Outliers </a:t>
            </a:r>
            <a:endParaRPr sz="1800"/>
          </a:p>
          <a:p>
            <a:pPr indent="0" lvl="0" marL="0" rtl="0" algn="l">
              <a:lnSpc>
                <a:spcPct val="100000"/>
              </a:lnSpc>
              <a:spcBef>
                <a:spcPts val="0"/>
              </a:spcBef>
              <a:spcAft>
                <a:spcPts val="0"/>
              </a:spcAft>
              <a:buNone/>
            </a:pPr>
            <a:r>
              <a:rPr lang="en" sz="1800"/>
              <a:t>Symmetric distribution</a:t>
            </a:r>
            <a:endParaRPr sz="1800"/>
          </a:p>
          <a:p>
            <a:pPr indent="0" lvl="0" marL="0" rtl="0" algn="l">
              <a:spcBef>
                <a:spcPts val="0"/>
              </a:spcBef>
              <a:spcAft>
                <a:spcPts val="1600"/>
              </a:spcAft>
              <a:buNone/>
            </a:pPr>
            <a:r>
              <a:t/>
            </a:r>
            <a:endParaRPr sz="1800"/>
          </a:p>
        </p:txBody>
      </p:sp>
      <p:sp>
        <p:nvSpPr>
          <p:cNvPr id="740" name="Google Shape;740;p130"/>
          <p:cNvSpPr txBox="1"/>
          <p:nvPr/>
        </p:nvSpPr>
        <p:spPr>
          <a:xfrm>
            <a:off x="3932275" y="156875"/>
            <a:ext cx="5065500" cy="8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differences of statistical self-efficacy between 3 groups: VCE, Uni, and others.</a:t>
            </a:r>
            <a:endParaRPr>
              <a:latin typeface="Roboto"/>
              <a:ea typeface="Roboto"/>
              <a:cs typeface="Roboto"/>
              <a:sym typeface="Roboto"/>
            </a:endParaRPr>
          </a:p>
        </p:txBody>
      </p:sp>
      <p:pic>
        <p:nvPicPr>
          <p:cNvPr id="741" name="Google Shape;741;p130"/>
          <p:cNvPicPr preferRelativeResize="0"/>
          <p:nvPr/>
        </p:nvPicPr>
        <p:blipFill>
          <a:blip r:embed="rId3">
            <a:alphaModFix/>
          </a:blip>
          <a:stretch>
            <a:fillRect/>
          </a:stretch>
        </p:blipFill>
        <p:spPr>
          <a:xfrm>
            <a:off x="3932275" y="1037675"/>
            <a:ext cx="5030050" cy="38010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1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FACTOR VARIABLES IN R</a:t>
            </a:r>
            <a:endParaRPr sz="3600"/>
          </a:p>
        </p:txBody>
      </p:sp>
      <p:sp>
        <p:nvSpPr>
          <p:cNvPr id="747" name="Google Shape;747;p131"/>
          <p:cNvSpPr txBox="1"/>
          <p:nvPr/>
        </p:nvSpPr>
        <p:spPr>
          <a:xfrm>
            <a:off x="240900" y="1275225"/>
            <a:ext cx="8662200" cy="3317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latin typeface="Roboto"/>
                <a:ea typeface="Roboto"/>
                <a:cs typeface="Roboto"/>
                <a:sym typeface="Roboto"/>
              </a:rPr>
              <a:t>Purpose: </a:t>
            </a:r>
            <a:endParaRPr b="1"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to deal easily with categorical variables</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“Levels” of the factor do not operate as numbers </a:t>
            </a:r>
            <a:endParaRPr sz="2400">
              <a:latin typeface="Roboto"/>
              <a:ea typeface="Roboto"/>
              <a:cs typeface="Roboto"/>
              <a:sym typeface="Roboto"/>
            </a:endParaRPr>
          </a:p>
          <a:p>
            <a:pPr indent="0" lvl="0" marL="457200" rtl="0" algn="l">
              <a:spcBef>
                <a:spcPts val="0"/>
              </a:spcBef>
              <a:spcAft>
                <a:spcPts val="0"/>
              </a:spcAft>
              <a:buNone/>
            </a:pPr>
            <a:r>
              <a:t/>
            </a:r>
            <a:endParaRPr b="1" sz="2400">
              <a:latin typeface="Roboto"/>
              <a:ea typeface="Roboto"/>
              <a:cs typeface="Roboto"/>
              <a:sym typeface="Roboto"/>
            </a:endParaRPr>
          </a:p>
          <a:p>
            <a:pPr indent="0" lvl="0" marL="457200" rtl="0" algn="l">
              <a:spcBef>
                <a:spcPts val="0"/>
              </a:spcBef>
              <a:spcAft>
                <a:spcPts val="0"/>
              </a:spcAft>
              <a:buNone/>
            </a:pPr>
            <a:r>
              <a:rPr b="1" lang="en" sz="2400">
                <a:latin typeface="Roboto"/>
                <a:ea typeface="Roboto"/>
                <a:cs typeface="Roboto"/>
                <a:sym typeface="Roboto"/>
              </a:rPr>
              <a:t>Factor variables</a:t>
            </a:r>
            <a:endParaRPr b="1"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a variable defined as a factor type in has 2 or more levels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each level corresponds to one particular category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each level has an associated label attached it and shown in R</a:t>
            </a:r>
            <a:endParaRPr sz="2400">
              <a:latin typeface="Roboto"/>
              <a:ea typeface="Roboto"/>
              <a:cs typeface="Roboto"/>
              <a:sym typeface="Robo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1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DUMMY VARIABLE CODING</a:t>
            </a:r>
            <a:endParaRPr sz="3600"/>
          </a:p>
        </p:txBody>
      </p:sp>
      <p:sp>
        <p:nvSpPr>
          <p:cNvPr id="753" name="Google Shape;753;p132"/>
          <p:cNvSpPr txBox="1"/>
          <p:nvPr>
            <p:ph idx="1" type="body"/>
          </p:nvPr>
        </p:nvSpPr>
        <p:spPr>
          <a:xfrm>
            <a:off x="726350" y="2650325"/>
            <a:ext cx="3453300" cy="2493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2 CATEGORIES</a:t>
            </a:r>
            <a:endParaRPr b="1" sz="2400"/>
          </a:p>
          <a:p>
            <a:pPr indent="0" lvl="0" marL="457200" rtl="0" algn="l">
              <a:spcBef>
                <a:spcPts val="1600"/>
              </a:spcBef>
              <a:spcAft>
                <a:spcPts val="1600"/>
              </a:spcAft>
              <a:buNone/>
            </a:pPr>
            <a:r>
              <a:t/>
            </a:r>
            <a:endParaRPr sz="2400"/>
          </a:p>
        </p:txBody>
      </p:sp>
      <p:sp>
        <p:nvSpPr>
          <p:cNvPr id="754" name="Google Shape;754;p132"/>
          <p:cNvSpPr txBox="1"/>
          <p:nvPr>
            <p:ph idx="1" type="body"/>
          </p:nvPr>
        </p:nvSpPr>
        <p:spPr>
          <a:xfrm>
            <a:off x="4778350" y="2489713"/>
            <a:ext cx="3999900" cy="2231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3 CATEGORIES</a:t>
            </a:r>
            <a:endParaRPr b="1" sz="2400"/>
          </a:p>
          <a:p>
            <a:pPr indent="0" lvl="0" marL="457200" rtl="0" algn="l">
              <a:spcBef>
                <a:spcPts val="1600"/>
              </a:spcBef>
              <a:spcAft>
                <a:spcPts val="1600"/>
              </a:spcAft>
              <a:buNone/>
            </a:pPr>
            <a:r>
              <a:t/>
            </a:r>
            <a:endParaRPr sz="2400"/>
          </a:p>
        </p:txBody>
      </p:sp>
      <p:sp>
        <p:nvSpPr>
          <p:cNvPr id="755" name="Google Shape;755;p132"/>
          <p:cNvSpPr txBox="1"/>
          <p:nvPr>
            <p:ph idx="1" type="body"/>
          </p:nvPr>
        </p:nvSpPr>
        <p:spPr>
          <a:xfrm>
            <a:off x="311725" y="1334425"/>
            <a:ext cx="8662200" cy="1322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Purpose: Dummy variables are used as devices to sort data into mutually exclusive categories (indicate the mutual co-occurrence of different categories)</a:t>
            </a:r>
            <a:endParaRPr sz="1600"/>
          </a:p>
          <a:p>
            <a:pPr indent="-330200" lvl="0" marL="457200" rtl="0" algn="l">
              <a:spcBef>
                <a:spcPts val="0"/>
              </a:spcBef>
              <a:spcAft>
                <a:spcPts val="0"/>
              </a:spcAft>
              <a:buSzPts val="1600"/>
              <a:buChar char="-"/>
            </a:pPr>
            <a:r>
              <a:rPr b="1" lang="en" sz="1600"/>
              <a:t>Dummy coding </a:t>
            </a:r>
            <a:r>
              <a:rPr lang="en" sz="1600"/>
              <a:t>transforms a categorical variable with </a:t>
            </a:r>
            <a:r>
              <a:rPr i="1" lang="en" sz="1600"/>
              <a:t>g</a:t>
            </a:r>
            <a:r>
              <a:rPr lang="en" sz="1600"/>
              <a:t> categories into a meaningful set of </a:t>
            </a:r>
            <a:r>
              <a:rPr i="1" lang="en" sz="1600"/>
              <a:t>g - 1 </a:t>
            </a:r>
            <a:r>
              <a:rPr b="1" lang="en" sz="1600"/>
              <a:t>dummy variables</a:t>
            </a:r>
            <a:r>
              <a:rPr lang="en" sz="1600"/>
              <a:t> that each have values of either 0 or 1</a:t>
            </a:r>
            <a:endParaRPr sz="1600"/>
          </a:p>
          <a:p>
            <a:pPr indent="-330200" lvl="0" marL="457200" rtl="0" algn="l">
              <a:spcBef>
                <a:spcPts val="0"/>
              </a:spcBef>
              <a:spcAft>
                <a:spcPts val="0"/>
              </a:spcAft>
              <a:buSzPts val="1600"/>
              <a:buChar char="-"/>
            </a:pPr>
            <a:r>
              <a:t/>
            </a:r>
            <a:endParaRPr sz="1600"/>
          </a:p>
        </p:txBody>
      </p:sp>
      <p:pic>
        <p:nvPicPr>
          <p:cNvPr id="756" name="Google Shape;756;p132"/>
          <p:cNvPicPr preferRelativeResize="0"/>
          <p:nvPr/>
        </p:nvPicPr>
        <p:blipFill>
          <a:blip r:embed="rId3">
            <a:alphaModFix/>
          </a:blip>
          <a:stretch>
            <a:fillRect/>
          </a:stretch>
        </p:blipFill>
        <p:spPr>
          <a:xfrm>
            <a:off x="671500" y="3295650"/>
            <a:ext cx="7800975" cy="18478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1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Afterword</a:t>
            </a:r>
            <a:endParaRPr/>
          </a:p>
        </p:txBody>
      </p:sp>
      <p:sp>
        <p:nvSpPr>
          <p:cNvPr id="762" name="Google Shape;762;p1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gone through a </a:t>
            </a:r>
            <a:r>
              <a:rPr b="1" lang="en"/>
              <a:t>LOT</a:t>
            </a:r>
            <a:r>
              <a:rPr lang="en"/>
              <a:t> in a short amount of time.</a:t>
            </a:r>
            <a:endParaRPr/>
          </a:p>
          <a:p>
            <a:pPr indent="0" lvl="0" marL="0" rtl="0" algn="l">
              <a:spcBef>
                <a:spcPts val="1600"/>
              </a:spcBef>
              <a:spcAft>
                <a:spcPts val="0"/>
              </a:spcAft>
              <a:buNone/>
            </a:pPr>
            <a:r>
              <a:rPr lang="en"/>
              <a:t>Don’t let anyone tell you otherwise, these concepts take time and practice to understand.</a:t>
            </a:r>
            <a:endParaRPr/>
          </a:p>
          <a:p>
            <a:pPr indent="0" lvl="0" marL="0" rtl="0" algn="l">
              <a:spcBef>
                <a:spcPts val="1600"/>
              </a:spcBef>
              <a:spcAft>
                <a:spcPts val="1600"/>
              </a:spcAft>
              <a:buNone/>
            </a:pPr>
            <a:r>
              <a:rPr lang="en"/>
              <a:t>Thank you everyone for listening and give yourselves a pat on the back!</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Google Shape;767;p1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Afterword</a:t>
            </a:r>
            <a:endParaRPr/>
          </a:p>
        </p:txBody>
      </p:sp>
      <p:sp>
        <p:nvSpPr>
          <p:cNvPr id="768" name="Google Shape;768;p1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 also like to have you all think about these tools a bit in your own time.</a:t>
            </a:r>
            <a:endParaRPr/>
          </a:p>
          <a:p>
            <a:pPr indent="0" lvl="0" marL="0" rtl="0" algn="l">
              <a:spcBef>
                <a:spcPts val="1600"/>
              </a:spcBef>
              <a:spcAft>
                <a:spcPts val="0"/>
              </a:spcAft>
              <a:buNone/>
            </a:pPr>
            <a:r>
              <a:rPr lang="en"/>
              <a:t>Research tools are limited to the extent of the researcher’s goals and ability to communicate them.</a:t>
            </a:r>
            <a:endParaRPr/>
          </a:p>
          <a:p>
            <a:pPr indent="0" lvl="0" marL="0" rtl="0" algn="l">
              <a:spcBef>
                <a:spcPts val="1600"/>
              </a:spcBef>
              <a:spcAft>
                <a:spcPts val="0"/>
              </a:spcAft>
              <a:buNone/>
            </a:pPr>
            <a:r>
              <a:rPr lang="en"/>
              <a:t>Believe me or not, I feel that understanding these tools are the easy part- communicating them and describing what they mean in practical terms take even more practice! And I’d argue that proper communication and understanding of these tools are immensely important in any piece of research.</a:t>
            </a:r>
            <a:endParaRPr/>
          </a:p>
          <a:p>
            <a:pPr indent="0" lvl="0" marL="0" rtl="0" algn="l">
              <a:spcBef>
                <a:spcPts val="1600"/>
              </a:spcBef>
              <a:spcAft>
                <a:spcPts val="1600"/>
              </a:spcAft>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1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We’d very much appreciate your feedback!</a:t>
            </a:r>
            <a:endParaRPr/>
          </a:p>
        </p:txBody>
      </p:sp>
      <p:sp>
        <p:nvSpPr>
          <p:cNvPr id="774" name="Google Shape;774;p1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We’d really appreciate it if you could fill out this google form for feedback regarding the session we’ve just held.</a:t>
            </a:r>
            <a:endParaRPr/>
          </a:p>
          <a:p>
            <a:pPr indent="0" lvl="0" marL="0" rtl="0" algn="l">
              <a:spcBef>
                <a:spcPts val="1600"/>
              </a:spcBef>
              <a:spcAft>
                <a:spcPts val="1600"/>
              </a:spcAft>
              <a:buNone/>
            </a:pPr>
            <a:r>
              <a:rPr lang="en"/>
              <a:t>https://bit.ly/2IHVd4Z</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