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78" r:id="rId5"/>
    <p:sldId id="279" r:id="rId6"/>
    <p:sldId id="280" r:id="rId7"/>
    <p:sldId id="264" r:id="rId8"/>
    <p:sldId id="271" r:id="rId9"/>
    <p:sldId id="275" r:id="rId10"/>
    <p:sldId id="274" r:id="rId11"/>
    <p:sldId id="285" r:id="rId12"/>
    <p:sldId id="273" r:id="rId13"/>
    <p:sldId id="276" r:id="rId14"/>
    <p:sldId id="283" r:id="rId15"/>
    <p:sldId id="289" r:id="rId16"/>
    <p:sldId id="287" r:id="rId17"/>
    <p:sldId id="277" r:id="rId18"/>
    <p:sldId id="288" r:id="rId19"/>
    <p:sldId id="290" r:id="rId20"/>
    <p:sldId id="270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9" autoAdjust="0"/>
    <p:restoredTop sz="94574" autoAdjust="0"/>
  </p:normalViewPr>
  <p:slideViewPr>
    <p:cSldViewPr snapToGrid="0" snapToObjects="1">
      <p:cViewPr>
        <p:scale>
          <a:sx n="152" d="100"/>
          <a:sy n="152" d="100"/>
        </p:scale>
        <p:origin x="-608" y="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baker:Downloads:Metrics_Updated_2015.05.09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baker:Downloads:Metrics_Updated_2015.05.09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baker:Downloads:Metrics_Updated_2015.05.09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baker:Downloads:Metrics_Updated_2015.05.09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baker:Downloads:Metrics_Updated_2015.05.09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baker:Downloads:Metrics_Updated_2015.05.0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Association</a:t>
            </a:r>
            <a:r>
              <a:rPr lang="en-US" baseline="0"/>
              <a:t> Rules - </a:t>
            </a:r>
            <a:r>
              <a:rPr lang="en-US"/>
              <a:t>Precision, Recall</a:t>
            </a:r>
            <a:r>
              <a:rPr lang="en-US" baseline="0"/>
              <a:t> and F1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AR_UD_Metrics!$B$1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AR_UD_Metrics!$A$2:$A$16</c:f>
              <c:numCache>
                <c:formatCode>0.00</c:formatCode>
                <c:ptCount val="15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 formatCode="General">
                  <c:v>0.75</c:v>
                </c:pt>
                <c:pt idx="12" formatCode="General">
                  <c:v>0.8</c:v>
                </c:pt>
                <c:pt idx="13" formatCode="General">
                  <c:v>0.85</c:v>
                </c:pt>
                <c:pt idx="14" formatCode="General">
                  <c:v>0.9</c:v>
                </c:pt>
              </c:numCache>
            </c:numRef>
          </c:xVal>
          <c:yVal>
            <c:numRef>
              <c:f>AR_UD_Metrics!$B$2:$B$16</c:f>
              <c:numCache>
                <c:formatCode>0.00%</c:formatCode>
                <c:ptCount val="15"/>
                <c:pt idx="0">
                  <c:v>0.180564731565794</c:v>
                </c:pt>
                <c:pt idx="1">
                  <c:v>0.197262679841757</c:v>
                </c:pt>
                <c:pt idx="2">
                  <c:v>0.217466824150629</c:v>
                </c:pt>
                <c:pt idx="3">
                  <c:v>0.240202633607602</c:v>
                </c:pt>
                <c:pt idx="4">
                  <c:v>0.262044881329626</c:v>
                </c:pt>
                <c:pt idx="5">
                  <c:v>0.283907663449611</c:v>
                </c:pt>
                <c:pt idx="6">
                  <c:v>0.302654491399448</c:v>
                </c:pt>
                <c:pt idx="7">
                  <c:v>0.32050961778666</c:v>
                </c:pt>
                <c:pt idx="8">
                  <c:v>0.334564936264548</c:v>
                </c:pt>
                <c:pt idx="9">
                  <c:v>0.351151801535735</c:v>
                </c:pt>
                <c:pt idx="10">
                  <c:v>0.380163245115014</c:v>
                </c:pt>
                <c:pt idx="11">
                  <c:v>0.382468168462292</c:v>
                </c:pt>
                <c:pt idx="12">
                  <c:v>0.39262187088274</c:v>
                </c:pt>
                <c:pt idx="13">
                  <c:v>0.385</c:v>
                </c:pt>
                <c:pt idx="14">
                  <c:v>0.333333333333333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AR_UD_Metrics!$C$1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AR_UD_Metrics!$A$2:$A$16</c:f>
              <c:numCache>
                <c:formatCode>0.00</c:formatCode>
                <c:ptCount val="15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 formatCode="General">
                  <c:v>0.75</c:v>
                </c:pt>
                <c:pt idx="12" formatCode="General">
                  <c:v>0.8</c:v>
                </c:pt>
                <c:pt idx="13" formatCode="General">
                  <c:v>0.85</c:v>
                </c:pt>
                <c:pt idx="14" formatCode="General">
                  <c:v>0.9</c:v>
                </c:pt>
              </c:numCache>
            </c:numRef>
          </c:xVal>
          <c:yVal>
            <c:numRef>
              <c:f>AR_UD_Metrics!$C$2:$C$16</c:f>
              <c:numCache>
                <c:formatCode>General</c:formatCode>
                <c:ptCount val="15"/>
                <c:pt idx="0">
                  <c:v>0.640987075228796</c:v>
                </c:pt>
                <c:pt idx="1">
                  <c:v>0.593641556777535</c:v>
                </c:pt>
                <c:pt idx="2">
                  <c:v>0.533583361745653</c:v>
                </c:pt>
                <c:pt idx="3">
                  <c:v>0.464963303590462</c:v>
                </c:pt>
                <c:pt idx="4">
                  <c:v>0.39439361495036</c:v>
                </c:pt>
                <c:pt idx="5">
                  <c:v>0.323932479547102</c:v>
                </c:pt>
                <c:pt idx="6">
                  <c:v>0.259485834971961</c:v>
                </c:pt>
                <c:pt idx="7">
                  <c:v>0.196372541516798</c:v>
                </c:pt>
                <c:pt idx="8">
                  <c:v>0.14399872778595</c:v>
                </c:pt>
                <c:pt idx="9">
                  <c:v>0.0978520286396181</c:v>
                </c:pt>
                <c:pt idx="10">
                  <c:v>0.0648031031284257</c:v>
                </c:pt>
                <c:pt idx="11">
                  <c:v>0.0337088350813587</c:v>
                </c:pt>
                <c:pt idx="12">
                  <c:v>0.0130467142419334</c:v>
                </c:pt>
                <c:pt idx="13">
                  <c:v>0.00339461270555041</c:v>
                </c:pt>
                <c:pt idx="14">
                  <c:v>0.00061853848192984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AR_UD_Metrics!$D$1</c:f>
              <c:strCache>
                <c:ptCount val="1"/>
                <c:pt idx="0">
                  <c:v>F1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AR_UD_Metrics!$A$2:$A$16</c:f>
              <c:numCache>
                <c:formatCode>0.00</c:formatCode>
                <c:ptCount val="15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 formatCode="General">
                  <c:v>0.75</c:v>
                </c:pt>
                <c:pt idx="12" formatCode="General">
                  <c:v>0.8</c:v>
                </c:pt>
                <c:pt idx="13" formatCode="General">
                  <c:v>0.85</c:v>
                </c:pt>
                <c:pt idx="14" formatCode="General">
                  <c:v>0.9</c:v>
                </c:pt>
              </c:numCache>
            </c:numRef>
          </c:xVal>
          <c:yVal>
            <c:numRef>
              <c:f>AR_UD_Metrics!$D$2:$D$16</c:f>
              <c:numCache>
                <c:formatCode>General</c:formatCode>
                <c:ptCount val="15"/>
                <c:pt idx="0">
                  <c:v>0.281758638271169</c:v>
                </c:pt>
                <c:pt idx="1">
                  <c:v>0.29612516644474</c:v>
                </c:pt>
                <c:pt idx="2">
                  <c:v>0.308998469815884</c:v>
                </c:pt>
                <c:pt idx="3">
                  <c:v>0.316763485477178</c:v>
                </c:pt>
                <c:pt idx="4">
                  <c:v>0.314877413839997</c:v>
                </c:pt>
                <c:pt idx="5">
                  <c:v>0.302602302408823</c:v>
                </c:pt>
                <c:pt idx="6">
                  <c:v>0.279412629639069</c:v>
                </c:pt>
                <c:pt idx="7">
                  <c:v>0.243534380486879</c:v>
                </c:pt>
                <c:pt idx="8">
                  <c:v>0.201339670363267</c:v>
                </c:pt>
                <c:pt idx="9">
                  <c:v>0.153054000128725</c:v>
                </c:pt>
                <c:pt idx="10">
                  <c:v>0.110730881452397</c:v>
                </c:pt>
                <c:pt idx="11">
                  <c:v>0.0619570822260124</c:v>
                </c:pt>
                <c:pt idx="12">
                  <c:v>0.0252542372881356</c:v>
                </c:pt>
                <c:pt idx="13">
                  <c:v>0.00672988681553992</c:v>
                </c:pt>
                <c:pt idx="14">
                  <c:v>0.00123478567648615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8618584"/>
        <c:axId val="2138625704"/>
      </c:scatterChart>
      <c:valAx>
        <c:axId val="2138618584"/>
        <c:scaling>
          <c:orientation val="minMax"/>
          <c:min val="0.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Threshold</a:t>
                </a:r>
                <a:r>
                  <a:rPr lang="en-US" baseline="0"/>
                  <a:t> (Confidence)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625704"/>
        <c:crosses val="autoZero"/>
        <c:crossBetween val="midCat"/>
      </c:valAx>
      <c:valAx>
        <c:axId val="213862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Precision,</a:t>
                </a:r>
                <a:r>
                  <a:rPr lang="en-US" baseline="0"/>
                  <a:t> Recall, F1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618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Collaborative Filtering - Precision</a:t>
            </a:r>
            <a:r>
              <a:rPr lang="en-US" baseline="0"/>
              <a:t>, Recall and F1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CF_UD_Metrics!$B$1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CF_UD_Metrics!$A$2:$A$11</c:f>
              <c:numCache>
                <c:formatCode>0</c:formatCode>
                <c:ptCount val="10"/>
                <c:pt idx="0">
                  <c:v>10.0</c:v>
                </c:pt>
                <c:pt idx="1">
                  <c:v>9.0</c:v>
                </c:pt>
                <c:pt idx="2">
                  <c:v>8.0</c:v>
                </c:pt>
                <c:pt idx="3">
                  <c:v>7.0</c:v>
                </c:pt>
                <c:pt idx="4">
                  <c:v>6.0</c:v>
                </c:pt>
                <c:pt idx="5">
                  <c:v>5.0</c:v>
                </c:pt>
                <c:pt idx="6">
                  <c:v>4.0</c:v>
                </c:pt>
                <c:pt idx="7">
                  <c:v>3.0</c:v>
                </c:pt>
                <c:pt idx="8">
                  <c:v>2.0</c:v>
                </c:pt>
                <c:pt idx="9">
                  <c:v>1.0</c:v>
                </c:pt>
              </c:numCache>
            </c:numRef>
          </c:xVal>
          <c:yVal>
            <c:numRef>
              <c:f>CF_UD_Metrics!$B$2:$B$11</c:f>
              <c:numCache>
                <c:formatCode>0.00%</c:formatCode>
                <c:ptCount val="10"/>
                <c:pt idx="0">
                  <c:v>0.139168877099912</c:v>
                </c:pt>
                <c:pt idx="1">
                  <c:v>0.143132920719128</c:v>
                </c:pt>
                <c:pt idx="2">
                  <c:v>0.147745358090186</c:v>
                </c:pt>
                <c:pt idx="3">
                  <c:v>0.152248326386257</c:v>
                </c:pt>
                <c:pt idx="4">
                  <c:v>0.157235484821692</c:v>
                </c:pt>
                <c:pt idx="5">
                  <c:v>0.162793987621574</c:v>
                </c:pt>
                <c:pt idx="6">
                  <c:v>0.168457117595049</c:v>
                </c:pt>
                <c:pt idx="7">
                  <c:v>0.175655761862658</c:v>
                </c:pt>
                <c:pt idx="8">
                  <c:v>0.185389036251105</c:v>
                </c:pt>
                <c:pt idx="9">
                  <c:v>0.197391688770999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CF_UD_Metrics!$C$1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CF_UD_Metrics!$A$2:$A$11</c:f>
              <c:numCache>
                <c:formatCode>0</c:formatCode>
                <c:ptCount val="10"/>
                <c:pt idx="0">
                  <c:v>10.0</c:v>
                </c:pt>
                <c:pt idx="1">
                  <c:v>9.0</c:v>
                </c:pt>
                <c:pt idx="2">
                  <c:v>8.0</c:v>
                </c:pt>
                <c:pt idx="3">
                  <c:v>7.0</c:v>
                </c:pt>
                <c:pt idx="4">
                  <c:v>6.0</c:v>
                </c:pt>
                <c:pt idx="5">
                  <c:v>5.0</c:v>
                </c:pt>
                <c:pt idx="6">
                  <c:v>4.0</c:v>
                </c:pt>
                <c:pt idx="7">
                  <c:v>3.0</c:v>
                </c:pt>
                <c:pt idx="8">
                  <c:v>2.0</c:v>
                </c:pt>
                <c:pt idx="9">
                  <c:v>1.0</c:v>
                </c:pt>
              </c:numCache>
            </c:numRef>
          </c:xVal>
          <c:yVal>
            <c:numRef>
              <c:f>CF_UD_Metrics!$C$2:$C$11</c:f>
              <c:numCache>
                <c:formatCode>General</c:formatCode>
                <c:ptCount val="10"/>
                <c:pt idx="0">
                  <c:v>0.713735092731148</c:v>
                </c:pt>
                <c:pt idx="1">
                  <c:v>0.684930540864537</c:v>
                </c:pt>
                <c:pt idx="2">
                  <c:v>0.654059740196198</c:v>
                </c:pt>
                <c:pt idx="3">
                  <c:v>0.617415802279421</c:v>
                </c:pt>
                <c:pt idx="4">
                  <c:v>0.575481365622135</c:v>
                </c:pt>
                <c:pt idx="5">
                  <c:v>0.525681655960029</c:v>
                </c:pt>
                <c:pt idx="6">
                  <c:v>0.464666788610451</c:v>
                </c:pt>
                <c:pt idx="7">
                  <c:v>0.390973497769614</c:v>
                </c:pt>
                <c:pt idx="8">
                  <c:v>0.298724889585411</c:v>
                </c:pt>
                <c:pt idx="9">
                  <c:v>0.175511006289308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CF_UD_Metrics!$D$1</c:f>
              <c:strCache>
                <c:ptCount val="1"/>
                <c:pt idx="0">
                  <c:v>F1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CF_UD_Metrics!$A$2:$A$11</c:f>
              <c:numCache>
                <c:formatCode>0</c:formatCode>
                <c:ptCount val="10"/>
                <c:pt idx="0">
                  <c:v>10.0</c:v>
                </c:pt>
                <c:pt idx="1">
                  <c:v>9.0</c:v>
                </c:pt>
                <c:pt idx="2">
                  <c:v>8.0</c:v>
                </c:pt>
                <c:pt idx="3">
                  <c:v>7.0</c:v>
                </c:pt>
                <c:pt idx="4">
                  <c:v>6.0</c:v>
                </c:pt>
                <c:pt idx="5">
                  <c:v>5.0</c:v>
                </c:pt>
                <c:pt idx="6">
                  <c:v>4.0</c:v>
                </c:pt>
                <c:pt idx="7">
                  <c:v>3.0</c:v>
                </c:pt>
                <c:pt idx="8">
                  <c:v>2.0</c:v>
                </c:pt>
                <c:pt idx="9">
                  <c:v>1.0</c:v>
                </c:pt>
              </c:numCache>
            </c:numRef>
          </c:xVal>
          <c:yVal>
            <c:numRef>
              <c:f>CF_UD_Metrics!$D$2:$D$11</c:f>
              <c:numCache>
                <c:formatCode>General</c:formatCode>
                <c:ptCount val="10"/>
                <c:pt idx="0">
                  <c:v>0.232921207816327</c:v>
                </c:pt>
                <c:pt idx="1">
                  <c:v>0.23678404700089</c:v>
                </c:pt>
                <c:pt idx="2">
                  <c:v>0.241041846040111</c:v>
                </c:pt>
                <c:pt idx="3">
                  <c:v>0.244263748511792</c:v>
                </c:pt>
                <c:pt idx="4">
                  <c:v>0.246987882084698</c:v>
                </c:pt>
                <c:pt idx="5">
                  <c:v>0.248600843881857</c:v>
                </c:pt>
                <c:pt idx="6">
                  <c:v>0.247270485553447</c:v>
                </c:pt>
                <c:pt idx="7">
                  <c:v>0.242404522715256</c:v>
                </c:pt>
                <c:pt idx="8">
                  <c:v>0.228790441377053</c:v>
                </c:pt>
                <c:pt idx="9">
                  <c:v>0.185809404910529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8076856"/>
        <c:axId val="2138083896"/>
      </c:scatterChart>
      <c:valAx>
        <c:axId val="2138076856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Threshold</a:t>
                </a:r>
                <a:r>
                  <a:rPr lang="en-US" baseline="0"/>
                  <a:t> (Rank)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083896"/>
        <c:crosses val="autoZero"/>
        <c:crossBetween val="midCat"/>
      </c:valAx>
      <c:valAx>
        <c:axId val="213808389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Precision,</a:t>
                </a:r>
                <a:r>
                  <a:rPr lang="en-US" baseline="0"/>
                  <a:t> Confidence and F1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076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Naive Bayes - </a:t>
            </a:r>
            <a:r>
              <a:rPr lang="en-US"/>
              <a:t>Precision, Recall</a:t>
            </a:r>
            <a:r>
              <a:rPr lang="en-US" baseline="0"/>
              <a:t> and F1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NB_UD_Metrics!$B$1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NB_UD_Metrics!$A$2:$A$22</c:f>
              <c:numCache>
                <c:formatCode>0.00</c:formatCode>
                <c:ptCount val="21"/>
                <c:pt idx="0">
                  <c:v>0.0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 formatCode="General">
                  <c:v>0.55</c:v>
                </c:pt>
                <c:pt idx="12" formatCode="General">
                  <c:v>0.6</c:v>
                </c:pt>
                <c:pt idx="13" formatCode="General">
                  <c:v>0.65</c:v>
                </c:pt>
                <c:pt idx="14" formatCode="General">
                  <c:v>0.7</c:v>
                </c:pt>
                <c:pt idx="15" formatCode="General">
                  <c:v>0.75</c:v>
                </c:pt>
                <c:pt idx="16" formatCode="General">
                  <c:v>0.8</c:v>
                </c:pt>
                <c:pt idx="17" formatCode="General">
                  <c:v>0.85</c:v>
                </c:pt>
                <c:pt idx="18" formatCode="General">
                  <c:v>0.9</c:v>
                </c:pt>
                <c:pt idx="19" formatCode="General">
                  <c:v>0.95</c:v>
                </c:pt>
                <c:pt idx="20" formatCode="General">
                  <c:v>1.0</c:v>
                </c:pt>
              </c:numCache>
            </c:numRef>
          </c:xVal>
          <c:yVal>
            <c:numRef>
              <c:f>NB_UD_Metrics!$B$2:$B$22</c:f>
              <c:numCache>
                <c:formatCode>0.00%</c:formatCode>
                <c:ptCount val="21"/>
                <c:pt idx="0">
                  <c:v>0.111639221556886</c:v>
                </c:pt>
                <c:pt idx="1">
                  <c:v>0.120809726484249</c:v>
                </c:pt>
                <c:pt idx="2">
                  <c:v>0.123001405018941</c:v>
                </c:pt>
                <c:pt idx="3">
                  <c:v>0.125673019673621</c:v>
                </c:pt>
                <c:pt idx="4">
                  <c:v>0.129893847734277</c:v>
                </c:pt>
                <c:pt idx="5">
                  <c:v>0.135436236104844</c:v>
                </c:pt>
                <c:pt idx="6">
                  <c:v>0.139745586956314</c:v>
                </c:pt>
                <c:pt idx="7">
                  <c:v>0.145283</c:v>
                </c:pt>
                <c:pt idx="8">
                  <c:v>0.149168719211823</c:v>
                </c:pt>
                <c:pt idx="9">
                  <c:v>0.153956604977664</c:v>
                </c:pt>
                <c:pt idx="10">
                  <c:v>0.158726172811323</c:v>
                </c:pt>
                <c:pt idx="11">
                  <c:v>0.165787032594441</c:v>
                </c:pt>
                <c:pt idx="12">
                  <c:v>0.169457287785608</c:v>
                </c:pt>
                <c:pt idx="13">
                  <c:v>0.165094957432875</c:v>
                </c:pt>
                <c:pt idx="14">
                  <c:v>0.159542139384117</c:v>
                </c:pt>
                <c:pt idx="15" formatCode="General">
                  <c:v>0.153959907985541</c:v>
                </c:pt>
                <c:pt idx="16" formatCode="General">
                  <c:v>0.129454766981419</c:v>
                </c:pt>
                <c:pt idx="17" formatCode="General">
                  <c:v>0.0921658986175115</c:v>
                </c:pt>
                <c:pt idx="18" formatCode="General">
                  <c:v>0.0713719270420301</c:v>
                </c:pt>
                <c:pt idx="19" formatCode="General">
                  <c:v>0.0643478260869565</c:v>
                </c:pt>
                <c:pt idx="20" formatCode="General">
                  <c:v>0.0646853146853147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NB_UD_Metrics!$C$1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NB_UD_Metrics!$A$2:$A$22</c:f>
              <c:numCache>
                <c:formatCode>0.00</c:formatCode>
                <c:ptCount val="21"/>
                <c:pt idx="0">
                  <c:v>0.0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 formatCode="General">
                  <c:v>0.55</c:v>
                </c:pt>
                <c:pt idx="12" formatCode="General">
                  <c:v>0.6</c:v>
                </c:pt>
                <c:pt idx="13" formatCode="General">
                  <c:v>0.65</c:v>
                </c:pt>
                <c:pt idx="14" formatCode="General">
                  <c:v>0.7</c:v>
                </c:pt>
                <c:pt idx="15" formatCode="General">
                  <c:v>0.75</c:v>
                </c:pt>
                <c:pt idx="16" formatCode="General">
                  <c:v>0.8</c:v>
                </c:pt>
                <c:pt idx="17" formatCode="General">
                  <c:v>0.85</c:v>
                </c:pt>
                <c:pt idx="18" formatCode="General">
                  <c:v>0.9</c:v>
                </c:pt>
                <c:pt idx="19" formatCode="General">
                  <c:v>0.95</c:v>
                </c:pt>
                <c:pt idx="20" formatCode="General">
                  <c:v>1.0</c:v>
                </c:pt>
              </c:numCache>
            </c:numRef>
          </c:xVal>
          <c:yVal>
            <c:numRef>
              <c:f>NB_UD_Metrics!$C$2:$C$22</c:f>
              <c:numCache>
                <c:formatCode>General</c:formatCode>
                <c:ptCount val="21"/>
                <c:pt idx="0">
                  <c:v>0.648954395888288</c:v>
                </c:pt>
                <c:pt idx="1">
                  <c:v>0.60993444276349</c:v>
                </c:pt>
                <c:pt idx="2">
                  <c:v>0.589147286821705</c:v>
                </c:pt>
                <c:pt idx="3">
                  <c:v>0.56573865928872</c:v>
                </c:pt>
                <c:pt idx="4">
                  <c:v>0.53644452300984</c:v>
                </c:pt>
                <c:pt idx="5">
                  <c:v>0.500045433893685</c:v>
                </c:pt>
                <c:pt idx="6">
                  <c:v>0.458082706766917</c:v>
                </c:pt>
                <c:pt idx="7">
                  <c:v>0.410868857793687</c:v>
                </c:pt>
                <c:pt idx="8">
                  <c:v>0.361077235772358</c:v>
                </c:pt>
                <c:pt idx="9">
                  <c:v>0.307053208414354</c:v>
                </c:pt>
                <c:pt idx="10">
                  <c:v>0.255380885917873</c:v>
                </c:pt>
                <c:pt idx="11">
                  <c:v>0.198818520081323</c:v>
                </c:pt>
                <c:pt idx="12">
                  <c:v>0.149980135081446</c:v>
                </c:pt>
                <c:pt idx="13">
                  <c:v>0.103544584548404</c:v>
                </c:pt>
                <c:pt idx="14">
                  <c:v>0.0664753302663234</c:v>
                </c:pt>
                <c:pt idx="15">
                  <c:v>0.0402820171101844</c:v>
                </c:pt>
                <c:pt idx="16">
                  <c:v>0.0185411395166216</c:v>
                </c:pt>
                <c:pt idx="17">
                  <c:v>0.00704008448101377</c:v>
                </c:pt>
                <c:pt idx="18">
                  <c:v>0.00396825396825397</c:v>
                </c:pt>
                <c:pt idx="19">
                  <c:v>0.00326364999558966</c:v>
                </c:pt>
                <c:pt idx="20">
                  <c:v>0.00326364999558966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NB_UD_Metrics!$D$1</c:f>
              <c:strCache>
                <c:ptCount val="1"/>
                <c:pt idx="0">
                  <c:v>F1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NB_UD_Metrics!$A$2:$A$22</c:f>
              <c:numCache>
                <c:formatCode>0.00</c:formatCode>
                <c:ptCount val="21"/>
                <c:pt idx="0">
                  <c:v>0.0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 formatCode="General">
                  <c:v>0.55</c:v>
                </c:pt>
                <c:pt idx="12" formatCode="General">
                  <c:v>0.6</c:v>
                </c:pt>
                <c:pt idx="13" formatCode="General">
                  <c:v>0.65</c:v>
                </c:pt>
                <c:pt idx="14" formatCode="General">
                  <c:v>0.7</c:v>
                </c:pt>
                <c:pt idx="15" formatCode="General">
                  <c:v>0.75</c:v>
                </c:pt>
                <c:pt idx="16" formatCode="General">
                  <c:v>0.8</c:v>
                </c:pt>
                <c:pt idx="17" formatCode="General">
                  <c:v>0.85</c:v>
                </c:pt>
                <c:pt idx="18" formatCode="General">
                  <c:v>0.9</c:v>
                </c:pt>
                <c:pt idx="19" formatCode="General">
                  <c:v>0.95</c:v>
                </c:pt>
                <c:pt idx="20" formatCode="General">
                  <c:v>1.0</c:v>
                </c:pt>
              </c:numCache>
            </c:numRef>
          </c:xVal>
          <c:yVal>
            <c:numRef>
              <c:f>NB_UD_Metrics!$D$2:$D$22</c:f>
              <c:numCache>
                <c:formatCode>General</c:formatCode>
                <c:ptCount val="21"/>
                <c:pt idx="0">
                  <c:v>0.190505841545824</c:v>
                </c:pt>
                <c:pt idx="1">
                  <c:v>0.201673899853175</c:v>
                </c:pt>
                <c:pt idx="2">
                  <c:v>0.203513521466616</c:v>
                </c:pt>
                <c:pt idx="3">
                  <c:v>0.205660644221753</c:v>
                </c:pt>
                <c:pt idx="4">
                  <c:v>0.20914552200232</c:v>
                </c:pt>
                <c:pt idx="5">
                  <c:v>0.213143115357304</c:v>
                </c:pt>
                <c:pt idx="6">
                  <c:v>0.21415860508374</c:v>
                </c:pt>
                <c:pt idx="7">
                  <c:v>0.2146617310734</c:v>
                </c:pt>
                <c:pt idx="8">
                  <c:v>0.2111194739344</c:v>
                </c:pt>
                <c:pt idx="9">
                  <c:v>0.205084005336671</c:v>
                </c:pt>
                <c:pt idx="10">
                  <c:v>0.195773676282187</c:v>
                </c:pt>
                <c:pt idx="11">
                  <c:v>0.180806530384428</c:v>
                </c:pt>
                <c:pt idx="12">
                  <c:v>0.159124918329926</c:v>
                </c:pt>
                <c:pt idx="13">
                  <c:v>0.127268596814499</c:v>
                </c:pt>
                <c:pt idx="14">
                  <c:v>0.0938477580813347</c:v>
                </c:pt>
                <c:pt idx="15">
                  <c:v>0.0638566122601969</c:v>
                </c:pt>
                <c:pt idx="16">
                  <c:v>0.032436557908796</c:v>
                </c:pt>
                <c:pt idx="17">
                  <c:v>0.0130809794383354</c:v>
                </c:pt>
                <c:pt idx="18">
                  <c:v>0.00751848293722067</c:v>
                </c:pt>
                <c:pt idx="19">
                  <c:v>0.00621222296843519</c:v>
                </c:pt>
                <c:pt idx="20">
                  <c:v>0.00621378789151062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2166312"/>
        <c:axId val="-2122159256"/>
      </c:scatterChart>
      <c:valAx>
        <c:axId val="-2122166312"/>
        <c:scaling>
          <c:orientation val="minMax"/>
          <c:max val="1.05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Threshold</a:t>
                </a:r>
                <a:r>
                  <a:rPr lang="en-US" baseline="0"/>
                  <a:t> (Probability)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2159256"/>
        <c:crosses val="autoZero"/>
        <c:crossBetween val="midCat"/>
      </c:valAx>
      <c:valAx>
        <c:axId val="-2122159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Precision,</a:t>
                </a:r>
                <a:r>
                  <a:rPr lang="en-US" baseline="0"/>
                  <a:t> Recall, F1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2166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Naive Bayes - Precision,</a:t>
            </a:r>
            <a:r>
              <a:rPr lang="en-US" baseline="0"/>
              <a:t> F1 and Average Recommendations per Song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3"/>
          <c:order val="2"/>
          <c:tx>
            <c:strRef>
              <c:f>NB_UD_Metrics!$I$1</c:f>
              <c:strCache>
                <c:ptCount val="1"/>
                <c:pt idx="0">
                  <c:v>Average Recommendations per Song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</c:spPr>
          <c:invertIfNegative val="0"/>
          <c:val>
            <c:numRef>
              <c:f>NB_UD_Metrics!$I$2:$I$22</c:f>
              <c:numCache>
                <c:formatCode>General</c:formatCode>
                <c:ptCount val="21"/>
                <c:pt idx="0">
                  <c:v>9.0</c:v>
                </c:pt>
                <c:pt idx="1">
                  <c:v>8.0</c:v>
                </c:pt>
                <c:pt idx="2">
                  <c:v>7.0</c:v>
                </c:pt>
                <c:pt idx="3">
                  <c:v>7.0</c:v>
                </c:pt>
                <c:pt idx="4">
                  <c:v>6.0</c:v>
                </c:pt>
                <c:pt idx="5">
                  <c:v>5.0</c:v>
                </c:pt>
                <c:pt idx="6">
                  <c:v>5.0</c:v>
                </c:pt>
                <c:pt idx="7">
                  <c:v>4.0</c:v>
                </c:pt>
                <c:pt idx="8">
                  <c:v>3.0</c:v>
                </c:pt>
                <c:pt idx="9">
                  <c:v>2.0</c:v>
                </c:pt>
                <c:pt idx="10">
                  <c:v>2.0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5411448"/>
        <c:axId val="-2115417992"/>
      </c:barChart>
      <c:lineChart>
        <c:grouping val="standard"/>
        <c:varyColors val="0"/>
        <c:ser>
          <c:idx val="1"/>
          <c:order val="0"/>
          <c:tx>
            <c:strRef>
              <c:f>NB_UD_Metrics!$B$1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NB_UD_Metrics!$A$2:$A$22</c:f>
              <c:numCache>
                <c:formatCode>0.00</c:formatCode>
                <c:ptCount val="21"/>
                <c:pt idx="0">
                  <c:v>0.0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 formatCode="General">
                  <c:v>0.55</c:v>
                </c:pt>
                <c:pt idx="12" formatCode="General">
                  <c:v>0.6</c:v>
                </c:pt>
                <c:pt idx="13" formatCode="General">
                  <c:v>0.65</c:v>
                </c:pt>
                <c:pt idx="14" formatCode="General">
                  <c:v>0.7</c:v>
                </c:pt>
                <c:pt idx="15" formatCode="General">
                  <c:v>0.75</c:v>
                </c:pt>
                <c:pt idx="16" formatCode="General">
                  <c:v>0.8</c:v>
                </c:pt>
                <c:pt idx="17" formatCode="General">
                  <c:v>0.85</c:v>
                </c:pt>
                <c:pt idx="18" formatCode="General">
                  <c:v>0.9</c:v>
                </c:pt>
                <c:pt idx="19" formatCode="General">
                  <c:v>0.95</c:v>
                </c:pt>
                <c:pt idx="20" formatCode="General">
                  <c:v>1.0</c:v>
                </c:pt>
              </c:numCache>
            </c:numRef>
          </c:cat>
          <c:val>
            <c:numRef>
              <c:f>NB_UD_Metrics!$B$2:$B$22</c:f>
              <c:numCache>
                <c:formatCode>0.00%</c:formatCode>
                <c:ptCount val="21"/>
                <c:pt idx="0">
                  <c:v>0.111639221556886</c:v>
                </c:pt>
                <c:pt idx="1">
                  <c:v>0.120809726484249</c:v>
                </c:pt>
                <c:pt idx="2">
                  <c:v>0.123001405018941</c:v>
                </c:pt>
                <c:pt idx="3">
                  <c:v>0.125673019673621</c:v>
                </c:pt>
                <c:pt idx="4">
                  <c:v>0.129893847734277</c:v>
                </c:pt>
                <c:pt idx="5">
                  <c:v>0.135436236104844</c:v>
                </c:pt>
                <c:pt idx="6">
                  <c:v>0.139745586956314</c:v>
                </c:pt>
                <c:pt idx="7">
                  <c:v>0.145283</c:v>
                </c:pt>
                <c:pt idx="8">
                  <c:v>0.149168719211823</c:v>
                </c:pt>
                <c:pt idx="9">
                  <c:v>0.153956604977664</c:v>
                </c:pt>
                <c:pt idx="10">
                  <c:v>0.158726172811323</c:v>
                </c:pt>
                <c:pt idx="11">
                  <c:v>0.165787032594441</c:v>
                </c:pt>
                <c:pt idx="12">
                  <c:v>0.169457287785608</c:v>
                </c:pt>
                <c:pt idx="13">
                  <c:v>0.165094957432875</c:v>
                </c:pt>
                <c:pt idx="14">
                  <c:v>0.159542139384117</c:v>
                </c:pt>
                <c:pt idx="15" formatCode="General">
                  <c:v>0.153959907985541</c:v>
                </c:pt>
                <c:pt idx="16" formatCode="General">
                  <c:v>0.129454766981419</c:v>
                </c:pt>
                <c:pt idx="17" formatCode="General">
                  <c:v>0.0921658986175115</c:v>
                </c:pt>
                <c:pt idx="18" formatCode="General">
                  <c:v>0.0713719270420301</c:v>
                </c:pt>
                <c:pt idx="19" formatCode="General">
                  <c:v>0.0643478260869565</c:v>
                </c:pt>
                <c:pt idx="20" formatCode="General">
                  <c:v>0.0646853146853147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NB_UD_Metrics!$D$1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NB_UD_Metrics!$A$2:$A$22</c:f>
              <c:numCache>
                <c:formatCode>0.00</c:formatCode>
                <c:ptCount val="21"/>
                <c:pt idx="0">
                  <c:v>0.0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 formatCode="General">
                  <c:v>0.55</c:v>
                </c:pt>
                <c:pt idx="12" formatCode="General">
                  <c:v>0.6</c:v>
                </c:pt>
                <c:pt idx="13" formatCode="General">
                  <c:v>0.65</c:v>
                </c:pt>
                <c:pt idx="14" formatCode="General">
                  <c:v>0.7</c:v>
                </c:pt>
                <c:pt idx="15" formatCode="General">
                  <c:v>0.75</c:v>
                </c:pt>
                <c:pt idx="16" formatCode="General">
                  <c:v>0.8</c:v>
                </c:pt>
                <c:pt idx="17" formatCode="General">
                  <c:v>0.85</c:v>
                </c:pt>
                <c:pt idx="18" formatCode="General">
                  <c:v>0.9</c:v>
                </c:pt>
                <c:pt idx="19" formatCode="General">
                  <c:v>0.95</c:v>
                </c:pt>
                <c:pt idx="20" formatCode="General">
                  <c:v>1.0</c:v>
                </c:pt>
              </c:numCache>
            </c:numRef>
          </c:cat>
          <c:val>
            <c:numRef>
              <c:f>NB_UD_Metrics!$D$2:$D$22</c:f>
              <c:numCache>
                <c:formatCode>General</c:formatCode>
                <c:ptCount val="21"/>
                <c:pt idx="0">
                  <c:v>0.190505841545824</c:v>
                </c:pt>
                <c:pt idx="1">
                  <c:v>0.201673899853175</c:v>
                </c:pt>
                <c:pt idx="2">
                  <c:v>0.203513521466616</c:v>
                </c:pt>
                <c:pt idx="3">
                  <c:v>0.205660644221753</c:v>
                </c:pt>
                <c:pt idx="4">
                  <c:v>0.20914552200232</c:v>
                </c:pt>
                <c:pt idx="5">
                  <c:v>0.213143115357304</c:v>
                </c:pt>
                <c:pt idx="6">
                  <c:v>0.21415860508374</c:v>
                </c:pt>
                <c:pt idx="7">
                  <c:v>0.2146617310734</c:v>
                </c:pt>
                <c:pt idx="8">
                  <c:v>0.2111194739344</c:v>
                </c:pt>
                <c:pt idx="9">
                  <c:v>0.205084005336671</c:v>
                </c:pt>
                <c:pt idx="10">
                  <c:v>0.195773676282187</c:v>
                </c:pt>
                <c:pt idx="11">
                  <c:v>0.180806530384428</c:v>
                </c:pt>
                <c:pt idx="12">
                  <c:v>0.159124918329926</c:v>
                </c:pt>
                <c:pt idx="13">
                  <c:v>0.127268596814499</c:v>
                </c:pt>
                <c:pt idx="14">
                  <c:v>0.0938477580813347</c:v>
                </c:pt>
                <c:pt idx="15">
                  <c:v>0.0638566122601969</c:v>
                </c:pt>
                <c:pt idx="16">
                  <c:v>0.032436557908796</c:v>
                </c:pt>
                <c:pt idx="17">
                  <c:v>0.0130809794383354</c:v>
                </c:pt>
                <c:pt idx="18">
                  <c:v>0.00751848293722067</c:v>
                </c:pt>
                <c:pt idx="19">
                  <c:v>0.00621222296843519</c:v>
                </c:pt>
                <c:pt idx="20">
                  <c:v>0.00621378789151062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5253432"/>
        <c:axId val="-2115246744"/>
      </c:lineChart>
      <c:catAx>
        <c:axId val="-2115253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Threshold</a:t>
                </a:r>
                <a:r>
                  <a:rPr lang="en-US" baseline="0"/>
                  <a:t> (Probability)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246744"/>
        <c:crosses val="autoZero"/>
        <c:auto val="1"/>
        <c:lblAlgn val="ctr"/>
        <c:lblOffset val="100"/>
        <c:noMultiLvlLbl val="0"/>
      </c:catAx>
      <c:valAx>
        <c:axId val="-211524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Precision,</a:t>
                </a:r>
                <a:r>
                  <a:rPr lang="en-US" baseline="0"/>
                  <a:t> F1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253432"/>
        <c:crosses val="autoZero"/>
        <c:crossBetween val="between"/>
      </c:valAx>
      <c:valAx>
        <c:axId val="-211541799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Recommendations</a:t>
                </a:r>
                <a:r>
                  <a:rPr lang="en-US" baseline="0"/>
                  <a:t> per Song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411448"/>
        <c:crosses val="max"/>
        <c:crossBetween val="between"/>
      </c:valAx>
      <c:catAx>
        <c:axId val="-2115411448"/>
        <c:scaling>
          <c:orientation val="minMax"/>
        </c:scaling>
        <c:delete val="1"/>
        <c:axPos val="b"/>
        <c:majorTickMark val="out"/>
        <c:minorTickMark val="none"/>
        <c:tickLblPos val="nextTo"/>
        <c:crossAx val="-21154179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Association Rules</a:t>
            </a:r>
            <a:r>
              <a:rPr lang="en-US" baseline="0"/>
              <a:t> - </a:t>
            </a:r>
            <a:r>
              <a:rPr lang="en-US"/>
              <a:t>Precision,</a:t>
            </a:r>
            <a:r>
              <a:rPr lang="en-US" baseline="0"/>
              <a:t> F1 and Average Recommendations per Song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3"/>
          <c:order val="2"/>
          <c:tx>
            <c:strRef>
              <c:f>AR_UD_Metrics!$I$1</c:f>
              <c:strCache>
                <c:ptCount val="1"/>
                <c:pt idx="0">
                  <c:v>Average Recommendations per Song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</c:spPr>
          <c:invertIfNegative val="0"/>
          <c:val>
            <c:numRef>
              <c:f>AR_UD_Metrics!$I$2:$I$16</c:f>
              <c:numCache>
                <c:formatCode>General</c:formatCode>
                <c:ptCount val="15"/>
                <c:pt idx="0">
                  <c:v>6.0</c:v>
                </c:pt>
                <c:pt idx="1">
                  <c:v>5.0</c:v>
                </c:pt>
                <c:pt idx="2">
                  <c:v>4.0</c:v>
                </c:pt>
                <c:pt idx="3">
                  <c:v>3.0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8885608"/>
        <c:axId val="-2115592024"/>
      </c:barChart>
      <c:lineChart>
        <c:grouping val="standard"/>
        <c:varyColors val="0"/>
        <c:ser>
          <c:idx val="1"/>
          <c:order val="0"/>
          <c:tx>
            <c:strRef>
              <c:f>AR_UD_Metrics!$B$1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AR_UD_Metrics!$A$2:$A$16</c:f>
              <c:numCache>
                <c:formatCode>0.00</c:formatCode>
                <c:ptCount val="15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 formatCode="General">
                  <c:v>0.75</c:v>
                </c:pt>
                <c:pt idx="12" formatCode="General">
                  <c:v>0.8</c:v>
                </c:pt>
                <c:pt idx="13" formatCode="General">
                  <c:v>0.85</c:v>
                </c:pt>
                <c:pt idx="14" formatCode="General">
                  <c:v>0.9</c:v>
                </c:pt>
              </c:numCache>
            </c:numRef>
          </c:cat>
          <c:val>
            <c:numRef>
              <c:f>AR_UD_Metrics!$B$2:$B$16</c:f>
              <c:numCache>
                <c:formatCode>0.00%</c:formatCode>
                <c:ptCount val="15"/>
                <c:pt idx="0">
                  <c:v>0.180564731565794</c:v>
                </c:pt>
                <c:pt idx="1">
                  <c:v>0.197262679841757</c:v>
                </c:pt>
                <c:pt idx="2">
                  <c:v>0.217466824150629</c:v>
                </c:pt>
                <c:pt idx="3">
                  <c:v>0.240202633607602</c:v>
                </c:pt>
                <c:pt idx="4">
                  <c:v>0.262044881329626</c:v>
                </c:pt>
                <c:pt idx="5">
                  <c:v>0.283907663449611</c:v>
                </c:pt>
                <c:pt idx="6">
                  <c:v>0.302654491399448</c:v>
                </c:pt>
                <c:pt idx="7">
                  <c:v>0.32050961778666</c:v>
                </c:pt>
                <c:pt idx="8">
                  <c:v>0.334564936264548</c:v>
                </c:pt>
                <c:pt idx="9">
                  <c:v>0.351151801535735</c:v>
                </c:pt>
                <c:pt idx="10">
                  <c:v>0.380163245115014</c:v>
                </c:pt>
                <c:pt idx="11">
                  <c:v>0.382468168462292</c:v>
                </c:pt>
                <c:pt idx="12">
                  <c:v>0.39262187088274</c:v>
                </c:pt>
                <c:pt idx="13">
                  <c:v>0.385</c:v>
                </c:pt>
                <c:pt idx="14">
                  <c:v>0.333333333333333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AR_UD_Metrics!$D$1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val>
            <c:numRef>
              <c:f>AR_UD_Metrics!$D$2:$D$16</c:f>
              <c:numCache>
                <c:formatCode>General</c:formatCode>
                <c:ptCount val="15"/>
                <c:pt idx="0">
                  <c:v>0.281758638271169</c:v>
                </c:pt>
                <c:pt idx="1">
                  <c:v>0.29612516644474</c:v>
                </c:pt>
                <c:pt idx="2">
                  <c:v>0.308998469815884</c:v>
                </c:pt>
                <c:pt idx="3">
                  <c:v>0.316763485477178</c:v>
                </c:pt>
                <c:pt idx="4">
                  <c:v>0.314877413839997</c:v>
                </c:pt>
                <c:pt idx="5">
                  <c:v>0.302602302408823</c:v>
                </c:pt>
                <c:pt idx="6">
                  <c:v>0.279412629639069</c:v>
                </c:pt>
                <c:pt idx="7">
                  <c:v>0.243534380486879</c:v>
                </c:pt>
                <c:pt idx="8">
                  <c:v>0.201339670363267</c:v>
                </c:pt>
                <c:pt idx="9">
                  <c:v>0.153054000128725</c:v>
                </c:pt>
                <c:pt idx="10">
                  <c:v>0.110730881452397</c:v>
                </c:pt>
                <c:pt idx="11">
                  <c:v>0.0619570822260124</c:v>
                </c:pt>
                <c:pt idx="12">
                  <c:v>0.0252542372881356</c:v>
                </c:pt>
                <c:pt idx="13">
                  <c:v>0.00672988681553992</c:v>
                </c:pt>
                <c:pt idx="14">
                  <c:v>0.00123478567648615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564680"/>
        <c:axId val="2137823960"/>
      </c:lineChart>
      <c:catAx>
        <c:axId val="2138564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Threshold</a:t>
                </a:r>
                <a:r>
                  <a:rPr lang="en-US" baseline="0"/>
                  <a:t> (Confidence)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823960"/>
        <c:crosses val="autoZero"/>
        <c:auto val="1"/>
        <c:lblAlgn val="ctr"/>
        <c:lblOffset val="100"/>
        <c:noMultiLvlLbl val="0"/>
      </c:catAx>
      <c:valAx>
        <c:axId val="213782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Precision,</a:t>
                </a:r>
                <a:r>
                  <a:rPr lang="en-US" baseline="0"/>
                  <a:t> F1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564680"/>
        <c:crosses val="autoZero"/>
        <c:crossBetween val="between"/>
      </c:valAx>
      <c:valAx>
        <c:axId val="-21155920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Recommendations</a:t>
                </a:r>
                <a:r>
                  <a:rPr lang="en-US" baseline="0"/>
                  <a:t> per Song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885608"/>
        <c:crosses val="max"/>
        <c:crossBetween val="between"/>
      </c:valAx>
      <c:catAx>
        <c:axId val="2138885608"/>
        <c:scaling>
          <c:orientation val="minMax"/>
        </c:scaling>
        <c:delete val="1"/>
        <c:axPos val="b"/>
        <c:majorTickMark val="out"/>
        <c:minorTickMark val="none"/>
        <c:tickLblPos val="nextTo"/>
        <c:crossAx val="-2115592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Collaborative Filtering - Precision,</a:t>
            </a:r>
            <a:r>
              <a:rPr lang="en-US" baseline="0"/>
              <a:t> F1 and Average Recommendations per Song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3"/>
          <c:order val="2"/>
          <c:tx>
            <c:strRef>
              <c:f>CF_UD_Metrics!$I$1</c:f>
              <c:strCache>
                <c:ptCount val="1"/>
                <c:pt idx="0">
                  <c:v>Average Recommendations per Song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</c:spPr>
          <c:invertIfNegative val="0"/>
          <c:val>
            <c:numRef>
              <c:f>CF_UD_Metrics!$I$2:$I$11</c:f>
              <c:numCache>
                <c:formatCode>General</c:formatCode>
                <c:ptCount val="10"/>
                <c:pt idx="0">
                  <c:v>10.0</c:v>
                </c:pt>
                <c:pt idx="1">
                  <c:v>9.0</c:v>
                </c:pt>
                <c:pt idx="2">
                  <c:v>8.0</c:v>
                </c:pt>
                <c:pt idx="3">
                  <c:v>7.0</c:v>
                </c:pt>
                <c:pt idx="4">
                  <c:v>6.0</c:v>
                </c:pt>
                <c:pt idx="5">
                  <c:v>5.0</c:v>
                </c:pt>
                <c:pt idx="6">
                  <c:v>4.0</c:v>
                </c:pt>
                <c:pt idx="7">
                  <c:v>3.0</c:v>
                </c:pt>
                <c:pt idx="8">
                  <c:v>2.0</c:v>
                </c:pt>
                <c:pt idx="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7222536"/>
        <c:axId val="-2119006984"/>
      </c:barChart>
      <c:lineChart>
        <c:grouping val="standard"/>
        <c:varyColors val="0"/>
        <c:ser>
          <c:idx val="1"/>
          <c:order val="0"/>
          <c:tx>
            <c:strRef>
              <c:f>CF_UD_Metrics!$B$1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CF_UD_Metrics!$A$2:$A$11</c:f>
              <c:numCache>
                <c:formatCode>0</c:formatCode>
                <c:ptCount val="10"/>
                <c:pt idx="0">
                  <c:v>10.0</c:v>
                </c:pt>
                <c:pt idx="1">
                  <c:v>9.0</c:v>
                </c:pt>
                <c:pt idx="2">
                  <c:v>8.0</c:v>
                </c:pt>
                <c:pt idx="3">
                  <c:v>7.0</c:v>
                </c:pt>
                <c:pt idx="4">
                  <c:v>6.0</c:v>
                </c:pt>
                <c:pt idx="5">
                  <c:v>5.0</c:v>
                </c:pt>
                <c:pt idx="6">
                  <c:v>4.0</c:v>
                </c:pt>
                <c:pt idx="7">
                  <c:v>3.0</c:v>
                </c:pt>
                <c:pt idx="8">
                  <c:v>2.0</c:v>
                </c:pt>
                <c:pt idx="9">
                  <c:v>1.0</c:v>
                </c:pt>
              </c:numCache>
            </c:numRef>
          </c:cat>
          <c:val>
            <c:numRef>
              <c:f>CF_UD_Metrics!$B$2:$B$11</c:f>
              <c:numCache>
                <c:formatCode>0.00%</c:formatCode>
                <c:ptCount val="10"/>
                <c:pt idx="0">
                  <c:v>0.139168877099912</c:v>
                </c:pt>
                <c:pt idx="1">
                  <c:v>0.143132920719128</c:v>
                </c:pt>
                <c:pt idx="2">
                  <c:v>0.147745358090186</c:v>
                </c:pt>
                <c:pt idx="3">
                  <c:v>0.152248326386257</c:v>
                </c:pt>
                <c:pt idx="4">
                  <c:v>0.157235484821692</c:v>
                </c:pt>
                <c:pt idx="5">
                  <c:v>0.162793987621574</c:v>
                </c:pt>
                <c:pt idx="6">
                  <c:v>0.168457117595049</c:v>
                </c:pt>
                <c:pt idx="7">
                  <c:v>0.175655761862658</c:v>
                </c:pt>
                <c:pt idx="8">
                  <c:v>0.185389036251105</c:v>
                </c:pt>
                <c:pt idx="9">
                  <c:v>0.197391688770999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CF_UD_Metrics!$D$1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val>
            <c:numRef>
              <c:f>CF_UD_Metrics!$D$2:$D$11</c:f>
              <c:numCache>
                <c:formatCode>General</c:formatCode>
                <c:ptCount val="10"/>
                <c:pt idx="0">
                  <c:v>0.232921207816327</c:v>
                </c:pt>
                <c:pt idx="1">
                  <c:v>0.23678404700089</c:v>
                </c:pt>
                <c:pt idx="2">
                  <c:v>0.241041846040111</c:v>
                </c:pt>
                <c:pt idx="3">
                  <c:v>0.244263748511792</c:v>
                </c:pt>
                <c:pt idx="4">
                  <c:v>0.246987882084698</c:v>
                </c:pt>
                <c:pt idx="5">
                  <c:v>0.248600843881857</c:v>
                </c:pt>
                <c:pt idx="6">
                  <c:v>0.247270485553447</c:v>
                </c:pt>
                <c:pt idx="7">
                  <c:v>0.242404522715256</c:v>
                </c:pt>
                <c:pt idx="8">
                  <c:v>0.228790441377053</c:v>
                </c:pt>
                <c:pt idx="9">
                  <c:v>0.185809404910529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8305272"/>
        <c:axId val="2054731224"/>
      </c:lineChart>
      <c:catAx>
        <c:axId val="-2118305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Threshold</a:t>
                </a:r>
                <a:r>
                  <a:rPr lang="en-US" baseline="0"/>
                  <a:t> (Rank)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731224"/>
        <c:crosses val="autoZero"/>
        <c:auto val="1"/>
        <c:lblAlgn val="ctr"/>
        <c:lblOffset val="100"/>
        <c:noMultiLvlLbl val="0"/>
      </c:catAx>
      <c:valAx>
        <c:axId val="2054731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Precision,</a:t>
                </a:r>
                <a:r>
                  <a:rPr lang="en-US" baseline="0"/>
                  <a:t> F1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305272"/>
        <c:crosses val="autoZero"/>
        <c:crossBetween val="between"/>
      </c:valAx>
      <c:valAx>
        <c:axId val="-211900698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Recommendations</a:t>
                </a:r>
                <a:r>
                  <a:rPr lang="en-US" baseline="0"/>
                  <a:t> per Song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222536"/>
        <c:crosses val="max"/>
        <c:crossBetween val="between"/>
      </c:valAx>
      <c:catAx>
        <c:axId val="-211722253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19006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109F-687C-2C41-9782-1A12E7426EA5}" type="datetimeFigureOut">
              <a:rPr lang="en-US" smtClean="0"/>
              <a:t>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D1D4F-7022-8442-A657-6630188B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9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79578-4FD7-1842-AABF-4BB87C500393}" type="datetimeFigureOut">
              <a:rPr lang="en-US" smtClean="0"/>
              <a:t>5/9/15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6FB72-CFB1-8145-A10F-36BFA787A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16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database keeps track</a:t>
            </a:r>
            <a:r>
              <a:rPr lang="en-US" baseline="0" dirty="0" smtClean="0"/>
              <a:t> of activities in the emergency room.</a:t>
            </a:r>
          </a:p>
          <a:p>
            <a:r>
              <a:rPr lang="en-US" baseline="0" dirty="0" smtClean="0"/>
              <a:t>It allows us the monitor…search…evaluate…</a:t>
            </a:r>
          </a:p>
          <a:p>
            <a:r>
              <a:rPr lang="en-US" baseline="0" dirty="0" smtClean="0"/>
              <a:t>In the next 5 minutes, I will walk you through 10 examples of business questions we can answer using this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03EE4-3F66-4262-ABE6-3303CFC893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database keeps track</a:t>
            </a:r>
            <a:r>
              <a:rPr lang="en-US" baseline="0" dirty="0" smtClean="0"/>
              <a:t> of activities in the emergency room.</a:t>
            </a:r>
          </a:p>
          <a:p>
            <a:r>
              <a:rPr lang="en-US" baseline="0" dirty="0" smtClean="0"/>
              <a:t>It allows us the monitor…search…evaluate…</a:t>
            </a:r>
          </a:p>
          <a:p>
            <a:r>
              <a:rPr lang="en-US" baseline="0" dirty="0" smtClean="0"/>
              <a:t>In the next 5 minutes, I will walk you through 10 examples of business questions we can answer using this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03EE4-3F66-4262-ABE6-3303CFC893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database keeps track</a:t>
            </a:r>
            <a:r>
              <a:rPr lang="en-US" baseline="0" dirty="0" smtClean="0"/>
              <a:t> of activities in the emergency room.</a:t>
            </a:r>
          </a:p>
          <a:p>
            <a:r>
              <a:rPr lang="en-US" baseline="0" dirty="0" smtClean="0"/>
              <a:t>It allows us the monitor…search…evaluate…</a:t>
            </a:r>
          </a:p>
          <a:p>
            <a:r>
              <a:rPr lang="en-US" baseline="0" dirty="0" smtClean="0"/>
              <a:t>In the next 5 minutes, I will walk you through 10 examples of business questions we can answer using this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03EE4-3F66-4262-ABE6-3303CFC893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database keeps track</a:t>
            </a:r>
            <a:r>
              <a:rPr lang="en-US" baseline="0" dirty="0" smtClean="0"/>
              <a:t> of activities in the emergency room.</a:t>
            </a:r>
          </a:p>
          <a:p>
            <a:r>
              <a:rPr lang="en-US" baseline="0" dirty="0" smtClean="0"/>
              <a:t>It allows us the monitor…search…evaluate…</a:t>
            </a:r>
          </a:p>
          <a:p>
            <a:r>
              <a:rPr lang="en-US" baseline="0" dirty="0" smtClean="0"/>
              <a:t>In the next 5 minutes, I will walk you through 10 examples of business questions we can answer using this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03EE4-3F66-4262-ABE6-3303CFC893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18A3DF5-F4AE-A145-B5E7-374C82FF4D06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E63B-BB3F-0642-A640-CE7B888BCA26}" type="datetime1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A6C1-EBFE-B749-BCFC-C61D91AD4214}" type="datetime1">
              <a:rPr lang="en-US" smtClean="0"/>
              <a:t>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794B-CA8F-6045-A105-DDA0D3214BE4}" type="datetime1">
              <a:rPr lang="en-US" smtClean="0"/>
              <a:t>5/9/15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DB7A3B9-8868-294C-A19C-E61B98A160AD}" type="datetime1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8FAC10E-8D58-2F48-A2A8-1E45BF171449}" type="datetime1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E5FF-82B0-3B4F-8687-AA0214DD1A78}" type="datetime1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7630CE-1FCC-404D-AD60-C3C57ABDB8D4}" type="datetime1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A151B7-0204-2244-8C43-94B6B5E542AA}" type="datetime1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2530237-EFB3-FF4D-8EA8-B3635CA21B5C}" type="datetime1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298-C4F7-0A46-BB51-B738F4A88E8C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5D30-56A8-D94D-B56A-2B59A83A87CB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1B46-81F5-3A4E-8A81-89E2388288BB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1B18-ACCF-D24B-A1DA-7B62C78F1E0E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6F29BA3-DEA5-7C4D-A549-0B027212D36E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8A86EF2-8D3B-3041-A340-F0652697FC1A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E07-B1BD-744C-B354-121A159BCE95}" type="datetime1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C3C7-2CA6-3F44-B70B-1C010AB470F5}" type="datetime1">
              <a:rPr lang="en-US" smtClean="0"/>
              <a:t>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2589-0F7F-274B-84A3-C7C0FD0B669B}" type="datetime1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3E75-CFAF-3F4D-8F18-5275AC9CA656}" type="datetime1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C02A10-237F-414B-9ECE-55C044D6AD02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times.com/2014/09/26/business/media/music-sales-drop-5-as-habits-shift-online.html?_r=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0444" y="4624668"/>
            <a:ext cx="4718756" cy="933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Analytical Survey of Song Recommendation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0444" y="5562599"/>
            <a:ext cx="4718756" cy="748553"/>
          </a:xfrm>
        </p:spPr>
        <p:txBody>
          <a:bodyPr/>
          <a:lstStyle/>
          <a:p>
            <a:r>
              <a:rPr lang="en-US" dirty="0" smtClean="0"/>
              <a:t>SEIS 734-01 Spring 2015</a:t>
            </a:r>
          </a:p>
          <a:p>
            <a:r>
              <a:rPr lang="en-US" dirty="0" smtClean="0"/>
              <a:t>Baker, Janzen, </a:t>
            </a:r>
            <a:r>
              <a:rPr lang="en-US" dirty="0" err="1" smtClean="0"/>
              <a:t>Moyo</a:t>
            </a:r>
            <a:r>
              <a:rPr lang="en-US" dirty="0" smtClean="0"/>
              <a:t>, Stevens, </a:t>
            </a:r>
            <a:r>
              <a:rPr lang="en-US" dirty="0" err="1" smtClean="0"/>
              <a:t>Waheed</a:t>
            </a:r>
            <a:endParaRPr lang="en-US" dirty="0"/>
          </a:p>
        </p:txBody>
      </p:sp>
      <p:pic>
        <p:nvPicPr>
          <p:cNvPr id="15" name="Picture 14" descr="imag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08" t="-1" r="26908" b="3037"/>
          <a:stretch/>
        </p:blipFill>
        <p:spPr>
          <a:xfrm>
            <a:off x="6050220" y="2377707"/>
            <a:ext cx="2807542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3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probabilities to classify and rank recommendations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alculate probabilities User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istened to song A &amp; D: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1100" dirty="0" smtClean="0"/>
              <a:t>P(Listened </a:t>
            </a:r>
            <a:r>
              <a:rPr lang="en-US" sz="1100" dirty="0"/>
              <a:t>to Both/Total User Just </a:t>
            </a:r>
            <a:r>
              <a:rPr lang="en-US" sz="1100" dirty="0" smtClean="0"/>
              <a:t>D) </a:t>
            </a:r>
            <a:r>
              <a:rPr lang="en-US" sz="1100" dirty="0"/>
              <a:t>= 1/2 = 50</a:t>
            </a:r>
            <a:r>
              <a:rPr lang="en-US" sz="1100" dirty="0" smtClean="0"/>
              <a:t>%</a:t>
            </a:r>
          </a:p>
          <a:p>
            <a:pPr>
              <a:spcBef>
                <a:spcPts val="0"/>
              </a:spcBef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100" dirty="0" smtClean="0"/>
              <a:t>P(Not listened) </a:t>
            </a:r>
            <a:r>
              <a:rPr lang="en-US" sz="1100" dirty="0"/>
              <a:t>= (Total Users – Both)/Total </a:t>
            </a:r>
            <a:r>
              <a:rPr lang="en-US" sz="1100" dirty="0" smtClean="0"/>
              <a:t>Users = </a:t>
            </a:r>
            <a:r>
              <a:rPr lang="en-US" sz="1100" dirty="0"/>
              <a:t>(3 -1)/3 = 66%</a:t>
            </a:r>
          </a:p>
          <a:p>
            <a:pPr>
              <a:spcBef>
                <a:spcPts val="0"/>
              </a:spcBef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100" b="1" dirty="0"/>
              <a:t>Adjusted Probability = 50%/(50%+66%) = 43.1</a:t>
            </a:r>
            <a:r>
              <a:rPr lang="en-US" sz="1100" b="1" dirty="0" smtClean="0"/>
              <a:t>%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b="1" dirty="0"/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b="1" dirty="0"/>
          </a:p>
          <a:p>
            <a:pPr>
              <a:spcBef>
                <a:spcPts val="0"/>
              </a:spcBef>
            </a:pPr>
            <a:r>
              <a:rPr lang="en-US" dirty="0" smtClean="0"/>
              <a:t>Algorithm assumptions: Songs with very few plays (&lt;10% of plays vs. driver) removed to prevent unrealistic recommendations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(NB)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67996"/>
              </p:ext>
            </p:extLst>
          </p:nvPr>
        </p:nvGraphicFramePr>
        <p:xfrm>
          <a:off x="5265486" y="2818987"/>
          <a:ext cx="3231700" cy="134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340"/>
                <a:gridCol w="646340"/>
                <a:gridCol w="646340"/>
                <a:gridCol w="646340"/>
                <a:gridCol w="646340"/>
              </a:tblGrid>
              <a:tr h="337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</a:tr>
              <a:tr h="337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37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37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13861" y="2511599"/>
            <a:ext cx="209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Play History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439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comparison of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973800"/>
              </p:ext>
            </p:extLst>
          </p:nvPr>
        </p:nvGraphicFramePr>
        <p:xfrm>
          <a:off x="292100" y="2714625"/>
          <a:ext cx="8575675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3" imgW="7924800" imgH="2298700" progId="Excel.Sheet.12">
                  <p:embed/>
                </p:oleObj>
              </mc:Choice>
              <mc:Fallback>
                <p:oleObj name="Worksheet" r:id="rId3" imgW="7924800" imgH="229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00" y="2714625"/>
                        <a:ext cx="8575675" cy="2487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9230" y="1850880"/>
            <a:ext cx="41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Driver Song: U2 – Endless Deep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1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Methodology and Quality Assessment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774" y="1430105"/>
            <a:ext cx="4521463" cy="429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9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Split the Taste Profile Subset into two datasets:</a:t>
            </a:r>
          </a:p>
          <a:p>
            <a:pPr lvl="1"/>
            <a:r>
              <a:rPr lang="en-US" dirty="0" smtClean="0"/>
              <a:t>Training dataset containing transactions for ~1 million users </a:t>
            </a:r>
          </a:p>
          <a:p>
            <a:pPr lvl="1"/>
            <a:r>
              <a:rPr lang="en-US" dirty="0" smtClean="0"/>
              <a:t>Test dataset containing transactions for 1 thousand users</a:t>
            </a:r>
          </a:p>
          <a:p>
            <a:pPr lvl="1"/>
            <a:endParaRPr lang="en-US" dirty="0"/>
          </a:p>
          <a:p>
            <a:r>
              <a:rPr lang="en-US" dirty="0" smtClean="0"/>
              <a:t>Generate predictions using each algorithm for each user in the testing dataset</a:t>
            </a:r>
          </a:p>
          <a:p>
            <a:pPr lvl="1"/>
            <a:endParaRPr lang="en-US" dirty="0"/>
          </a:p>
          <a:p>
            <a:r>
              <a:rPr lang="en-US" dirty="0" smtClean="0"/>
              <a:t>Tested predictions:</a:t>
            </a:r>
          </a:p>
          <a:p>
            <a:pPr lvl="1"/>
            <a:r>
              <a:rPr lang="en-US" dirty="0" smtClean="0"/>
              <a:t>Split Test Dataset into Driver Set and Target Set</a:t>
            </a:r>
          </a:p>
          <a:p>
            <a:pPr lvl="1"/>
            <a:r>
              <a:rPr lang="en-US" dirty="0" smtClean="0"/>
              <a:t>Determined how well our Driver Set could predict our Target Set</a:t>
            </a:r>
          </a:p>
          <a:p>
            <a:pPr lvl="1"/>
            <a:r>
              <a:rPr lang="en-US" dirty="0" smtClean="0"/>
              <a:t>Created confusion matrices at varying thresholds to quantify algorithm comparison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4165" y="4513813"/>
            <a:ext cx="4316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Collaborative Filtering exhibits a relatively gradual decline in precision as the threshold is made less stringent across the test range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496310"/>
              </p:ext>
            </p:extLst>
          </p:nvPr>
        </p:nvGraphicFramePr>
        <p:xfrm>
          <a:off x="83555" y="1461489"/>
          <a:ext cx="4436746" cy="2908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005112"/>
              </p:ext>
            </p:extLst>
          </p:nvPr>
        </p:nvGraphicFramePr>
        <p:xfrm>
          <a:off x="4725667" y="834806"/>
          <a:ext cx="4134171" cy="2908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487380"/>
              </p:ext>
            </p:extLst>
          </p:nvPr>
        </p:nvGraphicFramePr>
        <p:xfrm>
          <a:off x="4725666" y="3877077"/>
          <a:ext cx="4134171" cy="262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083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sz="1800" b="1" dirty="0"/>
              <a:t>Business Imperatives:</a:t>
            </a:r>
          </a:p>
          <a:p>
            <a:pPr marL="514350" indent="-285750">
              <a:spcBef>
                <a:spcPts val="0"/>
              </a:spcBef>
              <a:buFont typeface="Wingdings" charset="2"/>
              <a:buChar char="§"/>
            </a:pPr>
            <a:r>
              <a:rPr lang="en-US" sz="1400" dirty="0"/>
              <a:t>Keep user engaged by providing relevant recommendations → </a:t>
            </a:r>
            <a:r>
              <a:rPr lang="en-US" sz="1400" b="1" dirty="0"/>
              <a:t>PRECISION </a:t>
            </a:r>
          </a:p>
          <a:p>
            <a:pPr marL="514350" indent="-285750">
              <a:spcBef>
                <a:spcPts val="0"/>
              </a:spcBef>
              <a:buFont typeface="Wingdings" charset="2"/>
              <a:buChar char="§"/>
            </a:pPr>
            <a:r>
              <a:rPr lang="en-US" sz="1600" dirty="0"/>
              <a:t>Prov</a:t>
            </a:r>
            <a:r>
              <a:rPr lang="en-US" sz="1400" dirty="0"/>
              <a:t>ide a reasonable number of recommendations to give user options</a:t>
            </a:r>
          </a:p>
          <a:p>
            <a:pPr marL="742950" indent="-285750">
              <a:spcBef>
                <a:spcPts val="200"/>
              </a:spcBef>
              <a:buFont typeface="Wingdings" charset="2"/>
              <a:buChar char="§"/>
            </a:pPr>
            <a:r>
              <a:rPr lang="en-US" sz="1200" dirty="0"/>
              <a:t>Use metric directly impactful to actual business application → </a:t>
            </a:r>
            <a:r>
              <a:rPr lang="en-US" sz="1200" b="1" dirty="0"/>
              <a:t>AVERAGE RECOMMENDATIONS PER </a:t>
            </a:r>
            <a:r>
              <a:rPr lang="en-US" sz="1200" b="1" dirty="0" smtClean="0"/>
              <a:t>SONG</a:t>
            </a:r>
          </a:p>
          <a:p>
            <a:pPr marL="742950" indent="-285750">
              <a:spcBef>
                <a:spcPts val="200"/>
              </a:spcBef>
              <a:buFont typeface="Wingdings" charset="2"/>
              <a:buChar char="§"/>
            </a:pPr>
            <a:r>
              <a:rPr lang="en-US" sz="1200" dirty="0" smtClean="0"/>
              <a:t>Strike a balance between the two measures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338847"/>
              </p:ext>
            </p:extLst>
          </p:nvPr>
        </p:nvGraphicFramePr>
        <p:xfrm>
          <a:off x="1420153" y="3450933"/>
          <a:ext cx="5924291" cy="3283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604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1080" y="1934015"/>
            <a:ext cx="44645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Collaborative Filtering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Exhibiting a gradual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decline in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 in the test data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Possibly scalable based on the particular requirements of application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465" y="4584668"/>
            <a:ext cx="43400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Association Rules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Higher precision for fewer recommendations but exhibiting a sharper decline.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Seemingly better suited to formats where fewer recommendations are passable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861673"/>
              </p:ext>
            </p:extLst>
          </p:nvPr>
        </p:nvGraphicFramePr>
        <p:xfrm>
          <a:off x="158200" y="1415704"/>
          <a:ext cx="4278268" cy="3127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122889"/>
              </p:ext>
            </p:extLst>
          </p:nvPr>
        </p:nvGraphicFramePr>
        <p:xfrm>
          <a:off x="4436469" y="3409155"/>
          <a:ext cx="4629118" cy="2983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146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 and lessons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775" y="1710128"/>
            <a:ext cx="4625271" cy="314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4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Precision not favorable at comparable level of recommendations</a:t>
            </a:r>
          </a:p>
          <a:p>
            <a:pPr lvl="1"/>
            <a:r>
              <a:rPr lang="en-US" dirty="0"/>
              <a:t>Dead-</a:t>
            </a:r>
            <a:r>
              <a:rPr lang="en-US" dirty="0" smtClean="0"/>
              <a:t>zones</a:t>
            </a:r>
          </a:p>
          <a:p>
            <a:r>
              <a:rPr lang="en-US" dirty="0"/>
              <a:t>Collaborative Filtering </a:t>
            </a:r>
            <a:endParaRPr lang="en-US" dirty="0" smtClean="0"/>
          </a:p>
          <a:p>
            <a:pPr lvl="1"/>
            <a:r>
              <a:rPr lang="en-US" dirty="0" smtClean="0"/>
              <a:t>Sustained </a:t>
            </a:r>
            <a:r>
              <a:rPr lang="en-US" dirty="0"/>
              <a:t>precision</a:t>
            </a:r>
          </a:p>
          <a:p>
            <a:pPr lvl="1"/>
            <a:r>
              <a:rPr lang="en-US" dirty="0"/>
              <a:t>Scales well for larger datasets</a:t>
            </a:r>
          </a:p>
          <a:p>
            <a:pPr lvl="1"/>
            <a:r>
              <a:rPr lang="en-US" dirty="0"/>
              <a:t>Inexpensive computationally</a:t>
            </a:r>
          </a:p>
          <a:p>
            <a:pPr lvl="1"/>
            <a:endParaRPr lang="en-US" dirty="0"/>
          </a:p>
          <a:p>
            <a:r>
              <a:rPr lang="en-US" dirty="0" smtClean="0"/>
              <a:t>Association Rules </a:t>
            </a:r>
            <a:r>
              <a:rPr lang="en-US" dirty="0"/>
              <a:t>( </a:t>
            </a:r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en-US" dirty="0">
                <a:sym typeface="Zapf Dingbats"/>
              </a:rPr>
              <a:t> </a:t>
            </a:r>
            <a:r>
              <a:rPr lang="en-US" dirty="0"/>
              <a:t>Our Recommendation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Highest attained precision but sharper decline with increase in recall</a:t>
            </a:r>
          </a:p>
          <a:p>
            <a:pPr lvl="1"/>
            <a:r>
              <a:rPr lang="en-US" dirty="0" smtClean="0"/>
              <a:t>Dead-zone of average recommendations per song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1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prepared to iterate through the entire process rather than just within </a:t>
            </a:r>
            <a:r>
              <a:rPr lang="en-US" dirty="0" smtClean="0"/>
              <a:t>components</a:t>
            </a:r>
          </a:p>
          <a:p>
            <a:endParaRPr lang="en-US" dirty="0"/>
          </a:p>
          <a:p>
            <a:pPr lvl="1"/>
            <a:r>
              <a:rPr lang="en-US" dirty="0"/>
              <a:t>Development, implementation and testing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High volume of short life-cycle </a:t>
            </a:r>
            <a:r>
              <a:rPr lang="en-US" dirty="0" smtClean="0"/>
              <a:t>code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Establish clear methodology—plan multiple </a:t>
            </a:r>
            <a:r>
              <a:rPr lang="en-US" dirty="0" smtClean="0"/>
              <a:t>iterations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Experimentation necessary to discover interesting trends and patterns</a:t>
            </a:r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project overview and goals</a:t>
            </a:r>
          </a:p>
          <a:p>
            <a:r>
              <a:rPr lang="en-US" dirty="0" smtClean="0"/>
              <a:t>Show Million Song Dataset </a:t>
            </a:r>
          </a:p>
          <a:p>
            <a:r>
              <a:rPr lang="en-US" dirty="0" smtClean="0"/>
              <a:t>Describe data mining algorithm implementation</a:t>
            </a:r>
          </a:p>
          <a:p>
            <a:pPr lvl="1"/>
            <a:r>
              <a:rPr lang="en-US" dirty="0" smtClean="0"/>
              <a:t>Association Rules</a:t>
            </a:r>
          </a:p>
          <a:p>
            <a:pPr lvl="1"/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Naïve Bayes</a:t>
            </a:r>
          </a:p>
          <a:p>
            <a:r>
              <a:rPr lang="en-US" dirty="0" smtClean="0"/>
              <a:t>Address testing methodology and quality</a:t>
            </a:r>
          </a:p>
          <a:p>
            <a:r>
              <a:rPr lang="en-US" dirty="0" smtClean="0"/>
              <a:t>Provide recommendation 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3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pic>
        <p:nvPicPr>
          <p:cNvPr id="7" name="Picture Placeholder 6" descr="qanda.jpg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" b="463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3" indent="0">
              <a:spcBef>
                <a:spcPts val="2000"/>
              </a:spcBef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242888"/>
            <a:ext cx="554037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Placeholder 8" descr="images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" b="4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918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Sisario</a:t>
            </a:r>
            <a:r>
              <a:rPr lang="en-US" dirty="0"/>
              <a:t>, B. (2014, September 25). U.S. Music Sales Drop 5%, as Habits Shift Online. Retrieved May 2, 2015, from </a:t>
            </a:r>
            <a:r>
              <a:rPr lang="en-US" dirty="0">
                <a:hlinkClick r:id="rId2"/>
              </a:rPr>
              <a:t>http://www.nytimes.com/2014/09/26/business/media/music-sales-drop-5-as-habits-shift-online.html?_r=</a:t>
            </a:r>
            <a:r>
              <a:rPr lang="en-US" dirty="0" smtClean="0">
                <a:hlinkClick r:id="rId2"/>
              </a:rPr>
              <a:t>0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Kaufman, Jaime C., "A Hybrid Approach to Music Recommendation: </a:t>
            </a:r>
            <a:r>
              <a:rPr lang="en-US" dirty="0" smtClean="0"/>
              <a:t>Exploiting </a:t>
            </a:r>
            <a:r>
              <a:rPr lang="en-US" dirty="0"/>
              <a:t>Collaborative Music Tags and Acoustic Features" (2014). </a:t>
            </a:r>
            <a:r>
              <a:rPr lang="en-US" i="1" dirty="0"/>
              <a:t>UNF Theses and Dissertations.</a:t>
            </a:r>
            <a:r>
              <a:rPr lang="en-US" dirty="0"/>
              <a:t> Paper 540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Thierry </a:t>
            </a:r>
            <a:r>
              <a:rPr lang="en-US" dirty="0" err="1"/>
              <a:t>Bertin-Mahieux</a:t>
            </a:r>
            <a:r>
              <a:rPr lang="en-US" dirty="0"/>
              <a:t>, Daniel P.W. Ellis, Brian Whitman, and Paul </a:t>
            </a:r>
            <a:r>
              <a:rPr lang="en-US" dirty="0" err="1"/>
              <a:t>Lamere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Million Song Dataset. In Proceedings of the 12th International </a:t>
            </a:r>
            <a:r>
              <a:rPr lang="en-US" dirty="0" smtClean="0"/>
              <a:t>Society for </a:t>
            </a:r>
            <a:r>
              <a:rPr lang="en-US" dirty="0"/>
              <a:t>Music Information Retrieval Conference (ISMIR 2011), 2011.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8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Millions of people buy and listen to songs on the Internet every year</a:t>
            </a:r>
            <a:r>
              <a:rPr lang="en-US" baseline="30000" dirty="0"/>
              <a:t> 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Music providers try to engage customers by recommending new songs to them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Increased engagement -&gt; song purchases = increased revenue</a:t>
            </a:r>
          </a:p>
          <a:p>
            <a:r>
              <a:rPr lang="en-US" dirty="0" smtClean="0"/>
              <a:t>Challenge: What is the best algorithm to recommend new songs to music listeners?</a:t>
            </a:r>
          </a:p>
          <a:p>
            <a:r>
              <a:rPr lang="en-US" dirty="0" smtClean="0"/>
              <a:t>Solution: Analyze three common data mining algorithms to determine the best fit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Million Song 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530" y="2410174"/>
            <a:ext cx="4678470" cy="226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8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Million Song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Million popular songs curated by </a:t>
            </a:r>
            <a:r>
              <a:rPr lang="en-US" dirty="0" err="1" smtClean="0"/>
              <a:t>LabROSA</a:t>
            </a:r>
            <a:r>
              <a:rPr lang="en-US" dirty="0" smtClean="0"/>
              <a:t> (Columbia University)</a:t>
            </a:r>
            <a:r>
              <a:rPr lang="en-US" baseline="30000" dirty="0"/>
              <a:t>3</a:t>
            </a:r>
            <a:endParaRPr lang="en-US" dirty="0" smtClean="0"/>
          </a:p>
          <a:p>
            <a:r>
              <a:rPr lang="en-US" dirty="0" smtClean="0"/>
              <a:t>Taste Profile Subset: Real song listening transactions provided by The Echo Nest</a:t>
            </a:r>
          </a:p>
          <a:p>
            <a:pPr lvl="1"/>
            <a:r>
              <a:rPr lang="en-US" dirty="0" smtClean="0"/>
              <a:t>Over 48 million transactions</a:t>
            </a:r>
          </a:p>
          <a:p>
            <a:pPr lvl="1"/>
            <a:r>
              <a:rPr lang="en-US" dirty="0" smtClean="0"/>
              <a:t>Over 1 million unique listeners</a:t>
            </a:r>
          </a:p>
          <a:p>
            <a:pPr lvl="1"/>
            <a:r>
              <a:rPr lang="en-US" dirty="0" smtClean="0"/>
              <a:t>380,000 distinct songs</a:t>
            </a:r>
          </a:p>
          <a:p>
            <a:r>
              <a:rPr lang="en-US" dirty="0" smtClean="0"/>
              <a:t>Every user listened to at least 10 songs (</a:t>
            </a:r>
            <a:r>
              <a:rPr lang="en-US" dirty="0" err="1" smtClean="0"/>
              <a:t>avg</a:t>
            </a:r>
            <a:r>
              <a:rPr lang="en-US" dirty="0" smtClean="0"/>
              <a:t> = 48 &amp; max = 9,600!)</a:t>
            </a:r>
          </a:p>
          <a:p>
            <a:r>
              <a:rPr lang="en-US" dirty="0" smtClean="0"/>
              <a:t>Most listened to song? Katy Perry, Firework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55" y="484094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8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3" y="484094"/>
            <a:ext cx="7556313" cy="1116106"/>
          </a:xfrm>
        </p:spPr>
        <p:txBody>
          <a:bodyPr/>
          <a:lstStyle/>
          <a:p>
            <a:r>
              <a:rPr lang="en-US" dirty="0" smtClean="0"/>
              <a:t>Taste Profile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556313" cy="4144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99" y="2977803"/>
            <a:ext cx="6362700" cy="3086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7527" y="1982515"/>
            <a:ext cx="228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Anonymous User 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55938" y="1970063"/>
            <a:ext cx="101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Song 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9965" y="1948934"/>
            <a:ext cx="9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Plays</a:t>
            </a:r>
            <a:endParaRPr lang="en-US" dirty="0"/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2414752" y="2390018"/>
            <a:ext cx="586851" cy="51050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2"/>
          </p:cNvCxnSpPr>
          <p:nvPr/>
        </p:nvCxnSpPr>
        <p:spPr>
          <a:xfrm rot="16200000" flipH="1">
            <a:off x="5570431" y="2632068"/>
            <a:ext cx="599303" cy="1395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2"/>
          </p:cNvCxnSpPr>
          <p:nvPr/>
        </p:nvCxnSpPr>
        <p:spPr>
          <a:xfrm rot="5400000">
            <a:off x="7178821" y="2622736"/>
            <a:ext cx="620432" cy="1149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298807" y="4258625"/>
            <a:ext cx="15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644991" y="2977803"/>
            <a:ext cx="547862" cy="31254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1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003" y="1538556"/>
            <a:ext cx="5080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4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 (AR)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Market-basket analysis of song play transactions</a:t>
            </a:r>
          </a:p>
          <a:p>
            <a:r>
              <a:rPr lang="en-US" dirty="0" smtClean="0"/>
              <a:t>Used HANA to generate 2-itemset ARs </a:t>
            </a:r>
          </a:p>
          <a:p>
            <a:pPr lvl="1"/>
            <a:r>
              <a:rPr lang="en-US" dirty="0" smtClean="0"/>
              <a:t>Combined set of ARs for a song </a:t>
            </a:r>
          </a:p>
          <a:p>
            <a:pPr marL="228600" lvl="1" indent="0">
              <a:lnSpc>
                <a:spcPct val="70000"/>
              </a:lnSpc>
              <a:buNone/>
            </a:pPr>
            <a:r>
              <a:rPr lang="en-US" dirty="0" smtClean="0"/>
              <a:t>determines predictions ranked by </a:t>
            </a:r>
          </a:p>
          <a:p>
            <a:pPr marL="228600" lvl="1" indent="0">
              <a:lnSpc>
                <a:spcPct val="70000"/>
              </a:lnSpc>
              <a:buNone/>
            </a:pPr>
            <a:r>
              <a:rPr lang="en-US" dirty="0" smtClean="0"/>
              <a:t>confidence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Expensive due to the number of frequent items</a:t>
            </a:r>
          </a:p>
          <a:p>
            <a:pPr lvl="1"/>
            <a:r>
              <a:rPr lang="en-US" dirty="0" smtClean="0"/>
              <a:t>Generating </a:t>
            </a:r>
            <a:r>
              <a:rPr lang="en-US" dirty="0" err="1" smtClean="0"/>
              <a:t>itemsets</a:t>
            </a:r>
            <a:r>
              <a:rPr lang="en-US" dirty="0" smtClean="0"/>
              <a:t> &gt; 3 on HANA led to</a:t>
            </a:r>
          </a:p>
          <a:p>
            <a:pPr marL="228600" lvl="1" indent="0">
              <a:lnSpc>
                <a:spcPct val="70000"/>
              </a:lnSpc>
              <a:buNone/>
            </a:pPr>
            <a:r>
              <a:rPr lang="en-US" dirty="0" smtClean="0"/>
              <a:t> out-of-memory errors</a:t>
            </a:r>
          </a:p>
          <a:p>
            <a:pPr lvl="1"/>
            <a:endParaRPr lang="en-US" dirty="0"/>
          </a:p>
          <a:p>
            <a:r>
              <a:rPr lang="en-US" dirty="0" smtClean="0"/>
              <a:t>Algorithm assumptions:</a:t>
            </a:r>
          </a:p>
          <a:p>
            <a:pPr lvl="1"/>
            <a:r>
              <a:rPr lang="en-US" dirty="0" smtClean="0"/>
              <a:t>Max Item Set = 2</a:t>
            </a:r>
          </a:p>
          <a:p>
            <a:pPr lvl="1"/>
            <a:r>
              <a:rPr lang="en-US" dirty="0" smtClean="0"/>
              <a:t>Minimum Support = 0.00001  (~ 10 users played song)</a:t>
            </a:r>
          </a:p>
          <a:p>
            <a:pPr lvl="1"/>
            <a:r>
              <a:rPr lang="en-US" dirty="0" smtClean="0"/>
              <a:t>Minimum Confidence = 0.20</a:t>
            </a:r>
          </a:p>
          <a:p>
            <a:r>
              <a:rPr lang="en-US" dirty="0" smtClean="0"/>
              <a:t>Generated ~1,500,000 rules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14619"/>
              </p:ext>
            </p:extLst>
          </p:nvPr>
        </p:nvGraphicFramePr>
        <p:xfrm>
          <a:off x="5265704" y="2477862"/>
          <a:ext cx="3594134" cy="1672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67"/>
                <a:gridCol w="1797067"/>
              </a:tblGrid>
              <a:tr h="4842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Confidence</a:t>
                      </a:r>
                      <a:endParaRPr lang="en-US" sz="1200" dirty="0"/>
                    </a:p>
                  </a:txBody>
                  <a:tcPr/>
                </a:tc>
              </a:tr>
              <a:tr h="27672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SOXKSAJ12A8C14588D =&gt; SOGDNKT12A8C1447DA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0.4663072776280323</a:t>
                      </a:r>
                      <a:endParaRPr lang="en-US" sz="1200" dirty="0"/>
                    </a:p>
                  </a:txBody>
                  <a:tcPr/>
                </a:tc>
              </a:tr>
              <a:tr h="27672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SOZZWDF12A8C14144C</a:t>
                      </a:r>
                      <a:r>
                        <a:rPr lang="en-US" sz="1000" baseline="0" dirty="0" smtClean="0"/>
                        <a:t> =&gt; SOKPDCL12A8C13B5E7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0.6455223880597015</a:t>
                      </a:r>
                      <a:endParaRPr lang="en-US" sz="1200" dirty="0"/>
                    </a:p>
                  </a:txBody>
                  <a:tcPr/>
                </a:tc>
              </a:tr>
              <a:tr h="27672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SOFLQTC12A67021CCA</a:t>
                      </a:r>
                      <a:r>
                        <a:rPr lang="en-US" sz="1000" baseline="0" dirty="0" smtClean="0"/>
                        <a:t> =&gt; SOCHRFO12AF729B18C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0.4196891191709845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4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(CF)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Crowd based recommender algorithm which aggregates users’ song selections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A </a:t>
            </a:r>
            <a:r>
              <a:rPr lang="en-US" dirty="0"/>
              <a:t>New User listens to Song D, and we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need </a:t>
            </a:r>
            <a:r>
              <a:rPr lang="en-US" dirty="0"/>
              <a:t>to recommend songs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1200" dirty="0"/>
              <a:t>Find </a:t>
            </a:r>
            <a:r>
              <a:rPr lang="en-US" sz="1200" dirty="0" smtClean="0"/>
              <a:t>song </a:t>
            </a:r>
            <a:r>
              <a:rPr lang="en-US" sz="1200" dirty="0"/>
              <a:t>D in </a:t>
            </a:r>
            <a:r>
              <a:rPr lang="en-US" sz="1200" dirty="0" smtClean="0"/>
              <a:t>matrix </a:t>
            </a:r>
            <a:r>
              <a:rPr lang="en-US" sz="1200" dirty="0"/>
              <a:t>and </a:t>
            </a:r>
            <a:r>
              <a:rPr lang="en-US" sz="1200" dirty="0" smtClean="0"/>
              <a:t>users </a:t>
            </a:r>
            <a:r>
              <a:rPr lang="en-US" sz="1200" dirty="0"/>
              <a:t>who listened to </a:t>
            </a:r>
            <a:r>
              <a:rPr lang="en-US" sz="1200" dirty="0" smtClean="0"/>
              <a:t>it: U{2, 3}</a:t>
            </a: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 smtClean="0"/>
          </a:p>
          <a:p>
            <a:pPr>
              <a:spcBef>
                <a:spcPts val="0"/>
              </a:spcBef>
            </a:pPr>
            <a:r>
              <a:rPr lang="en-US" sz="1200" dirty="0" smtClean="0"/>
              <a:t>Identify </a:t>
            </a:r>
            <a:r>
              <a:rPr lang="en-US" sz="1200" dirty="0"/>
              <a:t>other songs </a:t>
            </a:r>
            <a:r>
              <a:rPr lang="en-US" sz="1200" dirty="0" smtClean="0"/>
              <a:t>users (U) listened to and rank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Result</a:t>
            </a:r>
            <a:r>
              <a:rPr lang="en-US" dirty="0"/>
              <a:t>: 1</a:t>
            </a:r>
            <a:r>
              <a:rPr lang="en-US" baseline="30000" dirty="0"/>
              <a:t>st</a:t>
            </a:r>
            <a:r>
              <a:rPr lang="en-US" dirty="0"/>
              <a:t> Song Recommended B,  </a:t>
            </a:r>
            <a:r>
              <a:rPr lang="en-US" dirty="0" smtClean="0"/>
              <a:t>2</a:t>
            </a:r>
            <a:r>
              <a:rPr lang="en-US" baseline="30000" dirty="0" smtClean="0"/>
              <a:t>nd </a:t>
            </a:r>
            <a:r>
              <a:rPr lang="en-US" dirty="0" smtClean="0"/>
              <a:t> </a:t>
            </a:r>
            <a:r>
              <a:rPr lang="en-US" dirty="0"/>
              <a:t>is A, with none for 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52392"/>
              </p:ext>
            </p:extLst>
          </p:nvPr>
        </p:nvGraphicFramePr>
        <p:xfrm>
          <a:off x="5265484" y="4160553"/>
          <a:ext cx="3231699" cy="115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33"/>
                <a:gridCol w="1077233"/>
                <a:gridCol w="1077233"/>
              </a:tblGrid>
              <a:tr h="535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Recommend</a:t>
                      </a:r>
                      <a:r>
                        <a:rPr lang="en-US" sz="1100" baseline="0" dirty="0" smtClean="0"/>
                        <a:t> Song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Count of 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Rank</a:t>
                      </a:r>
                      <a:endParaRPr lang="en-US" sz="1200" dirty="0"/>
                    </a:p>
                  </a:txBody>
                  <a:tcPr/>
                </a:tc>
              </a:tr>
              <a:tr h="3103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103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50140"/>
              </p:ext>
            </p:extLst>
          </p:nvPr>
        </p:nvGraphicFramePr>
        <p:xfrm>
          <a:off x="5265486" y="2550552"/>
          <a:ext cx="3231700" cy="134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340"/>
                <a:gridCol w="646340"/>
                <a:gridCol w="646340"/>
                <a:gridCol w="646340"/>
                <a:gridCol w="646340"/>
              </a:tblGrid>
              <a:tr h="337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</a:tr>
              <a:tr h="337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37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37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66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11849</TotalTime>
  <Words>1250</Words>
  <Application>Microsoft Macintosh PowerPoint</Application>
  <PresentationFormat>On-screen Show (4:3)</PresentationFormat>
  <Paragraphs>265</Paragraphs>
  <Slides>21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Advantage</vt:lpstr>
      <vt:lpstr>Worksheet</vt:lpstr>
      <vt:lpstr>An Analytical Survey of Song Recommendation Methods</vt:lpstr>
      <vt:lpstr>Schedule</vt:lpstr>
      <vt:lpstr>Overview</vt:lpstr>
      <vt:lpstr>Million Song Dataset</vt:lpstr>
      <vt:lpstr>Million Song Dataset</vt:lpstr>
      <vt:lpstr>Taste Profile Subset</vt:lpstr>
      <vt:lpstr>Data Mining Algorithms</vt:lpstr>
      <vt:lpstr>Association Rules (AR)</vt:lpstr>
      <vt:lpstr>Collaborative Filtering (CF)</vt:lpstr>
      <vt:lpstr>Naïve Bayes (NB)</vt:lpstr>
      <vt:lpstr>Quick comparison of models</vt:lpstr>
      <vt:lpstr>Testing Methodology and Quality Assessment</vt:lpstr>
      <vt:lpstr>Testing Methodology</vt:lpstr>
      <vt:lpstr>Testing Results</vt:lpstr>
      <vt:lpstr>Testing Results</vt:lpstr>
      <vt:lpstr>Testing Results</vt:lpstr>
      <vt:lpstr>Recommendation and lessons learned</vt:lpstr>
      <vt:lpstr>Recommendations</vt:lpstr>
      <vt:lpstr>Lessons learned</vt:lpstr>
      <vt:lpstr>Questions &amp; Answers</vt:lpstr>
      <vt:lpstr>Citations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Emergency Room Data Model</dc:title>
  <dc:creator>Jason Baker</dc:creator>
  <cp:lastModifiedBy>Jason Baker</cp:lastModifiedBy>
  <cp:revision>82</cp:revision>
  <cp:lastPrinted>2015-05-06T18:16:27Z</cp:lastPrinted>
  <dcterms:created xsi:type="dcterms:W3CDTF">2013-11-28T18:45:34Z</dcterms:created>
  <dcterms:modified xsi:type="dcterms:W3CDTF">2015-05-10T02:16:26Z</dcterms:modified>
</cp:coreProperties>
</file>