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7"/>
    <p:restoredTop sz="94719"/>
  </p:normalViewPr>
  <p:slideViewPr>
    <p:cSldViewPr snapToGrid="0">
      <p:cViewPr>
        <p:scale>
          <a:sx n="140" d="100"/>
          <a:sy n="140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ABB0F-2779-4548-ACF4-0D34C100E67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B09792-740B-4F75-BE94-2267BBC0D57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Visualize Data and Interactions</a:t>
          </a:r>
        </a:p>
      </dgm:t>
    </dgm:pt>
    <dgm:pt modelId="{78099CBB-8EFD-463F-AC82-C23D8184CEA3}" type="parTrans" cxnId="{F2C70DE8-BCEF-4236-9959-92BD690C40D4}">
      <dgm:prSet/>
      <dgm:spPr/>
      <dgm:t>
        <a:bodyPr/>
        <a:lstStyle/>
        <a:p>
          <a:endParaRPr lang="en-US"/>
        </a:p>
      </dgm:t>
    </dgm:pt>
    <dgm:pt modelId="{522E2EAD-8461-417E-BCB3-08C60E24A902}" type="sibTrans" cxnId="{F2C70DE8-BCEF-4236-9959-92BD690C40D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D00BB4B-7AC3-4AF3-8B50-F1A8D0D5BDE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Statistical Analysis</a:t>
          </a:r>
        </a:p>
      </dgm:t>
    </dgm:pt>
    <dgm:pt modelId="{DF5DAF89-F361-40C5-99BC-B9721C75DDEC}" type="parTrans" cxnId="{F893C9B3-267A-4E13-986D-540F00558E48}">
      <dgm:prSet/>
      <dgm:spPr/>
      <dgm:t>
        <a:bodyPr/>
        <a:lstStyle/>
        <a:p>
          <a:endParaRPr lang="en-US"/>
        </a:p>
      </dgm:t>
    </dgm:pt>
    <dgm:pt modelId="{973A572F-CC4C-4B7B-9F67-BFFD4EF62F56}" type="sibTrans" cxnId="{F893C9B3-267A-4E13-986D-540F00558E4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580D901-4E85-419C-AB2D-C3783D47DC8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Preprocess Data</a:t>
          </a:r>
        </a:p>
      </dgm:t>
    </dgm:pt>
    <dgm:pt modelId="{81A71F1C-27D2-46B7-B9EC-999E8DA0DB42}" type="parTrans" cxnId="{22651CF8-AD95-4215-B607-21C8F0535566}">
      <dgm:prSet/>
      <dgm:spPr/>
      <dgm:t>
        <a:bodyPr/>
        <a:lstStyle/>
        <a:p>
          <a:endParaRPr lang="en-US"/>
        </a:p>
      </dgm:t>
    </dgm:pt>
    <dgm:pt modelId="{B164A650-5442-42A3-8A4B-21949E9AB1D5}" type="sibTrans" cxnId="{22651CF8-AD95-4215-B607-21C8F053556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5C0D668-015C-41EB-AE16-0730D49176A0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Train, Test, and Compare Models</a:t>
          </a:r>
        </a:p>
      </dgm:t>
    </dgm:pt>
    <dgm:pt modelId="{C886E7F2-EEAE-49F8-802D-6DE366AC6A18}" type="parTrans" cxnId="{17E0D5C4-020E-4FFB-B4D7-173943CB2DD8}">
      <dgm:prSet/>
      <dgm:spPr/>
      <dgm:t>
        <a:bodyPr/>
        <a:lstStyle/>
        <a:p>
          <a:endParaRPr lang="en-US"/>
        </a:p>
      </dgm:t>
    </dgm:pt>
    <dgm:pt modelId="{62B31637-8E1A-4AB5-BA08-4817AE300218}" type="sibTrans" cxnId="{17E0D5C4-020E-4FFB-B4D7-173943CB2DD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464C406-EE0F-465A-AAE7-071D3B36BDD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Summarize Findings</a:t>
          </a:r>
        </a:p>
      </dgm:t>
    </dgm:pt>
    <dgm:pt modelId="{37A30367-07A3-4349-9421-9B6ED4CC7CA5}" type="parTrans" cxnId="{BFA8AB98-87BC-4BDD-86A2-97213EF40A83}">
      <dgm:prSet/>
      <dgm:spPr/>
      <dgm:t>
        <a:bodyPr/>
        <a:lstStyle/>
        <a:p>
          <a:endParaRPr lang="en-US"/>
        </a:p>
      </dgm:t>
    </dgm:pt>
    <dgm:pt modelId="{D6AEDFF8-0CDF-4EE9-8028-41A1543A211F}" type="sibTrans" cxnId="{BFA8AB98-87BC-4BDD-86A2-97213EF40A8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17A3951-0FED-CD44-8EF9-60F88099CB30}" type="pres">
      <dgm:prSet presAssocID="{896ABB0F-2779-4548-ACF4-0D34C100E674}" presName="Name0" presStyleCnt="0">
        <dgm:presLayoutVars>
          <dgm:animLvl val="lvl"/>
          <dgm:resizeHandles val="exact"/>
        </dgm:presLayoutVars>
      </dgm:prSet>
      <dgm:spPr/>
    </dgm:pt>
    <dgm:pt modelId="{25F0AC80-D8B6-F64E-AFA3-FB6E452C22DC}" type="pres">
      <dgm:prSet presAssocID="{01B09792-740B-4F75-BE94-2267BBC0D570}" presName="compositeNode" presStyleCnt="0">
        <dgm:presLayoutVars>
          <dgm:bulletEnabled val="1"/>
        </dgm:presLayoutVars>
      </dgm:prSet>
      <dgm:spPr/>
    </dgm:pt>
    <dgm:pt modelId="{E87025E4-26F6-B14C-BEDA-CFB23E2794D5}" type="pres">
      <dgm:prSet presAssocID="{01B09792-740B-4F75-BE94-2267BBC0D570}" presName="bgRect" presStyleLbl="alignNode1" presStyleIdx="0" presStyleCnt="5"/>
      <dgm:spPr/>
    </dgm:pt>
    <dgm:pt modelId="{AC5ADB7A-26B4-7945-B0F9-A0D8D9A34705}" type="pres">
      <dgm:prSet presAssocID="{522E2EAD-8461-417E-BCB3-08C60E24A902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69D61C0-B012-C84D-9BAD-518FF6EF057F}" type="pres">
      <dgm:prSet presAssocID="{01B09792-740B-4F75-BE94-2267BBC0D570}" presName="nodeRect" presStyleLbl="alignNode1" presStyleIdx="0" presStyleCnt="5">
        <dgm:presLayoutVars>
          <dgm:bulletEnabled val="1"/>
        </dgm:presLayoutVars>
      </dgm:prSet>
      <dgm:spPr/>
    </dgm:pt>
    <dgm:pt modelId="{ED88896A-E93C-3C43-BE99-CE998CA8C7F1}" type="pres">
      <dgm:prSet presAssocID="{522E2EAD-8461-417E-BCB3-08C60E24A902}" presName="sibTrans" presStyleCnt="0"/>
      <dgm:spPr/>
    </dgm:pt>
    <dgm:pt modelId="{9C69CF24-3D21-8440-8E50-A3A081B19895}" type="pres">
      <dgm:prSet presAssocID="{FD00BB4B-7AC3-4AF3-8B50-F1A8D0D5BDEE}" presName="compositeNode" presStyleCnt="0">
        <dgm:presLayoutVars>
          <dgm:bulletEnabled val="1"/>
        </dgm:presLayoutVars>
      </dgm:prSet>
      <dgm:spPr/>
    </dgm:pt>
    <dgm:pt modelId="{89D6AEAE-3940-CC4C-92A5-0684D1614D75}" type="pres">
      <dgm:prSet presAssocID="{FD00BB4B-7AC3-4AF3-8B50-F1A8D0D5BDEE}" presName="bgRect" presStyleLbl="alignNode1" presStyleIdx="1" presStyleCnt="5"/>
      <dgm:spPr/>
    </dgm:pt>
    <dgm:pt modelId="{B22DBE48-5C7D-EE48-A485-FD8768602CA4}" type="pres">
      <dgm:prSet presAssocID="{973A572F-CC4C-4B7B-9F67-BFFD4EF62F56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044DE12-6E1B-B24F-BB97-671F90E66C62}" type="pres">
      <dgm:prSet presAssocID="{FD00BB4B-7AC3-4AF3-8B50-F1A8D0D5BDEE}" presName="nodeRect" presStyleLbl="alignNode1" presStyleIdx="1" presStyleCnt="5">
        <dgm:presLayoutVars>
          <dgm:bulletEnabled val="1"/>
        </dgm:presLayoutVars>
      </dgm:prSet>
      <dgm:spPr/>
    </dgm:pt>
    <dgm:pt modelId="{3CA9415B-3CD9-AC4F-9B15-44D6B94E7F41}" type="pres">
      <dgm:prSet presAssocID="{973A572F-CC4C-4B7B-9F67-BFFD4EF62F56}" presName="sibTrans" presStyleCnt="0"/>
      <dgm:spPr/>
    </dgm:pt>
    <dgm:pt modelId="{1ECA905E-06C3-5E4E-9500-B13736958337}" type="pres">
      <dgm:prSet presAssocID="{C580D901-4E85-419C-AB2D-C3783D47DC88}" presName="compositeNode" presStyleCnt="0">
        <dgm:presLayoutVars>
          <dgm:bulletEnabled val="1"/>
        </dgm:presLayoutVars>
      </dgm:prSet>
      <dgm:spPr/>
    </dgm:pt>
    <dgm:pt modelId="{F1D282D3-1864-C149-B682-85A7EF567C5A}" type="pres">
      <dgm:prSet presAssocID="{C580D901-4E85-419C-AB2D-C3783D47DC88}" presName="bgRect" presStyleLbl="alignNode1" presStyleIdx="2" presStyleCnt="5"/>
      <dgm:spPr/>
    </dgm:pt>
    <dgm:pt modelId="{ABA8555A-1B44-3847-A56F-FD2AE0B11FF6}" type="pres">
      <dgm:prSet presAssocID="{B164A650-5442-42A3-8A4B-21949E9AB1D5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ADC5D367-71B5-CC4B-9BEF-FBA8BBEABFD2}" type="pres">
      <dgm:prSet presAssocID="{C580D901-4E85-419C-AB2D-C3783D47DC88}" presName="nodeRect" presStyleLbl="alignNode1" presStyleIdx="2" presStyleCnt="5">
        <dgm:presLayoutVars>
          <dgm:bulletEnabled val="1"/>
        </dgm:presLayoutVars>
      </dgm:prSet>
      <dgm:spPr/>
    </dgm:pt>
    <dgm:pt modelId="{497AABC1-4A06-864F-AA0F-345822F1E04C}" type="pres">
      <dgm:prSet presAssocID="{B164A650-5442-42A3-8A4B-21949E9AB1D5}" presName="sibTrans" presStyleCnt="0"/>
      <dgm:spPr/>
    </dgm:pt>
    <dgm:pt modelId="{1C7E60CC-44A1-9D4A-8F20-CA4E0375794E}" type="pres">
      <dgm:prSet presAssocID="{85C0D668-015C-41EB-AE16-0730D49176A0}" presName="compositeNode" presStyleCnt="0">
        <dgm:presLayoutVars>
          <dgm:bulletEnabled val="1"/>
        </dgm:presLayoutVars>
      </dgm:prSet>
      <dgm:spPr/>
    </dgm:pt>
    <dgm:pt modelId="{3E415B40-4CC4-494A-917D-9B76EA227EF5}" type="pres">
      <dgm:prSet presAssocID="{85C0D668-015C-41EB-AE16-0730D49176A0}" presName="bgRect" presStyleLbl="alignNode1" presStyleIdx="3" presStyleCnt="5"/>
      <dgm:spPr/>
    </dgm:pt>
    <dgm:pt modelId="{51EAD15D-5BB2-AB45-9D17-5E2220AB36DA}" type="pres">
      <dgm:prSet presAssocID="{62B31637-8E1A-4AB5-BA08-4817AE300218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5535F9F9-C263-BC48-BE03-A7E336E027A7}" type="pres">
      <dgm:prSet presAssocID="{85C0D668-015C-41EB-AE16-0730D49176A0}" presName="nodeRect" presStyleLbl="alignNode1" presStyleIdx="3" presStyleCnt="5">
        <dgm:presLayoutVars>
          <dgm:bulletEnabled val="1"/>
        </dgm:presLayoutVars>
      </dgm:prSet>
      <dgm:spPr/>
    </dgm:pt>
    <dgm:pt modelId="{FAD8A3ED-4C70-CF4B-A0D3-BC90D15F45DD}" type="pres">
      <dgm:prSet presAssocID="{62B31637-8E1A-4AB5-BA08-4817AE300218}" presName="sibTrans" presStyleCnt="0"/>
      <dgm:spPr/>
    </dgm:pt>
    <dgm:pt modelId="{36FF9E4E-4FD6-0449-853C-0728B08C12F6}" type="pres">
      <dgm:prSet presAssocID="{1464C406-EE0F-465A-AAE7-071D3B36BDDC}" presName="compositeNode" presStyleCnt="0">
        <dgm:presLayoutVars>
          <dgm:bulletEnabled val="1"/>
        </dgm:presLayoutVars>
      </dgm:prSet>
      <dgm:spPr/>
    </dgm:pt>
    <dgm:pt modelId="{38344AE6-11BE-8D47-AF5B-0382C10D7BA7}" type="pres">
      <dgm:prSet presAssocID="{1464C406-EE0F-465A-AAE7-071D3B36BDDC}" presName="bgRect" presStyleLbl="alignNode1" presStyleIdx="4" presStyleCnt="5"/>
      <dgm:spPr/>
    </dgm:pt>
    <dgm:pt modelId="{6FAE3AB6-3008-8A47-AED1-3103B9657257}" type="pres">
      <dgm:prSet presAssocID="{D6AEDFF8-0CDF-4EE9-8028-41A1543A211F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D1FFCCC-FCC7-1244-85D9-A5F71979D8E0}" type="pres">
      <dgm:prSet presAssocID="{1464C406-EE0F-465A-AAE7-071D3B36BDD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6D98813-90CB-DC43-B9DB-AE809FC1B373}" type="presOf" srcId="{896ABB0F-2779-4548-ACF4-0D34C100E674}" destId="{217A3951-0FED-CD44-8EF9-60F88099CB30}" srcOrd="0" destOrd="0" presId="urn:microsoft.com/office/officeart/2016/7/layout/LinearBlockProcessNumbered"/>
    <dgm:cxn modelId="{F123391A-89C7-D042-8F8A-A5B8DEDFB39A}" type="presOf" srcId="{B164A650-5442-42A3-8A4B-21949E9AB1D5}" destId="{ABA8555A-1B44-3847-A56F-FD2AE0B11FF6}" srcOrd="0" destOrd="0" presId="urn:microsoft.com/office/officeart/2016/7/layout/LinearBlockProcessNumbered"/>
    <dgm:cxn modelId="{0A759D50-6766-CE4C-84BD-6E89C544CA3C}" type="presOf" srcId="{1464C406-EE0F-465A-AAE7-071D3B36BDDC}" destId="{38344AE6-11BE-8D47-AF5B-0382C10D7BA7}" srcOrd="0" destOrd="0" presId="urn:microsoft.com/office/officeart/2016/7/layout/LinearBlockProcessNumbered"/>
    <dgm:cxn modelId="{DAF4C16F-8259-2245-BB59-48249B1251E9}" type="presOf" srcId="{FD00BB4B-7AC3-4AF3-8B50-F1A8D0D5BDEE}" destId="{5044DE12-6E1B-B24F-BB97-671F90E66C62}" srcOrd="1" destOrd="0" presId="urn:microsoft.com/office/officeart/2016/7/layout/LinearBlockProcessNumbered"/>
    <dgm:cxn modelId="{6ABEF075-248F-BA4E-9E3B-A990D31F5E73}" type="presOf" srcId="{C580D901-4E85-419C-AB2D-C3783D47DC88}" destId="{ADC5D367-71B5-CC4B-9BEF-FBA8BBEABFD2}" srcOrd="1" destOrd="0" presId="urn:microsoft.com/office/officeart/2016/7/layout/LinearBlockProcessNumbered"/>
    <dgm:cxn modelId="{9697167C-D815-7F45-A138-D158E4AC4FF1}" type="presOf" srcId="{FD00BB4B-7AC3-4AF3-8B50-F1A8D0D5BDEE}" destId="{89D6AEAE-3940-CC4C-92A5-0684D1614D75}" srcOrd="0" destOrd="0" presId="urn:microsoft.com/office/officeart/2016/7/layout/LinearBlockProcessNumbered"/>
    <dgm:cxn modelId="{B373DD7E-AF59-D447-A8DE-8B821A9E68D2}" type="presOf" srcId="{01B09792-740B-4F75-BE94-2267BBC0D570}" destId="{669D61C0-B012-C84D-9BAD-518FF6EF057F}" srcOrd="1" destOrd="0" presId="urn:microsoft.com/office/officeart/2016/7/layout/LinearBlockProcessNumbered"/>
    <dgm:cxn modelId="{46140692-E3CE-E54E-8835-F0832438E8CF}" type="presOf" srcId="{973A572F-CC4C-4B7B-9F67-BFFD4EF62F56}" destId="{B22DBE48-5C7D-EE48-A485-FD8768602CA4}" srcOrd="0" destOrd="0" presId="urn:microsoft.com/office/officeart/2016/7/layout/LinearBlockProcessNumbered"/>
    <dgm:cxn modelId="{BFA8AB98-87BC-4BDD-86A2-97213EF40A83}" srcId="{896ABB0F-2779-4548-ACF4-0D34C100E674}" destId="{1464C406-EE0F-465A-AAE7-071D3B36BDDC}" srcOrd="4" destOrd="0" parTransId="{37A30367-07A3-4349-9421-9B6ED4CC7CA5}" sibTransId="{D6AEDFF8-0CDF-4EE9-8028-41A1543A211F}"/>
    <dgm:cxn modelId="{C5E7C3A6-25D2-BA48-B5C1-81D9048BE8F1}" type="presOf" srcId="{D6AEDFF8-0CDF-4EE9-8028-41A1543A211F}" destId="{6FAE3AB6-3008-8A47-AED1-3103B9657257}" srcOrd="0" destOrd="0" presId="urn:microsoft.com/office/officeart/2016/7/layout/LinearBlockProcessNumbered"/>
    <dgm:cxn modelId="{F893C9B3-267A-4E13-986D-540F00558E48}" srcId="{896ABB0F-2779-4548-ACF4-0D34C100E674}" destId="{FD00BB4B-7AC3-4AF3-8B50-F1A8D0D5BDEE}" srcOrd="1" destOrd="0" parTransId="{DF5DAF89-F361-40C5-99BC-B9721C75DDEC}" sibTransId="{973A572F-CC4C-4B7B-9F67-BFFD4EF62F56}"/>
    <dgm:cxn modelId="{17E0D5C4-020E-4FFB-B4D7-173943CB2DD8}" srcId="{896ABB0F-2779-4548-ACF4-0D34C100E674}" destId="{85C0D668-015C-41EB-AE16-0730D49176A0}" srcOrd="3" destOrd="0" parTransId="{C886E7F2-EEAE-49F8-802D-6DE366AC6A18}" sibTransId="{62B31637-8E1A-4AB5-BA08-4817AE300218}"/>
    <dgm:cxn modelId="{8F4901CB-4A07-194E-AE95-1E9060884BE3}" type="presOf" srcId="{85C0D668-015C-41EB-AE16-0730D49176A0}" destId="{5535F9F9-C263-BC48-BE03-A7E336E027A7}" srcOrd="1" destOrd="0" presId="urn:microsoft.com/office/officeart/2016/7/layout/LinearBlockProcessNumbered"/>
    <dgm:cxn modelId="{0FCE55D0-EFEF-A747-A837-CAA3A081B104}" type="presOf" srcId="{62B31637-8E1A-4AB5-BA08-4817AE300218}" destId="{51EAD15D-5BB2-AB45-9D17-5E2220AB36DA}" srcOrd="0" destOrd="0" presId="urn:microsoft.com/office/officeart/2016/7/layout/LinearBlockProcessNumbered"/>
    <dgm:cxn modelId="{AE911DDF-1B4C-C94D-968E-66C18ADBC703}" type="presOf" srcId="{1464C406-EE0F-465A-AAE7-071D3B36BDDC}" destId="{AD1FFCCC-FCC7-1244-85D9-A5F71979D8E0}" srcOrd="1" destOrd="0" presId="urn:microsoft.com/office/officeart/2016/7/layout/LinearBlockProcessNumbered"/>
    <dgm:cxn modelId="{95EC83E5-B269-A347-BA5E-D88575762E85}" type="presOf" srcId="{01B09792-740B-4F75-BE94-2267BBC0D570}" destId="{E87025E4-26F6-B14C-BEDA-CFB23E2794D5}" srcOrd="0" destOrd="0" presId="urn:microsoft.com/office/officeart/2016/7/layout/LinearBlockProcessNumbered"/>
    <dgm:cxn modelId="{107FABE5-F54A-734D-9E14-6152A57905BC}" type="presOf" srcId="{85C0D668-015C-41EB-AE16-0730D49176A0}" destId="{3E415B40-4CC4-494A-917D-9B76EA227EF5}" srcOrd="0" destOrd="0" presId="urn:microsoft.com/office/officeart/2016/7/layout/LinearBlockProcessNumbered"/>
    <dgm:cxn modelId="{F2C70DE8-BCEF-4236-9959-92BD690C40D4}" srcId="{896ABB0F-2779-4548-ACF4-0D34C100E674}" destId="{01B09792-740B-4F75-BE94-2267BBC0D570}" srcOrd="0" destOrd="0" parTransId="{78099CBB-8EFD-463F-AC82-C23D8184CEA3}" sibTransId="{522E2EAD-8461-417E-BCB3-08C60E24A902}"/>
    <dgm:cxn modelId="{9FEBC1E8-FF33-6B45-80C3-2F682F28C3E9}" type="presOf" srcId="{522E2EAD-8461-417E-BCB3-08C60E24A902}" destId="{AC5ADB7A-26B4-7945-B0F9-A0D8D9A34705}" srcOrd="0" destOrd="0" presId="urn:microsoft.com/office/officeart/2016/7/layout/LinearBlockProcessNumbered"/>
    <dgm:cxn modelId="{1E8D79F2-6F2B-AD4C-84DB-DD480E4F1D40}" type="presOf" srcId="{C580D901-4E85-419C-AB2D-C3783D47DC88}" destId="{F1D282D3-1864-C149-B682-85A7EF567C5A}" srcOrd="0" destOrd="0" presId="urn:microsoft.com/office/officeart/2016/7/layout/LinearBlockProcessNumbered"/>
    <dgm:cxn modelId="{22651CF8-AD95-4215-B607-21C8F0535566}" srcId="{896ABB0F-2779-4548-ACF4-0D34C100E674}" destId="{C580D901-4E85-419C-AB2D-C3783D47DC88}" srcOrd="2" destOrd="0" parTransId="{81A71F1C-27D2-46B7-B9EC-999E8DA0DB42}" sibTransId="{B164A650-5442-42A3-8A4B-21949E9AB1D5}"/>
    <dgm:cxn modelId="{E40056BE-CE94-554D-A530-98D096D6BFA9}" type="presParOf" srcId="{217A3951-0FED-CD44-8EF9-60F88099CB30}" destId="{25F0AC80-D8B6-F64E-AFA3-FB6E452C22DC}" srcOrd="0" destOrd="0" presId="urn:microsoft.com/office/officeart/2016/7/layout/LinearBlockProcessNumbered"/>
    <dgm:cxn modelId="{ACC1A266-4522-664D-B5A1-68197863B53C}" type="presParOf" srcId="{25F0AC80-D8B6-F64E-AFA3-FB6E452C22DC}" destId="{E87025E4-26F6-B14C-BEDA-CFB23E2794D5}" srcOrd="0" destOrd="0" presId="urn:microsoft.com/office/officeart/2016/7/layout/LinearBlockProcessNumbered"/>
    <dgm:cxn modelId="{EB607C84-885C-F545-BBCE-AE41BCF34946}" type="presParOf" srcId="{25F0AC80-D8B6-F64E-AFA3-FB6E452C22DC}" destId="{AC5ADB7A-26B4-7945-B0F9-A0D8D9A34705}" srcOrd="1" destOrd="0" presId="urn:microsoft.com/office/officeart/2016/7/layout/LinearBlockProcessNumbered"/>
    <dgm:cxn modelId="{E351D137-3B08-DB48-8F08-95D9D72A1ABD}" type="presParOf" srcId="{25F0AC80-D8B6-F64E-AFA3-FB6E452C22DC}" destId="{669D61C0-B012-C84D-9BAD-518FF6EF057F}" srcOrd="2" destOrd="0" presId="urn:microsoft.com/office/officeart/2016/7/layout/LinearBlockProcessNumbered"/>
    <dgm:cxn modelId="{99C2EC2D-6E04-CF46-8E01-DB1CD7011717}" type="presParOf" srcId="{217A3951-0FED-CD44-8EF9-60F88099CB30}" destId="{ED88896A-E93C-3C43-BE99-CE998CA8C7F1}" srcOrd="1" destOrd="0" presId="urn:microsoft.com/office/officeart/2016/7/layout/LinearBlockProcessNumbered"/>
    <dgm:cxn modelId="{659C691A-52D7-7C40-BF2F-CC2879679C81}" type="presParOf" srcId="{217A3951-0FED-CD44-8EF9-60F88099CB30}" destId="{9C69CF24-3D21-8440-8E50-A3A081B19895}" srcOrd="2" destOrd="0" presId="urn:microsoft.com/office/officeart/2016/7/layout/LinearBlockProcessNumbered"/>
    <dgm:cxn modelId="{03741278-A60F-C148-AC38-3F7A4E584083}" type="presParOf" srcId="{9C69CF24-3D21-8440-8E50-A3A081B19895}" destId="{89D6AEAE-3940-CC4C-92A5-0684D1614D75}" srcOrd="0" destOrd="0" presId="urn:microsoft.com/office/officeart/2016/7/layout/LinearBlockProcessNumbered"/>
    <dgm:cxn modelId="{B933ABE0-AE73-3B4C-931F-DA1D054B7E89}" type="presParOf" srcId="{9C69CF24-3D21-8440-8E50-A3A081B19895}" destId="{B22DBE48-5C7D-EE48-A485-FD8768602CA4}" srcOrd="1" destOrd="0" presId="urn:microsoft.com/office/officeart/2016/7/layout/LinearBlockProcessNumbered"/>
    <dgm:cxn modelId="{BAC89F86-19FF-B640-BFFE-A02B50869D35}" type="presParOf" srcId="{9C69CF24-3D21-8440-8E50-A3A081B19895}" destId="{5044DE12-6E1B-B24F-BB97-671F90E66C62}" srcOrd="2" destOrd="0" presId="urn:microsoft.com/office/officeart/2016/7/layout/LinearBlockProcessNumbered"/>
    <dgm:cxn modelId="{7F12FFBD-F391-9547-9497-EE9C37ABE4F2}" type="presParOf" srcId="{217A3951-0FED-CD44-8EF9-60F88099CB30}" destId="{3CA9415B-3CD9-AC4F-9B15-44D6B94E7F41}" srcOrd="3" destOrd="0" presId="urn:microsoft.com/office/officeart/2016/7/layout/LinearBlockProcessNumbered"/>
    <dgm:cxn modelId="{40FC1B8E-444C-354D-9E0D-03E87AEEEEB6}" type="presParOf" srcId="{217A3951-0FED-CD44-8EF9-60F88099CB30}" destId="{1ECA905E-06C3-5E4E-9500-B13736958337}" srcOrd="4" destOrd="0" presId="urn:microsoft.com/office/officeart/2016/7/layout/LinearBlockProcessNumbered"/>
    <dgm:cxn modelId="{81992409-FA82-5443-8564-66A1B5DB8FA9}" type="presParOf" srcId="{1ECA905E-06C3-5E4E-9500-B13736958337}" destId="{F1D282D3-1864-C149-B682-85A7EF567C5A}" srcOrd="0" destOrd="0" presId="urn:microsoft.com/office/officeart/2016/7/layout/LinearBlockProcessNumbered"/>
    <dgm:cxn modelId="{32454D2B-79CD-1B44-84A4-DB36AA8334D9}" type="presParOf" srcId="{1ECA905E-06C3-5E4E-9500-B13736958337}" destId="{ABA8555A-1B44-3847-A56F-FD2AE0B11FF6}" srcOrd="1" destOrd="0" presId="urn:microsoft.com/office/officeart/2016/7/layout/LinearBlockProcessNumbered"/>
    <dgm:cxn modelId="{0BE26AFD-9165-F04F-99B4-5041F99569E0}" type="presParOf" srcId="{1ECA905E-06C3-5E4E-9500-B13736958337}" destId="{ADC5D367-71B5-CC4B-9BEF-FBA8BBEABFD2}" srcOrd="2" destOrd="0" presId="urn:microsoft.com/office/officeart/2016/7/layout/LinearBlockProcessNumbered"/>
    <dgm:cxn modelId="{FCC2A438-554E-C643-96DA-A928268ABAFB}" type="presParOf" srcId="{217A3951-0FED-CD44-8EF9-60F88099CB30}" destId="{497AABC1-4A06-864F-AA0F-345822F1E04C}" srcOrd="5" destOrd="0" presId="urn:microsoft.com/office/officeart/2016/7/layout/LinearBlockProcessNumbered"/>
    <dgm:cxn modelId="{8C0CB9B0-0677-1144-9E55-C01C9B932DCB}" type="presParOf" srcId="{217A3951-0FED-CD44-8EF9-60F88099CB30}" destId="{1C7E60CC-44A1-9D4A-8F20-CA4E0375794E}" srcOrd="6" destOrd="0" presId="urn:microsoft.com/office/officeart/2016/7/layout/LinearBlockProcessNumbered"/>
    <dgm:cxn modelId="{0A32F190-71D7-7C46-A0EA-9DC20C742071}" type="presParOf" srcId="{1C7E60CC-44A1-9D4A-8F20-CA4E0375794E}" destId="{3E415B40-4CC4-494A-917D-9B76EA227EF5}" srcOrd="0" destOrd="0" presId="urn:microsoft.com/office/officeart/2016/7/layout/LinearBlockProcessNumbered"/>
    <dgm:cxn modelId="{D570CBE5-79CC-1F47-9DE8-D1386649EB27}" type="presParOf" srcId="{1C7E60CC-44A1-9D4A-8F20-CA4E0375794E}" destId="{51EAD15D-5BB2-AB45-9D17-5E2220AB36DA}" srcOrd="1" destOrd="0" presId="urn:microsoft.com/office/officeart/2016/7/layout/LinearBlockProcessNumbered"/>
    <dgm:cxn modelId="{46F5D03C-AFED-1649-8C68-7A6F32DECA69}" type="presParOf" srcId="{1C7E60CC-44A1-9D4A-8F20-CA4E0375794E}" destId="{5535F9F9-C263-BC48-BE03-A7E336E027A7}" srcOrd="2" destOrd="0" presId="urn:microsoft.com/office/officeart/2016/7/layout/LinearBlockProcessNumbered"/>
    <dgm:cxn modelId="{969575C6-1239-FC48-988C-F4EF5BA28983}" type="presParOf" srcId="{217A3951-0FED-CD44-8EF9-60F88099CB30}" destId="{FAD8A3ED-4C70-CF4B-A0D3-BC90D15F45DD}" srcOrd="7" destOrd="0" presId="urn:microsoft.com/office/officeart/2016/7/layout/LinearBlockProcessNumbered"/>
    <dgm:cxn modelId="{89F0E096-CB35-8E4B-9727-3D2E672F8CBF}" type="presParOf" srcId="{217A3951-0FED-CD44-8EF9-60F88099CB30}" destId="{36FF9E4E-4FD6-0449-853C-0728B08C12F6}" srcOrd="8" destOrd="0" presId="urn:microsoft.com/office/officeart/2016/7/layout/LinearBlockProcessNumbered"/>
    <dgm:cxn modelId="{1606992B-5A49-1A4D-BDA1-33F2ABC0E7BA}" type="presParOf" srcId="{36FF9E4E-4FD6-0449-853C-0728B08C12F6}" destId="{38344AE6-11BE-8D47-AF5B-0382C10D7BA7}" srcOrd="0" destOrd="0" presId="urn:microsoft.com/office/officeart/2016/7/layout/LinearBlockProcessNumbered"/>
    <dgm:cxn modelId="{E77DFC59-C42D-FB47-A520-FF43D4B91ABB}" type="presParOf" srcId="{36FF9E4E-4FD6-0449-853C-0728B08C12F6}" destId="{6FAE3AB6-3008-8A47-AED1-3103B9657257}" srcOrd="1" destOrd="0" presId="urn:microsoft.com/office/officeart/2016/7/layout/LinearBlockProcessNumbered"/>
    <dgm:cxn modelId="{FE1BFAC5-8B18-B14A-9FD3-CDE7589CF099}" type="presParOf" srcId="{36FF9E4E-4FD6-0449-853C-0728B08C12F6}" destId="{AD1FFCCC-FCC7-1244-85D9-A5F71979D8E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025E4-26F6-B14C-BEDA-CFB23E2794D5}">
      <dsp:nvSpPr>
        <dsp:cNvPr id="0" name=""/>
        <dsp:cNvSpPr/>
      </dsp:nvSpPr>
      <dsp:spPr>
        <a:xfrm>
          <a:off x="6418" y="1067394"/>
          <a:ext cx="2006446" cy="24077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0" rIns="19819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Visualize Data and Interactions</a:t>
          </a:r>
        </a:p>
      </dsp:txBody>
      <dsp:txXfrm>
        <a:off x="6418" y="2030488"/>
        <a:ext cx="2006446" cy="1444641"/>
      </dsp:txXfrm>
    </dsp:sp>
    <dsp:sp modelId="{AC5ADB7A-26B4-7945-B0F9-A0D8D9A34705}">
      <dsp:nvSpPr>
        <dsp:cNvPr id="0" name=""/>
        <dsp:cNvSpPr/>
      </dsp:nvSpPr>
      <dsp:spPr>
        <a:xfrm>
          <a:off x="6418" y="1067394"/>
          <a:ext cx="2006446" cy="96309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165100" rIns="1981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6418" y="1067394"/>
        <a:ext cx="2006446" cy="963094"/>
      </dsp:txXfrm>
    </dsp:sp>
    <dsp:sp modelId="{89D6AEAE-3940-CC4C-92A5-0684D1614D75}">
      <dsp:nvSpPr>
        <dsp:cNvPr id="0" name=""/>
        <dsp:cNvSpPr/>
      </dsp:nvSpPr>
      <dsp:spPr>
        <a:xfrm>
          <a:off x="2173380" y="1067394"/>
          <a:ext cx="2006446" cy="2407735"/>
        </a:xfrm>
        <a:prstGeom prst="rect">
          <a:avLst/>
        </a:prstGeom>
        <a:solidFill>
          <a:schemeClr val="accent2">
            <a:hueOff val="663946"/>
            <a:satOff val="2284"/>
            <a:lumOff val="-441"/>
            <a:alphaOff val="0"/>
          </a:schemeClr>
        </a:solidFill>
        <a:ln w="15875" cap="flat" cmpd="sng" algn="ctr">
          <a:solidFill>
            <a:schemeClr val="accent2">
              <a:hueOff val="663946"/>
              <a:satOff val="2284"/>
              <a:lumOff val="-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0" rIns="19819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Statistical Analysis</a:t>
          </a:r>
        </a:p>
      </dsp:txBody>
      <dsp:txXfrm>
        <a:off x="2173380" y="2030488"/>
        <a:ext cx="2006446" cy="1444641"/>
      </dsp:txXfrm>
    </dsp:sp>
    <dsp:sp modelId="{B22DBE48-5C7D-EE48-A485-FD8768602CA4}">
      <dsp:nvSpPr>
        <dsp:cNvPr id="0" name=""/>
        <dsp:cNvSpPr/>
      </dsp:nvSpPr>
      <dsp:spPr>
        <a:xfrm>
          <a:off x="2173380" y="1067394"/>
          <a:ext cx="2006446" cy="96309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165100" rIns="1981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2173380" y="1067394"/>
        <a:ext cx="2006446" cy="963094"/>
      </dsp:txXfrm>
    </dsp:sp>
    <dsp:sp modelId="{F1D282D3-1864-C149-B682-85A7EF567C5A}">
      <dsp:nvSpPr>
        <dsp:cNvPr id="0" name=""/>
        <dsp:cNvSpPr/>
      </dsp:nvSpPr>
      <dsp:spPr>
        <a:xfrm>
          <a:off x="4340342" y="1067394"/>
          <a:ext cx="2006446" cy="2407735"/>
        </a:xfrm>
        <a:prstGeom prst="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accent2">
              <a:hueOff val="1327892"/>
              <a:satOff val="456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0" rIns="19819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Preprocess Data</a:t>
          </a:r>
        </a:p>
      </dsp:txBody>
      <dsp:txXfrm>
        <a:off x="4340342" y="2030488"/>
        <a:ext cx="2006446" cy="1444641"/>
      </dsp:txXfrm>
    </dsp:sp>
    <dsp:sp modelId="{ABA8555A-1B44-3847-A56F-FD2AE0B11FF6}">
      <dsp:nvSpPr>
        <dsp:cNvPr id="0" name=""/>
        <dsp:cNvSpPr/>
      </dsp:nvSpPr>
      <dsp:spPr>
        <a:xfrm>
          <a:off x="4340342" y="1067394"/>
          <a:ext cx="2006446" cy="96309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165100" rIns="1981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4340342" y="1067394"/>
        <a:ext cx="2006446" cy="963094"/>
      </dsp:txXfrm>
    </dsp:sp>
    <dsp:sp modelId="{3E415B40-4CC4-494A-917D-9B76EA227EF5}">
      <dsp:nvSpPr>
        <dsp:cNvPr id="0" name=""/>
        <dsp:cNvSpPr/>
      </dsp:nvSpPr>
      <dsp:spPr>
        <a:xfrm>
          <a:off x="6507304" y="1067394"/>
          <a:ext cx="2006446" cy="2407735"/>
        </a:xfrm>
        <a:prstGeom prst="rect">
          <a:avLst/>
        </a:prstGeom>
        <a:solidFill>
          <a:schemeClr val="accent2">
            <a:hueOff val="1991838"/>
            <a:satOff val="6851"/>
            <a:lumOff val="-1324"/>
            <a:alphaOff val="0"/>
          </a:schemeClr>
        </a:solidFill>
        <a:ln w="15875" cap="flat" cmpd="sng" algn="ctr">
          <a:solidFill>
            <a:schemeClr val="accent2">
              <a:hueOff val="1991838"/>
              <a:satOff val="6851"/>
              <a:lumOff val="-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0" rIns="19819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Train, Test, and Compare Models</a:t>
          </a:r>
        </a:p>
      </dsp:txBody>
      <dsp:txXfrm>
        <a:off x="6507304" y="2030488"/>
        <a:ext cx="2006446" cy="1444641"/>
      </dsp:txXfrm>
    </dsp:sp>
    <dsp:sp modelId="{51EAD15D-5BB2-AB45-9D17-5E2220AB36DA}">
      <dsp:nvSpPr>
        <dsp:cNvPr id="0" name=""/>
        <dsp:cNvSpPr/>
      </dsp:nvSpPr>
      <dsp:spPr>
        <a:xfrm>
          <a:off x="6507304" y="1067394"/>
          <a:ext cx="2006446" cy="96309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165100" rIns="1981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6507304" y="1067394"/>
        <a:ext cx="2006446" cy="963094"/>
      </dsp:txXfrm>
    </dsp:sp>
    <dsp:sp modelId="{38344AE6-11BE-8D47-AF5B-0382C10D7BA7}">
      <dsp:nvSpPr>
        <dsp:cNvPr id="0" name=""/>
        <dsp:cNvSpPr/>
      </dsp:nvSpPr>
      <dsp:spPr>
        <a:xfrm>
          <a:off x="8674266" y="1067394"/>
          <a:ext cx="2006446" cy="2407735"/>
        </a:xfrm>
        <a:prstGeom prst="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0" rIns="19819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</a:rPr>
            <a:t>Summarize Findings</a:t>
          </a:r>
        </a:p>
      </dsp:txBody>
      <dsp:txXfrm>
        <a:off x="8674266" y="2030488"/>
        <a:ext cx="2006446" cy="1444641"/>
      </dsp:txXfrm>
    </dsp:sp>
    <dsp:sp modelId="{6FAE3AB6-3008-8A47-AED1-3103B9657257}">
      <dsp:nvSpPr>
        <dsp:cNvPr id="0" name=""/>
        <dsp:cNvSpPr/>
      </dsp:nvSpPr>
      <dsp:spPr>
        <a:xfrm>
          <a:off x="8674266" y="1067394"/>
          <a:ext cx="2006446" cy="96309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92" tIns="165100" rIns="1981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05</a:t>
          </a:r>
        </a:p>
      </dsp:txBody>
      <dsp:txXfrm>
        <a:off x="8674266" y="1067394"/>
        <a:ext cx="2006446" cy="963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gorororororo23/plant-growth-data-classification/code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A9C0-BA6C-FAA9-DFC8-8A6368AC4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954" y="1609038"/>
            <a:ext cx="5518066" cy="2268559"/>
          </a:xfrm>
        </p:spPr>
        <p:txBody>
          <a:bodyPr/>
          <a:lstStyle/>
          <a:p>
            <a:pPr algn="l"/>
            <a:r>
              <a:rPr lang="en-US" dirty="0"/>
              <a:t>Optimizing Plant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09FFC-2E2B-4FB9-CBB2-F6E0B83D45A6}"/>
              </a:ext>
            </a:extLst>
          </p:cNvPr>
          <p:cNvSpPr txBox="1"/>
          <p:nvPr/>
        </p:nvSpPr>
        <p:spPr>
          <a:xfrm>
            <a:off x="9089572" y="5512892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John Jarvis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9F604-96CE-4DDC-FB2F-BE746A639594}"/>
              </a:ext>
            </a:extLst>
          </p:cNvPr>
          <p:cNvSpPr txBox="1"/>
          <p:nvPr/>
        </p:nvSpPr>
        <p:spPr>
          <a:xfrm>
            <a:off x="9089572" y="5882224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CS422</a:t>
            </a:r>
          </a:p>
        </p:txBody>
      </p:sp>
      <p:pic>
        <p:nvPicPr>
          <p:cNvPr id="5" name="Graphic 4" descr="Bonsai with solid fill">
            <a:extLst>
              <a:ext uri="{FF2B5EF4-FFF2-40B4-BE49-F238E27FC236}">
                <a16:creationId xmlns:a16="http://schemas.microsoft.com/office/drawing/2014/main" id="{DA437BB9-701A-F071-0289-535A8FEB5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954" y="3355229"/>
            <a:ext cx="2157663" cy="2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490AD-1D44-E039-E428-F64BAE01E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8CC8F40-5EFE-524D-476E-A141F096A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29E992-9CB3-4202-359C-D7478B03A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917A1-25EC-3A36-1D0B-0EAE9C19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0" y="137668"/>
            <a:ext cx="556091" cy="708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u="sng" dirty="0"/>
              <a:t>2.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19D58-D8AE-169C-9DB2-FD04806C6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718" y="187164"/>
            <a:ext cx="3686170" cy="36762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75180F-4991-7B5D-09D7-4F57C83D2A19}"/>
              </a:ext>
            </a:extLst>
          </p:cNvPr>
          <p:cNvSpPr txBox="1">
            <a:spLocks/>
          </p:cNvSpPr>
          <p:nvPr/>
        </p:nvSpPr>
        <p:spPr>
          <a:xfrm>
            <a:off x="1154716" y="300011"/>
            <a:ext cx="1227296" cy="383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ANOVA: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1565E1-78D1-F76E-3E59-2A48576D2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716" y="817592"/>
            <a:ext cx="5981700" cy="1435100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5CF299AC-8482-F018-F358-EE3176C2718E}"/>
              </a:ext>
            </a:extLst>
          </p:cNvPr>
          <p:cNvSpPr txBox="1">
            <a:spLocks/>
          </p:cNvSpPr>
          <p:nvPr/>
        </p:nvSpPr>
        <p:spPr>
          <a:xfrm>
            <a:off x="1154716" y="3863398"/>
            <a:ext cx="1785080" cy="583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Chi-square: </a:t>
            </a:r>
          </a:p>
        </p:txBody>
      </p:sp>
      <p:pic>
        <p:nvPicPr>
          <p:cNvPr id="31" name="Picture 30" descr="A screenshot of a phone&#10;&#10;Description automatically generated">
            <a:extLst>
              <a:ext uri="{FF2B5EF4-FFF2-40B4-BE49-F238E27FC236}">
                <a16:creationId xmlns:a16="http://schemas.microsoft.com/office/drawing/2014/main" id="{ADFEF76A-C02D-A1CC-4C47-E1469F7F9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302" y="4612697"/>
            <a:ext cx="6050756" cy="142771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46842CB-0E99-8533-7A4B-DA38350199C4}"/>
              </a:ext>
            </a:extLst>
          </p:cNvPr>
          <p:cNvSpPr/>
          <p:nvPr/>
        </p:nvSpPr>
        <p:spPr>
          <a:xfrm flipV="1">
            <a:off x="3186498" y="1719254"/>
            <a:ext cx="1111182" cy="41129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B9209-9B6F-EE3F-3689-CC1AAE09E133}"/>
              </a:ext>
            </a:extLst>
          </p:cNvPr>
          <p:cNvSpPr/>
          <p:nvPr/>
        </p:nvSpPr>
        <p:spPr>
          <a:xfrm flipV="1">
            <a:off x="5821594" y="1716206"/>
            <a:ext cx="1111182" cy="41129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2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29CAC7-BB27-FB99-7368-20447CA79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BAD2FD-8580-5D85-6C65-87D150538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FC590FD-A4E3-5530-6C65-ED6AF0D69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58876-3004-C6B3-B29D-D6FF080C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0" y="137668"/>
            <a:ext cx="556091" cy="708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u="sng" dirty="0"/>
              <a:t>3.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252EAD-CB39-0610-63E1-7439206F08D1}"/>
              </a:ext>
            </a:extLst>
          </p:cNvPr>
          <p:cNvSpPr txBox="1">
            <a:spLocks/>
          </p:cNvSpPr>
          <p:nvPr/>
        </p:nvSpPr>
        <p:spPr>
          <a:xfrm>
            <a:off x="1154716" y="300011"/>
            <a:ext cx="1853660" cy="3835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Preprocessing: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6302B3-02C9-BFAB-9980-9CF6791FDD9E}"/>
              </a:ext>
            </a:extLst>
          </p:cNvPr>
          <p:cNvSpPr txBox="1">
            <a:spLocks/>
          </p:cNvSpPr>
          <p:nvPr/>
        </p:nvSpPr>
        <p:spPr>
          <a:xfrm>
            <a:off x="3495580" y="300011"/>
            <a:ext cx="3255740" cy="498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One Hot encoding:</a:t>
            </a:r>
          </a:p>
        </p:txBody>
      </p:sp>
      <p:pic>
        <p:nvPicPr>
          <p:cNvPr id="8" name="Picture 7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6C8EAA6-608B-DBB9-E7B3-931718638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30" y="137668"/>
            <a:ext cx="5207000" cy="213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0772-2DC4-FC55-DCD2-FD40FDCBA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64" y="3428999"/>
            <a:ext cx="34417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04A284-74FD-310F-CD41-6288877AF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197" y="3444240"/>
            <a:ext cx="34417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4ED10-39B2-955B-7051-C2E26D0BC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7030" y="3444240"/>
            <a:ext cx="3441700" cy="274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5A8131-5B51-8676-44D6-7624C9BB0A69}"/>
              </a:ext>
            </a:extLst>
          </p:cNvPr>
          <p:cNvSpPr txBox="1"/>
          <p:nvPr/>
        </p:nvSpPr>
        <p:spPr>
          <a:xfrm>
            <a:off x="2131564" y="2838427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Logarithmic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E1218-7D22-31CB-980B-37B4EEDF272E}"/>
              </a:ext>
            </a:extLst>
          </p:cNvPr>
          <p:cNvSpPr txBox="1"/>
          <p:nvPr/>
        </p:nvSpPr>
        <p:spPr>
          <a:xfrm>
            <a:off x="5817292" y="2838427"/>
            <a:ext cx="8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927F1E-37DC-0177-C0F7-9C2D6547A853}"/>
              </a:ext>
            </a:extLst>
          </p:cNvPr>
          <p:cNvSpPr txBox="1"/>
          <p:nvPr/>
        </p:nvSpPr>
        <p:spPr>
          <a:xfrm>
            <a:off x="8788397" y="283842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183128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8B5C1-AB23-2918-92DC-8B76F8CB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 from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202B-ACEE-D654-AB9A-383A2F28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>
            <a:normAutofit/>
          </a:bodyPr>
          <a:lstStyle/>
          <a:p>
            <a:r>
              <a:rPr lang="en-US" sz="1800" dirty="0"/>
              <a:t>Decision Tree initially had the best accuracy (67%)</a:t>
            </a:r>
          </a:p>
          <a:p>
            <a:r>
              <a:rPr lang="en-US" sz="1800" dirty="0"/>
              <a:t>Cross-validation for the top 3 models didn’t improve scores much, if anything it centered the scores</a:t>
            </a:r>
          </a:p>
          <a:p>
            <a:r>
              <a:rPr lang="en-US" sz="1800" dirty="0"/>
              <a:t>Unfortunately, none of the models were very accurate with our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B2CC-4732-BFFA-B3AD-D272567F27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-1" b="12550"/>
          <a:stretch/>
        </p:blipFill>
        <p:spPr>
          <a:xfrm>
            <a:off x="6577568" y="2348779"/>
            <a:ext cx="3674398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009D28-60AB-4286-84F8-A812569BC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219F90-DB69-4512-B316-9EFEF58A2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870E80-2F2E-4A9F-95CE-2562977A5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ED9517-E340-43FD-89D0-E63A8ACDA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9F6541-8315-4C61-9893-EBBFD4462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0E0EF-4C8D-4D43-975B-5F6A7B76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A06D0-1723-39BD-C307-08122ACD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4416129" cy="1077229"/>
          </a:xfrm>
        </p:spPr>
        <p:txBody>
          <a:bodyPr>
            <a:normAutofit/>
          </a:bodyPr>
          <a:lstStyle/>
          <a:p>
            <a:pPr algn="l"/>
            <a:r>
              <a:rPr lang="en-US" sz="2900"/>
              <a:t>Observations/Takeaways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DC16-E1F7-74EF-B6B2-1DF1477D1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245" y="1346670"/>
            <a:ext cx="4468300" cy="5099850"/>
          </a:xfrm>
        </p:spPr>
        <p:txBody>
          <a:bodyPr>
            <a:normAutofit/>
          </a:bodyPr>
          <a:lstStyle/>
          <a:p>
            <a:r>
              <a:rPr lang="en-US" sz="1800" dirty="0"/>
              <a:t>This particular dataset was not optimal for training a prediction model</a:t>
            </a:r>
          </a:p>
          <a:p>
            <a:r>
              <a:rPr lang="en-US" sz="1800" dirty="0"/>
              <a:t>With this dataset, its probably more beneficial to observe the feature importances and their correlations with the likelihood for plant success</a:t>
            </a:r>
          </a:p>
          <a:p>
            <a:r>
              <a:rPr lang="en-US" sz="1800" dirty="0"/>
              <a:t>The addition of fertilizer, whether chemical or organic, is a controllable factor that a gardener can take advantage of</a:t>
            </a:r>
          </a:p>
          <a:p>
            <a:r>
              <a:rPr lang="en-US" sz="1800" dirty="0"/>
              <a:t>Overexposure to sunlight is something that can be mitigated by considering planting location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F47EA-CA81-255A-C54E-7451CB0BB4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1466" r="2" b="2767"/>
          <a:stretch/>
        </p:blipFill>
        <p:spPr>
          <a:xfrm>
            <a:off x="6784644" y="173736"/>
            <a:ext cx="4283416" cy="249900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AA92E-3DAD-BAE9-3DAA-440CF03B4A8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91" r="2" b="16652"/>
          <a:stretch/>
        </p:blipFill>
        <p:spPr>
          <a:xfrm>
            <a:off x="6784644" y="2806594"/>
            <a:ext cx="4283416" cy="382595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016CBC2-5A8E-41E4-B729-A11771E2B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47E4-A62E-CD9F-2865-6B04E03C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C161-E734-C821-CB83-1DF881971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721951"/>
            <a:ext cx="9856907" cy="5665896"/>
          </a:xfrm>
        </p:spPr>
        <p:txBody>
          <a:bodyPr/>
          <a:lstStyle/>
          <a:p>
            <a:r>
              <a:rPr lang="en-US" dirty="0"/>
              <a:t>The data that I used for this project wasn’t the best, but I think there was some useful information that was found even if I couldn’t find an accurate model</a:t>
            </a:r>
          </a:p>
          <a:p>
            <a:r>
              <a:rPr lang="en-US" dirty="0"/>
              <a:t>As we become more aware of our effects on the environment (and the long-term repercussions), it’s important that we look at comparisons such as chemical vs. organic fertilizer and realize we might be able to achieve the same quantifiable goal with a qualitative/subjective method </a:t>
            </a:r>
          </a:p>
          <a:p>
            <a:r>
              <a:rPr lang="en-US" dirty="0"/>
              <a:t>I still think this project is worth pursuing, and will likely continue to do so, even if I need to collect my own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FC232-3EA5-EE76-BBE7-81989E4850DD}"/>
              </a:ext>
            </a:extLst>
          </p:cNvPr>
          <p:cNvSpPr txBox="1"/>
          <p:nvPr/>
        </p:nvSpPr>
        <p:spPr>
          <a:xfrm>
            <a:off x="1402316" y="6387847"/>
            <a:ext cx="974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Note: for what its worth, I did attempt to find better data than what I used. I looked around at several publicly available datasets and this still was the closest I could find to something I could try to build a model with. I also reached out to one person who had conducted a similar greenhouse study that stated they’d provide the data for good cause, but I never heard back.</a:t>
            </a:r>
          </a:p>
        </p:txBody>
      </p:sp>
    </p:spTree>
    <p:extLst>
      <p:ext uri="{BB962C8B-B14F-4D97-AF65-F5344CB8AC3E}">
        <p14:creationId xmlns:p14="http://schemas.microsoft.com/office/powerpoint/2010/main" val="327636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31" name="Freeform: Shape 1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B4867-CC98-E6D1-44C9-357C5015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u="sng" dirty="0"/>
              <a:t>Dataset Source: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AD7493-76B4-DDF4-9F4C-985476B9D418}"/>
              </a:ext>
            </a:extLst>
          </p:cNvPr>
          <p:cNvSpPr txBox="1">
            <a:spLocks/>
          </p:cNvSpPr>
          <p:nvPr/>
        </p:nvSpPr>
        <p:spPr>
          <a:xfrm>
            <a:off x="2256639" y="2052116"/>
            <a:ext cx="6572814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https://www.kaggle.com/datasets/gorororororo23/plant-growth-data-classification/code</a:t>
            </a:r>
            <a:endParaRPr lang="en-US" sz="18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9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748FE5-971C-4D3D-9E82-844F9896D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5180ED-82FA-4DB9-977A-EF01472A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70DC71-8434-464C-A23E-E7BC9BC89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561C8-C082-42A2-8092-4FB6D770A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43BFC-462D-410C-B3EE-F37EF751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F58BE2-5F1F-5E4C-42F7-216A4EF7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748" y="85331"/>
            <a:ext cx="5338372" cy="1077229"/>
          </a:xfrm>
        </p:spPr>
        <p:txBody>
          <a:bodyPr>
            <a:normAutofit/>
          </a:bodyPr>
          <a:lstStyle/>
          <a:p>
            <a:r>
              <a:rPr lang="en-US" sz="2000" u="sng" dirty="0"/>
              <a:t>Problem Description</a:t>
            </a:r>
          </a:p>
        </p:txBody>
      </p:sp>
      <p:pic>
        <p:nvPicPr>
          <p:cNvPr id="5" name="Picture 4" descr="Green seedling sprouting on the ground">
            <a:extLst>
              <a:ext uri="{FF2B5EF4-FFF2-40B4-BE49-F238E27FC236}">
                <a16:creationId xmlns:a16="http://schemas.microsoft.com/office/drawing/2014/main" id="{F90BE6B9-56C5-EA4D-0C3D-EB6FA39D59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035" r="16378" b="-1"/>
          <a:stretch/>
        </p:blipFill>
        <p:spPr>
          <a:xfrm>
            <a:off x="1011880" y="227"/>
            <a:ext cx="3051461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B9C59E-E311-421C-83D7-D60C5EBE7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A416-90F5-61DC-CA5C-37A06D6A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688" y="808055"/>
            <a:ext cx="7510584" cy="5558603"/>
          </a:xfrm>
        </p:spPr>
        <p:txBody>
          <a:bodyPr>
            <a:noAutofit/>
          </a:bodyPr>
          <a:lstStyle/>
          <a:p>
            <a:r>
              <a:rPr lang="en-US" sz="3200" dirty="0"/>
              <a:t>Plants have many different requirements to thrive (water, soil, temperature, etc.)</a:t>
            </a:r>
          </a:p>
          <a:p>
            <a:r>
              <a:rPr lang="en-US" sz="3200" dirty="0"/>
              <a:t>Different plants have different requirements</a:t>
            </a:r>
          </a:p>
          <a:p>
            <a:r>
              <a:rPr lang="en-US" sz="3200" dirty="0"/>
              <a:t>Most home gardeners don’t have access to controlled environments, so identifying optimal conditions for most plants could be beneficial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9CCB84-4641-45C1-9C0C-D35DEB9B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B338-5237-D42A-C87A-4A2BA414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527" y="402655"/>
            <a:ext cx="7958331" cy="1077229"/>
          </a:xfrm>
        </p:spPr>
        <p:txBody>
          <a:bodyPr/>
          <a:lstStyle/>
          <a:p>
            <a:r>
              <a:rPr lang="en-US" u="sng" dirty="0"/>
              <a:t>Data being used</a:t>
            </a:r>
            <a:br>
              <a:rPr lang="en-US" u="sng" dirty="0"/>
            </a:br>
            <a:r>
              <a:rPr lang="en-US" sz="1400" u="sng" dirty="0"/>
              <a:t>194 samples</a:t>
            </a:r>
            <a:endParaRPr lang="en-US" u="sng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281892E4-C34A-DE79-44CE-6BFF65716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42" y="1479884"/>
            <a:ext cx="9946882" cy="5123018"/>
          </a:xfrm>
          <a:prstGeom prst="rect">
            <a:avLst/>
          </a:prstGeom>
        </p:spPr>
      </p:pic>
      <p:pic>
        <p:nvPicPr>
          <p:cNvPr id="9" name="Graphic 8" descr="Statistics with solid fill">
            <a:extLst>
              <a:ext uri="{FF2B5EF4-FFF2-40B4-BE49-F238E27FC236}">
                <a16:creationId xmlns:a16="http://schemas.microsoft.com/office/drawing/2014/main" id="{23944E87-F5BC-7AE3-A5B9-723614B4D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76" y="180002"/>
            <a:ext cx="1299882" cy="12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8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B1DB-F741-89F3-0EA3-7A2F6D96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14" y="181169"/>
            <a:ext cx="3293121" cy="458047"/>
          </a:xfrm>
        </p:spPr>
        <p:txBody>
          <a:bodyPr>
            <a:normAutofit/>
          </a:bodyPr>
          <a:lstStyle/>
          <a:p>
            <a:r>
              <a:rPr lang="en-US" sz="2000" u="sng" dirty="0"/>
              <a:t>Machine Learning Methods</a:t>
            </a: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ACBD31-1CB2-7CAE-5226-BC3426BC2AE0}"/>
              </a:ext>
            </a:extLst>
          </p:cNvPr>
          <p:cNvSpPr txBox="1">
            <a:spLocks/>
          </p:cNvSpPr>
          <p:nvPr/>
        </p:nvSpPr>
        <p:spPr>
          <a:xfrm>
            <a:off x="2492062" y="833378"/>
            <a:ext cx="7958331" cy="15744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u="sng" dirty="0"/>
              <a:t>Goal</a:t>
            </a:r>
            <a:r>
              <a:rPr lang="en-US" sz="2200" dirty="0"/>
              <a:t>:</a:t>
            </a:r>
          </a:p>
          <a:p>
            <a:pPr algn="l">
              <a:lnSpc>
                <a:spcPct val="220000"/>
              </a:lnSpc>
            </a:pPr>
            <a:r>
              <a:rPr lang="en-US" sz="2200" dirty="0"/>
              <a:t>With the data available, be able to predict whether a plant was likely to succeed given a certain set of growing conditions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68E7A4-E353-F2F6-F1E9-7992A63DFA3B}"/>
              </a:ext>
            </a:extLst>
          </p:cNvPr>
          <p:cNvSpPr txBox="1">
            <a:spLocks/>
          </p:cNvSpPr>
          <p:nvPr/>
        </p:nvSpPr>
        <p:spPr>
          <a:xfrm>
            <a:off x="2492062" y="2770120"/>
            <a:ext cx="7958331" cy="367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u="sng" dirty="0"/>
              <a:t>Actions</a:t>
            </a:r>
            <a:r>
              <a:rPr lang="en-US" sz="2200" dirty="0"/>
              <a:t>: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Analyze feature importances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Test different classification models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Determine best models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See if we can predict whether a plant will succeed or fail in certain conditions</a:t>
            </a:r>
          </a:p>
        </p:txBody>
      </p:sp>
    </p:spTree>
    <p:extLst>
      <p:ext uri="{BB962C8B-B14F-4D97-AF65-F5344CB8AC3E}">
        <p14:creationId xmlns:p14="http://schemas.microsoft.com/office/powerpoint/2010/main" val="263059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E1CEF-A4DD-CFA8-6EC7-006C5BB6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864" y="353641"/>
            <a:ext cx="2752551" cy="389772"/>
          </a:xfrm>
        </p:spPr>
        <p:txBody>
          <a:bodyPr>
            <a:normAutofit/>
          </a:bodyPr>
          <a:lstStyle/>
          <a:p>
            <a:pPr algn="l"/>
            <a:r>
              <a:rPr lang="en-US" sz="2000" u="sng" dirty="0"/>
              <a:t>Methods Tested/Used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7987-5A36-1EDA-8FB6-FA2495A9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240" y="1584679"/>
            <a:ext cx="5914423" cy="5407305"/>
          </a:xfrm>
        </p:spPr>
        <p:txBody>
          <a:bodyPr>
            <a:normAutofit/>
          </a:bodyPr>
          <a:lstStyle/>
          <a:p>
            <a:r>
              <a:rPr lang="en-US" sz="2400" dirty="0"/>
              <a:t>Random Forest Classifier</a:t>
            </a:r>
          </a:p>
          <a:p>
            <a:r>
              <a:rPr lang="en-US" sz="2400" dirty="0"/>
              <a:t>Logistic Regression</a:t>
            </a:r>
          </a:p>
          <a:p>
            <a:r>
              <a:rPr lang="en-US" sz="2400" dirty="0"/>
              <a:t>Gaussian Naïve Bayes</a:t>
            </a:r>
          </a:p>
          <a:p>
            <a:r>
              <a:rPr lang="en-US" sz="2400" dirty="0"/>
              <a:t>Decision Tree Classifier</a:t>
            </a:r>
          </a:p>
          <a:p>
            <a:r>
              <a:rPr lang="en-US" sz="2400" dirty="0"/>
              <a:t>Support Vector Classifier</a:t>
            </a:r>
          </a:p>
          <a:p>
            <a:r>
              <a:rPr lang="en-US" sz="2400" dirty="0"/>
              <a:t>Gradient Boosting Classifier</a:t>
            </a:r>
          </a:p>
          <a:p>
            <a:r>
              <a:rPr lang="en-US" sz="2400" dirty="0"/>
              <a:t>KNN</a:t>
            </a:r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mall tree">
            <a:extLst>
              <a:ext uri="{FF2B5EF4-FFF2-40B4-BE49-F238E27FC236}">
                <a16:creationId xmlns:a16="http://schemas.microsoft.com/office/drawing/2014/main" id="{7ABFDEA0-9151-0464-E75D-E8B2E40A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00" r="36672" b="-2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2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F1B877-93E4-AF97-EF30-4C94423C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58E216-247F-CA8B-696F-6A9CCBE5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0B6B8-5D48-A9ED-A506-FF20FDDE8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2F356-A79B-4E94-E88C-3B68C660F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6B0EB2-5C25-F2A6-A5AF-E06484D74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368DF-D6A3-EA7B-039C-1A038544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57" y="160094"/>
            <a:ext cx="2752551" cy="630207"/>
          </a:xfrm>
        </p:spPr>
        <p:txBody>
          <a:bodyPr>
            <a:noAutofit/>
          </a:bodyPr>
          <a:lstStyle/>
          <a:p>
            <a:pPr algn="l"/>
            <a:r>
              <a:rPr lang="en-US" sz="2000" u="sng" dirty="0"/>
              <a:t>Top 3 Methods (by Accuracy)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539A5-7E3A-BAE6-7F9D-1B7825E73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mall tree">
            <a:extLst>
              <a:ext uri="{FF2B5EF4-FFF2-40B4-BE49-F238E27FC236}">
                <a16:creationId xmlns:a16="http://schemas.microsoft.com/office/drawing/2014/main" id="{77653B85-75CB-9A34-4795-C5CA306A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00" r="36672" b="-2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EDF0DA-31F4-E414-6C39-FFAFA2EE9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46479B-0465-245F-A6A4-4399464A8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92" y="950395"/>
            <a:ext cx="5966834" cy="59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F3AC9E-D80B-9E25-8D84-691477DF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067" y="170407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u="sng" dirty="0"/>
              <a:t>Phases:</a:t>
            </a:r>
          </a:p>
        </p:txBody>
      </p:sp>
      <p:graphicFrame>
        <p:nvGraphicFramePr>
          <p:cNvPr id="24" name="Title 1">
            <a:extLst>
              <a:ext uri="{FF2B5EF4-FFF2-40B4-BE49-F238E27FC236}">
                <a16:creationId xmlns:a16="http://schemas.microsoft.com/office/drawing/2014/main" id="{15461201-E7C8-E11A-BA8F-9FA211717A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642217"/>
              </p:ext>
            </p:extLst>
          </p:nvPr>
        </p:nvGraphicFramePr>
        <p:xfrm>
          <a:off x="1092617" y="-78512"/>
          <a:ext cx="10687131" cy="4542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EAFEFC4-56A9-143A-E5E9-6435910EE0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753" y="3509194"/>
            <a:ext cx="1340975" cy="1364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732CD-DD72-A364-A5AA-61DBEC8023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617" y="5007813"/>
            <a:ext cx="2181516" cy="1738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1F6126-05BD-A8D3-BDA6-E7A54B3170C7}"/>
              </a:ext>
            </a:extLst>
          </p:cNvPr>
          <p:cNvSpPr txBox="1"/>
          <p:nvPr/>
        </p:nvSpPr>
        <p:spPr>
          <a:xfrm>
            <a:off x="3516689" y="4794810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ANOVA</a:t>
            </a:r>
          </a:p>
          <a:p>
            <a:pPr algn="ctr"/>
            <a:r>
              <a:rPr lang="en-US" b="1" dirty="0"/>
              <a:t>Chi Squared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3835F-5D4F-6DA3-89DE-902009ACE5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8535" y="3582863"/>
            <a:ext cx="2094104" cy="423323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32FED362-1ACE-D3BC-D419-BC3FBF8E3E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8535" y="4138837"/>
            <a:ext cx="2100321" cy="495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27ED68-87DF-E177-BD20-9AA98678FD8E}"/>
              </a:ext>
            </a:extLst>
          </p:cNvPr>
          <p:cNvSpPr txBox="1"/>
          <p:nvPr/>
        </p:nvSpPr>
        <p:spPr>
          <a:xfrm>
            <a:off x="5560099" y="3373962"/>
            <a:ext cx="1869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One Hot</a:t>
            </a:r>
          </a:p>
          <a:p>
            <a:pPr algn="ctr"/>
            <a:r>
              <a:rPr lang="en-US" sz="1600" b="1" dirty="0"/>
              <a:t>Encoding</a:t>
            </a:r>
          </a:p>
        </p:txBody>
      </p:sp>
      <p:pic>
        <p:nvPicPr>
          <p:cNvPr id="13" name="Picture 1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603CAC6-2FC4-170A-B0CF-2DCCAD2DCB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0825" y="3891128"/>
            <a:ext cx="1869347" cy="9361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4EC96B-981B-263A-7A9F-0B860D0303D8}"/>
              </a:ext>
            </a:extLst>
          </p:cNvPr>
          <p:cNvGrpSpPr/>
          <p:nvPr/>
        </p:nvGrpSpPr>
        <p:grpSpPr>
          <a:xfrm>
            <a:off x="5398975" y="5240119"/>
            <a:ext cx="2273046" cy="1506467"/>
            <a:chOff x="1153232" y="3381317"/>
            <a:chExt cx="3983485" cy="317502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3B803B7-AB59-8423-D48A-3EEBEE7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232" y="3381317"/>
              <a:ext cx="3983485" cy="317502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3E657C-970E-88B1-3133-B150F2A27656}"/>
                </a:ext>
              </a:extLst>
            </p:cNvPr>
            <p:cNvSpPr txBox="1"/>
            <p:nvPr/>
          </p:nvSpPr>
          <p:spPr>
            <a:xfrm rot="18956986">
              <a:off x="1187001" y="3606099"/>
              <a:ext cx="49244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DDA0E2-512D-5299-B56E-EE9819681261}"/>
                </a:ext>
              </a:extLst>
            </p:cNvPr>
            <p:cNvSpPr txBox="1"/>
            <p:nvPr/>
          </p:nvSpPr>
          <p:spPr>
            <a:xfrm rot="18956986">
              <a:off x="1176181" y="5159520"/>
              <a:ext cx="56938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cbrt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676C13-2BF3-A9B1-77C4-7A6C762BF1D2}"/>
                </a:ext>
              </a:extLst>
            </p:cNvPr>
            <p:cNvSpPr txBox="1"/>
            <p:nvPr/>
          </p:nvSpPr>
          <p:spPr>
            <a:xfrm rot="18956986">
              <a:off x="3378536" y="3786977"/>
              <a:ext cx="49244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std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60D51F-F0A0-563E-358B-10CF82D3E1B7}"/>
              </a:ext>
            </a:extLst>
          </p:cNvPr>
          <p:cNvSpPr txBox="1"/>
          <p:nvPr/>
        </p:nvSpPr>
        <p:spPr>
          <a:xfrm>
            <a:off x="5501509" y="4848930"/>
            <a:ext cx="1869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Transformations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A9C2C0-171E-8BC8-9D88-2324E99E80EA}"/>
              </a:ext>
            </a:extLst>
          </p:cNvPr>
          <p:cNvSpPr txBox="1"/>
          <p:nvPr/>
        </p:nvSpPr>
        <p:spPr>
          <a:xfrm>
            <a:off x="7628116" y="3635372"/>
            <a:ext cx="1869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Find top 3 models: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Decision Tree</a:t>
            </a:r>
          </a:p>
          <a:p>
            <a:pPr algn="ctr"/>
            <a:r>
              <a:rPr lang="en-US" sz="1600" b="1" dirty="0"/>
              <a:t>Random Forest</a:t>
            </a:r>
          </a:p>
          <a:p>
            <a:pPr algn="ctr"/>
            <a:r>
              <a:rPr lang="en-US" sz="1600" b="1" dirty="0"/>
              <a:t>Support Vector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Cross validate each to assess the best</a:t>
            </a:r>
          </a:p>
          <a:p>
            <a:pPr algn="ctr"/>
            <a:endParaRPr lang="en-US" sz="1600" b="1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E02EA6B-7C0E-BCCF-2FF3-EF6DAF6BDFBB}"/>
              </a:ext>
            </a:extLst>
          </p:cNvPr>
          <p:cNvSpPr/>
          <p:nvPr/>
        </p:nvSpPr>
        <p:spPr>
          <a:xfrm>
            <a:off x="10160966" y="4358920"/>
            <a:ext cx="1353312" cy="9771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6B21A-2617-312F-B7BF-C3CBDE676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1F3753-84C4-4D98-E022-BD83B3648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E6D6AF1-077E-2B54-EA5F-463BCFAE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CF2B1-DE38-5709-1192-66EC8676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09" y="91438"/>
            <a:ext cx="554315" cy="708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u="sng" dirty="0"/>
              <a:t>1.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BC9E3-C111-785F-A800-E1670E252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49" y="172231"/>
            <a:ext cx="3834889" cy="30231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1335-0AC9-1C01-5EC7-782ACD070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284" y="208344"/>
            <a:ext cx="3702284" cy="2950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8B4AA-E1EC-F6A8-A409-305699A8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344" y="3643138"/>
            <a:ext cx="3159241" cy="3214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46395-E732-BFEC-C366-4A46CF402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8210" y="3698758"/>
            <a:ext cx="3159241" cy="315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5F2CC-6DE1-501A-74C1-C25819DC8C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2995" y="3643138"/>
            <a:ext cx="3159241" cy="321486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6A7884-DF75-11C0-59C1-01168DBAEEF5}"/>
              </a:ext>
            </a:extLst>
          </p:cNvPr>
          <p:cNvSpPr txBox="1">
            <a:spLocks/>
          </p:cNvSpPr>
          <p:nvPr/>
        </p:nvSpPr>
        <p:spPr>
          <a:xfrm>
            <a:off x="1219344" y="172231"/>
            <a:ext cx="1834752" cy="708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90927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7ADB3-D2B3-2139-D197-66E49F862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D05D4F8-661A-18CF-D8B7-9284876D2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AFE4557-F62F-D179-8E2F-F61050514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0369D-8BFE-D273-BED8-CE647EB7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0" y="9773"/>
            <a:ext cx="556254" cy="708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u="sng" dirty="0"/>
              <a:t>1.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45B51-8BDD-581C-52E8-1030AD972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158" y="479617"/>
            <a:ext cx="3836927" cy="2949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7DA9B8-EE89-D43A-BEBF-D25D824BA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512" y="479617"/>
            <a:ext cx="3836927" cy="2949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490DC-199C-4791-0AE1-1C7088B6C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565" y="3805182"/>
            <a:ext cx="3971490" cy="3052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A59AD8-19F6-714F-41D3-98E32C873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9188" y="3805182"/>
            <a:ext cx="3971490" cy="3052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9A86CB-D334-D5A0-7069-FE54E34AA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0268" y="3805182"/>
            <a:ext cx="4070425" cy="30528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4361B4-718B-F4AE-94A7-85A5D1F0C007}"/>
              </a:ext>
            </a:extLst>
          </p:cNvPr>
          <p:cNvSpPr/>
          <p:nvPr/>
        </p:nvSpPr>
        <p:spPr>
          <a:xfrm>
            <a:off x="3483864" y="708225"/>
            <a:ext cx="1076562" cy="236918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6178A5-645A-9524-F7B5-778B948CF641}"/>
              </a:ext>
            </a:extLst>
          </p:cNvPr>
          <p:cNvSpPr/>
          <p:nvPr/>
        </p:nvSpPr>
        <p:spPr>
          <a:xfrm>
            <a:off x="9177528" y="718000"/>
            <a:ext cx="1076562" cy="236918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8E4CE-1335-C243-5006-300C1A38A968}"/>
              </a:ext>
            </a:extLst>
          </p:cNvPr>
          <p:cNvSpPr/>
          <p:nvPr/>
        </p:nvSpPr>
        <p:spPr>
          <a:xfrm>
            <a:off x="5644895" y="3908617"/>
            <a:ext cx="1265189" cy="2607566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819A1-1B84-117C-132C-3431A23EEDE9}"/>
              </a:ext>
            </a:extLst>
          </p:cNvPr>
          <p:cNvSpPr/>
          <p:nvPr/>
        </p:nvSpPr>
        <p:spPr>
          <a:xfrm>
            <a:off x="576072" y="3908618"/>
            <a:ext cx="1618488" cy="2607566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E21B1E-DCD2-874E-E58D-FAF0572D8D3F}"/>
              </a:ext>
            </a:extLst>
          </p:cNvPr>
          <p:cNvSpPr/>
          <p:nvPr/>
        </p:nvSpPr>
        <p:spPr>
          <a:xfrm>
            <a:off x="10322983" y="594360"/>
            <a:ext cx="1076562" cy="24928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D892E47-201D-DBCF-7950-CC010C7CCA6E}"/>
              </a:ext>
            </a:extLst>
          </p:cNvPr>
          <p:cNvSpPr txBox="1">
            <a:spLocks/>
          </p:cNvSpPr>
          <p:nvPr/>
        </p:nvSpPr>
        <p:spPr>
          <a:xfrm>
            <a:off x="1080684" y="125503"/>
            <a:ext cx="1854539" cy="9992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Visualization:</a:t>
            </a:r>
          </a:p>
          <a:p>
            <a:pPr algn="l"/>
            <a:r>
              <a:rPr lang="en-US" sz="2000" dirty="0"/>
              <a:t>Features vs. Success</a:t>
            </a:r>
          </a:p>
        </p:txBody>
      </p:sp>
    </p:spTree>
    <p:extLst>
      <p:ext uri="{BB962C8B-B14F-4D97-AF65-F5344CB8AC3E}">
        <p14:creationId xmlns:p14="http://schemas.microsoft.com/office/powerpoint/2010/main" val="3292463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6037</TotalTime>
  <Words>535</Words>
  <Application>Microsoft Macintosh PowerPoint</Application>
  <PresentationFormat>Widescreen</PresentationFormat>
  <Paragraphs>81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MS Shell Dlg 2</vt:lpstr>
      <vt:lpstr>Wingdings</vt:lpstr>
      <vt:lpstr>Wingdings 3</vt:lpstr>
      <vt:lpstr>Madison</vt:lpstr>
      <vt:lpstr>Optimizing Plant Growth</vt:lpstr>
      <vt:lpstr>Problem Description</vt:lpstr>
      <vt:lpstr>Data being used 194 samples</vt:lpstr>
      <vt:lpstr>Machine Learning Methods</vt:lpstr>
      <vt:lpstr>Methods Tested/Used</vt:lpstr>
      <vt:lpstr>Top 3 Methods (by Accuracy)</vt:lpstr>
      <vt:lpstr>Phases:</vt:lpstr>
      <vt:lpstr>1.</vt:lpstr>
      <vt:lpstr>1. </vt:lpstr>
      <vt:lpstr>2.</vt:lpstr>
      <vt:lpstr>3.</vt:lpstr>
      <vt:lpstr>Results from Modeling</vt:lpstr>
      <vt:lpstr>Observations/Takeaways</vt:lpstr>
      <vt:lpstr>Final Thoughts</vt:lpstr>
      <vt:lpstr>Dataset Source: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JARVIS, JOHN F.</dc:creator>
  <cp:lastModifiedBy>JARVIS, JOHN F.</cp:lastModifiedBy>
  <cp:revision>8</cp:revision>
  <dcterms:created xsi:type="dcterms:W3CDTF">2024-09-18T10:25:57Z</dcterms:created>
  <dcterms:modified xsi:type="dcterms:W3CDTF">2024-12-04T12:57:30Z</dcterms:modified>
</cp:coreProperties>
</file>