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340" r:id="rId4"/>
    <p:sldId id="341" r:id="rId5"/>
    <p:sldId id="342" r:id="rId6"/>
    <p:sldId id="343" r:id="rId7"/>
    <p:sldId id="421" r:id="rId8"/>
    <p:sldId id="382" r:id="rId9"/>
    <p:sldId id="344" r:id="rId10"/>
    <p:sldId id="354" r:id="rId11"/>
    <p:sldId id="355" r:id="rId12"/>
    <p:sldId id="424" r:id="rId13"/>
    <p:sldId id="369" r:id="rId14"/>
    <p:sldId id="356" r:id="rId15"/>
    <p:sldId id="403" r:id="rId16"/>
    <p:sldId id="404" r:id="rId17"/>
    <p:sldId id="405" r:id="rId18"/>
    <p:sldId id="406" r:id="rId19"/>
    <p:sldId id="407" r:id="rId20"/>
    <p:sldId id="420" r:id="rId21"/>
    <p:sldId id="409" r:id="rId22"/>
    <p:sldId id="401" r:id="rId23"/>
    <p:sldId id="410" r:id="rId24"/>
    <p:sldId id="412" r:id="rId25"/>
    <p:sldId id="349" r:id="rId26"/>
    <p:sldId id="350" r:id="rId27"/>
    <p:sldId id="351" r:id="rId28"/>
    <p:sldId id="352" r:id="rId29"/>
    <p:sldId id="384" r:id="rId30"/>
    <p:sldId id="312" r:id="rId31"/>
  </p:sldIdLst>
  <p:sldSz cx="9144000" cy="6858000" type="screen4x3"/>
  <p:notesSz cx="45656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opis" id="{2B05F44B-41C2-4036-8412-9B5EFB9C1720}">
          <p14:sldIdLst>
            <p14:sldId id="256"/>
            <p14:sldId id="257"/>
            <p14:sldId id="340"/>
            <p14:sldId id="341"/>
          </p14:sldIdLst>
        </p14:section>
        <p14:section name="MCU Atmel" id="{8C79552A-4629-4115-A124-51A265E95A73}">
          <p14:sldIdLst>
            <p14:sldId id="342"/>
          </p14:sldIdLst>
        </p14:section>
        <p14:section name="AVR" id="{FA1436C8-F699-41B0-8739-1F5907842F88}">
          <p14:sldIdLst>
            <p14:sldId id="343"/>
            <p14:sldId id="421"/>
            <p14:sldId id="382"/>
            <p14:sldId id="344"/>
            <p14:sldId id="354"/>
            <p14:sldId id="355"/>
            <p14:sldId id="424"/>
            <p14:sldId id="369"/>
          </p14:sldIdLst>
        </p14:section>
        <p14:section name="Architektura AVR" id="{3EDD97C4-FDD6-4439-ACD3-BF6DB7DE4B10}">
          <p14:sldIdLst>
            <p14:sldId id="356"/>
            <p14:sldId id="403"/>
            <p14:sldId id="404"/>
            <p14:sldId id="405"/>
            <p14:sldId id="406"/>
            <p14:sldId id="407"/>
            <p14:sldId id="420"/>
            <p14:sldId id="409"/>
            <p14:sldId id="401"/>
          </p14:sldIdLst>
        </p14:section>
        <p14:section name="Paměť" id="{5206D26A-4A71-4FE4-BD0E-F7A54B0A834A}">
          <p14:sldIdLst>
            <p14:sldId id="410"/>
            <p14:sldId id="412"/>
          </p14:sldIdLst>
        </p14:section>
        <p14:section name="Paměť programu" id="{C993F676-C577-47B0-A727-D2F1B5CB5C74}">
          <p14:sldIdLst>
            <p14:sldId id="349"/>
          </p14:sldIdLst>
        </p14:section>
        <p14:section name="Paměť SRAM" id="{1D6715F5-1FF1-4468-8E25-52A3AD73B659}">
          <p14:sldIdLst>
            <p14:sldId id="350"/>
            <p14:sldId id="351"/>
          </p14:sldIdLst>
        </p14:section>
        <p14:section name="EEPROM" id="{771826EB-CB68-4F1F-91CB-55E1B41989FC}">
          <p14:sldIdLst>
            <p14:sldId id="352"/>
          </p14:sldIdLst>
        </p14:section>
        <p14:section name="Registry procesoru" id="{E6229A5E-205B-412D-92BD-EEB49E7896DE}">
          <p14:sldIdLst>
            <p14:sldId id="384"/>
          </p14:sldIdLst>
        </p14:section>
        <p14:section name="Použití paměti v programu" id="{50480241-CCA1-49DB-B5EF-3D108716201A}">
          <p14:sldIdLst/>
        </p14:section>
        <p14:section name="Kontrolní otázky" id="{E1AC4CAF-6A44-43A5-983F-5770E40FF723}">
          <p14:sldIdLst/>
        </p14:section>
        <p14:section name="Konec" id="{59DFCDE0-D42B-4304-BE61-3CFC8D497EB0}">
          <p14:sldIdLst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14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CCFFCC"/>
    <a:srgbClr val="008000"/>
    <a:srgbClr val="339933"/>
    <a:srgbClr val="000000"/>
    <a:srgbClr val="33CC33"/>
    <a:srgbClr val="FFFF00"/>
    <a:srgbClr val="66CCFF"/>
    <a:srgbClr val="000099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272" autoAdjust="0"/>
    <p:restoredTop sz="86387" autoAdjust="0"/>
  </p:normalViewPr>
  <p:slideViewPr>
    <p:cSldViewPr>
      <p:cViewPr varScale="1">
        <p:scale>
          <a:sx n="111" d="100"/>
          <a:sy n="111" d="100"/>
        </p:scale>
        <p:origin x="12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214"/>
    </p:cViewPr>
  </p:sorterViewPr>
  <p:notesViewPr>
    <p:cSldViewPr>
      <p:cViewPr varScale="1">
        <p:scale>
          <a:sx n="55" d="100"/>
          <a:sy n="55" d="100"/>
        </p:scale>
        <p:origin x="-2622" y="-102"/>
      </p:cViewPr>
      <p:guideLst>
        <p:guide orient="horz" pos="2141"/>
        <p:guide pos="14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3D1B3-337C-4082-A30D-09FF7AE1372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3D90F632-DFEA-45A6-A1D2-36A1BB0081B4}" type="pres">
      <dgm:prSet presAssocID="{36C3D1B3-337C-4082-A30D-09FF7AE1372F}" presName="diagram" presStyleCnt="0">
        <dgm:presLayoutVars>
          <dgm:dir/>
          <dgm:resizeHandles val="exact"/>
        </dgm:presLayoutVars>
      </dgm:prSet>
      <dgm:spPr/>
    </dgm:pt>
  </dgm:ptLst>
  <dgm:cxnLst>
    <dgm:cxn modelId="{4665C04D-FF45-4115-BAFA-52F9DD70AE61}" type="presOf" srcId="{36C3D1B3-337C-4082-A30D-09FF7AE1372F}" destId="{3D90F632-DFEA-45A6-A1D2-36A1BB0081B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92B8A7-B057-4EA4-B3F3-920DABF841F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6D33DA8-A293-4E6E-BADD-5B5336A43ACA}">
      <dgm:prSet phldrT="[Text]"/>
      <dgm:spPr/>
      <dgm:t>
        <a:bodyPr/>
        <a:lstStyle/>
        <a:p>
          <a:r>
            <a:rPr lang="cs-CZ" b="1" dirty="0"/>
            <a:t>ATxmega</a:t>
          </a:r>
        </a:p>
      </dgm:t>
    </dgm:pt>
    <dgm:pt modelId="{13285BAB-0352-4880-9D76-3AFA525F3821}" type="parTrans" cxnId="{9167FC03-8CF5-4629-BCF1-AA601B2CDA6B}">
      <dgm:prSet/>
      <dgm:spPr/>
      <dgm:t>
        <a:bodyPr/>
        <a:lstStyle/>
        <a:p>
          <a:endParaRPr lang="cs-CZ"/>
        </a:p>
      </dgm:t>
    </dgm:pt>
    <dgm:pt modelId="{BF536E3B-D6BF-415C-AAC1-86B4E6F49CCF}" type="sibTrans" cxnId="{9167FC03-8CF5-4629-BCF1-AA601B2CDA6B}">
      <dgm:prSet/>
      <dgm:spPr/>
      <dgm:t>
        <a:bodyPr/>
        <a:lstStyle/>
        <a:p>
          <a:endParaRPr lang="cs-CZ"/>
        </a:p>
      </dgm:t>
    </dgm:pt>
    <dgm:pt modelId="{2AFD60DA-6803-4E81-AB79-956B28E10E7D}">
      <dgm:prSet phldrT="[Text]"/>
      <dgm:spPr/>
      <dgm:t>
        <a:bodyPr/>
        <a:lstStyle/>
        <a:p>
          <a:r>
            <a:rPr lang="cs-CZ" b="1" dirty="0"/>
            <a:t>ATmega</a:t>
          </a:r>
        </a:p>
      </dgm:t>
    </dgm:pt>
    <dgm:pt modelId="{0AFB18BD-38A2-44E8-B962-4084A6DD4F20}" type="parTrans" cxnId="{CDF0B06C-5051-4D23-9CF2-6A89EFCCAB52}">
      <dgm:prSet/>
      <dgm:spPr/>
      <dgm:t>
        <a:bodyPr/>
        <a:lstStyle/>
        <a:p>
          <a:endParaRPr lang="cs-CZ"/>
        </a:p>
      </dgm:t>
    </dgm:pt>
    <dgm:pt modelId="{61B8BC6B-03DF-464F-A309-8A38E0F0366D}" type="sibTrans" cxnId="{CDF0B06C-5051-4D23-9CF2-6A89EFCCAB52}">
      <dgm:prSet/>
      <dgm:spPr/>
      <dgm:t>
        <a:bodyPr/>
        <a:lstStyle/>
        <a:p>
          <a:endParaRPr lang="cs-CZ"/>
        </a:p>
      </dgm:t>
    </dgm:pt>
    <dgm:pt modelId="{AA4A3526-288C-4325-B676-F0E1BDE5264A}">
      <dgm:prSet phldrT="[Text]"/>
      <dgm:spPr/>
      <dgm:t>
        <a:bodyPr/>
        <a:lstStyle/>
        <a:p>
          <a:r>
            <a:rPr lang="cs-CZ" b="1" dirty="0"/>
            <a:t>ATtiny</a:t>
          </a:r>
        </a:p>
      </dgm:t>
    </dgm:pt>
    <dgm:pt modelId="{8D618C64-5E16-4803-8C2E-14CBE2C22388}" type="parTrans" cxnId="{646250CA-7E56-41AF-870E-2C3DAE6DDE30}">
      <dgm:prSet/>
      <dgm:spPr/>
      <dgm:t>
        <a:bodyPr/>
        <a:lstStyle/>
        <a:p>
          <a:endParaRPr lang="cs-CZ"/>
        </a:p>
      </dgm:t>
    </dgm:pt>
    <dgm:pt modelId="{7211B3B6-1F7C-4D1B-8B48-B049D4721B78}" type="sibTrans" cxnId="{646250CA-7E56-41AF-870E-2C3DAE6DDE30}">
      <dgm:prSet/>
      <dgm:spPr/>
      <dgm:t>
        <a:bodyPr/>
        <a:lstStyle/>
        <a:p>
          <a:endParaRPr lang="cs-CZ"/>
        </a:p>
      </dgm:t>
    </dgm:pt>
    <dgm:pt modelId="{E5C223C8-5B55-4CDB-9487-5721A2C1AFB9}" type="pres">
      <dgm:prSet presAssocID="{8692B8A7-B057-4EA4-B3F3-920DABF841F5}" presName="compositeShape" presStyleCnt="0">
        <dgm:presLayoutVars>
          <dgm:dir/>
          <dgm:resizeHandles/>
        </dgm:presLayoutVars>
      </dgm:prSet>
      <dgm:spPr/>
    </dgm:pt>
    <dgm:pt modelId="{B3A212E9-BD18-4383-B1DE-7D29945DCCF8}" type="pres">
      <dgm:prSet presAssocID="{8692B8A7-B057-4EA4-B3F3-920DABF841F5}" presName="pyramid" presStyleLbl="node1" presStyleIdx="0" presStyleCnt="1" custLinFactNeighborX="-17500" custLinFactNeighborY="1384"/>
      <dgm:spPr/>
    </dgm:pt>
    <dgm:pt modelId="{2E1E1AB5-3AAB-455F-9706-C3F670C155DF}" type="pres">
      <dgm:prSet presAssocID="{8692B8A7-B057-4EA4-B3F3-920DABF841F5}" presName="theList" presStyleCnt="0"/>
      <dgm:spPr/>
    </dgm:pt>
    <dgm:pt modelId="{0BA4B4DE-3E44-4BDA-BB53-F6C5C4CB0BE3}" type="pres">
      <dgm:prSet presAssocID="{16D33DA8-A293-4E6E-BADD-5B5336A43ACA}" presName="aNode" presStyleLbl="fgAcc1" presStyleIdx="0" presStyleCnt="3">
        <dgm:presLayoutVars>
          <dgm:bulletEnabled val="1"/>
        </dgm:presLayoutVars>
      </dgm:prSet>
      <dgm:spPr/>
    </dgm:pt>
    <dgm:pt modelId="{E51D09A7-85C9-43C8-A808-D8BFB74D5D71}" type="pres">
      <dgm:prSet presAssocID="{16D33DA8-A293-4E6E-BADD-5B5336A43ACA}" presName="aSpace" presStyleCnt="0"/>
      <dgm:spPr/>
    </dgm:pt>
    <dgm:pt modelId="{E1809990-9970-4AA0-8033-0F578F3566D6}" type="pres">
      <dgm:prSet presAssocID="{2AFD60DA-6803-4E81-AB79-956B28E10E7D}" presName="aNode" presStyleLbl="fgAcc1" presStyleIdx="1" presStyleCnt="3">
        <dgm:presLayoutVars>
          <dgm:bulletEnabled val="1"/>
        </dgm:presLayoutVars>
      </dgm:prSet>
      <dgm:spPr/>
    </dgm:pt>
    <dgm:pt modelId="{2A551252-5E02-47A3-A60F-659BFEE98604}" type="pres">
      <dgm:prSet presAssocID="{2AFD60DA-6803-4E81-AB79-956B28E10E7D}" presName="aSpace" presStyleCnt="0"/>
      <dgm:spPr/>
    </dgm:pt>
    <dgm:pt modelId="{0AC9A204-1D7C-4381-A8EB-FC17C550ED4F}" type="pres">
      <dgm:prSet presAssocID="{AA4A3526-288C-4325-B676-F0E1BDE5264A}" presName="aNode" presStyleLbl="fgAcc1" presStyleIdx="2" presStyleCnt="3">
        <dgm:presLayoutVars>
          <dgm:bulletEnabled val="1"/>
        </dgm:presLayoutVars>
      </dgm:prSet>
      <dgm:spPr/>
    </dgm:pt>
    <dgm:pt modelId="{0AD4B5E0-D12D-4AF9-B5DB-AE52910BAFC0}" type="pres">
      <dgm:prSet presAssocID="{AA4A3526-288C-4325-B676-F0E1BDE5264A}" presName="aSpace" presStyleCnt="0"/>
      <dgm:spPr/>
    </dgm:pt>
  </dgm:ptLst>
  <dgm:cxnLst>
    <dgm:cxn modelId="{9167FC03-8CF5-4629-BCF1-AA601B2CDA6B}" srcId="{8692B8A7-B057-4EA4-B3F3-920DABF841F5}" destId="{16D33DA8-A293-4E6E-BADD-5B5336A43ACA}" srcOrd="0" destOrd="0" parTransId="{13285BAB-0352-4880-9D76-3AFA525F3821}" sibTransId="{BF536E3B-D6BF-415C-AAC1-86B4E6F49CCF}"/>
    <dgm:cxn modelId="{E6690E1F-BA18-47FF-9FAA-8735FAAA1E12}" type="presOf" srcId="{8692B8A7-B057-4EA4-B3F3-920DABF841F5}" destId="{E5C223C8-5B55-4CDB-9487-5721A2C1AFB9}" srcOrd="0" destOrd="0" presId="urn:microsoft.com/office/officeart/2005/8/layout/pyramid2"/>
    <dgm:cxn modelId="{CDF0B06C-5051-4D23-9CF2-6A89EFCCAB52}" srcId="{8692B8A7-B057-4EA4-B3F3-920DABF841F5}" destId="{2AFD60DA-6803-4E81-AB79-956B28E10E7D}" srcOrd="1" destOrd="0" parTransId="{0AFB18BD-38A2-44E8-B962-4084A6DD4F20}" sibTransId="{61B8BC6B-03DF-464F-A309-8A38E0F0366D}"/>
    <dgm:cxn modelId="{FC6C1BB7-68A8-4ABF-AEE7-06DDE5B55C6A}" type="presOf" srcId="{AA4A3526-288C-4325-B676-F0E1BDE5264A}" destId="{0AC9A204-1D7C-4381-A8EB-FC17C550ED4F}" srcOrd="0" destOrd="0" presId="urn:microsoft.com/office/officeart/2005/8/layout/pyramid2"/>
    <dgm:cxn modelId="{CD9966B8-9C0A-4BA7-994E-75D2D1700ABB}" type="presOf" srcId="{16D33DA8-A293-4E6E-BADD-5B5336A43ACA}" destId="{0BA4B4DE-3E44-4BDA-BB53-F6C5C4CB0BE3}" srcOrd="0" destOrd="0" presId="urn:microsoft.com/office/officeart/2005/8/layout/pyramid2"/>
    <dgm:cxn modelId="{646250CA-7E56-41AF-870E-2C3DAE6DDE30}" srcId="{8692B8A7-B057-4EA4-B3F3-920DABF841F5}" destId="{AA4A3526-288C-4325-B676-F0E1BDE5264A}" srcOrd="2" destOrd="0" parTransId="{8D618C64-5E16-4803-8C2E-14CBE2C22388}" sibTransId="{7211B3B6-1F7C-4D1B-8B48-B049D4721B78}"/>
    <dgm:cxn modelId="{D9D2A0CE-1218-40BD-8055-CC6C4B07D1C6}" type="presOf" srcId="{2AFD60DA-6803-4E81-AB79-956B28E10E7D}" destId="{E1809990-9970-4AA0-8033-0F578F3566D6}" srcOrd="0" destOrd="0" presId="urn:microsoft.com/office/officeart/2005/8/layout/pyramid2"/>
    <dgm:cxn modelId="{1A77142D-4C79-4A9D-AFAC-AEF9E739BE27}" type="presParOf" srcId="{E5C223C8-5B55-4CDB-9487-5721A2C1AFB9}" destId="{B3A212E9-BD18-4383-B1DE-7D29945DCCF8}" srcOrd="0" destOrd="0" presId="urn:microsoft.com/office/officeart/2005/8/layout/pyramid2"/>
    <dgm:cxn modelId="{EC39E665-39B8-4F62-9B75-2735E07ACA87}" type="presParOf" srcId="{E5C223C8-5B55-4CDB-9487-5721A2C1AFB9}" destId="{2E1E1AB5-3AAB-455F-9706-C3F670C155DF}" srcOrd="1" destOrd="0" presId="urn:microsoft.com/office/officeart/2005/8/layout/pyramid2"/>
    <dgm:cxn modelId="{C97D9D2D-5A49-4C4C-990E-81D23D49E24D}" type="presParOf" srcId="{2E1E1AB5-3AAB-455F-9706-C3F670C155DF}" destId="{0BA4B4DE-3E44-4BDA-BB53-F6C5C4CB0BE3}" srcOrd="0" destOrd="0" presId="urn:microsoft.com/office/officeart/2005/8/layout/pyramid2"/>
    <dgm:cxn modelId="{ED1FD4F0-3138-47CD-BD72-9737D338368D}" type="presParOf" srcId="{2E1E1AB5-3AAB-455F-9706-C3F670C155DF}" destId="{E51D09A7-85C9-43C8-A808-D8BFB74D5D71}" srcOrd="1" destOrd="0" presId="urn:microsoft.com/office/officeart/2005/8/layout/pyramid2"/>
    <dgm:cxn modelId="{57ABFF24-8CBC-4E74-9AD0-57A1327E1C8B}" type="presParOf" srcId="{2E1E1AB5-3AAB-455F-9706-C3F670C155DF}" destId="{E1809990-9970-4AA0-8033-0F578F3566D6}" srcOrd="2" destOrd="0" presId="urn:microsoft.com/office/officeart/2005/8/layout/pyramid2"/>
    <dgm:cxn modelId="{8EC6FF28-3450-4F8B-BDE3-A08EE5D47E56}" type="presParOf" srcId="{2E1E1AB5-3AAB-455F-9706-C3F670C155DF}" destId="{2A551252-5E02-47A3-A60F-659BFEE98604}" srcOrd="3" destOrd="0" presId="urn:microsoft.com/office/officeart/2005/8/layout/pyramid2"/>
    <dgm:cxn modelId="{189384B5-F5B6-4EA4-BDAC-8D5D472A511F}" type="presParOf" srcId="{2E1E1AB5-3AAB-455F-9706-C3F670C155DF}" destId="{0AC9A204-1D7C-4381-A8EB-FC17C550ED4F}" srcOrd="4" destOrd="0" presId="urn:microsoft.com/office/officeart/2005/8/layout/pyramid2"/>
    <dgm:cxn modelId="{3A860766-0186-4ADE-9ADD-F4A56B76C6BA}" type="presParOf" srcId="{2E1E1AB5-3AAB-455F-9706-C3F670C155DF}" destId="{0AD4B5E0-D12D-4AF9-B5DB-AE52910BAFC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212E9-BD18-4383-B1DE-7D29945DCCF8}">
      <dsp:nvSpPr>
        <dsp:cNvPr id="0" name=""/>
        <dsp:cNvSpPr/>
      </dsp:nvSpPr>
      <dsp:spPr>
        <a:xfrm>
          <a:off x="0" y="0"/>
          <a:ext cx="4064000" cy="40640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4B4DE-3E44-4BDA-BB53-F6C5C4CB0BE3}">
      <dsp:nvSpPr>
        <dsp:cNvPr id="0" name=""/>
        <dsp:cNvSpPr/>
      </dsp:nvSpPr>
      <dsp:spPr>
        <a:xfrm>
          <a:off x="2743199" y="408582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b="1" kern="1200" dirty="0"/>
            <a:t>ATxmega</a:t>
          </a:r>
        </a:p>
      </dsp:txBody>
      <dsp:txXfrm>
        <a:off x="2790161" y="455544"/>
        <a:ext cx="2547676" cy="868101"/>
      </dsp:txXfrm>
    </dsp:sp>
    <dsp:sp modelId="{E1809990-9970-4AA0-8033-0F578F3566D6}">
      <dsp:nvSpPr>
        <dsp:cNvPr id="0" name=""/>
        <dsp:cNvSpPr/>
      </dsp:nvSpPr>
      <dsp:spPr>
        <a:xfrm>
          <a:off x="2743199" y="1490860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b="1" kern="1200" dirty="0"/>
            <a:t>ATmega</a:t>
          </a:r>
        </a:p>
      </dsp:txBody>
      <dsp:txXfrm>
        <a:off x="2790161" y="1537822"/>
        <a:ext cx="2547676" cy="868101"/>
      </dsp:txXfrm>
    </dsp:sp>
    <dsp:sp modelId="{0AC9A204-1D7C-4381-A8EB-FC17C550ED4F}">
      <dsp:nvSpPr>
        <dsp:cNvPr id="0" name=""/>
        <dsp:cNvSpPr/>
      </dsp:nvSpPr>
      <dsp:spPr>
        <a:xfrm>
          <a:off x="2743199" y="2573139"/>
          <a:ext cx="2641600" cy="9620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700" b="1" kern="1200" dirty="0"/>
            <a:t>ATtiny</a:t>
          </a:r>
        </a:p>
      </dsp:txBody>
      <dsp:txXfrm>
        <a:off x="2790161" y="2620101"/>
        <a:ext cx="2547676" cy="86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978664" cy="340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62515" tIns="31257" rIns="62515" bIns="31257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endParaRPr lang="cs-CZ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586991" y="2"/>
            <a:ext cx="1978663" cy="340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62515" tIns="31257" rIns="62515" bIns="31257" numCol="1" anchor="t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endParaRPr lang="cs-CZ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7576"/>
            <a:ext cx="1978664" cy="340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62515" tIns="31257" rIns="62515" bIns="31257" numCol="1" anchor="b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endParaRPr lang="cs-CZ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586991" y="6457576"/>
            <a:ext cx="1978663" cy="34010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62515" tIns="31257" rIns="62515" bIns="31257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B789FC14-9522-4CF0-9A65-5F024E367975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55755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1978664" cy="34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515" tIns="31257" rIns="62515" bIns="31257" numCol="1" anchor="t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endParaRPr lang="cs-CZ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585912" y="2"/>
            <a:ext cx="1978664" cy="34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515" tIns="31257" rIns="62515" bIns="31257" numCol="1" anchor="t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endParaRPr lang="cs-CZ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4200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6786" y="3229335"/>
            <a:ext cx="3652089" cy="3058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515" tIns="31257" rIns="62515" bIns="31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482"/>
            <a:ext cx="1978664" cy="34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515" tIns="31257" rIns="62515" bIns="31257" numCol="1" anchor="b" anchorCtr="0" compatLnSpc="1">
            <a:prstTxWarp prst="textNoShape">
              <a:avLst/>
            </a:prstTxWarp>
          </a:bodyPr>
          <a:lstStyle>
            <a:lvl1pPr>
              <a:defRPr sz="900" b="0"/>
            </a:lvl1pPr>
          </a:lstStyle>
          <a:p>
            <a:endParaRPr lang="cs-CZ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585912" y="6456482"/>
            <a:ext cx="1978664" cy="34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515" tIns="31257" rIns="62515" bIns="31257" numCol="1" anchor="b" anchorCtr="0" compatLnSpc="1">
            <a:prstTxWarp prst="textNoShape">
              <a:avLst/>
            </a:prstTxWarp>
          </a:bodyPr>
          <a:lstStyle>
            <a:lvl1pPr algn="r">
              <a:defRPr sz="900" b="0"/>
            </a:lvl1pPr>
          </a:lstStyle>
          <a:p>
            <a:fld id="{5F85057A-F1F2-483B-BD27-BE54DAB18A85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99770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>
          <a:xfrm>
            <a:off x="584200" y="509588"/>
            <a:ext cx="3397250" cy="2549525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361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5" y="3229334"/>
            <a:ext cx="3349003" cy="3058734"/>
          </a:xfrm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8521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085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9943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4321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847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8680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1792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8137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660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7213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5" y="3229336"/>
            <a:ext cx="3349003" cy="3058734"/>
          </a:xfrm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325" y="3229336"/>
            <a:ext cx="3349003" cy="3058734"/>
          </a:xfrm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3310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831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5090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4200" y="509588"/>
            <a:ext cx="3397250" cy="2549525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" y="4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1" y="1828808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1" y="4267207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A347E44-1AAC-420B-AB32-12DDDBCDE885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669EF09-CD29-477D-ABCE-FD6C28D0507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7743F0B-D3BD-4B64-87E9-5E7926EE0CE3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4" y="457200"/>
            <a:ext cx="6019800" cy="54102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B60F7D18-8356-410F-86CC-C0A59AA6E5C2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FF29617-F229-4AA3-AF63-629A34F9D0C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Nadpis, 2 malé a 1 velký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8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7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57207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3"/>
          </p:nvPr>
        </p:nvSpPr>
        <p:spPr>
          <a:xfrm>
            <a:off x="4648207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457208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7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7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7207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8207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4ACD1D1-1FD1-4BD2-B5AA-BAAE11F8E4F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D5EE032-125E-4EF1-897C-C6C132F4C07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8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7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7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7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7" y="55581"/>
            <a:ext cx="7772400" cy="7191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57193" y="1412892"/>
            <a:ext cx="4125912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5500" y="1412892"/>
            <a:ext cx="4127500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381006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72F054CC-169B-405A-8EFC-341DCDFEA7DC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7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858007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1FCE2D9-6AD3-4231-B397-0257783385A2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8C8903D-23E7-46FD-A74A-6DF06809A117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6A0C1FC-A554-491D-A23A-A703A9D524E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21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21" y="2906721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D00DF35-2688-4F44-9F8C-2107F806ADC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9145DC76-6872-4DF4-9E14-3C9F149DB05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7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7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6387A52-E705-490A-838D-8B1C5ED7F7CC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3CCA7D36-5D0B-46DA-8B86-93CC4534874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8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33" y="1535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33" y="217488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27CE658-0EE9-48FF-B2F3-346B209313CA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FC0A10C-74C9-4EDA-8B18-281A1C85680F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9F259AA-69C5-45ED-B1EF-90BAC46572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A972A3D-E40E-44AE-8599-5054B70DFC1D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1D2316D-E476-4C1C-97C5-38113797E089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B126D77-9135-4E47-A5DC-34E5006577A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18" y="27305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6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1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7E249D1-C02F-4E77-A829-446A2E49D6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C81E695-55B3-4878-8A1B-BFF729C1E31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81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4D96806B-82A5-4237-952D-C352BA9CEF6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5C5BDBD8-354C-4C33-8509-9899503E8362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7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8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kern="12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fld id="{EC377670-D1B4-4464-8ADD-7E5B3403F0F4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8172468" y="692165"/>
            <a:ext cx="79216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cs-CZ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23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vr.hw.cz/architektura/arch_avr.html" TargetMode="External"/><Relationship Id="rId5" Type="http://schemas.openxmlformats.org/officeDocument/2006/relationships/hyperlink" Target="http://www.atmel.com/products/microcontrollers/avr/default.aspx" TargetMode="External"/><Relationship Id="rId4" Type="http://schemas.openxmlformats.org/officeDocument/2006/relationships/hyperlink" Target="http://cs.wikipedia.org/wiki/AV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slide" Target="slide3.xm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:\lj\prezentace\MIT\obr\logo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216000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2880001" y="1692000"/>
            <a:ext cx="6264000" cy="2154436"/>
          </a:xfrm>
        </p:spPr>
        <p:txBody>
          <a:bodyPr wrap="square">
            <a:spAutoFit/>
          </a:bodyPr>
          <a:lstStyle/>
          <a:p>
            <a:r>
              <a:rPr lang="cs-CZ" sz="8800" b="1" dirty="0"/>
              <a:t>MIT</a:t>
            </a:r>
            <a:br>
              <a:rPr lang="cs-CZ" dirty="0"/>
            </a:br>
            <a:r>
              <a:rPr lang="cs-CZ" sz="4600" b="1" dirty="0"/>
              <a:t>AVR- popis, paměť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80001" y="4320018"/>
            <a:ext cx="6264000" cy="1323439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cs-CZ" sz="8000" b="1" dirty="0">
                <a:solidFill>
                  <a:schemeClr val="accent5">
                    <a:lumMod val="25000"/>
                  </a:schemeClr>
                </a:solidFill>
              </a:rPr>
              <a:t>Díl III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Rodiny AVR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9E897C0-37A9-4297-B749-8FC2CD80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4" y="1268760"/>
            <a:ext cx="878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lvl="0" indent="-504000">
              <a:spcAft>
                <a:spcPts val="6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ATtiny </a:t>
            </a:r>
          </a:p>
          <a:p>
            <a:pPr marL="504000" lvl="0">
              <a:spcAft>
                <a:spcPts val="1800"/>
              </a:spcAft>
              <a:buClr>
                <a:srgbClr val="00007D"/>
              </a:buClr>
              <a:buSzPct val="100000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Využívají se v jednoduchých elektronických obvodech</a:t>
            </a:r>
          </a:p>
          <a:p>
            <a:pPr indent="504000"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Paměť flash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pro uložení programu (512B – 32 kB)</a:t>
            </a:r>
          </a:p>
          <a:p>
            <a:pPr lvl="0" indent="504000"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Pouzdro 6 – 32 pinů </a:t>
            </a:r>
          </a:p>
          <a:p>
            <a:pPr lvl="0" indent="504000"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Omezená sada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integrovaných zařízení</a:t>
            </a:r>
          </a:p>
        </p:txBody>
      </p:sp>
    </p:spTree>
    <p:extLst>
      <p:ext uri="{BB962C8B-B14F-4D97-AF65-F5344CB8AC3E}">
        <p14:creationId xmlns:p14="http://schemas.microsoft.com/office/powerpoint/2010/main" val="9150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Rodiny AVR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BC2A995-C73C-4320-8E73-7AEF2390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4" y="1268760"/>
            <a:ext cx="8784000" cy="333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lvl="0" indent="-504000">
              <a:spcAft>
                <a:spcPts val="6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ATmega </a:t>
            </a:r>
          </a:p>
          <a:p>
            <a:pPr marL="504000" lvl="0">
              <a:spcAft>
                <a:spcPts val="1800"/>
              </a:spcAft>
              <a:buClr>
                <a:srgbClr val="00007D"/>
              </a:buClr>
              <a:buSzPct val="100000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Ladící rozhraní JTAG, větší flash a RAM, více integrovaných zařízení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Paměť flash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pro uložení programu (4 – 256 kB)</a:t>
            </a:r>
          </a:p>
          <a:p>
            <a:pPr lvl="0" indent="504000"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Pouzdro 23 – 100 pinů 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Rozšířená sada instrukcí 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Široká sada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integrovaných zařízení</a:t>
            </a:r>
          </a:p>
        </p:txBody>
      </p:sp>
    </p:spTree>
    <p:extLst>
      <p:ext uri="{BB962C8B-B14F-4D97-AF65-F5344CB8AC3E}">
        <p14:creationId xmlns:p14="http://schemas.microsoft.com/office/powerpoint/2010/main" val="80787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Rodiny AVR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BC2A995-C73C-4320-8E73-7AEF23900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4" y="1268760"/>
            <a:ext cx="8784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lvl="0" indent="-504000">
              <a:spcAft>
                <a:spcPts val="6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ATxmega </a:t>
            </a:r>
          </a:p>
          <a:p>
            <a:pPr marL="504000" lvl="0">
              <a:spcAft>
                <a:spcPts val="600"/>
              </a:spcAft>
              <a:buClr>
                <a:srgbClr val="00007D"/>
              </a:buClr>
              <a:buSzPct val="100000"/>
              <a:defRPr/>
            </a:pP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8/16bitový AVR XMEGA MCU, analogové aplikace, šifrování (ADC převodník 12b/2Msps)</a:t>
            </a:r>
          </a:p>
        </p:txBody>
      </p:sp>
    </p:spTree>
    <p:extLst>
      <p:ext uri="{BB962C8B-B14F-4D97-AF65-F5344CB8AC3E}">
        <p14:creationId xmlns:p14="http://schemas.microsoft.com/office/powerpoint/2010/main" val="93011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318791"/>
            <a:ext cx="7834306" cy="707886"/>
          </a:xfrm>
        </p:spPr>
        <p:txBody>
          <a:bodyPr>
            <a:spAutoFit/>
          </a:bodyPr>
          <a:lstStyle/>
          <a:p>
            <a:r>
              <a:rPr lang="cs-CZ" sz="40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Kontrolní úkoly</a:t>
            </a:r>
            <a:endParaRPr lang="cs-CZ" sz="3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0007" y="1080015"/>
            <a:ext cx="808241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0" indent="-360000" eaLnBrk="0" hangingPunct="0">
              <a:spcBef>
                <a:spcPct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"/>
              <a:defRPr/>
            </a:pPr>
            <a:r>
              <a:rPr lang="cs-CZ" sz="2400" b="0" kern="1200" dirty="0">
                <a:latin typeface="Verdana" pitchFamily="34" charset="0"/>
              </a:rPr>
              <a:t>Jakou architekturu používají mikropočítače AVR?</a:t>
            </a:r>
          </a:p>
          <a:p>
            <a:pPr eaLnBrk="0" hangingPunct="0">
              <a:spcBef>
                <a:spcPct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"/>
              <a:defRPr/>
            </a:pPr>
            <a:r>
              <a:rPr lang="cs-CZ" sz="2400" b="0" dirty="0">
                <a:latin typeface="Verdana" pitchFamily="34" charset="0"/>
              </a:rPr>
              <a:t>Čím se liší jednotlivé rodiny mikropočítačů AVR</a:t>
            </a:r>
            <a:r>
              <a:rPr lang="en-US" sz="2400" b="0" dirty="0">
                <a:latin typeface="Verdana" pitchFamily="34" charset="0"/>
              </a:rPr>
              <a:t>?</a:t>
            </a:r>
            <a:endParaRPr lang="cs-CZ" sz="2400" b="0" kern="1200" dirty="0">
              <a:latin typeface="Verdana" pitchFamily="34" charset="0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cs-CZ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ebdings"/>
              </a:rPr>
              <a:t>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Elipsa 8">
            <a:extLst>
              <a:ext uri="{FF2B5EF4-FFF2-40B4-BE49-F238E27FC236}">
                <a16:creationId xmlns:a16="http://schemas.microsoft.com/office/drawing/2014/main" id="{A3FC9561-F62B-4A86-9ABF-F94A03CCD170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8417B545-41E8-45F1-979D-26A1EF65EA7D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99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lačítko akce: Vlastní 12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4" name="Tlačítko akce: Vlastní 13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5" name="Tlačítko akce: Vlastní 14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8" name="Elipsa 8">
            <a:extLst>
              <a:ext uri="{FF2B5EF4-FFF2-40B4-BE49-F238E27FC236}">
                <a16:creationId xmlns:a16="http://schemas.microsoft.com/office/drawing/2014/main" id="{D9604F55-1CB6-4159-97C7-7FD24DCB7E52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9" name="Zástupný symbol pro číslo snímku 5">
            <a:extLst>
              <a:ext uri="{FF2B5EF4-FFF2-40B4-BE49-F238E27FC236}">
                <a16:creationId xmlns:a16="http://schemas.microsoft.com/office/drawing/2014/main" id="{3294A10C-076B-42AF-8183-054AD9E27751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68000" y="318791"/>
            <a:ext cx="7834306" cy="707886"/>
          </a:xfrm>
          <a:prstGeom prst="rect">
            <a:avLst/>
          </a:prstGeom>
        </p:spPr>
        <p:txBody>
          <a:bodyPr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cs-CZ" sz="40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Architektura MCU AVR</a:t>
            </a:r>
          </a:p>
        </p:txBody>
      </p:sp>
      <p:pic>
        <p:nvPicPr>
          <p:cNvPr id="4" name="Obrázek 3" descr="Obsah obrázku text, diagram, snímek obrazovky, Plán&#10;&#10;Popis byl vytvořen automaticky">
            <a:extLst>
              <a:ext uri="{FF2B5EF4-FFF2-40B4-BE49-F238E27FC236}">
                <a16:creationId xmlns:a16="http://schemas.microsoft.com/office/drawing/2014/main" id="{4AAB1D09-BA9A-E18E-4002-15861EF5F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080000"/>
            <a:ext cx="6480000" cy="513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318791"/>
            <a:ext cx="7834306" cy="707886"/>
          </a:xfrm>
        </p:spPr>
        <p:txBody>
          <a:bodyPr>
            <a:spAutoFit/>
          </a:bodyPr>
          <a:lstStyle/>
          <a:p>
            <a:r>
              <a:rPr lang="cs-CZ" sz="40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Periferní zařízení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6" y="1080015"/>
            <a:ext cx="8783993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Časovač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Odměřuje časové intervaly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- realizace periodických dějů, stopky, minutka</a:t>
            </a:r>
          </a:p>
          <a:p>
            <a:pPr marL="504000" lvl="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Počítá impulzy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- měření spotřeby, ujetých km-čidlo s impulzním výstupem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Měří šířku impulzu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- pomocí zachytávacího režimu-měření frekvence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Generuje signály PWM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- šířková modulace-používá se řízení motorů</a:t>
            </a:r>
          </a:p>
        </p:txBody>
      </p:sp>
      <p:sp>
        <p:nvSpPr>
          <p:cNvPr id="12" name="Elipsa 8">
            <a:extLst>
              <a:ext uri="{FF2B5EF4-FFF2-40B4-BE49-F238E27FC236}">
                <a16:creationId xmlns:a16="http://schemas.microsoft.com/office/drawing/2014/main" id="{89A5C6DE-1A76-48B5-9750-1E084AC756BF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36DE6F4E-8195-4FDD-9FB4-40EA77E67ABD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8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7" y="1080015"/>
            <a:ext cx="878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Analogové vstupy</a:t>
            </a:r>
          </a:p>
          <a:p>
            <a:pPr marL="504000" lvl="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A/D převodník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– převádí analogovou veličinu na číslicovou (např. měření teploty pomocí termistoru)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Analogový komparátor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– porovnává dvě analogové hodnoty (např. měření nabíjecí křivky kondenzátoru)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1A95CF1-29B2-4D34-86B0-BA3ED187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Periferní zařízení</a:t>
            </a:r>
          </a:p>
        </p:txBody>
      </p:sp>
      <p:sp>
        <p:nvSpPr>
          <p:cNvPr id="13" name="Elipsa 8">
            <a:extLst>
              <a:ext uri="{FF2B5EF4-FFF2-40B4-BE49-F238E27FC236}">
                <a16:creationId xmlns:a16="http://schemas.microsoft.com/office/drawing/2014/main" id="{9A401ED2-BA5B-44D6-96F4-CD086C1916B9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085F98E3-9AD0-4BB8-8610-99CDF04EE874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69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7" y="1080015"/>
            <a:ext cx="8082416" cy="235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Přenos dat po sériovém kanálu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USART –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přijímač a vysílač sériového kanálu </a:t>
            </a:r>
            <a:r>
              <a:rPr lang="cs-CZ" sz="1600" b="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en-US" sz="1600" i="1" dirty="0">
                <a:solidFill>
                  <a:srgbClr val="000000"/>
                </a:solidFill>
                <a:latin typeface="Verdana" pitchFamily="34" charset="0"/>
              </a:rPr>
              <a:t>U</a:t>
            </a:r>
            <a:r>
              <a:rPr lang="en-US" sz="1600" b="0" i="1" dirty="0">
                <a:solidFill>
                  <a:srgbClr val="000000"/>
                </a:solidFill>
                <a:latin typeface="Verdana" pitchFamily="34" charset="0"/>
              </a:rPr>
              <a:t>niversal </a:t>
            </a:r>
            <a:r>
              <a:rPr lang="en-US" sz="1600" i="1" dirty="0">
                <a:solidFill>
                  <a:srgbClr val="000000"/>
                </a:solidFill>
                <a:latin typeface="Verdana" pitchFamily="34" charset="0"/>
              </a:rPr>
              <a:t>S</a:t>
            </a:r>
            <a:r>
              <a:rPr lang="en-US" sz="1600" b="0" i="1" dirty="0">
                <a:solidFill>
                  <a:srgbClr val="000000"/>
                </a:solidFill>
                <a:latin typeface="Verdana" pitchFamily="34" charset="0"/>
              </a:rPr>
              <a:t>ynchronous / </a:t>
            </a:r>
            <a:r>
              <a:rPr lang="en-US" sz="1600" i="1" dirty="0">
                <a:solidFill>
                  <a:srgbClr val="000000"/>
                </a:solidFill>
                <a:latin typeface="Verdana" pitchFamily="34" charset="0"/>
              </a:rPr>
              <a:t>A</a:t>
            </a:r>
            <a:r>
              <a:rPr lang="en-US" sz="1600" b="0" i="1" dirty="0">
                <a:solidFill>
                  <a:srgbClr val="000000"/>
                </a:solidFill>
                <a:latin typeface="Verdana" pitchFamily="34" charset="0"/>
              </a:rPr>
              <a:t>synchronous </a:t>
            </a:r>
            <a:r>
              <a:rPr lang="en-US" sz="1600" i="1" dirty="0">
                <a:solidFill>
                  <a:srgbClr val="000000"/>
                </a:solidFill>
                <a:latin typeface="Verdana" pitchFamily="34" charset="0"/>
              </a:rPr>
              <a:t>R</a:t>
            </a:r>
            <a:r>
              <a:rPr lang="en-US" sz="1600" b="0" i="1" dirty="0">
                <a:solidFill>
                  <a:srgbClr val="000000"/>
                </a:solidFill>
                <a:latin typeface="Verdana" pitchFamily="34" charset="0"/>
              </a:rPr>
              <a:t>eceiver and </a:t>
            </a:r>
            <a:r>
              <a:rPr lang="en-US" sz="1600" i="1" dirty="0">
                <a:solidFill>
                  <a:srgbClr val="000000"/>
                </a:solidFill>
                <a:latin typeface="Verdana" pitchFamily="34" charset="0"/>
              </a:rPr>
              <a:t>T</a:t>
            </a:r>
            <a:r>
              <a:rPr lang="en-US" sz="1600" b="0" i="1" dirty="0">
                <a:solidFill>
                  <a:srgbClr val="000000"/>
                </a:solidFill>
                <a:latin typeface="Verdana" pitchFamily="34" charset="0"/>
              </a:rPr>
              <a:t>ransmitter</a:t>
            </a:r>
            <a:r>
              <a:rPr lang="cs-CZ" sz="1600" b="0" i="1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18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Přenos dat </a:t>
            </a: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na velkou vzdálenost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(připojení adaptéru Ethernet, WiFi)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1A95CF1-29B2-4D34-86B0-BA3ED187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Periferní zařízení</a:t>
            </a:r>
          </a:p>
        </p:txBody>
      </p:sp>
      <p:sp>
        <p:nvSpPr>
          <p:cNvPr id="13" name="Elipsa 8">
            <a:extLst>
              <a:ext uri="{FF2B5EF4-FFF2-40B4-BE49-F238E27FC236}">
                <a16:creationId xmlns:a16="http://schemas.microsoft.com/office/drawing/2014/main" id="{6454E7B2-75EB-4169-AC24-B7A236AB984A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99EDEA4B-B4A5-4441-A1BE-74B93CB0DDBF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1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6" y="1080015"/>
            <a:ext cx="8783993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Rozhraní pro rozšíření  </a:t>
            </a:r>
          </a:p>
          <a:p>
            <a:pPr marL="504000" indent="0" eaLnBrk="0" hangingPunct="0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100000"/>
              <a:buNone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SPI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cs-CZ" sz="2000" i="1" dirty="0">
                <a:solidFill>
                  <a:srgbClr val="000000"/>
                </a:solidFill>
                <a:latin typeface="Verdana" pitchFamily="34" charset="0"/>
              </a:rPr>
              <a:t>S</a:t>
            </a:r>
            <a:r>
              <a:rPr lang="cs-CZ" sz="2000" b="0" i="1" dirty="0">
                <a:solidFill>
                  <a:srgbClr val="000000"/>
                </a:solidFill>
                <a:latin typeface="Verdana" pitchFamily="34" charset="0"/>
              </a:rPr>
              <a:t>erial </a:t>
            </a:r>
            <a:r>
              <a:rPr lang="cs-CZ" sz="2000" i="1" dirty="0">
                <a:solidFill>
                  <a:srgbClr val="000000"/>
                </a:solidFill>
                <a:latin typeface="Verdana" pitchFamily="34" charset="0"/>
              </a:rPr>
              <a:t>P</a:t>
            </a:r>
            <a:r>
              <a:rPr lang="cs-CZ" sz="2000" b="0" i="1" dirty="0">
                <a:solidFill>
                  <a:srgbClr val="000000"/>
                </a:solidFill>
                <a:latin typeface="Verdana" pitchFamily="34" charset="0"/>
              </a:rPr>
              <a:t>eripheral </a:t>
            </a:r>
            <a:r>
              <a:rPr lang="cs-CZ" sz="2000" i="1" dirty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cs-CZ" sz="2000" b="0" i="1" dirty="0">
                <a:solidFill>
                  <a:srgbClr val="000000"/>
                </a:solidFill>
                <a:latin typeface="Verdana" pitchFamily="34" charset="0"/>
              </a:rPr>
              <a:t>nterface)</a:t>
            </a:r>
            <a:r>
              <a:rPr lang="en-US" sz="2400" b="0" i="1" dirty="0">
                <a:solidFill>
                  <a:srgbClr val="000000"/>
                </a:solidFill>
                <a:latin typeface="Verdana" pitchFamily="34" charset="0"/>
              </a:rPr>
              <a:t>; </a:t>
            </a: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TWI</a:t>
            </a:r>
            <a:r>
              <a:rPr lang="en-US" sz="24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</a:t>
            </a:r>
            <a:r>
              <a:rPr lang="cs-CZ" sz="2000" i="1" dirty="0">
                <a:solidFill>
                  <a:srgbClr val="000000"/>
                </a:solidFill>
                <a:latin typeface="Verdana" pitchFamily="34" charset="0"/>
              </a:rPr>
              <a:t>T</a:t>
            </a:r>
            <a:r>
              <a:rPr lang="cs-CZ" sz="2000" b="0" i="1" dirty="0">
                <a:solidFill>
                  <a:srgbClr val="000000"/>
                </a:solidFill>
                <a:latin typeface="Verdana" pitchFamily="34" charset="0"/>
              </a:rPr>
              <a:t>wo </a:t>
            </a:r>
            <a:r>
              <a:rPr lang="cs-CZ" sz="2000" i="1" dirty="0">
                <a:solidFill>
                  <a:srgbClr val="000000"/>
                </a:solidFill>
                <a:latin typeface="Verdana" pitchFamily="34" charset="0"/>
              </a:rPr>
              <a:t>W</a:t>
            </a:r>
            <a:r>
              <a:rPr lang="cs-CZ" sz="2000" b="0" i="1" dirty="0">
                <a:solidFill>
                  <a:srgbClr val="000000"/>
                </a:solidFill>
                <a:latin typeface="Verdana" pitchFamily="34" charset="0"/>
              </a:rPr>
              <a:t>ire </a:t>
            </a:r>
            <a:r>
              <a:rPr lang="cs-CZ" sz="2000" i="1" dirty="0">
                <a:solidFill>
                  <a:srgbClr val="000000"/>
                </a:solidFill>
                <a:latin typeface="Verdana" pitchFamily="34" charset="0"/>
              </a:rPr>
              <a:t>I</a:t>
            </a:r>
            <a:r>
              <a:rPr lang="cs-CZ" sz="2000" b="0" i="1" dirty="0">
                <a:solidFill>
                  <a:srgbClr val="000000"/>
                </a:solidFill>
                <a:latin typeface="Verdana" pitchFamily="34" charset="0"/>
              </a:rPr>
              <a:t>nterface)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Obě sběrnice se používají pro připojení  rozšiřujících obvodů  </a:t>
            </a:r>
          </a:p>
          <a:p>
            <a:pPr marL="828000" lvl="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EEPROM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– non-</a:t>
            </a:r>
            <a:r>
              <a:rPr lang="cs-CZ" sz="2000" b="0" dirty="0" err="1">
                <a:solidFill>
                  <a:srgbClr val="000000"/>
                </a:solidFill>
                <a:latin typeface="Verdana" pitchFamily="34" charset="0"/>
              </a:rPr>
              <a:t>volatilní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paměť dat</a:t>
            </a:r>
          </a:p>
          <a:p>
            <a:pPr marL="828000" lvl="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ADC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– převodník A/C</a:t>
            </a:r>
          </a:p>
          <a:p>
            <a:pPr marL="828000" lvl="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DAC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– převodník D/A</a:t>
            </a:r>
          </a:p>
          <a:p>
            <a:pPr marL="828000" lvl="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RTC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– obvod reálného času </a:t>
            </a:r>
            <a:r>
              <a:rPr lang="cs-CZ" sz="1600" b="0" dirty="0">
                <a:solidFill>
                  <a:srgbClr val="000000"/>
                </a:solidFill>
                <a:latin typeface="Verdana" pitchFamily="34" charset="0"/>
              </a:rPr>
              <a:t>(můžeme k naměřeným datům přiřazovat časové údaje)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1A95CF1-29B2-4D34-86B0-BA3ED187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Periferní zařízení</a:t>
            </a:r>
          </a:p>
        </p:txBody>
      </p:sp>
      <p:sp>
        <p:nvSpPr>
          <p:cNvPr id="13" name="Elipsa 8">
            <a:extLst>
              <a:ext uri="{FF2B5EF4-FFF2-40B4-BE49-F238E27FC236}">
                <a16:creationId xmlns:a16="http://schemas.microsoft.com/office/drawing/2014/main" id="{D91A42DF-CE18-47B2-A037-85EA6A9F8A44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3AD1EC17-F37A-4B5B-9B62-BEC59A5B45CF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4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6" y="1080015"/>
            <a:ext cx="8783993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Watchdog</a:t>
            </a:r>
          </a:p>
          <a:p>
            <a:pPr marL="504000" lvl="0" indent="0" eaLnBrk="0" hangingPunct="0">
              <a:spcBef>
                <a:spcPct val="0"/>
              </a:spcBef>
              <a:spcAft>
                <a:spcPts val="600"/>
              </a:spcAft>
              <a:buClr>
                <a:srgbClr val="00007D"/>
              </a:buClr>
              <a:buSzPct val="100000"/>
              <a:buNone/>
              <a:defRPr/>
            </a:pP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Hlídání běhu programu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- MCU se používá v automatizaci</a:t>
            </a:r>
          </a:p>
          <a:p>
            <a:pPr marL="504000" indent="-50400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Běžící program může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zbloudit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vlivem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chyby v programu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nebo vlivem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špatné funkce MCU</a:t>
            </a:r>
          </a:p>
          <a:p>
            <a:pPr marL="504000" indent="-50400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Pokud program zbloudí, WD vyvolá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reset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1A95CF1-29B2-4D34-86B0-BA3ED187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Periferní zařízení</a:t>
            </a:r>
          </a:p>
        </p:txBody>
      </p:sp>
      <p:sp>
        <p:nvSpPr>
          <p:cNvPr id="13" name="Elipsa 8">
            <a:extLst>
              <a:ext uri="{FF2B5EF4-FFF2-40B4-BE49-F238E27FC236}">
                <a16:creationId xmlns:a16="http://schemas.microsoft.com/office/drawing/2014/main" id="{4B2D5024-97C5-4BB5-B721-C660164372D1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7F80117C-170A-4292-9296-13D1522C84EE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03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60007" y="1440019"/>
            <a:ext cx="8784000" cy="2862322"/>
          </a:xfrm>
          <a:noFill/>
          <a:ln/>
        </p:spPr>
        <p:txBody>
          <a:bodyPr>
            <a:spAutoFit/>
          </a:bodyPr>
          <a:lstStyle/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>
                <a:latin typeface="Arial" charset="0"/>
              </a:rPr>
              <a:t>Téma	</a:t>
            </a:r>
            <a:r>
              <a:rPr lang="cs-CZ" b="1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AVR – popis, paměť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Předmět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MIT</a:t>
            </a:r>
            <a:endParaRPr lang="cs-CZ" b="1" dirty="0"/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Ročník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Autor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Ing. Leoš Juránek 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Datum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listopad 2022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7" y="288008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Mikroprocesorová technika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47AAA9F1-DA21-4707-F120-019DADBB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7890"/>
            <a:ext cx="25717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6600"/>
              </a:buClr>
              <a:buFont typeface="Wingdings" pitchFamily="2" charset="2"/>
              <a:buNone/>
            </a:pPr>
            <a:r>
              <a:rPr lang="cs-CZ" sz="200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30.12.2023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6" y="1080015"/>
            <a:ext cx="8783993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Paměť dat EEPROM</a:t>
            </a:r>
          </a:p>
          <a:p>
            <a:pPr marL="504000" lvl="0" indent="0" eaLnBrk="0" hangingPunct="0">
              <a:spcBef>
                <a:spcPct val="0"/>
              </a:spcBef>
              <a:spcAft>
                <a:spcPts val="600"/>
              </a:spcAft>
              <a:buClr>
                <a:srgbClr val="00007D"/>
              </a:buClr>
              <a:buSzPct val="100000"/>
              <a:buNone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Ukládání dat do non-volatilní paměti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po jednotlivých adresách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, šířka paměti x8</a:t>
            </a:r>
          </a:p>
          <a:p>
            <a:pPr marL="504000" indent="-50400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Paměť se obsluhuje jako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zařízení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– procesor nemá přímo instrukce pro čtení a zápis </a:t>
            </a:r>
            <a:endParaRPr lang="cs-CZ" sz="20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 eaLnBrk="0" hangingPunct="0">
              <a:spcBef>
                <a:spcPts val="600"/>
              </a:spcBef>
              <a:spcAft>
                <a:spcPts val="600"/>
              </a:spcAft>
              <a:buClr>
                <a:srgbClr val="00007D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Může se použít jako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paměť stavu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zařízení nebo např.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uložení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 korekčních tabulek apod.</a:t>
            </a:r>
            <a:endParaRPr lang="cs-CZ" sz="20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1A95CF1-29B2-4D34-86B0-BA3ED1877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6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Periferní zařízení</a:t>
            </a:r>
          </a:p>
        </p:txBody>
      </p:sp>
      <p:sp>
        <p:nvSpPr>
          <p:cNvPr id="13" name="Elipsa 8">
            <a:extLst>
              <a:ext uri="{FF2B5EF4-FFF2-40B4-BE49-F238E27FC236}">
                <a16:creationId xmlns:a16="http://schemas.microsoft.com/office/drawing/2014/main" id="{4B2D5024-97C5-4BB5-B721-C660164372D1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7F80117C-170A-4292-9296-13D1522C84EE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5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318791"/>
            <a:ext cx="7834306" cy="707886"/>
          </a:xfrm>
        </p:spPr>
        <p:txBody>
          <a:bodyPr>
            <a:spAutoFit/>
          </a:bodyPr>
          <a:lstStyle/>
          <a:p>
            <a:r>
              <a:rPr lang="cs-CZ" sz="40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Speciální rozšíření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7" y="1080015"/>
            <a:ext cx="8316449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Sleeps Modes </a:t>
            </a: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– režimy se sníženou spotřebou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(v autonomním režimu potřebujeme uspat MCU, z důvodu bateriového napájení)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Přerušení </a:t>
            </a: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– obsluha událostí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(způsob obsluhy periferních zařízení)</a:t>
            </a:r>
          </a:p>
        </p:txBody>
      </p:sp>
      <p:sp>
        <p:nvSpPr>
          <p:cNvPr id="12" name="Elipsa 8">
            <a:extLst>
              <a:ext uri="{FF2B5EF4-FFF2-40B4-BE49-F238E27FC236}">
                <a16:creationId xmlns:a16="http://schemas.microsoft.com/office/drawing/2014/main" id="{16FCE90E-D998-4C97-B1C7-63A41FB2D132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2915D90E-2A0B-447A-BD79-DE0EBEFDAD10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94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318791"/>
            <a:ext cx="7834306" cy="707886"/>
          </a:xfrm>
        </p:spPr>
        <p:txBody>
          <a:bodyPr>
            <a:spAutoFit/>
          </a:bodyPr>
          <a:lstStyle/>
          <a:p>
            <a:r>
              <a:rPr lang="cs-CZ" sz="40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Kontrolní úkoly</a:t>
            </a:r>
            <a:endParaRPr lang="cs-CZ" sz="3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60007" y="1080015"/>
            <a:ext cx="808241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60000" indent="-360000" eaLnBrk="0" hangingPunct="0">
              <a:spcBef>
                <a:spcPct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"/>
              <a:defRPr/>
            </a:pPr>
            <a:r>
              <a:rPr lang="cs-CZ" sz="2400" b="0" dirty="0">
                <a:latin typeface="Verdana" pitchFamily="34" charset="0"/>
              </a:rPr>
              <a:t>K čemu můžeme využít časovač</a:t>
            </a:r>
            <a:r>
              <a:rPr lang="cs-CZ" sz="2400" b="0" kern="1200" dirty="0">
                <a:latin typeface="Verdana" pitchFamily="34" charset="0"/>
              </a:rPr>
              <a:t>?</a:t>
            </a:r>
          </a:p>
          <a:p>
            <a:pPr marL="360000" indent="-360000" eaLnBrk="0" hangingPunct="0">
              <a:spcBef>
                <a:spcPct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"/>
              <a:defRPr/>
            </a:pPr>
            <a:r>
              <a:rPr lang="cs-CZ" sz="2400" b="0" dirty="0">
                <a:latin typeface="Verdana" pitchFamily="34" charset="0"/>
              </a:rPr>
              <a:t>Co připojíme k rozhraní USART</a:t>
            </a:r>
            <a:r>
              <a:rPr lang="en-US" sz="2400" b="0" dirty="0">
                <a:latin typeface="Verdana" pitchFamily="34" charset="0"/>
              </a:rPr>
              <a:t>?</a:t>
            </a:r>
            <a:endParaRPr lang="cs-CZ" sz="2400" b="0" dirty="0">
              <a:latin typeface="Verdana" pitchFamily="34" charset="0"/>
            </a:endParaRPr>
          </a:p>
          <a:p>
            <a:pPr marL="360000" indent="-360000" eaLnBrk="0" hangingPunct="0">
              <a:spcBef>
                <a:spcPct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"/>
              <a:defRPr/>
            </a:pPr>
            <a:r>
              <a:rPr lang="cs-CZ" sz="2400" b="0" dirty="0">
                <a:latin typeface="Verdana" pitchFamily="34" charset="0"/>
              </a:rPr>
              <a:t>Uveďte příklady aplikace s A/D převodníkem?</a:t>
            </a:r>
          </a:p>
          <a:p>
            <a:pPr marL="360000" indent="-360000" eaLnBrk="0" hangingPunct="0">
              <a:spcBef>
                <a:spcPct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"/>
              <a:defRPr/>
            </a:pPr>
            <a:r>
              <a:rPr lang="cs-CZ" sz="2400" b="0" dirty="0">
                <a:latin typeface="Verdana" pitchFamily="34" charset="0"/>
              </a:rPr>
              <a:t>Uveďte příklad použití Watchdogu?</a:t>
            </a:r>
          </a:p>
          <a:p>
            <a:pPr marL="360000" indent="-360000" eaLnBrk="0" hangingPunct="0">
              <a:spcBef>
                <a:spcPct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"/>
              <a:defRPr/>
            </a:pPr>
            <a:r>
              <a:rPr lang="cs-CZ" sz="2400" b="0" dirty="0">
                <a:latin typeface="Verdana" pitchFamily="34" charset="0"/>
              </a:rPr>
              <a:t>Co připojíme pomocí rozhraní SPI nebo TWI?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172400" y="188640"/>
            <a:ext cx="720080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/>
        </p:spPr>
        <p:txBody>
          <a:bodyPr wrap="square" rtlCol="0">
            <a:spAutoFit/>
          </a:bodyPr>
          <a:lstStyle/>
          <a:p>
            <a:pPr algn="ctr"/>
            <a:r>
              <a:rPr lang="cs-CZ" sz="5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sym typeface="Webdings"/>
              </a:rPr>
              <a:t></a:t>
            </a:r>
            <a:endParaRPr lang="cs-CZ" sz="54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Elipsa 8">
            <a:extLst>
              <a:ext uri="{FF2B5EF4-FFF2-40B4-BE49-F238E27FC236}">
                <a16:creationId xmlns:a16="http://schemas.microsoft.com/office/drawing/2014/main" id="{70A8BB75-CCA1-4A0B-A272-321713ED9495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4AF24C3E-6F85-4A7F-ADE8-2CE2D4C07943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31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318791"/>
            <a:ext cx="7834306" cy="707886"/>
          </a:xfrm>
        </p:spPr>
        <p:txBody>
          <a:bodyPr>
            <a:spAutoFit/>
          </a:bodyPr>
          <a:lstStyle/>
          <a:p>
            <a:r>
              <a:rPr lang="cs-CZ" sz="40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</a:t>
            </a:r>
          </a:p>
        </p:txBody>
      </p:sp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6" y="1080015"/>
            <a:ext cx="8783993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Paměť programu (Flash)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Datová paměť (SRAM)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defRPr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Datová paměť (EEPROM)</a:t>
            </a:r>
          </a:p>
          <a:p>
            <a:pPr marL="504000" lvl="0" indent="0" eaLnBrk="0" hangingPunct="0">
              <a:spcBef>
                <a:spcPct val="0"/>
              </a:spcBef>
              <a:spcAft>
                <a:spcPts val="2400"/>
              </a:spcAft>
              <a:buClr>
                <a:srgbClr val="00007D"/>
              </a:buClr>
              <a:buSzPct val="100000"/>
              <a:buNone/>
              <a:defRPr/>
            </a:pP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Různé modely procesorů AVR mají různě velké paměti</a:t>
            </a:r>
          </a:p>
        </p:txBody>
      </p:sp>
      <p:sp>
        <p:nvSpPr>
          <p:cNvPr id="12" name="Elipsa 8">
            <a:extLst>
              <a:ext uri="{FF2B5EF4-FFF2-40B4-BE49-F238E27FC236}">
                <a16:creationId xmlns:a16="http://schemas.microsoft.com/office/drawing/2014/main" id="{3CF7E62A-336A-44C3-814F-67873E27AD23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62BA2A34-05B9-4261-BA7E-BE78534535CB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35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73388BA-AE6F-4B2B-BAEC-C1EF91B6F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6" y="1080015"/>
            <a:ext cx="8783993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04000" lvl="0" indent="-504000">
              <a:spcBef>
                <a:spcPts val="0"/>
              </a:spcBef>
              <a:spcAft>
                <a:spcPts val="2400"/>
              </a:spcAft>
              <a:buClr>
                <a:srgbClr val="00007D"/>
              </a:buClr>
              <a:buSzPct val="100000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Paměť programu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1200"/>
              </a:spcAft>
              <a:buClr>
                <a:srgbClr val="00007D">
                  <a:lumMod val="50000"/>
                </a:srgbClr>
              </a:buClr>
              <a:buFont typeface="Wingdings" pitchFamily="2" charset="2"/>
              <a:buChar char="ü"/>
            </a:pP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Typu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flash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1200"/>
              </a:spcAft>
              <a:buClr>
                <a:srgbClr val="00007D">
                  <a:lumMod val="50000"/>
                </a:srgbClr>
              </a:buClr>
              <a:buFont typeface="Wingdings" pitchFamily="2" charset="2"/>
              <a:buChar char="ü"/>
            </a:pP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Organizace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64K/128K/256K x 16</a:t>
            </a:r>
          </a:p>
          <a:p>
            <a:pPr marL="504000" lvl="0" indent="-504000" eaLnBrk="0" hangingPunct="0">
              <a:spcBef>
                <a:spcPct val="0"/>
              </a:spcBef>
              <a:spcAft>
                <a:spcPts val="1200"/>
              </a:spcAft>
              <a:buClr>
                <a:srgbClr val="00007D">
                  <a:lumMod val="50000"/>
                </a:srgbClr>
              </a:buClr>
              <a:buFont typeface="Wingdings" pitchFamily="2" charset="2"/>
              <a:buChar char="ü"/>
            </a:pPr>
            <a:r>
              <a:rPr lang="cs-CZ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</a:t>
            </a:r>
            <a:r>
              <a:rPr lang="cs-CZ" sz="24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n-</a:t>
            </a:r>
            <a:r>
              <a:rPr lang="cs-CZ" sz="24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</a:t>
            </a:r>
            <a:r>
              <a:rPr lang="cs-CZ" sz="24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ystem</a:t>
            </a:r>
            <a:r>
              <a:rPr lang="cs-CZ" sz="2400" b="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-</a:t>
            </a:r>
            <a:r>
              <a:rPr lang="cs-CZ" sz="24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</a:t>
            </a:r>
            <a:r>
              <a:rPr lang="cs-CZ" sz="2400" b="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rogrammable</a:t>
            </a:r>
            <a:endParaRPr lang="cs-CZ" sz="2400" b="0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504000" lvl="0" indent="-504000" eaLnBrk="0" hangingPunct="0">
              <a:spcBef>
                <a:spcPct val="0"/>
              </a:spcBef>
              <a:spcAft>
                <a:spcPts val="1200"/>
              </a:spcAft>
              <a:buClr>
                <a:srgbClr val="00007D">
                  <a:lumMod val="50000"/>
                </a:srgbClr>
              </a:buClr>
              <a:buFont typeface="Wingdings" pitchFamily="2" charset="2"/>
              <a:buChar char="ü"/>
            </a:pP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Paměť můžeme rozdělit na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aplikační</a:t>
            </a: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 a </a:t>
            </a:r>
            <a:r>
              <a:rPr lang="cs-CZ" sz="2400" dirty="0">
                <a:solidFill>
                  <a:srgbClr val="000000"/>
                </a:solidFill>
                <a:latin typeface="Verdana" pitchFamily="34" charset="0"/>
              </a:rPr>
              <a:t>bootovací </a:t>
            </a:r>
            <a:r>
              <a:rPr lang="cs-CZ" sz="2400" b="0" dirty="0">
                <a:solidFill>
                  <a:srgbClr val="000000"/>
                </a:solidFill>
                <a:latin typeface="Verdana" pitchFamily="34" charset="0"/>
              </a:rPr>
              <a:t>část</a:t>
            </a:r>
          </a:p>
        </p:txBody>
      </p:sp>
      <p:sp>
        <p:nvSpPr>
          <p:cNvPr id="12" name="Elipsa 8">
            <a:extLst>
              <a:ext uri="{FF2B5EF4-FFF2-40B4-BE49-F238E27FC236}">
                <a16:creationId xmlns:a16="http://schemas.microsoft.com/office/drawing/2014/main" id="{69AD0A6C-F891-4ADD-A5C0-5320B15869AA}"/>
              </a:ext>
            </a:extLst>
          </p:cNvPr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>
            <a:extLst>
              <a:ext uri="{FF2B5EF4-FFF2-40B4-BE49-F238E27FC236}">
                <a16:creationId xmlns:a16="http://schemas.microsoft.com/office/drawing/2014/main" id="{2F336A18-512C-40C7-9BD3-3F9A07CE0758}"/>
              </a:ext>
            </a:extLst>
          </p:cNvPr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8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programu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3" name="Tlačítko akce: Vlastní 12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pSp>
        <p:nvGrpSpPr>
          <p:cNvPr id="2" name="Skupina 1"/>
          <p:cNvGrpSpPr/>
          <p:nvPr/>
        </p:nvGrpSpPr>
        <p:grpSpPr>
          <a:xfrm>
            <a:off x="2556064" y="1080008"/>
            <a:ext cx="2520000" cy="5039999"/>
            <a:chOff x="1800000" y="1080000"/>
            <a:chExt cx="2520000" cy="5039999"/>
          </a:xfrm>
        </p:grpSpPr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3960000" y="3959999"/>
              <a:ext cx="360000" cy="2160000"/>
            </a:xfrm>
            <a:prstGeom prst="rect">
              <a:avLst/>
            </a:prstGeom>
            <a:solidFill>
              <a:schemeClr val="bg2">
                <a:lumMod val="60000"/>
                <a:lumOff val="4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wrap="none" lIns="90000" tIns="46800" rIns="90000" bIns="46800" anchor="ctr"/>
            <a:lstStyle/>
            <a:p>
              <a:pPr algn="ctr" eaLnBrk="1" hangingPunct="1"/>
              <a:r>
                <a:rPr lang="cs-CZ" sz="2000" dirty="0">
                  <a:latin typeface="Arial" charset="0"/>
                </a:rPr>
                <a:t>bootovací část</a:t>
              </a:r>
              <a:endParaRPr lang="cs-CZ" sz="2000" dirty="0"/>
            </a:p>
          </p:txBody>
        </p:sp>
        <p:sp>
          <p:nvSpPr>
            <p:cNvPr id="253977" name="Rectangle 25"/>
            <p:cNvSpPr>
              <a:spLocks noChangeArrowheads="1"/>
            </p:cNvSpPr>
            <p:nvPr/>
          </p:nvSpPr>
          <p:spPr bwMode="auto">
            <a:xfrm>
              <a:off x="3960000" y="1080274"/>
              <a:ext cx="360000" cy="287972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vert270" wrap="none"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cs-CZ" sz="2000" dirty="0">
                  <a:latin typeface="Arial" charset="0"/>
                </a:rPr>
                <a:t>aplikační část</a:t>
              </a:r>
              <a:endParaRPr lang="cs-CZ" sz="2000" b="1" dirty="0">
                <a:latin typeface="Arial" charset="0"/>
              </a:endParaRP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1800000" y="1080000"/>
              <a:ext cx="2160000" cy="5039999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cs-CZ" sz="4000" b="1" dirty="0">
                  <a:latin typeface="Arial" charset="0"/>
                </a:rPr>
                <a:t>Flash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cs-CZ" b="1" dirty="0">
                  <a:latin typeface="Consolas" panose="020B0609020204030204" pitchFamily="49" charset="0"/>
                </a:rPr>
                <a:t>64Kx16</a:t>
              </a:r>
            </a:p>
          </p:txBody>
        </p:sp>
      </p:grp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20017" y="1080000"/>
            <a:ext cx="691513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cs-CZ" sz="1200" dirty="0">
                <a:latin typeface="Consolas" panose="020B0609020204030204" pitchFamily="49" charset="0"/>
              </a:rPr>
              <a:t>0x0000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620017" y="5868000"/>
            <a:ext cx="691513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cs-CZ" sz="1200" dirty="0">
                <a:latin typeface="Consolas" panose="020B0609020204030204" pitchFamily="49" charset="0"/>
              </a:rPr>
              <a:t>0xFFFF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460218" y="6150216"/>
            <a:ext cx="351676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cs-CZ" sz="1200" dirty="0">
                <a:latin typeface="Consolas" panose="020B0609020204030204" pitchFamily="49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9979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360007" y="1295400"/>
            <a:ext cx="878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lvl="0" indent="-50400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Oblast registrů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– 32</a:t>
            </a:r>
          </a:p>
          <a:p>
            <a:pPr marL="504000" lvl="0" indent="-50400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Oblast I/O registrů</a:t>
            </a:r>
            <a:r>
              <a:rPr lang="cs-CZ" sz="2000" dirty="0">
                <a:latin typeface="Verdana" pitchFamily="34" charset="0"/>
              </a:rPr>
              <a:t>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- 64 </a:t>
            </a:r>
          </a:p>
          <a:p>
            <a:pPr marL="504000" lvl="0" indent="-50400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Oblast rozšiřujících I/O registrů</a:t>
            </a:r>
            <a:r>
              <a:rPr lang="cs-CZ" sz="2000" dirty="0">
                <a:latin typeface="Verdana" pitchFamily="34" charset="0"/>
              </a:rPr>
              <a:t> </a:t>
            </a:r>
            <a:r>
              <a:rPr lang="cs-CZ" sz="2000" b="0" dirty="0">
                <a:latin typeface="Verdana" pitchFamily="34" charset="0"/>
              </a:rPr>
              <a:t>- 416 </a:t>
            </a:r>
          </a:p>
          <a:p>
            <a:pPr marL="504000" lvl="0" indent="-50400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  <a:defRPr/>
            </a:pPr>
            <a:r>
              <a:rPr lang="cs-CZ" sz="2000" dirty="0">
                <a:solidFill>
                  <a:srgbClr val="FF0000"/>
                </a:solidFill>
                <a:latin typeface="Verdana" pitchFamily="34" charset="0"/>
              </a:rPr>
              <a:t>Oblast interní SRAM</a:t>
            </a:r>
            <a:r>
              <a:rPr lang="cs-CZ" sz="2000" dirty="0">
                <a:latin typeface="Verdana" pitchFamily="34" charset="0"/>
              </a:rPr>
              <a:t> </a:t>
            </a:r>
            <a:r>
              <a:rPr lang="cs-CZ" sz="2000" b="0" dirty="0">
                <a:latin typeface="Verdana" pitchFamily="34" charset="0"/>
              </a:rPr>
              <a:t>– 8k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defRPr/>
            </a:pPr>
            <a:r>
              <a:rPr lang="cs-CZ" sz="2000" b="0" dirty="0">
                <a:latin typeface="Verdana" pitchFamily="34" charset="0"/>
              </a:rPr>
              <a:t>I/O registry jsou paměti, které jsou umístěny fyzicky přímo v I/O zařízeních (např. časovač…)</a:t>
            </a:r>
          </a:p>
          <a:p>
            <a:pPr lvl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defRPr/>
            </a:pPr>
            <a:r>
              <a:rPr lang="cs-CZ" sz="2000" b="0" dirty="0">
                <a:latin typeface="Verdana" pitchFamily="34" charset="0"/>
              </a:rPr>
              <a:t>Slouží k nastavení zařízení, sledování stavu zařízení, čtení nebo zápisu dat.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16" y="288008"/>
            <a:ext cx="8104183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 SRAM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7311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8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5" name="Rectangle 5"/>
          <p:cNvSpPr>
            <a:spLocks noChangeArrowheads="1"/>
          </p:cNvSpPr>
          <p:nvPr/>
        </p:nvSpPr>
        <p:spPr bwMode="auto">
          <a:xfrm>
            <a:off x="1260000" y="1080007"/>
            <a:ext cx="2159000" cy="93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t"/>
          <a:lstStyle/>
          <a:p>
            <a:pPr algn="ctr" eaLnBrk="1" hangingPunct="1"/>
            <a:r>
              <a:rPr lang="cs-CZ" sz="2000" dirty="0">
                <a:latin typeface="Arial" charset="0"/>
              </a:rPr>
              <a:t>Registry</a:t>
            </a:r>
          </a:p>
          <a:p>
            <a:pPr algn="ctr" eaLnBrk="1" hangingPunct="1"/>
            <a:r>
              <a:rPr lang="cs-CZ" sz="2000" dirty="0">
                <a:latin typeface="Consolas" panose="020B0609020204030204" pitchFamily="49" charset="0"/>
              </a:rPr>
              <a:t>R0-R31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260018" y="2016008"/>
            <a:ext cx="2160587" cy="936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t"/>
          <a:lstStyle/>
          <a:p>
            <a:pPr algn="ctr" eaLnBrk="1" hangingPunct="1"/>
            <a:r>
              <a:rPr lang="cs-CZ" sz="2000" dirty="0">
                <a:latin typeface="Arial" charset="0"/>
              </a:rPr>
              <a:t>I/O registry</a:t>
            </a:r>
          </a:p>
        </p:txBody>
      </p:sp>
      <p:sp>
        <p:nvSpPr>
          <p:cNvPr id="256020" name="Text Box 20"/>
          <p:cNvSpPr txBox="1">
            <a:spLocks noChangeArrowheads="1"/>
          </p:cNvSpPr>
          <p:nvPr/>
        </p:nvSpPr>
        <p:spPr bwMode="auto">
          <a:xfrm>
            <a:off x="360000" y="4032000"/>
            <a:ext cx="864000" cy="27918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cs-CZ" sz="1200" dirty="0">
                <a:solidFill>
                  <a:schemeClr val="bg1"/>
                </a:solidFill>
                <a:latin typeface="Consolas" panose="020B0609020204030204" pitchFamily="49" charset="0"/>
              </a:rPr>
              <a:t>0x0200</a:t>
            </a:r>
          </a:p>
        </p:txBody>
      </p: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360016" y="1080000"/>
            <a:ext cx="691513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cs-CZ" sz="1200" dirty="0">
                <a:latin typeface="Consolas" panose="020B0609020204030204" pitchFamily="49" charset="0"/>
              </a:rPr>
              <a:t>0x0000</a:t>
            </a:r>
          </a:p>
        </p:txBody>
      </p:sp>
      <p:sp>
        <p:nvSpPr>
          <p:cNvPr id="256028" name="Text Box 28"/>
          <p:cNvSpPr txBox="1">
            <a:spLocks noChangeArrowheads="1"/>
          </p:cNvSpPr>
          <p:nvPr/>
        </p:nvSpPr>
        <p:spPr bwMode="auto">
          <a:xfrm>
            <a:off x="1886617" y="2564904"/>
            <a:ext cx="93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 eaLnBrk="1" hangingPunct="1"/>
            <a:r>
              <a:rPr lang="cs-CZ" dirty="0">
                <a:latin typeface="Arial Black" pitchFamily="34" charset="0"/>
              </a:rPr>
              <a:t>64 B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1886617" y="1644610"/>
            <a:ext cx="9335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 eaLnBrk="1" hangingPunct="1"/>
            <a:r>
              <a:rPr lang="cs-CZ" dirty="0">
                <a:latin typeface="Arial Black" pitchFamily="34" charset="0"/>
              </a:rPr>
              <a:t>32 B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Paměť SRAM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60018" y="4032000"/>
            <a:ext cx="2160587" cy="108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t"/>
          <a:lstStyle/>
          <a:p>
            <a:pPr algn="ctr" eaLnBrk="1" hangingPunct="1"/>
            <a:r>
              <a:rPr lang="cs-CZ" sz="1800" dirty="0">
                <a:latin typeface="Arial" charset="0"/>
              </a:rPr>
              <a:t>Uživatelská paměť</a:t>
            </a:r>
          </a:p>
          <a:p>
            <a:pPr algn="ctr" eaLnBrk="1" hangingPunct="1"/>
            <a:r>
              <a:rPr lang="cs-CZ" sz="1800" dirty="0">
                <a:latin typeface="Arial" charset="0"/>
              </a:rPr>
              <a:t>SRAM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646968" y="4725144"/>
            <a:ext cx="1412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 eaLnBrk="1" hangingPunct="1"/>
            <a:r>
              <a:rPr lang="cs-CZ" dirty="0">
                <a:latin typeface="Arial Black" pitchFamily="34" charset="0"/>
              </a:rPr>
              <a:t>8192x8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60000" y="2016003"/>
            <a:ext cx="864000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cs-CZ" sz="1200" dirty="0">
                <a:latin typeface="Consolas" panose="020B0609020204030204" pitchFamily="49" charset="0"/>
              </a:rPr>
              <a:t>0x0020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cs-CZ" sz="800" dirty="0">
                <a:latin typeface="Consolas" panose="020B0609020204030204" pitchFamily="49" charset="0"/>
              </a:rPr>
              <a:t>I/O 0x00</a:t>
            </a: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360000" y="2952000"/>
            <a:ext cx="864000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cs-CZ" sz="1200" dirty="0">
                <a:latin typeface="Consolas" panose="020B0609020204030204" pitchFamily="49" charset="0"/>
              </a:rPr>
              <a:t>0x0060</a:t>
            </a:r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3420604" y="1080018"/>
            <a:ext cx="269941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římá spojnice se šipkou 4"/>
          <p:cNvCxnSpPr/>
          <p:nvPr/>
        </p:nvCxnSpPr>
        <p:spPr>
          <a:xfrm>
            <a:off x="3419000" y="2016138"/>
            <a:ext cx="2702000" cy="37438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47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8" name="Tlačítko akce: Vlastní 47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49" name="Tlačítko akce: Vlastní 48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50" name="Tlačítko akce: Vlastní 49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 bwMode="auto">
          <a:xfrm>
            <a:off x="1260018" y="2952000"/>
            <a:ext cx="2160587" cy="1080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t"/>
          <a:lstStyle/>
          <a:p>
            <a:pPr algn="ctr" eaLnBrk="1" hangingPunct="1"/>
            <a:r>
              <a:rPr lang="cs-CZ" sz="2000" dirty="0">
                <a:latin typeface="Arial" charset="0"/>
              </a:rPr>
              <a:t>Rozšiřující</a:t>
            </a:r>
          </a:p>
          <a:p>
            <a:pPr algn="ctr" eaLnBrk="1" hangingPunct="1"/>
            <a:r>
              <a:rPr lang="cs-CZ" sz="2000" dirty="0">
                <a:latin typeface="Arial" charset="0"/>
              </a:rPr>
              <a:t>I/O registry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784025" y="3645024"/>
            <a:ext cx="1138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0">
            <a:spAutoFit/>
          </a:bodyPr>
          <a:lstStyle/>
          <a:p>
            <a:pPr algn="ctr" eaLnBrk="1" hangingPunct="1"/>
            <a:r>
              <a:rPr lang="cs-CZ" dirty="0">
                <a:latin typeface="Arial Black" pitchFamily="34" charset="0"/>
              </a:rPr>
              <a:t>416 B</a:t>
            </a:r>
          </a:p>
        </p:txBody>
      </p:sp>
      <p:grpSp>
        <p:nvGrpSpPr>
          <p:cNvPr id="12" name="Skupina 11"/>
          <p:cNvGrpSpPr/>
          <p:nvPr/>
        </p:nvGrpSpPr>
        <p:grpSpPr>
          <a:xfrm>
            <a:off x="6120007" y="1080002"/>
            <a:ext cx="2340432" cy="1440000"/>
            <a:chOff x="6120000" y="1080000"/>
            <a:chExt cx="2340432" cy="1440000"/>
          </a:xfrm>
        </p:grpSpPr>
        <p:grpSp>
          <p:nvGrpSpPr>
            <p:cNvPr id="8" name="Skupina 7"/>
            <p:cNvGrpSpPr/>
            <p:nvPr/>
          </p:nvGrpSpPr>
          <p:grpSpPr>
            <a:xfrm>
              <a:off x="6120000" y="1080000"/>
              <a:ext cx="2340432" cy="1440000"/>
              <a:chOff x="6120000" y="1080000"/>
              <a:chExt cx="2340432" cy="1440000"/>
            </a:xfrm>
          </p:grpSpPr>
          <p:sp>
            <p:nvSpPr>
              <p:cNvPr id="256008" name="Rectangle 8"/>
              <p:cNvSpPr>
                <a:spLocks noChangeArrowheads="1"/>
              </p:cNvSpPr>
              <p:nvPr/>
            </p:nvSpPr>
            <p:spPr bwMode="auto">
              <a:xfrm>
                <a:off x="6120000" y="1080000"/>
                <a:ext cx="2159000" cy="360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R0</a:t>
                </a:r>
              </a:p>
            </p:txBody>
          </p:sp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6120000" y="1440000"/>
                <a:ext cx="2159000" cy="360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R1</a:t>
                </a:r>
              </a:p>
            </p:txBody>
          </p:sp>
          <p:sp>
            <p:nvSpPr>
              <p:cNvPr id="35" name="Rectangle 8"/>
              <p:cNvSpPr>
                <a:spLocks noChangeArrowheads="1"/>
              </p:cNvSpPr>
              <p:nvPr/>
            </p:nvSpPr>
            <p:spPr bwMode="auto">
              <a:xfrm>
                <a:off x="6120000" y="1800000"/>
                <a:ext cx="2159000" cy="360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dirty="0">
                    <a:latin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53" name="Rectangle 8"/>
              <p:cNvSpPr>
                <a:spLocks noChangeArrowheads="1"/>
              </p:cNvSpPr>
              <p:nvPr/>
            </p:nvSpPr>
            <p:spPr bwMode="auto">
              <a:xfrm>
                <a:off x="6120000" y="2160000"/>
                <a:ext cx="2159000" cy="3600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R15</a:t>
                </a:r>
              </a:p>
            </p:txBody>
          </p:sp>
          <p:sp>
            <p:nvSpPr>
              <p:cNvPr id="7" name="Obdélník 6"/>
              <p:cNvSpPr/>
              <p:nvPr/>
            </p:nvSpPr>
            <p:spPr>
              <a:xfrm>
                <a:off x="8280000" y="1080000"/>
                <a:ext cx="180432" cy="144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cs-CZ" sz="1000" dirty="0">
                    <a:latin typeface="Consolas" panose="020B0609020204030204" pitchFamily="49" charset="0"/>
                  </a:rPr>
                  <a:t>16 registrů</a:t>
                </a:r>
              </a:p>
            </p:txBody>
          </p:sp>
        </p:grpSp>
        <p:sp>
          <p:nvSpPr>
            <p:cNvPr id="11" name="Obdélník 10"/>
            <p:cNvSpPr/>
            <p:nvPr/>
          </p:nvSpPr>
          <p:spPr>
            <a:xfrm>
              <a:off x="6121000" y="1080000"/>
              <a:ext cx="2339432" cy="144000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Skupina 13"/>
          <p:cNvGrpSpPr/>
          <p:nvPr/>
        </p:nvGrpSpPr>
        <p:grpSpPr>
          <a:xfrm>
            <a:off x="6120007" y="2520000"/>
            <a:ext cx="2340432" cy="3240000"/>
            <a:chOff x="6120000" y="2520000"/>
            <a:chExt cx="2340432" cy="3240000"/>
          </a:xfrm>
        </p:grpSpPr>
        <p:grpSp>
          <p:nvGrpSpPr>
            <p:cNvPr id="9" name="Skupina 8"/>
            <p:cNvGrpSpPr/>
            <p:nvPr/>
          </p:nvGrpSpPr>
          <p:grpSpPr>
            <a:xfrm>
              <a:off x="6120000" y="2520000"/>
              <a:ext cx="2340000" cy="3240000"/>
              <a:chOff x="6120000" y="2520000"/>
              <a:chExt cx="2340000" cy="3240000"/>
            </a:xfrm>
          </p:grpSpPr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6120000" y="3240000"/>
                <a:ext cx="2159000" cy="36000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R25</a:t>
                </a:r>
              </a:p>
            </p:txBody>
          </p:sp>
          <p:sp>
            <p:nvSpPr>
              <p:cNvPr id="37" name="Rectangle 8"/>
              <p:cNvSpPr>
                <a:spLocks noChangeArrowheads="1"/>
              </p:cNvSpPr>
              <p:nvPr/>
            </p:nvSpPr>
            <p:spPr bwMode="auto">
              <a:xfrm>
                <a:off x="6120000" y="3600000"/>
                <a:ext cx="2159000" cy="3600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R26</a:t>
                </a:r>
                <a:r>
                  <a:rPr lang="cs-CZ" sz="2000" dirty="0">
                    <a:latin typeface="Consolas" panose="020B0609020204030204" pitchFamily="49" charset="0"/>
                  </a:rPr>
                  <a:t>/XL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6120000" y="3960000"/>
                <a:ext cx="2159000" cy="360000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R27</a:t>
                </a:r>
                <a:r>
                  <a:rPr lang="cs-CZ" sz="2000" dirty="0">
                    <a:latin typeface="Consolas" panose="020B0609020204030204" pitchFamily="49" charset="0"/>
                  </a:rPr>
                  <a:t>/XH</a:t>
                </a:r>
              </a:p>
            </p:txBody>
          </p:sp>
          <p:sp>
            <p:nvSpPr>
              <p:cNvPr id="40" name="Rectangle 8"/>
              <p:cNvSpPr>
                <a:spLocks noChangeArrowheads="1"/>
              </p:cNvSpPr>
              <p:nvPr/>
            </p:nvSpPr>
            <p:spPr bwMode="auto">
              <a:xfrm>
                <a:off x="6120000" y="4320000"/>
                <a:ext cx="2159000" cy="360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R28</a:t>
                </a:r>
                <a:r>
                  <a:rPr lang="cs-CZ" sz="2000" dirty="0">
                    <a:latin typeface="Consolas" panose="020B0609020204030204" pitchFamily="49" charset="0"/>
                  </a:rPr>
                  <a:t>/YL</a:t>
                </a:r>
              </a:p>
            </p:txBody>
          </p:sp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6120000" y="4680000"/>
                <a:ext cx="2159000" cy="360000"/>
              </a:xfrm>
              <a:prstGeom prst="rect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R29</a:t>
                </a:r>
                <a:r>
                  <a:rPr lang="cs-CZ" sz="2000" dirty="0">
                    <a:latin typeface="Consolas" panose="020B0609020204030204" pitchFamily="49" charset="0"/>
                  </a:rPr>
                  <a:t>/YH</a:t>
                </a:r>
              </a:p>
            </p:txBody>
          </p:sp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6120000" y="5040000"/>
                <a:ext cx="2159000" cy="360000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R30</a:t>
                </a:r>
                <a:r>
                  <a:rPr lang="cs-CZ" sz="2000" dirty="0">
                    <a:latin typeface="Consolas" panose="020B0609020204030204" pitchFamily="49" charset="0"/>
                  </a:rPr>
                  <a:t>/ZL</a:t>
                </a:r>
              </a:p>
            </p:txBody>
          </p:sp>
          <p:sp>
            <p:nvSpPr>
              <p:cNvPr id="44" name="Rectangle 8"/>
              <p:cNvSpPr>
                <a:spLocks noChangeArrowheads="1"/>
              </p:cNvSpPr>
              <p:nvPr/>
            </p:nvSpPr>
            <p:spPr bwMode="auto">
              <a:xfrm>
                <a:off x="6120000" y="5400000"/>
                <a:ext cx="2159000" cy="360000"/>
              </a:xfrm>
              <a:prstGeom prst="rect">
                <a:avLst/>
              </a:prstGeom>
              <a:solidFill>
                <a:srgbClr val="33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R31</a:t>
                </a:r>
                <a:r>
                  <a:rPr lang="cs-CZ" sz="2000" dirty="0">
                    <a:latin typeface="Consolas" panose="020B0609020204030204" pitchFamily="49" charset="0"/>
                  </a:rPr>
                  <a:t>/ZH</a:t>
                </a: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6121000" y="2520000"/>
                <a:ext cx="2159000" cy="36000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R16</a:t>
                </a:r>
              </a:p>
            </p:txBody>
          </p:sp>
          <p:sp>
            <p:nvSpPr>
              <p:cNvPr id="55" name="Rectangle 8"/>
              <p:cNvSpPr>
                <a:spLocks noChangeArrowheads="1"/>
              </p:cNvSpPr>
              <p:nvPr/>
            </p:nvSpPr>
            <p:spPr bwMode="auto">
              <a:xfrm>
                <a:off x="6120000" y="2880000"/>
                <a:ext cx="2159000" cy="360000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 eaLnBrk="1" hangingPunct="1"/>
                <a:r>
                  <a:rPr lang="cs-CZ" sz="2000" b="1" dirty="0">
                    <a:latin typeface="Consolas" panose="020B0609020204030204" pitchFamily="49" charset="0"/>
                  </a:rPr>
                  <a:t>…</a:t>
                </a:r>
              </a:p>
            </p:txBody>
          </p:sp>
          <p:sp>
            <p:nvSpPr>
              <p:cNvPr id="56" name="Obdélník 55"/>
              <p:cNvSpPr/>
              <p:nvPr/>
            </p:nvSpPr>
            <p:spPr>
              <a:xfrm>
                <a:off x="8280000" y="2520000"/>
                <a:ext cx="180000" cy="324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cs-CZ" sz="1000" dirty="0">
                    <a:latin typeface="Consolas" panose="020B0609020204030204" pitchFamily="49" charset="0"/>
                  </a:rPr>
                  <a:t>16 registrů</a:t>
                </a:r>
              </a:p>
            </p:txBody>
          </p:sp>
        </p:grpSp>
        <p:sp>
          <p:nvSpPr>
            <p:cNvPr id="13" name="Obdélník 12"/>
            <p:cNvSpPr/>
            <p:nvPr/>
          </p:nvSpPr>
          <p:spPr>
            <a:xfrm>
              <a:off x="6121000" y="2520000"/>
              <a:ext cx="2339432" cy="32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Skupina 9"/>
          <p:cNvGrpSpPr/>
          <p:nvPr/>
        </p:nvGrpSpPr>
        <p:grpSpPr>
          <a:xfrm>
            <a:off x="7920000" y="3600000"/>
            <a:ext cx="360000" cy="2160000"/>
            <a:chOff x="7920000" y="3600000"/>
            <a:chExt cx="360000" cy="2160000"/>
          </a:xfrm>
        </p:grpSpPr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7920000" y="3600000"/>
              <a:ext cx="360000" cy="72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cs-CZ" sz="2000" b="1" dirty="0">
                  <a:latin typeface="Consolas" panose="020B0609020204030204" pitchFamily="49" charset="0"/>
                </a:rPr>
                <a:t>X</a:t>
              </a:r>
              <a:endParaRPr lang="cs-CZ" sz="2000" dirty="0">
                <a:latin typeface="Consolas" panose="020B0609020204030204" pitchFamily="49" charset="0"/>
              </a:endParaRPr>
            </a:p>
          </p:txBody>
        </p:sp>
        <p:sp>
          <p:nvSpPr>
            <p:cNvPr id="42" name="Rectangle 8"/>
            <p:cNvSpPr>
              <a:spLocks noChangeArrowheads="1"/>
            </p:cNvSpPr>
            <p:nvPr/>
          </p:nvSpPr>
          <p:spPr bwMode="auto">
            <a:xfrm>
              <a:off x="7920000" y="4320000"/>
              <a:ext cx="360000" cy="72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cs-CZ" sz="2000" b="1" dirty="0">
                  <a:latin typeface="Consolas" panose="020B0609020204030204" pitchFamily="49" charset="0"/>
                </a:rPr>
                <a:t>Y</a:t>
              </a:r>
              <a:endParaRPr lang="cs-CZ" sz="2000" dirty="0">
                <a:latin typeface="Consolas" panose="020B0609020204030204" pitchFamily="49" charset="0"/>
              </a:endParaRPr>
            </a:p>
          </p:txBody>
        </p:sp>
        <p:sp>
          <p:nvSpPr>
            <p:cNvPr id="45" name="Rectangle 8"/>
            <p:cNvSpPr>
              <a:spLocks noChangeArrowheads="1"/>
            </p:cNvSpPr>
            <p:nvPr/>
          </p:nvSpPr>
          <p:spPr bwMode="auto">
            <a:xfrm>
              <a:off x="7920000" y="5040000"/>
              <a:ext cx="360000" cy="7200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cs-CZ" sz="2000" b="1" dirty="0">
                  <a:latin typeface="Consolas" panose="020B0609020204030204" pitchFamily="49" charset="0"/>
                </a:rPr>
                <a:t>Z</a:t>
              </a:r>
              <a:endParaRPr lang="cs-CZ" sz="20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57" name="Text Box 21"/>
          <p:cNvSpPr txBox="1">
            <a:spLocks noChangeArrowheads="1"/>
          </p:cNvSpPr>
          <p:nvPr/>
        </p:nvSpPr>
        <p:spPr bwMode="auto">
          <a:xfrm>
            <a:off x="2220042" y="5229200"/>
            <a:ext cx="266717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pPr eaLnBrk="1" hangingPunct="1"/>
            <a:r>
              <a:rPr lang="cs-CZ" sz="1200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58" name="Text Box 20"/>
          <p:cNvSpPr txBox="1">
            <a:spLocks noChangeArrowheads="1"/>
          </p:cNvSpPr>
          <p:nvPr/>
        </p:nvSpPr>
        <p:spPr bwMode="auto">
          <a:xfrm>
            <a:off x="360000" y="2636915"/>
            <a:ext cx="864000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cs-CZ" sz="1200" dirty="0">
                <a:latin typeface="Consolas" panose="020B0609020204030204" pitchFamily="49" charset="0"/>
              </a:rPr>
              <a:t>0x005F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cs-CZ" sz="800" dirty="0">
                <a:latin typeface="Consolas" panose="020B0609020204030204" pitchFamily="49" charset="0"/>
              </a:rPr>
              <a:t>I/O 0x3F</a:t>
            </a:r>
          </a:p>
        </p:txBody>
      </p:sp>
    </p:spTree>
    <p:extLst>
      <p:ext uri="{BB962C8B-B14F-4D97-AF65-F5344CB8AC3E}">
        <p14:creationId xmlns:p14="http://schemas.microsoft.com/office/powerpoint/2010/main" val="116657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5" grpId="0" animBg="1"/>
      <p:bldP spid="20" grpId="0" animBg="1"/>
      <p:bldP spid="256020" grpId="0" animBg="1"/>
      <p:bldP spid="256021" grpId="0"/>
      <p:bldP spid="256028" grpId="0"/>
      <p:bldP spid="27" grpId="0"/>
      <p:bldP spid="24" grpId="0" animBg="1"/>
      <p:bldP spid="25" grpId="0"/>
      <p:bldP spid="29" grpId="0"/>
      <p:bldP spid="31" grpId="0"/>
      <p:bldP spid="46" grpId="0" animBg="1"/>
      <p:bldP spid="47" grpId="0"/>
      <p:bldP spid="51" grpId="0" animBg="1"/>
      <p:bldP spid="52" grpId="0"/>
      <p:bldP spid="57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16" y="288008"/>
            <a:ext cx="8104183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Paměť EEPROM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78431" y="1700814"/>
            <a:ext cx="2160587" cy="1439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t"/>
          <a:lstStyle/>
          <a:p>
            <a:pPr algn="ctr" eaLnBrk="1" hangingPunct="1"/>
            <a:r>
              <a:rPr lang="cs-CZ" sz="2000" dirty="0">
                <a:latin typeface="Arial" charset="0"/>
              </a:rPr>
              <a:t>EEPROM</a:t>
            </a:r>
          </a:p>
          <a:p>
            <a:pPr algn="ctr" eaLnBrk="1" hangingPunct="1"/>
            <a:r>
              <a:rPr lang="cs-CZ" dirty="0">
                <a:latin typeface="Arial Black" panose="020B0A04020102020204" pitchFamily="34" charset="0"/>
              </a:rPr>
              <a:t>4096 x 8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60007" y="3293690"/>
            <a:ext cx="8784000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b="0" dirty="0">
                <a:latin typeface="Verdana" pitchFamily="34" charset="0"/>
              </a:rPr>
              <a:t>Lze přepisovat </a:t>
            </a:r>
            <a:r>
              <a:rPr lang="cs-CZ" dirty="0">
                <a:latin typeface="Verdana" pitchFamily="34" charset="0"/>
              </a:rPr>
              <a:t>jednotlivé</a:t>
            </a:r>
            <a:r>
              <a:rPr lang="cs-CZ" b="0" dirty="0">
                <a:latin typeface="Verdana" pitchFamily="34" charset="0"/>
              </a:rPr>
              <a:t> adresy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  <a:defRPr/>
            </a:pPr>
            <a:r>
              <a:rPr lang="cs-CZ" b="0" dirty="0">
                <a:latin typeface="Verdana" pitchFamily="34" charset="0"/>
              </a:rPr>
              <a:t>Přistupuje se k ní jako k </a:t>
            </a:r>
            <a:r>
              <a:rPr lang="cs-CZ" dirty="0">
                <a:latin typeface="Verdana" pitchFamily="34" charset="0"/>
              </a:rPr>
              <a:t>integrovaným zařízením </a:t>
            </a:r>
            <a:r>
              <a:rPr lang="cs-CZ" b="0" dirty="0">
                <a:latin typeface="Verdana" pitchFamily="34" charset="0"/>
              </a:rPr>
              <a:t>(neexistují instrukce pro čtení a zápis)</a:t>
            </a:r>
          </a:p>
        </p:txBody>
      </p:sp>
    </p:spTree>
    <p:extLst>
      <p:ext uri="{BB962C8B-B14F-4D97-AF65-F5344CB8AC3E}">
        <p14:creationId xmlns:p14="http://schemas.microsoft.com/office/powerpoint/2010/main" val="237795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16" y="288008"/>
            <a:ext cx="8104183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Registry procesoru</a:t>
            </a:r>
          </a:p>
        </p:txBody>
      </p:sp>
      <p:sp>
        <p:nvSpPr>
          <p:cNvPr id="1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23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4" name="Tlačítko akce: Vlastní 2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5" name="Tlačítko akce: Vlastní 2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6" name="Tlačítko akce: Vlastní 2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789241-A582-4945-B319-286B40E6F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0" y="1080000"/>
            <a:ext cx="878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  <a:defRPr/>
            </a:pPr>
            <a:r>
              <a:rPr lang="cs-CZ" dirty="0">
                <a:solidFill>
                  <a:srgbClr val="FF0000"/>
                </a:solidFill>
                <a:latin typeface="Verdana" pitchFamily="34" charset="0"/>
              </a:rPr>
              <a:t>Program Counter</a:t>
            </a:r>
            <a:r>
              <a:rPr lang="cs-CZ" dirty="0">
                <a:latin typeface="Verdana" pitchFamily="34" charset="0"/>
              </a:rPr>
              <a:t>  </a:t>
            </a:r>
            <a:r>
              <a:rPr lang="cs-CZ" sz="2000" dirty="0">
                <a:latin typeface="Verdana" pitchFamily="34" charset="0"/>
              </a:rPr>
              <a:t>- </a:t>
            </a:r>
            <a:r>
              <a:rPr lang="cs-CZ" sz="2000" b="0" dirty="0">
                <a:latin typeface="Verdana" pitchFamily="34" charset="0"/>
              </a:rPr>
              <a:t>čítač programu, obsahuje adresu  právě vykonávané instrukce 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  <a:defRPr/>
            </a:pPr>
            <a:r>
              <a:rPr lang="cs-CZ" dirty="0">
                <a:solidFill>
                  <a:srgbClr val="FF0000"/>
                </a:solidFill>
                <a:latin typeface="Verdana" pitchFamily="34" charset="0"/>
              </a:rPr>
              <a:t>Stack Pointer </a:t>
            </a:r>
            <a:r>
              <a:rPr lang="cs-CZ" sz="2000" b="0" dirty="0">
                <a:latin typeface="Verdana" pitchFamily="34" charset="0"/>
              </a:rPr>
              <a:t>- ukazatel na vrchol zásobníkové paměti (paměť návratových adres podprogramů)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  <a:defRPr/>
            </a:pPr>
            <a:r>
              <a:rPr lang="cs-CZ" dirty="0">
                <a:solidFill>
                  <a:srgbClr val="FF0000"/>
                </a:solidFill>
                <a:latin typeface="Verdana" pitchFamily="34" charset="0"/>
              </a:rPr>
              <a:t>Status Registr </a:t>
            </a:r>
            <a:r>
              <a:rPr lang="cs-CZ" b="0" dirty="0">
                <a:latin typeface="Verdana" pitchFamily="34" charset="0"/>
              </a:rPr>
              <a:t>-</a:t>
            </a:r>
            <a:r>
              <a:rPr lang="cs-CZ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cs-CZ" sz="2000" b="0" dirty="0">
                <a:latin typeface="Verdana" pitchFamily="34" charset="0"/>
              </a:rPr>
              <a:t>stavový registr, bity registru nastavuje poslední vykonávaná instrukce (obsah později)</a:t>
            </a:r>
          </a:p>
        </p:txBody>
      </p:sp>
    </p:spTree>
    <p:extLst>
      <p:ext uri="{BB962C8B-B14F-4D97-AF65-F5344CB8AC3E}">
        <p14:creationId xmlns:p14="http://schemas.microsoft.com/office/powerpoint/2010/main" val="26798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20" y="288008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3" name="Obdélník 2">
            <a:hlinkClick r:id="rId3" action="ppaction://hlinksldjump"/>
          </p:cNvPr>
          <p:cNvSpPr/>
          <p:nvPr/>
        </p:nvSpPr>
        <p:spPr>
          <a:xfrm>
            <a:off x="540001" y="1438783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lvl="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Charakteristika mikropočítačů AVR</a:t>
            </a:r>
          </a:p>
        </p:txBody>
      </p:sp>
      <p:sp>
        <p:nvSpPr>
          <p:cNvPr id="11" name="Obdélník 10">
            <a:hlinkClick r:id="rId4" action="ppaction://hlinksldjump"/>
          </p:cNvPr>
          <p:cNvSpPr/>
          <p:nvPr/>
        </p:nvSpPr>
        <p:spPr>
          <a:xfrm>
            <a:off x="540001" y="1798783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Architektura počítače</a:t>
            </a:r>
          </a:p>
        </p:txBody>
      </p:sp>
      <p:sp>
        <p:nvSpPr>
          <p:cNvPr id="12" name="Obdélník 11">
            <a:hlinkClick r:id="rId5" action="ppaction://hlinksldjump"/>
          </p:cNvPr>
          <p:cNvSpPr/>
          <p:nvPr/>
        </p:nvSpPr>
        <p:spPr>
          <a:xfrm>
            <a:off x="540001" y="2158782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Paměť</a:t>
            </a:r>
          </a:p>
        </p:txBody>
      </p:sp>
      <p:sp>
        <p:nvSpPr>
          <p:cNvPr id="13" name="Obdélník 12">
            <a:hlinkClick r:id="rId6" action="ppaction://hlinksldjump"/>
          </p:cNvPr>
          <p:cNvSpPr/>
          <p:nvPr/>
        </p:nvSpPr>
        <p:spPr>
          <a:xfrm>
            <a:off x="540001" y="2518783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54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Arial" pitchFamily="34" charset="0"/>
              <a:buChar char="•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Paměť programu</a:t>
            </a:r>
          </a:p>
        </p:txBody>
      </p:sp>
      <p:sp>
        <p:nvSpPr>
          <p:cNvPr id="14" name="Obdélník 13">
            <a:hlinkClick r:id="rId7" action="ppaction://hlinksldjump"/>
          </p:cNvPr>
          <p:cNvSpPr/>
          <p:nvPr/>
        </p:nvSpPr>
        <p:spPr>
          <a:xfrm>
            <a:off x="540001" y="2878783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54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Arial" pitchFamily="34" charset="0"/>
              <a:buChar char="•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Paměť dat</a:t>
            </a:r>
          </a:p>
        </p:txBody>
      </p:sp>
      <p:sp>
        <p:nvSpPr>
          <p:cNvPr id="15" name="Obdélník 14">
            <a:hlinkClick r:id="" action="ppaction://noaction"/>
          </p:cNvPr>
          <p:cNvSpPr/>
          <p:nvPr/>
        </p:nvSpPr>
        <p:spPr>
          <a:xfrm>
            <a:off x="540001" y="3238782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Registry procesoru</a:t>
            </a:r>
          </a:p>
        </p:txBody>
      </p:sp>
      <p:sp>
        <p:nvSpPr>
          <p:cNvPr id="16" name="Obdélník 15">
            <a:hlinkClick r:id="" action="ppaction://noaction"/>
          </p:cNvPr>
          <p:cNvSpPr/>
          <p:nvPr/>
        </p:nvSpPr>
        <p:spPr>
          <a:xfrm>
            <a:off x="540001" y="3598783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pt-BR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Čtení a zápis do paměti SRAM</a:t>
            </a:r>
            <a:endParaRPr lang="cs-CZ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bdélník 16">
            <a:hlinkClick r:id="" action="ppaction://noaction"/>
          </p:cNvPr>
          <p:cNvSpPr/>
          <p:nvPr/>
        </p:nvSpPr>
        <p:spPr>
          <a:xfrm>
            <a:off x="539549" y="395878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pt-BR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Použití paměti v programu</a:t>
            </a:r>
            <a:endParaRPr lang="cs-CZ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540001" y="1078783"/>
            <a:ext cx="8280000" cy="360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pPr lvl="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</a:pPr>
            <a:r>
              <a:rPr lang="cs-CZ" sz="2000" b="0" kern="0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Mikrokontrolér AVR</a:t>
            </a:r>
          </a:p>
        </p:txBody>
      </p:sp>
    </p:spTree>
    <p:extLst>
      <p:ext uri="{BB962C8B-B14F-4D97-AF65-F5344CB8AC3E}">
        <p14:creationId xmlns:p14="http://schemas.microsoft.com/office/powerpoint/2010/main" val="3259582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14"/>
            <a:ext cx="7834306" cy="769441"/>
          </a:xfrm>
        </p:spPr>
        <p:txBody>
          <a:bodyPr>
            <a:spAutoFit/>
          </a:bodyPr>
          <a:lstStyle/>
          <a:p>
            <a:r>
              <a:rPr lang="cs-CZ" sz="4000" b="1" kern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Konec</a:t>
            </a:r>
            <a:r>
              <a:rPr lang="cs-CZ" dirty="0"/>
              <a:t> </a:t>
            </a:r>
            <a:endParaRPr lang="cs-CZ" sz="3600" dirty="0"/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16" y="288008"/>
            <a:ext cx="8104183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Zdroje</a:t>
            </a: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Obdélník 13">
            <a:hlinkClick r:id="rId4"/>
          </p:cNvPr>
          <p:cNvSpPr/>
          <p:nvPr/>
        </p:nvSpPr>
        <p:spPr>
          <a:xfrm>
            <a:off x="540007" y="1080008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AVR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WIKI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bdélník 14">
            <a:hlinkClick r:id="rId5"/>
          </p:cNvPr>
          <p:cNvSpPr/>
          <p:nvPr/>
        </p:nvSpPr>
        <p:spPr>
          <a:xfrm>
            <a:off x="539555" y="1440008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Atmel.com</a:t>
            </a:r>
            <a:endParaRPr lang="en-US" sz="200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Obdélník 15">
            <a:hlinkClick r:id="rId6"/>
          </p:cNvPr>
          <p:cNvSpPr/>
          <p:nvPr/>
        </p:nvSpPr>
        <p:spPr>
          <a:xfrm>
            <a:off x="539555" y="1800007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Aplikace ATmega644 v jazyce C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1/2011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39555" y="2160008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Moderní mikrokontroléry 5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5/2011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Obdélník 17"/>
          <p:cNvSpPr/>
          <p:nvPr/>
        </p:nvSpPr>
        <p:spPr>
          <a:xfrm>
            <a:off x="540283" y="2880007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Moderní mikrokontroléry 4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4/2010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540007" y="2520008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Aplikace ATmega644 v algoritmech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1/2010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Obdélník 19"/>
          <p:cNvSpPr/>
          <p:nvPr/>
        </p:nvSpPr>
        <p:spPr>
          <a:xfrm>
            <a:off x="540007" y="3240008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Moderní mikrokontroléry 3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4/2009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Obdélník 20"/>
          <p:cNvSpPr/>
          <p:nvPr/>
        </p:nvSpPr>
        <p:spPr>
          <a:xfrm>
            <a:off x="539555" y="3600007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Praktické aplikace obvodu FT232RL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1/2009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Obdélník 21"/>
          <p:cNvSpPr/>
          <p:nvPr/>
        </p:nvSpPr>
        <p:spPr>
          <a:xfrm>
            <a:off x="539555" y="3960007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Moderní mikrokontroléry 2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2/2008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Obdélník 22"/>
          <p:cNvSpPr/>
          <p:nvPr/>
        </p:nvSpPr>
        <p:spPr>
          <a:xfrm>
            <a:off x="539555" y="4320008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Moderní mikrokontroléry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KE 4/2007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1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" y="2034954"/>
            <a:ext cx="9144000" cy="2554545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8000" dirty="0">
                <a:latin typeface="Arial Black" pitchFamily="34" charset="0"/>
              </a:rPr>
              <a:t>Mikrokontrolér</a:t>
            </a:r>
            <a:br>
              <a:rPr lang="cs-CZ" sz="8000" dirty="0">
                <a:latin typeface="Arial Black" pitchFamily="34" charset="0"/>
              </a:rPr>
            </a:br>
            <a:r>
              <a:rPr lang="cs-CZ" sz="8000" dirty="0">
                <a:latin typeface="Arial Black" pitchFamily="34" charset="0"/>
              </a:rPr>
              <a:t>AVR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20000" y="72000"/>
            <a:ext cx="27763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Nová kapitola </a:t>
            </a:r>
          </a:p>
        </p:txBody>
      </p:sp>
    </p:spTree>
    <p:extLst>
      <p:ext uri="{BB962C8B-B14F-4D97-AF65-F5344CB8AC3E}">
        <p14:creationId xmlns:p14="http://schemas.microsoft.com/office/powerpoint/2010/main" val="414945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8"/>
            <a:ext cx="8676007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Historie MCU AVR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CA7E900-C3F0-4018-9D6E-3E157B3D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0" y="1268760"/>
            <a:ext cx="8460472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lvl="0" indent="457200">
              <a:spcAft>
                <a:spcPts val="600"/>
              </a:spcAft>
              <a:buClr>
                <a:srgbClr val="00007D"/>
              </a:buClr>
              <a:buSzPct val="100000"/>
              <a:defRPr/>
            </a:pP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Za zrodem architektury </a:t>
            </a:r>
            <a:r>
              <a:rPr lang="cs-CZ" sz="1800" b="0" i="1" dirty="0">
                <a:solidFill>
                  <a:srgbClr val="000000"/>
                </a:solidFill>
                <a:latin typeface="Verdana" pitchFamily="34" charset="0"/>
              </a:rPr>
              <a:t>AVR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stojí studenti </a:t>
            </a:r>
            <a:r>
              <a:rPr lang="cs-CZ" sz="1800" dirty="0">
                <a:solidFill>
                  <a:srgbClr val="000000"/>
                </a:solidFill>
                <a:latin typeface="Verdana" pitchFamily="34" charset="0"/>
              </a:rPr>
              <a:t>Alf-Egil Bogen 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a </a:t>
            </a:r>
            <a:r>
              <a:rPr lang="cs-CZ" sz="1800" dirty="0">
                <a:solidFill>
                  <a:srgbClr val="000000"/>
                </a:solidFill>
                <a:latin typeface="Verdana" pitchFamily="34" charset="0"/>
              </a:rPr>
              <a:t>Vegard Wollan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z </a:t>
            </a:r>
            <a:r>
              <a:rPr lang="cs-CZ" sz="1800" b="0" i="1" dirty="0">
                <a:solidFill>
                  <a:srgbClr val="000000"/>
                </a:solidFill>
                <a:latin typeface="Verdana" pitchFamily="34" charset="0"/>
              </a:rPr>
              <a:t>Norského technologického institutu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. Na trhu se tyto mikroprocesory začaly objevovat od roku 1997. Původní mikropočítač </a:t>
            </a:r>
            <a:r>
              <a:rPr lang="cs-CZ" sz="1800" b="0" i="1" dirty="0">
                <a:solidFill>
                  <a:srgbClr val="000000"/>
                </a:solidFill>
                <a:latin typeface="Verdana" pitchFamily="34" charset="0"/>
              </a:rPr>
              <a:t>AVR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byl vyvinut v </a:t>
            </a:r>
            <a:r>
              <a:rPr lang="cs-CZ" sz="1800" b="0" i="1" dirty="0">
                <a:solidFill>
                  <a:srgbClr val="000000"/>
                </a:solidFill>
                <a:latin typeface="Verdana" pitchFamily="34" charset="0"/>
              </a:rPr>
              <a:t>Trondheimu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v centru </a:t>
            </a:r>
            <a:r>
              <a:rPr lang="cs-CZ" sz="1800" b="0" i="1" dirty="0">
                <a:solidFill>
                  <a:srgbClr val="000000"/>
                </a:solidFill>
                <a:latin typeface="Verdana" pitchFamily="34" charset="0"/>
              </a:rPr>
              <a:t>ASIC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1400" b="0" i="1" dirty="0">
                <a:solidFill>
                  <a:srgbClr val="000000"/>
                </a:solidFill>
                <a:latin typeface="Verdana" pitchFamily="34" charset="0"/>
              </a:rPr>
              <a:t>(Application Specific Integrated Circuit)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zmíněnými studenty, kteří tam pracovali. Dnes je tato firma známá jako </a:t>
            </a:r>
            <a:r>
              <a:rPr lang="cs-CZ" sz="1800" b="0" i="1" dirty="0">
                <a:solidFill>
                  <a:srgbClr val="000000"/>
                </a:solidFill>
                <a:latin typeface="Verdana" pitchFamily="34" charset="0"/>
              </a:rPr>
              <a:t>Nordic Semiconductor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. Při designu úzce spolupracovali na tvorbě kompilátoru, který tak měl mít co nejefektivnější sadu instrukcí.</a:t>
            </a:r>
          </a:p>
          <a:p>
            <a:pPr marL="180000" lvl="0" indent="457200">
              <a:spcAft>
                <a:spcPts val="600"/>
              </a:spcAft>
              <a:buClr>
                <a:srgbClr val="00007D"/>
              </a:buClr>
              <a:buSzPct val="100000"/>
              <a:defRPr/>
            </a:pPr>
            <a:r>
              <a:rPr lang="cs-CZ" sz="1800" i="1" dirty="0">
                <a:solidFill>
                  <a:srgbClr val="000000"/>
                </a:solidFill>
                <a:latin typeface="Verdana" pitchFamily="34" charset="0"/>
              </a:rPr>
              <a:t>Atmel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vyvrací, že by zkratka </a:t>
            </a:r>
            <a:r>
              <a:rPr lang="cs-CZ" sz="1800" b="0" i="1" dirty="0">
                <a:solidFill>
                  <a:srgbClr val="000000"/>
                </a:solidFill>
                <a:latin typeface="Verdana" pitchFamily="34" charset="0"/>
              </a:rPr>
              <a:t>AVR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měla jakýkoliv zamýšlený význam. Ani původní tvůrci neposkytli oficiální vysvětlení, co znamená "AVR". Je však všeobecně přijímáno, že </a:t>
            </a:r>
            <a:r>
              <a:rPr lang="cs-CZ" sz="1800" dirty="0">
                <a:solidFill>
                  <a:srgbClr val="000000"/>
                </a:solidFill>
                <a:latin typeface="Verdana" pitchFamily="34" charset="0"/>
              </a:rPr>
              <a:t>AVR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znamená </a:t>
            </a:r>
            <a:r>
              <a:rPr lang="cs-CZ" sz="1800" dirty="0">
                <a:solidFill>
                  <a:srgbClr val="000000"/>
                </a:solidFill>
                <a:latin typeface="Verdana" pitchFamily="34" charset="0"/>
              </a:rPr>
              <a:t>Alf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(Egil Bogen), </a:t>
            </a:r>
            <a:r>
              <a:rPr lang="cs-CZ" sz="1800" dirty="0">
                <a:solidFill>
                  <a:srgbClr val="000000"/>
                </a:solidFill>
                <a:latin typeface="Verdana" pitchFamily="34" charset="0"/>
              </a:rPr>
              <a:t>Vegard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(Wollan) </a:t>
            </a:r>
            <a:r>
              <a:rPr lang="cs-CZ" sz="1800" dirty="0">
                <a:solidFill>
                  <a:srgbClr val="000000"/>
                </a:solidFill>
                <a:latin typeface="Verdana" pitchFamily="34" charset="0"/>
              </a:rPr>
              <a:t>RISC</a:t>
            </a:r>
            <a:r>
              <a:rPr lang="cs-CZ" sz="1800" b="0" dirty="0">
                <a:solidFill>
                  <a:srgbClr val="000000"/>
                </a:solidFill>
                <a:latin typeface="Verdana" pitchFamily="34" charset="0"/>
              </a:rPr>
              <a:t> procesor.</a:t>
            </a:r>
          </a:p>
        </p:txBody>
      </p:sp>
    </p:spTree>
    <p:extLst>
      <p:ext uri="{BB962C8B-B14F-4D97-AF65-F5344CB8AC3E}">
        <p14:creationId xmlns:p14="http://schemas.microsoft.com/office/powerpoint/2010/main" val="223875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8"/>
            <a:ext cx="8676007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Charakteristika mikrokontrolerů AVR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CA7E900-C3F0-4018-9D6E-3E157B3D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0" y="1268760"/>
            <a:ext cx="8784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8 bitový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(šířka datové sběrnice)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V jednom obvodu jsou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všechny 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komponenty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počítače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(procesor, paměť, vstupní a výstupní jednotky)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Harvardská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 architektura s oddělenou paměti programu a dat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(architektura </a:t>
            </a:r>
            <a:r>
              <a:rPr lang="cs-CZ" sz="2000" dirty="0">
                <a:solidFill>
                  <a:srgbClr val="000000"/>
                </a:solidFill>
                <a:latin typeface="Verdana" pitchFamily="34" charset="0"/>
              </a:rPr>
              <a:t>RISC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K chodu počítače je třeba připojit pouze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rezonátor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 (krystal) a napájecí napětí 5 V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Používá se označení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MCU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*</a:t>
            </a:r>
            <a:endParaRPr lang="cs-CZ" sz="2000" b="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720000" y="6300000"/>
            <a:ext cx="4968563" cy="307777"/>
          </a:xfrm>
          <a:prstGeom prst="rect">
            <a:avLst/>
          </a:prstGeom>
          <a:noFill/>
          <a:ln/>
        </p:spPr>
        <p:txBody>
          <a:bodyPr wrap="square" rtlCol="0">
            <a:spAutoFit/>
          </a:bodyPr>
          <a:lstStyle/>
          <a:p>
            <a:r>
              <a:rPr lang="cs-CZ" sz="1400" b="0" baseline="30000" dirty="0">
                <a:solidFill>
                  <a:srgbClr val="000000"/>
                </a:solidFill>
                <a:latin typeface="Verdana" pitchFamily="34" charset="0"/>
              </a:rPr>
              <a:t>*</a:t>
            </a:r>
            <a:r>
              <a:rPr lang="cs-CZ" sz="1400" b="0" kern="0" dirty="0">
                <a:latin typeface="Verdana" pitchFamily="34" charset="0"/>
              </a:rPr>
              <a:t>MCU – Micro Controller Unit</a:t>
            </a:r>
          </a:p>
        </p:txBody>
      </p:sp>
    </p:spTree>
    <p:extLst>
      <p:ext uri="{BB962C8B-B14F-4D97-AF65-F5344CB8AC3E}">
        <p14:creationId xmlns:p14="http://schemas.microsoft.com/office/powerpoint/2010/main" val="37811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8"/>
            <a:ext cx="8676007" cy="720000"/>
          </a:xfrm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Krystal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DD6F98D-C520-42F2-AAF2-C73107424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07" y="1295400"/>
            <a:ext cx="87840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Krystal 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je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pasivní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 elektronická součástka, která je součástí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oscilátoru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Oscilátor kmitá na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přesné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frekvenci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, která je určena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rozměrem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 krystalu</a:t>
            </a:r>
          </a:p>
          <a:p>
            <a:pPr marL="504000" lvl="0" indent="-504000">
              <a:spcAft>
                <a:spcPts val="1800"/>
              </a:spcAft>
              <a:buClr>
                <a:srgbClr val="00007D"/>
              </a:buClr>
              <a:buSzPct val="100000"/>
              <a:buFont typeface="Wingdings" pitchFamily="2" charset="2"/>
              <a:buChar char="n"/>
              <a:defRPr/>
            </a:pP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Parametrem 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krystalu 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je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 rezonanční frekvence</a:t>
            </a:r>
            <a:r>
              <a:rPr lang="cs-CZ" b="0" dirty="0">
                <a:solidFill>
                  <a:srgbClr val="000000"/>
                </a:solidFill>
                <a:latin typeface="Verdana" pitchFamily="34" charset="0"/>
              </a:rPr>
              <a:t> např. 16MHz 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(stabilita frekvence je +-10ppm</a:t>
            </a:r>
            <a:r>
              <a:rPr lang="cs-CZ" sz="2000" b="0" baseline="30000" dirty="0">
                <a:solidFill>
                  <a:srgbClr val="000000"/>
                </a:solidFill>
                <a:latin typeface="Verdana" pitchFamily="34" charset="0"/>
              </a:rPr>
              <a:t>*</a:t>
            </a:r>
            <a:r>
              <a:rPr lang="cs-CZ" sz="2000" b="0" dirty="0">
                <a:solidFill>
                  <a:srgbClr val="000000"/>
                </a:solidFill>
                <a:latin typeface="Verdana" pitchFamily="34" charset="0"/>
              </a:rPr>
              <a:t>, +-160Hz)</a:t>
            </a:r>
            <a:endParaRPr lang="cs-CZ" sz="2000" dirty="0">
              <a:solidFill>
                <a:srgbClr val="000000"/>
              </a:solidFill>
              <a:latin typeface="Wingdings" panose="05000000000000000000" pitchFamily="2" charset="2"/>
            </a:endParaRPr>
          </a:p>
        </p:txBody>
      </p:sp>
      <p:sp>
        <p:nvSpPr>
          <p:cNvPr id="2" name="TextovéPole 1"/>
          <p:cNvSpPr txBox="1"/>
          <p:nvPr/>
        </p:nvSpPr>
        <p:spPr>
          <a:xfrm>
            <a:off x="720000" y="6300000"/>
            <a:ext cx="4968563" cy="307777"/>
          </a:xfrm>
          <a:prstGeom prst="rect">
            <a:avLst/>
          </a:prstGeom>
          <a:noFill/>
          <a:ln/>
        </p:spPr>
        <p:txBody>
          <a:bodyPr wrap="square" rtlCol="0">
            <a:spAutoFit/>
          </a:bodyPr>
          <a:lstStyle/>
          <a:p>
            <a:r>
              <a:rPr lang="cs-CZ" sz="1400" b="0" baseline="30000" dirty="0">
                <a:solidFill>
                  <a:srgbClr val="000000"/>
                </a:solidFill>
                <a:latin typeface="Verdana" pitchFamily="34" charset="0"/>
              </a:rPr>
              <a:t>*</a:t>
            </a:r>
            <a:r>
              <a:rPr lang="cs-CZ" sz="1400" b="0" kern="0" dirty="0">
                <a:latin typeface="Verdana" pitchFamily="34" charset="0"/>
              </a:rPr>
              <a:t>ppm – miliontina</a:t>
            </a:r>
          </a:p>
        </p:txBody>
      </p:sp>
    </p:spTree>
    <p:extLst>
      <p:ext uri="{BB962C8B-B14F-4D97-AF65-F5344CB8AC3E}">
        <p14:creationId xmlns:p14="http://schemas.microsoft.com/office/powerpoint/2010/main" val="412787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8"/>
            <a:ext cx="8676000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Rodiny MCU AVR</a:t>
            </a:r>
          </a:p>
        </p:txBody>
      </p:sp>
      <p:sp>
        <p:nvSpPr>
          <p:cNvPr id="4" name="Tlačítko akce: Vlastní 3">
            <a:hlinkClick r:id="" action="ppaction://hlinkshowjump?jump=nextslide" highlightClick="1"/>
          </p:cNvPr>
          <p:cNvSpPr/>
          <p:nvPr/>
        </p:nvSpPr>
        <p:spPr>
          <a:xfrm>
            <a:off x="6840008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" name="Tlačítko akce: Vlastní 4">
            <a:hlinkClick r:id="" action="ppaction://hlinkshowjump?jump=previousslide" highlightClick="1"/>
          </p:cNvPr>
          <p:cNvSpPr/>
          <p:nvPr/>
        </p:nvSpPr>
        <p:spPr>
          <a:xfrm>
            <a:off x="576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6" name="Tlačítko akce: Vlastní 5">
            <a:hlinkClick r:id="rId3" action="ppaction://hlinksldjump" highlightClick="1"/>
          </p:cNvPr>
          <p:cNvSpPr/>
          <p:nvPr/>
        </p:nvSpPr>
        <p:spPr>
          <a:xfrm>
            <a:off x="7920007" y="6300008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6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6932287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58171381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8617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A212E9-BD18-4383-B1DE-7D29945DC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B3A212E9-BD18-4383-B1DE-7D29945DCC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BA4B4DE-3E44-4BDA-BB53-F6C5C4CB0B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0BA4B4DE-3E44-4BDA-BB53-F6C5C4CB0B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809990-9970-4AA0-8033-0F578F3566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E1809990-9970-4AA0-8033-0F578F3566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C9A204-1D7C-4381-A8EB-FC17C550ED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0AC9A204-1D7C-4381-A8EB-FC17C550ED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Graphic spid="7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Pixel">
  <a:themeElements>
    <a:clrScheme name="MI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666699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/>
      </a:spPr>
      <a:bodyPr>
        <a:spAutoFit/>
      </a:bodyPr>
      <a:lstStyle>
        <a:defPPr>
          <a:defRPr sz="2000" b="0" kern="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35196</TotalTime>
  <Words>1151</Words>
  <Application>Microsoft Office PowerPoint</Application>
  <PresentationFormat>Předvádění na obrazovce (4:3)</PresentationFormat>
  <Paragraphs>295</Paragraphs>
  <Slides>30</Slides>
  <Notes>30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Consolas</vt:lpstr>
      <vt:lpstr>Times New Roman</vt:lpstr>
      <vt:lpstr>Verdana</vt:lpstr>
      <vt:lpstr>Wingdings</vt:lpstr>
      <vt:lpstr>Pixel</vt:lpstr>
      <vt:lpstr>MIT AVR- popis, paměť</vt:lpstr>
      <vt:lpstr>Mikroprocesorová technika</vt:lpstr>
      <vt:lpstr>Index</vt:lpstr>
      <vt:lpstr>Zdroje</vt:lpstr>
      <vt:lpstr>Mikrokontrolér AVR</vt:lpstr>
      <vt:lpstr>Historie MCU AVR</vt:lpstr>
      <vt:lpstr>Charakteristika mikrokontrolerů AVR</vt:lpstr>
      <vt:lpstr>Krystal</vt:lpstr>
      <vt:lpstr>Rodiny MCU AVR</vt:lpstr>
      <vt:lpstr>Rodiny AVR</vt:lpstr>
      <vt:lpstr>Rodiny AVR</vt:lpstr>
      <vt:lpstr>Rodiny AVR</vt:lpstr>
      <vt:lpstr>Kontrolní úkoly</vt:lpstr>
      <vt:lpstr>Prezentace aplikace PowerPoint</vt:lpstr>
      <vt:lpstr>Periferní zařízení</vt:lpstr>
      <vt:lpstr>Periferní zařízení</vt:lpstr>
      <vt:lpstr>Periferní zařízení</vt:lpstr>
      <vt:lpstr>Periferní zařízení</vt:lpstr>
      <vt:lpstr>Periferní zařízení</vt:lpstr>
      <vt:lpstr>Periferní zařízení</vt:lpstr>
      <vt:lpstr>Speciální rozšíření</vt:lpstr>
      <vt:lpstr>Kontrolní úkoly</vt:lpstr>
      <vt:lpstr>Paměť</vt:lpstr>
      <vt:lpstr>Prezentace aplikace PowerPoint</vt:lpstr>
      <vt:lpstr>Paměť programu</vt:lpstr>
      <vt:lpstr>Paměť SRAM</vt:lpstr>
      <vt:lpstr>Paměť SRAM</vt:lpstr>
      <vt:lpstr>Paměť EEPROM</vt:lpstr>
      <vt:lpstr>Registry procesoru</vt:lpstr>
      <vt:lpstr>Konec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pamet</dc:title>
  <dc:subject>MIT</dc:subject>
  <dc:creator>Juránek Leoš Ing.</dc:creator>
  <cp:lastModifiedBy>Petr Juránek</cp:lastModifiedBy>
  <cp:revision>823</cp:revision>
  <cp:lastPrinted>2023-12-15T10:51:28Z</cp:lastPrinted>
  <dcterms:created xsi:type="dcterms:W3CDTF">2001-09-22T14:04:06Z</dcterms:created>
  <dcterms:modified xsi:type="dcterms:W3CDTF">2024-05-23T08:56:24Z</dcterms:modified>
</cp:coreProperties>
</file>