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</p:sldMasterIdLst>
  <p:notesMasterIdLst>
    <p:notesMasterId r:id="rId64"/>
  </p:notesMasterIdLst>
  <p:handoutMasterIdLst>
    <p:handoutMasterId r:id="rId65"/>
  </p:handoutMasterIdLst>
  <p:sldIdLst>
    <p:sldId id="385" r:id="rId2"/>
    <p:sldId id="392" r:id="rId3"/>
    <p:sldId id="393" r:id="rId4"/>
    <p:sldId id="390" r:id="rId5"/>
    <p:sldId id="396" r:id="rId6"/>
    <p:sldId id="397" r:id="rId7"/>
    <p:sldId id="351" r:id="rId8"/>
    <p:sldId id="353" r:id="rId9"/>
    <p:sldId id="344" r:id="rId10"/>
    <p:sldId id="341" r:id="rId11"/>
    <p:sldId id="339" r:id="rId12"/>
    <p:sldId id="394" r:id="rId13"/>
    <p:sldId id="340" r:id="rId14"/>
    <p:sldId id="338" r:id="rId15"/>
    <p:sldId id="401" r:id="rId16"/>
    <p:sldId id="398" r:id="rId17"/>
    <p:sldId id="402" r:id="rId18"/>
    <p:sldId id="400" r:id="rId19"/>
    <p:sldId id="346" r:id="rId20"/>
    <p:sldId id="345" r:id="rId21"/>
    <p:sldId id="349" r:id="rId22"/>
    <p:sldId id="367" r:id="rId23"/>
    <p:sldId id="350" r:id="rId24"/>
    <p:sldId id="368" r:id="rId25"/>
    <p:sldId id="354" r:id="rId26"/>
    <p:sldId id="355" r:id="rId27"/>
    <p:sldId id="356" r:id="rId28"/>
    <p:sldId id="403" r:id="rId29"/>
    <p:sldId id="405" r:id="rId30"/>
    <p:sldId id="404" r:id="rId31"/>
    <p:sldId id="406" r:id="rId32"/>
    <p:sldId id="407" r:id="rId33"/>
    <p:sldId id="395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70" r:id="rId45"/>
    <p:sldId id="371" r:id="rId46"/>
    <p:sldId id="372" r:id="rId47"/>
    <p:sldId id="374" r:id="rId48"/>
    <p:sldId id="375" r:id="rId49"/>
    <p:sldId id="376" r:id="rId50"/>
    <p:sldId id="377" r:id="rId51"/>
    <p:sldId id="409" r:id="rId52"/>
    <p:sldId id="411" r:id="rId53"/>
    <p:sldId id="412" r:id="rId54"/>
    <p:sldId id="413" r:id="rId55"/>
    <p:sldId id="414" r:id="rId56"/>
    <p:sldId id="415" r:id="rId57"/>
    <p:sldId id="382" r:id="rId58"/>
    <p:sldId id="389" r:id="rId59"/>
    <p:sldId id="332" r:id="rId60"/>
    <p:sldId id="378" r:id="rId61"/>
    <p:sldId id="381" r:id="rId62"/>
    <p:sldId id="299" r:id="rId63"/>
  </p:sldIdLst>
  <p:sldSz cx="9144000" cy="6858000" type="screen4x3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pis" id="{01202E44-1A20-4C9D-9F80-9B046EC2327F}">
          <p14:sldIdLst>
            <p14:sldId id="385"/>
            <p14:sldId id="392"/>
            <p14:sldId id="393"/>
          </p14:sldIdLst>
        </p14:section>
        <p14:section name="Číselné soustavy" id="{5DA80D2E-6A46-4AA9-9563-A566B7CC8A83}">
          <p14:sldIdLst>
            <p14:sldId id="390"/>
            <p14:sldId id="396"/>
            <p14:sldId id="397"/>
            <p14:sldId id="351"/>
            <p14:sldId id="353"/>
            <p14:sldId id="344"/>
            <p14:sldId id="341"/>
            <p14:sldId id="339"/>
            <p14:sldId id="394"/>
            <p14:sldId id="340"/>
            <p14:sldId id="338"/>
            <p14:sldId id="401"/>
          </p14:sldIdLst>
        </p14:section>
        <p14:section name="Tabulka BIN-DEC-HEX" id="{F4CF50EC-73CC-41A7-B4F7-C94981D72B23}">
          <p14:sldIdLst>
            <p14:sldId id="398"/>
            <p14:sldId id="402"/>
          </p14:sldIdLst>
        </p14:section>
        <p14:section name="Převody mezi soustavami" id="{EF3006B1-0882-4D2F-BE1F-836DC4D9B8E5}">
          <p14:sldIdLst>
            <p14:sldId id="400"/>
            <p14:sldId id="346"/>
            <p14:sldId id="345"/>
            <p14:sldId id="349"/>
            <p14:sldId id="367"/>
            <p14:sldId id="350"/>
            <p14:sldId id="368"/>
            <p14:sldId id="354"/>
            <p14:sldId id="355"/>
            <p14:sldId id="356"/>
          </p14:sldIdLst>
        </p14:section>
        <p14:section name="Příklady" id="{EAA745CD-0578-47F2-892F-8954EB27BF11}">
          <p14:sldIdLst>
            <p14:sldId id="403"/>
          </p14:sldIdLst>
        </p14:section>
        <p14:section name="Příklady převody" id="{66B2DDDF-F99E-44FB-9B0C-DBD591FD18B2}">
          <p14:sldIdLst>
            <p14:sldId id="405"/>
            <p14:sldId id="404"/>
            <p14:sldId id="406"/>
            <p14:sldId id="407"/>
          </p14:sldIdLst>
        </p14:section>
        <p14:section name="Aritmetické operace" id="{3FEF1756-E6D8-43BB-83C6-79B831CDCF2A}">
          <p14:sldIdLst>
            <p14:sldId id="395"/>
          </p14:sldIdLst>
        </p14:section>
        <p14:section name="Sčítání" id="{E4B421DF-9F95-419B-A7E1-E40336563C6A}">
          <p14:sldIdLst>
            <p14:sldId id="357"/>
            <p14:sldId id="358"/>
            <p14:sldId id="359"/>
            <p14:sldId id="360"/>
            <p14:sldId id="361"/>
          </p14:sldIdLst>
        </p14:section>
        <p14:section name="Odečítání" id="{7EAC22C4-17FE-4B06-A603-EC66635C41E2}">
          <p14:sldIdLst>
            <p14:sldId id="362"/>
            <p14:sldId id="363"/>
            <p14:sldId id="364"/>
            <p14:sldId id="365"/>
            <p14:sldId id="366"/>
          </p14:sldIdLst>
        </p14:section>
        <p14:section name="Oddíl bez názvu" id="{E08BAB2C-A02C-46EC-815D-9E4505F10F73}">
          <p14:sldIdLst>
            <p14:sldId id="370"/>
            <p14:sldId id="371"/>
            <p14:sldId id="372"/>
            <p14:sldId id="374"/>
            <p14:sldId id="375"/>
            <p14:sldId id="376"/>
            <p14:sldId id="377"/>
            <p14:sldId id="409"/>
            <p14:sldId id="411"/>
            <p14:sldId id="412"/>
            <p14:sldId id="413"/>
            <p14:sldId id="414"/>
            <p14:sldId id="415"/>
            <p14:sldId id="382"/>
            <p14:sldId id="389"/>
            <p14:sldId id="332"/>
          </p14:sldIdLst>
        </p14:section>
        <p14:section name="Oddíl bez názvu" id="{68AFC28B-9638-431B-9A73-3D80B72BB790}">
          <p14:sldIdLst>
            <p14:sldId id="378"/>
            <p14:sldId id="381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CC99"/>
    <a:srgbClr val="66CCFF"/>
    <a:srgbClr val="EAEAEA"/>
    <a:srgbClr val="996600"/>
    <a:srgbClr val="0000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E171933-4619-4E11-9A3F-F7608DF75F80}" styleName="Střední styl 1 – zvýraznění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Světlý styl 3 – zvýraznění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8588" autoAdjust="0"/>
    <p:restoredTop sz="86387" autoAdjust="0"/>
  </p:normalViewPr>
  <p:slideViewPr>
    <p:cSldViewPr>
      <p:cViewPr varScale="1">
        <p:scale>
          <a:sx n="111" d="100"/>
          <a:sy n="111" d="100"/>
        </p:scale>
        <p:origin x="253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8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5592"/>
    </p:cViewPr>
  </p:sorterViewPr>
  <p:notesViewPr>
    <p:cSldViewPr>
      <p:cViewPr varScale="1">
        <p:scale>
          <a:sx n="55" d="100"/>
          <a:sy n="55" d="100"/>
        </p:scale>
        <p:origin x="-2580" y="-8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49C5E0-3FA6-4EBD-9229-F8649C17EFD1}" type="doc">
      <dgm:prSet loTypeId="urn:microsoft.com/office/officeart/2005/8/layout/hierarchy2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cs-CZ"/>
        </a:p>
      </dgm:t>
    </dgm:pt>
    <dgm:pt modelId="{381072E9-A3DB-4A49-B289-F000D278E4A4}">
      <dgm:prSet phldrT="[Text]"/>
      <dgm:spPr>
        <a:solidFill>
          <a:schemeClr val="bg2"/>
        </a:solidFill>
      </dgm:spPr>
      <dgm:t>
        <a:bodyPr/>
        <a:lstStyle/>
        <a:p>
          <a:r>
            <a:rPr lang="cs-CZ" b="0" dirty="0">
              <a:solidFill>
                <a:schemeClr val="bg1"/>
              </a:solidFill>
              <a:latin typeface="+mn-lt"/>
            </a:rPr>
            <a:t>Převod</a:t>
          </a:r>
        </a:p>
      </dgm:t>
    </dgm:pt>
    <dgm:pt modelId="{367DD1EC-4DDC-456B-9D05-F49E088EA07E}" type="parTrans" cxnId="{59E5CE7D-014F-4DA2-9F72-209EAD8EF57F}">
      <dgm:prSet/>
      <dgm:spPr/>
      <dgm:t>
        <a:bodyPr/>
        <a:lstStyle/>
        <a:p>
          <a:endParaRPr lang="cs-CZ">
            <a:latin typeface="+mn-lt"/>
          </a:endParaRPr>
        </a:p>
      </dgm:t>
    </dgm:pt>
    <dgm:pt modelId="{9862B23E-3E9D-4354-92A3-E75F1BE514C5}" type="sibTrans" cxnId="{59E5CE7D-014F-4DA2-9F72-209EAD8EF57F}">
      <dgm:prSet/>
      <dgm:spPr/>
      <dgm:t>
        <a:bodyPr/>
        <a:lstStyle/>
        <a:p>
          <a:endParaRPr lang="cs-CZ">
            <a:latin typeface="+mn-lt"/>
          </a:endParaRPr>
        </a:p>
      </dgm:t>
    </dgm:pt>
    <dgm:pt modelId="{BA1F6FB8-4B31-4413-B821-42B35D20C46C}">
      <dgm:prSet phldrT="[Text]"/>
      <dgm:spPr/>
      <dgm:t>
        <a:bodyPr/>
        <a:lstStyle/>
        <a:p>
          <a:r>
            <a:rPr lang="cs-CZ" dirty="0">
              <a:latin typeface="+mn-lt"/>
            </a:rPr>
            <a:t>dekadická </a:t>
          </a:r>
          <a:r>
            <a:rPr lang="cs-CZ" dirty="0">
              <a:latin typeface="+mn-lt"/>
              <a:sym typeface="Wingdings"/>
            </a:rPr>
            <a:t> binární, hexadecimální</a:t>
          </a:r>
          <a:endParaRPr lang="cs-CZ" dirty="0">
            <a:latin typeface="+mn-lt"/>
          </a:endParaRPr>
        </a:p>
      </dgm:t>
    </dgm:pt>
    <dgm:pt modelId="{84C2AF6F-7161-43EE-869A-F69FF843122C}" type="parTrans" cxnId="{84FC2009-7D8F-4B2C-BDF5-B148C1B0EA22}">
      <dgm:prSet/>
      <dgm:spPr/>
      <dgm:t>
        <a:bodyPr/>
        <a:lstStyle/>
        <a:p>
          <a:endParaRPr lang="cs-CZ"/>
        </a:p>
      </dgm:t>
    </dgm:pt>
    <dgm:pt modelId="{005E4BA6-AC1D-4593-81DB-D79A418E320E}" type="sibTrans" cxnId="{84FC2009-7D8F-4B2C-BDF5-B148C1B0EA22}">
      <dgm:prSet/>
      <dgm:spPr/>
      <dgm:t>
        <a:bodyPr/>
        <a:lstStyle/>
        <a:p>
          <a:endParaRPr lang="cs-CZ"/>
        </a:p>
      </dgm:t>
    </dgm:pt>
    <dgm:pt modelId="{D4A5E16B-9891-49B2-8EB3-896F0EF95A1A}">
      <dgm:prSet phldrT="[Text]"/>
      <dgm:spPr/>
      <dgm:t>
        <a:bodyPr/>
        <a:lstStyle/>
        <a:p>
          <a:r>
            <a:rPr lang="cs-CZ" dirty="0">
              <a:latin typeface="+mn-lt"/>
            </a:rPr>
            <a:t>binární </a:t>
          </a:r>
          <a:r>
            <a:rPr lang="cs-CZ" dirty="0">
              <a:latin typeface="+mn-lt"/>
              <a:sym typeface="Wingdings"/>
            </a:rPr>
            <a:t> hexadecimální</a:t>
          </a:r>
          <a:endParaRPr lang="cs-CZ" dirty="0">
            <a:latin typeface="+mn-lt"/>
          </a:endParaRPr>
        </a:p>
      </dgm:t>
    </dgm:pt>
    <dgm:pt modelId="{F445255D-186C-48CB-965F-759DFB0B98C7}" type="parTrans" cxnId="{1278BA04-7FCF-4D3F-A318-F2A314A3D6C7}">
      <dgm:prSet/>
      <dgm:spPr/>
      <dgm:t>
        <a:bodyPr/>
        <a:lstStyle/>
        <a:p>
          <a:endParaRPr lang="cs-CZ"/>
        </a:p>
      </dgm:t>
    </dgm:pt>
    <dgm:pt modelId="{1382833A-1869-4A6E-B120-445431F25197}" type="sibTrans" cxnId="{1278BA04-7FCF-4D3F-A318-F2A314A3D6C7}">
      <dgm:prSet/>
      <dgm:spPr/>
      <dgm:t>
        <a:bodyPr/>
        <a:lstStyle/>
        <a:p>
          <a:endParaRPr lang="cs-CZ"/>
        </a:p>
      </dgm:t>
    </dgm:pt>
    <dgm:pt modelId="{D7ED9693-0360-460E-964C-14377F9BEA86}">
      <dgm:prSet phldrT="[Text]"/>
      <dgm:spPr/>
      <dgm:t>
        <a:bodyPr/>
        <a:lstStyle/>
        <a:p>
          <a:r>
            <a:rPr lang="cs-CZ" dirty="0">
              <a:latin typeface="+mn-lt"/>
              <a:sym typeface="Wingdings"/>
            </a:rPr>
            <a:t>binární, hexadecimální  </a:t>
          </a:r>
          <a:r>
            <a:rPr lang="cs-CZ" dirty="0">
              <a:latin typeface="+mn-lt"/>
            </a:rPr>
            <a:t>dekadická</a:t>
          </a:r>
        </a:p>
      </dgm:t>
    </dgm:pt>
    <dgm:pt modelId="{2028D063-14A5-4899-9F6E-09DC10A44A75}" type="parTrans" cxnId="{0B27408E-A8CA-4344-8978-EA018E29B194}">
      <dgm:prSet/>
      <dgm:spPr/>
      <dgm:t>
        <a:bodyPr/>
        <a:lstStyle/>
        <a:p>
          <a:endParaRPr lang="cs-CZ"/>
        </a:p>
      </dgm:t>
    </dgm:pt>
    <dgm:pt modelId="{E18CDEAF-15C4-43D8-BF1B-36F0B383245F}" type="sibTrans" cxnId="{0B27408E-A8CA-4344-8978-EA018E29B194}">
      <dgm:prSet/>
      <dgm:spPr/>
      <dgm:t>
        <a:bodyPr/>
        <a:lstStyle/>
        <a:p>
          <a:endParaRPr lang="cs-CZ"/>
        </a:p>
      </dgm:t>
    </dgm:pt>
    <dgm:pt modelId="{DE442A96-F736-42CC-A010-93970526242A}" type="pres">
      <dgm:prSet presAssocID="{6D49C5E0-3FA6-4EBD-9229-F8649C17EFD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84EEB2D-925C-4B4D-8EFD-E212FF3D73EB}" type="pres">
      <dgm:prSet presAssocID="{381072E9-A3DB-4A49-B289-F000D278E4A4}" presName="root1" presStyleCnt="0"/>
      <dgm:spPr/>
    </dgm:pt>
    <dgm:pt modelId="{2FDA1297-9925-4CEA-9767-12F27B10941B}" type="pres">
      <dgm:prSet presAssocID="{381072E9-A3DB-4A49-B289-F000D278E4A4}" presName="LevelOneTextNode" presStyleLbl="node0" presStyleIdx="0" presStyleCnt="1" custLinFactNeighborX="-36722" custLinFactNeighborY="419">
        <dgm:presLayoutVars>
          <dgm:chPref val="3"/>
        </dgm:presLayoutVars>
      </dgm:prSet>
      <dgm:spPr/>
    </dgm:pt>
    <dgm:pt modelId="{42445695-10AF-4913-9731-1AE565818E62}" type="pres">
      <dgm:prSet presAssocID="{381072E9-A3DB-4A49-B289-F000D278E4A4}" presName="level2hierChild" presStyleCnt="0"/>
      <dgm:spPr/>
    </dgm:pt>
    <dgm:pt modelId="{90DE735E-82E3-42FC-8AB4-5CE20C1F1293}" type="pres">
      <dgm:prSet presAssocID="{2028D063-14A5-4899-9F6E-09DC10A44A75}" presName="conn2-1" presStyleLbl="parChTrans1D2" presStyleIdx="0" presStyleCnt="3"/>
      <dgm:spPr/>
    </dgm:pt>
    <dgm:pt modelId="{390F02D7-E6A3-47AB-AE56-373A960FE67C}" type="pres">
      <dgm:prSet presAssocID="{2028D063-14A5-4899-9F6E-09DC10A44A75}" presName="connTx" presStyleLbl="parChTrans1D2" presStyleIdx="0" presStyleCnt="3"/>
      <dgm:spPr/>
    </dgm:pt>
    <dgm:pt modelId="{9E806AB1-842D-4A00-A853-9DC20E6A49C3}" type="pres">
      <dgm:prSet presAssocID="{D7ED9693-0360-460E-964C-14377F9BEA86}" presName="root2" presStyleCnt="0"/>
      <dgm:spPr/>
    </dgm:pt>
    <dgm:pt modelId="{29045744-0553-4FCB-806B-3838D8C83377}" type="pres">
      <dgm:prSet presAssocID="{D7ED9693-0360-460E-964C-14377F9BEA86}" presName="LevelTwoTextNode" presStyleLbl="node2" presStyleIdx="0" presStyleCnt="3" custScaleX="305787">
        <dgm:presLayoutVars>
          <dgm:chPref val="3"/>
        </dgm:presLayoutVars>
      </dgm:prSet>
      <dgm:spPr/>
    </dgm:pt>
    <dgm:pt modelId="{95D28C1F-ACED-43D8-81A0-B3A04F91F2C5}" type="pres">
      <dgm:prSet presAssocID="{D7ED9693-0360-460E-964C-14377F9BEA86}" presName="level3hierChild" presStyleCnt="0"/>
      <dgm:spPr/>
    </dgm:pt>
    <dgm:pt modelId="{848B5032-6AF2-4913-9045-DDA1B05C8E1F}" type="pres">
      <dgm:prSet presAssocID="{84C2AF6F-7161-43EE-869A-F69FF843122C}" presName="conn2-1" presStyleLbl="parChTrans1D2" presStyleIdx="1" presStyleCnt="3"/>
      <dgm:spPr/>
    </dgm:pt>
    <dgm:pt modelId="{1000D6A3-C2E8-423C-8319-FBD46C491D8B}" type="pres">
      <dgm:prSet presAssocID="{84C2AF6F-7161-43EE-869A-F69FF843122C}" presName="connTx" presStyleLbl="parChTrans1D2" presStyleIdx="1" presStyleCnt="3"/>
      <dgm:spPr/>
    </dgm:pt>
    <dgm:pt modelId="{3927AE85-4E28-4F88-8359-B954E69A30B1}" type="pres">
      <dgm:prSet presAssocID="{BA1F6FB8-4B31-4413-B821-42B35D20C46C}" presName="root2" presStyleCnt="0"/>
      <dgm:spPr/>
    </dgm:pt>
    <dgm:pt modelId="{5C3F74F2-B247-4890-AFB4-7B2C47DE65AA}" type="pres">
      <dgm:prSet presAssocID="{BA1F6FB8-4B31-4413-B821-42B35D20C46C}" presName="LevelTwoTextNode" presStyleLbl="node2" presStyleIdx="1" presStyleCnt="3" custScaleX="305787">
        <dgm:presLayoutVars>
          <dgm:chPref val="3"/>
        </dgm:presLayoutVars>
      </dgm:prSet>
      <dgm:spPr/>
    </dgm:pt>
    <dgm:pt modelId="{455973BD-847E-4A29-9359-BEF75303010F}" type="pres">
      <dgm:prSet presAssocID="{BA1F6FB8-4B31-4413-B821-42B35D20C46C}" presName="level3hierChild" presStyleCnt="0"/>
      <dgm:spPr/>
    </dgm:pt>
    <dgm:pt modelId="{11235CC9-45A5-4D47-88B2-8214B1CCDA54}" type="pres">
      <dgm:prSet presAssocID="{F445255D-186C-48CB-965F-759DFB0B98C7}" presName="conn2-1" presStyleLbl="parChTrans1D2" presStyleIdx="2" presStyleCnt="3"/>
      <dgm:spPr/>
    </dgm:pt>
    <dgm:pt modelId="{70F1FA87-F114-4646-B0DA-EB7034F8C1C3}" type="pres">
      <dgm:prSet presAssocID="{F445255D-186C-48CB-965F-759DFB0B98C7}" presName="connTx" presStyleLbl="parChTrans1D2" presStyleIdx="2" presStyleCnt="3"/>
      <dgm:spPr/>
    </dgm:pt>
    <dgm:pt modelId="{F4086D76-96DE-4104-B4AE-F763E1E741CB}" type="pres">
      <dgm:prSet presAssocID="{D4A5E16B-9891-49B2-8EB3-896F0EF95A1A}" presName="root2" presStyleCnt="0"/>
      <dgm:spPr/>
    </dgm:pt>
    <dgm:pt modelId="{FBDFBE8A-69B3-4B71-B4C8-7DF931ECD551}" type="pres">
      <dgm:prSet presAssocID="{D4A5E16B-9891-49B2-8EB3-896F0EF95A1A}" presName="LevelTwoTextNode" presStyleLbl="node2" presStyleIdx="2" presStyleCnt="3" custScaleX="305787">
        <dgm:presLayoutVars>
          <dgm:chPref val="3"/>
        </dgm:presLayoutVars>
      </dgm:prSet>
      <dgm:spPr/>
    </dgm:pt>
    <dgm:pt modelId="{07788296-3E55-4D12-9CF0-3B7788BBE4F0}" type="pres">
      <dgm:prSet presAssocID="{D4A5E16B-9891-49B2-8EB3-896F0EF95A1A}" presName="level3hierChild" presStyleCnt="0"/>
      <dgm:spPr/>
    </dgm:pt>
  </dgm:ptLst>
  <dgm:cxnLst>
    <dgm:cxn modelId="{1278BA04-7FCF-4D3F-A318-F2A314A3D6C7}" srcId="{381072E9-A3DB-4A49-B289-F000D278E4A4}" destId="{D4A5E16B-9891-49B2-8EB3-896F0EF95A1A}" srcOrd="2" destOrd="0" parTransId="{F445255D-186C-48CB-965F-759DFB0B98C7}" sibTransId="{1382833A-1869-4A6E-B120-445431F25197}"/>
    <dgm:cxn modelId="{84FC2009-7D8F-4B2C-BDF5-B148C1B0EA22}" srcId="{381072E9-A3DB-4A49-B289-F000D278E4A4}" destId="{BA1F6FB8-4B31-4413-B821-42B35D20C46C}" srcOrd="1" destOrd="0" parTransId="{84C2AF6F-7161-43EE-869A-F69FF843122C}" sibTransId="{005E4BA6-AC1D-4593-81DB-D79A418E320E}"/>
    <dgm:cxn modelId="{D7460A0D-B934-43D1-A168-FCAE19FE1A18}" type="presOf" srcId="{381072E9-A3DB-4A49-B289-F000D278E4A4}" destId="{2FDA1297-9925-4CEA-9767-12F27B10941B}" srcOrd="0" destOrd="0" presId="urn:microsoft.com/office/officeart/2005/8/layout/hierarchy2"/>
    <dgm:cxn modelId="{41E43E21-6EBA-4CE8-AF06-5717DCF87739}" type="presOf" srcId="{F445255D-186C-48CB-965F-759DFB0B98C7}" destId="{70F1FA87-F114-4646-B0DA-EB7034F8C1C3}" srcOrd="1" destOrd="0" presId="urn:microsoft.com/office/officeart/2005/8/layout/hierarchy2"/>
    <dgm:cxn modelId="{CD71372F-5770-4546-9F5E-EBDADE0FD419}" type="presOf" srcId="{2028D063-14A5-4899-9F6E-09DC10A44A75}" destId="{390F02D7-E6A3-47AB-AE56-373A960FE67C}" srcOrd="1" destOrd="0" presId="urn:microsoft.com/office/officeart/2005/8/layout/hierarchy2"/>
    <dgm:cxn modelId="{86D03042-F8A8-457C-8D24-31708C763011}" type="presOf" srcId="{2028D063-14A5-4899-9F6E-09DC10A44A75}" destId="{90DE735E-82E3-42FC-8AB4-5CE20C1F1293}" srcOrd="0" destOrd="0" presId="urn:microsoft.com/office/officeart/2005/8/layout/hierarchy2"/>
    <dgm:cxn modelId="{9A1D0D72-0659-46FE-B6F9-CAB5621B41AD}" type="presOf" srcId="{84C2AF6F-7161-43EE-869A-F69FF843122C}" destId="{848B5032-6AF2-4913-9045-DDA1B05C8E1F}" srcOrd="0" destOrd="0" presId="urn:microsoft.com/office/officeart/2005/8/layout/hierarchy2"/>
    <dgm:cxn modelId="{59E5CE7D-014F-4DA2-9F72-209EAD8EF57F}" srcId="{6D49C5E0-3FA6-4EBD-9229-F8649C17EFD1}" destId="{381072E9-A3DB-4A49-B289-F000D278E4A4}" srcOrd="0" destOrd="0" parTransId="{367DD1EC-4DDC-456B-9D05-F49E088EA07E}" sibTransId="{9862B23E-3E9D-4354-92A3-E75F1BE514C5}"/>
    <dgm:cxn modelId="{0B27408E-A8CA-4344-8978-EA018E29B194}" srcId="{381072E9-A3DB-4A49-B289-F000D278E4A4}" destId="{D7ED9693-0360-460E-964C-14377F9BEA86}" srcOrd="0" destOrd="0" parTransId="{2028D063-14A5-4899-9F6E-09DC10A44A75}" sibTransId="{E18CDEAF-15C4-43D8-BF1B-36F0B383245F}"/>
    <dgm:cxn modelId="{FF94BB8F-4DB3-480C-B16D-D3738F106682}" type="presOf" srcId="{BA1F6FB8-4B31-4413-B821-42B35D20C46C}" destId="{5C3F74F2-B247-4890-AFB4-7B2C47DE65AA}" srcOrd="0" destOrd="0" presId="urn:microsoft.com/office/officeart/2005/8/layout/hierarchy2"/>
    <dgm:cxn modelId="{74F376A4-3941-45AA-8266-2CC38FAE5FC2}" type="presOf" srcId="{D7ED9693-0360-460E-964C-14377F9BEA86}" destId="{29045744-0553-4FCB-806B-3838D8C83377}" srcOrd="0" destOrd="0" presId="urn:microsoft.com/office/officeart/2005/8/layout/hierarchy2"/>
    <dgm:cxn modelId="{EC8D39C0-4804-4CC9-9447-79E4DCFC4CC1}" type="presOf" srcId="{84C2AF6F-7161-43EE-869A-F69FF843122C}" destId="{1000D6A3-C2E8-423C-8319-FBD46C491D8B}" srcOrd="1" destOrd="0" presId="urn:microsoft.com/office/officeart/2005/8/layout/hierarchy2"/>
    <dgm:cxn modelId="{817A1ED6-54B1-497A-A07A-5FA2969AAB6B}" type="presOf" srcId="{D4A5E16B-9891-49B2-8EB3-896F0EF95A1A}" destId="{FBDFBE8A-69B3-4B71-B4C8-7DF931ECD551}" srcOrd="0" destOrd="0" presId="urn:microsoft.com/office/officeart/2005/8/layout/hierarchy2"/>
    <dgm:cxn modelId="{9ADC6DE2-C5C0-436C-AA9A-9EDA65831345}" type="presOf" srcId="{F445255D-186C-48CB-965F-759DFB0B98C7}" destId="{11235CC9-45A5-4D47-88B2-8214B1CCDA54}" srcOrd="0" destOrd="0" presId="urn:microsoft.com/office/officeart/2005/8/layout/hierarchy2"/>
    <dgm:cxn modelId="{6D4C6DE5-F348-4654-95BE-3819090A3105}" type="presOf" srcId="{6D49C5E0-3FA6-4EBD-9229-F8649C17EFD1}" destId="{DE442A96-F736-42CC-A010-93970526242A}" srcOrd="0" destOrd="0" presId="urn:microsoft.com/office/officeart/2005/8/layout/hierarchy2"/>
    <dgm:cxn modelId="{92876253-5A31-4A57-B377-AF7878029A2A}" type="presParOf" srcId="{DE442A96-F736-42CC-A010-93970526242A}" destId="{C84EEB2D-925C-4B4D-8EFD-E212FF3D73EB}" srcOrd="0" destOrd="0" presId="urn:microsoft.com/office/officeart/2005/8/layout/hierarchy2"/>
    <dgm:cxn modelId="{BB1210E5-E771-4CE5-92F3-10FFEB638EE8}" type="presParOf" srcId="{C84EEB2D-925C-4B4D-8EFD-E212FF3D73EB}" destId="{2FDA1297-9925-4CEA-9767-12F27B10941B}" srcOrd="0" destOrd="0" presId="urn:microsoft.com/office/officeart/2005/8/layout/hierarchy2"/>
    <dgm:cxn modelId="{758CEED2-4E0D-429F-91A8-702D2BF9835C}" type="presParOf" srcId="{C84EEB2D-925C-4B4D-8EFD-E212FF3D73EB}" destId="{42445695-10AF-4913-9731-1AE565818E62}" srcOrd="1" destOrd="0" presId="urn:microsoft.com/office/officeart/2005/8/layout/hierarchy2"/>
    <dgm:cxn modelId="{8F3074E9-EF57-4E43-A026-D6393FC8A248}" type="presParOf" srcId="{42445695-10AF-4913-9731-1AE565818E62}" destId="{90DE735E-82E3-42FC-8AB4-5CE20C1F1293}" srcOrd="0" destOrd="0" presId="urn:microsoft.com/office/officeart/2005/8/layout/hierarchy2"/>
    <dgm:cxn modelId="{230C67F8-9A7F-4523-95A9-6B7983A076CE}" type="presParOf" srcId="{90DE735E-82E3-42FC-8AB4-5CE20C1F1293}" destId="{390F02D7-E6A3-47AB-AE56-373A960FE67C}" srcOrd="0" destOrd="0" presId="urn:microsoft.com/office/officeart/2005/8/layout/hierarchy2"/>
    <dgm:cxn modelId="{675DBB8F-96E2-4213-B55F-503A18ADA087}" type="presParOf" srcId="{42445695-10AF-4913-9731-1AE565818E62}" destId="{9E806AB1-842D-4A00-A853-9DC20E6A49C3}" srcOrd="1" destOrd="0" presId="urn:microsoft.com/office/officeart/2005/8/layout/hierarchy2"/>
    <dgm:cxn modelId="{4B1465D7-0F69-432E-83C6-F43B769D4EE1}" type="presParOf" srcId="{9E806AB1-842D-4A00-A853-9DC20E6A49C3}" destId="{29045744-0553-4FCB-806B-3838D8C83377}" srcOrd="0" destOrd="0" presId="urn:microsoft.com/office/officeart/2005/8/layout/hierarchy2"/>
    <dgm:cxn modelId="{6E5C977A-4120-4DFB-A2D5-6152E0D4DCD1}" type="presParOf" srcId="{9E806AB1-842D-4A00-A853-9DC20E6A49C3}" destId="{95D28C1F-ACED-43D8-81A0-B3A04F91F2C5}" srcOrd="1" destOrd="0" presId="urn:microsoft.com/office/officeart/2005/8/layout/hierarchy2"/>
    <dgm:cxn modelId="{394FD635-91BE-463A-9B2E-A5DA19406C39}" type="presParOf" srcId="{42445695-10AF-4913-9731-1AE565818E62}" destId="{848B5032-6AF2-4913-9045-DDA1B05C8E1F}" srcOrd="2" destOrd="0" presId="urn:microsoft.com/office/officeart/2005/8/layout/hierarchy2"/>
    <dgm:cxn modelId="{64D210D4-DB2C-43EB-856E-67C4F4218496}" type="presParOf" srcId="{848B5032-6AF2-4913-9045-DDA1B05C8E1F}" destId="{1000D6A3-C2E8-423C-8319-FBD46C491D8B}" srcOrd="0" destOrd="0" presId="urn:microsoft.com/office/officeart/2005/8/layout/hierarchy2"/>
    <dgm:cxn modelId="{9F2DDDE4-34B6-427A-A821-EC0ABA24DC34}" type="presParOf" srcId="{42445695-10AF-4913-9731-1AE565818E62}" destId="{3927AE85-4E28-4F88-8359-B954E69A30B1}" srcOrd="3" destOrd="0" presId="urn:microsoft.com/office/officeart/2005/8/layout/hierarchy2"/>
    <dgm:cxn modelId="{F0C64337-507F-4267-B8DF-2C6A60D61B87}" type="presParOf" srcId="{3927AE85-4E28-4F88-8359-B954E69A30B1}" destId="{5C3F74F2-B247-4890-AFB4-7B2C47DE65AA}" srcOrd="0" destOrd="0" presId="urn:microsoft.com/office/officeart/2005/8/layout/hierarchy2"/>
    <dgm:cxn modelId="{0E92355D-A4F7-4346-A6CC-F6DF9295B7A8}" type="presParOf" srcId="{3927AE85-4E28-4F88-8359-B954E69A30B1}" destId="{455973BD-847E-4A29-9359-BEF75303010F}" srcOrd="1" destOrd="0" presId="urn:microsoft.com/office/officeart/2005/8/layout/hierarchy2"/>
    <dgm:cxn modelId="{080A3B89-827D-49C8-9880-0C47EDEC54A2}" type="presParOf" srcId="{42445695-10AF-4913-9731-1AE565818E62}" destId="{11235CC9-45A5-4D47-88B2-8214B1CCDA54}" srcOrd="4" destOrd="0" presId="urn:microsoft.com/office/officeart/2005/8/layout/hierarchy2"/>
    <dgm:cxn modelId="{96717AB8-6E41-4350-8117-E15B17F56680}" type="presParOf" srcId="{11235CC9-45A5-4D47-88B2-8214B1CCDA54}" destId="{70F1FA87-F114-4646-B0DA-EB7034F8C1C3}" srcOrd="0" destOrd="0" presId="urn:microsoft.com/office/officeart/2005/8/layout/hierarchy2"/>
    <dgm:cxn modelId="{D79F6F18-36D4-4E0E-BF8E-178BAEC2C436}" type="presParOf" srcId="{42445695-10AF-4913-9731-1AE565818E62}" destId="{F4086D76-96DE-4104-B4AE-F763E1E741CB}" srcOrd="5" destOrd="0" presId="urn:microsoft.com/office/officeart/2005/8/layout/hierarchy2"/>
    <dgm:cxn modelId="{7E913998-8E31-45DD-99F5-73BAECA142B6}" type="presParOf" srcId="{F4086D76-96DE-4104-B4AE-F763E1E741CB}" destId="{FBDFBE8A-69B3-4B71-B4C8-7DF931ECD551}" srcOrd="0" destOrd="0" presId="urn:microsoft.com/office/officeart/2005/8/layout/hierarchy2"/>
    <dgm:cxn modelId="{42D295A7-6B6D-4664-8626-101C67F7757D}" type="presParOf" srcId="{F4086D76-96DE-4104-B4AE-F763E1E741CB}" destId="{07788296-3E55-4D12-9CF0-3B7788BBE4F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A1297-9925-4CEA-9767-12F27B10941B}">
      <dsp:nvSpPr>
        <dsp:cNvPr id="0" name=""/>
        <dsp:cNvSpPr/>
      </dsp:nvSpPr>
      <dsp:spPr>
        <a:xfrm>
          <a:off x="0" y="1495826"/>
          <a:ext cx="1695299" cy="847649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b="0" kern="1200" dirty="0">
              <a:solidFill>
                <a:schemeClr val="bg1"/>
              </a:solidFill>
              <a:latin typeface="+mn-lt"/>
            </a:rPr>
            <a:t>Převod</a:t>
          </a:r>
        </a:p>
      </dsp:txBody>
      <dsp:txXfrm>
        <a:off x="24827" y="1520653"/>
        <a:ext cx="1645645" cy="797995"/>
      </dsp:txXfrm>
    </dsp:sp>
    <dsp:sp modelId="{90DE735E-82E3-42FC-8AB4-5CE20C1F1293}">
      <dsp:nvSpPr>
        <dsp:cNvPr id="0" name=""/>
        <dsp:cNvSpPr/>
      </dsp:nvSpPr>
      <dsp:spPr>
        <a:xfrm rot="18286667">
          <a:off x="1439444" y="1410570"/>
          <a:ext cx="1191117" cy="39814"/>
        </a:xfrm>
        <a:custGeom>
          <a:avLst/>
          <a:gdLst/>
          <a:ahLst/>
          <a:cxnLst/>
          <a:rect l="0" t="0" r="0" b="0"/>
          <a:pathLst>
            <a:path>
              <a:moveTo>
                <a:pt x="0" y="19907"/>
              </a:moveTo>
              <a:lnTo>
                <a:pt x="1191117" y="1990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/>
        </a:p>
      </dsp:txBody>
      <dsp:txXfrm>
        <a:off x="2005225" y="1400699"/>
        <a:ext cx="59555" cy="59555"/>
      </dsp:txXfrm>
    </dsp:sp>
    <dsp:sp modelId="{29045744-0553-4FCB-806B-3838D8C83377}">
      <dsp:nvSpPr>
        <dsp:cNvPr id="0" name=""/>
        <dsp:cNvSpPr/>
      </dsp:nvSpPr>
      <dsp:spPr>
        <a:xfrm>
          <a:off x="2374706" y="517477"/>
          <a:ext cx="5184005" cy="8476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>
              <a:latin typeface="+mn-lt"/>
              <a:sym typeface="Wingdings"/>
            </a:rPr>
            <a:t>binární, hexadecimální  </a:t>
          </a:r>
          <a:r>
            <a:rPr lang="cs-CZ" sz="2500" kern="1200" dirty="0">
              <a:latin typeface="+mn-lt"/>
            </a:rPr>
            <a:t>dekadická</a:t>
          </a:r>
        </a:p>
      </dsp:txBody>
      <dsp:txXfrm>
        <a:off x="2399533" y="542304"/>
        <a:ext cx="5134351" cy="797995"/>
      </dsp:txXfrm>
    </dsp:sp>
    <dsp:sp modelId="{848B5032-6AF2-4913-9045-DDA1B05C8E1F}">
      <dsp:nvSpPr>
        <dsp:cNvPr id="0" name=""/>
        <dsp:cNvSpPr/>
      </dsp:nvSpPr>
      <dsp:spPr>
        <a:xfrm rot="21582029">
          <a:off x="1695294" y="1897968"/>
          <a:ext cx="679416" cy="39814"/>
        </a:xfrm>
        <a:custGeom>
          <a:avLst/>
          <a:gdLst/>
          <a:ahLst/>
          <a:cxnLst/>
          <a:rect l="0" t="0" r="0" b="0"/>
          <a:pathLst>
            <a:path>
              <a:moveTo>
                <a:pt x="0" y="19907"/>
              </a:moveTo>
              <a:lnTo>
                <a:pt x="679416" y="1990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/>
        </a:p>
      </dsp:txBody>
      <dsp:txXfrm>
        <a:off x="2018017" y="1900890"/>
        <a:ext cx="33970" cy="33970"/>
      </dsp:txXfrm>
    </dsp:sp>
    <dsp:sp modelId="{5C3F74F2-B247-4890-AFB4-7B2C47DE65AA}">
      <dsp:nvSpPr>
        <dsp:cNvPr id="0" name=""/>
        <dsp:cNvSpPr/>
      </dsp:nvSpPr>
      <dsp:spPr>
        <a:xfrm>
          <a:off x="2374706" y="1492275"/>
          <a:ext cx="5184005" cy="8476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>
              <a:latin typeface="+mn-lt"/>
            </a:rPr>
            <a:t>dekadická </a:t>
          </a:r>
          <a:r>
            <a:rPr lang="cs-CZ" sz="2500" kern="1200" dirty="0">
              <a:latin typeface="+mn-lt"/>
              <a:sym typeface="Wingdings"/>
            </a:rPr>
            <a:t> binární, hexadecimální</a:t>
          </a:r>
          <a:endParaRPr lang="cs-CZ" sz="2500" kern="1200" dirty="0">
            <a:latin typeface="+mn-lt"/>
          </a:endParaRPr>
        </a:p>
      </dsp:txBody>
      <dsp:txXfrm>
        <a:off x="2399533" y="1517102"/>
        <a:ext cx="5134351" cy="797995"/>
      </dsp:txXfrm>
    </dsp:sp>
    <dsp:sp modelId="{11235CC9-45A5-4D47-88B2-8214B1CCDA54}">
      <dsp:nvSpPr>
        <dsp:cNvPr id="0" name=""/>
        <dsp:cNvSpPr/>
      </dsp:nvSpPr>
      <dsp:spPr>
        <a:xfrm rot="3301582">
          <a:off x="1442358" y="2385367"/>
          <a:ext cx="1185290" cy="39814"/>
        </a:xfrm>
        <a:custGeom>
          <a:avLst/>
          <a:gdLst/>
          <a:ahLst/>
          <a:cxnLst/>
          <a:rect l="0" t="0" r="0" b="0"/>
          <a:pathLst>
            <a:path>
              <a:moveTo>
                <a:pt x="0" y="19907"/>
              </a:moveTo>
              <a:lnTo>
                <a:pt x="1185290" y="1990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/>
        </a:p>
      </dsp:txBody>
      <dsp:txXfrm>
        <a:off x="2005370" y="2375642"/>
        <a:ext cx="59264" cy="59264"/>
      </dsp:txXfrm>
    </dsp:sp>
    <dsp:sp modelId="{FBDFBE8A-69B3-4B71-B4C8-7DF931ECD551}">
      <dsp:nvSpPr>
        <dsp:cNvPr id="0" name=""/>
        <dsp:cNvSpPr/>
      </dsp:nvSpPr>
      <dsp:spPr>
        <a:xfrm>
          <a:off x="2374706" y="2467072"/>
          <a:ext cx="5184005" cy="8476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>
              <a:latin typeface="+mn-lt"/>
            </a:rPr>
            <a:t>binární </a:t>
          </a:r>
          <a:r>
            <a:rPr lang="cs-CZ" sz="2400" kern="1200" dirty="0">
              <a:latin typeface="+mn-lt"/>
              <a:sym typeface="Wingdings"/>
            </a:rPr>
            <a:t> hexadecimální</a:t>
          </a:r>
          <a:endParaRPr lang="cs-CZ" sz="2400" kern="1200" dirty="0">
            <a:latin typeface="+mn-lt"/>
          </a:endParaRPr>
        </a:p>
      </dsp:txBody>
      <dsp:txXfrm>
        <a:off x="2399533" y="2491899"/>
        <a:ext cx="5134351" cy="797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78762" cy="51206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16" tIns="47709" rIns="95416" bIns="47709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304" y="2"/>
            <a:ext cx="3078761" cy="51206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16" tIns="47709" rIns="95416" bIns="47709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557"/>
            <a:ext cx="3078762" cy="51205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16" tIns="47709" rIns="95416" bIns="47709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304" y="9722557"/>
            <a:ext cx="3078761" cy="51205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16" tIns="47709" rIns="95416" bIns="47709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2081B34B-3610-4123-AE16-D3137D4DC87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61578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78762" cy="512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16" tIns="47709" rIns="95416" bIns="47709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30" y="2"/>
            <a:ext cx="3078762" cy="512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16" tIns="47709" rIns="95416" bIns="47709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9687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42" y="4862101"/>
            <a:ext cx="5682582" cy="460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16" tIns="47709" rIns="95416" bIns="47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/>
              <a:t>Klepnutím lze upravit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180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907"/>
            <a:ext cx="3078762" cy="512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16" tIns="47709" rIns="95416" bIns="47709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80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30" y="9720907"/>
            <a:ext cx="3078762" cy="512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16" tIns="47709" rIns="95416" bIns="47709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848DDB5E-92C7-41CD-9A3A-2624E489E43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82102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Zástupný symbol pro poznámky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 dirty="0"/>
          </a:p>
        </p:txBody>
      </p:sp>
      <p:sp>
        <p:nvSpPr>
          <p:cNvPr id="53252" name="Zástupný symbol pro číslo snímk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AED000-855C-4044-B8EA-DEFDE2040E76}" type="slidenum">
              <a:rPr lang="cs-CZ">
                <a:solidFill>
                  <a:srgbClr val="000000"/>
                </a:solidFill>
              </a:rPr>
              <a:pPr/>
              <a:t>1</a:t>
            </a:fld>
            <a:endParaRPr lang="cs-CZ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8F4AD7-C85E-4B45-8725-4189CDDD98B2}" type="slidenum">
              <a:rPr lang="cs-CZ"/>
              <a:pPr/>
              <a:t>10</a:t>
            </a:fld>
            <a:endParaRPr lang="cs-CZ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4967E-D604-4C5C-87AA-6A4F8AEAC335}" type="slidenum">
              <a:rPr lang="cs-CZ"/>
              <a:pPr/>
              <a:t>11</a:t>
            </a:fld>
            <a:endParaRPr lang="cs-CZ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4967E-D604-4C5C-87AA-6A4F8AEAC335}" type="slidenum">
              <a:rPr lang="cs-CZ"/>
              <a:pPr/>
              <a:t>12</a:t>
            </a:fld>
            <a:endParaRPr lang="cs-CZ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EFF807-5B44-45CE-8F10-E074D5B51352}" type="slidenum">
              <a:rPr lang="cs-CZ"/>
              <a:pPr/>
              <a:t>13</a:t>
            </a:fld>
            <a:endParaRPr lang="cs-CZ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34F663-5D5C-4887-A1C9-A702598896B8}" type="slidenum">
              <a:rPr lang="cs-CZ"/>
              <a:pPr/>
              <a:t>14</a:t>
            </a:fld>
            <a:endParaRPr lang="cs-CZ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143199-A2A2-4A0B-9D88-67AF1ED62CA4}" type="slidenum">
              <a:rPr lang="cs-CZ"/>
              <a:pPr/>
              <a:t>15</a:t>
            </a:fld>
            <a:endParaRPr lang="cs-CZ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C4BCF1-E75D-4FCF-83CD-CCE245D2951D}" type="slidenum">
              <a:rPr lang="cs-CZ"/>
              <a:pPr/>
              <a:t>16</a:t>
            </a:fld>
            <a:endParaRPr lang="cs-CZ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C4BCF1-E75D-4FCF-83CD-CCE245D2951D}" type="slidenum">
              <a:rPr lang="cs-CZ"/>
              <a:pPr/>
              <a:t>17</a:t>
            </a:fld>
            <a:endParaRPr lang="cs-CZ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62D6BE-CAD5-4D98-8000-AEC63D664855}" type="slidenum">
              <a:rPr lang="cs-CZ"/>
              <a:pPr/>
              <a:t>18</a:t>
            </a:fld>
            <a:endParaRPr lang="cs-CZ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62D6BE-CAD5-4D98-8000-AEC63D664855}" type="slidenum">
              <a:rPr lang="cs-CZ"/>
              <a:pPr/>
              <a:t>19</a:t>
            </a:fld>
            <a:endParaRPr lang="cs-CZ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F47E2342-14F7-425B-93D2-D06753AC8677}" type="slidenum">
              <a:rPr lang="cs-CZ">
                <a:solidFill>
                  <a:prstClr val="black"/>
                </a:solidFill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cs-CZ" dirty="0">
              <a:solidFill>
                <a:prstClr val="black"/>
              </a:solidFill>
            </a:endParaRPr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1408C3-9EB4-49E6-94AB-7B120820FB16}" type="slidenum">
              <a:rPr lang="cs-CZ"/>
              <a:pPr/>
              <a:t>20</a:t>
            </a:fld>
            <a:endParaRPr lang="cs-CZ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9726F-CF8A-40AA-B92D-39663A982536}" type="slidenum">
              <a:rPr lang="cs-CZ"/>
              <a:pPr/>
              <a:t>21</a:t>
            </a:fld>
            <a:endParaRPr lang="cs-CZ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51A4BF-4698-44E3-AA37-FCC75702F21B}" type="slidenum">
              <a:rPr lang="cs-CZ"/>
              <a:pPr/>
              <a:t>22</a:t>
            </a:fld>
            <a:endParaRPr lang="cs-CZ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56F50-BE14-4E9B-A185-DD03C0C625D8}" type="slidenum">
              <a:rPr lang="cs-CZ"/>
              <a:pPr/>
              <a:t>23</a:t>
            </a:fld>
            <a:endParaRPr lang="cs-CZ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38E653-BC55-47C8-B8A6-9FEF7F42622D}" type="slidenum">
              <a:rPr lang="cs-CZ"/>
              <a:pPr/>
              <a:t>24</a:t>
            </a:fld>
            <a:endParaRPr lang="cs-CZ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F54B29-099A-4913-A2E4-A49D9AF31C38}" type="slidenum">
              <a:rPr lang="cs-CZ"/>
              <a:pPr/>
              <a:t>25</a:t>
            </a:fld>
            <a:endParaRPr lang="cs-CZ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81CBFB-85F4-4246-B993-E84B7D622C38}" type="slidenum">
              <a:rPr lang="cs-CZ"/>
              <a:pPr/>
              <a:t>26</a:t>
            </a:fld>
            <a:endParaRPr lang="cs-CZ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8E6545-5F12-440D-B411-F423C21AD430}" type="slidenum">
              <a:rPr lang="cs-CZ"/>
              <a:pPr/>
              <a:t>27</a:t>
            </a:fld>
            <a:endParaRPr lang="cs-CZ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34F663-5D5C-4887-A1C9-A702598896B8}" type="slidenum">
              <a:rPr lang="cs-CZ"/>
              <a:pPr/>
              <a:t>28</a:t>
            </a:fld>
            <a:endParaRPr lang="cs-CZ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34F663-5D5C-4887-A1C9-A702598896B8}" type="slidenum">
              <a:rPr lang="cs-CZ"/>
              <a:pPr/>
              <a:t>29</a:t>
            </a:fld>
            <a:endParaRPr lang="cs-CZ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0F6ACE72-45B9-46EB-9812-BE6DEFC3F096}" type="slidenum">
              <a:rPr lang="cs-CZ">
                <a:solidFill>
                  <a:prstClr val="black"/>
                </a:solidFill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cs-CZ" dirty="0">
              <a:solidFill>
                <a:prstClr val="black"/>
              </a:solidFill>
            </a:endParaRPr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34F663-5D5C-4887-A1C9-A702598896B8}" type="slidenum">
              <a:rPr lang="cs-CZ"/>
              <a:pPr/>
              <a:t>30</a:t>
            </a:fld>
            <a:endParaRPr lang="cs-CZ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34F663-5D5C-4887-A1C9-A702598896B8}" type="slidenum">
              <a:rPr lang="cs-CZ"/>
              <a:pPr/>
              <a:t>31</a:t>
            </a:fld>
            <a:endParaRPr lang="cs-CZ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34F663-5D5C-4887-A1C9-A702598896B8}" type="slidenum">
              <a:rPr lang="cs-CZ"/>
              <a:pPr/>
              <a:t>32</a:t>
            </a:fld>
            <a:endParaRPr lang="cs-CZ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415192-1EC6-44ED-96DF-1592854C7C07}" type="slidenum">
              <a:rPr lang="cs-CZ"/>
              <a:pPr/>
              <a:t>33</a:t>
            </a:fld>
            <a:endParaRPr lang="cs-CZ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E77D54-7DD9-4EC8-9D51-05AEF9A1D789}" type="slidenum">
              <a:rPr lang="cs-CZ"/>
              <a:pPr/>
              <a:t>34</a:t>
            </a:fld>
            <a:endParaRPr lang="cs-CZ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5EE2DD-0213-4BFB-B561-D1D616F93EFD}" type="slidenum">
              <a:rPr lang="cs-CZ"/>
              <a:pPr/>
              <a:t>35</a:t>
            </a:fld>
            <a:endParaRPr lang="cs-CZ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3950A9-15CD-4DC2-8743-27377B0D15F4}" type="slidenum">
              <a:rPr lang="cs-CZ"/>
              <a:pPr/>
              <a:t>36</a:t>
            </a:fld>
            <a:endParaRPr lang="cs-CZ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E88F77-C9EB-4FD5-88A7-BCF0B246948D}" type="slidenum">
              <a:rPr lang="cs-CZ"/>
              <a:pPr/>
              <a:t>37</a:t>
            </a:fld>
            <a:endParaRPr lang="cs-CZ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76220D-DED2-4529-ABB1-98C29C21CB96}" type="slidenum">
              <a:rPr lang="cs-CZ"/>
              <a:pPr/>
              <a:t>38</a:t>
            </a:fld>
            <a:endParaRPr lang="cs-CZ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E44125-BE39-446B-8E66-64E917574711}" type="slidenum">
              <a:rPr lang="cs-CZ"/>
              <a:pPr/>
              <a:t>39</a:t>
            </a:fld>
            <a:endParaRPr lang="cs-CZ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415192-1EC6-44ED-96DF-1592854C7C07}" type="slidenum">
              <a:rPr lang="cs-CZ"/>
              <a:pPr/>
              <a:t>4</a:t>
            </a:fld>
            <a:endParaRPr lang="cs-CZ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CBF0EA-26F9-4D68-8922-08446E1FC823}" type="slidenum">
              <a:rPr lang="cs-CZ"/>
              <a:pPr/>
              <a:t>40</a:t>
            </a:fld>
            <a:endParaRPr lang="cs-CZ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280EA-2364-435E-8FDA-D732481095E3}" type="slidenum">
              <a:rPr lang="cs-CZ"/>
              <a:pPr/>
              <a:t>41</a:t>
            </a:fld>
            <a:endParaRPr lang="cs-CZ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6D0FC6-0938-42A4-916D-F9EF1A95C753}" type="slidenum">
              <a:rPr lang="cs-CZ"/>
              <a:pPr/>
              <a:t>42</a:t>
            </a:fld>
            <a:endParaRPr lang="cs-CZ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41E088-7260-4330-8A5F-B0EA787CD8A4}" type="slidenum">
              <a:rPr lang="cs-CZ"/>
              <a:pPr/>
              <a:t>43</a:t>
            </a:fld>
            <a:endParaRPr lang="cs-CZ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A83385-CD4C-4E55-9EC1-3E50D53C7290}" type="slidenum">
              <a:rPr lang="cs-CZ"/>
              <a:pPr/>
              <a:t>44</a:t>
            </a:fld>
            <a:endParaRPr lang="cs-CZ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A651F-C121-4F9F-9CF7-966F702439C9}" type="slidenum">
              <a:rPr lang="cs-CZ"/>
              <a:pPr/>
              <a:t>45</a:t>
            </a:fld>
            <a:endParaRPr lang="cs-CZ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EF9BA8-5EDB-4288-A139-0074D90B7800}" type="slidenum">
              <a:rPr lang="cs-CZ"/>
              <a:pPr/>
              <a:t>46</a:t>
            </a:fld>
            <a:endParaRPr lang="cs-CZ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0C72E7-C924-4C3C-B2DB-A228077D34A4}" type="slidenum">
              <a:rPr lang="cs-CZ"/>
              <a:pPr/>
              <a:t>47</a:t>
            </a:fld>
            <a:endParaRPr lang="cs-CZ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3726A9-FAE0-4C66-947C-2FF22617CA44}" type="slidenum">
              <a:rPr lang="cs-CZ"/>
              <a:pPr/>
              <a:t>48</a:t>
            </a:fld>
            <a:endParaRPr lang="cs-CZ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402441-D17B-442A-9A2E-7FCE069DECAB}" type="slidenum">
              <a:rPr lang="cs-CZ"/>
              <a:pPr/>
              <a:t>49</a:t>
            </a:fld>
            <a:endParaRPr lang="cs-CZ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950863-C817-4552-9A30-7E253C89AEAC}" type="slidenum">
              <a:rPr lang="cs-CZ"/>
              <a:pPr/>
              <a:t>5</a:t>
            </a:fld>
            <a:endParaRPr lang="cs-CZ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BC10A4-E020-4E30-9538-419EDF5EA327}" type="slidenum">
              <a:rPr lang="cs-CZ"/>
              <a:pPr/>
              <a:t>50</a:t>
            </a:fld>
            <a:endParaRPr lang="cs-CZ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BC10A4-E020-4E30-9538-419EDF5EA327}" type="slidenum">
              <a:rPr lang="cs-CZ"/>
              <a:pPr/>
              <a:t>51</a:t>
            </a:fld>
            <a:endParaRPr lang="cs-CZ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2C4FB2-50CC-4724-8498-779A99E5B69D}" type="slidenum">
              <a:rPr lang="cs-CZ"/>
              <a:pPr/>
              <a:t>52</a:t>
            </a:fld>
            <a:endParaRPr lang="cs-CZ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2C4FB2-50CC-4724-8498-779A99E5B69D}" type="slidenum">
              <a:rPr lang="cs-CZ"/>
              <a:pPr/>
              <a:t>53</a:t>
            </a:fld>
            <a:endParaRPr lang="cs-CZ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A79E44-2587-4374-9952-EB5163905B4D}" type="slidenum">
              <a:rPr lang="cs-CZ"/>
              <a:pPr/>
              <a:t>54</a:t>
            </a:fld>
            <a:endParaRPr lang="cs-CZ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A79E44-2587-4374-9952-EB5163905B4D}" type="slidenum">
              <a:rPr lang="cs-CZ"/>
              <a:pPr/>
              <a:t>55</a:t>
            </a:fld>
            <a:endParaRPr lang="cs-CZ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39ED88-1D74-4FB1-9BCE-2EFFC832384D}" type="slidenum">
              <a:rPr lang="cs-CZ"/>
              <a:pPr/>
              <a:t>57</a:t>
            </a:fld>
            <a:endParaRPr lang="cs-CZ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39ED88-1D74-4FB1-9BCE-2EFFC832384D}" type="slidenum">
              <a:rPr lang="cs-CZ"/>
              <a:pPr/>
              <a:t>58</a:t>
            </a:fld>
            <a:endParaRPr lang="cs-CZ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17123A-2912-49B9-97F4-0E883EEA3338}" type="slidenum">
              <a:rPr lang="cs-CZ"/>
              <a:pPr/>
              <a:t>59</a:t>
            </a:fld>
            <a:endParaRPr lang="cs-CZ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B8379E-18FB-4E72-B00D-0E8DAEDA2EAD}" type="slidenum">
              <a:rPr lang="cs-CZ"/>
              <a:pPr/>
              <a:t>60</a:t>
            </a:fld>
            <a:endParaRPr lang="cs-CZ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950863-C817-4552-9A30-7E253C89AEAC}" type="slidenum">
              <a:rPr lang="cs-CZ"/>
              <a:pPr/>
              <a:t>6</a:t>
            </a:fld>
            <a:endParaRPr lang="cs-CZ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803A6-9CD8-49B7-BCDD-A7FB31ABABCC}" type="slidenum">
              <a:rPr lang="cs-CZ"/>
              <a:pPr/>
              <a:t>61</a:t>
            </a:fld>
            <a:endParaRPr lang="cs-CZ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950863-C817-4552-9A30-7E253C89AEAC}" type="slidenum">
              <a:rPr lang="cs-CZ"/>
              <a:pPr/>
              <a:t>62</a:t>
            </a:fld>
            <a:endParaRPr lang="cs-CZ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670AF-6BA4-4B1D-B5DD-EC0368A5ED23}" type="slidenum">
              <a:rPr lang="cs-CZ"/>
              <a:pPr/>
              <a:t>7</a:t>
            </a:fld>
            <a:endParaRPr lang="cs-CZ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143199-A2A2-4A0B-9D88-67AF1ED62CA4}" type="slidenum">
              <a:rPr lang="cs-CZ"/>
              <a:pPr/>
              <a:t>8</a:t>
            </a:fld>
            <a:endParaRPr lang="cs-CZ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A39534-B378-42F9-81F6-0DC1AB7CA7A3}" type="slidenum">
              <a:rPr lang="cs-CZ"/>
              <a:pPr/>
              <a:t>9</a:t>
            </a:fld>
            <a:endParaRPr lang="cs-CZ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cs-CZ" sz="2400" dirty="0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>
                <a:defRPr/>
              </a:pPr>
              <a:endParaRPr lang="cs-CZ" sz="2400" dirty="0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>
                  <a:defRPr/>
                </a:pPr>
                <a:endParaRPr lang="cs-CZ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>
                  <a:defRPr/>
                </a:pPr>
                <a:endParaRPr lang="cs-CZ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>
                  <a:defRPr/>
                </a:pPr>
                <a:endParaRPr lang="cs-CZ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>
                  <a:defRPr/>
                </a:pPr>
                <a:endParaRPr lang="cs-CZ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>
                  <a:defRPr/>
                </a:pPr>
                <a:endParaRPr lang="cs-CZ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>
                  <a:defRPr/>
                </a:pPr>
                <a:endParaRPr lang="cs-CZ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>
                  <a:defRPr/>
                </a:pPr>
                <a:endParaRPr lang="cs-CZ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>
                  <a:defRPr/>
                </a:pPr>
                <a:endParaRPr lang="cs-CZ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>
                  <a:defRPr/>
                </a:pPr>
                <a:endParaRPr lang="cs-CZ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>
                  <a:defRPr/>
                </a:pPr>
                <a:endParaRPr lang="cs-CZ" sz="24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53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153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257F9-887C-45AE-98AA-F2D4B1195451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A798C-2A66-42E8-9378-C4F5E1AA657C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 </a:t>
            </a:r>
            <a:fld id="{D4592FB4-54BD-4ED0-9D50-523119EF3029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3D620-EF1C-4A60-AC42-84641E29C1E2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 </a:t>
            </a:r>
            <a:fld id="{F25ECC30-41E3-4933-B1D6-025C9FBF05C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Nadpis, 2 malé a 1 velký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3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6BCB6-899E-4D2A-81D4-29BD657C3D7A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 </a:t>
            </a:r>
            <a:fld id="{F51CFFA5-F3D1-44E1-9169-126B3F6990E1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Nadpis a 4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2B68C-B877-4B70-99CB-ED0F03AD1F76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 </a:t>
            </a:r>
            <a:fld id="{1F079119-1E05-4294-8328-D289EFC6FE6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Nadpis, 1 velký a 2 malé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ED879-F7D0-4D3F-A3C0-9AC64BC1E2F1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 </a:t>
            </a:r>
            <a:fld id="{BF6A1D32-C128-49B2-A479-A41A9ED09E18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55563"/>
            <a:ext cx="7772400" cy="719137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357188" y="1412875"/>
            <a:ext cx="4125912" cy="4970463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35500" y="1412875"/>
            <a:ext cx="4127500" cy="4970463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381000" y="6172200"/>
            <a:ext cx="19050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cs-CZ"/>
              <a:t> </a:t>
            </a:r>
            <a:fld id="{6E929270-1C9B-46A6-B17A-EE6E448C61C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68580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C948C-50A3-463A-AE9B-84CEA11371A9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232A6-8D3E-4FDE-9089-685E66ECEB42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 </a:t>
            </a:r>
            <a:fld id="{48C03C7C-558C-4F69-9D8D-F7BF16316EF8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D9631-C35B-4C3A-84D7-4542A4FEFC8A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 </a:t>
            </a:r>
            <a:fld id="{4814FA16-5153-4E07-87D8-318E6E17B673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F0F08-5E9C-4793-A20E-21DA6213FE05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 </a:t>
            </a:r>
            <a:fld id="{96BC7325-7A58-4BA4-BF49-B118816F5C69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33F53-D168-4A82-A4BF-9C0830F1636C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 </a:t>
            </a:r>
            <a:fld id="{7614EEC1-693E-4060-AF4E-07DAB23F8DF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7E4B6-552A-4C3A-99CE-D1BE0A7779C8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 </a:t>
            </a:r>
            <a:fld id="{6FF081FC-95A5-42DC-B98D-5B6F77DA3DAA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DC11C-32AF-48E2-A70C-B2D91E0BFE69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 </a:t>
            </a:r>
            <a:fld id="{8EC67556-30E3-4821-813A-6B05A2EF267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53B37-FA81-4307-8C3A-3C4D7B6566AD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 </a:t>
            </a:r>
            <a:fld id="{A3BA3CB0-A265-4801-BE69-56227B0B6294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cs-CZ" noProof="0" dirty="0"/>
              <a:t>Klepnutím na ikonu přidáte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6F76F-9683-4BB8-8456-3677C51D5D96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 </a:t>
            </a:r>
            <a:fld id="{7B9C6F08-0551-47E0-B594-42A7BDFB552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4C0A8425-5BC2-422D-BEAF-35A438BF6DF0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cs-CZ" sz="2400" dirty="0">
                <a:solidFill>
                  <a:srgbClr val="000000"/>
                </a:solidFill>
              </a:endParaRPr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>
                <a:defRPr/>
              </a:pPr>
              <a:endParaRPr lang="cs-CZ" sz="2400" dirty="0">
                <a:solidFill>
                  <a:srgbClr val="000000"/>
                </a:solidFill>
              </a:endParaRPr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>
                <a:defRPr/>
              </a:pPr>
              <a:endParaRPr lang="cs-CZ" sz="2400" dirty="0">
                <a:solidFill>
                  <a:srgbClr val="663300"/>
                </a:solidFill>
                <a:latin typeface="Arial" pitchFamily="34" charset="0"/>
              </a:endParaRPr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>
                <a:defRPr/>
              </a:pPr>
              <a:endParaRPr lang="cs-CZ" sz="2400" dirty="0">
                <a:solidFill>
                  <a:srgbClr val="663300"/>
                </a:solidFill>
                <a:latin typeface="Arial" pitchFamily="34" charset="0"/>
              </a:endParaRPr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>
                <a:defRPr/>
              </a:pPr>
              <a:endParaRPr lang="cs-CZ" sz="2400" dirty="0">
                <a:solidFill>
                  <a:srgbClr val="CC6600"/>
                </a:solidFill>
                <a:latin typeface="Arial" pitchFamily="34" charset="0"/>
              </a:endParaRPr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>
                <a:defRPr/>
              </a:pPr>
              <a:endParaRPr lang="cs-CZ" sz="2400" dirty="0">
                <a:solidFill>
                  <a:srgbClr val="663300"/>
                </a:solidFill>
                <a:latin typeface="Arial" pitchFamily="34" charset="0"/>
              </a:endParaRP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>
                <a:defRPr/>
              </a:pPr>
              <a:endParaRPr lang="cs-CZ" sz="2400" dirty="0">
                <a:solidFill>
                  <a:srgbClr val="000000"/>
                </a:solidFill>
              </a:endParaRPr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>
                <a:defRPr/>
              </a:pPr>
              <a:endParaRPr lang="cs-CZ" sz="2400" dirty="0">
                <a:solidFill>
                  <a:srgbClr val="CC6600"/>
                </a:solidFill>
                <a:latin typeface="Arial" pitchFamily="34" charset="0"/>
              </a:endParaRPr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>
                <a:defRPr/>
              </a:pPr>
              <a:endParaRPr lang="cs-CZ" sz="2400" dirty="0">
                <a:solidFill>
                  <a:srgbClr val="CC6600"/>
                </a:solidFill>
                <a:latin typeface="Arial" pitchFamily="34" charset="0"/>
              </a:endParaRPr>
            </a:p>
          </p:txBody>
        </p:sp>
      </p:grpSp>
      <p:sp>
        <p:nvSpPr>
          <p:cNvPr id="512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 předlohy nadpisů.</a:t>
            </a:r>
          </a:p>
        </p:txBody>
      </p:sp>
      <p:sp>
        <p:nvSpPr>
          <p:cNvPr id="512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435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dirty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cs-CZ"/>
              <a:t> </a:t>
            </a:r>
            <a:fld id="{6F7CE035-CAAF-4425-BD8C-ACF6CAF060A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8172450" y="692150"/>
            <a:ext cx="7921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cs-CZ" sz="2400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7" r:id="rId15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49.xml"/><Relationship Id="rId3" Type="http://schemas.openxmlformats.org/officeDocument/2006/relationships/slide" Target="slide4.xml"/><Relationship Id="rId7" Type="http://schemas.openxmlformats.org/officeDocument/2006/relationships/slide" Target="slide25.xml"/><Relationship Id="rId12" Type="http://schemas.openxmlformats.org/officeDocument/2006/relationships/slide" Target="slide4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19.xml"/><Relationship Id="rId11" Type="http://schemas.openxmlformats.org/officeDocument/2006/relationships/slide" Target="slide34.xml"/><Relationship Id="rId5" Type="http://schemas.openxmlformats.org/officeDocument/2006/relationships/slide" Target="slide10.xml"/><Relationship Id="rId10" Type="http://schemas.openxmlformats.org/officeDocument/2006/relationships/slide" Target="slide39.xml"/><Relationship Id="rId4" Type="http://schemas.openxmlformats.org/officeDocument/2006/relationships/slide" Target="slide9.xml"/><Relationship Id="rId9" Type="http://schemas.openxmlformats.org/officeDocument/2006/relationships/slide" Target="slide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slide" Target="slide4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1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slide" Target="slide3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adpis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8800" b="1" dirty="0"/>
              <a:t>CIT</a:t>
            </a:r>
            <a:br>
              <a:rPr lang="cs-CZ" dirty="0"/>
            </a:br>
            <a:r>
              <a:rPr lang="cs-CZ" sz="4600" b="1" dirty="0"/>
              <a:t>Číselné soustavy</a:t>
            </a:r>
          </a:p>
        </p:txBody>
      </p:sp>
      <p:pic>
        <p:nvPicPr>
          <p:cNvPr id="4" name="Picture 1" descr="D:\www\ljuraneknew\images\CIT100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934" y="1928802"/>
            <a:ext cx="1428760" cy="1428760"/>
          </a:xfrm>
          <a:prstGeom prst="rect">
            <a:avLst/>
          </a:prstGeom>
          <a:noFill/>
        </p:spPr>
      </p:pic>
      <p:sp>
        <p:nvSpPr>
          <p:cNvPr id="5" name="Podnadpis 6"/>
          <p:cNvSpPr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/>
          <a:p>
            <a:r>
              <a:rPr lang="cs-CZ" sz="8000" b="1">
                <a:solidFill>
                  <a:schemeClr val="accent5">
                    <a:lumMod val="25000"/>
                  </a:schemeClr>
                </a:solidFill>
              </a:rPr>
              <a:t>Díl II</a:t>
            </a:r>
            <a:endParaRPr lang="cs-CZ" sz="8000" b="1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03" name="Text Box 2059"/>
          <p:cNvSpPr txBox="1">
            <a:spLocks noChangeArrowheads="1"/>
          </p:cNvSpPr>
          <p:nvPr/>
        </p:nvSpPr>
        <p:spPr bwMode="auto">
          <a:xfrm>
            <a:off x="360000" y="1080000"/>
            <a:ext cx="8784000" cy="35394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lvl="0" indent="-504000">
              <a:spcAft>
                <a:spcPts val="1200"/>
              </a:spcAft>
              <a:buClr>
                <a:schemeClr val="folHlink"/>
              </a:buClr>
              <a:buFont typeface="Wingdings" pitchFamily="2" charset="2"/>
              <a:buChar char="n"/>
              <a:defRPr/>
            </a:pPr>
            <a:r>
              <a:rPr lang="cs-CZ" sz="3200" b="1" dirty="0">
                <a:latin typeface="Verdana" pitchFamily="34" charset="0"/>
              </a:rPr>
              <a:t>Soustava o stejném základě</a:t>
            </a:r>
          </a:p>
          <a:p>
            <a:pPr marL="495300" lvl="0" indent="-495300">
              <a:buClr>
                <a:srgbClr val="C00000"/>
              </a:buClr>
            </a:pPr>
            <a:r>
              <a:rPr lang="cs-CZ" sz="3200" dirty="0">
                <a:latin typeface="Arial" charset="0"/>
              </a:rPr>
              <a:t>	</a:t>
            </a:r>
            <a:r>
              <a:rPr lang="cs-CZ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Z=10</a:t>
            </a:r>
            <a:r>
              <a:rPr lang="cs-CZ" sz="2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cs-CZ" sz="2800" dirty="0">
                <a:latin typeface="Arial" charset="0"/>
              </a:rPr>
              <a:t>	</a:t>
            </a:r>
            <a:r>
              <a:rPr lang="cs-CZ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r>
              <a:rPr lang="cs-CZ" sz="2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desítková</a:t>
            </a:r>
            <a:r>
              <a:rPr lang="cs-CZ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 soustava</a:t>
            </a:r>
          </a:p>
          <a:p>
            <a:pPr marL="495300" lvl="0" indent="-495300">
              <a:buClr>
                <a:srgbClr val="C00000"/>
              </a:buClr>
            </a:pPr>
            <a:r>
              <a:rPr lang="cs-CZ" sz="2800" dirty="0">
                <a:latin typeface="Arial" charset="0"/>
              </a:rPr>
              <a:t>	</a:t>
            </a:r>
            <a:r>
              <a:rPr lang="cs-CZ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Z= 2 </a:t>
            </a:r>
            <a:r>
              <a:rPr lang="cs-CZ" sz="2800" dirty="0">
                <a:latin typeface="Arial" charset="0"/>
              </a:rPr>
              <a:t>	</a:t>
            </a:r>
            <a:r>
              <a:rPr lang="cs-CZ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r>
              <a:rPr lang="cs-CZ" sz="2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dvojková</a:t>
            </a:r>
            <a:r>
              <a:rPr lang="cs-CZ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 soustava</a:t>
            </a:r>
          </a:p>
          <a:p>
            <a:pPr marL="495300" lvl="0" indent="-495300">
              <a:buClr>
                <a:srgbClr val="C00000"/>
              </a:buClr>
            </a:pPr>
            <a:r>
              <a:rPr lang="cs-CZ" sz="2800" dirty="0">
                <a:latin typeface="Arial" charset="0"/>
              </a:rPr>
              <a:t>	</a:t>
            </a:r>
            <a:r>
              <a:rPr lang="cs-CZ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Z=16</a:t>
            </a:r>
            <a:r>
              <a:rPr lang="cs-CZ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cs-CZ" sz="2800" dirty="0">
                <a:latin typeface="Arial" charset="0"/>
              </a:rPr>
              <a:t>	</a:t>
            </a:r>
            <a:r>
              <a:rPr lang="cs-CZ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r>
              <a:rPr lang="cs-CZ" sz="2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šestnáctková</a:t>
            </a:r>
            <a:r>
              <a:rPr lang="cs-CZ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 soustava</a:t>
            </a:r>
          </a:p>
          <a:p>
            <a:pPr marL="504000" indent="-504000">
              <a:spcBef>
                <a:spcPts val="2400"/>
              </a:spcBef>
              <a:spcAft>
                <a:spcPts val="1200"/>
              </a:spcAft>
              <a:buClr>
                <a:schemeClr val="folHlink"/>
              </a:buClr>
              <a:buFont typeface="Wingdings" pitchFamily="2" charset="2"/>
              <a:buChar char="n"/>
              <a:defRPr/>
            </a:pPr>
            <a:r>
              <a:rPr lang="cs-CZ" sz="3200" b="1" dirty="0">
                <a:latin typeface="Verdana" pitchFamily="34" charset="0"/>
              </a:rPr>
              <a:t>Soustava o nestejném základě</a:t>
            </a:r>
          </a:p>
          <a:p>
            <a:pPr marL="444500" lvl="0" indent="-444500">
              <a:buClr>
                <a:srgbClr val="C00000"/>
              </a:buClr>
            </a:pPr>
            <a:r>
              <a:rPr lang="cs-CZ" sz="32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cs-CZ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cs-CZ" sz="2800" b="1" baseline="-25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cs-CZ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=60, Z</a:t>
            </a:r>
            <a:r>
              <a:rPr lang="cs-CZ" sz="2800" b="1" baseline="-25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cs-CZ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=60, Z</a:t>
            </a:r>
            <a:r>
              <a:rPr lang="cs-CZ" sz="2800" b="1" baseline="-25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cs-CZ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=24, Z</a:t>
            </a:r>
            <a:r>
              <a:rPr lang="cs-CZ" sz="2800" b="1" baseline="-25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cs-CZ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=7</a:t>
            </a:r>
            <a:endParaRPr lang="cs-CZ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7772400" cy="720000"/>
          </a:xfrm>
        </p:spPr>
        <p:txBody>
          <a:bodyPr/>
          <a:lstStyle/>
          <a:p>
            <a:pPr lvl="0" eaLnBrk="1" hangingPunct="1"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Druhy číselných soustav</a:t>
            </a:r>
          </a:p>
        </p:txBody>
      </p:sp>
      <p:sp>
        <p:nvSpPr>
          <p:cNvPr id="6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7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Tlačítko akce: Vlastní 7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9" name="Tlačítko akce: Vlastní 8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0" name="Tlačítko akce: Vlastní 9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6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6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6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56" name="Text Box 12"/>
          <p:cNvSpPr txBox="1">
            <a:spLocks noChangeArrowheads="1"/>
          </p:cNvSpPr>
          <p:nvPr/>
        </p:nvSpPr>
        <p:spPr bwMode="auto">
          <a:xfrm>
            <a:off x="358775" y="1080000"/>
            <a:ext cx="8785225" cy="364715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Aft>
                <a:spcPts val="1800"/>
              </a:spcAft>
              <a:buClr>
                <a:schemeClr val="folHlink"/>
              </a:buClr>
              <a:buFont typeface="Wingdings" pitchFamily="2" charset="2"/>
              <a:buChar char="n"/>
              <a:defRPr/>
            </a:pPr>
            <a:r>
              <a:rPr lang="cs-CZ" sz="3200" b="1" dirty="0">
                <a:latin typeface="Verdana" pitchFamily="34" charset="0"/>
              </a:rPr>
              <a:t>Soustava desítková </a:t>
            </a:r>
            <a:r>
              <a:rPr lang="cs-CZ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Z=10 </a:t>
            </a:r>
            <a:r>
              <a:rPr lang="cs-CZ" sz="3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cs-CZ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dekadická</a:t>
            </a:r>
            <a:r>
              <a:rPr lang="cs-CZ" sz="3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504000" lvl="0" indent="-504000">
              <a:spcAft>
                <a:spcPts val="1200"/>
              </a:spcAft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Přirozená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soustava lidí</a:t>
            </a:r>
          </a:p>
          <a:p>
            <a:pPr marL="504000" lvl="0" indent="-504000">
              <a:spcAft>
                <a:spcPts val="3600"/>
              </a:spcAft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Vychází ze skutečnosti, že člověk má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deset prstů</a:t>
            </a:r>
            <a:endParaRPr lang="cs-CZ" sz="28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 algn="ctr">
              <a:spcAft>
                <a:spcPts val="1200"/>
              </a:spcAft>
              <a:buClr>
                <a:srgbClr val="C00000"/>
              </a:buClr>
              <a:defRPr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Abeceda soustavy </a:t>
            </a:r>
            <a:endParaRPr lang="cs-CZ" sz="4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Druhy číselných soustav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4737338"/>
            <a:ext cx="9144000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buClr>
                <a:schemeClr val="folHlink"/>
              </a:buClr>
              <a:buFont typeface="Wingdings" pitchFamily="2" charset="2"/>
              <a:buNone/>
            </a:pP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cs-CZ" sz="4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cs-CZ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cs-CZ" sz="4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cs-CZ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cs-CZ" sz="4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cs-CZ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cs-CZ" sz="4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cs-CZ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cs-CZ" sz="4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cs-CZ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cs-CZ" sz="4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cs-CZ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cs-CZ" sz="4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cs-CZ" sz="4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cs-CZ" sz="4000" b="1" u="sng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cs-CZ" sz="4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cs-CZ" sz="4000" b="1" u="sng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cs-CZ" sz="4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cs-CZ" sz="4000" b="1" u="sng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cs-CZ" sz="40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4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56" name="Text Box 12"/>
          <p:cNvSpPr txBox="1">
            <a:spLocks noChangeArrowheads="1"/>
          </p:cNvSpPr>
          <p:nvPr/>
        </p:nvSpPr>
        <p:spPr bwMode="auto">
          <a:xfrm>
            <a:off x="358775" y="1080000"/>
            <a:ext cx="8785225" cy="307776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Aft>
                <a:spcPts val="1800"/>
              </a:spcAft>
              <a:buClr>
                <a:schemeClr val="folHlink"/>
              </a:buClr>
              <a:buFont typeface="Wingdings" pitchFamily="2" charset="2"/>
              <a:buChar char="n"/>
              <a:defRPr/>
            </a:pPr>
            <a:r>
              <a:rPr lang="cs-CZ" sz="3200" b="1" dirty="0">
                <a:latin typeface="Verdana" pitchFamily="34" charset="0"/>
              </a:rPr>
              <a:t>Soustava dvojková Z=2 </a:t>
            </a:r>
            <a:r>
              <a:rPr lang="cs-CZ" sz="3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cs-CZ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binární</a:t>
            </a:r>
            <a:r>
              <a:rPr lang="cs-CZ" sz="3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cs-CZ" sz="3200" b="1" dirty="0">
              <a:latin typeface="Verdana" pitchFamily="34" charset="0"/>
            </a:endParaRPr>
          </a:p>
          <a:p>
            <a:pPr marL="504000" indent="-504000">
              <a:spcAft>
                <a:spcPts val="4200"/>
              </a:spcAft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Používá ve výpočetní technice, protože elektronické součástky mohou mít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dva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stavy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zapnuto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vypnuto</a:t>
            </a:r>
          </a:p>
          <a:p>
            <a:pPr lvl="0" algn="ctr">
              <a:spcAft>
                <a:spcPts val="1200"/>
              </a:spcAft>
              <a:buClr>
                <a:srgbClr val="C00000"/>
              </a:buClr>
              <a:defRPr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Abeceda soustavy </a:t>
            </a:r>
            <a:endParaRPr lang="cs-CZ" sz="4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Druhy číselných soustav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4221088"/>
            <a:ext cx="9144000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buClr>
                <a:schemeClr val="folHlink"/>
              </a:buClr>
              <a:buFont typeface="Wingdings" pitchFamily="2" charset="2"/>
              <a:buNone/>
            </a:pP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cs-CZ" sz="4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cs-CZ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cs-CZ" sz="4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cs-CZ" sz="40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10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7" name="Text Box 9"/>
          <p:cNvSpPr txBox="1">
            <a:spLocks noChangeArrowheads="1"/>
          </p:cNvSpPr>
          <p:nvPr/>
        </p:nvSpPr>
        <p:spPr bwMode="auto">
          <a:xfrm>
            <a:off x="360000" y="1080000"/>
            <a:ext cx="8784000" cy="333937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04000" indent="-504000">
              <a:spcAft>
                <a:spcPts val="1800"/>
              </a:spcAft>
              <a:buClr>
                <a:schemeClr val="folHlink"/>
              </a:buClr>
              <a:buFont typeface="Wingdings" pitchFamily="2" charset="2"/>
              <a:buChar char="n"/>
              <a:defRPr/>
            </a:pPr>
            <a:r>
              <a:rPr lang="cs-CZ" sz="3200" b="1" dirty="0">
                <a:latin typeface="Verdana" pitchFamily="34" charset="0"/>
              </a:rPr>
              <a:t>Soustava šestnáctková Z=16 </a:t>
            </a:r>
            <a:r>
              <a:rPr lang="cs-CZ" sz="3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cs-CZ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hexadecimální</a:t>
            </a:r>
            <a:r>
              <a:rPr lang="cs-CZ" sz="3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cs-CZ" sz="3200" b="1" dirty="0">
              <a:latin typeface="Verdana" pitchFamily="34" charset="0"/>
            </a:endParaRPr>
          </a:p>
          <a:p>
            <a:pPr marL="504000" lvl="0" indent="-504000">
              <a:spcAft>
                <a:spcPts val="2400"/>
              </a:spcAft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Tato soustava se používá k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zjednodušenému zobrazení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čísel ve dvojkové soustavě</a:t>
            </a:r>
          </a:p>
          <a:p>
            <a:pPr lvl="0" algn="ctr">
              <a:spcAft>
                <a:spcPts val="1200"/>
              </a:spcAft>
              <a:buClr>
                <a:srgbClr val="C00000"/>
              </a:buClr>
              <a:defRPr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Abeceda soustavy</a:t>
            </a:r>
            <a:endParaRPr lang="cs-CZ" sz="2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Druhy číselných soustav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4509120"/>
            <a:ext cx="914400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buClr>
                <a:schemeClr val="folHlink"/>
              </a:buClr>
              <a:buFont typeface="Wingdings" pitchFamily="2" charset="2"/>
              <a:buNone/>
            </a:pPr>
            <a:r>
              <a:rPr lang="en-US" sz="3600" dirty="0">
                <a:solidFill>
                  <a:srgbClr val="000000"/>
                </a:solidFill>
                <a:latin typeface="Arial" charset="0"/>
              </a:rPr>
              <a:t>{</a:t>
            </a:r>
            <a:r>
              <a:rPr lang="cs-CZ" sz="36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cs-CZ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cs-CZ" sz="36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cs-CZ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cs-CZ" sz="36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cs-CZ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cs-CZ" sz="36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cs-CZ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cs-CZ" sz="36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cs-CZ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cs-CZ" sz="36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cs-CZ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cs-CZ" sz="36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cs-CZ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cs-CZ" sz="3600" b="1" u="sng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cs-CZ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cs-CZ" sz="3600" b="1" u="sng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cs-CZ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cs-CZ" sz="3600" b="1" u="sng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cs-CZ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cs-CZ" sz="3600" b="1" u="sng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cs-CZ" sz="3600" b="1" u="sng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cs-CZ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cs-CZ" sz="3600" b="1" u="sng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cs-CZ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cs-CZ" sz="3600" b="1" u="sng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cs-CZ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cs-CZ" sz="3600" b="1" u="sng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cs-CZ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cs-CZ" sz="3600" b="1" u="sng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3600" dirty="0">
                <a:solidFill>
                  <a:srgbClr val="000000"/>
                </a:solidFill>
                <a:latin typeface="Arial" charset="0"/>
              </a:rPr>
              <a:t>}</a:t>
            </a:r>
            <a:endParaRPr lang="cs-CZ" sz="36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5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360000" y="1080000"/>
            <a:ext cx="87840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04000" indent="-504000"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cs-CZ" sz="2400" dirty="0">
                <a:solidFill>
                  <a:srgbClr val="000000"/>
                </a:solidFill>
                <a:latin typeface="Verdana" pitchFamily="34" charset="0"/>
              </a:rPr>
              <a:t>Rozepište číslo 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9302</a:t>
            </a:r>
            <a:r>
              <a:rPr lang="cs-CZ" sz="2400" dirty="0">
                <a:solidFill>
                  <a:srgbClr val="000000"/>
                </a:solidFill>
                <a:latin typeface="Verdana" pitchFamily="34" charset="0"/>
              </a:rPr>
              <a:t> v </a:t>
            </a:r>
            <a:r>
              <a:rPr lang="cs-CZ" sz="2400" b="1" dirty="0">
                <a:solidFill>
                  <a:srgbClr val="000000"/>
                </a:solidFill>
                <a:latin typeface="Verdana" pitchFamily="34" charset="0"/>
              </a:rPr>
              <a:t>desítkové soustavě</a:t>
            </a:r>
          </a:p>
        </p:txBody>
      </p:sp>
      <p:sp>
        <p:nvSpPr>
          <p:cNvPr id="133132" name="Text Box 12"/>
          <p:cNvSpPr txBox="1">
            <a:spLocks noChangeArrowheads="1"/>
          </p:cNvSpPr>
          <p:nvPr/>
        </p:nvSpPr>
        <p:spPr bwMode="auto">
          <a:xfrm>
            <a:off x="360000" y="2700000"/>
            <a:ext cx="87840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cs-CZ" sz="2400" dirty="0">
                <a:solidFill>
                  <a:srgbClr val="000000"/>
                </a:solidFill>
                <a:latin typeface="Verdana" pitchFamily="34" charset="0"/>
              </a:rPr>
              <a:t>Rozepište číslo 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711</a:t>
            </a:r>
            <a:r>
              <a:rPr lang="cs-CZ" sz="2400" dirty="0">
                <a:solidFill>
                  <a:srgbClr val="000000"/>
                </a:solidFill>
                <a:latin typeface="Verdana" pitchFamily="34" charset="0"/>
              </a:rPr>
              <a:t> v </a:t>
            </a:r>
            <a:r>
              <a:rPr lang="cs-CZ" sz="2400" b="1" dirty="0">
                <a:solidFill>
                  <a:srgbClr val="000000"/>
                </a:solidFill>
                <a:latin typeface="Verdana" pitchFamily="34" charset="0"/>
              </a:rPr>
              <a:t>šestnáckové soustavě</a:t>
            </a:r>
          </a:p>
        </p:txBody>
      </p:sp>
      <p:sp>
        <p:nvSpPr>
          <p:cNvPr id="133134" name="Text Box 14"/>
          <p:cNvSpPr txBox="1">
            <a:spLocks noChangeArrowheads="1"/>
          </p:cNvSpPr>
          <p:nvPr/>
        </p:nvSpPr>
        <p:spPr bwMode="auto">
          <a:xfrm>
            <a:off x="360000" y="4500000"/>
            <a:ext cx="87840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cs-CZ" sz="2400" dirty="0">
                <a:solidFill>
                  <a:srgbClr val="000000"/>
                </a:solidFill>
                <a:latin typeface="Verdana" pitchFamily="34" charset="0"/>
              </a:rPr>
              <a:t>Rozepište číslo 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1011010101</a:t>
            </a:r>
            <a:r>
              <a:rPr lang="cs-CZ" sz="2400" dirty="0">
                <a:solidFill>
                  <a:srgbClr val="000000"/>
                </a:solidFill>
                <a:latin typeface="Verdana" pitchFamily="34" charset="0"/>
              </a:rPr>
              <a:t> ve </a:t>
            </a:r>
            <a:r>
              <a:rPr lang="cs-CZ" sz="2400" b="1" dirty="0">
                <a:solidFill>
                  <a:srgbClr val="000000"/>
                </a:solidFill>
                <a:latin typeface="Verdana" pitchFamily="34" charset="0"/>
              </a:rPr>
              <a:t>dvojkové soustavě</a:t>
            </a:r>
          </a:p>
        </p:txBody>
      </p:sp>
      <p:sp>
        <p:nvSpPr>
          <p:cNvPr id="133135" name="Text Box 15"/>
          <p:cNvSpPr txBox="1">
            <a:spLocks noChangeArrowheads="1"/>
          </p:cNvSpPr>
          <p:nvPr/>
        </p:nvSpPr>
        <p:spPr bwMode="auto">
          <a:xfrm>
            <a:off x="360000" y="1800000"/>
            <a:ext cx="8460000" cy="646331"/>
          </a:xfrm>
          <a:prstGeom prst="rect">
            <a:avLst/>
          </a:prstGeom>
          <a:noFill/>
          <a:ln w="63500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3600" b="1" dirty="0">
                <a:solidFill>
                  <a:schemeClr val="accent2"/>
                </a:solidFill>
                <a:latin typeface="Consolas" panose="020B0609020204030204" pitchFamily="49" charset="0"/>
              </a:rPr>
              <a:t>9302</a:t>
            </a:r>
            <a:r>
              <a:rPr lang="cs-CZ" sz="3600" b="1" baseline="-25000" dirty="0">
                <a:solidFill>
                  <a:schemeClr val="accent2"/>
                </a:solidFill>
                <a:latin typeface="Consolas" panose="020B0609020204030204" pitchFamily="49" charset="0"/>
              </a:rPr>
              <a:t>10</a:t>
            </a:r>
            <a:r>
              <a:rPr lang="cs-CZ" sz="3600" b="1" dirty="0">
                <a:latin typeface="Consolas" panose="020B0609020204030204" pitchFamily="49" charset="0"/>
              </a:rPr>
              <a:t>=9.10</a:t>
            </a:r>
            <a:r>
              <a:rPr lang="cs-CZ" sz="3600" b="1" baseline="30000" dirty="0">
                <a:latin typeface="Consolas" panose="020B0609020204030204" pitchFamily="49" charset="0"/>
              </a:rPr>
              <a:t>3</a:t>
            </a:r>
            <a:r>
              <a:rPr lang="cs-CZ" sz="3600" b="1" dirty="0">
                <a:latin typeface="Consolas" panose="020B0609020204030204" pitchFamily="49" charset="0"/>
              </a:rPr>
              <a:t>+3.10</a:t>
            </a:r>
            <a:r>
              <a:rPr lang="cs-CZ" sz="3600" b="1" baseline="30000" dirty="0">
                <a:latin typeface="Consolas" panose="020B0609020204030204" pitchFamily="49" charset="0"/>
              </a:rPr>
              <a:t>2</a:t>
            </a:r>
            <a:r>
              <a:rPr lang="cs-CZ" sz="3600" b="1" dirty="0">
                <a:latin typeface="Consolas" panose="020B0609020204030204" pitchFamily="49" charset="0"/>
              </a:rPr>
              <a:t>+0.10</a:t>
            </a:r>
            <a:r>
              <a:rPr lang="cs-CZ" sz="3600" b="1" baseline="30000" dirty="0">
                <a:latin typeface="Consolas" panose="020B0609020204030204" pitchFamily="49" charset="0"/>
              </a:rPr>
              <a:t>1</a:t>
            </a:r>
            <a:r>
              <a:rPr lang="cs-CZ" sz="3600" b="1" dirty="0">
                <a:latin typeface="Consolas" panose="020B0609020204030204" pitchFamily="49" charset="0"/>
              </a:rPr>
              <a:t>+2.10</a:t>
            </a:r>
            <a:r>
              <a:rPr lang="cs-CZ" sz="3600" b="1" baseline="300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33136" name="Text Box 16"/>
          <p:cNvSpPr txBox="1">
            <a:spLocks noChangeArrowheads="1"/>
          </p:cNvSpPr>
          <p:nvPr/>
        </p:nvSpPr>
        <p:spPr bwMode="auto">
          <a:xfrm>
            <a:off x="360000" y="3420000"/>
            <a:ext cx="6804288" cy="646331"/>
          </a:xfrm>
          <a:prstGeom prst="rect">
            <a:avLst/>
          </a:prstGeom>
          <a:noFill/>
          <a:ln w="63500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3600" b="1" dirty="0">
                <a:solidFill>
                  <a:schemeClr val="accent2"/>
                </a:solidFill>
                <a:latin typeface="Consolas" panose="020B0609020204030204" pitchFamily="49" charset="0"/>
              </a:rPr>
              <a:t>711</a:t>
            </a:r>
            <a:r>
              <a:rPr lang="cs-CZ" sz="3600" b="1" baseline="-25000" dirty="0">
                <a:solidFill>
                  <a:schemeClr val="accent2"/>
                </a:solidFill>
                <a:latin typeface="Consolas" panose="020B0609020204030204" pitchFamily="49" charset="0"/>
              </a:rPr>
              <a:t>16</a:t>
            </a:r>
            <a:r>
              <a:rPr lang="cs-CZ" sz="3600" b="1" dirty="0">
                <a:latin typeface="Consolas" panose="020B0609020204030204" pitchFamily="49" charset="0"/>
              </a:rPr>
              <a:t>=7.16</a:t>
            </a:r>
            <a:r>
              <a:rPr lang="cs-CZ" sz="3600" b="1" baseline="30000" dirty="0">
                <a:latin typeface="Consolas" panose="020B0609020204030204" pitchFamily="49" charset="0"/>
              </a:rPr>
              <a:t>2</a:t>
            </a:r>
            <a:r>
              <a:rPr lang="cs-CZ" sz="3600" b="1" dirty="0">
                <a:latin typeface="Consolas" panose="020B0609020204030204" pitchFamily="49" charset="0"/>
              </a:rPr>
              <a:t>+1.16</a:t>
            </a:r>
            <a:r>
              <a:rPr lang="cs-CZ" sz="3600" b="1" baseline="30000" dirty="0">
                <a:latin typeface="Consolas" panose="020B0609020204030204" pitchFamily="49" charset="0"/>
              </a:rPr>
              <a:t>1</a:t>
            </a:r>
            <a:r>
              <a:rPr lang="cs-CZ" sz="3600" b="1" dirty="0">
                <a:latin typeface="Consolas" panose="020B0609020204030204" pitchFamily="49" charset="0"/>
              </a:rPr>
              <a:t>+1.16</a:t>
            </a:r>
            <a:r>
              <a:rPr lang="cs-CZ" sz="3600" b="1" baseline="300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8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9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TextovéPole 12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648000" y="288000"/>
            <a:ext cx="8119784" cy="720000"/>
          </a:xfrm>
        </p:spPr>
        <p:txBody>
          <a:bodyPr/>
          <a:lstStyle/>
          <a:p>
            <a:pPr eaLnBrk="1" hangingPunct="1"/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</a:t>
            </a:r>
            <a:endParaRPr lang="cs-CZ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2" grpId="0"/>
      <p:bldP spid="133134" grpId="0"/>
      <p:bldP spid="133135" grpId="0" animBg="1"/>
      <p:bldP spid="133136" grpId="0" animBg="1"/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360000" y="1080000"/>
            <a:ext cx="8610600" cy="6429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504000" indent="-504000">
              <a:spcAft>
                <a:spcPts val="600"/>
              </a:spcAft>
              <a:buClr>
                <a:schemeClr val="folHlink"/>
              </a:buClr>
              <a:buFont typeface="Wingdings" pitchFamily="2" charset="2"/>
              <a:buChar char="n"/>
              <a:defRPr/>
            </a:pPr>
            <a:r>
              <a:rPr lang="cs-CZ" sz="3200" b="1" dirty="0">
                <a:latin typeface="Verdana" pitchFamily="34" charset="0"/>
              </a:rPr>
              <a:t>Znázorněte graficky číslo 1011</a:t>
            </a:r>
            <a:r>
              <a:rPr lang="cs-CZ" sz="3200" b="1" baseline="-25000" dirty="0">
                <a:latin typeface="Verdana" pitchFamily="34" charset="0"/>
              </a:rPr>
              <a:t>2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Příklad</a:t>
            </a:r>
          </a:p>
        </p:txBody>
      </p:sp>
      <p:sp>
        <p:nvSpPr>
          <p:cNvPr id="10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1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2" name="Tlačítko akce: Vlastní 11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3" name="Tlačítko akce: Vlastní 12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4" name="Tlačítko akce: Vlastní 13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5" name="TextovéPole 14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2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3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4" name="Tlačítko akce: Vlastní 13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5" name="Tlačítko akce: Vlastní 14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6" name="Tlačítko akce: Vlastní 15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99" y="539999"/>
            <a:ext cx="512396" cy="59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000" y="540000"/>
            <a:ext cx="512395" cy="59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0" y="540000"/>
            <a:ext cx="1992648" cy="59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Převod desítkového čísla  na hexadecimální nebo binární</a:t>
            </a:r>
          </a:p>
        </p:txBody>
      </p:sp>
    </p:spTree>
    <p:extLst>
      <p:ext uri="{BB962C8B-B14F-4D97-AF65-F5344CB8AC3E}">
        <p14:creationId xmlns:p14="http://schemas.microsoft.com/office/powerpoint/2010/main" val="370669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3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4" name="Tlačítko akce: Vlastní 13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5" name="Tlačítko akce: Vlastní 14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6" name="Tlačítko akce: Vlastní 15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540000"/>
            <a:ext cx="751900" cy="59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409" y="539998"/>
            <a:ext cx="1259431" cy="59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Mocniny o základu 2</a:t>
            </a:r>
          </a:p>
        </p:txBody>
      </p:sp>
    </p:spTree>
    <p:extLst>
      <p:ext uri="{BB962C8B-B14F-4D97-AF65-F5344CB8AC3E}">
        <p14:creationId xmlns:p14="http://schemas.microsoft.com/office/powerpoint/2010/main" val="17393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10008656" cy="720000"/>
          </a:xfrm>
        </p:spPr>
        <p:txBody>
          <a:bodyPr/>
          <a:lstStyle/>
          <a:p>
            <a:pPr>
              <a:defRPr/>
            </a:pPr>
            <a:r>
              <a:rPr lang="cs-CZ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Převod čísel mezi různými soustavami</a:t>
            </a: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710261861"/>
              </p:ext>
            </p:extLst>
          </p:nvPr>
        </p:nvGraphicFramePr>
        <p:xfrm>
          <a:off x="900000" y="1080000"/>
          <a:ext cx="7560000" cy="38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8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32502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2FDA1297-9925-4CEA-9767-12F27B1094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graphicEl>
                                              <a:dgm id="{2FDA1297-9925-4CEA-9767-12F27B1094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90DE735E-82E3-42FC-8AB4-5CE20C1F12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graphicEl>
                                              <a:dgm id="{90DE735E-82E3-42FC-8AB4-5CE20C1F12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29045744-0553-4FCB-806B-3838D8C833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graphicEl>
                                              <a:dgm id="{29045744-0553-4FCB-806B-3838D8C833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848B5032-6AF2-4913-9045-DDA1B05C8E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graphicEl>
                                              <a:dgm id="{848B5032-6AF2-4913-9045-DDA1B05C8E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5C3F74F2-B247-4890-AFB4-7B2C47DE65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graphicEl>
                                              <a:dgm id="{5C3F74F2-B247-4890-AFB4-7B2C47DE65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11235CC9-45A5-4D47-88B2-8214B1CCDA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>
                                            <p:graphicEl>
                                              <a:dgm id="{11235CC9-45A5-4D47-88B2-8214B1CCDA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FBDFBE8A-69B3-4B71-B4C8-7DF931ECD5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graphicEl>
                                              <a:dgm id="{FBDFBE8A-69B3-4B71-B4C8-7DF931ECD5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Sub>
          <a:bldDgm bld="one"/>
        </p:bldSub>
      </p:bldGraphic>
      <p:bldP spid="4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9432592" cy="720000"/>
          </a:xfrm>
        </p:spPr>
        <p:txBody>
          <a:bodyPr/>
          <a:lstStyle/>
          <a:p>
            <a:pPr>
              <a:defRPr/>
            </a:pPr>
            <a:r>
              <a:rPr lang="cs-CZ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Převod čísla do dekadické soustavy</a:t>
            </a:r>
          </a:p>
        </p:txBody>
      </p:sp>
      <p:sp>
        <p:nvSpPr>
          <p:cNvPr id="141320" name="Text Box 8"/>
          <p:cNvSpPr txBox="1">
            <a:spLocks noChangeArrowheads="1"/>
          </p:cNvSpPr>
          <p:nvPr/>
        </p:nvSpPr>
        <p:spPr bwMode="auto">
          <a:xfrm>
            <a:off x="540001" y="1980000"/>
            <a:ext cx="6984750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4400" b="1" i="1" dirty="0">
                <a:solidFill>
                  <a:srgbClr val="00CC00"/>
                </a:solidFill>
              </a:rPr>
              <a:t>F</a:t>
            </a:r>
            <a:r>
              <a:rPr lang="cs-CZ" sz="4400" b="1" i="1" baseline="-25000" dirty="0">
                <a:solidFill>
                  <a:srgbClr val="00CC00"/>
                </a:solidFill>
              </a:rPr>
              <a:t>10</a:t>
            </a:r>
            <a:r>
              <a:rPr lang="cs-CZ" sz="4400" b="1" i="1" dirty="0"/>
              <a:t>=</a:t>
            </a:r>
            <a:r>
              <a:rPr lang="cs-CZ" sz="4400" b="1" i="1" dirty="0">
                <a:solidFill>
                  <a:schemeClr val="folHlink"/>
                </a:solidFill>
              </a:rPr>
              <a:t>a</a:t>
            </a:r>
            <a:r>
              <a:rPr lang="cs-CZ" sz="4400" b="1" i="1" baseline="-25000" dirty="0">
                <a:solidFill>
                  <a:schemeClr val="folHlink"/>
                </a:solidFill>
              </a:rPr>
              <a:t>m</a:t>
            </a:r>
            <a:r>
              <a:rPr lang="cs-CZ" sz="4400" b="1" i="1" dirty="0">
                <a:solidFill>
                  <a:schemeClr val="folHlink"/>
                </a:solidFill>
              </a:rPr>
              <a:t>Z</a:t>
            </a:r>
            <a:r>
              <a:rPr lang="cs-CZ" sz="4400" b="1" i="1" baseline="30000" dirty="0">
                <a:solidFill>
                  <a:schemeClr val="folHlink"/>
                </a:solidFill>
              </a:rPr>
              <a:t>m</a:t>
            </a:r>
            <a:r>
              <a:rPr lang="cs-CZ" sz="4400" b="1" i="1" dirty="0"/>
              <a:t>+</a:t>
            </a:r>
            <a:r>
              <a:rPr lang="cs-CZ" sz="4400" b="1" i="1" dirty="0">
                <a:solidFill>
                  <a:schemeClr val="folHlink"/>
                </a:solidFill>
              </a:rPr>
              <a:t>a</a:t>
            </a:r>
            <a:r>
              <a:rPr lang="cs-CZ" sz="4400" b="1" i="1" baseline="-25000" dirty="0">
                <a:solidFill>
                  <a:schemeClr val="folHlink"/>
                </a:solidFill>
              </a:rPr>
              <a:t>m-1</a:t>
            </a:r>
            <a:r>
              <a:rPr lang="cs-CZ" sz="4400" b="1" i="1" dirty="0">
                <a:solidFill>
                  <a:schemeClr val="folHlink"/>
                </a:solidFill>
              </a:rPr>
              <a:t>Z</a:t>
            </a:r>
            <a:r>
              <a:rPr lang="cs-CZ" sz="4400" b="1" i="1" baseline="30000" dirty="0">
                <a:solidFill>
                  <a:schemeClr val="folHlink"/>
                </a:solidFill>
              </a:rPr>
              <a:t>m-1</a:t>
            </a:r>
            <a:r>
              <a:rPr lang="cs-CZ" sz="4400" b="1" i="1" dirty="0"/>
              <a:t>+…+</a:t>
            </a:r>
            <a:r>
              <a:rPr lang="cs-CZ" sz="4400" b="1" i="1" dirty="0">
                <a:solidFill>
                  <a:schemeClr val="folHlink"/>
                </a:solidFill>
              </a:rPr>
              <a:t>a</a:t>
            </a:r>
            <a:r>
              <a:rPr lang="cs-CZ" sz="4400" b="1" i="1" baseline="-25000" dirty="0">
                <a:solidFill>
                  <a:schemeClr val="folHlink"/>
                </a:solidFill>
              </a:rPr>
              <a:t>0</a:t>
            </a:r>
            <a:r>
              <a:rPr lang="cs-CZ" sz="4400" b="1" i="1" dirty="0">
                <a:solidFill>
                  <a:schemeClr val="folHlink"/>
                </a:solidFill>
              </a:rPr>
              <a:t>Z</a:t>
            </a:r>
            <a:r>
              <a:rPr lang="cs-CZ" sz="4400" b="1" i="1" baseline="30000" dirty="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41325" name="Text Box 13"/>
          <p:cNvSpPr txBox="1">
            <a:spLocks noChangeArrowheads="1"/>
          </p:cNvSpPr>
          <p:nvPr/>
        </p:nvSpPr>
        <p:spPr bwMode="auto">
          <a:xfrm>
            <a:off x="540000" y="3060000"/>
            <a:ext cx="8280000" cy="2554545"/>
          </a:xfrm>
          <a:prstGeom prst="rect">
            <a:avLst/>
          </a:prstGeom>
          <a:noFill/>
          <a:ln w="63500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cs-CZ" sz="4000" b="1" u="sng" baseline="-250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=11011</a:t>
            </a:r>
            <a:endParaRPr lang="cs-CZ" sz="4000" b="1" u="sng" baseline="30000" dirty="0">
              <a:solidFill>
                <a:schemeClr val="fol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4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cs-CZ" sz="4000" b="1" baseline="-25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=1.2</a:t>
            </a:r>
            <a:r>
              <a:rPr lang="cs-CZ" sz="4000" b="1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+1.2</a:t>
            </a:r>
            <a:r>
              <a:rPr lang="cs-CZ" sz="4000" b="1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+0.2</a:t>
            </a:r>
            <a:r>
              <a:rPr lang="cs-CZ" sz="4000" b="1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+1.2</a:t>
            </a:r>
            <a:r>
              <a:rPr lang="cs-CZ" sz="4000" b="1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+1.2</a:t>
            </a:r>
            <a:r>
              <a:rPr lang="cs-CZ" sz="4000" b="1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4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cs-CZ" sz="4000" b="1" baseline="-25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=16+8+0+2+1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4000" b="1" u="sng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cs-CZ" sz="4000" b="1" u="sng" baseline="-25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cs-CZ" sz="4000" b="1" u="sng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=27</a:t>
            </a:r>
          </a:p>
        </p:txBody>
      </p:sp>
      <p:graphicFrame>
        <p:nvGraphicFramePr>
          <p:cNvPr id="1413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321488"/>
              </p:ext>
            </p:extLst>
          </p:nvPr>
        </p:nvGraphicFramePr>
        <p:xfrm>
          <a:off x="540000" y="1080000"/>
          <a:ext cx="205105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85800" imgH="228600" progId="Equation.3">
                  <p:embed/>
                </p:oleObj>
              </mc:Choice>
              <mc:Fallback>
                <p:oleObj name="Equation" r:id="rId3" imgW="6858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00" y="1080000"/>
                        <a:ext cx="2051050" cy="684213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381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3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4" name="Tlačítko akce: Vlastní 13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5" name="Tlačítko akce: Vlastní 14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6" name="Tlačítko akce: Vlastní 15">
            <a:hlinkClick r:id="rId5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269131" y="980728"/>
            <a:ext cx="4399213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4000" b="1" i="1" dirty="0">
                <a:solidFill>
                  <a:srgbClr val="FF0000"/>
                </a:solidFill>
              </a:rPr>
              <a:t>F</a:t>
            </a:r>
            <a:r>
              <a:rPr lang="cs-CZ" sz="4000" b="1" i="1" baseline="-25000" dirty="0">
                <a:solidFill>
                  <a:srgbClr val="FF0000"/>
                </a:solidFill>
              </a:rPr>
              <a:t>Z</a:t>
            </a:r>
            <a:r>
              <a:rPr lang="cs-CZ" sz="4000" b="1" i="1" dirty="0">
                <a:solidFill>
                  <a:srgbClr val="FF0000"/>
                </a:solidFill>
              </a:rPr>
              <a:t>=a</a:t>
            </a:r>
            <a:r>
              <a:rPr lang="cs-CZ" sz="4000" b="1" i="1" baseline="-25000" dirty="0">
                <a:solidFill>
                  <a:srgbClr val="FF0000"/>
                </a:solidFill>
              </a:rPr>
              <a:t>m</a:t>
            </a:r>
            <a:r>
              <a:rPr lang="cs-CZ" sz="4000" b="1" i="1" dirty="0">
                <a:solidFill>
                  <a:srgbClr val="FF0000"/>
                </a:solidFill>
              </a:rPr>
              <a:t>a</a:t>
            </a:r>
            <a:r>
              <a:rPr lang="cs-CZ" sz="4000" b="1" i="1" baseline="-25000" dirty="0">
                <a:solidFill>
                  <a:srgbClr val="FF0000"/>
                </a:solidFill>
              </a:rPr>
              <a:t>m-1</a:t>
            </a:r>
            <a:r>
              <a:rPr lang="cs-CZ" sz="4000" b="1" i="1" dirty="0">
                <a:solidFill>
                  <a:srgbClr val="FF0000"/>
                </a:solidFill>
              </a:rPr>
              <a:t>…a</a:t>
            </a:r>
            <a:r>
              <a:rPr lang="cs-CZ" sz="4000" b="1" i="1" baseline="-25000" dirty="0">
                <a:solidFill>
                  <a:srgbClr val="FF0000"/>
                </a:solidFill>
              </a:rPr>
              <a:t>0</a:t>
            </a:r>
            <a:endParaRPr lang="cs-CZ" sz="4000" b="1" i="1" baseline="30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1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1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1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0" grpId="0"/>
      <p:bldP spid="12" grpId="0" animBg="1"/>
      <p:bldP spid="13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351546"/>
            <a:ext cx="7772400" cy="720000"/>
          </a:xfrm>
          <a:noFill/>
          <a:ln/>
        </p:spPr>
        <p:txBody>
          <a:bodyPr/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Číslicová technika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360000" y="1440001"/>
            <a:ext cx="8784000" cy="2862322"/>
          </a:xfrm>
          <a:noFill/>
          <a:ln/>
        </p:spPr>
        <p:txBody>
          <a:bodyPr>
            <a:spAutoFit/>
          </a:bodyPr>
          <a:lstStyle/>
          <a:p>
            <a:pPr marL="360000" indent="-36000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cs-CZ" sz="2400" dirty="0">
                <a:latin typeface="Arial" charset="0"/>
              </a:rPr>
              <a:t>Téma	</a:t>
            </a:r>
            <a:r>
              <a:rPr lang="cs-CZ" b="1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Číselné soustavy</a:t>
            </a:r>
          </a:p>
          <a:p>
            <a:pPr marL="360000" indent="-36000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cs-CZ" sz="2400" dirty="0"/>
              <a:t>Předmět</a:t>
            </a:r>
            <a:r>
              <a:rPr lang="cs-CZ" dirty="0"/>
              <a:t> 	</a:t>
            </a:r>
            <a:r>
              <a:rPr lang="cs-CZ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CIT </a:t>
            </a:r>
          </a:p>
          <a:p>
            <a:pPr marL="360000" indent="-36000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cs-CZ" sz="2400" dirty="0"/>
              <a:t>Ročník</a:t>
            </a:r>
            <a:r>
              <a:rPr lang="cs-CZ" dirty="0"/>
              <a:t> 	</a:t>
            </a:r>
            <a:r>
              <a:rPr lang="cs-CZ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  <a:endParaRPr lang="cs-CZ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60000" indent="-36000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nl-NL" sz="2400" dirty="0"/>
              <a:t>Autor	</a:t>
            </a:r>
            <a:r>
              <a:rPr lang="nl-NL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Ing. Leoš Juránek </a:t>
            </a:r>
          </a:p>
          <a:p>
            <a:pPr marL="360000" indent="-36000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nl-NL" sz="2400" dirty="0"/>
              <a:t>Datum	</a:t>
            </a:r>
            <a:r>
              <a:rPr lang="nl-NL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září 2019</a:t>
            </a:r>
          </a:p>
        </p:txBody>
      </p:sp>
    </p:spTree>
    <p:extLst>
      <p:ext uri="{BB962C8B-B14F-4D97-AF65-F5344CB8AC3E}">
        <p14:creationId xmlns:p14="http://schemas.microsoft.com/office/powerpoint/2010/main" val="837833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928536" cy="720000"/>
          </a:xfrm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Převod čísla z dekadické soustavy</a:t>
            </a:r>
          </a:p>
        </p:txBody>
      </p:sp>
      <p:sp>
        <p:nvSpPr>
          <p:cNvPr id="140296" name="Text Box 8"/>
          <p:cNvSpPr txBox="1">
            <a:spLocks noChangeArrowheads="1"/>
          </p:cNvSpPr>
          <p:nvPr/>
        </p:nvSpPr>
        <p:spPr bwMode="auto">
          <a:xfrm>
            <a:off x="540000" y="3240000"/>
            <a:ext cx="8604000" cy="1308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04000" indent="-504000">
              <a:spcAft>
                <a:spcPts val="1800"/>
              </a:spcAft>
              <a:buClr>
                <a:schemeClr val="folHlink"/>
              </a:buClr>
              <a:buFont typeface="Wingdings" pitchFamily="2" charset="2"/>
              <a:buChar char="n"/>
              <a:defRPr/>
            </a:pPr>
            <a:r>
              <a:rPr lang="cs-CZ" sz="3200" b="1" dirty="0">
                <a:solidFill>
                  <a:schemeClr val="bg1">
                    <a:lumMod val="65000"/>
                  </a:schemeClr>
                </a:solidFill>
                <a:latin typeface="Verdana" pitchFamily="34" charset="0"/>
              </a:rPr>
              <a:t>Metoda postupného odečítání</a:t>
            </a:r>
          </a:p>
          <a:p>
            <a:pPr marL="504000" indent="-504000">
              <a:spcAft>
                <a:spcPts val="1800"/>
              </a:spcAft>
              <a:buClr>
                <a:schemeClr val="folHlink"/>
              </a:buClr>
              <a:buFont typeface="Wingdings" pitchFamily="2" charset="2"/>
              <a:buChar char="n"/>
              <a:defRPr/>
            </a:pPr>
            <a:r>
              <a:rPr lang="cs-CZ" sz="3200" b="1" dirty="0">
                <a:latin typeface="Verdana" pitchFamily="34" charset="0"/>
              </a:rPr>
              <a:t>Metoda postupného dělení</a:t>
            </a:r>
            <a:endParaRPr lang="cs-CZ" sz="3200" b="1" dirty="0">
              <a:latin typeface="Verdana" pitchFamily="34" charset="0"/>
              <a:hlinkClick r:id="rId3" action="ppaction://hlinksldjump"/>
            </a:endParaRPr>
          </a:p>
        </p:txBody>
      </p:sp>
      <p:graphicFrame>
        <p:nvGraphicFramePr>
          <p:cNvPr id="1402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898852"/>
              </p:ext>
            </p:extLst>
          </p:nvPr>
        </p:nvGraphicFramePr>
        <p:xfrm>
          <a:off x="540000" y="1080000"/>
          <a:ext cx="178435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6880" imgH="228600" progId="Equation.3">
                  <p:embed/>
                </p:oleObj>
              </mc:Choice>
              <mc:Fallback>
                <p:oleObj name="Equation" r:id="rId4" imgW="59688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00" y="1080000"/>
                        <a:ext cx="1784350" cy="684213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381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9" name="Text Box 11"/>
          <p:cNvSpPr txBox="1">
            <a:spLocks noChangeArrowheads="1"/>
          </p:cNvSpPr>
          <p:nvPr/>
        </p:nvSpPr>
        <p:spPr bwMode="auto">
          <a:xfrm>
            <a:off x="540000" y="1980000"/>
            <a:ext cx="7718425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4400" b="1" i="1" dirty="0">
                <a:solidFill>
                  <a:schemeClr val="folHlink"/>
                </a:solidFill>
              </a:rPr>
              <a:t>F</a:t>
            </a:r>
            <a:r>
              <a:rPr lang="cs-CZ" sz="4400" b="1" i="1" baseline="-25000" dirty="0">
                <a:solidFill>
                  <a:schemeClr val="folHlink"/>
                </a:solidFill>
              </a:rPr>
              <a:t>10</a:t>
            </a:r>
            <a:r>
              <a:rPr lang="cs-CZ" sz="4400" b="1" i="1" dirty="0"/>
              <a:t>=</a:t>
            </a:r>
            <a:r>
              <a:rPr lang="cs-CZ" sz="4400" b="1" i="1" dirty="0">
                <a:solidFill>
                  <a:srgbClr val="00CC00"/>
                </a:solidFill>
              </a:rPr>
              <a:t>a</a:t>
            </a:r>
            <a:r>
              <a:rPr lang="cs-CZ" sz="4400" b="1" i="1" baseline="-25000" dirty="0">
                <a:solidFill>
                  <a:srgbClr val="00CC00"/>
                </a:solidFill>
              </a:rPr>
              <a:t>m</a:t>
            </a:r>
            <a:r>
              <a:rPr lang="cs-CZ" sz="4400" b="1" i="1" dirty="0">
                <a:solidFill>
                  <a:schemeClr val="folHlink"/>
                </a:solidFill>
              </a:rPr>
              <a:t>Z</a:t>
            </a:r>
            <a:r>
              <a:rPr lang="cs-CZ" sz="4400" b="1" i="1" baseline="30000" dirty="0">
                <a:solidFill>
                  <a:schemeClr val="folHlink"/>
                </a:solidFill>
              </a:rPr>
              <a:t>m</a:t>
            </a:r>
            <a:r>
              <a:rPr lang="cs-CZ" sz="4400" b="1" i="1" dirty="0"/>
              <a:t>+</a:t>
            </a:r>
            <a:r>
              <a:rPr lang="cs-CZ" sz="4400" b="1" i="1" dirty="0">
                <a:solidFill>
                  <a:srgbClr val="00CC00"/>
                </a:solidFill>
              </a:rPr>
              <a:t>a</a:t>
            </a:r>
            <a:r>
              <a:rPr lang="cs-CZ" sz="4400" b="1" i="1" baseline="-25000" dirty="0">
                <a:solidFill>
                  <a:srgbClr val="00CC00"/>
                </a:solidFill>
              </a:rPr>
              <a:t>m-1</a:t>
            </a:r>
            <a:r>
              <a:rPr lang="cs-CZ" sz="4400" b="1" i="1" dirty="0">
                <a:solidFill>
                  <a:schemeClr val="folHlink"/>
                </a:solidFill>
              </a:rPr>
              <a:t>Z</a:t>
            </a:r>
            <a:r>
              <a:rPr lang="cs-CZ" sz="4400" b="1" i="1" baseline="30000" dirty="0">
                <a:solidFill>
                  <a:schemeClr val="folHlink"/>
                </a:solidFill>
              </a:rPr>
              <a:t>m-1</a:t>
            </a:r>
            <a:r>
              <a:rPr lang="cs-CZ" sz="4400" b="1" i="1" dirty="0"/>
              <a:t>+…+</a:t>
            </a:r>
            <a:r>
              <a:rPr lang="cs-CZ" sz="4400" b="1" i="1" dirty="0">
                <a:solidFill>
                  <a:srgbClr val="00CC00"/>
                </a:solidFill>
              </a:rPr>
              <a:t>a</a:t>
            </a:r>
            <a:r>
              <a:rPr lang="cs-CZ" sz="4400" b="1" i="1" baseline="-25000" dirty="0">
                <a:solidFill>
                  <a:srgbClr val="00CC00"/>
                </a:solidFill>
              </a:rPr>
              <a:t>0</a:t>
            </a:r>
            <a:r>
              <a:rPr lang="cs-CZ" sz="4400" b="1" i="1" dirty="0">
                <a:solidFill>
                  <a:schemeClr val="folHlink"/>
                </a:solidFill>
              </a:rPr>
              <a:t>Z</a:t>
            </a:r>
            <a:r>
              <a:rPr lang="cs-CZ" sz="4400" b="1" i="1" baseline="30000" dirty="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5" name="Tlačítko akce: Vlastní 14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6" name="Tlačítko akce: Vlastní 15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7" name="Tlačítko akce: Vlastní 16">
            <a:hlinkClick r:id="rId6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269131" y="980728"/>
            <a:ext cx="4399213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4000" b="1" i="1" dirty="0">
                <a:solidFill>
                  <a:srgbClr val="00B050"/>
                </a:solidFill>
              </a:rPr>
              <a:t>F</a:t>
            </a:r>
            <a:r>
              <a:rPr lang="cs-CZ" sz="4000" b="1" i="1" baseline="-25000" dirty="0">
                <a:solidFill>
                  <a:srgbClr val="00B050"/>
                </a:solidFill>
              </a:rPr>
              <a:t>Z</a:t>
            </a:r>
            <a:r>
              <a:rPr lang="cs-CZ" sz="4000" b="1" i="1" dirty="0">
                <a:solidFill>
                  <a:srgbClr val="00B050"/>
                </a:solidFill>
              </a:rPr>
              <a:t>=a</a:t>
            </a:r>
            <a:r>
              <a:rPr lang="cs-CZ" sz="4000" b="1" i="1" baseline="-25000" dirty="0">
                <a:solidFill>
                  <a:srgbClr val="00B050"/>
                </a:solidFill>
              </a:rPr>
              <a:t>m</a:t>
            </a:r>
            <a:r>
              <a:rPr lang="cs-CZ" sz="4000" b="1" i="1" dirty="0">
                <a:solidFill>
                  <a:srgbClr val="00B050"/>
                </a:solidFill>
              </a:rPr>
              <a:t>a</a:t>
            </a:r>
            <a:r>
              <a:rPr lang="cs-CZ" sz="4000" b="1" i="1" baseline="-25000" dirty="0">
                <a:solidFill>
                  <a:srgbClr val="00B050"/>
                </a:solidFill>
              </a:rPr>
              <a:t>m-1</a:t>
            </a:r>
            <a:r>
              <a:rPr lang="cs-CZ" sz="4000" b="1" i="1" dirty="0">
                <a:solidFill>
                  <a:srgbClr val="00B050"/>
                </a:solidFill>
              </a:rPr>
              <a:t>…a</a:t>
            </a:r>
            <a:r>
              <a:rPr lang="cs-CZ" sz="4000" b="1" i="1" baseline="-25000" dirty="0">
                <a:solidFill>
                  <a:srgbClr val="00B050"/>
                </a:solidFill>
              </a:rPr>
              <a:t>0</a:t>
            </a:r>
            <a:endParaRPr lang="cs-CZ" sz="4000" b="1" i="1" baseline="30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6" grpId="0"/>
      <p:bldP spid="140299" grpId="0"/>
      <p:bldP spid="13" grpId="0" animBg="1"/>
      <p:bldP spid="14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40000" y="1080000"/>
            <a:ext cx="4953000" cy="5257800"/>
            <a:chOff x="240" y="864"/>
            <a:chExt cx="3120" cy="3312"/>
          </a:xfrm>
        </p:grpSpPr>
        <p:sp>
          <p:nvSpPr>
            <p:cNvPr id="144397" name="Text Box 13"/>
            <p:cNvSpPr txBox="1">
              <a:spLocks noChangeArrowheads="1"/>
            </p:cNvSpPr>
            <p:nvPr/>
          </p:nvSpPr>
          <p:spPr bwMode="auto">
            <a:xfrm>
              <a:off x="240" y="864"/>
              <a:ext cx="3120" cy="3312"/>
            </a:xfrm>
            <a:prstGeom prst="rect">
              <a:avLst/>
            </a:prstGeom>
            <a:noFill/>
            <a:ln w="63500">
              <a:solidFill>
                <a:srgbClr val="00CC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444500" indent="-444500">
                <a:buClr>
                  <a:schemeClr val="folHlink"/>
                </a:buClr>
                <a:buFont typeface="Wingdings" pitchFamily="2" charset="2"/>
                <a:buNone/>
                <a:defRPr/>
              </a:pPr>
              <a:r>
                <a:rPr lang="en-US" sz="3200" b="1" u="sng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F</a:t>
              </a:r>
              <a:r>
                <a:rPr lang="en-US" sz="3200" b="1" baseline="-25000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r>
                <a:rPr lang="en-US" sz="3200" b="1" u="sng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=190</a:t>
              </a:r>
            </a:p>
            <a:p>
              <a:pPr marL="444500" indent="-444500">
                <a:buClr>
                  <a:schemeClr val="folHlink"/>
                </a:buClr>
                <a:buFont typeface="Wingdings" pitchFamily="2" charset="2"/>
                <a:buNone/>
                <a:defRPr/>
              </a:pPr>
              <a:r>
                <a:rPr lang="cs-CZ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256</a:t>
              </a:r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en-US" sz="2800" b="1" u="sng" dirty="0">
                  <a:solidFill>
                    <a:schemeClr val="folHlin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190</a:t>
              </a:r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&gt;128</a:t>
              </a:r>
              <a:endParaRPr lang="cs-CZ" sz="28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444500" indent="-444500">
                <a:buClr>
                  <a:schemeClr val="folHlink"/>
                </a:buClr>
                <a:buFont typeface="Wingdings" pitchFamily="2" charset="2"/>
                <a:buNone/>
                <a:defRPr/>
              </a:pPr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190-2</a:t>
              </a:r>
              <a:r>
                <a:rPr lang="en-US" sz="2800" b="1" baseline="30000" dirty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=190-128</a:t>
              </a:r>
              <a:r>
                <a:rPr lang="cs-CZ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=+</a:t>
              </a:r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62 </a:t>
              </a:r>
              <a:r>
                <a:rPr lang="cs-CZ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2800" b="1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r>
                <a:rPr lang="cs-CZ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2800" b="1" u="sng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  <a:p>
              <a:pPr marL="444500" indent="-444500">
                <a:buClr>
                  <a:schemeClr val="folHlink"/>
                </a:buClr>
                <a:buFont typeface="Wingdings" pitchFamily="2" charset="2"/>
                <a:buNone/>
                <a:defRPr/>
              </a:pPr>
              <a:r>
                <a:rPr lang="cs-CZ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62</a:t>
              </a:r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-2</a:t>
              </a:r>
              <a:r>
                <a:rPr lang="cs-CZ" sz="2800" b="1" baseline="3000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cs-CZ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62</a:t>
              </a:r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cs-CZ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64=- 2</a:t>
              </a:r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cs-CZ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cs-CZ" sz="2800" b="1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r>
                <a:rPr lang="cs-CZ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cs-CZ" sz="2800" b="1" u="sng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sz="28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444500" indent="-444500">
                <a:buClr>
                  <a:schemeClr val="folHlink"/>
                </a:buClr>
                <a:buFont typeface="Wingdings" pitchFamily="2" charset="2"/>
                <a:buNone/>
                <a:defRPr/>
              </a:pPr>
              <a:r>
                <a:rPr lang="cs-CZ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62</a:t>
              </a:r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-2</a:t>
              </a:r>
              <a:r>
                <a:rPr lang="cs-CZ" sz="2800" b="1" baseline="30000" dirty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cs-CZ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62</a:t>
              </a:r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cs-CZ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32=+30</a:t>
              </a:r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cs-CZ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cs-CZ" sz="2800" b="1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cs-CZ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2800" b="1" u="sng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  <a:p>
              <a:pPr marL="444500" indent="-444500">
                <a:buClr>
                  <a:schemeClr val="folHlink"/>
                </a:buClr>
                <a:buFont typeface="Wingdings" pitchFamily="2" charset="2"/>
                <a:buNone/>
                <a:defRPr/>
              </a:pPr>
              <a:r>
                <a:rPr lang="cs-CZ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3</a:t>
              </a:r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0-2</a:t>
              </a:r>
              <a:r>
                <a:rPr lang="cs-CZ" sz="2800" b="1" baseline="30000" dirty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cs-CZ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30</a:t>
              </a:r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cs-CZ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cs-CZ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6=+14</a:t>
              </a:r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cs-CZ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cs-CZ" sz="2800" b="1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r>
                <a:rPr lang="cs-CZ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2800" b="1" u="sng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  <a:p>
              <a:pPr marL="444500" indent="-444500">
                <a:buClr>
                  <a:schemeClr val="folHlink"/>
                </a:buClr>
                <a:buFont typeface="Wingdings" pitchFamily="2" charset="2"/>
                <a:buNone/>
                <a:defRPr/>
              </a:pPr>
              <a:r>
                <a:rPr lang="cs-CZ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14</a:t>
              </a:r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-2</a:t>
              </a:r>
              <a:r>
                <a:rPr lang="cs-CZ" sz="2800" b="1" baseline="300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cs-CZ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14</a:t>
              </a:r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cs-CZ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8=+ 6</a:t>
              </a:r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cs-CZ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cs-CZ" sz="2800" b="1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cs-CZ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2800" b="1" u="sng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cs-CZ" sz="28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444500" indent="-444500">
                <a:buClr>
                  <a:schemeClr val="folHlink"/>
                </a:buClr>
                <a:buFont typeface="Wingdings" pitchFamily="2" charset="2"/>
                <a:buNone/>
                <a:defRPr/>
              </a:pPr>
              <a:r>
                <a:rPr lang="cs-CZ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6</a:t>
              </a:r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-2</a:t>
              </a:r>
              <a:r>
                <a:rPr lang="cs-CZ" sz="2800" b="1" baseline="300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cs-CZ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6</a:t>
              </a:r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cs-CZ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4=+ 2</a:t>
              </a:r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cs-CZ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cs-CZ" sz="2800" b="1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cs-CZ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2800" b="1" u="sng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cs-CZ" sz="28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444500" indent="-444500">
                <a:buClr>
                  <a:schemeClr val="folHlink"/>
                </a:buClr>
                <a:buFont typeface="Wingdings" pitchFamily="2" charset="2"/>
                <a:buNone/>
                <a:defRPr/>
              </a:pPr>
              <a:r>
                <a:rPr lang="cs-CZ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2</a:t>
              </a:r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-2</a:t>
              </a:r>
              <a:r>
                <a:rPr lang="cs-CZ" sz="2800" b="1" baseline="30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cs-CZ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2</a:t>
              </a:r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cs-CZ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2=+ 0</a:t>
              </a:r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cs-CZ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cs-CZ" sz="2800" b="1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cs-CZ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2800" b="1" u="sng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cs-CZ" sz="28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444500" indent="-444500">
                <a:buClr>
                  <a:schemeClr val="folHlink"/>
                </a:buClr>
                <a:buFont typeface="Wingdings" pitchFamily="2" charset="2"/>
                <a:buNone/>
                <a:defRPr/>
              </a:pPr>
              <a:r>
                <a:rPr lang="cs-CZ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0</a:t>
              </a:r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-2</a:t>
              </a:r>
              <a:r>
                <a:rPr lang="cs-CZ" sz="2800" b="1" baseline="30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cs-CZ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0</a:t>
              </a:r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cs-CZ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1=- 1</a:t>
              </a:r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cs-CZ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cs-CZ" sz="2800" b="1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cs-CZ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cs-CZ" sz="2800" b="1" u="sng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  <a:p>
              <a:pPr marL="444500" indent="-444500">
                <a:buClr>
                  <a:schemeClr val="folHlink"/>
                </a:buClr>
                <a:buFont typeface="Wingdings" pitchFamily="2" charset="2"/>
                <a:buNone/>
                <a:defRPr/>
              </a:pPr>
              <a:endParaRPr lang="cs-CZ" sz="2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444500" indent="-444500">
                <a:buClr>
                  <a:schemeClr val="folHlink"/>
                </a:buClr>
                <a:buFont typeface="Wingdings" pitchFamily="2" charset="2"/>
                <a:buNone/>
                <a:defRPr/>
              </a:pPr>
              <a:r>
                <a:rPr lang="cs-CZ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	 </a:t>
              </a:r>
              <a:r>
                <a:rPr lang="cs-CZ" sz="3200" b="1" u="sng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F</a:t>
              </a:r>
              <a:r>
                <a:rPr lang="cs-CZ" sz="3200" b="1" baseline="-25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cs-CZ" sz="3200" b="1" u="sng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=1011 1110</a:t>
              </a:r>
              <a:endParaRPr lang="en-US" sz="32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469" name="Oval 14"/>
            <p:cNvSpPr>
              <a:spLocks noChangeArrowheads="1"/>
            </p:cNvSpPr>
            <p:nvPr/>
          </p:nvSpPr>
          <p:spPr bwMode="auto">
            <a:xfrm>
              <a:off x="2089" y="3344"/>
              <a:ext cx="164" cy="273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cs-CZ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470" name="Freeform 17"/>
            <p:cNvSpPr>
              <a:spLocks/>
            </p:cNvSpPr>
            <p:nvPr/>
          </p:nvSpPr>
          <p:spPr bwMode="auto">
            <a:xfrm>
              <a:off x="2185" y="1248"/>
              <a:ext cx="776" cy="224"/>
            </a:xfrm>
            <a:custGeom>
              <a:avLst/>
              <a:gdLst>
                <a:gd name="T0" fmla="*/ 0 w 672"/>
                <a:gd name="T1" fmla="*/ 192 h 192"/>
                <a:gd name="T2" fmla="*/ 384 w 672"/>
                <a:gd name="T3" fmla="*/ 0 h 192"/>
                <a:gd name="T4" fmla="*/ 672 w 672"/>
                <a:gd name="T5" fmla="*/ 192 h 192"/>
                <a:gd name="T6" fmla="*/ 0 60000 65536"/>
                <a:gd name="T7" fmla="*/ 0 60000 65536"/>
                <a:gd name="T8" fmla="*/ 0 60000 65536"/>
                <a:gd name="T9" fmla="*/ 0 w 672"/>
                <a:gd name="T10" fmla="*/ 0 h 192"/>
                <a:gd name="T11" fmla="*/ 672 w 67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192">
                  <a:moveTo>
                    <a:pt x="0" y="192"/>
                  </a:moveTo>
                  <a:cubicBezTo>
                    <a:pt x="136" y="96"/>
                    <a:pt x="272" y="0"/>
                    <a:pt x="384" y="0"/>
                  </a:cubicBezTo>
                  <a:cubicBezTo>
                    <a:pt x="496" y="0"/>
                    <a:pt x="632" y="160"/>
                    <a:pt x="672" y="192"/>
                  </a:cubicBezTo>
                </a:path>
              </a:pathLst>
            </a:custGeom>
            <a:noFill/>
            <a:ln w="50800">
              <a:solidFill>
                <a:schemeClr val="folHlink"/>
              </a:solidFill>
              <a:round/>
              <a:headEnd type="none" w="sm" len="sm"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cs-CZ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471" name="Oval 18"/>
            <p:cNvSpPr>
              <a:spLocks noChangeArrowheads="1"/>
            </p:cNvSpPr>
            <p:nvPr/>
          </p:nvSpPr>
          <p:spPr bwMode="auto">
            <a:xfrm>
              <a:off x="2089" y="1472"/>
              <a:ext cx="192" cy="273"/>
            </a:xfrm>
            <a:prstGeom prst="ellips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wrap="square" anchor="ctr">
              <a:spAutoFit/>
            </a:bodyPr>
            <a:lstStyle/>
            <a:p>
              <a:endParaRPr lang="cs-CZ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472" name="Freeform 19"/>
            <p:cNvSpPr>
              <a:spLocks/>
            </p:cNvSpPr>
            <p:nvPr/>
          </p:nvSpPr>
          <p:spPr bwMode="auto">
            <a:xfrm flipV="1">
              <a:off x="2253" y="3600"/>
              <a:ext cx="708" cy="192"/>
            </a:xfrm>
            <a:custGeom>
              <a:avLst/>
              <a:gdLst>
                <a:gd name="T0" fmla="*/ 0 w 672"/>
                <a:gd name="T1" fmla="*/ 192 h 192"/>
                <a:gd name="T2" fmla="*/ 384 w 672"/>
                <a:gd name="T3" fmla="*/ 0 h 192"/>
                <a:gd name="T4" fmla="*/ 672 w 672"/>
                <a:gd name="T5" fmla="*/ 192 h 192"/>
                <a:gd name="T6" fmla="*/ 0 60000 65536"/>
                <a:gd name="T7" fmla="*/ 0 60000 65536"/>
                <a:gd name="T8" fmla="*/ 0 60000 65536"/>
                <a:gd name="T9" fmla="*/ 0 w 672"/>
                <a:gd name="T10" fmla="*/ 0 h 192"/>
                <a:gd name="T11" fmla="*/ 672 w 67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192">
                  <a:moveTo>
                    <a:pt x="0" y="192"/>
                  </a:moveTo>
                  <a:cubicBezTo>
                    <a:pt x="136" y="96"/>
                    <a:pt x="272" y="0"/>
                    <a:pt x="384" y="0"/>
                  </a:cubicBezTo>
                  <a:cubicBezTo>
                    <a:pt x="496" y="0"/>
                    <a:pt x="632" y="160"/>
                    <a:pt x="672" y="192"/>
                  </a:cubicBezTo>
                </a:path>
              </a:pathLst>
            </a:custGeom>
            <a:noFill/>
            <a:ln w="50800">
              <a:solidFill>
                <a:srgbClr val="0000FF"/>
              </a:solidFill>
              <a:round/>
              <a:headEnd type="none" w="sm" len="sm"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cs-CZ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44406" name="Freeform 22"/>
          <p:cNvSpPr>
            <a:spLocks/>
          </p:cNvSpPr>
          <p:nvPr/>
        </p:nvSpPr>
        <p:spPr bwMode="auto">
          <a:xfrm>
            <a:off x="1981200" y="2478588"/>
            <a:ext cx="2878388" cy="3398684"/>
          </a:xfrm>
          <a:custGeom>
            <a:avLst/>
            <a:gdLst>
              <a:gd name="T0" fmla="*/ 1680 w 1680"/>
              <a:gd name="T1" fmla="*/ 0 h 2112"/>
              <a:gd name="T2" fmla="*/ 0 w 1680"/>
              <a:gd name="T3" fmla="*/ 2112 h 2112"/>
              <a:gd name="T4" fmla="*/ 0 60000 65536"/>
              <a:gd name="T5" fmla="*/ 0 60000 65536"/>
              <a:gd name="T6" fmla="*/ 0 w 1680"/>
              <a:gd name="T7" fmla="*/ 0 h 2112"/>
              <a:gd name="T8" fmla="*/ 1680 w 1680"/>
              <a:gd name="T9" fmla="*/ 2112 h 211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80" h="2112">
                <a:moveTo>
                  <a:pt x="1680" y="0"/>
                </a:moveTo>
                <a:cubicBezTo>
                  <a:pt x="1012" y="896"/>
                  <a:pt x="344" y="1792"/>
                  <a:pt x="0" y="2112"/>
                </a:cubicBezTo>
              </a:path>
            </a:pathLst>
          </a:custGeom>
          <a:noFill/>
          <a:ln w="50800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cs-CZ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676000" cy="720000"/>
          </a:xfrm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Metoda</a:t>
            </a:r>
            <a:r>
              <a:rPr lang="cs-CZ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postupného odečítání Z=2</a:t>
            </a:r>
          </a:p>
        </p:txBody>
      </p:sp>
      <p:sp>
        <p:nvSpPr>
          <p:cNvPr id="144404" name="Text Box 20"/>
          <p:cNvSpPr txBox="1">
            <a:spLocks noChangeArrowheads="1"/>
          </p:cNvSpPr>
          <p:nvPr/>
        </p:nvSpPr>
        <p:spPr bwMode="auto">
          <a:xfrm>
            <a:off x="6480000" y="1080000"/>
            <a:ext cx="1562100" cy="4038600"/>
          </a:xfrm>
          <a:prstGeom prst="rect">
            <a:avLst/>
          </a:prstGeom>
          <a:noFill/>
          <a:ln w="63500">
            <a:solidFill>
              <a:srgbClr val="00CC99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2800" b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cs-CZ" sz="2800" b="1" baseline="3000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cs-CZ" sz="2800" b="1">
                <a:latin typeface="Consolas" panose="020B0609020204030204" pitchFamily="49" charset="0"/>
                <a:cs typeface="Consolas" panose="020B0609020204030204" pitchFamily="49" charset="0"/>
              </a:rPr>
              <a:t>=  1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2800" b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cs-CZ" sz="2800" b="1" baseline="3000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cs-CZ" sz="2800" b="1">
                <a:latin typeface="Consolas" panose="020B0609020204030204" pitchFamily="49" charset="0"/>
                <a:cs typeface="Consolas" panose="020B0609020204030204" pitchFamily="49" charset="0"/>
              </a:rPr>
              <a:t>=  2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2800" b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cs-CZ" sz="2800" b="1" baseline="3000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cs-CZ" sz="2800" b="1">
                <a:latin typeface="Consolas" panose="020B0609020204030204" pitchFamily="49" charset="0"/>
                <a:cs typeface="Consolas" panose="020B0609020204030204" pitchFamily="49" charset="0"/>
              </a:rPr>
              <a:t>=  4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2800" b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cs-CZ" sz="2800" b="1" baseline="3000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cs-CZ" sz="2800" b="1">
                <a:latin typeface="Consolas" panose="020B0609020204030204" pitchFamily="49" charset="0"/>
                <a:cs typeface="Consolas" panose="020B0609020204030204" pitchFamily="49" charset="0"/>
              </a:rPr>
              <a:t>=  8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2800" b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cs-CZ" sz="2800" b="1" baseline="3000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cs-CZ" sz="2800" b="1">
                <a:latin typeface="Consolas" panose="020B0609020204030204" pitchFamily="49" charset="0"/>
                <a:cs typeface="Consolas" panose="020B0609020204030204" pitchFamily="49" charset="0"/>
              </a:rPr>
              <a:t>= 16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2800" b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cs-CZ" sz="2800" b="1" baseline="3000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cs-CZ" sz="2800" b="1">
                <a:latin typeface="Consolas" panose="020B0609020204030204" pitchFamily="49" charset="0"/>
                <a:cs typeface="Consolas" panose="020B0609020204030204" pitchFamily="49" charset="0"/>
              </a:rPr>
              <a:t>= 32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2800" b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cs-CZ" sz="2800" b="1" baseline="3000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cs-CZ" sz="2800" b="1">
                <a:latin typeface="Consolas" panose="020B0609020204030204" pitchFamily="49" charset="0"/>
                <a:cs typeface="Consolas" panose="020B0609020204030204" pitchFamily="49" charset="0"/>
              </a:rPr>
              <a:t>= 64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2800" b="1" u="sng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cs-CZ" sz="2800" b="1" u="sng" baseline="30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cs-CZ" sz="2800" b="1" u="sng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=128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2800" b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cs-CZ" sz="2800" b="1" baseline="3000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cs-CZ" sz="2800" b="1">
                <a:latin typeface="Consolas" panose="020B0609020204030204" pitchFamily="49" charset="0"/>
                <a:cs typeface="Consolas" panose="020B0609020204030204" pitchFamily="49" charset="0"/>
              </a:rPr>
              <a:t>=256</a:t>
            </a:r>
          </a:p>
        </p:txBody>
      </p:sp>
      <p:sp>
        <p:nvSpPr>
          <p:cNvPr id="2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27" name="Tlačítko akce: Vlastní 2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28" name="Tlačítko akce: Vlastní 2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29" name="Tlačítko akce: Vlastní 2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06" grpId="0" animBg="1"/>
      <p:bldP spid="144404" grpId="0" animBg="1"/>
      <p:bldP spid="25" grpId="0" animBg="1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215312" cy="720000"/>
          </a:xfrm>
        </p:spPr>
        <p:txBody>
          <a:bodyPr/>
          <a:lstStyle/>
          <a:p>
            <a:pPr>
              <a:defRPr/>
            </a:pPr>
            <a:r>
              <a:rPr lang="cs-CZ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Metoda postupného dělení Z=2</a:t>
            </a:r>
          </a:p>
        </p:txBody>
      </p:sp>
      <p:graphicFrame>
        <p:nvGraphicFramePr>
          <p:cNvPr id="162889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77536"/>
              </p:ext>
            </p:extLst>
          </p:nvPr>
        </p:nvGraphicFramePr>
        <p:xfrm>
          <a:off x="6480000" y="1080000"/>
          <a:ext cx="1295400" cy="3960816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7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190</a:t>
                      </a: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95</a:t>
                      </a: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47</a:t>
                      </a: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2823" name="Text Box 7"/>
          <p:cNvSpPr txBox="1">
            <a:spLocks noChangeArrowheads="1"/>
          </p:cNvSpPr>
          <p:nvPr/>
        </p:nvSpPr>
        <p:spPr bwMode="auto">
          <a:xfrm>
            <a:off x="540000" y="1080000"/>
            <a:ext cx="4953000" cy="4953000"/>
          </a:xfrm>
          <a:prstGeom prst="rect">
            <a:avLst/>
          </a:prstGeom>
          <a:noFill/>
          <a:ln w="63500">
            <a:solidFill>
              <a:srgbClr val="00CC99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en-US" sz="3200" b="1" u="sng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3200" b="1" baseline="-250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3200" b="1" u="sng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=190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190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2=9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5 </a:t>
            </a:r>
            <a:r>
              <a:rPr lang="cs-C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zb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28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28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2800" b="1" u="sng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95: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2=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47 </a:t>
            </a:r>
            <a:r>
              <a:rPr lang="cs-C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zb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=1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28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28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800" b="1" u="sng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47: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2=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23 </a:t>
            </a:r>
            <a:r>
              <a:rPr lang="cs-C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zb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=1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28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23: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2=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11 </a:t>
            </a:r>
            <a:r>
              <a:rPr lang="cs-C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zb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=1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28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11: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 5 </a:t>
            </a:r>
            <a:r>
              <a:rPr lang="cs-C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zb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=1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28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cs-CZ" sz="2800" b="1" u="sng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5: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2=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cs-C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zb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=1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28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cs-CZ" sz="2800" b="1" u="sng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2: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2=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cs-C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zb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28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28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1: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2=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0 </a:t>
            </a:r>
            <a:r>
              <a:rPr lang="cs-C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zb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=1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28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28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endParaRPr lang="cs-CZ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4500" indent="-444500">
              <a:buClr>
                <a:schemeClr val="folHlink"/>
              </a:buClr>
              <a:defRPr/>
            </a:pPr>
            <a:r>
              <a:rPr lang="cs-CZ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cs-CZ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cs-CZ" sz="32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cs-CZ" sz="32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cs-CZ" sz="32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=1011 1110</a:t>
            </a:r>
            <a:endParaRPr lang="en-US" sz="3200" b="1" u="sng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516" name="Freeform 8"/>
          <p:cNvSpPr>
            <a:spLocks/>
          </p:cNvSpPr>
          <p:nvPr/>
        </p:nvSpPr>
        <p:spPr bwMode="auto">
          <a:xfrm>
            <a:off x="4114800" y="1844824"/>
            <a:ext cx="952500" cy="3672408"/>
          </a:xfrm>
          <a:custGeom>
            <a:avLst/>
            <a:gdLst>
              <a:gd name="T0" fmla="*/ 144 w 600"/>
              <a:gd name="T1" fmla="*/ 0 h 2304"/>
              <a:gd name="T2" fmla="*/ 576 w 600"/>
              <a:gd name="T3" fmla="*/ 1248 h 2304"/>
              <a:gd name="T4" fmla="*/ 0 w 600"/>
              <a:gd name="T5" fmla="*/ 2304 h 2304"/>
              <a:gd name="T6" fmla="*/ 0 60000 65536"/>
              <a:gd name="T7" fmla="*/ 0 60000 65536"/>
              <a:gd name="T8" fmla="*/ 0 60000 65536"/>
              <a:gd name="T9" fmla="*/ 0 w 600"/>
              <a:gd name="T10" fmla="*/ 0 h 2304"/>
              <a:gd name="T11" fmla="*/ 600 w 600"/>
              <a:gd name="T12" fmla="*/ 2304 h 2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0" h="2304">
                <a:moveTo>
                  <a:pt x="144" y="0"/>
                </a:moveTo>
                <a:cubicBezTo>
                  <a:pt x="372" y="432"/>
                  <a:pt x="600" y="864"/>
                  <a:pt x="576" y="1248"/>
                </a:cubicBezTo>
                <a:cubicBezTo>
                  <a:pt x="552" y="1632"/>
                  <a:pt x="96" y="2128"/>
                  <a:pt x="0" y="2304"/>
                </a:cubicBezTo>
              </a:path>
            </a:pathLst>
          </a:custGeom>
          <a:noFill/>
          <a:ln w="50800">
            <a:solidFill>
              <a:srgbClr val="000099"/>
            </a:solidFill>
            <a:round/>
            <a:headEnd type="none" w="sm" len="sm"/>
            <a:tailEnd type="triangle" w="med" len="med"/>
          </a:ln>
        </p:spPr>
        <p:txBody>
          <a:bodyPr>
            <a:noAutofit/>
          </a:bodyPr>
          <a:lstStyle/>
          <a:p>
            <a:endParaRPr lang="cs-CZ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6" name="Tlačítko akce: Vlastní 1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7" name="Tlačítko akce: Vlastní 1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8" name="Tlačítko akce: Vlastní 1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2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28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28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28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28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28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28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28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28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6" grpId="0" animBg="1"/>
      <p:bldP spid="14" grpId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215312" cy="720000"/>
          </a:xfrm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Metoda</a:t>
            </a:r>
            <a:r>
              <a:rPr lang="cs-CZ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postupného dělení Z=8</a:t>
            </a:r>
          </a:p>
        </p:txBody>
      </p:sp>
      <p:graphicFrame>
        <p:nvGraphicFramePr>
          <p:cNvPr id="145423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158956"/>
              </p:ext>
            </p:extLst>
          </p:nvPr>
        </p:nvGraphicFramePr>
        <p:xfrm>
          <a:off x="6480000" y="1080000"/>
          <a:ext cx="1295400" cy="3960816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7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190</a:t>
                      </a: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539751" y="1079496"/>
            <a:ext cx="4953000" cy="2678113"/>
          </a:xfrm>
          <a:prstGeom prst="rect">
            <a:avLst/>
          </a:prstGeom>
          <a:noFill/>
          <a:ln w="63500">
            <a:solidFill>
              <a:srgbClr val="00CC99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en-US" sz="3200" b="1" u="sng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3200" b="1" baseline="-250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3200" b="1" u="sng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=190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190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:8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23 </a:t>
            </a:r>
            <a:r>
              <a:rPr lang="cs-C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zb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=6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28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28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en-US" sz="2800" b="1" u="sng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23:8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cs-C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zb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=7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28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28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en-US" sz="2800" b="1" u="sng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2:8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0 </a:t>
            </a:r>
            <a:r>
              <a:rPr lang="cs-C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zb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=2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28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28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2800" b="1" u="sng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endParaRPr lang="cs-CZ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cs-CZ" sz="32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cs-CZ" sz="32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cs-CZ" sz="32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=276</a:t>
            </a:r>
            <a:endParaRPr lang="en-US" sz="3200" b="1" u="sng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541" name="Line 60"/>
          <p:cNvSpPr>
            <a:spLocks noChangeShapeType="1"/>
          </p:cNvSpPr>
          <p:nvPr/>
        </p:nvSpPr>
        <p:spPr bwMode="auto">
          <a:xfrm flipH="1">
            <a:off x="1284625" y="3212976"/>
            <a:ext cx="1368425" cy="0"/>
          </a:xfrm>
          <a:prstGeom prst="line">
            <a:avLst/>
          </a:prstGeom>
          <a:noFill/>
          <a:ln w="5080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>
            <a:spAutoFit/>
          </a:bodyPr>
          <a:lstStyle/>
          <a:p>
            <a:endParaRPr lang="cs-CZ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8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9" name="Tlačítko akce: Vlastní 18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20" name="Tlačítko akce: Vlastní 19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21" name="Tlačítko akce: Vlastní 20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21542" name="Freeform 10"/>
          <p:cNvSpPr>
            <a:spLocks/>
          </p:cNvSpPr>
          <p:nvPr/>
        </p:nvSpPr>
        <p:spPr bwMode="auto">
          <a:xfrm>
            <a:off x="2843808" y="1842488"/>
            <a:ext cx="2209800" cy="1586511"/>
          </a:xfrm>
          <a:custGeom>
            <a:avLst/>
            <a:gdLst>
              <a:gd name="T0" fmla="*/ 1056 w 1520"/>
              <a:gd name="T1" fmla="*/ 0 h 1136"/>
              <a:gd name="T2" fmla="*/ 1344 w 1520"/>
              <a:gd name="T3" fmla="*/ 960 h 1136"/>
              <a:gd name="T4" fmla="*/ 0 w 1520"/>
              <a:gd name="T5" fmla="*/ 1056 h 1136"/>
              <a:gd name="T6" fmla="*/ 0 60000 65536"/>
              <a:gd name="T7" fmla="*/ 0 60000 65536"/>
              <a:gd name="T8" fmla="*/ 0 60000 65536"/>
              <a:gd name="T9" fmla="*/ 0 w 1520"/>
              <a:gd name="T10" fmla="*/ 0 h 1136"/>
              <a:gd name="T11" fmla="*/ 1520 w 1520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20" h="1136">
                <a:moveTo>
                  <a:pt x="1056" y="0"/>
                </a:moveTo>
                <a:cubicBezTo>
                  <a:pt x="1288" y="392"/>
                  <a:pt x="1520" y="784"/>
                  <a:pt x="1344" y="960"/>
                </a:cubicBezTo>
                <a:cubicBezTo>
                  <a:pt x="1168" y="1136"/>
                  <a:pt x="224" y="1040"/>
                  <a:pt x="0" y="1056"/>
                </a:cubicBezTo>
              </a:path>
            </a:pathLst>
          </a:custGeom>
          <a:noFill/>
          <a:ln w="63500">
            <a:solidFill>
              <a:srgbClr val="000099"/>
            </a:solidFill>
            <a:round/>
            <a:headEnd type="none" w="sm" len="sm"/>
            <a:tailEnd type="triangle" w="med" len="med"/>
          </a:ln>
        </p:spPr>
        <p:txBody>
          <a:bodyPr>
            <a:noAutofit/>
          </a:bodyPr>
          <a:lstStyle/>
          <a:p>
            <a:endParaRPr lang="cs-CZ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5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5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54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54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1" grpId="0" animBg="1"/>
      <p:bldP spid="17" grpId="0" animBg="1"/>
      <p:bldP spid="18" grpId="0"/>
      <p:bldP spid="215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2" name="Text Box 8"/>
          <p:cNvSpPr txBox="1">
            <a:spLocks noChangeArrowheads="1"/>
          </p:cNvSpPr>
          <p:nvPr/>
        </p:nvSpPr>
        <p:spPr bwMode="auto">
          <a:xfrm>
            <a:off x="540000" y="1080000"/>
            <a:ext cx="4953000" cy="2246313"/>
          </a:xfrm>
          <a:prstGeom prst="rect">
            <a:avLst/>
          </a:prstGeom>
          <a:noFill/>
          <a:ln w="63500">
            <a:solidFill>
              <a:srgbClr val="00CC99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3200" b="1" baseline="-250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3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=190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190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:16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11 </a:t>
            </a:r>
            <a:r>
              <a:rPr lang="cs-C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zb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=14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28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11:16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0 </a:t>
            </a:r>
            <a:r>
              <a:rPr lang="cs-C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zb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=11 a</a:t>
            </a:r>
            <a:r>
              <a:rPr lang="cs-CZ" sz="28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endParaRPr lang="cs-CZ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cs-CZ" sz="32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cs-CZ" sz="32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cs-CZ" sz="32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=BE</a:t>
            </a:r>
            <a:endParaRPr lang="en-US" sz="3200" b="1" u="sng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567" name="Freeform 9"/>
          <p:cNvSpPr>
            <a:spLocks/>
          </p:cNvSpPr>
          <p:nvPr/>
        </p:nvSpPr>
        <p:spPr bwMode="auto">
          <a:xfrm>
            <a:off x="2549775" y="1876925"/>
            <a:ext cx="2895600" cy="1143000"/>
          </a:xfrm>
          <a:custGeom>
            <a:avLst/>
            <a:gdLst>
              <a:gd name="T0" fmla="*/ 1440 w 1824"/>
              <a:gd name="T1" fmla="*/ 0 h 720"/>
              <a:gd name="T2" fmla="*/ 1584 w 1824"/>
              <a:gd name="T3" fmla="*/ 432 h 720"/>
              <a:gd name="T4" fmla="*/ 0 w 1824"/>
              <a:gd name="T5" fmla="*/ 720 h 720"/>
              <a:gd name="T6" fmla="*/ 0 60000 65536"/>
              <a:gd name="T7" fmla="*/ 0 60000 65536"/>
              <a:gd name="T8" fmla="*/ 0 60000 65536"/>
              <a:gd name="T9" fmla="*/ 0 w 1824"/>
              <a:gd name="T10" fmla="*/ 0 h 720"/>
              <a:gd name="T11" fmla="*/ 1824 w 182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4" h="720">
                <a:moveTo>
                  <a:pt x="1440" y="0"/>
                </a:moveTo>
                <a:cubicBezTo>
                  <a:pt x="1632" y="156"/>
                  <a:pt x="1824" y="312"/>
                  <a:pt x="1584" y="432"/>
                </a:cubicBezTo>
                <a:cubicBezTo>
                  <a:pt x="1344" y="552"/>
                  <a:pt x="256" y="664"/>
                  <a:pt x="0" y="720"/>
                </a:cubicBezTo>
              </a:path>
            </a:pathLst>
          </a:custGeom>
          <a:noFill/>
          <a:ln w="63500">
            <a:solidFill>
              <a:srgbClr val="00008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cs-CZ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215312" cy="720000"/>
          </a:xfrm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Metoda</a:t>
            </a:r>
            <a:r>
              <a:rPr lang="cs-CZ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postupného dělení Z=16</a:t>
            </a:r>
          </a:p>
        </p:txBody>
      </p:sp>
      <p:graphicFrame>
        <p:nvGraphicFramePr>
          <p:cNvPr id="164931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64036"/>
              </p:ext>
            </p:extLst>
          </p:nvPr>
        </p:nvGraphicFramePr>
        <p:xfrm>
          <a:off x="6480000" y="1080000"/>
          <a:ext cx="1584325" cy="3960816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7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190</a:t>
                      </a: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14(E)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11(B)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565" name="Line 69"/>
          <p:cNvSpPr>
            <a:spLocks noChangeShapeType="1"/>
          </p:cNvSpPr>
          <p:nvPr/>
        </p:nvSpPr>
        <p:spPr bwMode="auto">
          <a:xfrm flipH="1">
            <a:off x="1341688" y="2705600"/>
            <a:ext cx="1225550" cy="0"/>
          </a:xfrm>
          <a:prstGeom prst="line">
            <a:avLst/>
          </a:prstGeom>
          <a:noFill/>
          <a:ln w="5080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/>
          <a:lstStyle/>
          <a:p>
            <a:endParaRPr lang="cs-CZ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8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9" name="Tlačítko akce: Vlastní 18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20" name="Tlačítko akce: Vlastní 19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21" name="Tlačítko akce: Vlastní 20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4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4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48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7" grpId="0" animBg="1"/>
      <p:bldP spid="22565" grpId="0" animBg="1"/>
      <p:bldP spid="17" grpId="0" animBg="1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748712" cy="720000"/>
          </a:xfrm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Převody</a:t>
            </a:r>
            <a:r>
              <a:rPr lang="cs-CZ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mezi obecnými soustavami</a:t>
            </a:r>
          </a:p>
        </p:txBody>
      </p:sp>
      <p:sp>
        <p:nvSpPr>
          <p:cNvPr id="149512" name="Text Box 8"/>
          <p:cNvSpPr txBox="1">
            <a:spLocks noChangeArrowheads="1"/>
          </p:cNvSpPr>
          <p:nvPr/>
        </p:nvSpPr>
        <p:spPr bwMode="auto">
          <a:xfrm>
            <a:off x="360000" y="1080000"/>
            <a:ext cx="8784000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95300" indent="-495300"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Hexadecimální číslo 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převedeme na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binární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tak, že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každou cifru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hexadecimálního čísla napíšeme v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binárním tvaru 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(čtyři místa)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720000" y="3060000"/>
            <a:ext cx="7848600" cy="2554288"/>
            <a:chOff x="408" y="1824"/>
            <a:chExt cx="4944" cy="1609"/>
          </a:xfrm>
        </p:grpSpPr>
        <p:sp>
          <p:nvSpPr>
            <p:cNvPr id="149513" name="Text Box 9"/>
            <p:cNvSpPr txBox="1">
              <a:spLocks noChangeArrowheads="1"/>
            </p:cNvSpPr>
            <p:nvPr/>
          </p:nvSpPr>
          <p:spPr bwMode="auto">
            <a:xfrm>
              <a:off x="408" y="1824"/>
              <a:ext cx="4944" cy="1609"/>
            </a:xfrm>
            <a:prstGeom prst="rect">
              <a:avLst/>
            </a:prstGeom>
            <a:noFill/>
            <a:ln w="63500">
              <a:solidFill>
                <a:srgbClr val="00CC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444500" indent="-444500">
                <a:buClr>
                  <a:schemeClr val="folHlink"/>
                </a:buClr>
                <a:buFont typeface="Wingdings" pitchFamily="2" charset="2"/>
                <a:buNone/>
                <a:defRPr/>
              </a:pPr>
              <a:r>
                <a:rPr lang="cs-CZ" sz="4000" b="1" u="sng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Z=16</a:t>
              </a:r>
            </a:p>
            <a:p>
              <a:pPr marL="444500" indent="-444500">
                <a:buClr>
                  <a:schemeClr val="folHlink"/>
                </a:buClr>
                <a:buFont typeface="Wingdings" pitchFamily="2" charset="2"/>
                <a:buNone/>
                <a:defRPr/>
              </a:pPr>
              <a:r>
                <a:rPr lang="cs-CZ" sz="4000" b="1">
                  <a:latin typeface="Consolas" panose="020B0609020204030204" pitchFamily="49" charset="0"/>
                  <a:cs typeface="Consolas" panose="020B0609020204030204" pitchFamily="49" charset="0"/>
                </a:rPr>
                <a:t>F</a:t>
              </a:r>
              <a:r>
                <a:rPr lang="cs-CZ" sz="4000" b="1" baseline="-25000">
                  <a:latin typeface="Consolas" panose="020B0609020204030204" pitchFamily="49" charset="0"/>
                  <a:cs typeface="Consolas" panose="020B0609020204030204" pitchFamily="49" charset="0"/>
                </a:rPr>
                <a:t>16</a:t>
              </a:r>
              <a:r>
                <a:rPr lang="cs-CZ" sz="4000" b="1">
                  <a:latin typeface="Consolas" panose="020B0609020204030204" pitchFamily="49" charset="0"/>
                  <a:cs typeface="Consolas" panose="020B0609020204030204" pitchFamily="49" charset="0"/>
                </a:rPr>
                <a:t>=  A    9    4    1</a:t>
              </a:r>
            </a:p>
            <a:p>
              <a:pPr marL="444500" indent="-444500">
                <a:buClr>
                  <a:schemeClr val="folHlink"/>
                </a:buClr>
                <a:buFont typeface="Wingdings" pitchFamily="2" charset="2"/>
                <a:buNone/>
                <a:defRPr/>
              </a:pPr>
              <a:r>
                <a:rPr lang="cs-CZ" sz="4000" b="1" u="sng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Z=2</a:t>
              </a:r>
              <a:endParaRPr lang="cs-CZ" sz="40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444500" indent="-444500">
                <a:buClr>
                  <a:schemeClr val="folHlink"/>
                </a:buClr>
                <a:buFont typeface="Wingdings" pitchFamily="2" charset="2"/>
                <a:buNone/>
                <a:defRPr/>
              </a:pPr>
              <a:r>
                <a:rPr lang="cs-CZ" sz="4000" b="1">
                  <a:latin typeface="Consolas" panose="020B0609020204030204" pitchFamily="49" charset="0"/>
                  <a:cs typeface="Consolas" panose="020B0609020204030204" pitchFamily="49" charset="0"/>
                </a:rPr>
                <a:t>F</a:t>
              </a:r>
              <a:r>
                <a:rPr lang="cs-CZ" sz="4000" b="1" baseline="-25000">
                  <a:latin typeface="Consolas" panose="020B0609020204030204" pitchFamily="49" charset="0"/>
                  <a:cs typeface="Consolas" panose="020B0609020204030204" pitchFamily="49" charset="0"/>
                </a:rPr>
                <a:t>2 </a:t>
              </a:r>
              <a:r>
                <a:rPr lang="cs-CZ" sz="4000" b="1">
                  <a:latin typeface="Consolas" panose="020B0609020204030204" pitchFamily="49" charset="0"/>
                  <a:cs typeface="Consolas" panose="020B0609020204030204" pitchFamily="49" charset="0"/>
                </a:rPr>
                <a:t>=1010 1001 0100 0001</a:t>
              </a:r>
            </a:p>
          </p:txBody>
        </p:sp>
        <p:sp>
          <p:nvSpPr>
            <p:cNvPr id="23562" name="Line 11"/>
            <p:cNvSpPr>
              <a:spLocks noChangeShapeType="1"/>
            </p:cNvSpPr>
            <p:nvPr/>
          </p:nvSpPr>
          <p:spPr bwMode="auto">
            <a:xfrm flipH="1">
              <a:off x="1338" y="2544"/>
              <a:ext cx="144" cy="528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triangle" w="med" len="med"/>
            </a:ln>
          </p:spPr>
          <p:txBody>
            <a:bodyPr>
              <a:spAutoFit/>
            </a:bodyPr>
            <a:lstStyle/>
            <a:p>
              <a:endParaRPr lang="cs-CZ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563" name="Line 12"/>
            <p:cNvSpPr>
              <a:spLocks noChangeShapeType="1"/>
            </p:cNvSpPr>
            <p:nvPr/>
          </p:nvSpPr>
          <p:spPr bwMode="auto">
            <a:xfrm flipH="1">
              <a:off x="2199" y="2544"/>
              <a:ext cx="144" cy="528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triangle" w="med" len="med"/>
            </a:ln>
          </p:spPr>
          <p:txBody>
            <a:bodyPr>
              <a:spAutoFit/>
            </a:bodyPr>
            <a:lstStyle/>
            <a:p>
              <a:endParaRPr lang="cs-CZ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564" name="Line 13"/>
            <p:cNvSpPr>
              <a:spLocks noChangeShapeType="1"/>
            </p:cNvSpPr>
            <p:nvPr/>
          </p:nvSpPr>
          <p:spPr bwMode="auto">
            <a:xfrm flipH="1">
              <a:off x="3107" y="2544"/>
              <a:ext cx="144" cy="528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triangle" w="med" len="med"/>
            </a:ln>
          </p:spPr>
          <p:txBody>
            <a:bodyPr>
              <a:spAutoFit/>
            </a:bodyPr>
            <a:lstStyle/>
            <a:p>
              <a:endParaRPr lang="cs-CZ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565" name="Line 14"/>
            <p:cNvSpPr>
              <a:spLocks noChangeShapeType="1"/>
            </p:cNvSpPr>
            <p:nvPr/>
          </p:nvSpPr>
          <p:spPr bwMode="auto">
            <a:xfrm flipH="1">
              <a:off x="3968" y="2544"/>
              <a:ext cx="144" cy="528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triangle" w="med" len="med"/>
            </a:ln>
          </p:spPr>
          <p:txBody>
            <a:bodyPr>
              <a:spAutoFit/>
            </a:bodyPr>
            <a:lstStyle/>
            <a:p>
              <a:endParaRPr lang="cs-CZ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7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8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9" name="Tlačítko akce: Vlastní 18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20" name="Tlačítko akce: Vlastní 19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21" name="Tlačítko akce: Vlastní 20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2" grpId="0"/>
      <p:bldP spid="17" grpId="0" animBg="1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6" name="Text Box 8"/>
          <p:cNvSpPr txBox="1">
            <a:spLocks noChangeArrowheads="1"/>
          </p:cNvSpPr>
          <p:nvPr/>
        </p:nvSpPr>
        <p:spPr bwMode="auto">
          <a:xfrm>
            <a:off x="358775" y="1080000"/>
            <a:ext cx="8785225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Binární číslo 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převedeme na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hexadecimální 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tak, že číslo si rozdělíme do skupin po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čtyřech 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a tyto napíšeme v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hexadecimálním 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kódu (čtyři místa). 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720000" y="3060000"/>
            <a:ext cx="7848600" cy="2554288"/>
            <a:chOff x="408" y="1824"/>
            <a:chExt cx="4944" cy="1609"/>
          </a:xfrm>
        </p:grpSpPr>
        <p:sp>
          <p:nvSpPr>
            <p:cNvPr id="150537" name="Text Box 9"/>
            <p:cNvSpPr txBox="1">
              <a:spLocks noChangeArrowheads="1"/>
            </p:cNvSpPr>
            <p:nvPr/>
          </p:nvSpPr>
          <p:spPr bwMode="auto">
            <a:xfrm>
              <a:off x="408" y="1824"/>
              <a:ext cx="4944" cy="1609"/>
            </a:xfrm>
            <a:prstGeom prst="rect">
              <a:avLst/>
            </a:prstGeom>
            <a:noFill/>
            <a:ln w="63500">
              <a:solidFill>
                <a:srgbClr val="00CC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444500" indent="-444500">
                <a:buClr>
                  <a:schemeClr val="folHlink"/>
                </a:buClr>
                <a:buFont typeface="Wingdings" pitchFamily="2" charset="2"/>
                <a:buNone/>
                <a:defRPr/>
              </a:pPr>
              <a:r>
                <a:rPr lang="cs-CZ" sz="4000" b="1" u="sng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Z=2</a:t>
              </a:r>
            </a:p>
            <a:p>
              <a:pPr marL="444500" indent="-444500">
                <a:buClr>
                  <a:schemeClr val="folHlink"/>
                </a:buClr>
                <a:buFont typeface="Wingdings" pitchFamily="2" charset="2"/>
                <a:buNone/>
                <a:defRPr/>
              </a:pPr>
              <a:r>
                <a:rPr lang="cs-CZ" sz="4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F</a:t>
              </a:r>
              <a:r>
                <a:rPr lang="cs-CZ" sz="4000" b="1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cs-CZ" sz="4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=1010 1001 0100 0001</a:t>
              </a:r>
            </a:p>
            <a:p>
              <a:pPr marL="444500" indent="-444500">
                <a:buClr>
                  <a:schemeClr val="folHlink"/>
                </a:buClr>
                <a:buFont typeface="Wingdings" pitchFamily="2" charset="2"/>
                <a:buNone/>
                <a:defRPr/>
              </a:pPr>
              <a:r>
                <a:rPr lang="cs-CZ" sz="4000" b="1" u="sng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Z=16</a:t>
              </a:r>
              <a:endParaRPr lang="cs-CZ" sz="4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444500" indent="-444500">
                <a:buClr>
                  <a:schemeClr val="folHlink"/>
                </a:buClr>
                <a:buFont typeface="Wingdings" pitchFamily="2" charset="2"/>
                <a:buNone/>
                <a:defRPr/>
              </a:pPr>
              <a:r>
                <a:rPr lang="cs-CZ" sz="4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F</a:t>
              </a:r>
              <a:r>
                <a:rPr lang="cs-CZ" sz="4000" b="1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r>
                <a:rPr lang="cs-CZ" sz="4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=   A    9    4    1</a:t>
              </a:r>
            </a:p>
          </p:txBody>
        </p:sp>
        <p:sp>
          <p:nvSpPr>
            <p:cNvPr id="24587" name="Line 17"/>
            <p:cNvSpPr>
              <a:spLocks noChangeShapeType="1"/>
            </p:cNvSpPr>
            <p:nvPr/>
          </p:nvSpPr>
          <p:spPr bwMode="auto">
            <a:xfrm>
              <a:off x="1551" y="2640"/>
              <a:ext cx="0" cy="384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triangle" w="med" len="med"/>
            </a:ln>
          </p:spPr>
          <p:txBody>
            <a:bodyPr>
              <a:spAutoFit/>
            </a:bodyPr>
            <a:lstStyle/>
            <a:p>
              <a:endParaRPr lang="cs-CZ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588" name="Line 18"/>
            <p:cNvSpPr>
              <a:spLocks noChangeShapeType="1"/>
            </p:cNvSpPr>
            <p:nvPr/>
          </p:nvSpPr>
          <p:spPr bwMode="auto">
            <a:xfrm>
              <a:off x="2426" y="2640"/>
              <a:ext cx="0" cy="384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triangle" w="med" len="med"/>
            </a:ln>
          </p:spPr>
          <p:txBody>
            <a:bodyPr>
              <a:spAutoFit/>
            </a:bodyPr>
            <a:lstStyle/>
            <a:p>
              <a:endParaRPr lang="cs-CZ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589" name="Line 19"/>
            <p:cNvSpPr>
              <a:spLocks noChangeShapeType="1"/>
            </p:cNvSpPr>
            <p:nvPr/>
          </p:nvSpPr>
          <p:spPr bwMode="auto">
            <a:xfrm>
              <a:off x="3333" y="2640"/>
              <a:ext cx="0" cy="384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triangle" w="med" len="med"/>
            </a:ln>
          </p:spPr>
          <p:txBody>
            <a:bodyPr>
              <a:spAutoFit/>
            </a:bodyPr>
            <a:lstStyle/>
            <a:p>
              <a:endParaRPr lang="cs-CZ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590" name="Line 20"/>
            <p:cNvSpPr>
              <a:spLocks noChangeShapeType="1"/>
            </p:cNvSpPr>
            <p:nvPr/>
          </p:nvSpPr>
          <p:spPr bwMode="auto">
            <a:xfrm>
              <a:off x="4195" y="2640"/>
              <a:ext cx="0" cy="384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triangle" w="med" len="med"/>
            </a:ln>
          </p:spPr>
          <p:txBody>
            <a:bodyPr>
              <a:spAutoFit/>
            </a:bodyPr>
            <a:lstStyle/>
            <a:p>
              <a:endParaRPr lang="cs-CZ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Převody mezi obecnými soustavami</a:t>
            </a:r>
          </a:p>
        </p:txBody>
      </p:sp>
      <p:sp>
        <p:nvSpPr>
          <p:cNvPr id="21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2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23" name="Tlačítko akce: Vlastní 22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24" name="Tlačítko akce: Vlastní 23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25" name="Tlačítko akce: Vlastní 24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6" grpId="0"/>
      <p:bldP spid="21" grpId="0" animBg="1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6" y="288000"/>
            <a:ext cx="8677274" cy="720000"/>
          </a:xfrm>
        </p:spPr>
        <p:txBody>
          <a:bodyPr/>
          <a:lstStyle/>
          <a:p>
            <a:pPr>
              <a:defRPr/>
            </a:pPr>
            <a:r>
              <a:rPr lang="cs-CZ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Převod desetinných čísel do dvojkové soustavy</a:t>
            </a:r>
          </a:p>
        </p:txBody>
      </p:sp>
      <p:sp>
        <p:nvSpPr>
          <p:cNvPr id="151565" name="Freeform 13"/>
          <p:cNvSpPr>
            <a:spLocks/>
          </p:cNvSpPr>
          <p:nvPr/>
        </p:nvSpPr>
        <p:spPr bwMode="auto">
          <a:xfrm>
            <a:off x="4284663" y="1844824"/>
            <a:ext cx="1976437" cy="1574800"/>
          </a:xfrm>
          <a:custGeom>
            <a:avLst/>
            <a:gdLst>
              <a:gd name="T0" fmla="*/ 912 w 1208"/>
              <a:gd name="T1" fmla="*/ 0 h 1104"/>
              <a:gd name="T2" fmla="*/ 1056 w 1208"/>
              <a:gd name="T3" fmla="*/ 816 h 1104"/>
              <a:gd name="T4" fmla="*/ 0 w 1208"/>
              <a:gd name="T5" fmla="*/ 1104 h 1104"/>
              <a:gd name="T6" fmla="*/ 0 60000 65536"/>
              <a:gd name="T7" fmla="*/ 0 60000 65536"/>
              <a:gd name="T8" fmla="*/ 0 60000 65536"/>
              <a:gd name="T9" fmla="*/ 0 w 1208"/>
              <a:gd name="T10" fmla="*/ 0 h 1104"/>
              <a:gd name="T11" fmla="*/ 1208 w 120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8" h="1104">
                <a:moveTo>
                  <a:pt x="912" y="0"/>
                </a:moveTo>
                <a:cubicBezTo>
                  <a:pt x="1060" y="316"/>
                  <a:pt x="1208" y="632"/>
                  <a:pt x="1056" y="816"/>
                </a:cubicBezTo>
                <a:cubicBezTo>
                  <a:pt x="904" y="1000"/>
                  <a:pt x="168" y="1064"/>
                  <a:pt x="0" y="1104"/>
                </a:cubicBezTo>
              </a:path>
            </a:pathLst>
          </a:custGeom>
          <a:noFill/>
          <a:ln w="50800">
            <a:solidFill>
              <a:srgbClr val="000099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cs-CZ"/>
          </a:p>
        </p:txBody>
      </p:sp>
      <p:sp>
        <p:nvSpPr>
          <p:cNvPr id="151564" name="Text Box 12"/>
          <p:cNvSpPr txBox="1">
            <a:spLocks noChangeArrowheads="1"/>
          </p:cNvSpPr>
          <p:nvPr/>
        </p:nvSpPr>
        <p:spPr bwMode="auto">
          <a:xfrm>
            <a:off x="540000" y="1080000"/>
            <a:ext cx="5791200" cy="3352800"/>
          </a:xfrm>
          <a:prstGeom prst="rect">
            <a:avLst/>
          </a:prstGeom>
          <a:noFill/>
          <a:ln w="63500">
            <a:solidFill>
              <a:srgbClr val="00CC99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32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3200" b="1" u="sng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32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3200" b="1" u="sng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3200" b="1" u="sng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0,625</a:t>
            </a:r>
            <a:endParaRPr lang="en-US" sz="3200" b="1" u="sng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3200" b="1">
                <a:latin typeface="Consolas" panose="020B0609020204030204" pitchFamily="49" charset="0"/>
                <a:cs typeface="Consolas" panose="020B0609020204030204" pitchFamily="49" charset="0"/>
              </a:rPr>
              <a:t>   0,625.2</a:t>
            </a:r>
            <a:r>
              <a:rPr lang="en-US" sz="3200" b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3200" b="1" u="sng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cs-CZ" sz="3200" b="1">
                <a:latin typeface="Consolas" panose="020B0609020204030204" pitchFamily="49" charset="0"/>
                <a:cs typeface="Consolas" panose="020B0609020204030204" pitchFamily="49" charset="0"/>
              </a:rPr>
              <a:t>,25</a:t>
            </a:r>
            <a:r>
              <a:rPr lang="en-US" sz="3200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cs-CZ" sz="3200" b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3200" b="1" baseline="-2500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cs-CZ" sz="3200" b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3200" b="1" u="sng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3200" b="1">
                <a:latin typeface="Consolas" panose="020B0609020204030204" pitchFamily="49" charset="0"/>
                <a:cs typeface="Consolas" panose="020B0609020204030204" pitchFamily="49" charset="0"/>
              </a:rPr>
              <a:t>(1,25-1).2</a:t>
            </a:r>
            <a:r>
              <a:rPr lang="en-US" sz="3200" b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3200" b="1" u="sng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cs-CZ" sz="3200" b="1">
                <a:latin typeface="Consolas" panose="020B0609020204030204" pitchFamily="49" charset="0"/>
                <a:cs typeface="Consolas" panose="020B0609020204030204" pitchFamily="49" charset="0"/>
              </a:rPr>
              <a:t>,5</a:t>
            </a:r>
            <a:r>
              <a:rPr lang="en-US" sz="3200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cs-CZ" sz="3200" b="1">
                <a:latin typeface="Consolas" panose="020B0609020204030204" pitchFamily="49" charset="0"/>
                <a:cs typeface="Consolas" panose="020B0609020204030204" pitchFamily="49" charset="0"/>
              </a:rPr>
              <a:t> a</a:t>
            </a:r>
            <a:r>
              <a:rPr lang="cs-CZ" sz="3200" b="1" baseline="-25000">
                <a:latin typeface="Consolas" panose="020B0609020204030204" pitchFamily="49" charset="0"/>
                <a:cs typeface="Consolas" panose="020B0609020204030204" pitchFamily="49" charset="0"/>
              </a:rPr>
              <a:t>-2</a:t>
            </a:r>
            <a:r>
              <a:rPr lang="cs-CZ" sz="3200" b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3200" b="1" u="sng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3200" b="1">
                <a:latin typeface="Consolas" panose="020B0609020204030204" pitchFamily="49" charset="0"/>
                <a:cs typeface="Consolas" panose="020B0609020204030204" pitchFamily="49" charset="0"/>
              </a:rPr>
              <a:t>     0,5.2</a:t>
            </a:r>
            <a:r>
              <a:rPr lang="en-US" sz="3200" b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3200" b="1" u="sng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cs-CZ" sz="3200" b="1">
                <a:latin typeface="Consolas" panose="020B0609020204030204" pitchFamily="49" charset="0"/>
                <a:cs typeface="Consolas" panose="020B0609020204030204" pitchFamily="49" charset="0"/>
              </a:rPr>
              <a:t>,0</a:t>
            </a:r>
            <a:r>
              <a:rPr lang="en-US" sz="3200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cs-CZ" sz="3200" b="1">
                <a:latin typeface="Consolas" panose="020B0609020204030204" pitchFamily="49" charset="0"/>
                <a:cs typeface="Consolas" panose="020B0609020204030204" pitchFamily="49" charset="0"/>
              </a:rPr>
              <a:t> a</a:t>
            </a:r>
            <a:r>
              <a:rPr lang="cs-CZ" sz="3200" b="1" baseline="-25000">
                <a:latin typeface="Consolas" panose="020B0609020204030204" pitchFamily="49" charset="0"/>
                <a:cs typeface="Consolas" panose="020B0609020204030204" pitchFamily="49" charset="0"/>
              </a:rPr>
              <a:t>-3</a:t>
            </a:r>
            <a:r>
              <a:rPr lang="cs-CZ" sz="3200" b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3200" b="1" u="sng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cs-CZ" sz="32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endParaRPr lang="cs-CZ" sz="3200" b="1">
              <a:effectLst>
                <a:outerShdw blurRad="38100" dist="38100" dir="2700000" algn="tl">
                  <a:srgbClr val="C0C0C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3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cs-CZ" sz="3200" b="1" u="sng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cs-CZ" sz="32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cs-CZ" sz="3200" b="1" u="sng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=0,101</a:t>
            </a:r>
            <a:endParaRPr lang="en-US" sz="3200" b="1" u="sng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1574" name="Line 22"/>
          <p:cNvSpPr>
            <a:spLocks noChangeShapeType="1"/>
          </p:cNvSpPr>
          <p:nvPr/>
        </p:nvSpPr>
        <p:spPr bwMode="auto">
          <a:xfrm>
            <a:off x="4211638" y="3564087"/>
            <a:ext cx="647700" cy="0"/>
          </a:xfrm>
          <a:prstGeom prst="line">
            <a:avLst/>
          </a:prstGeom>
          <a:noFill/>
          <a:ln w="5080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/>
          <a:lstStyle/>
          <a:p>
            <a:endParaRPr lang="cs-CZ"/>
          </a:p>
        </p:txBody>
      </p:sp>
      <p:sp>
        <p:nvSpPr>
          <p:cNvPr id="19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0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21" name="Tlačítko akce: Vlastní 20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22" name="Tlačítko akce: Vlastní 21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23" name="Tlačítko akce: Vlastní 22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5" grpId="0" animBg="1"/>
      <p:bldP spid="151564" grpId="0" animBg="1"/>
      <p:bldP spid="151574" grpId="0" animBg="1"/>
      <p:bldP spid="19" grpId="0" animBg="1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360000" y="1080000"/>
            <a:ext cx="87840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04000" indent="-504000"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cs-CZ" sz="2400" dirty="0">
                <a:solidFill>
                  <a:srgbClr val="000000"/>
                </a:solidFill>
                <a:latin typeface="Verdana" pitchFamily="34" charset="0"/>
              </a:rPr>
              <a:t>Rozepište číslo </a:t>
            </a:r>
            <a:r>
              <a:rPr lang="cs-CZ" sz="2400" b="1" dirty="0">
                <a:solidFill>
                  <a:srgbClr val="000000"/>
                </a:solidFill>
                <a:latin typeface="Verdana" pitchFamily="34" charset="0"/>
              </a:rPr>
              <a:t>9302</a:t>
            </a:r>
            <a:r>
              <a:rPr lang="cs-CZ" sz="2400" dirty="0">
                <a:solidFill>
                  <a:srgbClr val="000000"/>
                </a:solidFill>
                <a:latin typeface="Verdana" pitchFamily="34" charset="0"/>
              </a:rPr>
              <a:t> v </a:t>
            </a:r>
            <a:r>
              <a:rPr lang="cs-CZ" sz="2400" b="1" dirty="0">
                <a:solidFill>
                  <a:srgbClr val="000000"/>
                </a:solidFill>
                <a:latin typeface="Verdana" pitchFamily="34" charset="0"/>
              </a:rPr>
              <a:t>desítkové soustavě</a:t>
            </a:r>
          </a:p>
        </p:txBody>
      </p:sp>
      <p:sp>
        <p:nvSpPr>
          <p:cNvPr id="133132" name="Text Box 12"/>
          <p:cNvSpPr txBox="1">
            <a:spLocks noChangeArrowheads="1"/>
          </p:cNvSpPr>
          <p:nvPr/>
        </p:nvSpPr>
        <p:spPr bwMode="auto">
          <a:xfrm>
            <a:off x="360000" y="2700000"/>
            <a:ext cx="87840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cs-CZ" sz="2400" dirty="0">
                <a:solidFill>
                  <a:srgbClr val="000000"/>
                </a:solidFill>
                <a:latin typeface="Verdana" pitchFamily="34" charset="0"/>
              </a:rPr>
              <a:t>Rozepište číslo </a:t>
            </a:r>
            <a:r>
              <a:rPr lang="cs-CZ" sz="2400" b="1" dirty="0">
                <a:solidFill>
                  <a:srgbClr val="000000"/>
                </a:solidFill>
                <a:latin typeface="Verdana" pitchFamily="34" charset="0"/>
              </a:rPr>
              <a:t>711</a:t>
            </a:r>
            <a:r>
              <a:rPr lang="cs-CZ" sz="2400" dirty="0">
                <a:solidFill>
                  <a:srgbClr val="000000"/>
                </a:solidFill>
                <a:latin typeface="Verdana" pitchFamily="34" charset="0"/>
              </a:rPr>
              <a:t> v </a:t>
            </a:r>
            <a:r>
              <a:rPr lang="cs-CZ" sz="2400" b="1" dirty="0">
                <a:solidFill>
                  <a:srgbClr val="000000"/>
                </a:solidFill>
                <a:latin typeface="Verdana" pitchFamily="34" charset="0"/>
              </a:rPr>
              <a:t>šestnáckové soustavě</a:t>
            </a:r>
          </a:p>
        </p:txBody>
      </p:sp>
      <p:sp>
        <p:nvSpPr>
          <p:cNvPr id="133134" name="Text Box 14"/>
          <p:cNvSpPr txBox="1">
            <a:spLocks noChangeArrowheads="1"/>
          </p:cNvSpPr>
          <p:nvPr/>
        </p:nvSpPr>
        <p:spPr bwMode="auto">
          <a:xfrm>
            <a:off x="360000" y="4500000"/>
            <a:ext cx="87840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cs-CZ" sz="2400" dirty="0">
                <a:solidFill>
                  <a:srgbClr val="000000"/>
                </a:solidFill>
                <a:latin typeface="Verdana" pitchFamily="34" charset="0"/>
              </a:rPr>
              <a:t>Rozepište číslo </a:t>
            </a:r>
            <a:r>
              <a:rPr lang="cs-CZ" sz="2400" b="1" dirty="0">
                <a:solidFill>
                  <a:srgbClr val="000000"/>
                </a:solidFill>
                <a:latin typeface="Verdana" pitchFamily="34" charset="0"/>
              </a:rPr>
              <a:t>1011010101</a:t>
            </a:r>
            <a:r>
              <a:rPr lang="cs-CZ" sz="2400" dirty="0">
                <a:solidFill>
                  <a:srgbClr val="000000"/>
                </a:solidFill>
                <a:latin typeface="Verdana" pitchFamily="34" charset="0"/>
              </a:rPr>
              <a:t> ve </a:t>
            </a:r>
            <a:r>
              <a:rPr lang="cs-CZ" sz="2400" b="1" dirty="0">
                <a:solidFill>
                  <a:srgbClr val="000000"/>
                </a:solidFill>
                <a:latin typeface="Verdana" pitchFamily="34" charset="0"/>
              </a:rPr>
              <a:t>dvojkové soustavě</a:t>
            </a:r>
          </a:p>
        </p:txBody>
      </p:sp>
      <p:sp>
        <p:nvSpPr>
          <p:cNvPr id="133135" name="Text Box 15"/>
          <p:cNvSpPr txBox="1">
            <a:spLocks noChangeArrowheads="1"/>
          </p:cNvSpPr>
          <p:nvPr/>
        </p:nvSpPr>
        <p:spPr bwMode="auto">
          <a:xfrm>
            <a:off x="360000" y="1800000"/>
            <a:ext cx="8460000" cy="646331"/>
          </a:xfrm>
          <a:prstGeom prst="rect">
            <a:avLst/>
          </a:prstGeom>
          <a:noFill/>
          <a:ln w="63500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3600" b="1" dirty="0">
                <a:solidFill>
                  <a:schemeClr val="accent2"/>
                </a:solidFill>
                <a:latin typeface="Courier New" pitchFamily="49" charset="0"/>
              </a:rPr>
              <a:t>9302</a:t>
            </a:r>
            <a:r>
              <a:rPr lang="cs-CZ" sz="3600" b="1" baseline="-25000" dirty="0">
                <a:solidFill>
                  <a:schemeClr val="accent2"/>
                </a:solidFill>
                <a:latin typeface="Courier New" pitchFamily="49" charset="0"/>
              </a:rPr>
              <a:t>10</a:t>
            </a:r>
            <a:r>
              <a:rPr lang="cs-CZ" sz="3600" b="1" dirty="0">
                <a:latin typeface="Courier New" pitchFamily="49" charset="0"/>
              </a:rPr>
              <a:t>=9.10</a:t>
            </a:r>
            <a:r>
              <a:rPr lang="cs-CZ" sz="3600" b="1" baseline="30000" dirty="0">
                <a:latin typeface="Courier New" pitchFamily="49" charset="0"/>
              </a:rPr>
              <a:t>3</a:t>
            </a:r>
            <a:r>
              <a:rPr lang="cs-CZ" sz="3600" b="1" dirty="0">
                <a:latin typeface="Courier New" pitchFamily="49" charset="0"/>
              </a:rPr>
              <a:t>+3.10</a:t>
            </a:r>
            <a:r>
              <a:rPr lang="cs-CZ" sz="3600" b="1" baseline="30000" dirty="0">
                <a:latin typeface="Courier New" pitchFamily="49" charset="0"/>
              </a:rPr>
              <a:t>2</a:t>
            </a:r>
            <a:r>
              <a:rPr lang="cs-CZ" sz="3600" b="1" dirty="0">
                <a:latin typeface="Courier New" pitchFamily="49" charset="0"/>
              </a:rPr>
              <a:t>+0.10</a:t>
            </a:r>
            <a:r>
              <a:rPr lang="cs-CZ" sz="3600" b="1" baseline="30000" dirty="0">
                <a:latin typeface="Courier New" pitchFamily="49" charset="0"/>
              </a:rPr>
              <a:t>1</a:t>
            </a:r>
            <a:r>
              <a:rPr lang="cs-CZ" sz="3600" b="1" dirty="0">
                <a:latin typeface="Courier New" pitchFamily="49" charset="0"/>
              </a:rPr>
              <a:t>+2.10</a:t>
            </a:r>
            <a:r>
              <a:rPr lang="cs-CZ" sz="3600" b="1" baseline="30000" dirty="0">
                <a:latin typeface="Courier New" pitchFamily="49" charset="0"/>
              </a:rPr>
              <a:t>0</a:t>
            </a:r>
          </a:p>
        </p:txBody>
      </p:sp>
      <p:sp>
        <p:nvSpPr>
          <p:cNvPr id="133136" name="Text Box 16"/>
          <p:cNvSpPr txBox="1">
            <a:spLocks noChangeArrowheads="1"/>
          </p:cNvSpPr>
          <p:nvPr/>
        </p:nvSpPr>
        <p:spPr bwMode="auto">
          <a:xfrm>
            <a:off x="360000" y="3420000"/>
            <a:ext cx="6804288" cy="646331"/>
          </a:xfrm>
          <a:prstGeom prst="rect">
            <a:avLst/>
          </a:prstGeom>
          <a:noFill/>
          <a:ln w="63500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3600" b="1" dirty="0">
                <a:solidFill>
                  <a:schemeClr val="accent2"/>
                </a:solidFill>
                <a:latin typeface="Courier New" pitchFamily="49" charset="0"/>
              </a:rPr>
              <a:t>711</a:t>
            </a:r>
            <a:r>
              <a:rPr lang="cs-CZ" sz="3600" b="1" baseline="-25000" dirty="0">
                <a:solidFill>
                  <a:schemeClr val="accent2"/>
                </a:solidFill>
                <a:latin typeface="Courier New" pitchFamily="49" charset="0"/>
              </a:rPr>
              <a:t>16</a:t>
            </a:r>
            <a:r>
              <a:rPr lang="cs-CZ" sz="3600" b="1" dirty="0">
                <a:latin typeface="Courier New" pitchFamily="49" charset="0"/>
              </a:rPr>
              <a:t>=7.16</a:t>
            </a:r>
            <a:r>
              <a:rPr lang="cs-CZ" sz="3600" b="1" baseline="30000" dirty="0">
                <a:latin typeface="Courier New" pitchFamily="49" charset="0"/>
              </a:rPr>
              <a:t>2</a:t>
            </a:r>
            <a:r>
              <a:rPr lang="cs-CZ" sz="3600" b="1" dirty="0">
                <a:latin typeface="Courier New" pitchFamily="49" charset="0"/>
              </a:rPr>
              <a:t>+1.16</a:t>
            </a:r>
            <a:r>
              <a:rPr lang="cs-CZ" sz="3600" b="1" baseline="30000" dirty="0">
                <a:latin typeface="Courier New" pitchFamily="49" charset="0"/>
              </a:rPr>
              <a:t>1</a:t>
            </a:r>
            <a:r>
              <a:rPr lang="cs-CZ" sz="3600" b="1" dirty="0">
                <a:latin typeface="Courier New" pitchFamily="49" charset="0"/>
              </a:rPr>
              <a:t>+1.16</a:t>
            </a:r>
            <a:r>
              <a:rPr lang="cs-CZ" sz="3600" b="1" baseline="30000" dirty="0">
                <a:latin typeface="Courier New" pitchFamily="49" charset="0"/>
              </a:rPr>
              <a:t>0</a:t>
            </a:r>
          </a:p>
        </p:txBody>
      </p:sp>
      <p:sp>
        <p:nvSpPr>
          <p:cNvPr id="8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9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TextovéPole 12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648000" y="288000"/>
            <a:ext cx="8119784" cy="720000"/>
          </a:xfrm>
        </p:spPr>
        <p:txBody>
          <a:bodyPr/>
          <a:lstStyle/>
          <a:p>
            <a:pPr eaLnBrk="1" hangingPunct="1"/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</a:t>
            </a:r>
            <a:endParaRPr lang="cs-CZ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059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2" grpId="0"/>
      <p:bldP spid="133134" grpId="0"/>
      <p:bldP spid="133135" grpId="0" animBg="1"/>
      <p:bldP spid="133136" grpId="0" animBg="1"/>
      <p:bldP spid="8" grpId="0" animBg="1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9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TextovéPole 12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648000" y="288000"/>
            <a:ext cx="8119784" cy="720000"/>
          </a:xfrm>
        </p:spPr>
        <p:txBody>
          <a:bodyPr/>
          <a:lstStyle/>
          <a:p>
            <a:pPr eaLnBrk="1" hangingPunct="1"/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</a:t>
            </a:r>
            <a:endParaRPr lang="cs-CZ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60000" y="1080000"/>
            <a:ext cx="87840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04000">
              <a:buClr>
                <a:srgbClr val="C00000"/>
              </a:buClr>
              <a:defRPr/>
            </a:pPr>
            <a:r>
              <a:rPr lang="cs-CZ" sz="2400" dirty="0">
                <a:solidFill>
                  <a:srgbClr val="000000"/>
                </a:solidFill>
                <a:latin typeface="Verdana" pitchFamily="34" charset="0"/>
              </a:rPr>
              <a:t>Převeďte </a:t>
            </a:r>
            <a:r>
              <a:rPr lang="cs-CZ" sz="2400" b="1" dirty="0">
                <a:solidFill>
                  <a:srgbClr val="000000"/>
                </a:solidFill>
                <a:latin typeface="Verdana" pitchFamily="34" charset="0"/>
              </a:rPr>
              <a:t>binární</a:t>
            </a:r>
            <a:r>
              <a:rPr lang="cs-CZ" sz="2400" dirty="0">
                <a:solidFill>
                  <a:srgbClr val="000000"/>
                </a:solidFill>
                <a:latin typeface="Verdana" pitchFamily="34" charset="0"/>
              </a:rPr>
              <a:t> číslo </a:t>
            </a:r>
            <a:r>
              <a:rPr lang="cs-CZ" sz="2400" b="1" dirty="0">
                <a:solidFill>
                  <a:srgbClr val="000000"/>
                </a:solidFill>
                <a:latin typeface="Verdana" pitchFamily="34" charset="0"/>
              </a:rPr>
              <a:t>1011 0100 </a:t>
            </a:r>
            <a:r>
              <a:rPr lang="cs-CZ" sz="2400" dirty="0">
                <a:solidFill>
                  <a:srgbClr val="000000"/>
                </a:solidFill>
                <a:latin typeface="Verdana" pitchFamily="34" charset="0"/>
              </a:rPr>
              <a:t>na </a:t>
            </a:r>
            <a:r>
              <a:rPr lang="cs-CZ" sz="2400" b="1" dirty="0">
                <a:solidFill>
                  <a:srgbClr val="000000"/>
                </a:solidFill>
                <a:latin typeface="Verdana" pitchFamily="34" charset="0"/>
              </a:rPr>
              <a:t>dekadické</a:t>
            </a:r>
          </a:p>
        </p:txBody>
      </p:sp>
      <p:sp>
        <p:nvSpPr>
          <p:cNvPr id="16" name="TextovéPole 15"/>
          <p:cNvSpPr txBox="1"/>
          <p:nvPr/>
        </p:nvSpPr>
        <p:spPr bwMode="auto">
          <a:xfrm>
            <a:off x="360000" y="1172332"/>
            <a:ext cx="269626" cy="27699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cs-CZ" sz="1200" dirty="0">
                <a:solidFill>
                  <a:schemeClr val="bg1"/>
                </a:solidFill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7" name="TextovéPole 16"/>
          <p:cNvSpPr txBox="1"/>
          <p:nvPr/>
        </p:nvSpPr>
        <p:spPr bwMode="auto">
          <a:xfrm>
            <a:off x="360000" y="1916832"/>
            <a:ext cx="670376" cy="27699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cs-CZ" sz="1200" dirty="0">
                <a:solidFill>
                  <a:schemeClr val="bg1"/>
                </a:solidFill>
                <a:latin typeface="Arial"/>
              </a:rPr>
              <a:t>Řešení</a:t>
            </a:r>
            <a:endParaRPr lang="cs-CZ" sz="1200" dirty="0">
              <a:solidFill>
                <a:schemeClr val="bg1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880000"/>
            <a:ext cx="7920000" cy="79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133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88000"/>
            <a:ext cx="7772400" cy="720000"/>
          </a:xfrm>
          <a:noFill/>
          <a:ln/>
        </p:spPr>
        <p:txBody>
          <a:bodyPr/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</a:t>
            </a:r>
          </a:p>
        </p:txBody>
      </p:sp>
      <p:sp>
        <p:nvSpPr>
          <p:cNvPr id="7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8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9" name="Tlačítko akce: Vlastní 8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6" name="Obdélník 15">
            <a:hlinkClick r:id="rId3" action="ppaction://hlinksldjump"/>
          </p:cNvPr>
          <p:cNvSpPr/>
          <p:nvPr/>
        </p:nvSpPr>
        <p:spPr>
          <a:xfrm>
            <a:off x="540000" y="1080000"/>
            <a:ext cx="82800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60000" lvl="0" indent="-360000" eaLnBrk="1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cs-CZ" sz="2000" kern="0" dirty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Číselné soustavy</a:t>
            </a:r>
          </a:p>
        </p:txBody>
      </p:sp>
      <p:sp>
        <p:nvSpPr>
          <p:cNvPr id="17" name="Obdélník 16">
            <a:hlinkClick r:id="rId4" action="ppaction://hlinksldjump"/>
          </p:cNvPr>
          <p:cNvSpPr/>
          <p:nvPr/>
        </p:nvSpPr>
        <p:spPr>
          <a:xfrm>
            <a:off x="540000" y="1440000"/>
            <a:ext cx="82800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cs-CZ" sz="2000" kern="0" dirty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Abeceda soustavy</a:t>
            </a:r>
          </a:p>
        </p:txBody>
      </p:sp>
      <p:sp>
        <p:nvSpPr>
          <p:cNvPr id="18" name="Obdélník 17">
            <a:hlinkClick r:id="rId5" action="ppaction://hlinksldjump"/>
          </p:cNvPr>
          <p:cNvSpPr/>
          <p:nvPr/>
        </p:nvSpPr>
        <p:spPr>
          <a:xfrm>
            <a:off x="540000" y="1800000"/>
            <a:ext cx="82800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cs-CZ" sz="2000" kern="0" dirty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Druhy číselných soustav</a:t>
            </a:r>
          </a:p>
        </p:txBody>
      </p:sp>
      <p:sp>
        <p:nvSpPr>
          <p:cNvPr id="19" name="Obdélník 18">
            <a:hlinkClick r:id="rId6" action="ppaction://hlinksldjump"/>
          </p:cNvPr>
          <p:cNvSpPr/>
          <p:nvPr/>
        </p:nvSpPr>
        <p:spPr>
          <a:xfrm>
            <a:off x="540000" y="2520000"/>
            <a:ext cx="82800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540000" lvl="1" indent="-360000" eaLnBrk="1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Arial" pitchFamily="34" charset="0"/>
              <a:buChar char="•"/>
            </a:pPr>
            <a:r>
              <a:rPr lang="cs-CZ" sz="2000" kern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Převod čísla do dekadické soustavy</a:t>
            </a:r>
          </a:p>
        </p:txBody>
      </p:sp>
      <p:sp>
        <p:nvSpPr>
          <p:cNvPr id="20" name="Obdélník 19">
            <a:hlinkClick r:id="rId6" action="ppaction://hlinksldjump"/>
          </p:cNvPr>
          <p:cNvSpPr/>
          <p:nvPr/>
        </p:nvSpPr>
        <p:spPr>
          <a:xfrm>
            <a:off x="540000" y="2880000"/>
            <a:ext cx="82800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540000" lvl="1" indent="-360000" eaLnBrk="1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Arial" pitchFamily="34" charset="0"/>
              <a:buChar char="•"/>
            </a:pPr>
            <a:r>
              <a:rPr lang="cs-CZ" sz="2000" kern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Převod čísla z dekadické soustavy</a:t>
            </a:r>
          </a:p>
        </p:txBody>
      </p:sp>
      <p:sp>
        <p:nvSpPr>
          <p:cNvPr id="11" name="Obdélník 10">
            <a:hlinkClick r:id="rId7" action="ppaction://hlinksldjump"/>
          </p:cNvPr>
          <p:cNvSpPr/>
          <p:nvPr/>
        </p:nvSpPr>
        <p:spPr>
          <a:xfrm>
            <a:off x="540000" y="3240000"/>
            <a:ext cx="82800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540000" lvl="1" indent="-360000" eaLnBrk="1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Arial" pitchFamily="34" charset="0"/>
              <a:buChar char="•"/>
            </a:pPr>
            <a:r>
              <a:rPr lang="cs-CZ" sz="2000" kern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Převody mezi obecnými soustavami</a:t>
            </a:r>
          </a:p>
        </p:txBody>
      </p:sp>
      <p:sp>
        <p:nvSpPr>
          <p:cNvPr id="12" name="Obdélník 11">
            <a:hlinkClick r:id="rId8" action="ppaction://hlinksldjump"/>
          </p:cNvPr>
          <p:cNvSpPr/>
          <p:nvPr/>
        </p:nvSpPr>
        <p:spPr>
          <a:xfrm>
            <a:off x="540000" y="3600000"/>
            <a:ext cx="82800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cs-CZ" sz="2000" kern="0" dirty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Aritmetické operace</a:t>
            </a:r>
          </a:p>
        </p:txBody>
      </p:sp>
      <p:sp>
        <p:nvSpPr>
          <p:cNvPr id="13" name="Obdélník 12">
            <a:hlinkClick r:id="rId9" action="ppaction://hlinksldjump"/>
          </p:cNvPr>
          <p:cNvSpPr/>
          <p:nvPr/>
        </p:nvSpPr>
        <p:spPr>
          <a:xfrm>
            <a:off x="540000" y="2160000"/>
            <a:ext cx="82800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cs-CZ" sz="2000" kern="0" dirty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Převod čísel mezi různými soustavami</a:t>
            </a:r>
          </a:p>
        </p:txBody>
      </p:sp>
      <p:sp>
        <p:nvSpPr>
          <p:cNvPr id="14" name="Obdélník 13">
            <a:hlinkClick r:id="rId10" action="ppaction://hlinksldjump"/>
          </p:cNvPr>
          <p:cNvSpPr/>
          <p:nvPr/>
        </p:nvSpPr>
        <p:spPr>
          <a:xfrm>
            <a:off x="540000" y="4320000"/>
            <a:ext cx="82800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540000" lvl="1" indent="-360000" eaLnBrk="1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Arial" pitchFamily="34" charset="0"/>
              <a:buChar char="•"/>
            </a:pPr>
            <a:r>
              <a:rPr lang="cs-CZ" sz="2000" kern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Odečítání</a:t>
            </a:r>
          </a:p>
        </p:txBody>
      </p:sp>
      <p:sp>
        <p:nvSpPr>
          <p:cNvPr id="15" name="Obdélník 14">
            <a:hlinkClick r:id="rId11" action="ppaction://hlinksldjump"/>
          </p:cNvPr>
          <p:cNvSpPr/>
          <p:nvPr/>
        </p:nvSpPr>
        <p:spPr>
          <a:xfrm>
            <a:off x="540000" y="3960000"/>
            <a:ext cx="82800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540000" lvl="1" indent="-360000" eaLnBrk="1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Arial" pitchFamily="34" charset="0"/>
              <a:buChar char="•"/>
            </a:pPr>
            <a:r>
              <a:rPr lang="cs-CZ" sz="2000" kern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Sčítání</a:t>
            </a:r>
          </a:p>
        </p:txBody>
      </p:sp>
      <p:sp>
        <p:nvSpPr>
          <p:cNvPr id="21" name="Obdélník 20">
            <a:hlinkClick r:id="rId12" action="ppaction://hlinksldjump"/>
          </p:cNvPr>
          <p:cNvSpPr/>
          <p:nvPr/>
        </p:nvSpPr>
        <p:spPr>
          <a:xfrm>
            <a:off x="540000" y="4680000"/>
            <a:ext cx="82800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540000" lvl="1" indent="-360000" eaLnBrk="1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Arial" pitchFamily="34" charset="0"/>
              <a:buChar char="•"/>
            </a:pPr>
            <a:r>
              <a:rPr lang="cs-CZ" sz="2000" kern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Násobení</a:t>
            </a:r>
          </a:p>
        </p:txBody>
      </p:sp>
      <p:sp>
        <p:nvSpPr>
          <p:cNvPr id="22" name="Obdélník 21">
            <a:hlinkClick r:id="rId13" action="ppaction://hlinksldjump"/>
          </p:cNvPr>
          <p:cNvSpPr/>
          <p:nvPr/>
        </p:nvSpPr>
        <p:spPr>
          <a:xfrm>
            <a:off x="540000" y="5040000"/>
            <a:ext cx="82800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540000" lvl="1" indent="-360000" eaLnBrk="1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Arial" pitchFamily="34" charset="0"/>
              <a:buChar char="•"/>
            </a:pPr>
            <a:r>
              <a:rPr lang="cs-CZ" sz="2000" kern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Zobrazení záporných čísel</a:t>
            </a:r>
          </a:p>
        </p:txBody>
      </p:sp>
    </p:spTree>
    <p:extLst>
      <p:ext uri="{BB962C8B-B14F-4D97-AF65-F5344CB8AC3E}">
        <p14:creationId xmlns:p14="http://schemas.microsoft.com/office/powerpoint/2010/main" val="3658444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9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TextovéPole 12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648000" y="288000"/>
            <a:ext cx="8119784" cy="720000"/>
          </a:xfrm>
        </p:spPr>
        <p:txBody>
          <a:bodyPr/>
          <a:lstStyle/>
          <a:p>
            <a:pPr eaLnBrk="1" hangingPunct="1"/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</a:t>
            </a:r>
            <a:endParaRPr lang="cs-CZ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60000" y="1080000"/>
            <a:ext cx="87840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04000">
              <a:buClr>
                <a:srgbClr val="C00000"/>
              </a:buClr>
              <a:defRPr/>
            </a:pPr>
            <a:r>
              <a:rPr lang="cs-CZ" sz="2400" dirty="0">
                <a:solidFill>
                  <a:srgbClr val="000000"/>
                </a:solidFill>
                <a:latin typeface="Verdana" pitchFamily="34" charset="0"/>
              </a:rPr>
              <a:t>Převeďte </a:t>
            </a:r>
            <a:r>
              <a:rPr lang="cs-CZ" sz="2400" b="1" dirty="0">
                <a:solidFill>
                  <a:srgbClr val="000000"/>
                </a:solidFill>
                <a:latin typeface="Verdana" pitchFamily="34" charset="0"/>
              </a:rPr>
              <a:t>dekadické </a:t>
            </a:r>
            <a:r>
              <a:rPr lang="cs-CZ" sz="2400" dirty="0">
                <a:solidFill>
                  <a:srgbClr val="000000"/>
                </a:solidFill>
                <a:latin typeface="Verdana" pitchFamily="34" charset="0"/>
              </a:rPr>
              <a:t>číslo </a:t>
            </a:r>
            <a:r>
              <a:rPr lang="cs-CZ" sz="2400" b="1" dirty="0">
                <a:solidFill>
                  <a:srgbClr val="000000"/>
                </a:solidFill>
                <a:latin typeface="Verdana" pitchFamily="34" charset="0"/>
              </a:rPr>
              <a:t>1029 </a:t>
            </a:r>
            <a:r>
              <a:rPr lang="cs-CZ" sz="2400" dirty="0">
                <a:solidFill>
                  <a:srgbClr val="000000"/>
                </a:solidFill>
                <a:latin typeface="Verdana" pitchFamily="34" charset="0"/>
              </a:rPr>
              <a:t>na </a:t>
            </a:r>
            <a:r>
              <a:rPr lang="cs-CZ" sz="2400" b="1" dirty="0">
                <a:solidFill>
                  <a:srgbClr val="000000"/>
                </a:solidFill>
                <a:latin typeface="Verdana" pitchFamily="34" charset="0"/>
              </a:rPr>
              <a:t>binární</a:t>
            </a:r>
          </a:p>
        </p:txBody>
      </p:sp>
      <p:sp>
        <p:nvSpPr>
          <p:cNvPr id="16" name="TextovéPole 15"/>
          <p:cNvSpPr txBox="1"/>
          <p:nvPr/>
        </p:nvSpPr>
        <p:spPr bwMode="auto">
          <a:xfrm>
            <a:off x="360000" y="1172332"/>
            <a:ext cx="269626" cy="27699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cs-CZ" sz="1200" dirty="0">
                <a:solidFill>
                  <a:schemeClr val="bg1"/>
                </a:solidFill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7" name="TextovéPole 16"/>
          <p:cNvSpPr txBox="1"/>
          <p:nvPr/>
        </p:nvSpPr>
        <p:spPr bwMode="auto">
          <a:xfrm>
            <a:off x="360000" y="1916832"/>
            <a:ext cx="670376" cy="27699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cs-CZ" sz="1200" dirty="0">
                <a:solidFill>
                  <a:schemeClr val="bg1"/>
                </a:solidFill>
                <a:latin typeface="Arial"/>
              </a:rPr>
              <a:t>Řešení</a:t>
            </a:r>
            <a:endParaRPr lang="cs-CZ" sz="1200" dirty="0">
              <a:solidFill>
                <a:schemeClr val="bg1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00" y="1979999"/>
            <a:ext cx="6589646" cy="38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618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9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TextovéPole 12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648000" y="288000"/>
            <a:ext cx="8119784" cy="720000"/>
          </a:xfrm>
        </p:spPr>
        <p:txBody>
          <a:bodyPr/>
          <a:lstStyle/>
          <a:p>
            <a:pPr eaLnBrk="1" hangingPunct="1"/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</a:t>
            </a:r>
            <a:endParaRPr lang="cs-CZ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60000" y="1080000"/>
            <a:ext cx="87840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04000">
              <a:buClr>
                <a:srgbClr val="C00000"/>
              </a:buClr>
              <a:defRPr/>
            </a:pPr>
            <a:r>
              <a:rPr lang="cs-CZ" sz="2400" dirty="0">
                <a:solidFill>
                  <a:srgbClr val="000000"/>
                </a:solidFill>
                <a:latin typeface="Verdana" pitchFamily="34" charset="0"/>
              </a:rPr>
              <a:t>Převeďte </a:t>
            </a:r>
            <a:r>
              <a:rPr lang="cs-CZ" sz="2400" b="1" dirty="0">
                <a:solidFill>
                  <a:srgbClr val="000000"/>
                </a:solidFill>
                <a:latin typeface="Verdana" pitchFamily="34" charset="0"/>
              </a:rPr>
              <a:t>hexadecimální </a:t>
            </a:r>
            <a:r>
              <a:rPr lang="cs-CZ" sz="2400" dirty="0">
                <a:solidFill>
                  <a:srgbClr val="000000"/>
                </a:solidFill>
                <a:latin typeface="Verdana" pitchFamily="34" charset="0"/>
              </a:rPr>
              <a:t>číslo </a:t>
            </a:r>
            <a:r>
              <a:rPr lang="cs-CZ" sz="2400" b="1" dirty="0">
                <a:solidFill>
                  <a:srgbClr val="000000"/>
                </a:solidFill>
                <a:latin typeface="Verdana" pitchFamily="34" charset="0"/>
              </a:rPr>
              <a:t>1A9 </a:t>
            </a:r>
            <a:r>
              <a:rPr lang="cs-CZ" sz="2400" dirty="0">
                <a:solidFill>
                  <a:srgbClr val="000000"/>
                </a:solidFill>
                <a:latin typeface="Verdana" pitchFamily="34" charset="0"/>
              </a:rPr>
              <a:t>na </a:t>
            </a:r>
            <a:r>
              <a:rPr lang="cs-CZ" sz="2400" b="1" dirty="0">
                <a:solidFill>
                  <a:srgbClr val="000000"/>
                </a:solidFill>
                <a:latin typeface="Verdana" pitchFamily="34" charset="0"/>
              </a:rPr>
              <a:t>dekadické</a:t>
            </a:r>
          </a:p>
        </p:txBody>
      </p:sp>
      <p:sp>
        <p:nvSpPr>
          <p:cNvPr id="16" name="TextovéPole 15"/>
          <p:cNvSpPr txBox="1"/>
          <p:nvPr/>
        </p:nvSpPr>
        <p:spPr bwMode="auto">
          <a:xfrm>
            <a:off x="360000" y="1172332"/>
            <a:ext cx="269626" cy="27699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cs-CZ" sz="1200" dirty="0">
                <a:solidFill>
                  <a:schemeClr val="bg1"/>
                </a:solidFill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7" name="TextovéPole 16"/>
          <p:cNvSpPr txBox="1"/>
          <p:nvPr/>
        </p:nvSpPr>
        <p:spPr bwMode="auto">
          <a:xfrm>
            <a:off x="360000" y="1916832"/>
            <a:ext cx="670376" cy="27699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cs-CZ" sz="1200" dirty="0">
                <a:solidFill>
                  <a:schemeClr val="bg1"/>
                </a:solidFill>
                <a:latin typeface="Arial"/>
              </a:rPr>
              <a:t>Řešení</a:t>
            </a:r>
            <a:endParaRPr lang="cs-CZ" sz="1200" dirty="0">
              <a:solidFill>
                <a:schemeClr val="bg1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880000"/>
            <a:ext cx="7920000" cy="93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30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9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TextovéPole 12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648000" y="288000"/>
            <a:ext cx="8119784" cy="720000"/>
          </a:xfrm>
        </p:spPr>
        <p:txBody>
          <a:bodyPr/>
          <a:lstStyle/>
          <a:p>
            <a:pPr eaLnBrk="1" hangingPunct="1"/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</a:t>
            </a:r>
            <a:endParaRPr lang="cs-CZ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60000" y="1080000"/>
            <a:ext cx="87840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04000">
              <a:buClr>
                <a:srgbClr val="C00000"/>
              </a:buClr>
              <a:defRPr/>
            </a:pPr>
            <a:r>
              <a:rPr lang="cs-CZ" sz="2400" dirty="0">
                <a:solidFill>
                  <a:srgbClr val="000000"/>
                </a:solidFill>
                <a:latin typeface="Verdana" pitchFamily="34" charset="0"/>
              </a:rPr>
              <a:t>Převeďte </a:t>
            </a:r>
            <a:r>
              <a:rPr lang="cs-CZ" sz="2400" b="1" dirty="0">
                <a:solidFill>
                  <a:srgbClr val="000000"/>
                </a:solidFill>
                <a:latin typeface="Verdana" pitchFamily="34" charset="0"/>
              </a:rPr>
              <a:t>dekadické </a:t>
            </a:r>
            <a:r>
              <a:rPr lang="cs-CZ" sz="2400" dirty="0">
                <a:solidFill>
                  <a:srgbClr val="000000"/>
                </a:solidFill>
                <a:latin typeface="Verdana" pitchFamily="34" charset="0"/>
              </a:rPr>
              <a:t>číslo </a:t>
            </a:r>
            <a:r>
              <a:rPr lang="cs-CZ" sz="2400" b="1" dirty="0">
                <a:solidFill>
                  <a:srgbClr val="000000"/>
                </a:solidFill>
                <a:latin typeface="Verdana" pitchFamily="34" charset="0"/>
              </a:rPr>
              <a:t>127 </a:t>
            </a:r>
            <a:r>
              <a:rPr lang="cs-CZ" sz="2400" dirty="0">
                <a:solidFill>
                  <a:srgbClr val="000000"/>
                </a:solidFill>
                <a:latin typeface="Verdana" pitchFamily="34" charset="0"/>
              </a:rPr>
              <a:t>na </a:t>
            </a:r>
            <a:r>
              <a:rPr lang="cs-CZ" sz="2400" b="1" dirty="0">
                <a:solidFill>
                  <a:srgbClr val="000000"/>
                </a:solidFill>
                <a:latin typeface="Verdana" pitchFamily="34" charset="0"/>
              </a:rPr>
              <a:t>hexadecimální</a:t>
            </a:r>
          </a:p>
        </p:txBody>
      </p:sp>
      <p:sp>
        <p:nvSpPr>
          <p:cNvPr id="16" name="TextovéPole 15"/>
          <p:cNvSpPr txBox="1"/>
          <p:nvPr/>
        </p:nvSpPr>
        <p:spPr bwMode="auto">
          <a:xfrm>
            <a:off x="360000" y="1172332"/>
            <a:ext cx="269626" cy="27699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cs-CZ" sz="1200" dirty="0">
                <a:solidFill>
                  <a:schemeClr val="bg1"/>
                </a:solidFill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7" name="TextovéPole 16"/>
          <p:cNvSpPr txBox="1"/>
          <p:nvPr/>
        </p:nvSpPr>
        <p:spPr bwMode="auto">
          <a:xfrm>
            <a:off x="360000" y="1916832"/>
            <a:ext cx="670376" cy="27699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cs-CZ" sz="1200" dirty="0">
                <a:solidFill>
                  <a:schemeClr val="bg1"/>
                </a:solidFill>
                <a:latin typeface="Arial"/>
              </a:rPr>
              <a:t>Řešení</a:t>
            </a:r>
            <a:endParaRPr lang="cs-CZ" sz="1200" dirty="0">
              <a:solidFill>
                <a:schemeClr val="bg1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999" y="1980000"/>
            <a:ext cx="6646680" cy="1968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45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720000" y="71414"/>
            <a:ext cx="2632376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Clr>
                <a:srgbClr val="006600"/>
              </a:buClr>
              <a:buFont typeface="Wingdings" pitchFamily="2" charset="2"/>
              <a:buNone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Nová kapitola 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88714"/>
            <a:ext cx="9144000" cy="3046988"/>
          </a:xfrm>
          <a:noFill/>
          <a:ln/>
        </p:spPr>
        <p:txBody>
          <a:bodyPr>
            <a:spAutoFit/>
          </a:bodyPr>
          <a:lstStyle/>
          <a:p>
            <a:pPr algn="ctr">
              <a:defRPr/>
            </a:pPr>
            <a:r>
              <a:rPr lang="cs-CZ" sz="9600" dirty="0">
                <a:latin typeface="Arial Black" pitchFamily="34" charset="0"/>
              </a:rPr>
              <a:t>Aritmetické</a:t>
            </a:r>
            <a:br>
              <a:rPr lang="cs-CZ" sz="9600" dirty="0">
                <a:latin typeface="Arial Black" pitchFamily="34" charset="0"/>
              </a:rPr>
            </a:br>
            <a:r>
              <a:rPr lang="cs-CZ" sz="9600" dirty="0">
                <a:latin typeface="Arial Black" pitchFamily="34" charset="0"/>
              </a:rPr>
              <a:t>operace</a:t>
            </a:r>
          </a:p>
        </p:txBody>
      </p:sp>
      <p:sp>
        <p:nvSpPr>
          <p:cNvPr id="6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7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Tlačítko akce: Vlastní 7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9" name="Tlačítko akce: Vlastní 8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0" name="Tlačítko akce: Vlastní 9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41394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7962894" cy="720000"/>
          </a:xfrm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Sčítání</a:t>
            </a:r>
          </a:p>
        </p:txBody>
      </p:sp>
      <p:sp>
        <p:nvSpPr>
          <p:cNvPr id="152584" name="Text Box 8"/>
          <p:cNvSpPr txBox="1">
            <a:spLocks noChangeArrowheads="1"/>
          </p:cNvSpPr>
          <p:nvPr/>
        </p:nvSpPr>
        <p:spPr bwMode="auto">
          <a:xfrm>
            <a:off x="360000" y="1080000"/>
            <a:ext cx="8784000" cy="32778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Aft>
                <a:spcPts val="180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r>
              <a:rPr lang="cs-CZ" sz="3200" b="1" dirty="0">
                <a:solidFill>
                  <a:srgbClr val="000000"/>
                </a:solidFill>
                <a:latin typeface="Verdana" pitchFamily="34" charset="0"/>
              </a:rPr>
              <a:t>Postup</a:t>
            </a:r>
          </a:p>
          <a:p>
            <a:pPr marL="504000" indent="-504000"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Sečteme cifry v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nejnižším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řádu</a:t>
            </a:r>
          </a:p>
          <a:p>
            <a:pPr marL="504000" indent="-504000"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Pokud je součet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větší než zákla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d soustavy, vznikne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přenos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(</a:t>
            </a:r>
            <a:r>
              <a:rPr lang="cs-CZ" sz="2800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carry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) do vyššího řádu</a:t>
            </a:r>
          </a:p>
          <a:p>
            <a:pPr marL="504000" indent="-504000"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Přenos sečteme se součtem cifer vyššího řádu</a:t>
            </a: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2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2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2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2" name="Text Box 12"/>
          <p:cNvSpPr txBox="1">
            <a:spLocks noChangeArrowheads="1"/>
          </p:cNvSpPr>
          <p:nvPr/>
        </p:nvSpPr>
        <p:spPr bwMode="auto">
          <a:xfrm>
            <a:off x="2160000" y="1440000"/>
            <a:ext cx="6248400" cy="3046988"/>
          </a:xfrm>
          <a:prstGeom prst="rect">
            <a:avLst/>
          </a:prstGeom>
          <a:noFill/>
          <a:ln w="63500">
            <a:solidFill>
              <a:srgbClr val="00CC99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48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cs-CZ" sz="4800" b="1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=14=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+1c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48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+1c=12=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+1c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48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+1c= 9=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48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cs-CZ" sz="4800" b="1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= 3=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cs-CZ" sz="4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3616" name="Line 16"/>
          <p:cNvSpPr>
            <a:spLocks noChangeShapeType="1"/>
          </p:cNvSpPr>
          <p:nvPr/>
        </p:nvSpPr>
        <p:spPr bwMode="auto">
          <a:xfrm flipH="1">
            <a:off x="4644008" y="2057400"/>
            <a:ext cx="2880320" cy="236240"/>
          </a:xfrm>
          <a:prstGeom prst="line">
            <a:avLst/>
          </a:prstGeom>
          <a:noFill/>
          <a:ln w="63500">
            <a:solidFill>
              <a:srgbClr val="FF99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cs-CZ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034332" cy="707886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Sčítání </a:t>
            </a: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</a:rPr>
              <a:t>Z=10</a:t>
            </a:r>
          </a:p>
        </p:txBody>
      </p:sp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360000" y="1980000"/>
            <a:ext cx="1676400" cy="2631490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1025</a:t>
            </a:r>
          </a:p>
          <a:p>
            <a:pPr marL="444500" indent="-444500">
              <a:spcAft>
                <a:spcPts val="5400"/>
              </a:spcAft>
              <a:buClr>
                <a:schemeClr val="folHlink"/>
              </a:buClr>
              <a:buFont typeface="Wingdings" pitchFamily="2" charset="2"/>
              <a:buNone/>
            </a:pP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2899</a:t>
            </a:r>
            <a:endParaRPr lang="cs-CZ" sz="4000" b="1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3924</a:t>
            </a:r>
            <a:endParaRPr lang="cs-CZ" sz="3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3611" name="Line 11"/>
          <p:cNvSpPr>
            <a:spLocks noChangeShapeType="1"/>
          </p:cNvSpPr>
          <p:nvPr/>
        </p:nvSpPr>
        <p:spPr bwMode="auto">
          <a:xfrm>
            <a:off x="304800" y="3429000"/>
            <a:ext cx="152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cs-CZ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3618" name="Line 18"/>
          <p:cNvSpPr>
            <a:spLocks noChangeShapeType="1"/>
          </p:cNvSpPr>
          <p:nvPr/>
        </p:nvSpPr>
        <p:spPr bwMode="auto">
          <a:xfrm flipH="1">
            <a:off x="4788024" y="2784182"/>
            <a:ext cx="2736304" cy="284778"/>
          </a:xfrm>
          <a:prstGeom prst="line">
            <a:avLst/>
          </a:prstGeom>
          <a:noFill/>
          <a:ln w="63500">
            <a:solidFill>
              <a:srgbClr val="FF99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cs-CZ"/>
          </a:p>
        </p:txBody>
      </p:sp>
      <p:sp>
        <p:nvSpPr>
          <p:cNvPr id="153622" name="Text Box 22"/>
          <p:cNvSpPr txBox="1">
            <a:spLocks noChangeArrowheads="1"/>
          </p:cNvSpPr>
          <p:nvPr/>
        </p:nvSpPr>
        <p:spPr bwMode="auto">
          <a:xfrm>
            <a:off x="1044501" y="3501256"/>
            <a:ext cx="287337" cy="431800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2400" b="1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53623" name="Text Box 23"/>
          <p:cNvSpPr txBox="1">
            <a:spLocks noChangeArrowheads="1"/>
          </p:cNvSpPr>
          <p:nvPr/>
        </p:nvSpPr>
        <p:spPr bwMode="auto">
          <a:xfrm>
            <a:off x="755576" y="3501256"/>
            <a:ext cx="287337" cy="431800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2400" b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1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2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3" name="Tlačítko akce: Vlastní 12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4" name="Tlačítko akce: Vlastní 13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5" name="Tlačítko akce: Vlastní 14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3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3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3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5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3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6" grpId="0" animBg="1"/>
      <p:bldP spid="153611" grpId="0" animBg="1"/>
      <p:bldP spid="153618" grpId="0" animBg="1"/>
      <p:bldP spid="153622" grpId="0"/>
      <p:bldP spid="153623" grpId="0"/>
      <p:bldP spid="11" grpId="0" animBg="1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7572428" cy="707886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Sčítání </a:t>
            </a: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</a:rPr>
              <a:t>Z=2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04800" y="2057400"/>
            <a:ext cx="1911351" cy="1371600"/>
            <a:chOff x="192" y="1296"/>
            <a:chExt cx="1204" cy="864"/>
          </a:xfrm>
        </p:grpSpPr>
        <p:sp>
          <p:nvSpPr>
            <p:cNvPr id="29711" name="Text Box 7"/>
            <p:cNvSpPr txBox="1">
              <a:spLocks noChangeArrowheads="1"/>
            </p:cNvSpPr>
            <p:nvPr/>
          </p:nvSpPr>
          <p:spPr bwMode="auto">
            <a:xfrm>
              <a:off x="340" y="1296"/>
              <a:ext cx="1056" cy="720"/>
            </a:xfrm>
            <a:prstGeom prst="rect">
              <a:avLst/>
            </a:prstGeom>
            <a:noFill/>
            <a:ln w="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marL="444500" indent="-444500"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cs-CZ" sz="4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1011</a:t>
              </a:r>
            </a:p>
            <a:p>
              <a:pPr marL="444500" indent="-444500"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cs-CZ" sz="4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1001</a:t>
              </a:r>
            </a:p>
            <a:p>
              <a:pPr marL="444500" indent="-444500">
                <a:buClr>
                  <a:schemeClr val="folHlink"/>
                </a:buClr>
                <a:buFont typeface="Wingdings" pitchFamily="2" charset="2"/>
                <a:buNone/>
              </a:pPr>
              <a:endParaRPr lang="cs-CZ" sz="3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712" name="Line 8"/>
            <p:cNvSpPr>
              <a:spLocks noChangeShapeType="1"/>
            </p:cNvSpPr>
            <p:nvPr/>
          </p:nvSpPr>
          <p:spPr bwMode="auto">
            <a:xfrm>
              <a:off x="192" y="2160"/>
              <a:ext cx="96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cs-CZ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54633" name="Text Box 9"/>
          <p:cNvSpPr txBox="1">
            <a:spLocks noChangeArrowheads="1"/>
          </p:cNvSpPr>
          <p:nvPr/>
        </p:nvSpPr>
        <p:spPr bwMode="auto">
          <a:xfrm>
            <a:off x="2160000" y="1440000"/>
            <a:ext cx="6019800" cy="3785652"/>
          </a:xfrm>
          <a:prstGeom prst="rect">
            <a:avLst/>
          </a:prstGeom>
          <a:noFill/>
          <a:ln w="63500">
            <a:solidFill>
              <a:srgbClr val="00CC99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48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cs-CZ" sz="4800" b="1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=10=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+1c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48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+1c=10=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+1c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48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+1c= 1=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48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cs-CZ" sz="4800" b="1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=10=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+1c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48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=    1c=01=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54634" name="Text Box 10"/>
          <p:cNvSpPr txBox="1">
            <a:spLocks noChangeArrowheads="1"/>
          </p:cNvSpPr>
          <p:nvPr/>
        </p:nvSpPr>
        <p:spPr bwMode="auto">
          <a:xfrm>
            <a:off x="324000" y="3600000"/>
            <a:ext cx="1828800" cy="571500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4000" b="1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10100</a:t>
            </a:r>
            <a:endParaRPr lang="cs-CZ" sz="3600" b="1" dirty="0">
              <a:solidFill>
                <a:schemeClr val="fol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4635" name="Line 11"/>
          <p:cNvSpPr>
            <a:spLocks noChangeShapeType="1"/>
          </p:cNvSpPr>
          <p:nvPr/>
        </p:nvSpPr>
        <p:spPr bwMode="auto">
          <a:xfrm flipH="1">
            <a:off x="4786314" y="2139292"/>
            <a:ext cx="2666006" cy="281596"/>
          </a:xfrm>
          <a:prstGeom prst="line">
            <a:avLst/>
          </a:prstGeom>
          <a:noFill/>
          <a:ln w="63500">
            <a:solidFill>
              <a:srgbClr val="FF99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cs-CZ"/>
          </a:p>
        </p:txBody>
      </p:sp>
      <p:sp>
        <p:nvSpPr>
          <p:cNvPr id="154636" name="Line 12"/>
          <p:cNvSpPr>
            <a:spLocks noChangeShapeType="1"/>
          </p:cNvSpPr>
          <p:nvPr/>
        </p:nvSpPr>
        <p:spPr bwMode="auto">
          <a:xfrm flipH="1">
            <a:off x="4786314" y="2782234"/>
            <a:ext cx="2666006" cy="286726"/>
          </a:xfrm>
          <a:prstGeom prst="line">
            <a:avLst/>
          </a:prstGeom>
          <a:noFill/>
          <a:ln w="63500">
            <a:solidFill>
              <a:srgbClr val="FF99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cs-CZ"/>
          </a:p>
        </p:txBody>
      </p:sp>
      <p:sp>
        <p:nvSpPr>
          <p:cNvPr id="154637" name="Line 13"/>
          <p:cNvSpPr>
            <a:spLocks noChangeShapeType="1"/>
          </p:cNvSpPr>
          <p:nvPr/>
        </p:nvSpPr>
        <p:spPr bwMode="auto">
          <a:xfrm flipH="1">
            <a:off x="4786314" y="4365104"/>
            <a:ext cx="2666006" cy="144016"/>
          </a:xfrm>
          <a:prstGeom prst="line">
            <a:avLst/>
          </a:prstGeom>
          <a:noFill/>
          <a:ln w="63500">
            <a:solidFill>
              <a:srgbClr val="FF99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cs-CZ"/>
          </a:p>
        </p:txBody>
      </p:sp>
      <p:sp>
        <p:nvSpPr>
          <p:cNvPr id="154642" name="Text Box 18"/>
          <p:cNvSpPr txBox="1">
            <a:spLocks noChangeArrowheads="1"/>
          </p:cNvSpPr>
          <p:nvPr/>
        </p:nvSpPr>
        <p:spPr bwMode="auto">
          <a:xfrm>
            <a:off x="1116013" y="3357563"/>
            <a:ext cx="287337" cy="431800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2400" b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54643" name="Text Box 19"/>
          <p:cNvSpPr txBox="1">
            <a:spLocks noChangeArrowheads="1"/>
          </p:cNvSpPr>
          <p:nvPr/>
        </p:nvSpPr>
        <p:spPr bwMode="auto">
          <a:xfrm>
            <a:off x="828675" y="3357563"/>
            <a:ext cx="287338" cy="431800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2400" b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54644" name="Text Box 20"/>
          <p:cNvSpPr txBox="1">
            <a:spLocks noChangeArrowheads="1"/>
          </p:cNvSpPr>
          <p:nvPr/>
        </p:nvSpPr>
        <p:spPr bwMode="auto">
          <a:xfrm>
            <a:off x="179388" y="3357563"/>
            <a:ext cx="287337" cy="431800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2400" b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6" name="Tlačítko akce: Vlastní 1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7" name="Tlačítko akce: Vlastní 1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8" name="Tlačítko akce: Vlastní 1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4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4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4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4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46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5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4" grpId="0"/>
      <p:bldP spid="154635" grpId="0" animBg="1"/>
      <p:bldP spid="154636" grpId="0" animBg="1"/>
      <p:bldP spid="154637" grpId="0" animBg="1"/>
      <p:bldP spid="154642" grpId="0"/>
      <p:bldP spid="154643" grpId="0"/>
      <p:bldP spid="154644" grpId="0"/>
      <p:bldP spid="14" grpId="0" animBg="1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748712" cy="707886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Sčítání </a:t>
            </a: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</a:rPr>
              <a:t>Z=8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04800" y="2057400"/>
            <a:ext cx="1752600" cy="1371600"/>
            <a:chOff x="192" y="1296"/>
            <a:chExt cx="1104" cy="864"/>
          </a:xfrm>
        </p:grpSpPr>
        <p:sp>
          <p:nvSpPr>
            <p:cNvPr id="30736" name="Text Box 7"/>
            <p:cNvSpPr txBox="1">
              <a:spLocks noChangeArrowheads="1"/>
            </p:cNvSpPr>
            <p:nvPr/>
          </p:nvSpPr>
          <p:spPr bwMode="auto">
            <a:xfrm>
              <a:off x="240" y="1296"/>
              <a:ext cx="1056" cy="720"/>
            </a:xfrm>
            <a:prstGeom prst="rect">
              <a:avLst/>
            </a:prstGeom>
            <a:noFill/>
            <a:ln w="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marL="444500" indent="-444500"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cs-CZ" sz="4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1717</a:t>
              </a:r>
            </a:p>
            <a:p>
              <a:pPr marL="444500" indent="-444500"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cs-CZ" sz="4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2677</a:t>
              </a:r>
              <a:endParaRPr lang="cs-CZ" sz="3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737" name="Line 8"/>
            <p:cNvSpPr>
              <a:spLocks noChangeShapeType="1"/>
            </p:cNvSpPr>
            <p:nvPr/>
          </p:nvSpPr>
          <p:spPr bwMode="auto">
            <a:xfrm>
              <a:off x="192" y="2160"/>
              <a:ext cx="96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cs-CZ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55657" name="Text Box 9"/>
          <p:cNvSpPr txBox="1">
            <a:spLocks noChangeArrowheads="1"/>
          </p:cNvSpPr>
          <p:nvPr/>
        </p:nvSpPr>
        <p:spPr bwMode="auto">
          <a:xfrm>
            <a:off x="2160000" y="1440000"/>
            <a:ext cx="6019800" cy="3046988"/>
          </a:xfrm>
          <a:prstGeom prst="rect">
            <a:avLst/>
          </a:prstGeom>
          <a:noFill/>
          <a:ln w="63500">
            <a:solidFill>
              <a:srgbClr val="00CC99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48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cs-CZ" sz="4800" b="1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=16=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+1c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48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+1c=11=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+1c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48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+1c=16=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+1c</a:t>
            </a:r>
            <a:endParaRPr lang="cs-CZ" sz="4800" b="1" u="sng" dirty="0">
              <a:solidFill>
                <a:schemeClr val="fol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48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+1c= 4=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cs-CZ" sz="4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5658" name="Text Box 10"/>
          <p:cNvSpPr txBox="1">
            <a:spLocks noChangeArrowheads="1"/>
          </p:cNvSpPr>
          <p:nvPr/>
        </p:nvSpPr>
        <p:spPr bwMode="auto">
          <a:xfrm>
            <a:off x="381000" y="3794125"/>
            <a:ext cx="1447800" cy="571500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4000" b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4616</a:t>
            </a:r>
            <a:endParaRPr lang="cs-CZ" sz="3600" b="1">
              <a:solidFill>
                <a:schemeClr val="fol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5659" name="Line 11"/>
          <p:cNvSpPr>
            <a:spLocks noChangeShapeType="1"/>
          </p:cNvSpPr>
          <p:nvPr/>
        </p:nvSpPr>
        <p:spPr bwMode="auto">
          <a:xfrm flipH="1">
            <a:off x="4857752" y="2069232"/>
            <a:ext cx="2594568" cy="351656"/>
          </a:xfrm>
          <a:prstGeom prst="line">
            <a:avLst/>
          </a:prstGeom>
          <a:noFill/>
          <a:ln w="63500">
            <a:solidFill>
              <a:srgbClr val="FF99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cs-CZ"/>
          </a:p>
        </p:txBody>
      </p:sp>
      <p:sp>
        <p:nvSpPr>
          <p:cNvPr id="155660" name="Line 12"/>
          <p:cNvSpPr>
            <a:spLocks noChangeShapeType="1"/>
          </p:cNvSpPr>
          <p:nvPr/>
        </p:nvSpPr>
        <p:spPr bwMode="auto">
          <a:xfrm flipH="1">
            <a:off x="4786314" y="2793136"/>
            <a:ext cx="2666006" cy="407264"/>
          </a:xfrm>
          <a:prstGeom prst="line">
            <a:avLst/>
          </a:prstGeom>
          <a:noFill/>
          <a:ln w="63500">
            <a:solidFill>
              <a:srgbClr val="FF99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cs-CZ"/>
          </a:p>
        </p:txBody>
      </p:sp>
      <p:sp>
        <p:nvSpPr>
          <p:cNvPr id="155661" name="Line 13"/>
          <p:cNvSpPr>
            <a:spLocks noChangeShapeType="1"/>
          </p:cNvSpPr>
          <p:nvPr/>
        </p:nvSpPr>
        <p:spPr bwMode="auto">
          <a:xfrm flipH="1">
            <a:off x="4857752" y="3573461"/>
            <a:ext cx="2594568" cy="359594"/>
          </a:xfrm>
          <a:prstGeom prst="line">
            <a:avLst/>
          </a:prstGeom>
          <a:noFill/>
          <a:ln w="63500">
            <a:solidFill>
              <a:srgbClr val="FF99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cs-CZ"/>
          </a:p>
        </p:txBody>
      </p:sp>
      <p:sp>
        <p:nvSpPr>
          <p:cNvPr id="155666" name="Text Box 18"/>
          <p:cNvSpPr txBox="1">
            <a:spLocks noChangeArrowheads="1"/>
          </p:cNvSpPr>
          <p:nvPr/>
        </p:nvSpPr>
        <p:spPr bwMode="auto">
          <a:xfrm>
            <a:off x="1042988" y="3357563"/>
            <a:ext cx="287337" cy="431800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2400" b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55667" name="Text Box 19"/>
          <p:cNvSpPr txBox="1">
            <a:spLocks noChangeArrowheads="1"/>
          </p:cNvSpPr>
          <p:nvPr/>
        </p:nvSpPr>
        <p:spPr bwMode="auto">
          <a:xfrm>
            <a:off x="755650" y="3357563"/>
            <a:ext cx="287338" cy="431800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2400" b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55668" name="Text Box 20"/>
          <p:cNvSpPr txBox="1">
            <a:spLocks noChangeArrowheads="1"/>
          </p:cNvSpPr>
          <p:nvPr/>
        </p:nvSpPr>
        <p:spPr bwMode="auto">
          <a:xfrm>
            <a:off x="468313" y="3357563"/>
            <a:ext cx="287337" cy="431800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2400" b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6" name="Tlačítko akce: Vlastní 1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7" name="Tlačítko akce: Vlastní 1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8" name="Tlačítko akce: Vlastní 1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5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56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56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56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5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8" grpId="0"/>
      <p:bldP spid="155659" grpId="0" animBg="1"/>
      <p:bldP spid="155660" grpId="0" animBg="1"/>
      <p:bldP spid="155661" grpId="0" animBg="1"/>
      <p:bldP spid="155666" grpId="0"/>
      <p:bldP spid="155667" grpId="0"/>
      <p:bldP spid="155668" grpId="0"/>
      <p:bldP spid="14" grpId="0" animBg="1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89" name="Text Box 17"/>
          <p:cNvSpPr txBox="1">
            <a:spLocks noChangeArrowheads="1"/>
          </p:cNvSpPr>
          <p:nvPr/>
        </p:nvSpPr>
        <p:spPr bwMode="auto">
          <a:xfrm>
            <a:off x="755650" y="3357563"/>
            <a:ext cx="287338" cy="431800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2400" b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676000" cy="707886"/>
          </a:xfrm>
        </p:spPr>
        <p:txBody>
          <a:bodyPr wrap="square">
            <a:spAutoFit/>
          </a:bodyPr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Sčítání </a:t>
            </a: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</a:rPr>
              <a:t>Z=16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04800" y="2057400"/>
            <a:ext cx="1524000" cy="1371600"/>
            <a:chOff x="192" y="1296"/>
            <a:chExt cx="960" cy="864"/>
          </a:xfrm>
        </p:grpSpPr>
        <p:sp>
          <p:nvSpPr>
            <p:cNvPr id="31758" name="Text Box 7"/>
            <p:cNvSpPr txBox="1">
              <a:spLocks noChangeArrowheads="1"/>
            </p:cNvSpPr>
            <p:nvPr/>
          </p:nvSpPr>
          <p:spPr bwMode="auto">
            <a:xfrm>
              <a:off x="240" y="1296"/>
              <a:ext cx="816" cy="720"/>
            </a:xfrm>
            <a:prstGeom prst="rect">
              <a:avLst/>
            </a:prstGeom>
            <a:noFill/>
            <a:ln w="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marL="444500" indent="-444500"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cs-CZ" sz="4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2AB</a:t>
              </a:r>
            </a:p>
            <a:p>
              <a:pPr marL="444500" indent="-444500"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cs-CZ" sz="4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1EF</a:t>
              </a:r>
              <a:endParaRPr lang="cs-CZ" sz="3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759" name="Line 8"/>
            <p:cNvSpPr>
              <a:spLocks noChangeShapeType="1"/>
            </p:cNvSpPr>
            <p:nvPr/>
          </p:nvSpPr>
          <p:spPr bwMode="auto">
            <a:xfrm>
              <a:off x="192" y="2160"/>
              <a:ext cx="96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cs-CZ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56681" name="Text Box 9"/>
          <p:cNvSpPr txBox="1">
            <a:spLocks noChangeArrowheads="1"/>
          </p:cNvSpPr>
          <p:nvPr/>
        </p:nvSpPr>
        <p:spPr bwMode="auto">
          <a:xfrm>
            <a:off x="2160000" y="1440000"/>
            <a:ext cx="6019800" cy="2308324"/>
          </a:xfrm>
          <a:prstGeom prst="rect">
            <a:avLst/>
          </a:prstGeom>
          <a:noFill/>
          <a:ln w="63500">
            <a:solidFill>
              <a:srgbClr val="00CC99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48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cs-CZ" sz="4800" b="1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=1A=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+1c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48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+1c=19=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+1c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48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cs-CZ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+1c= 4=</a:t>
            </a:r>
            <a:r>
              <a:rPr lang="cs-CZ" sz="48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56682" name="Text Box 10"/>
          <p:cNvSpPr txBox="1">
            <a:spLocks noChangeArrowheads="1"/>
          </p:cNvSpPr>
          <p:nvPr/>
        </p:nvSpPr>
        <p:spPr bwMode="auto">
          <a:xfrm>
            <a:off x="381000" y="3721100"/>
            <a:ext cx="1219200" cy="571500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4000" b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49A</a:t>
            </a:r>
            <a:endParaRPr lang="cs-CZ" sz="3600" b="1">
              <a:solidFill>
                <a:schemeClr val="fol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6683" name="Line 11"/>
          <p:cNvSpPr>
            <a:spLocks noChangeShapeType="1"/>
          </p:cNvSpPr>
          <p:nvPr/>
        </p:nvSpPr>
        <p:spPr bwMode="auto">
          <a:xfrm flipH="1">
            <a:off x="4788024" y="2057400"/>
            <a:ext cx="2591976" cy="363488"/>
          </a:xfrm>
          <a:prstGeom prst="line">
            <a:avLst/>
          </a:prstGeom>
          <a:noFill/>
          <a:ln w="63500">
            <a:solidFill>
              <a:srgbClr val="FF99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cs-CZ"/>
          </a:p>
        </p:txBody>
      </p:sp>
      <p:sp>
        <p:nvSpPr>
          <p:cNvPr id="156684" name="Line 12"/>
          <p:cNvSpPr>
            <a:spLocks noChangeShapeType="1"/>
          </p:cNvSpPr>
          <p:nvPr/>
        </p:nvSpPr>
        <p:spPr bwMode="auto">
          <a:xfrm flipH="1">
            <a:off x="4788024" y="2852936"/>
            <a:ext cx="2591976" cy="347464"/>
          </a:xfrm>
          <a:prstGeom prst="line">
            <a:avLst/>
          </a:prstGeom>
          <a:noFill/>
          <a:ln w="63500">
            <a:solidFill>
              <a:srgbClr val="FF99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cs-CZ"/>
          </a:p>
        </p:txBody>
      </p:sp>
      <p:sp>
        <p:nvSpPr>
          <p:cNvPr id="156690" name="Text Box 18"/>
          <p:cNvSpPr txBox="1">
            <a:spLocks noChangeArrowheads="1"/>
          </p:cNvSpPr>
          <p:nvPr/>
        </p:nvSpPr>
        <p:spPr bwMode="auto">
          <a:xfrm>
            <a:off x="468313" y="3357563"/>
            <a:ext cx="287337" cy="431800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2400" b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2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3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4" name="Tlačítko akce: Vlastní 13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5" name="Tlačítko akce: Vlastní 14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6" name="Tlačítko akce: Vlastní 15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6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6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6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9" grpId="0"/>
      <p:bldP spid="156682" grpId="0"/>
      <p:bldP spid="156683" grpId="0" animBg="1"/>
      <p:bldP spid="156684" grpId="0" animBg="1"/>
      <p:bldP spid="156690" grpId="0"/>
      <p:bldP spid="12" grpId="0" animBg="1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248646" cy="720000"/>
          </a:xfrm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Odečítání</a:t>
            </a: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393733" y="1295400"/>
            <a:ext cx="8750267" cy="469359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04000" indent="-504000">
              <a:spcAft>
                <a:spcPts val="1800"/>
              </a:spcAft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cs-CZ" sz="3200" b="1" dirty="0">
                <a:solidFill>
                  <a:srgbClr val="000000"/>
                </a:solidFill>
                <a:latin typeface="Verdana" pitchFamily="34" charset="0"/>
              </a:rPr>
              <a:t>Postup</a:t>
            </a:r>
          </a:p>
          <a:p>
            <a:pPr marL="504000" indent="-504000"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Odečteme cifry 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(menšenec-menšitel) v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nejnižším řádu</a:t>
            </a:r>
            <a:endParaRPr lang="cs-CZ" sz="2800" dirty="0">
              <a:solidFill>
                <a:srgbClr val="000000"/>
              </a:solidFill>
              <a:latin typeface="Verdana" pitchFamily="34" charset="0"/>
            </a:endParaRPr>
          </a:p>
          <a:p>
            <a:pPr marL="504000" indent="-504000"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Pokud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je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rozdíl menší než </a:t>
            </a:r>
            <a:r>
              <a:rPr lang="cs-CZ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ea typeface="+mj-ea"/>
                <a:cs typeface="+mj-cs"/>
              </a:rPr>
              <a:t>0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, potom vznikne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výpůjčka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(</a:t>
            </a:r>
            <a:r>
              <a:rPr lang="cs-CZ" sz="28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borrow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)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z vyššího řádu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;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odečteme rozdíl od čísla </a:t>
            </a:r>
            <a:r>
              <a:rPr lang="cs-CZ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ea typeface="+mj-ea"/>
                <a:cs typeface="+mj-cs"/>
              </a:rPr>
              <a:t>10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(v</a:t>
            </a:r>
            <a:r>
              <a:rPr lang="cs-CZ" dirty="0"/>
              <a:t> 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dané soustavě)</a:t>
            </a:r>
          </a:p>
          <a:p>
            <a:pPr marL="504000" indent="-504000"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Tuto výpůjčku odečteme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od rozdílu cifer vyššího řádu</a:t>
            </a:r>
            <a:endParaRPr lang="cs-CZ" sz="2800" dirty="0">
              <a:solidFill>
                <a:srgbClr val="000000"/>
              </a:solidFill>
              <a:latin typeface="Verdana" pitchFamily="34" charset="0"/>
              <a:hlinkClick r:id="rId3" action="ppaction://hlinksldjump"/>
            </a:endParaRP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7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7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7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720000" y="71414"/>
            <a:ext cx="2632376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Clr>
                <a:srgbClr val="006600"/>
              </a:buClr>
              <a:buFont typeface="Wingdings" pitchFamily="2" charset="2"/>
              <a:buNone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Nová kapitola 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88714"/>
            <a:ext cx="9144000" cy="3046988"/>
          </a:xfrm>
          <a:noFill/>
          <a:ln/>
        </p:spPr>
        <p:txBody>
          <a:bodyPr>
            <a:spAutoFit/>
          </a:bodyPr>
          <a:lstStyle/>
          <a:p>
            <a:pPr algn="ctr">
              <a:defRPr/>
            </a:pPr>
            <a:r>
              <a:rPr lang="cs-CZ" sz="9600" dirty="0">
                <a:latin typeface="Arial Black" pitchFamily="34" charset="0"/>
              </a:rPr>
              <a:t>Číselné</a:t>
            </a:r>
            <a:br>
              <a:rPr lang="cs-CZ" sz="9600" dirty="0">
                <a:latin typeface="Arial Black" pitchFamily="34" charset="0"/>
              </a:rPr>
            </a:br>
            <a:r>
              <a:rPr lang="cs-CZ" sz="9600" dirty="0">
                <a:latin typeface="Arial Black" pitchFamily="34" charset="0"/>
              </a:rPr>
              <a:t>soustavy</a:t>
            </a:r>
          </a:p>
        </p:txBody>
      </p:sp>
      <p:sp>
        <p:nvSpPr>
          <p:cNvPr id="6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7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Tlačítko akce: Vlastní 7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9" name="Tlačítko akce: Vlastní 8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0" name="Tlačítko akce: Vlastní 9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58246" cy="707886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Odečítání </a:t>
            </a: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</a:rPr>
              <a:t>Z=10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684213" y="1773238"/>
            <a:ext cx="68405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cs-CZ" sz="240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52400" y="2057400"/>
            <a:ext cx="1828800" cy="1371600"/>
            <a:chOff x="96" y="1296"/>
            <a:chExt cx="1152" cy="864"/>
          </a:xfrm>
        </p:grpSpPr>
        <p:sp>
          <p:nvSpPr>
            <p:cNvPr id="33806" name="Text Box 7"/>
            <p:cNvSpPr txBox="1">
              <a:spLocks noChangeArrowheads="1"/>
            </p:cNvSpPr>
            <p:nvPr/>
          </p:nvSpPr>
          <p:spPr bwMode="auto">
            <a:xfrm>
              <a:off x="96" y="1296"/>
              <a:ext cx="1152" cy="720"/>
            </a:xfrm>
            <a:prstGeom prst="rect">
              <a:avLst/>
            </a:prstGeom>
            <a:noFill/>
            <a:ln w="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marL="444500" indent="-444500"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cs-CZ" sz="4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2924</a:t>
              </a:r>
            </a:p>
            <a:p>
              <a:pPr marL="444500" indent="-444500"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cs-CZ" sz="4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-1025</a:t>
              </a:r>
              <a:endParaRPr lang="cs-CZ" sz="3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807" name="Line 8"/>
            <p:cNvSpPr>
              <a:spLocks noChangeShapeType="1"/>
            </p:cNvSpPr>
            <p:nvPr/>
          </p:nvSpPr>
          <p:spPr bwMode="auto">
            <a:xfrm>
              <a:off x="192" y="2160"/>
              <a:ext cx="96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cs-CZ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58729" name="Text Box 9"/>
          <p:cNvSpPr txBox="1">
            <a:spLocks noChangeArrowheads="1"/>
          </p:cNvSpPr>
          <p:nvPr/>
        </p:nvSpPr>
        <p:spPr bwMode="auto">
          <a:xfrm>
            <a:off x="2209800" y="1600200"/>
            <a:ext cx="6400800" cy="2554545"/>
          </a:xfrm>
          <a:prstGeom prst="rect">
            <a:avLst/>
          </a:prstGeom>
          <a:noFill/>
          <a:ln w="63500">
            <a:solidFill>
              <a:srgbClr val="00CC99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40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cs-CZ" sz="4000" b="1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=-1+10=</a:t>
            </a: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-1b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40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-1b=-1+10=</a:t>
            </a: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-1b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40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-1b=      </a:t>
            </a: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40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cs-CZ" sz="4000" b="1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=      </a:t>
            </a:r>
            <a:r>
              <a:rPr lang="cs-CZ" sz="4000" b="1" u="sng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cs-CZ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8730" name="Text Box 10"/>
          <p:cNvSpPr txBox="1">
            <a:spLocks noChangeArrowheads="1"/>
          </p:cNvSpPr>
          <p:nvPr/>
        </p:nvSpPr>
        <p:spPr bwMode="auto">
          <a:xfrm>
            <a:off x="457200" y="3794125"/>
            <a:ext cx="1524000" cy="571500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4000" b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1899</a:t>
            </a:r>
            <a:endParaRPr lang="cs-CZ" sz="3600" b="1">
              <a:solidFill>
                <a:schemeClr val="fol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8731" name="Line 11"/>
          <p:cNvSpPr>
            <a:spLocks noChangeShapeType="1"/>
          </p:cNvSpPr>
          <p:nvPr/>
        </p:nvSpPr>
        <p:spPr bwMode="auto">
          <a:xfrm flipH="1">
            <a:off x="4857752" y="2224078"/>
            <a:ext cx="2666998" cy="152400"/>
          </a:xfrm>
          <a:prstGeom prst="line">
            <a:avLst/>
          </a:prstGeom>
          <a:noFill/>
          <a:ln w="63500">
            <a:solidFill>
              <a:srgbClr val="FF99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cs-CZ"/>
          </a:p>
        </p:txBody>
      </p:sp>
      <p:sp>
        <p:nvSpPr>
          <p:cNvPr id="158732" name="Line 12"/>
          <p:cNvSpPr>
            <a:spLocks noChangeShapeType="1"/>
          </p:cNvSpPr>
          <p:nvPr/>
        </p:nvSpPr>
        <p:spPr bwMode="auto">
          <a:xfrm flipH="1">
            <a:off x="4857752" y="2827412"/>
            <a:ext cx="2666998" cy="190500"/>
          </a:xfrm>
          <a:prstGeom prst="line">
            <a:avLst/>
          </a:prstGeom>
          <a:noFill/>
          <a:ln w="63500">
            <a:solidFill>
              <a:srgbClr val="FF99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cs-CZ"/>
          </a:p>
        </p:txBody>
      </p:sp>
      <p:sp>
        <p:nvSpPr>
          <p:cNvPr id="158737" name="Text Box 17"/>
          <p:cNvSpPr txBox="1">
            <a:spLocks noChangeArrowheads="1"/>
          </p:cNvSpPr>
          <p:nvPr/>
        </p:nvSpPr>
        <p:spPr bwMode="auto">
          <a:xfrm>
            <a:off x="971550" y="3357563"/>
            <a:ext cx="576263" cy="431800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2400" b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</p:txBody>
      </p:sp>
      <p:sp>
        <p:nvSpPr>
          <p:cNvPr id="158738" name="Text Box 18"/>
          <p:cNvSpPr txBox="1">
            <a:spLocks noChangeArrowheads="1"/>
          </p:cNvSpPr>
          <p:nvPr/>
        </p:nvSpPr>
        <p:spPr bwMode="auto">
          <a:xfrm>
            <a:off x="684213" y="3357563"/>
            <a:ext cx="576262" cy="431800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2400" b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5" name="Tlačítko akce: Vlastní 14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6" name="Tlačítko akce: Vlastní 15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7" name="Tlačítko akce: Vlastní 16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8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8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87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8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30" grpId="0"/>
      <p:bldP spid="158731" grpId="0" animBg="1"/>
      <p:bldP spid="158732" grpId="0" animBg="1"/>
      <p:bldP spid="158737" grpId="0"/>
      <p:bldP spid="158738" grpId="0"/>
      <p:bldP spid="13" grpId="0" animBg="1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072494" cy="707886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Odečítání </a:t>
            </a: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</a:rPr>
              <a:t>Z=2</a:t>
            </a:r>
          </a:p>
        </p:txBody>
      </p:sp>
      <p:grpSp>
        <p:nvGrpSpPr>
          <p:cNvPr id="2" name="Group 1041"/>
          <p:cNvGrpSpPr>
            <a:grpSpLocks/>
          </p:cNvGrpSpPr>
          <p:nvPr/>
        </p:nvGrpSpPr>
        <p:grpSpPr bwMode="auto">
          <a:xfrm>
            <a:off x="304800" y="2057400"/>
            <a:ext cx="1752600" cy="1371600"/>
            <a:chOff x="192" y="1296"/>
            <a:chExt cx="1104" cy="864"/>
          </a:xfrm>
        </p:grpSpPr>
        <p:sp>
          <p:nvSpPr>
            <p:cNvPr id="34832" name="Text Box 1031"/>
            <p:cNvSpPr txBox="1">
              <a:spLocks noChangeArrowheads="1"/>
            </p:cNvSpPr>
            <p:nvPr/>
          </p:nvSpPr>
          <p:spPr bwMode="auto">
            <a:xfrm>
              <a:off x="240" y="1296"/>
              <a:ext cx="1056" cy="720"/>
            </a:xfrm>
            <a:prstGeom prst="rect">
              <a:avLst/>
            </a:prstGeom>
            <a:noFill/>
            <a:ln w="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marL="444500" indent="-444500"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cs-CZ" sz="4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1100</a:t>
              </a:r>
            </a:p>
            <a:p>
              <a:pPr marL="444500" indent="-444500"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cs-CZ" sz="4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-111</a:t>
              </a:r>
              <a:endParaRPr lang="cs-CZ" sz="3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833" name="Line 1032"/>
            <p:cNvSpPr>
              <a:spLocks noChangeShapeType="1"/>
            </p:cNvSpPr>
            <p:nvPr/>
          </p:nvSpPr>
          <p:spPr bwMode="auto">
            <a:xfrm>
              <a:off x="192" y="2160"/>
              <a:ext cx="96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cs-CZ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59753" name="Text Box 1033"/>
          <p:cNvSpPr txBox="1">
            <a:spLocks noChangeArrowheads="1"/>
          </p:cNvSpPr>
          <p:nvPr/>
        </p:nvSpPr>
        <p:spPr bwMode="auto">
          <a:xfrm>
            <a:off x="2209800" y="1600200"/>
            <a:ext cx="6705600" cy="2554545"/>
          </a:xfrm>
          <a:prstGeom prst="rect">
            <a:avLst/>
          </a:prstGeom>
          <a:noFill/>
          <a:ln w="63500">
            <a:solidFill>
              <a:srgbClr val="00CC99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40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cs-CZ" sz="4000" b="1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=-1+10 =</a:t>
            </a: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-1b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40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-1b=-10+10=</a:t>
            </a: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-1b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40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-1b=-1+10 =</a:t>
            </a: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-1b</a:t>
            </a:r>
            <a:endParaRPr lang="cs-CZ" sz="4000" b="1" u="sng" dirty="0">
              <a:solidFill>
                <a:schemeClr val="fol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40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cs-CZ" sz="4000" b="1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-1b=       </a:t>
            </a: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59754" name="Text Box 1034"/>
          <p:cNvSpPr txBox="1">
            <a:spLocks noChangeArrowheads="1"/>
          </p:cNvSpPr>
          <p:nvPr/>
        </p:nvSpPr>
        <p:spPr bwMode="auto">
          <a:xfrm>
            <a:off x="685800" y="3860800"/>
            <a:ext cx="1143000" cy="571500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4000" b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  <a:endParaRPr lang="cs-CZ" sz="3600" b="1">
              <a:solidFill>
                <a:schemeClr val="fol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9755" name="Line 1035"/>
          <p:cNvSpPr>
            <a:spLocks noChangeShapeType="1"/>
          </p:cNvSpPr>
          <p:nvPr/>
        </p:nvSpPr>
        <p:spPr bwMode="auto">
          <a:xfrm flipH="1">
            <a:off x="4427984" y="2786058"/>
            <a:ext cx="3312368" cy="114300"/>
          </a:xfrm>
          <a:prstGeom prst="line">
            <a:avLst/>
          </a:prstGeom>
          <a:noFill/>
          <a:ln w="63500">
            <a:solidFill>
              <a:srgbClr val="FF99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cs-CZ"/>
          </a:p>
        </p:txBody>
      </p:sp>
      <p:sp>
        <p:nvSpPr>
          <p:cNvPr id="159756" name="Line 1036"/>
          <p:cNvSpPr>
            <a:spLocks noChangeShapeType="1"/>
          </p:cNvSpPr>
          <p:nvPr/>
        </p:nvSpPr>
        <p:spPr bwMode="auto">
          <a:xfrm flipH="1">
            <a:off x="4427984" y="3429000"/>
            <a:ext cx="3312368" cy="144463"/>
          </a:xfrm>
          <a:prstGeom prst="line">
            <a:avLst/>
          </a:prstGeom>
          <a:noFill/>
          <a:ln w="63500">
            <a:solidFill>
              <a:srgbClr val="FF99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cs-CZ"/>
          </a:p>
        </p:txBody>
      </p:sp>
      <p:sp>
        <p:nvSpPr>
          <p:cNvPr id="159757" name="Line 1037"/>
          <p:cNvSpPr>
            <a:spLocks noChangeShapeType="1"/>
          </p:cNvSpPr>
          <p:nvPr/>
        </p:nvSpPr>
        <p:spPr bwMode="auto">
          <a:xfrm flipH="1">
            <a:off x="4427984" y="2185978"/>
            <a:ext cx="3312368" cy="57150"/>
          </a:xfrm>
          <a:prstGeom prst="line">
            <a:avLst/>
          </a:prstGeom>
          <a:noFill/>
          <a:ln w="63500">
            <a:solidFill>
              <a:srgbClr val="FF99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cs-CZ"/>
          </a:p>
        </p:txBody>
      </p:sp>
      <p:sp>
        <p:nvSpPr>
          <p:cNvPr id="159762" name="Text Box 1042"/>
          <p:cNvSpPr txBox="1">
            <a:spLocks noChangeArrowheads="1"/>
          </p:cNvSpPr>
          <p:nvPr/>
        </p:nvSpPr>
        <p:spPr bwMode="auto">
          <a:xfrm>
            <a:off x="539750" y="3357563"/>
            <a:ext cx="576263" cy="431800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2400" b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</p:txBody>
      </p:sp>
      <p:sp>
        <p:nvSpPr>
          <p:cNvPr id="159763" name="Text Box 1043"/>
          <p:cNvSpPr txBox="1">
            <a:spLocks noChangeArrowheads="1"/>
          </p:cNvSpPr>
          <p:nvPr/>
        </p:nvSpPr>
        <p:spPr bwMode="auto">
          <a:xfrm>
            <a:off x="179388" y="3357563"/>
            <a:ext cx="576262" cy="431800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2400" b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</p:txBody>
      </p:sp>
      <p:sp>
        <p:nvSpPr>
          <p:cNvPr id="159764" name="Text Box 1044"/>
          <p:cNvSpPr txBox="1">
            <a:spLocks noChangeArrowheads="1"/>
          </p:cNvSpPr>
          <p:nvPr/>
        </p:nvSpPr>
        <p:spPr bwMode="auto">
          <a:xfrm>
            <a:off x="900113" y="3357563"/>
            <a:ext cx="576262" cy="431800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2400" b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</p:txBody>
      </p:sp>
      <p:sp>
        <p:nvSpPr>
          <p:cNvPr id="1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6" name="Tlačítko akce: Vlastní 1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7" name="Tlačítko akce: Vlastní 1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8" name="Tlačítko akce: Vlastní 1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9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9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9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9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5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4" grpId="0"/>
      <p:bldP spid="159755" grpId="0" animBg="1"/>
      <p:bldP spid="159756" grpId="0" animBg="1"/>
      <p:bldP spid="159757" grpId="0" animBg="1"/>
      <p:bldP spid="159762" grpId="0"/>
      <p:bldP spid="159763" grpId="0"/>
      <p:bldP spid="159764" grpId="0"/>
      <p:bldP spid="14" grpId="0" animBg="1"/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748712" cy="707886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Odečítání </a:t>
            </a: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</a:rPr>
              <a:t>Z=8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04800" y="2057400"/>
            <a:ext cx="1752600" cy="1371600"/>
            <a:chOff x="192" y="1296"/>
            <a:chExt cx="1104" cy="864"/>
          </a:xfrm>
        </p:grpSpPr>
        <p:sp>
          <p:nvSpPr>
            <p:cNvPr id="35856" name="Text Box 7"/>
            <p:cNvSpPr txBox="1">
              <a:spLocks noChangeArrowheads="1"/>
            </p:cNvSpPr>
            <p:nvPr/>
          </p:nvSpPr>
          <p:spPr bwMode="auto">
            <a:xfrm>
              <a:off x="240" y="1296"/>
              <a:ext cx="1056" cy="720"/>
            </a:xfrm>
            <a:prstGeom prst="rect">
              <a:avLst/>
            </a:prstGeom>
            <a:noFill/>
            <a:ln w="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marL="444500" indent="-444500"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cs-CZ" sz="4000" b="1">
                  <a:latin typeface="Consolas" panose="020B0609020204030204" pitchFamily="49" charset="0"/>
                  <a:cs typeface="Consolas" panose="020B0609020204030204" pitchFamily="49" charset="0"/>
                </a:rPr>
                <a:t>2300</a:t>
              </a:r>
            </a:p>
            <a:p>
              <a:pPr marL="444500" indent="-444500"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cs-CZ" sz="4000" b="1">
                  <a:latin typeface="Consolas" panose="020B0609020204030204" pitchFamily="49" charset="0"/>
                  <a:cs typeface="Consolas" panose="020B0609020204030204" pitchFamily="49" charset="0"/>
                </a:rPr>
                <a:t>-574</a:t>
              </a:r>
              <a:endParaRPr lang="cs-CZ" sz="3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857" name="Line 8"/>
            <p:cNvSpPr>
              <a:spLocks noChangeShapeType="1"/>
            </p:cNvSpPr>
            <p:nvPr/>
          </p:nvSpPr>
          <p:spPr bwMode="auto">
            <a:xfrm>
              <a:off x="192" y="2160"/>
              <a:ext cx="96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cs-CZ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60777" name="Text Box 9"/>
          <p:cNvSpPr txBox="1">
            <a:spLocks noChangeArrowheads="1"/>
          </p:cNvSpPr>
          <p:nvPr/>
        </p:nvSpPr>
        <p:spPr bwMode="auto">
          <a:xfrm>
            <a:off x="2209800" y="1600200"/>
            <a:ext cx="6705600" cy="2554545"/>
          </a:xfrm>
          <a:prstGeom prst="rect">
            <a:avLst/>
          </a:prstGeom>
          <a:noFill/>
          <a:ln w="63500">
            <a:solidFill>
              <a:srgbClr val="00CC99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40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cs-CZ" sz="4000" b="1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=-4+10 =</a:t>
            </a: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-1b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40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-1b=-10+10=</a:t>
            </a: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-1b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40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-1b=-3+10 =</a:t>
            </a: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-1b</a:t>
            </a:r>
            <a:endParaRPr lang="cs-CZ" sz="4000" b="1" u="sng" dirty="0">
              <a:solidFill>
                <a:schemeClr val="fol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40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cs-CZ" sz="4000" b="1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-1b=       </a:t>
            </a: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60778" name="Text Box 10"/>
          <p:cNvSpPr txBox="1">
            <a:spLocks noChangeArrowheads="1"/>
          </p:cNvSpPr>
          <p:nvPr/>
        </p:nvSpPr>
        <p:spPr bwMode="auto">
          <a:xfrm>
            <a:off x="381000" y="3860800"/>
            <a:ext cx="1676400" cy="571500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4000" b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1504</a:t>
            </a:r>
            <a:endParaRPr lang="cs-CZ" sz="3600" b="1">
              <a:solidFill>
                <a:schemeClr val="fol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0779" name="Line 11"/>
          <p:cNvSpPr>
            <a:spLocks noChangeShapeType="1"/>
          </p:cNvSpPr>
          <p:nvPr/>
        </p:nvSpPr>
        <p:spPr bwMode="auto">
          <a:xfrm flipH="1">
            <a:off x="4427984" y="2167170"/>
            <a:ext cx="3384376" cy="181710"/>
          </a:xfrm>
          <a:prstGeom prst="line">
            <a:avLst/>
          </a:prstGeom>
          <a:noFill/>
          <a:ln w="63500">
            <a:solidFill>
              <a:srgbClr val="FF99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cs-CZ"/>
          </a:p>
        </p:txBody>
      </p:sp>
      <p:sp>
        <p:nvSpPr>
          <p:cNvPr id="160780" name="Line 12"/>
          <p:cNvSpPr>
            <a:spLocks noChangeShapeType="1"/>
          </p:cNvSpPr>
          <p:nvPr/>
        </p:nvSpPr>
        <p:spPr bwMode="auto">
          <a:xfrm flipH="1">
            <a:off x="4427984" y="2780928"/>
            <a:ext cx="3384376" cy="190868"/>
          </a:xfrm>
          <a:prstGeom prst="line">
            <a:avLst/>
          </a:prstGeom>
          <a:noFill/>
          <a:ln w="63500">
            <a:solidFill>
              <a:srgbClr val="FF99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cs-CZ"/>
          </a:p>
        </p:txBody>
      </p:sp>
      <p:sp>
        <p:nvSpPr>
          <p:cNvPr id="160781" name="Line 13"/>
          <p:cNvSpPr>
            <a:spLocks noChangeShapeType="1"/>
          </p:cNvSpPr>
          <p:nvPr/>
        </p:nvSpPr>
        <p:spPr bwMode="auto">
          <a:xfrm flipH="1">
            <a:off x="4427984" y="3357564"/>
            <a:ext cx="3384376" cy="188118"/>
          </a:xfrm>
          <a:prstGeom prst="line">
            <a:avLst/>
          </a:prstGeom>
          <a:noFill/>
          <a:ln w="63500">
            <a:solidFill>
              <a:srgbClr val="FF99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cs-CZ"/>
          </a:p>
        </p:txBody>
      </p:sp>
      <p:sp>
        <p:nvSpPr>
          <p:cNvPr id="160786" name="Text Box 18"/>
          <p:cNvSpPr txBox="1">
            <a:spLocks noChangeArrowheads="1"/>
          </p:cNvSpPr>
          <p:nvPr/>
        </p:nvSpPr>
        <p:spPr bwMode="auto">
          <a:xfrm>
            <a:off x="539750" y="3357563"/>
            <a:ext cx="576263" cy="431800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2400" b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</p:txBody>
      </p:sp>
      <p:sp>
        <p:nvSpPr>
          <p:cNvPr id="160787" name="Text Box 19"/>
          <p:cNvSpPr txBox="1">
            <a:spLocks noChangeArrowheads="1"/>
          </p:cNvSpPr>
          <p:nvPr/>
        </p:nvSpPr>
        <p:spPr bwMode="auto">
          <a:xfrm>
            <a:off x="179388" y="3357563"/>
            <a:ext cx="576262" cy="431800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2400" b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</p:txBody>
      </p:sp>
      <p:sp>
        <p:nvSpPr>
          <p:cNvPr id="160788" name="Text Box 20"/>
          <p:cNvSpPr txBox="1">
            <a:spLocks noChangeArrowheads="1"/>
          </p:cNvSpPr>
          <p:nvPr/>
        </p:nvSpPr>
        <p:spPr bwMode="auto">
          <a:xfrm>
            <a:off x="900113" y="3357563"/>
            <a:ext cx="576262" cy="431800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2400" b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</p:txBody>
      </p:sp>
      <p:sp>
        <p:nvSpPr>
          <p:cNvPr id="1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6" name="Tlačítko akce: Vlastní 1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7" name="Tlačítko akce: Vlastní 1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8" name="Tlačítko akce: Vlastní 1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0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07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07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07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6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8" grpId="0"/>
      <p:bldP spid="160779" grpId="0" animBg="1"/>
      <p:bldP spid="160780" grpId="0" animBg="1"/>
      <p:bldP spid="160781" grpId="0" animBg="1"/>
      <p:bldP spid="160786" grpId="0"/>
      <p:bldP spid="160787" grpId="0"/>
      <p:bldP spid="160788" grpId="0"/>
      <p:bldP spid="14" grpId="0" animBg="1"/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748712" cy="707886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Odečítání </a:t>
            </a: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</a:rPr>
              <a:t>Z=16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04800" y="2057400"/>
            <a:ext cx="1752600" cy="1371600"/>
            <a:chOff x="192" y="1296"/>
            <a:chExt cx="1104" cy="864"/>
          </a:xfrm>
        </p:grpSpPr>
        <p:sp>
          <p:nvSpPr>
            <p:cNvPr id="36880" name="Text Box 7"/>
            <p:cNvSpPr txBox="1">
              <a:spLocks noChangeArrowheads="1"/>
            </p:cNvSpPr>
            <p:nvPr/>
          </p:nvSpPr>
          <p:spPr bwMode="auto">
            <a:xfrm>
              <a:off x="240" y="1296"/>
              <a:ext cx="1056" cy="720"/>
            </a:xfrm>
            <a:prstGeom prst="rect">
              <a:avLst/>
            </a:prstGeom>
            <a:noFill/>
            <a:ln w="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marL="444500" indent="-444500"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cs-CZ" sz="4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2A00</a:t>
              </a:r>
            </a:p>
            <a:p>
              <a:pPr marL="444500" indent="-444500"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cs-CZ" sz="4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-EA1</a:t>
              </a:r>
              <a:endParaRPr lang="cs-CZ" sz="3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881" name="Line 8"/>
            <p:cNvSpPr>
              <a:spLocks noChangeShapeType="1"/>
            </p:cNvSpPr>
            <p:nvPr/>
          </p:nvSpPr>
          <p:spPr bwMode="auto">
            <a:xfrm>
              <a:off x="192" y="2160"/>
              <a:ext cx="96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cs-CZ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61801" name="Text Box 9"/>
          <p:cNvSpPr txBox="1">
            <a:spLocks noChangeArrowheads="1"/>
          </p:cNvSpPr>
          <p:nvPr/>
        </p:nvSpPr>
        <p:spPr bwMode="auto">
          <a:xfrm>
            <a:off x="2209800" y="1600200"/>
            <a:ext cx="6629400" cy="2554545"/>
          </a:xfrm>
          <a:prstGeom prst="rect">
            <a:avLst/>
          </a:prstGeom>
          <a:noFill/>
          <a:ln w="63500">
            <a:solidFill>
              <a:srgbClr val="00CC99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40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cs-CZ" sz="4000" b="1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=-1+10=</a:t>
            </a: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-1b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40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-1b=-B+10=</a:t>
            </a: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-1b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40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-1b=-5+10=</a:t>
            </a: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-1b</a:t>
            </a:r>
            <a:endParaRPr lang="cs-CZ" sz="4000" b="1" u="sng" dirty="0">
              <a:solidFill>
                <a:schemeClr val="fol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cs-CZ" sz="40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cs-CZ" sz="4000" b="1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-1b=      </a:t>
            </a:r>
            <a:r>
              <a:rPr lang="cs-CZ" sz="4000" b="1" u="sng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61802" name="Text Box 10"/>
          <p:cNvSpPr txBox="1">
            <a:spLocks noChangeArrowheads="1"/>
          </p:cNvSpPr>
          <p:nvPr/>
        </p:nvSpPr>
        <p:spPr bwMode="auto">
          <a:xfrm>
            <a:off x="381000" y="3860800"/>
            <a:ext cx="1524000" cy="571500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4000" b="1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1B5F</a:t>
            </a:r>
            <a:endParaRPr lang="cs-CZ" sz="3600" b="1" dirty="0">
              <a:solidFill>
                <a:schemeClr val="fol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1803" name="Line 11"/>
          <p:cNvSpPr>
            <a:spLocks noChangeShapeType="1"/>
          </p:cNvSpPr>
          <p:nvPr/>
        </p:nvSpPr>
        <p:spPr bwMode="auto">
          <a:xfrm flipH="1">
            <a:off x="4171528" y="2143116"/>
            <a:ext cx="3276600" cy="228600"/>
          </a:xfrm>
          <a:prstGeom prst="line">
            <a:avLst/>
          </a:prstGeom>
          <a:noFill/>
          <a:ln w="63500">
            <a:solidFill>
              <a:srgbClr val="FF99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cs-CZ"/>
          </a:p>
        </p:txBody>
      </p:sp>
      <p:sp>
        <p:nvSpPr>
          <p:cNvPr id="161804" name="Line 12"/>
          <p:cNvSpPr>
            <a:spLocks noChangeShapeType="1"/>
          </p:cNvSpPr>
          <p:nvPr/>
        </p:nvSpPr>
        <p:spPr bwMode="auto">
          <a:xfrm flipH="1">
            <a:off x="4171528" y="2786058"/>
            <a:ext cx="3352800" cy="228600"/>
          </a:xfrm>
          <a:prstGeom prst="line">
            <a:avLst/>
          </a:prstGeom>
          <a:noFill/>
          <a:ln w="63500">
            <a:solidFill>
              <a:srgbClr val="FF99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cs-CZ"/>
          </a:p>
        </p:txBody>
      </p:sp>
      <p:sp>
        <p:nvSpPr>
          <p:cNvPr id="161805" name="Line 13"/>
          <p:cNvSpPr>
            <a:spLocks noChangeShapeType="1"/>
          </p:cNvSpPr>
          <p:nvPr/>
        </p:nvSpPr>
        <p:spPr bwMode="auto">
          <a:xfrm flipH="1">
            <a:off x="4242966" y="3429000"/>
            <a:ext cx="3276600" cy="228600"/>
          </a:xfrm>
          <a:prstGeom prst="line">
            <a:avLst/>
          </a:prstGeom>
          <a:noFill/>
          <a:ln w="63500">
            <a:solidFill>
              <a:srgbClr val="FF99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cs-CZ"/>
          </a:p>
        </p:txBody>
      </p:sp>
      <p:sp>
        <p:nvSpPr>
          <p:cNvPr id="161810" name="Text Box 18"/>
          <p:cNvSpPr txBox="1">
            <a:spLocks noChangeArrowheads="1"/>
          </p:cNvSpPr>
          <p:nvPr/>
        </p:nvSpPr>
        <p:spPr bwMode="auto">
          <a:xfrm>
            <a:off x="539750" y="3357563"/>
            <a:ext cx="576263" cy="431800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2400" b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</p:txBody>
      </p:sp>
      <p:sp>
        <p:nvSpPr>
          <p:cNvPr id="161811" name="Text Box 19"/>
          <p:cNvSpPr txBox="1">
            <a:spLocks noChangeArrowheads="1"/>
          </p:cNvSpPr>
          <p:nvPr/>
        </p:nvSpPr>
        <p:spPr bwMode="auto">
          <a:xfrm>
            <a:off x="179388" y="3357563"/>
            <a:ext cx="576262" cy="431800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2400" b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</p:txBody>
      </p:sp>
      <p:sp>
        <p:nvSpPr>
          <p:cNvPr id="161812" name="Text Box 20"/>
          <p:cNvSpPr txBox="1">
            <a:spLocks noChangeArrowheads="1"/>
          </p:cNvSpPr>
          <p:nvPr/>
        </p:nvSpPr>
        <p:spPr bwMode="auto">
          <a:xfrm>
            <a:off x="900113" y="3357563"/>
            <a:ext cx="576262" cy="431800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2400" b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</p:txBody>
      </p:sp>
      <p:sp>
        <p:nvSpPr>
          <p:cNvPr id="1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6" name="Tlačítko akce: Vlastní 1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7" name="Tlačítko akce: Vlastní 1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8" name="Tlačítko akce: Vlastní 1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1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1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1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1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2" grpId="0"/>
      <p:bldP spid="161803" grpId="0" animBg="1"/>
      <p:bldP spid="161804" grpId="0" animBg="1"/>
      <p:bldP spid="161805" grpId="0" animBg="1"/>
      <p:bldP spid="161810" grpId="0"/>
      <p:bldP spid="161811" grpId="0"/>
      <p:bldP spid="161812" grpId="0"/>
      <p:bldP spid="14" grpId="0" animBg="1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4000" y="288000"/>
            <a:ext cx="8748712" cy="720000"/>
          </a:xfrm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Násobení</a:t>
            </a:r>
          </a:p>
        </p:txBody>
      </p:sp>
      <p:sp>
        <p:nvSpPr>
          <p:cNvPr id="166921" name="Text Box 9"/>
          <p:cNvSpPr txBox="1">
            <a:spLocks noChangeArrowheads="1"/>
          </p:cNvSpPr>
          <p:nvPr/>
        </p:nvSpPr>
        <p:spPr bwMode="auto">
          <a:xfrm>
            <a:off x="360000" y="1080000"/>
            <a:ext cx="7440613" cy="13849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Aft>
                <a:spcPts val="2400"/>
              </a:spcAft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cs-CZ" sz="3200" b="1" dirty="0">
                <a:solidFill>
                  <a:srgbClr val="000000"/>
                </a:solidFill>
                <a:latin typeface="Verdana" pitchFamily="34" charset="0"/>
                <a:hlinkClick r:id="rId3" action="ppaction://hlinksldjump"/>
              </a:rPr>
              <a:t>N-násobný součet</a:t>
            </a:r>
          </a:p>
          <a:p>
            <a:pPr marL="504000" indent="-504000">
              <a:spcAft>
                <a:spcPts val="2400"/>
              </a:spcAft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cs-CZ" sz="3200" b="1" dirty="0">
                <a:solidFill>
                  <a:srgbClr val="000000"/>
                </a:solidFill>
                <a:latin typeface="Verdana" pitchFamily="34" charset="0"/>
                <a:hlinkClick r:id="rId4" action="ppaction://hlinksldjump"/>
              </a:rPr>
              <a:t>Použití operace posunu</a:t>
            </a:r>
            <a:endParaRPr lang="cs-CZ" sz="3200" b="1" dirty="0">
              <a:solidFill>
                <a:srgbClr val="000000"/>
              </a:solidFill>
              <a:latin typeface="Verdana" pitchFamily="34" charset="0"/>
              <a:hlinkClick r:id="rId3" action="ppaction://hlinksldjump"/>
            </a:endParaRP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5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6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4000" y="288000"/>
            <a:ext cx="8643966" cy="720000"/>
          </a:xfrm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Násobení – n-násobný součet</a:t>
            </a:r>
          </a:p>
        </p:txBody>
      </p:sp>
      <p:sp>
        <p:nvSpPr>
          <p:cNvPr id="167943" name="Text Box 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60000" y="1080000"/>
            <a:ext cx="8784000" cy="32316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04000" indent="-504000"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Činitel1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sečteme n-násobně, kde n=činitel2</a:t>
            </a:r>
          </a:p>
          <a:p>
            <a:pPr marL="504000" indent="-504000">
              <a:buClr>
                <a:srgbClr val="C00000"/>
              </a:buClr>
              <a:buFont typeface="Wingdings" pitchFamily="2" charset="2"/>
              <a:buChar char="n"/>
              <a:defRPr/>
            </a:pPr>
            <a:endParaRPr lang="cs-CZ" sz="2400" b="1" dirty="0">
              <a:solidFill>
                <a:srgbClr val="000000"/>
              </a:solidFill>
              <a:latin typeface="Verdana" pitchFamily="34" charset="0"/>
            </a:endParaRPr>
          </a:p>
          <a:p>
            <a:pPr marL="504000" indent="-504000">
              <a:buClr>
                <a:srgbClr val="C00000"/>
              </a:buClr>
              <a:buFont typeface="Wingdings" pitchFamily="2" charset="2"/>
              <a:buChar char="n"/>
              <a:defRPr/>
            </a:pPr>
            <a:endParaRPr lang="cs-CZ" sz="2400" b="1" dirty="0">
              <a:solidFill>
                <a:srgbClr val="000000"/>
              </a:solidFill>
              <a:latin typeface="Verdana" pitchFamily="34" charset="0"/>
            </a:endParaRPr>
          </a:p>
          <a:p>
            <a:pPr marL="504000" indent="-504000">
              <a:buClr>
                <a:srgbClr val="C00000"/>
              </a:buClr>
              <a:buFont typeface="Wingdings" pitchFamily="2" charset="2"/>
              <a:buChar char="n"/>
              <a:defRPr/>
            </a:pPr>
            <a:endParaRPr lang="cs-CZ" sz="2400" b="1" dirty="0">
              <a:solidFill>
                <a:srgbClr val="000000"/>
              </a:solidFill>
              <a:latin typeface="Verdana" pitchFamily="34" charset="0"/>
            </a:endParaRPr>
          </a:p>
          <a:p>
            <a:pPr marL="504000" indent="-504000">
              <a:buClr>
                <a:srgbClr val="C00000"/>
              </a:buClr>
              <a:buFont typeface="Wingdings" pitchFamily="2" charset="2"/>
              <a:buChar char="n"/>
              <a:defRPr/>
            </a:pPr>
            <a:endParaRPr lang="cs-CZ" sz="2400" b="1" dirty="0">
              <a:solidFill>
                <a:srgbClr val="000000"/>
              </a:solidFill>
              <a:latin typeface="Verdana" pitchFamily="34" charset="0"/>
            </a:endParaRPr>
          </a:p>
          <a:p>
            <a:pPr marL="504000" indent="-504000">
              <a:buClr>
                <a:srgbClr val="C00000"/>
              </a:buClr>
              <a:buFont typeface="Wingdings" pitchFamily="2" charset="2"/>
              <a:buChar char="n"/>
              <a:defRPr/>
            </a:pPr>
            <a:endParaRPr lang="cs-CZ" sz="2400" b="1" dirty="0">
              <a:solidFill>
                <a:srgbClr val="000000"/>
              </a:solidFill>
              <a:latin typeface="Verdana" pitchFamily="34" charset="0"/>
            </a:endParaRPr>
          </a:p>
          <a:p>
            <a:pPr marL="504000" indent="-504000"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Počet sčítanců 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je dán hodnotou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činitele2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. Čím je větší, tím trvá operace déle</a:t>
            </a:r>
          </a:p>
        </p:txBody>
      </p:sp>
      <p:sp>
        <p:nvSpPr>
          <p:cNvPr id="167947" name="Text Box 11"/>
          <p:cNvSpPr txBox="1">
            <a:spLocks noChangeArrowheads="1"/>
          </p:cNvSpPr>
          <p:nvPr/>
        </p:nvSpPr>
        <p:spPr bwMode="auto">
          <a:xfrm>
            <a:off x="900000" y="1601496"/>
            <a:ext cx="4419600" cy="1447800"/>
          </a:xfrm>
          <a:prstGeom prst="rect">
            <a:avLst/>
          </a:prstGeom>
          <a:noFill/>
          <a:ln w="63500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40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cs-CZ" sz="4000" b="1">
                <a:latin typeface="Consolas" panose="020B0609020204030204" pitchFamily="49" charset="0"/>
                <a:cs typeface="Consolas" panose="020B0609020204030204" pitchFamily="49" charset="0"/>
              </a:rPr>
              <a:t>=A.B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4000" b="1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cs-CZ" sz="4000" b="1">
                <a:latin typeface="Consolas" panose="020B0609020204030204" pitchFamily="49" charset="0"/>
                <a:cs typeface="Consolas" panose="020B0609020204030204" pitchFamily="49" charset="0"/>
              </a:rPr>
              <a:t>=B+B+B+..+B</a:t>
            </a:r>
            <a:endParaRPr lang="cs-CZ" sz="4000" b="1" baseline="30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7948" name="Text Box 12"/>
          <p:cNvSpPr txBox="1">
            <a:spLocks noChangeArrowheads="1"/>
          </p:cNvSpPr>
          <p:nvPr/>
        </p:nvSpPr>
        <p:spPr bwMode="auto">
          <a:xfrm>
            <a:off x="900000" y="4581128"/>
            <a:ext cx="6705600" cy="762000"/>
          </a:xfrm>
          <a:prstGeom prst="rect">
            <a:avLst/>
          </a:prstGeom>
          <a:noFill/>
          <a:ln w="63500">
            <a:solidFill>
              <a:srgbClr val="00CC99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40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cs-CZ" sz="4000" b="1">
                <a:latin typeface="Consolas" panose="020B0609020204030204" pitchFamily="49" charset="0"/>
                <a:cs typeface="Consolas" panose="020B0609020204030204" pitchFamily="49" charset="0"/>
              </a:rPr>
              <a:t>=6.4=4+4+4+4+4+4=24</a:t>
            </a:r>
          </a:p>
        </p:txBody>
      </p:sp>
      <p:sp>
        <p:nvSpPr>
          <p:cNvPr id="7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8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9" name="Tlačítko akce: Vlastní 8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0" name="Tlačítko akce: Vlastní 9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1" name="Tlačítko akce: Vlastní 10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79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3" grpId="0"/>
      <p:bldP spid="167947" grpId="0" animBg="1"/>
      <p:bldP spid="167948" grpId="0" animBg="1"/>
      <p:bldP spid="7" grpId="0" animBg="1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676000" cy="720000"/>
          </a:xfrm>
        </p:spPr>
        <p:txBody>
          <a:bodyPr/>
          <a:lstStyle/>
          <a:p>
            <a:pPr>
              <a:defRPr/>
            </a:pPr>
            <a:r>
              <a:rPr lang="cs-CZ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Násobení – s použitím posunu</a:t>
            </a:r>
          </a:p>
        </p:txBody>
      </p:sp>
      <p:sp>
        <p:nvSpPr>
          <p:cNvPr id="168966" name="Text Box 6"/>
          <p:cNvSpPr txBox="1">
            <a:spLocks noChangeArrowheads="1"/>
          </p:cNvSpPr>
          <p:nvPr/>
        </p:nvSpPr>
        <p:spPr bwMode="auto">
          <a:xfrm>
            <a:off x="360000" y="1080000"/>
            <a:ext cx="8784000" cy="357020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04000" indent="-504000">
              <a:spcAft>
                <a:spcPts val="1200"/>
              </a:spcAft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Násobení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se převádí na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opakované sčítání 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v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jednotlivých řádech</a:t>
            </a:r>
            <a:endParaRPr lang="cs-CZ" sz="2800" dirty="0">
              <a:solidFill>
                <a:srgbClr val="000000"/>
              </a:solidFill>
              <a:latin typeface="Verdana" pitchFamily="34" charset="0"/>
            </a:endParaRPr>
          </a:p>
          <a:p>
            <a:pPr marL="504000" indent="-504000">
              <a:spcAft>
                <a:spcPts val="1200"/>
              </a:spcAft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Činitele1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, násobený základem soustavy, sečteme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tolikrát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, kolikrát je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hodnota řádového koeficientu činitele2</a:t>
            </a:r>
            <a:endParaRPr lang="cs-CZ" sz="2800" dirty="0">
              <a:solidFill>
                <a:srgbClr val="000000"/>
              </a:solidFill>
              <a:latin typeface="Verdana" pitchFamily="34" charset="0"/>
            </a:endParaRPr>
          </a:p>
          <a:p>
            <a:pPr marL="504000" indent="-504000">
              <a:spcAft>
                <a:spcPts val="1200"/>
              </a:spcAft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Násobení 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základem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je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posun vlevo</a:t>
            </a:r>
            <a:endParaRPr lang="cs-CZ" sz="2800" dirty="0">
              <a:solidFill>
                <a:srgbClr val="000000"/>
              </a:solidFill>
              <a:latin typeface="Verdana" pitchFamily="34" charset="0"/>
            </a:endParaRPr>
          </a:p>
          <a:p>
            <a:pPr marL="504000" indent="-504000">
              <a:spcAft>
                <a:spcPts val="1200"/>
              </a:spcAft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Dělení 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základem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je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posun vpravo</a:t>
            </a:r>
            <a:endParaRPr lang="cs-CZ" sz="28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24" name="Freeform 16"/>
          <p:cNvSpPr>
            <a:spLocks/>
          </p:cNvSpPr>
          <p:nvPr/>
        </p:nvSpPr>
        <p:spPr bwMode="auto">
          <a:xfrm>
            <a:off x="3352800" y="1066800"/>
            <a:ext cx="3060700" cy="3568700"/>
          </a:xfrm>
          <a:custGeom>
            <a:avLst/>
            <a:gdLst>
              <a:gd name="T0" fmla="*/ 0 w 1928"/>
              <a:gd name="T1" fmla="*/ 568 h 2248"/>
              <a:gd name="T2" fmla="*/ 1728 w 1928"/>
              <a:gd name="T3" fmla="*/ 280 h 2248"/>
              <a:gd name="T4" fmla="*/ 1200 w 1928"/>
              <a:gd name="T5" fmla="*/ 2248 h 2248"/>
              <a:gd name="T6" fmla="*/ 0 60000 65536"/>
              <a:gd name="T7" fmla="*/ 0 60000 65536"/>
              <a:gd name="T8" fmla="*/ 0 60000 65536"/>
              <a:gd name="T9" fmla="*/ 0 w 1928"/>
              <a:gd name="T10" fmla="*/ 0 h 2248"/>
              <a:gd name="T11" fmla="*/ 1928 w 1928"/>
              <a:gd name="T12" fmla="*/ 2248 h 2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8" h="2248">
                <a:moveTo>
                  <a:pt x="0" y="568"/>
                </a:moveTo>
                <a:cubicBezTo>
                  <a:pt x="764" y="284"/>
                  <a:pt x="1528" y="0"/>
                  <a:pt x="1728" y="280"/>
                </a:cubicBezTo>
                <a:cubicBezTo>
                  <a:pt x="1928" y="560"/>
                  <a:pt x="1564" y="1404"/>
                  <a:pt x="1200" y="2248"/>
                </a:cubicBezTo>
              </a:path>
            </a:pathLst>
          </a:custGeom>
          <a:noFill/>
          <a:ln w="63500">
            <a:solidFill>
              <a:srgbClr val="00CC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cs-CZ"/>
          </a:p>
        </p:txBody>
      </p:sp>
      <p:sp>
        <p:nvSpPr>
          <p:cNvPr id="171023" name="Freeform 15"/>
          <p:cNvSpPr>
            <a:spLocks/>
          </p:cNvSpPr>
          <p:nvPr/>
        </p:nvSpPr>
        <p:spPr bwMode="auto">
          <a:xfrm>
            <a:off x="3657600" y="1625600"/>
            <a:ext cx="2171700" cy="1955800"/>
          </a:xfrm>
          <a:custGeom>
            <a:avLst/>
            <a:gdLst>
              <a:gd name="T0" fmla="*/ 0 w 1368"/>
              <a:gd name="T1" fmla="*/ 176 h 1232"/>
              <a:gd name="T2" fmla="*/ 1200 w 1368"/>
              <a:gd name="T3" fmla="*/ 176 h 1232"/>
              <a:gd name="T4" fmla="*/ 1008 w 1368"/>
              <a:gd name="T5" fmla="*/ 1232 h 1232"/>
              <a:gd name="T6" fmla="*/ 0 60000 65536"/>
              <a:gd name="T7" fmla="*/ 0 60000 65536"/>
              <a:gd name="T8" fmla="*/ 0 60000 65536"/>
              <a:gd name="T9" fmla="*/ 0 w 1368"/>
              <a:gd name="T10" fmla="*/ 0 h 1232"/>
              <a:gd name="T11" fmla="*/ 1368 w 1368"/>
              <a:gd name="T12" fmla="*/ 1232 h 12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8" h="1232">
                <a:moveTo>
                  <a:pt x="0" y="176"/>
                </a:moveTo>
                <a:cubicBezTo>
                  <a:pt x="516" y="88"/>
                  <a:pt x="1032" y="0"/>
                  <a:pt x="1200" y="176"/>
                </a:cubicBezTo>
                <a:cubicBezTo>
                  <a:pt x="1368" y="352"/>
                  <a:pt x="1040" y="1064"/>
                  <a:pt x="1008" y="1232"/>
                </a:cubicBezTo>
              </a:path>
            </a:pathLst>
          </a:custGeom>
          <a:noFill/>
          <a:ln w="63500">
            <a:solidFill>
              <a:srgbClr val="00CC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cs-CZ"/>
          </a:p>
        </p:txBody>
      </p:sp>
      <p:sp>
        <p:nvSpPr>
          <p:cNvPr id="171015" name="Text Box 7"/>
          <p:cNvSpPr txBox="1">
            <a:spLocks noChangeArrowheads="1"/>
          </p:cNvSpPr>
          <p:nvPr/>
        </p:nvSpPr>
        <p:spPr bwMode="auto">
          <a:xfrm>
            <a:off x="1219200" y="1295400"/>
            <a:ext cx="4191000" cy="5105400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cs-CZ" sz="3600" b="1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cs-CZ" sz="3600" b="1" baseline="-250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cs-CZ" sz="3600" b="1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302</a:t>
            </a:r>
            <a:r>
              <a:rPr lang="cs-CZ" sz="3600" b="1" baseline="-250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cs-CZ" sz="36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36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25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36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000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36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2500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36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2500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36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2500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cs-CZ" sz="3600" b="1" u="sng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7550</a:t>
            </a:r>
            <a:r>
              <a:rPr lang="cs-CZ" sz="3600" b="1" baseline="-250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</p:txBody>
      </p:sp>
      <p:sp>
        <p:nvSpPr>
          <p:cNvPr id="171016" name="Line 8"/>
          <p:cNvSpPr>
            <a:spLocks noChangeShapeType="1"/>
          </p:cNvSpPr>
          <p:nvPr/>
        </p:nvSpPr>
        <p:spPr bwMode="auto">
          <a:xfrm>
            <a:off x="2362200" y="2514600"/>
            <a:ext cx="2209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cs-CZ"/>
          </a:p>
        </p:txBody>
      </p:sp>
      <p:sp>
        <p:nvSpPr>
          <p:cNvPr id="171019" name="Text Box 11"/>
          <p:cNvSpPr txBox="1">
            <a:spLocks noChangeArrowheads="1"/>
          </p:cNvSpPr>
          <p:nvPr/>
        </p:nvSpPr>
        <p:spPr bwMode="auto">
          <a:xfrm>
            <a:off x="4572000" y="2590800"/>
            <a:ext cx="1219200" cy="533400"/>
          </a:xfrm>
          <a:prstGeom prst="rect">
            <a:avLst/>
          </a:prstGeom>
          <a:noFill/>
          <a:ln w="635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4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.2</a:t>
            </a:r>
            <a:endParaRPr lang="cs-CZ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1020" name="Text Box 12"/>
          <p:cNvSpPr txBox="1">
            <a:spLocks noChangeArrowheads="1"/>
          </p:cNvSpPr>
          <p:nvPr/>
        </p:nvSpPr>
        <p:spPr bwMode="auto">
          <a:xfrm>
            <a:off x="4572000" y="3429000"/>
            <a:ext cx="1219200" cy="533400"/>
          </a:xfrm>
          <a:prstGeom prst="rect">
            <a:avLst/>
          </a:prstGeom>
          <a:noFill/>
          <a:ln w="635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4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.0</a:t>
            </a:r>
            <a:endParaRPr lang="cs-CZ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1021" name="Text Box 13"/>
          <p:cNvSpPr txBox="1">
            <a:spLocks noChangeArrowheads="1"/>
          </p:cNvSpPr>
          <p:nvPr/>
        </p:nvSpPr>
        <p:spPr bwMode="auto">
          <a:xfrm>
            <a:off x="4572000" y="4572000"/>
            <a:ext cx="1219200" cy="533400"/>
          </a:xfrm>
          <a:prstGeom prst="rect">
            <a:avLst/>
          </a:prstGeom>
          <a:noFill/>
          <a:ln w="635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40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.3</a:t>
            </a:r>
            <a:endParaRPr lang="cs-CZ" sz="4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1022" name="Freeform 14"/>
          <p:cNvSpPr>
            <a:spLocks/>
          </p:cNvSpPr>
          <p:nvPr/>
        </p:nvSpPr>
        <p:spPr bwMode="auto">
          <a:xfrm>
            <a:off x="3657600" y="2057400"/>
            <a:ext cx="1447800" cy="609600"/>
          </a:xfrm>
          <a:custGeom>
            <a:avLst/>
            <a:gdLst>
              <a:gd name="T0" fmla="*/ 0 w 528"/>
              <a:gd name="T1" fmla="*/ 0 h 384"/>
              <a:gd name="T2" fmla="*/ 432 w 528"/>
              <a:gd name="T3" fmla="*/ 96 h 384"/>
              <a:gd name="T4" fmla="*/ 528 w 528"/>
              <a:gd name="T5" fmla="*/ 384 h 384"/>
              <a:gd name="T6" fmla="*/ 0 60000 65536"/>
              <a:gd name="T7" fmla="*/ 0 60000 65536"/>
              <a:gd name="T8" fmla="*/ 0 60000 65536"/>
              <a:gd name="T9" fmla="*/ 0 w 528"/>
              <a:gd name="T10" fmla="*/ 0 h 384"/>
              <a:gd name="T11" fmla="*/ 528 w 528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384">
                <a:moveTo>
                  <a:pt x="0" y="0"/>
                </a:moveTo>
                <a:cubicBezTo>
                  <a:pt x="172" y="16"/>
                  <a:pt x="344" y="32"/>
                  <a:pt x="432" y="96"/>
                </a:cubicBezTo>
                <a:cubicBezTo>
                  <a:pt x="520" y="160"/>
                  <a:pt x="512" y="336"/>
                  <a:pt x="528" y="384"/>
                </a:cubicBezTo>
              </a:path>
            </a:pathLst>
          </a:custGeom>
          <a:noFill/>
          <a:ln w="63500">
            <a:solidFill>
              <a:srgbClr val="00CC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cs-CZ"/>
          </a:p>
        </p:txBody>
      </p:sp>
      <p:sp>
        <p:nvSpPr>
          <p:cNvPr id="171025" name="Freeform 17"/>
          <p:cNvSpPr>
            <a:spLocks/>
          </p:cNvSpPr>
          <p:nvPr/>
        </p:nvSpPr>
        <p:spPr bwMode="auto">
          <a:xfrm>
            <a:off x="2273300" y="1562100"/>
            <a:ext cx="1155700" cy="1181100"/>
          </a:xfrm>
          <a:custGeom>
            <a:avLst/>
            <a:gdLst>
              <a:gd name="T0" fmla="*/ 728 w 728"/>
              <a:gd name="T1" fmla="*/ 24 h 744"/>
              <a:gd name="T2" fmla="*/ 8 w 728"/>
              <a:gd name="T3" fmla="*/ 120 h 744"/>
              <a:gd name="T4" fmla="*/ 680 w 728"/>
              <a:gd name="T5" fmla="*/ 744 h 744"/>
              <a:gd name="T6" fmla="*/ 0 60000 65536"/>
              <a:gd name="T7" fmla="*/ 0 60000 65536"/>
              <a:gd name="T8" fmla="*/ 0 60000 65536"/>
              <a:gd name="T9" fmla="*/ 0 w 728"/>
              <a:gd name="T10" fmla="*/ 0 h 744"/>
              <a:gd name="T11" fmla="*/ 728 w 728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8" h="744">
                <a:moveTo>
                  <a:pt x="728" y="24"/>
                </a:moveTo>
                <a:cubicBezTo>
                  <a:pt x="372" y="12"/>
                  <a:pt x="16" y="0"/>
                  <a:pt x="8" y="120"/>
                </a:cubicBezTo>
                <a:cubicBezTo>
                  <a:pt x="0" y="240"/>
                  <a:pt x="340" y="492"/>
                  <a:pt x="680" y="744"/>
                </a:cubicBezTo>
              </a:path>
            </a:pathLst>
          </a:custGeom>
          <a:noFill/>
          <a:ln w="63500">
            <a:solidFill>
              <a:srgbClr val="00008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cs-CZ"/>
          </a:p>
        </p:txBody>
      </p:sp>
      <p:sp>
        <p:nvSpPr>
          <p:cNvPr id="171027" name="Rectangle 19"/>
          <p:cNvSpPr>
            <a:spLocks noChangeArrowheads="1"/>
          </p:cNvSpPr>
          <p:nvPr/>
        </p:nvSpPr>
        <p:spPr bwMode="auto">
          <a:xfrm>
            <a:off x="4724400" y="2667000"/>
            <a:ext cx="7620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cs-CZ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Skupina 6"/>
          <p:cNvGrpSpPr/>
          <p:nvPr/>
        </p:nvGrpSpPr>
        <p:grpSpPr>
          <a:xfrm>
            <a:off x="3829050" y="3540323"/>
            <a:ext cx="649710" cy="307777"/>
            <a:chOff x="3829050" y="3540323"/>
            <a:chExt cx="649710" cy="307777"/>
          </a:xfrm>
        </p:grpSpPr>
        <p:cxnSp>
          <p:nvCxnSpPr>
            <p:cNvPr id="3" name="Přímá spojnice se šipkou 2"/>
            <p:cNvCxnSpPr/>
            <p:nvPr/>
          </p:nvCxnSpPr>
          <p:spPr>
            <a:xfrm>
              <a:off x="3829050" y="3827710"/>
              <a:ext cx="598934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ovéPole 5"/>
            <p:cNvSpPr txBox="1"/>
            <p:nvPr/>
          </p:nvSpPr>
          <p:spPr bwMode="auto">
            <a:xfrm>
              <a:off x="3995936" y="3540323"/>
              <a:ext cx="48282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 anchor="ctr">
              <a:spAutoFit/>
            </a:bodyPr>
            <a:lstStyle/>
            <a:p>
              <a:pPr eaLnBrk="1" hangingPunct="1"/>
              <a:r>
                <a:rPr lang="cs-CZ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.10</a:t>
              </a:r>
            </a:p>
          </p:txBody>
        </p:sp>
      </p:grpSp>
      <p:grpSp>
        <p:nvGrpSpPr>
          <p:cNvPr id="8" name="Skupina 7"/>
          <p:cNvGrpSpPr/>
          <p:nvPr/>
        </p:nvGrpSpPr>
        <p:grpSpPr>
          <a:xfrm>
            <a:off x="3829050" y="4065040"/>
            <a:ext cx="670942" cy="307777"/>
            <a:chOff x="3829050" y="4065040"/>
            <a:chExt cx="670942" cy="307777"/>
          </a:xfrm>
        </p:grpSpPr>
        <p:cxnSp>
          <p:nvCxnSpPr>
            <p:cNvPr id="16" name="Přímá spojnice se šipkou 15"/>
            <p:cNvCxnSpPr/>
            <p:nvPr/>
          </p:nvCxnSpPr>
          <p:spPr>
            <a:xfrm>
              <a:off x="3829050" y="4365104"/>
              <a:ext cx="598934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ovéPole 17"/>
            <p:cNvSpPr txBox="1"/>
            <p:nvPr/>
          </p:nvSpPr>
          <p:spPr bwMode="auto">
            <a:xfrm>
              <a:off x="3905497" y="4065040"/>
              <a:ext cx="59449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eaLnBrk="1" hangingPunct="1"/>
              <a:r>
                <a:rPr lang="cs-CZ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.100</a:t>
              </a:r>
            </a:p>
          </p:txBody>
        </p:sp>
      </p:grp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Násobení – s použitím posunu</a:t>
            </a:r>
          </a:p>
        </p:txBody>
      </p:sp>
      <p:sp>
        <p:nvSpPr>
          <p:cNvPr id="22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3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24" name="Tlačítko akce: Vlastní 23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25" name="Tlačítko akce: Vlastní 24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26" name="Tlačítko akce: Vlastní 25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1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10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10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710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7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7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710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710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710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710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24" grpId="0" animBg="1"/>
      <p:bldP spid="171023" grpId="0" animBg="1"/>
      <p:bldP spid="171015" grpId="0" uiExpand="1" build="allAtOnce"/>
      <p:bldP spid="171016" grpId="0" animBg="1"/>
      <p:bldP spid="171019" grpId="0"/>
      <p:bldP spid="171020" grpId="0"/>
      <p:bldP spid="171021" grpId="0"/>
      <p:bldP spid="171022" grpId="0" animBg="1"/>
      <p:bldP spid="171025" grpId="0" animBg="1"/>
      <p:bldP spid="171027" grpId="0" animBg="1"/>
      <p:bldP spid="22" grpId="0" animBg="1"/>
      <p:bldP spid="2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40" name="Text Box 8"/>
          <p:cNvSpPr txBox="1">
            <a:spLocks noChangeArrowheads="1"/>
          </p:cNvSpPr>
          <p:nvPr/>
        </p:nvSpPr>
        <p:spPr bwMode="auto">
          <a:xfrm>
            <a:off x="1828800" y="1371600"/>
            <a:ext cx="5257800" cy="3970318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cs-CZ" sz="3600" b="1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11111</a:t>
            </a:r>
            <a:r>
              <a:rPr lang="cs-CZ" sz="3600" b="1" baseline="-250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cs-CZ" sz="3600" b="1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1010</a:t>
            </a:r>
            <a:r>
              <a:rPr lang="cs-CZ" sz="3600" b="1" baseline="-250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cs-CZ" sz="36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</a:t>
            </a:r>
            <a:r>
              <a:rPr lang="cs-CZ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cs-CZ" sz="3600" b="1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.0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cs-CZ" sz="36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11111</a:t>
            </a:r>
            <a:r>
              <a:rPr lang="cs-CZ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cs-CZ" sz="3600" b="1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.1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cs-CZ" sz="36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</a:t>
            </a:r>
            <a:r>
              <a:rPr lang="cs-CZ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cs-CZ" sz="3600" b="1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.0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36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11111      </a:t>
            </a:r>
            <a:r>
              <a:rPr lang="cs-CZ" sz="3600" b="1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.1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3600" b="1" u="sng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100110110</a:t>
            </a:r>
            <a:r>
              <a:rPr lang="cs-CZ" sz="3600" b="1" baseline="-250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41988" name="Line 9"/>
          <p:cNvSpPr>
            <a:spLocks noChangeShapeType="1"/>
          </p:cNvSpPr>
          <p:nvPr/>
        </p:nvSpPr>
        <p:spPr bwMode="auto">
          <a:xfrm>
            <a:off x="1676400" y="2514600"/>
            <a:ext cx="2895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cs-CZ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989" name="Line 10"/>
          <p:cNvSpPr>
            <a:spLocks noChangeShapeType="1"/>
          </p:cNvSpPr>
          <p:nvPr/>
        </p:nvSpPr>
        <p:spPr bwMode="auto">
          <a:xfrm>
            <a:off x="1676400" y="4648200"/>
            <a:ext cx="2895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cs-CZ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990" name="Rectangle 16"/>
          <p:cNvSpPr>
            <a:spLocks noChangeArrowheads="1"/>
          </p:cNvSpPr>
          <p:nvPr/>
        </p:nvSpPr>
        <p:spPr bwMode="auto">
          <a:xfrm>
            <a:off x="4932040" y="2514600"/>
            <a:ext cx="93536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cs-CZ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Násobení – s použitím posunu</a:t>
            </a:r>
          </a:p>
        </p:txBody>
      </p:sp>
      <p:sp>
        <p:nvSpPr>
          <p:cNvPr id="7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8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9" name="Tlačítko akce: Vlastní 8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0" name="Tlačítko akce: Vlastní 9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1" name="Tlačítko akce: Vlastní 10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2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20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20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20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20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20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20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/>
      <p:bldP spid="41989" grpId="0" animBg="1"/>
      <p:bldP spid="7" grpId="0" animBg="1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676000" cy="720000"/>
          </a:xfrm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Zobrazení záporných čísel</a:t>
            </a:r>
          </a:p>
        </p:txBody>
      </p:sp>
      <p:sp>
        <p:nvSpPr>
          <p:cNvPr id="173064" name="Text Box 8"/>
          <p:cNvSpPr txBox="1">
            <a:spLocks noChangeArrowheads="1"/>
          </p:cNvSpPr>
          <p:nvPr/>
        </p:nvSpPr>
        <p:spPr bwMode="auto">
          <a:xfrm>
            <a:off x="360000" y="1080000"/>
            <a:ext cx="8784000" cy="32624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04000" indent="-504000">
              <a:spcAft>
                <a:spcPts val="1800"/>
              </a:spcAft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Pomocí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N bitů 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jsme schopni vyjádřit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2</a:t>
            </a:r>
            <a:r>
              <a:rPr lang="cs-CZ" sz="2800" b="1" baseline="30000" dirty="0">
                <a:solidFill>
                  <a:srgbClr val="000000"/>
                </a:solidFill>
                <a:latin typeface="Verdana" pitchFamily="34" charset="0"/>
              </a:rPr>
              <a:t>N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 kladných čísel</a:t>
            </a:r>
            <a:endParaRPr lang="cs-CZ" sz="2800" dirty="0">
              <a:solidFill>
                <a:srgbClr val="000000"/>
              </a:solidFill>
              <a:latin typeface="Verdana" pitchFamily="34" charset="0"/>
            </a:endParaRPr>
          </a:p>
          <a:p>
            <a:pPr marL="504000" indent="-504000">
              <a:spcAft>
                <a:spcPts val="1800"/>
              </a:spcAft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Pokud chceme vyjádřit i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záporná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čísla musíme interval kladných čísel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rozdělit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čísla na dvě části:</a:t>
            </a:r>
          </a:p>
          <a:p>
            <a:pPr marL="504000" indent="-504000" algn="ctr">
              <a:buClr>
                <a:srgbClr val="C00000"/>
              </a:buClr>
              <a:defRPr/>
            </a:pPr>
            <a:r>
              <a:rPr lang="cs-CZ" sz="3600" b="1" dirty="0">
                <a:solidFill>
                  <a:srgbClr val="000000"/>
                </a:solidFill>
                <a:latin typeface="Verdana" pitchFamily="34" charset="0"/>
              </a:rPr>
              <a:t>kladná </a:t>
            </a:r>
            <a:r>
              <a:rPr lang="cs-CZ" sz="3600" dirty="0">
                <a:solidFill>
                  <a:srgbClr val="000000"/>
                </a:solidFill>
                <a:latin typeface="Verdana" pitchFamily="34" charset="0"/>
              </a:rPr>
              <a:t>a </a:t>
            </a:r>
            <a:r>
              <a:rPr lang="cs-CZ" sz="3600" b="1" dirty="0">
                <a:solidFill>
                  <a:srgbClr val="000000"/>
                </a:solidFill>
                <a:latin typeface="Verdana" pitchFamily="34" charset="0"/>
              </a:rPr>
              <a:t>záporná</a:t>
            </a:r>
            <a:endParaRPr lang="cs-CZ" sz="28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30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30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7772400" cy="720000"/>
          </a:xfrm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Hornerovo schéma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360000" y="1080000"/>
            <a:ext cx="8784000" cy="9541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504000" indent="-504000">
              <a:spcAft>
                <a:spcPts val="600"/>
              </a:spcAft>
              <a:buClr>
                <a:schemeClr val="folHlink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Číslo</a:t>
            </a:r>
            <a:r>
              <a:rPr lang="cs-CZ" sz="2800" dirty="0">
                <a:latin typeface="Verdana" pitchFamily="34" charset="0"/>
              </a:rPr>
              <a:t> o </a:t>
            </a:r>
            <a:r>
              <a:rPr lang="cs-CZ" sz="2800" b="1" dirty="0">
                <a:latin typeface="Verdana" pitchFamily="34" charset="0"/>
              </a:rPr>
              <a:t>základu </a:t>
            </a:r>
            <a:r>
              <a:rPr lang="cs-CZ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Z</a:t>
            </a:r>
            <a:r>
              <a:rPr lang="cs-CZ" sz="2800" dirty="0">
                <a:latin typeface="Verdana" pitchFamily="34" charset="0"/>
              </a:rPr>
              <a:t> lze vyjádřit </a:t>
            </a:r>
            <a:r>
              <a:rPr lang="cs-CZ" sz="2800" b="1" dirty="0">
                <a:latin typeface="Verdana" pitchFamily="34" charset="0"/>
              </a:rPr>
              <a:t>mnohočlenem</a:t>
            </a:r>
            <a:r>
              <a:rPr lang="cs-CZ" sz="2800" dirty="0">
                <a:latin typeface="Verdana" pitchFamily="34" charset="0"/>
              </a:rPr>
              <a:t> o </a:t>
            </a:r>
            <a:r>
              <a:rPr lang="cs-CZ" sz="2800" b="1" dirty="0">
                <a:latin typeface="Verdana" pitchFamily="34" charset="0"/>
              </a:rPr>
              <a:t>základu </a:t>
            </a:r>
            <a:r>
              <a:rPr lang="cs-CZ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Z</a:t>
            </a:r>
          </a:p>
        </p:txBody>
      </p:sp>
      <p:graphicFrame>
        <p:nvGraphicFramePr>
          <p:cNvPr id="665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633874"/>
              </p:ext>
            </p:extLst>
          </p:nvPr>
        </p:nvGraphicFramePr>
        <p:xfrm>
          <a:off x="900000" y="2636912"/>
          <a:ext cx="608330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3" imgW="2019240" imgH="241200" progId="Equation.3">
                  <p:embed/>
                </p:oleObj>
              </mc:Choice>
              <mc:Fallback>
                <p:oleObj name="Rovnice" r:id="rId3" imgW="20192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000" y="2636912"/>
                        <a:ext cx="6083300" cy="728662"/>
                      </a:xfrm>
                      <a:prstGeom prst="rect">
                        <a:avLst/>
                      </a:prstGeom>
                      <a:noFill/>
                      <a:ln w="635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720000" y="4005064"/>
            <a:ext cx="86400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cs-CZ" sz="2400" dirty="0">
                <a:latin typeface="Verdana" pitchFamily="34" charset="0"/>
              </a:rPr>
              <a:t>Čísla zapíšeme v dané soustavě pomocí koeficientů </a:t>
            </a:r>
            <a:r>
              <a:rPr lang="cs-CZ" sz="2400" i="1" dirty="0" err="1">
                <a:latin typeface="Verdana" pitchFamily="34" charset="0"/>
              </a:rPr>
              <a:t>a</a:t>
            </a:r>
            <a:r>
              <a:rPr lang="cs-CZ" sz="2400" i="1" baseline="-25000" dirty="0" err="1">
                <a:latin typeface="Verdana" pitchFamily="34" charset="0"/>
              </a:rPr>
              <a:t>i</a:t>
            </a:r>
            <a:endParaRPr lang="cs-CZ" sz="2400" dirty="0">
              <a:latin typeface="Verdana" pitchFamily="34" charset="0"/>
            </a:endParaRPr>
          </a:p>
        </p:txBody>
      </p:sp>
      <p:graphicFrame>
        <p:nvGraphicFramePr>
          <p:cNvPr id="665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226775"/>
              </p:ext>
            </p:extLst>
          </p:nvPr>
        </p:nvGraphicFramePr>
        <p:xfrm>
          <a:off x="900000" y="4869160"/>
          <a:ext cx="3300413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5" imgW="1104840" imgH="228600" progId="Equation.3">
                  <p:embed/>
                </p:oleObj>
              </mc:Choice>
              <mc:Fallback>
                <p:oleObj name="Rovnice" r:id="rId5" imgW="1104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000" y="4869160"/>
                        <a:ext cx="3300413" cy="684213"/>
                      </a:xfrm>
                      <a:prstGeom prst="rect">
                        <a:avLst/>
                      </a:prstGeom>
                      <a:noFill/>
                      <a:ln w="635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5" name="Tlačítko akce: Vlastní 14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6" name="Tlačítko akce: Vlastní 15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7" name="Tlačítko akce: Vlastní 16">
            <a:hlinkClick r:id="rId7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32537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/>
      <p:bldP spid="66571" grpId="0"/>
      <p:bldP spid="13" grpId="0" animBg="1"/>
      <p:bldP spid="1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072494" cy="720000"/>
          </a:xfrm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Znaménkový bit</a:t>
            </a:r>
          </a:p>
        </p:txBody>
      </p:sp>
      <p:sp>
        <p:nvSpPr>
          <p:cNvPr id="174087" name="Text Box 7"/>
          <p:cNvSpPr txBox="1">
            <a:spLocks noChangeArrowheads="1"/>
          </p:cNvSpPr>
          <p:nvPr/>
        </p:nvSpPr>
        <p:spPr bwMode="auto">
          <a:xfrm>
            <a:off x="360000" y="1080000"/>
            <a:ext cx="8784000" cy="34163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04000" indent="-504000">
              <a:spcAft>
                <a:spcPts val="1200"/>
              </a:spcAft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Jako </a:t>
            </a:r>
            <a:r>
              <a:rPr lang="cs-CZ" sz="2800" b="1" dirty="0">
                <a:latin typeface="Verdana" pitchFamily="34" charset="0"/>
              </a:rPr>
              <a:t>znaménkový</a:t>
            </a:r>
            <a:r>
              <a:rPr lang="cs-CZ" sz="2800" dirty="0">
                <a:latin typeface="Verdana" pitchFamily="34" charset="0"/>
              </a:rPr>
              <a:t> bit 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je použit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nejvýznamnější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bit dvojkového čísla</a:t>
            </a:r>
          </a:p>
          <a:p>
            <a:pPr marL="504000" indent="-504000">
              <a:spcAft>
                <a:spcPts val="1200"/>
              </a:spcAft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Rozsah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4 bitů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dovoluje zobrazit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16 kladných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čísel</a:t>
            </a:r>
          </a:p>
          <a:p>
            <a:pPr marL="504000" indent="-504000">
              <a:spcAft>
                <a:spcPts val="1200"/>
              </a:spcAft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Vyhradíme-li nejvýznamnější bit znaménku potom zobrazíme čísla od </a:t>
            </a:r>
            <a:br>
              <a:rPr lang="cs-CZ" sz="2800" dirty="0">
                <a:solidFill>
                  <a:srgbClr val="000000"/>
                </a:solidFill>
                <a:latin typeface="Verdana" pitchFamily="34" charset="0"/>
              </a:rPr>
            </a:b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-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7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do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7</a:t>
            </a:r>
            <a:endParaRPr lang="cs-CZ" sz="2800" dirty="0">
              <a:latin typeface="Arial" charset="0"/>
            </a:endParaRPr>
          </a:p>
        </p:txBody>
      </p:sp>
      <p:sp>
        <p:nvSpPr>
          <p:cNvPr id="10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1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2" name="Tlačítko akce: Vlastní 11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3" name="Tlačítko akce: Vlastní 12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4" name="Tlačítko akce: Vlastní 13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763459"/>
              </p:ext>
            </p:extLst>
          </p:nvPr>
        </p:nvGraphicFramePr>
        <p:xfrm>
          <a:off x="725936" y="1124744"/>
          <a:ext cx="2211036" cy="11330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1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49">
                <a:tc>
                  <a:txBody>
                    <a:bodyPr/>
                    <a:lstStyle/>
                    <a:p>
                      <a:pPr algn="ctr"/>
                      <a:r>
                        <a:rPr lang="cs-CZ" sz="1200" b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 bity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40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cs-CZ" sz="20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cs-CZ" sz="36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nsolas" panose="020B0609020204030204" pitchFamily="49" charset="0"/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979143"/>
              </p:ext>
            </p:extLst>
          </p:nvPr>
        </p:nvGraphicFramePr>
        <p:xfrm>
          <a:off x="2979396" y="1124744"/>
          <a:ext cx="2211036" cy="11330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1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49">
                <a:tc>
                  <a:txBody>
                    <a:bodyPr/>
                    <a:lstStyle/>
                    <a:p>
                      <a:pPr algn="ctr"/>
                      <a:r>
                        <a:rPr lang="cs-CZ" sz="1200" b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 bity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40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cs-CZ" sz="20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cs-CZ" sz="36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nsolas" panose="020B0609020204030204" pitchFamily="49" charset="0"/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Přímá spojnice se šipkou 6"/>
          <p:cNvCxnSpPr/>
          <p:nvPr/>
        </p:nvCxnSpPr>
        <p:spPr>
          <a:xfrm>
            <a:off x="1331640" y="2304359"/>
            <a:ext cx="0" cy="6076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ovéPole 8"/>
          <p:cNvSpPr txBox="1"/>
          <p:nvPr/>
        </p:nvSpPr>
        <p:spPr>
          <a:xfrm>
            <a:off x="421332" y="3004291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znaménkový bit</a:t>
            </a:r>
          </a:p>
        </p:txBody>
      </p:sp>
      <p:grpSp>
        <p:nvGrpSpPr>
          <p:cNvPr id="8" name="Skupina 7"/>
          <p:cNvGrpSpPr/>
          <p:nvPr/>
        </p:nvGrpSpPr>
        <p:grpSpPr>
          <a:xfrm>
            <a:off x="3246216" y="2295906"/>
            <a:ext cx="1728192" cy="616134"/>
            <a:chOff x="3246216" y="2295906"/>
            <a:chExt cx="1728192" cy="616134"/>
          </a:xfrm>
        </p:grpSpPr>
        <p:sp>
          <p:nvSpPr>
            <p:cNvPr id="10" name="Levá složená závorka 9"/>
            <p:cNvSpPr/>
            <p:nvPr/>
          </p:nvSpPr>
          <p:spPr>
            <a:xfrm rot="16200000">
              <a:off x="4002300" y="1539822"/>
              <a:ext cx="216024" cy="1728192"/>
            </a:xfrm>
            <a:prstGeom prst="leftBrace">
              <a:avLst>
                <a:gd name="adj1" fmla="val 70062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" name="TextovéPole 3"/>
            <p:cNvSpPr txBox="1"/>
            <p:nvPr/>
          </p:nvSpPr>
          <p:spPr bwMode="auto">
            <a:xfrm>
              <a:off x="3958238" y="2511930"/>
              <a:ext cx="32573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 anchor="ctr">
              <a:spAutoFit/>
            </a:bodyPr>
            <a:lstStyle/>
            <a:p>
              <a:pPr eaLnBrk="1" hangingPunct="1"/>
              <a:r>
                <a:rPr lang="cs-CZ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</a:p>
          </p:txBody>
        </p:sp>
      </p:grpSp>
      <p:grpSp>
        <p:nvGrpSpPr>
          <p:cNvPr id="2" name="Skupina 1"/>
          <p:cNvGrpSpPr/>
          <p:nvPr/>
        </p:nvGrpSpPr>
        <p:grpSpPr>
          <a:xfrm>
            <a:off x="977964" y="2295907"/>
            <a:ext cx="1728192" cy="616133"/>
            <a:chOff x="977964" y="2295907"/>
            <a:chExt cx="1728192" cy="616133"/>
          </a:xfrm>
        </p:grpSpPr>
        <p:sp>
          <p:nvSpPr>
            <p:cNvPr id="3" name="Levá složená závorka 2"/>
            <p:cNvSpPr/>
            <p:nvPr/>
          </p:nvSpPr>
          <p:spPr>
            <a:xfrm rot="16200000">
              <a:off x="1734048" y="1539823"/>
              <a:ext cx="216024" cy="1728192"/>
            </a:xfrm>
            <a:prstGeom prst="leftBrace">
              <a:avLst>
                <a:gd name="adj1" fmla="val 70062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" name="TextovéPole 11"/>
            <p:cNvSpPr txBox="1"/>
            <p:nvPr/>
          </p:nvSpPr>
          <p:spPr bwMode="auto">
            <a:xfrm>
              <a:off x="1609464" y="2511930"/>
              <a:ext cx="4651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 anchor="ctr">
              <a:spAutoFit/>
            </a:bodyPr>
            <a:lstStyle/>
            <a:p>
              <a:pPr eaLnBrk="1" hangingPunct="1"/>
              <a:r>
                <a:rPr lang="cs-CZ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-5</a:t>
              </a:r>
            </a:p>
          </p:txBody>
        </p:sp>
      </p:grpSp>
      <p:sp>
        <p:nvSpPr>
          <p:cNvPr id="61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Znaménkový bit</a:t>
            </a:r>
          </a:p>
        </p:txBody>
      </p:sp>
      <p:sp>
        <p:nvSpPr>
          <p:cNvPr id="62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63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4" name="Tlačítko akce: Vlastní 63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65" name="Tlačítko akce: Vlastní 64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66" name="Tlačítko akce: Vlastní 65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91932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2" grpId="0" animBg="1"/>
      <p:bldP spid="6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7643866" cy="720000"/>
          </a:xfrm>
        </p:spPr>
        <p:txBody>
          <a:bodyPr/>
          <a:lstStyle/>
          <a:p>
            <a:pPr>
              <a:defRPr/>
            </a:pPr>
            <a:r>
              <a:rPr lang="cs-CZ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Doplněk</a:t>
            </a:r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360000" y="1080000"/>
            <a:ext cx="8801100" cy="224676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95300" indent="-495300"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Doplněk ze základu </a:t>
            </a:r>
            <a:r>
              <a:rPr lang="cs-CZ" sz="28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r</a:t>
            </a:r>
            <a:endParaRPr lang="en-US" sz="2800" i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marL="495300" indent="-495300">
              <a:buClr>
                <a:srgbClr val="C00000"/>
              </a:buClr>
              <a:buFont typeface="Wingdings" pitchFamily="2" charset="2"/>
              <a:buChar char="n"/>
              <a:defRPr/>
            </a:pPr>
            <a:endParaRPr lang="en-US" sz="2800" dirty="0">
              <a:solidFill>
                <a:srgbClr val="000000"/>
              </a:solidFill>
              <a:latin typeface="Verdana" pitchFamily="34" charset="0"/>
            </a:endParaRPr>
          </a:p>
          <a:p>
            <a:pPr marL="495300" indent="-495300">
              <a:buClr>
                <a:srgbClr val="C00000"/>
              </a:buClr>
              <a:buFont typeface="Wingdings" pitchFamily="2" charset="2"/>
              <a:buChar char="n"/>
              <a:defRPr/>
            </a:pPr>
            <a:endParaRPr lang="en-US" sz="2800" dirty="0">
              <a:solidFill>
                <a:srgbClr val="000000"/>
              </a:solidFill>
              <a:latin typeface="Verdana" pitchFamily="34" charset="0"/>
            </a:endParaRPr>
          </a:p>
          <a:p>
            <a:pPr marL="495300" indent="-495300">
              <a:buClr>
                <a:srgbClr val="C00000"/>
              </a:buClr>
              <a:buFont typeface="Wingdings" pitchFamily="2" charset="2"/>
              <a:buChar char="n"/>
              <a:defRPr/>
            </a:pPr>
            <a:endParaRPr lang="en-US" sz="2800" dirty="0">
              <a:solidFill>
                <a:srgbClr val="000000"/>
              </a:solidFill>
              <a:latin typeface="Verdana" pitchFamily="34" charset="0"/>
            </a:endParaRPr>
          </a:p>
          <a:p>
            <a:pPr marL="495300" indent="-495300"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Desítkový doplněk čísla 356 na 3 řády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/>
              <p:cNvSpPr txBox="1"/>
              <p:nvPr/>
            </p:nvSpPr>
            <p:spPr bwMode="auto">
              <a:xfrm>
                <a:off x="900000" y="1906960"/>
                <a:ext cx="6120680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/>
                                </a:rPr>
                                <m:t>N</m:t>
                              </m:r>
                            </m:e>
                          </m:d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cs-CZ" sz="4000" i="0" smtClean="0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cs-CZ" sz="4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4000" b="0" i="0" smtClean="0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(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𝑁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cs-CZ" sz="4000" dirty="0"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2" name="TextovéPo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000" y="1906960"/>
                <a:ext cx="6120680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ovéPole 4"/>
              <p:cNvSpPr txBox="1"/>
              <p:nvPr/>
            </p:nvSpPr>
            <p:spPr bwMode="auto">
              <a:xfrm>
                <a:off x="900000" y="3547516"/>
                <a:ext cx="8244000" cy="13216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4000" b="0" i="0" smtClean="0">
                                  <a:latin typeface="Cambria Math"/>
                                </a:rPr>
                                <m:t>356</m:t>
                              </m:r>
                            </m:e>
                          </m:d>
                        </m:e>
                        <m:sub>
                          <m:r>
                            <a:rPr lang="cs-CZ" sz="4000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  <m:r>
                        <a:rPr lang="cs-CZ" sz="4000" i="0" smtClean="0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cs-CZ" sz="4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4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cs-CZ" sz="4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4000" b="0" i="0" smtClean="0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𝑁</m:t>
                              </m:r>
                            </m:e>
                          </m:d>
                        </m:e>
                        <m:sub>
                          <m:r>
                            <a:rPr lang="cs-CZ" sz="4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cs-CZ" sz="4000" b="0" i="1" dirty="0">
                  <a:solidFill>
                    <a:schemeClr val="tx1"/>
                  </a:solidFill>
                  <a:effectLst/>
                  <a:latin typeface="Cambria Math"/>
                </a:endParaRPr>
              </a:p>
              <a:p>
                <a:pPr eaLnBrk="1" hangingPunct="1"/>
                <a:r>
                  <a:rPr lang="cs-CZ" sz="4000" b="0" dirty="0">
                    <a:solidFill>
                      <a:schemeClr val="tx1"/>
                    </a:solidFill>
                    <a:effectLst/>
                  </a:rPr>
                  <a:t>		</a:t>
                </a:r>
                <a14:m>
                  <m:oMath xmlns:m="http://schemas.openxmlformats.org/officeDocument/2006/math">
                    <m:r>
                      <a:rPr lang="cs-CZ" sz="4000" b="0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=1000−356=644</m:t>
                    </m:r>
                  </m:oMath>
                </a14:m>
                <a:endParaRPr lang="cs-CZ" sz="4000" dirty="0"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5" name="TextovéPo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000" y="3547516"/>
                <a:ext cx="8244000" cy="13216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7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Tlačítko akce: Vlastní 7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9" name="Tlačítko akce: Vlastní 8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0" name="Tlačítko akce: Vlastní 9">
            <a:hlinkClick r:id="rId5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11787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6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7643866" cy="720000"/>
          </a:xfrm>
        </p:spPr>
        <p:txBody>
          <a:bodyPr/>
          <a:lstStyle/>
          <a:p>
            <a:pPr>
              <a:defRPr/>
            </a:pPr>
            <a:r>
              <a:rPr lang="cs-CZ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Jedničkový doplněk</a:t>
            </a:r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360000" y="1080000"/>
            <a:ext cx="8801100" cy="9541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95300" indent="-495300"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Jedničkový 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doplněk dvojkového čísla vytvoříme tak, že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invertujeme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všechny bity</a:t>
            </a:r>
            <a:endParaRPr lang="cs-CZ" sz="2800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/>
              <p:cNvSpPr txBox="1"/>
              <p:nvPr/>
            </p:nvSpPr>
            <p:spPr bwMode="auto">
              <a:xfrm>
                <a:off x="900000" y="2575751"/>
                <a:ext cx="8244000" cy="709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4000" b="0" i="0" smtClean="0">
                                  <a:latin typeface="Cambria Math"/>
                                </a:rPr>
                                <m:t>−5</m:t>
                              </m:r>
                            </m:e>
                          </m:d>
                        </m:e>
                        <m:sub>
                          <m:r>
                            <a:rPr lang="cs-CZ" sz="4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cs-CZ" sz="4000" i="0" smtClean="0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cs-CZ" sz="4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sz="4000">
                              <a:latin typeface="Cambria Math"/>
                            </a:rPr>
                            <m:t>0101</m:t>
                          </m:r>
                        </m:e>
                      </m:acc>
                      <m:r>
                        <a:rPr lang="cs-CZ" sz="4000" b="0" i="0" smtClean="0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=1010</m:t>
                      </m:r>
                    </m:oMath>
                  </m:oMathPara>
                </a14:m>
                <a:endParaRPr lang="cs-CZ" sz="4000" b="0" dirty="0">
                  <a:solidFill>
                    <a:schemeClr val="tx1"/>
                  </a:solidFill>
                  <a:effectLst/>
                  <a:latin typeface="Cambria Math"/>
                </a:endParaRPr>
              </a:p>
            </p:txBody>
          </p:sp>
        </mc:Choice>
        <mc:Fallback xmlns="">
          <p:sp>
            <p:nvSpPr>
              <p:cNvPr id="4" name="TextovéPo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000" y="2575751"/>
                <a:ext cx="8244000" cy="7092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401206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58246" cy="720000"/>
          </a:xfrm>
        </p:spPr>
        <p:txBody>
          <a:bodyPr/>
          <a:lstStyle/>
          <a:p>
            <a:pPr>
              <a:defRPr/>
            </a:pPr>
            <a:r>
              <a:rPr lang="cs-CZ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Dvojkový doplněk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684213" y="1773238"/>
            <a:ext cx="68405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cs-CZ" sz="2400"/>
          </a:p>
        </p:txBody>
      </p:sp>
      <p:sp>
        <p:nvSpPr>
          <p:cNvPr id="177159" name="Text Box 7"/>
          <p:cNvSpPr txBox="1">
            <a:spLocks noChangeArrowheads="1"/>
          </p:cNvSpPr>
          <p:nvPr/>
        </p:nvSpPr>
        <p:spPr bwMode="auto">
          <a:xfrm>
            <a:off x="360000" y="1080000"/>
            <a:ext cx="8801100" cy="13849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95300" indent="-495300"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Dvojkový doplněk 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vytvoříme tak, že vytvoříme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jedničkový doplněk 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a přičteme jedničku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ovéPole 4"/>
              <p:cNvSpPr txBox="1"/>
              <p:nvPr/>
            </p:nvSpPr>
            <p:spPr bwMode="auto">
              <a:xfrm>
                <a:off x="900000" y="2576424"/>
                <a:ext cx="8244000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4000" b="0" i="0" smtClean="0">
                                  <a:latin typeface="Cambria Math"/>
                                </a:rPr>
                                <m:t>−5</m:t>
                              </m:r>
                            </m:e>
                          </m:d>
                        </m:e>
                        <m:sub>
                          <m:r>
                            <a:rPr lang="cs-CZ" sz="4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cs-CZ" sz="4000" i="0" smtClean="0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=</m:t>
                      </m:r>
                      <m:r>
                        <a:rPr lang="cs-CZ" sz="4000" b="0" i="0" smtClean="0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1010+1=1011</m:t>
                      </m:r>
                    </m:oMath>
                  </m:oMathPara>
                </a14:m>
                <a:endParaRPr lang="cs-CZ" sz="4000" b="0" dirty="0">
                  <a:solidFill>
                    <a:schemeClr val="tx1"/>
                  </a:solidFill>
                  <a:effectLst/>
                  <a:latin typeface="Cambria Math"/>
                </a:endParaRPr>
              </a:p>
            </p:txBody>
          </p:sp>
        </mc:Choice>
        <mc:Fallback xmlns="">
          <p:sp>
            <p:nvSpPr>
              <p:cNvPr id="5" name="TextovéPo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000" y="2576424"/>
                <a:ext cx="8244000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7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Tlačítko akce: Vlastní 7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9" name="Tlačítko akce: Vlastní 8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0" name="Tlačítko akce: Vlastní 9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20639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684213" y="1773238"/>
            <a:ext cx="68405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cs-CZ" sz="2400"/>
          </a:p>
        </p:txBody>
      </p:sp>
      <p:sp>
        <p:nvSpPr>
          <p:cNvPr id="177159" name="Text Box 7"/>
          <p:cNvSpPr txBox="1">
            <a:spLocks noChangeArrowheads="1"/>
          </p:cNvSpPr>
          <p:nvPr/>
        </p:nvSpPr>
        <p:spPr bwMode="auto">
          <a:xfrm>
            <a:off x="360000" y="1080000"/>
            <a:ext cx="8784000" cy="13849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95300" indent="-495300"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Vypočítejte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dvojkové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doplňky čísel </a:t>
            </a:r>
            <a:br>
              <a:rPr lang="cs-CZ" sz="2800" b="1" dirty="0">
                <a:solidFill>
                  <a:srgbClr val="000000"/>
                </a:solidFill>
                <a:latin typeface="Verdana" pitchFamily="34" charset="0"/>
              </a:rPr>
            </a:b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od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-8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do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0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(4 bity) a porovnejte se zobrazením pomocí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znaménkového bitu </a:t>
            </a:r>
          </a:p>
        </p:txBody>
      </p:sp>
      <p:sp>
        <p:nvSpPr>
          <p:cNvPr id="6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7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Tlačítko akce: Vlastní 7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9" name="Tlačítko akce: Vlastní 8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0" name="Tlačítko akce: Vlastní 9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Dvojkový doplněk</a:t>
            </a:r>
          </a:p>
        </p:txBody>
      </p:sp>
    </p:spTree>
    <p:extLst>
      <p:ext uri="{BB962C8B-B14F-4D97-AF65-F5344CB8AC3E}">
        <p14:creationId xmlns:p14="http://schemas.microsoft.com/office/powerpoint/2010/main" val="176331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720000"/>
            <a:ext cx="4320000" cy="5825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0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1" name="Tlačítko akce: Vlastní 10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2" name="Tlačítko akce: Vlastní 11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3" name="Tlačítko akce: Vlastní 12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78628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684213" y="1773238"/>
            <a:ext cx="68405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cs-CZ" sz="2400"/>
          </a:p>
        </p:txBody>
      </p:sp>
      <p:sp>
        <p:nvSpPr>
          <p:cNvPr id="179207" name="Text Box 7"/>
          <p:cNvSpPr txBox="1">
            <a:spLocks noChangeArrowheads="1"/>
          </p:cNvSpPr>
          <p:nvPr/>
        </p:nvSpPr>
        <p:spPr bwMode="auto">
          <a:xfrm>
            <a:off x="360000" y="1080000"/>
            <a:ext cx="8801100" cy="458587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95300" indent="-495300"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Odečítání pomocí doplňku</a:t>
            </a:r>
          </a:p>
          <a:p>
            <a:pPr marL="495300" indent="-495300">
              <a:buClr>
                <a:srgbClr val="C00000"/>
              </a:buClr>
              <a:defRPr/>
            </a:pPr>
            <a:r>
              <a:rPr lang="cs-CZ" sz="2400" dirty="0">
                <a:solidFill>
                  <a:srgbClr val="000000"/>
                </a:solidFill>
                <a:latin typeface="Verdana" pitchFamily="34" charset="0"/>
              </a:rPr>
              <a:t>	Vytvoříme </a:t>
            </a:r>
            <a:r>
              <a:rPr lang="cs-CZ" sz="2400" b="1" dirty="0">
                <a:solidFill>
                  <a:srgbClr val="000000"/>
                </a:solidFill>
                <a:latin typeface="Verdana" pitchFamily="34" charset="0"/>
              </a:rPr>
              <a:t>dvojkový doplněk </a:t>
            </a:r>
            <a:r>
              <a:rPr lang="cs-CZ" sz="2400" dirty="0">
                <a:solidFill>
                  <a:srgbClr val="000000"/>
                </a:solidFill>
                <a:latin typeface="Verdana" pitchFamily="34" charset="0"/>
              </a:rPr>
              <a:t>menšitele a ten </a:t>
            </a:r>
            <a:r>
              <a:rPr lang="cs-CZ" sz="2400" b="1" dirty="0">
                <a:solidFill>
                  <a:srgbClr val="000000"/>
                </a:solidFill>
                <a:latin typeface="Verdana" pitchFamily="34" charset="0"/>
              </a:rPr>
              <a:t>sečteme</a:t>
            </a:r>
            <a:r>
              <a:rPr lang="cs-CZ" sz="2400" dirty="0">
                <a:solidFill>
                  <a:srgbClr val="000000"/>
                </a:solidFill>
                <a:latin typeface="Verdana" pitchFamily="34" charset="0"/>
              </a:rPr>
              <a:t> s menšencem</a:t>
            </a:r>
            <a:r>
              <a:rPr lang="en-US" sz="2400" dirty="0">
                <a:solidFill>
                  <a:srgbClr val="000000"/>
                </a:solidFill>
                <a:latin typeface="Verdana" pitchFamily="34" charset="0"/>
              </a:rPr>
              <a:t>;</a:t>
            </a:r>
            <a:r>
              <a:rPr lang="cs-CZ" sz="2400" dirty="0">
                <a:solidFill>
                  <a:srgbClr val="000000"/>
                </a:solidFill>
                <a:latin typeface="Verdana" pitchFamily="34" charset="0"/>
              </a:rPr>
              <a:t> přenos z nejvyššího řádu </a:t>
            </a:r>
            <a:r>
              <a:rPr lang="cs-CZ" sz="2400" b="1" dirty="0">
                <a:solidFill>
                  <a:srgbClr val="000000"/>
                </a:solidFill>
                <a:latin typeface="Verdana" pitchFamily="34" charset="0"/>
              </a:rPr>
              <a:t>zanedbáme</a:t>
            </a:r>
            <a:endParaRPr lang="cs-CZ" sz="2400" dirty="0">
              <a:solidFill>
                <a:srgbClr val="000000"/>
              </a:solidFill>
              <a:latin typeface="Verdana" pitchFamily="34" charset="0"/>
            </a:endParaRPr>
          </a:p>
          <a:p>
            <a:pPr marL="495300" indent="-495300">
              <a:buClr>
                <a:srgbClr val="C00000"/>
              </a:buClr>
              <a:defRPr/>
            </a:pPr>
            <a:endParaRPr lang="cs-CZ" sz="2400" dirty="0">
              <a:solidFill>
                <a:srgbClr val="000000"/>
              </a:solidFill>
              <a:latin typeface="Verdana" pitchFamily="34" charset="0"/>
            </a:endParaRPr>
          </a:p>
          <a:p>
            <a:pPr marL="495300" indent="-495300">
              <a:buClr>
                <a:srgbClr val="C00000"/>
              </a:buClr>
              <a:defRPr/>
            </a:pPr>
            <a:endParaRPr lang="cs-CZ" sz="2400" dirty="0">
              <a:latin typeface="Arial" charset="0"/>
            </a:endParaRP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2400" dirty="0">
                <a:latin typeface="Arial" charset="0"/>
              </a:rPr>
              <a:t>	</a:t>
            </a:r>
            <a:r>
              <a:rPr lang="cs-CZ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Příklad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endParaRPr lang="cs-CZ" sz="24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cs-CZ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-7</a:t>
            </a:r>
            <a:r>
              <a:rPr lang="cs-CZ" sz="240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cs-CZ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</a:t>
            </a:r>
            <a:r>
              <a:rPr lang="cs-CZ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11111001        7</a:t>
            </a:r>
            <a:r>
              <a:rPr lang="cs-CZ" sz="240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cs-CZ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000001</a:t>
            </a:r>
            <a:r>
              <a:rPr lang="cs-CZ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11 </a:t>
            </a:r>
            <a:endParaRPr lang="cs-CZ" sz="2400" b="1" dirty="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10</a:t>
            </a:r>
            <a:r>
              <a:rPr lang="cs-CZ" sz="240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cs-CZ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00001010      -</a:t>
            </a:r>
            <a:r>
              <a:rPr lang="cs-CZ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cs-CZ" sz="240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cs-CZ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11110110</a:t>
            </a:r>
            <a:endParaRPr lang="cs-CZ" sz="24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endParaRPr lang="cs-CZ" sz="24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3</a:t>
            </a:r>
            <a:r>
              <a:rPr lang="cs-CZ" sz="240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cs-CZ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</a:t>
            </a:r>
            <a:r>
              <a:rPr lang="cs-CZ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00000011       -3</a:t>
            </a:r>
            <a:r>
              <a:rPr lang="cs-CZ" sz="240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cs-CZ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</a:t>
            </a:r>
            <a:r>
              <a:rPr lang="cs-CZ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11111101</a:t>
            </a:r>
          </a:p>
        </p:txBody>
      </p:sp>
      <p:sp>
        <p:nvSpPr>
          <p:cNvPr id="47109" name="Line 9"/>
          <p:cNvSpPr>
            <a:spLocks noChangeShapeType="1"/>
          </p:cNvSpPr>
          <p:nvPr/>
        </p:nvSpPr>
        <p:spPr bwMode="auto">
          <a:xfrm>
            <a:off x="609600" y="4941168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cs-CZ"/>
          </a:p>
        </p:txBody>
      </p:sp>
      <p:sp>
        <p:nvSpPr>
          <p:cNvPr id="47110" name="Line 10"/>
          <p:cNvSpPr>
            <a:spLocks noChangeShapeType="1"/>
          </p:cNvSpPr>
          <p:nvPr/>
        </p:nvSpPr>
        <p:spPr bwMode="auto">
          <a:xfrm>
            <a:off x="4145632" y="4941168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cs-CZ"/>
          </a:p>
        </p:txBody>
      </p:sp>
      <p:sp>
        <p:nvSpPr>
          <p:cNvPr id="6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7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Tlačítko akce: Vlastní 7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9" name="Tlačítko akce: Vlastní 8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0" name="Tlačítko akce: Vlastní 9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9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9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9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9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92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animBg="1"/>
      <p:bldP spid="47110" grpId="0" animBg="1"/>
      <p:bldP spid="6" grpId="0" animBg="1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684213" y="1773238"/>
            <a:ext cx="68405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cs-CZ" sz="2400"/>
          </a:p>
        </p:txBody>
      </p:sp>
      <p:sp>
        <p:nvSpPr>
          <p:cNvPr id="179207" name="Text Box 7"/>
          <p:cNvSpPr txBox="1">
            <a:spLocks noChangeArrowheads="1"/>
          </p:cNvSpPr>
          <p:nvPr/>
        </p:nvSpPr>
        <p:spPr bwMode="auto">
          <a:xfrm>
            <a:off x="360000" y="1080000"/>
            <a:ext cx="8801100" cy="430887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Aft>
                <a:spcPts val="3000"/>
              </a:spcAft>
              <a:buClr>
                <a:srgbClr val="C00000"/>
              </a:buClr>
              <a:buFont typeface="Wingdings" pitchFamily="2" charset="2"/>
              <a:buChar char="n"/>
              <a:defRPr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Převod z doplňkového kódu zpět</a:t>
            </a:r>
          </a:p>
          <a:p>
            <a:pPr marL="504000">
              <a:spcAft>
                <a:spcPts val="3000"/>
              </a:spcAft>
              <a:buClr>
                <a:srgbClr val="C00000"/>
              </a:buClr>
              <a:defRPr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Číslo invertujeme a přičteme jedničku</a:t>
            </a:r>
            <a:endParaRPr lang="cs-CZ" sz="2800" dirty="0">
              <a:latin typeface="Arial" charset="0"/>
            </a:endParaRPr>
          </a:p>
          <a:p>
            <a:pPr marL="444500" indent="-444500">
              <a:buClr>
                <a:schemeClr val="folHlink"/>
              </a:buClr>
              <a:buFont typeface="Wingdings" pitchFamily="2" charset="2"/>
              <a:buChar char="ð"/>
              <a:defRPr/>
            </a:pPr>
            <a:endParaRPr lang="cs-CZ" sz="2400" dirty="0">
              <a:latin typeface="Arial" charset="0"/>
            </a:endParaRP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2400" dirty="0">
                <a:latin typeface="Arial" charset="0"/>
              </a:rPr>
              <a:t>	</a:t>
            </a:r>
            <a:r>
              <a:rPr lang="cs-CZ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Příklad</a:t>
            </a:r>
          </a:p>
          <a:p>
            <a:pPr marL="444500" indent="-444500">
              <a:buClr>
                <a:schemeClr val="folHlink"/>
              </a:buClr>
              <a:buFont typeface="Wingdings" pitchFamily="2" charset="2"/>
              <a:buChar char="ð"/>
              <a:defRPr/>
            </a:pPr>
            <a:endParaRPr lang="cs-CZ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-7</a:t>
            </a:r>
            <a:r>
              <a:rPr lang="cs-CZ" sz="240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10 </a:t>
            </a:r>
            <a:r>
              <a:rPr lang="cs-CZ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sym typeface="Wingdings" pitchFamily="2" charset="2"/>
              </a:rPr>
              <a:t></a:t>
            </a:r>
            <a:r>
              <a:rPr lang="cs-CZ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11111001</a:t>
            </a:r>
            <a:endParaRPr lang="cs-CZ" sz="2400" b="1" dirty="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sym typeface="Wingdings" pitchFamily="2" charset="2"/>
              </a:rPr>
              <a:t>     00000110</a:t>
            </a:r>
            <a:endParaRPr lang="cs-CZ" sz="24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sym typeface="Wingdings" pitchFamily="2" charset="2"/>
              </a:rPr>
              <a:t>             +1</a:t>
            </a:r>
            <a:endParaRPr lang="cs-CZ" sz="24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444500" indent="-444500"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cs-CZ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7</a:t>
            </a:r>
            <a:r>
              <a:rPr lang="cs-CZ" sz="240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10 </a:t>
            </a:r>
            <a:r>
              <a:rPr lang="cs-CZ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sym typeface="Wingdings" pitchFamily="2" charset="2"/>
              </a:rPr>
              <a:t></a:t>
            </a:r>
            <a:r>
              <a:rPr lang="cs-CZ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00000111</a:t>
            </a:r>
          </a:p>
        </p:txBody>
      </p:sp>
      <p:sp>
        <p:nvSpPr>
          <p:cNvPr id="47109" name="Line 9"/>
          <p:cNvSpPr>
            <a:spLocks noChangeShapeType="1"/>
          </p:cNvSpPr>
          <p:nvPr/>
        </p:nvSpPr>
        <p:spPr bwMode="auto">
          <a:xfrm>
            <a:off x="714348" y="4581128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cs-CZ"/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9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9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9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9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9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9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animBg="1"/>
      <p:bldP spid="5" grpId="0" animBg="1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468000" y="288000"/>
            <a:ext cx="8229600" cy="720000"/>
          </a:xfrm>
          <a:noFill/>
        </p:spPr>
        <p:txBody>
          <a:bodyPr/>
          <a:lstStyle/>
          <a:p>
            <a:r>
              <a:rPr lang="cs-CZ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Konec</a:t>
            </a:r>
          </a:p>
        </p:txBody>
      </p:sp>
      <p:sp>
        <p:nvSpPr>
          <p:cNvPr id="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5" name="Tlačítko akce: Vlastní 4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6" name="Tlačítko akce: Vlastní 5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7" name="Tlačítko akce: Vlastní 6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360000" y="1080000"/>
            <a:ext cx="8784000" cy="9541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504000" indent="-504000">
              <a:spcAft>
                <a:spcPts val="600"/>
              </a:spcAft>
              <a:buClr>
                <a:schemeClr val="folHlink"/>
              </a:buClr>
              <a:buFont typeface="Wingdings" pitchFamily="2" charset="2"/>
              <a:buChar char="n"/>
            </a:pPr>
            <a:r>
              <a:rPr lang="cs-CZ" sz="2800" dirty="0">
                <a:latin typeface="Verdana" pitchFamily="34" charset="0"/>
              </a:rPr>
              <a:t>Rozepište číslo </a:t>
            </a:r>
            <a:r>
              <a:rPr lang="cs-CZ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8120</a:t>
            </a:r>
            <a:r>
              <a:rPr lang="cs-CZ" sz="2800" b="1" baseline="-25000" dirty="0">
                <a:solidFill>
                  <a:schemeClr val="accent2"/>
                </a:solidFill>
                <a:latin typeface="Consolas" panose="020B0609020204030204" pitchFamily="49" charset="0"/>
              </a:rPr>
              <a:t>10</a:t>
            </a:r>
            <a:r>
              <a:rPr lang="cs-CZ" sz="2800" b="1" baseline="-250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cs-CZ" sz="2800" dirty="0">
                <a:latin typeface="Verdana" pitchFamily="34" charset="0"/>
              </a:rPr>
              <a:t>podle </a:t>
            </a:r>
            <a:r>
              <a:rPr lang="cs-CZ" sz="2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Hornerova</a:t>
            </a:r>
            <a:r>
              <a:rPr lang="cs-CZ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cs-CZ" sz="2800" dirty="0">
                <a:latin typeface="Verdana" pitchFamily="34" charset="0"/>
              </a:rPr>
              <a:t>schématu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5" name="Tlačítko akce: Vlastní 14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6" name="Tlačítko akce: Vlastní 15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7" name="Tlačítko akce: Vlastní 16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Hornerovo schéma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360000" y="2446331"/>
            <a:ext cx="8460000" cy="646331"/>
          </a:xfrm>
          <a:prstGeom prst="rect">
            <a:avLst/>
          </a:prstGeom>
          <a:noFill/>
          <a:ln w="63500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3600" b="1" dirty="0">
                <a:solidFill>
                  <a:schemeClr val="accent2"/>
                </a:solidFill>
                <a:latin typeface="Consolas" panose="020B0609020204030204" pitchFamily="49" charset="0"/>
              </a:rPr>
              <a:t>8120</a:t>
            </a:r>
            <a:r>
              <a:rPr lang="cs-CZ" sz="3600" b="1" baseline="-25000" dirty="0">
                <a:solidFill>
                  <a:schemeClr val="accent2"/>
                </a:solidFill>
                <a:latin typeface="Consolas" panose="020B0609020204030204" pitchFamily="49" charset="0"/>
              </a:rPr>
              <a:t>10</a:t>
            </a:r>
            <a:r>
              <a:rPr lang="cs-CZ" sz="3600" b="1" dirty="0">
                <a:latin typeface="Consolas" panose="020B0609020204030204" pitchFamily="49" charset="0"/>
              </a:rPr>
              <a:t>=</a:t>
            </a:r>
            <a:r>
              <a:rPr lang="cs-CZ" sz="3600" b="1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cs-CZ" sz="3600" b="1" dirty="0">
                <a:latin typeface="Consolas" panose="020B0609020204030204" pitchFamily="49" charset="0"/>
              </a:rPr>
              <a:t>.10</a:t>
            </a:r>
            <a:r>
              <a:rPr lang="cs-CZ" sz="3600" b="1" baseline="30000" dirty="0">
                <a:latin typeface="Consolas" panose="020B0609020204030204" pitchFamily="49" charset="0"/>
              </a:rPr>
              <a:t>3</a:t>
            </a:r>
            <a:r>
              <a:rPr lang="cs-CZ" sz="3600" b="1" dirty="0">
                <a:latin typeface="Consolas" panose="020B0609020204030204" pitchFamily="49" charset="0"/>
              </a:rPr>
              <a:t>+</a:t>
            </a:r>
            <a:r>
              <a:rPr lang="cs-CZ" sz="36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cs-CZ" sz="3600" b="1" dirty="0">
                <a:latin typeface="Consolas" panose="020B0609020204030204" pitchFamily="49" charset="0"/>
              </a:rPr>
              <a:t>.10</a:t>
            </a:r>
            <a:r>
              <a:rPr lang="cs-CZ" sz="3600" b="1" baseline="30000" dirty="0">
                <a:latin typeface="Consolas" panose="020B0609020204030204" pitchFamily="49" charset="0"/>
              </a:rPr>
              <a:t>2</a:t>
            </a:r>
            <a:r>
              <a:rPr lang="cs-CZ" sz="3600" b="1" dirty="0">
                <a:latin typeface="Consolas" panose="020B0609020204030204" pitchFamily="49" charset="0"/>
              </a:rPr>
              <a:t>+</a:t>
            </a:r>
            <a:r>
              <a:rPr lang="cs-CZ" sz="3600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cs-CZ" sz="3600" b="1" dirty="0">
                <a:latin typeface="Consolas" panose="020B0609020204030204" pitchFamily="49" charset="0"/>
              </a:rPr>
              <a:t>.10</a:t>
            </a:r>
            <a:r>
              <a:rPr lang="cs-CZ" sz="3600" b="1" baseline="30000" dirty="0">
                <a:latin typeface="Consolas" panose="020B0609020204030204" pitchFamily="49" charset="0"/>
              </a:rPr>
              <a:t>1</a:t>
            </a:r>
            <a:r>
              <a:rPr lang="cs-CZ" sz="3600" b="1" dirty="0">
                <a:latin typeface="Consolas" panose="020B0609020204030204" pitchFamily="49" charset="0"/>
              </a:rPr>
              <a:t>+</a:t>
            </a:r>
            <a:r>
              <a:rPr lang="cs-CZ" sz="3600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cs-CZ" sz="3600" b="1" dirty="0">
                <a:latin typeface="Consolas" panose="020B0609020204030204" pitchFamily="49" charset="0"/>
              </a:rPr>
              <a:t>.10</a:t>
            </a:r>
            <a:r>
              <a:rPr lang="cs-CZ" sz="3600" b="1" baseline="300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0" name="TextovéPole 19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08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/>
      <p:bldP spid="13" grpId="0" animBg="1"/>
      <p:bldP spid="14" grpId="0"/>
      <p:bldP spid="1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0108"/>
            <a:ext cx="8748712" cy="720000"/>
          </a:xfrm>
        </p:spPr>
        <p:txBody>
          <a:bodyPr/>
          <a:lstStyle/>
          <a:p>
            <a:pPr>
              <a:defRPr/>
            </a:pPr>
            <a:r>
              <a:rPr lang="cs-CZ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Slovník pojmů - MSB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84213" y="1773238"/>
            <a:ext cx="68405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cs-CZ" sz="2400"/>
          </a:p>
        </p:txBody>
      </p:sp>
      <p:sp>
        <p:nvSpPr>
          <p:cNvPr id="175198" name="Rectangle 94"/>
          <p:cNvSpPr>
            <a:spLocks noChangeArrowheads="1"/>
          </p:cNvSpPr>
          <p:nvPr/>
        </p:nvSpPr>
        <p:spPr bwMode="auto">
          <a:xfrm>
            <a:off x="358775" y="1341438"/>
            <a:ext cx="8556625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r>
              <a:rPr lang="cs-CZ" sz="24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</a:t>
            </a:r>
            <a:r>
              <a:rPr lang="cs-CZ" sz="2400" u="sng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Nejvýznamnější bit</a:t>
            </a:r>
            <a:r>
              <a:rPr lang="cs-CZ" sz="2400">
                <a:latin typeface="Arial" charset="0"/>
              </a:rPr>
              <a:t> dvojkového čísla je bit s </a:t>
            </a:r>
            <a:r>
              <a:rPr lang="cs-CZ" sz="2400" u="sng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největší vahou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r>
              <a:rPr lang="cs-CZ" sz="24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</a:t>
            </a:r>
            <a:r>
              <a:rPr lang="cs-CZ" sz="2400" u="sng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</a:t>
            </a:r>
            <a:r>
              <a:rPr lang="cs-CZ" sz="24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ost </a:t>
            </a:r>
            <a:r>
              <a:rPr lang="cs-CZ" sz="2400" u="sng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</a:t>
            </a:r>
            <a:r>
              <a:rPr lang="cs-CZ" sz="24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ignificant </a:t>
            </a:r>
            <a:r>
              <a:rPr lang="cs-CZ" sz="2400" u="sng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</a:t>
            </a:r>
            <a:r>
              <a:rPr lang="cs-CZ" sz="24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it (</a:t>
            </a:r>
            <a:r>
              <a:rPr lang="cs-CZ" sz="2400" u="sng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MSB</a:t>
            </a:r>
            <a:r>
              <a:rPr lang="cs-CZ" sz="24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</a:t>
            </a:r>
            <a:r>
              <a:rPr lang="cs-CZ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</a:t>
            </a:r>
          </a:p>
        </p:txBody>
      </p:sp>
      <p:sp>
        <p:nvSpPr>
          <p:cNvPr id="175199" name="Rectangle 95"/>
          <p:cNvSpPr>
            <a:spLocks noChangeArrowheads="1"/>
          </p:cNvSpPr>
          <p:nvPr/>
        </p:nvSpPr>
        <p:spPr bwMode="auto">
          <a:xfrm>
            <a:off x="457200" y="2209800"/>
            <a:ext cx="8382000" cy="2590800"/>
          </a:xfrm>
          <a:prstGeom prst="rect">
            <a:avLst/>
          </a:prstGeom>
          <a:noFill/>
          <a:ln w="63500">
            <a:solidFill>
              <a:srgbClr val="00CC99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r>
              <a:rPr lang="cs-CZ" sz="28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Váhy jednotlivých bitů 2</a:t>
            </a:r>
            <a:r>
              <a:rPr lang="cs-CZ" sz="2800" b="1" baseline="3000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n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r>
              <a:rPr lang="cs-CZ" sz="4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128 64 32 16  8  4  2  1</a:t>
            </a:r>
            <a:endParaRPr lang="cs-CZ" sz="4000" b="1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r>
              <a:rPr lang="cs-CZ" sz="4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1  0  1  0  1  1  1  1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r>
              <a:rPr lang="cs-CZ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Jednotlivé bity dvojkového čísla</a:t>
            </a:r>
          </a:p>
        </p:txBody>
      </p:sp>
      <p:sp>
        <p:nvSpPr>
          <p:cNvPr id="50184" name="Oval 97"/>
          <p:cNvSpPr>
            <a:spLocks noChangeArrowheads="1"/>
          </p:cNvSpPr>
          <p:nvPr/>
        </p:nvSpPr>
        <p:spPr bwMode="auto">
          <a:xfrm>
            <a:off x="914400" y="3429000"/>
            <a:ext cx="762000" cy="762000"/>
          </a:xfrm>
          <a:prstGeom prst="ellipse">
            <a:avLst/>
          </a:prstGeom>
          <a:noFill/>
          <a:ln w="101600">
            <a:solidFill>
              <a:schemeClr val="folHlink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cs-CZ"/>
          </a:p>
        </p:txBody>
      </p:sp>
      <p:sp>
        <p:nvSpPr>
          <p:cNvPr id="50185" name="AutoShape 98"/>
          <p:cNvSpPr>
            <a:spLocks noChangeArrowheads="1"/>
          </p:cNvSpPr>
          <p:nvPr/>
        </p:nvSpPr>
        <p:spPr bwMode="auto">
          <a:xfrm>
            <a:off x="990600" y="5562600"/>
            <a:ext cx="2667000" cy="685800"/>
          </a:xfrm>
          <a:prstGeom prst="wedgeRoundRectCallout">
            <a:avLst>
              <a:gd name="adj1" fmla="val -26486"/>
              <a:gd name="adj2" fmla="val -242130"/>
              <a:gd name="adj3" fmla="val 16667"/>
            </a:avLst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cs-CZ" sz="2000">
                <a:latin typeface="Arial" charset="0"/>
              </a:rPr>
              <a:t>Nejvýznamnější bit MSB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3"/>
          <p:cNvSpPr>
            <a:spLocks noGrp="1" noChangeArrowheads="1"/>
          </p:cNvSpPr>
          <p:nvPr>
            <p:ph type="title"/>
          </p:nvPr>
        </p:nvSpPr>
        <p:spPr>
          <a:xfrm>
            <a:off x="500034" y="280108"/>
            <a:ext cx="8748712" cy="720000"/>
          </a:xfrm>
        </p:spPr>
        <p:txBody>
          <a:bodyPr/>
          <a:lstStyle/>
          <a:p>
            <a:pPr>
              <a:defRPr/>
            </a:pPr>
            <a:r>
              <a:rPr lang="cs-CZ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Slovník pojmů - LSB</a:t>
            </a:r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684213" y="1773238"/>
            <a:ext cx="68405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cs-CZ" sz="2400"/>
          </a:p>
        </p:txBody>
      </p:sp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358775" y="1341438"/>
            <a:ext cx="8556625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r>
              <a:rPr lang="cs-CZ" sz="24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</a:t>
            </a:r>
            <a:r>
              <a:rPr lang="cs-CZ" sz="2400" u="sng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Nejméně významný bit</a:t>
            </a:r>
            <a:r>
              <a:rPr lang="cs-CZ" sz="2400">
                <a:latin typeface="Arial" charset="0"/>
              </a:rPr>
              <a:t> dvojkového čísla je bit s </a:t>
            </a:r>
            <a:r>
              <a:rPr lang="cs-CZ" sz="2400" u="sng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nejmenší váhou</a:t>
            </a:r>
            <a:r>
              <a:rPr lang="cs-CZ" sz="24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 </a:t>
            </a:r>
            <a:r>
              <a:rPr lang="cs-CZ" sz="2400" u="sng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</a:t>
            </a:r>
            <a:r>
              <a:rPr lang="cs-CZ" sz="24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east </a:t>
            </a:r>
            <a:r>
              <a:rPr lang="cs-CZ" sz="2400" u="sng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</a:t>
            </a:r>
            <a:r>
              <a:rPr lang="cs-CZ" sz="24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ignificant </a:t>
            </a:r>
            <a:r>
              <a:rPr lang="cs-CZ" sz="2400" u="sng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</a:t>
            </a:r>
            <a:r>
              <a:rPr lang="cs-CZ" sz="24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it (</a:t>
            </a:r>
            <a:r>
              <a:rPr lang="cs-CZ" sz="2400" u="sng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LSB</a:t>
            </a:r>
            <a:r>
              <a:rPr lang="cs-CZ" sz="24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</a:t>
            </a:r>
            <a:r>
              <a:rPr lang="cs-CZ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</a:t>
            </a:r>
          </a:p>
        </p:txBody>
      </p:sp>
      <p:sp>
        <p:nvSpPr>
          <p:cNvPr id="178184" name="Rectangle 8"/>
          <p:cNvSpPr>
            <a:spLocks noChangeArrowheads="1"/>
          </p:cNvSpPr>
          <p:nvPr/>
        </p:nvSpPr>
        <p:spPr bwMode="auto">
          <a:xfrm>
            <a:off x="457200" y="2209800"/>
            <a:ext cx="8382000" cy="2590800"/>
          </a:xfrm>
          <a:prstGeom prst="rect">
            <a:avLst/>
          </a:prstGeom>
          <a:noFill/>
          <a:ln w="63500">
            <a:solidFill>
              <a:srgbClr val="00CC99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r>
              <a:rPr lang="cs-CZ" sz="28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Váhy jednotlivých bitů 2</a:t>
            </a:r>
            <a:r>
              <a:rPr lang="cs-CZ" sz="2800" b="1" baseline="3000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n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r>
              <a:rPr lang="cs-CZ" sz="4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128 64 32 16  8  4  2  1</a:t>
            </a:r>
            <a:endParaRPr lang="cs-CZ" sz="4000" b="1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r>
              <a:rPr lang="cs-CZ" sz="4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1  0  1  0  1  1  1  1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r>
              <a:rPr lang="cs-CZ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Jednotlivé bity dvojkového čísla</a:t>
            </a:r>
          </a:p>
        </p:txBody>
      </p:sp>
      <p:sp>
        <p:nvSpPr>
          <p:cNvPr id="51208" name="Oval 9"/>
          <p:cNvSpPr>
            <a:spLocks noChangeArrowheads="1"/>
          </p:cNvSpPr>
          <p:nvPr/>
        </p:nvSpPr>
        <p:spPr bwMode="auto">
          <a:xfrm>
            <a:off x="7315200" y="3429000"/>
            <a:ext cx="762000" cy="762000"/>
          </a:xfrm>
          <a:prstGeom prst="ellipse">
            <a:avLst/>
          </a:prstGeom>
          <a:noFill/>
          <a:ln w="101600">
            <a:solidFill>
              <a:schemeClr val="folHlink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cs-CZ"/>
          </a:p>
        </p:txBody>
      </p:sp>
      <p:sp>
        <p:nvSpPr>
          <p:cNvPr id="51209" name="AutoShape 2"/>
          <p:cNvSpPr>
            <a:spLocks noChangeArrowheads="1"/>
          </p:cNvSpPr>
          <p:nvPr/>
        </p:nvSpPr>
        <p:spPr bwMode="auto">
          <a:xfrm>
            <a:off x="990600" y="5562600"/>
            <a:ext cx="2667000" cy="685800"/>
          </a:xfrm>
          <a:prstGeom prst="wedgeRoundRectCallout">
            <a:avLst>
              <a:gd name="adj1" fmla="val 184644"/>
              <a:gd name="adj2" fmla="val -257407"/>
              <a:gd name="adj3" fmla="val 16667"/>
            </a:avLst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cs-CZ" sz="2000">
                <a:latin typeface="Arial" charset="0"/>
              </a:rPr>
              <a:t>Nejméně významný bit LSB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7772400" cy="720000"/>
          </a:xfrm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Hornerovo schéma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684213" y="1773238"/>
            <a:ext cx="68405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cs-CZ" sz="2400"/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360000" y="1080000"/>
            <a:ext cx="8784000" cy="9541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504000" indent="-504000">
              <a:spcAft>
                <a:spcPts val="600"/>
              </a:spcAft>
              <a:buClr>
                <a:schemeClr val="folHlink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Číslo</a:t>
            </a:r>
            <a:r>
              <a:rPr lang="cs-CZ" sz="2800" dirty="0">
                <a:latin typeface="Verdana" pitchFamily="34" charset="0"/>
              </a:rPr>
              <a:t> o </a:t>
            </a:r>
            <a:r>
              <a:rPr lang="cs-CZ" sz="2800" b="1" dirty="0">
                <a:latin typeface="Verdana" pitchFamily="34" charset="0"/>
              </a:rPr>
              <a:t>základu Z</a:t>
            </a:r>
            <a:r>
              <a:rPr lang="cs-CZ" sz="2800" dirty="0">
                <a:latin typeface="Verdana" pitchFamily="34" charset="0"/>
              </a:rPr>
              <a:t> lze vyjádřit </a:t>
            </a:r>
            <a:r>
              <a:rPr lang="cs-CZ" sz="2800" b="1" dirty="0">
                <a:latin typeface="Verdana" pitchFamily="34" charset="0"/>
              </a:rPr>
              <a:t>mnohočlenem</a:t>
            </a:r>
            <a:r>
              <a:rPr lang="cs-CZ" sz="2800" dirty="0">
                <a:latin typeface="Verdana" pitchFamily="34" charset="0"/>
              </a:rPr>
              <a:t> o </a:t>
            </a:r>
            <a:r>
              <a:rPr lang="cs-CZ" sz="2800" b="1" dirty="0">
                <a:latin typeface="Verdana" pitchFamily="34" charset="0"/>
              </a:rPr>
              <a:t>základu Z</a:t>
            </a:r>
          </a:p>
        </p:txBody>
      </p:sp>
      <p:graphicFrame>
        <p:nvGraphicFramePr>
          <p:cNvPr id="665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460403"/>
              </p:ext>
            </p:extLst>
          </p:nvPr>
        </p:nvGraphicFramePr>
        <p:xfrm>
          <a:off x="540000" y="2339999"/>
          <a:ext cx="7920000" cy="130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3" imgW="2628720" imgH="431640" progId="Equation.3">
                  <p:embed/>
                </p:oleObj>
              </mc:Choice>
              <mc:Fallback>
                <p:oleObj name="Rovnice" r:id="rId3" imgW="262872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00" y="2339999"/>
                        <a:ext cx="7920000" cy="1302663"/>
                      </a:xfrm>
                      <a:prstGeom prst="rect">
                        <a:avLst/>
                      </a:prstGeom>
                      <a:noFill/>
                      <a:ln w="635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540000" y="4005064"/>
            <a:ext cx="86400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cs-CZ" sz="2400" dirty="0">
                <a:latin typeface="Verdana" pitchFamily="34" charset="0"/>
              </a:rPr>
              <a:t>Čísla zapíšeme v dané soustavě pomocí koeficientů </a:t>
            </a:r>
            <a:r>
              <a:rPr lang="cs-CZ" sz="2400" dirty="0" err="1">
                <a:latin typeface="Verdana" pitchFamily="34" charset="0"/>
              </a:rPr>
              <a:t>a</a:t>
            </a:r>
            <a:r>
              <a:rPr lang="cs-CZ" sz="2400" baseline="-25000" dirty="0" err="1">
                <a:latin typeface="Verdana" pitchFamily="34" charset="0"/>
              </a:rPr>
              <a:t>i</a:t>
            </a:r>
            <a:r>
              <a:rPr lang="cs-CZ" sz="2400" dirty="0">
                <a:latin typeface="Verdana" pitchFamily="34" charset="0"/>
              </a:rPr>
              <a:t>.</a:t>
            </a:r>
          </a:p>
        </p:txBody>
      </p:sp>
      <p:graphicFrame>
        <p:nvGraphicFramePr>
          <p:cNvPr id="665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775111"/>
              </p:ext>
            </p:extLst>
          </p:nvPr>
        </p:nvGraphicFramePr>
        <p:xfrm>
          <a:off x="540000" y="4869160"/>
          <a:ext cx="3300413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5" imgW="1104840" imgH="228600" progId="Equation.3">
                  <p:embed/>
                </p:oleObj>
              </mc:Choice>
              <mc:Fallback>
                <p:oleObj name="Rovnice" r:id="rId5" imgW="110484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00" y="4869160"/>
                        <a:ext cx="3300413" cy="684213"/>
                      </a:xfrm>
                      <a:prstGeom prst="rect">
                        <a:avLst/>
                      </a:prstGeom>
                      <a:noFill/>
                      <a:ln w="635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5" name="Tlačítko akce: Vlastní 14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6" name="Tlačítko akce: Vlastní 15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7" name="Tlačítko akce: Vlastní 16">
            <a:hlinkClick r:id="rId7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/>
      <p:bldP spid="66571" grpId="0"/>
      <p:bldP spid="13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43" name="Picture 11" descr="ciselne_soustavy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0000" y="1440000"/>
            <a:ext cx="5084638" cy="508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360000" y="1080000"/>
            <a:ext cx="8610600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Aft>
                <a:spcPts val="600"/>
              </a:spcAft>
              <a:buClr>
                <a:schemeClr val="folHlink"/>
              </a:buClr>
              <a:buFont typeface="Wingdings" pitchFamily="2" charset="2"/>
              <a:buChar char="n"/>
              <a:defRPr/>
            </a:pPr>
            <a:r>
              <a:rPr lang="cs-CZ" sz="3200" b="1" dirty="0">
                <a:latin typeface="Verdana" pitchFamily="34" charset="0"/>
              </a:rPr>
              <a:t>Znázorněte číslo 75</a:t>
            </a:r>
            <a:r>
              <a:rPr lang="cs-CZ" sz="3200" b="1" baseline="-25000" dirty="0">
                <a:latin typeface="Verdana" pitchFamily="34" charset="0"/>
              </a:rPr>
              <a:t>10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5" name="Tlačítko akce: Vlastní 14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6" name="Tlačítko akce: Vlastní 15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7" name="Tlačítko akce: Vlastní 16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48000" y="288000"/>
            <a:ext cx="8119784" cy="720000"/>
          </a:xfrm>
        </p:spPr>
        <p:txBody>
          <a:bodyPr/>
          <a:lstStyle/>
          <a:p>
            <a:pPr eaLnBrk="1" hangingPunct="1"/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Grafické znázornění čísla</a:t>
            </a:r>
            <a:endParaRPr lang="cs-CZ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360000" y="1080000"/>
            <a:ext cx="8610600" cy="6429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504000" indent="-504000">
              <a:spcAft>
                <a:spcPts val="600"/>
              </a:spcAft>
              <a:buClr>
                <a:schemeClr val="folHlink"/>
              </a:buClr>
              <a:buFont typeface="Wingdings" pitchFamily="2" charset="2"/>
              <a:buChar char="n"/>
              <a:defRPr/>
            </a:pPr>
            <a:r>
              <a:rPr lang="cs-CZ" sz="3200" b="1" dirty="0">
                <a:latin typeface="Verdana" pitchFamily="34" charset="0"/>
              </a:rPr>
              <a:t>Znázorněte číslo 4B</a:t>
            </a:r>
            <a:r>
              <a:rPr lang="cs-CZ" sz="3200" b="1" baseline="-25000" dirty="0">
                <a:latin typeface="Verdana" pitchFamily="34" charset="0"/>
              </a:rPr>
              <a:t>16</a:t>
            </a:r>
          </a:p>
        </p:txBody>
      </p:sp>
      <p:sp>
        <p:nvSpPr>
          <p:cNvPr id="10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1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2" name="Tlačítko akce: Vlastní 11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3" name="Tlačítko akce: Vlastní 12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4" name="Tlačítko akce: Vlastní 13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pic>
        <p:nvPicPr>
          <p:cNvPr id="12291" name="Picture 8" descr="ciselne_soustavy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0000" y="1874757"/>
            <a:ext cx="8001056" cy="400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Grafické znázornění čísla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76" name="Text Box 12"/>
          <p:cNvSpPr txBox="1">
            <a:spLocks noChangeArrowheads="1"/>
          </p:cNvSpPr>
          <p:nvPr/>
        </p:nvSpPr>
        <p:spPr bwMode="auto">
          <a:xfrm>
            <a:off x="360000" y="1080000"/>
            <a:ext cx="8784000" cy="1785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504000" indent="-504000">
              <a:spcAft>
                <a:spcPts val="600"/>
              </a:spcAft>
              <a:buClr>
                <a:schemeClr val="folHlink"/>
              </a:buClr>
              <a:buFont typeface="Wingdings" pitchFamily="2" charset="2"/>
              <a:buChar char="n"/>
              <a:defRPr/>
            </a:pPr>
            <a:r>
              <a:rPr lang="cs-CZ" sz="3200" dirty="0">
                <a:latin typeface="Verdana" pitchFamily="34" charset="0"/>
              </a:rPr>
              <a:t>je </a:t>
            </a:r>
            <a:r>
              <a:rPr lang="cs-CZ" sz="3200" b="1" dirty="0">
                <a:latin typeface="Verdana" pitchFamily="34" charset="0"/>
              </a:rPr>
              <a:t>množina znaků</a:t>
            </a:r>
            <a:r>
              <a:rPr lang="cs-CZ" sz="3200" dirty="0">
                <a:latin typeface="Verdana" pitchFamily="34" charset="0"/>
              </a:rPr>
              <a:t>, kterou potřebujeme k vytvoření </a:t>
            </a:r>
            <a:r>
              <a:rPr lang="cs-CZ" sz="3200" b="1" dirty="0">
                <a:latin typeface="Verdana" pitchFamily="34" charset="0"/>
              </a:rPr>
              <a:t>čísel</a:t>
            </a:r>
            <a:r>
              <a:rPr lang="cs-CZ" sz="3200" dirty="0">
                <a:latin typeface="Verdana" pitchFamily="34" charset="0"/>
              </a:rPr>
              <a:t> dané </a:t>
            </a:r>
            <a:r>
              <a:rPr lang="cs-CZ" sz="3200" b="1" dirty="0">
                <a:latin typeface="Verdana" pitchFamily="34" charset="0"/>
              </a:rPr>
              <a:t>soustavy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7772400" cy="720000"/>
          </a:xfrm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Abeceda soustavy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6" grpId="0"/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Pixel">
  <a:themeElements>
    <a:clrScheme name="Vlastní 2">
      <a:dk1>
        <a:srgbClr val="000000"/>
      </a:dk1>
      <a:lt1>
        <a:srgbClr val="FFFFFF"/>
      </a:lt1>
      <a:dk2>
        <a:srgbClr val="000000"/>
      </a:dk2>
      <a:lt2>
        <a:srgbClr val="CC3300"/>
      </a:lt2>
      <a:accent1>
        <a:srgbClr val="C00000"/>
      </a:accent1>
      <a:accent2>
        <a:srgbClr val="CC66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C00000"/>
      </a:accent6>
      <a:hlink>
        <a:srgbClr val="663300"/>
      </a:hlink>
      <a:folHlink>
        <a:srgbClr val="C00000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anchor="ctr"/>
      <a:lstStyle>
        <a:defPPr eaLnBrk="1" hangingPunct="1">
          <a:defRPr sz="20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44549</TotalTime>
  <Words>1957</Words>
  <Application>Microsoft Office PowerPoint</Application>
  <PresentationFormat>Předvádění na obrazovce (4:3)</PresentationFormat>
  <Paragraphs>710</Paragraphs>
  <Slides>62</Slides>
  <Notes>61</Notes>
  <HiddenSlides>3</HiddenSlides>
  <MMClips>0</MMClips>
  <ScaleCrop>false</ScaleCrop>
  <HeadingPairs>
    <vt:vector size="8" baseType="variant">
      <vt:variant>
        <vt:lpstr>Použitá písma</vt:lpstr>
      </vt:variant>
      <vt:variant>
        <vt:i4>9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2</vt:i4>
      </vt:variant>
      <vt:variant>
        <vt:lpstr>Nadpisy snímků</vt:lpstr>
      </vt:variant>
      <vt:variant>
        <vt:i4>62</vt:i4>
      </vt:variant>
    </vt:vector>
  </HeadingPairs>
  <TitlesOfParts>
    <vt:vector size="74" baseType="lpstr">
      <vt:lpstr>Arial</vt:lpstr>
      <vt:lpstr>Arial Black</vt:lpstr>
      <vt:lpstr>Cambria Math</vt:lpstr>
      <vt:lpstr>Consolas</vt:lpstr>
      <vt:lpstr>Courier New</vt:lpstr>
      <vt:lpstr>Monotype Sorts</vt:lpstr>
      <vt:lpstr>Times New Roman</vt:lpstr>
      <vt:lpstr>Verdana</vt:lpstr>
      <vt:lpstr>Wingdings</vt:lpstr>
      <vt:lpstr>Pixel</vt:lpstr>
      <vt:lpstr>Rovnice</vt:lpstr>
      <vt:lpstr>Equation</vt:lpstr>
      <vt:lpstr>CIT Číselné soustavy</vt:lpstr>
      <vt:lpstr>Číslicová technika</vt:lpstr>
      <vt:lpstr>Index</vt:lpstr>
      <vt:lpstr>Číselné soustavy</vt:lpstr>
      <vt:lpstr>Hornerovo schéma</vt:lpstr>
      <vt:lpstr>Hornerovo schéma</vt:lpstr>
      <vt:lpstr>Grafické znázornění čísla</vt:lpstr>
      <vt:lpstr>Grafické znázornění čísla</vt:lpstr>
      <vt:lpstr>Abeceda soustavy</vt:lpstr>
      <vt:lpstr>Druhy číselných soustav</vt:lpstr>
      <vt:lpstr>Druhy číselných soustav</vt:lpstr>
      <vt:lpstr>Druhy číselných soustav</vt:lpstr>
      <vt:lpstr>Druhy číselných soustav</vt:lpstr>
      <vt:lpstr>Příklad</vt:lpstr>
      <vt:lpstr>Příklad</vt:lpstr>
      <vt:lpstr>Převod desítkového čísla  na hexadecimální nebo binární</vt:lpstr>
      <vt:lpstr>Mocniny o základu 2</vt:lpstr>
      <vt:lpstr>Převod čísel mezi různými soustavami</vt:lpstr>
      <vt:lpstr>Převod čísla do dekadické soustavy</vt:lpstr>
      <vt:lpstr>Převod čísla z dekadické soustavy</vt:lpstr>
      <vt:lpstr>Metoda postupného odečítání Z=2</vt:lpstr>
      <vt:lpstr>Metoda postupného dělení Z=2</vt:lpstr>
      <vt:lpstr>Metoda postupného dělení Z=8</vt:lpstr>
      <vt:lpstr>Metoda postupného dělení Z=16</vt:lpstr>
      <vt:lpstr>Převody mezi obecnými soustavami</vt:lpstr>
      <vt:lpstr>Převody mezi obecnými soustavami</vt:lpstr>
      <vt:lpstr>Převod desetinných čísel do dvojkové soustavy</vt:lpstr>
      <vt:lpstr>Příklad</vt:lpstr>
      <vt:lpstr>Příklad</vt:lpstr>
      <vt:lpstr>Příklad</vt:lpstr>
      <vt:lpstr>Příklad</vt:lpstr>
      <vt:lpstr>Příklad</vt:lpstr>
      <vt:lpstr>Aritmetické operace</vt:lpstr>
      <vt:lpstr>Sčítání</vt:lpstr>
      <vt:lpstr>Sčítání Z=10</vt:lpstr>
      <vt:lpstr>Sčítání Z=2</vt:lpstr>
      <vt:lpstr>Sčítání Z=8</vt:lpstr>
      <vt:lpstr>Sčítání Z=16</vt:lpstr>
      <vt:lpstr>Odečítání</vt:lpstr>
      <vt:lpstr>Odečítání Z=10</vt:lpstr>
      <vt:lpstr>Odečítání Z=2</vt:lpstr>
      <vt:lpstr>Odečítání Z=8</vt:lpstr>
      <vt:lpstr>Odečítání Z=16</vt:lpstr>
      <vt:lpstr>Násobení</vt:lpstr>
      <vt:lpstr>Násobení – n-násobný součet</vt:lpstr>
      <vt:lpstr>Násobení – s použitím posunu</vt:lpstr>
      <vt:lpstr>Násobení – s použitím posunu</vt:lpstr>
      <vt:lpstr>Násobení – s použitím posunu</vt:lpstr>
      <vt:lpstr>Zobrazení záporných čísel</vt:lpstr>
      <vt:lpstr>Znaménkový bit</vt:lpstr>
      <vt:lpstr>Znaménkový bit</vt:lpstr>
      <vt:lpstr>Doplněk</vt:lpstr>
      <vt:lpstr>Jedničkový doplněk</vt:lpstr>
      <vt:lpstr>Dvojkový doplněk</vt:lpstr>
      <vt:lpstr>Dvojkový doplněk</vt:lpstr>
      <vt:lpstr>Prezentace aplikace PowerPoint</vt:lpstr>
      <vt:lpstr>Prezentace aplikace PowerPoint</vt:lpstr>
      <vt:lpstr>Prezentace aplikace PowerPoint</vt:lpstr>
      <vt:lpstr>Konec</vt:lpstr>
      <vt:lpstr>Slovník pojmů - MSB</vt:lpstr>
      <vt:lpstr>Slovník pojmů - LSB</vt:lpstr>
      <vt:lpstr>Hornerovo schéma</vt:lpstr>
    </vt:vector>
  </TitlesOfParts>
  <Company>SSE Frenstát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Číselné soustavy </dc:title>
  <dc:subject>CIT</dc:subject>
  <dc:creator>Juránek Leoš</dc:creator>
  <cp:lastModifiedBy>Petr Juránek</cp:lastModifiedBy>
  <cp:revision>1143</cp:revision>
  <cp:lastPrinted>2023-02-25T05:59:44Z</cp:lastPrinted>
  <dcterms:created xsi:type="dcterms:W3CDTF">2001-09-22T14:04:06Z</dcterms:created>
  <dcterms:modified xsi:type="dcterms:W3CDTF">2024-09-18T10:37:12Z</dcterms:modified>
</cp:coreProperties>
</file>